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4" r:id="rId4"/>
  </p:sldMasterIdLst>
  <p:notesMasterIdLst>
    <p:notesMasterId r:id="rId11"/>
  </p:notesMasterIdLst>
  <p:handoutMasterIdLst>
    <p:handoutMasterId r:id="rId12"/>
  </p:handoutMasterIdLst>
  <p:sldIdLst>
    <p:sldId id="256" r:id="rId5"/>
    <p:sldId id="296" r:id="rId6"/>
    <p:sldId id="285" r:id="rId7"/>
    <p:sldId id="286" r:id="rId8"/>
    <p:sldId id="288" r:id="rId9"/>
    <p:sldId id="28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56"/>
            <p14:sldId id="296"/>
            <p14:sldId id="285"/>
            <p14:sldId id="286"/>
            <p14:sldId id="288"/>
            <p14:sldId id="289"/>
          </p14:sldIdLst>
        </p14:section>
        <p14:section name="Design, Morph, Annotate, Work Together, Tell Me" id="{B9B51309-D148-4332-87C2-07BE32FBCA3B}">
          <p14:sldIdLst/>
        </p14:section>
        <p14:section name="Learn More" id="{2CC34DB2-6590-42C0-AD4B-A04C6060184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D24726"/>
    <a:srgbClr val="404040"/>
    <a:srgbClr val="FF9B45"/>
    <a:srgbClr val="DD462F"/>
    <a:srgbClr val="F8CFB6"/>
    <a:srgbClr val="F8CAB6"/>
    <a:srgbClr val="923922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241" autoAdjust="0"/>
  </p:normalViewPr>
  <p:slideViewPr>
    <p:cSldViewPr snapToGrid="0">
      <p:cViewPr varScale="1">
        <p:scale>
          <a:sx n="73" d="100"/>
          <a:sy n="73" d="100"/>
        </p:scale>
        <p:origin x="55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6/13/2022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27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593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104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085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742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08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3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1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232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832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55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013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28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669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136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78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640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4383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558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15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95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14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88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8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8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6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BEEBAAA-29B5-4AF5-BC5F-7E580C29002D}" type="datetimeFigureOut">
              <a:rPr lang="en-US" smtClean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860EDB8-5305-433F-BE41-D7A86D811DB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931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80" r:id="rId16"/>
    <p:sldLayoutId id="2147483681" r:id="rId17"/>
    <p:sldLayoutId id="2147483682" r:id="rId18"/>
    <p:sldLayoutId id="2147483683" r:id="rId19"/>
    <p:sldLayoutId id="2147483684" r:id="rId20"/>
    <p:sldLayoutId id="2147483685" r:id="rId21"/>
    <p:sldLayoutId id="2147483686" r:id="rId22"/>
    <p:sldLayoutId id="2147483662" r:id="rId23"/>
    <p:sldLayoutId id="2147483663" r:id="rId24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4324"/>
            <a:ext cx="10515600" cy="1343744"/>
          </a:xfrm>
        </p:spPr>
        <p:txBody>
          <a:bodyPr anchor="ctr" anchorCtr="0">
            <a:normAutofit/>
          </a:bodyPr>
          <a:lstStyle/>
          <a:p>
            <a:r>
              <a:rPr lang="en-US" sz="4800" dirty="0" smtClean="0">
                <a:solidFill>
                  <a:srgbClr val="F5F5F5"/>
                </a:solidFill>
              </a:rPr>
              <a:t>Literature</a:t>
            </a:r>
            <a:endParaRPr lang="en-US" sz="4800" dirty="0">
              <a:solidFill>
                <a:srgbClr val="F5F5F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508068"/>
            <a:ext cx="11586754" cy="3524431"/>
          </a:xfrm>
        </p:spPr>
        <p:txBody>
          <a:bodyPr>
            <a:normAutofit/>
          </a:bodyPr>
          <a:lstStyle/>
          <a:p>
            <a:pPr marL="342900" indent="-342900" algn="ctr">
              <a:buFontTx/>
              <a:buChar char="-"/>
            </a:pPr>
            <a:endParaRPr lang="ku-Arab-IQ" sz="24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algn="ctr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First Year Students</a:t>
            </a:r>
          </a:p>
          <a:p>
            <a:pPr marL="342900" indent="-342900" algn="ctr">
              <a:buFontTx/>
              <a:buChar char="-"/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342900" indent="-342900" algn="ctr">
              <a:buFontTx/>
              <a:buChar char="-"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marL="342900" indent="-342900" algn="ctr">
              <a:buFontTx/>
              <a:buChar char="-"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Ali Hassan Ali</a:t>
            </a: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4324"/>
            <a:ext cx="10515600" cy="834293"/>
          </a:xfrm>
        </p:spPr>
        <p:txBody>
          <a:bodyPr anchor="ctr" anchorCtr="0"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Style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2103438"/>
            <a:ext cx="11586754" cy="3929062"/>
          </a:xfrm>
        </p:spPr>
        <p:txBody>
          <a:bodyPr>
            <a:normAutofit/>
          </a:bodyPr>
          <a:lstStyle/>
          <a:p>
            <a:pPr indent="-342900" algn="just">
              <a:buFontTx/>
              <a:buChar char="-"/>
            </a:pPr>
            <a:r>
              <a:rPr lang="en-US" sz="2800" dirty="0">
                <a:solidFill>
                  <a:schemeClr val="bg1"/>
                </a:solidFill>
                <a:latin typeface="+mj-lt"/>
              </a:rPr>
              <a:t>In literature, style is the way in which an author writes and/or tells a story. It’s what sets one author apart from another and creates the “voice” that audiences hear when they read. There are many important pieces that together make up a writer’s style; like tone, word choice, grammar, language, descriptive technique, and so on. Style is also what determines the mood of a piece of literature, so its importance is huge across all genres. Different types of literature need different styles, and different styles need different authors!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9044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4324"/>
            <a:ext cx="10515600" cy="834293"/>
          </a:xfrm>
        </p:spPr>
        <p:txBody>
          <a:bodyPr anchor="ctr" anchorCtr="0">
            <a:normAutofit/>
          </a:bodyPr>
          <a:lstStyle/>
          <a:p>
            <a:r>
              <a:rPr lang="en-US" sz="4800" dirty="0" smtClean="0">
                <a:solidFill>
                  <a:schemeClr val="bg1"/>
                </a:solidFill>
              </a:rPr>
              <a:t>Theme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3509" y="2103438"/>
            <a:ext cx="11260181" cy="416718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The theme is the main/central topic, idea, subject, or message embedded in a narrative. Theme can be described as the main idea of a literary work, or more precisely as the ideas that appear repeatedly in the course of the work. Most literature pieces have multiple themes</a:t>
            </a:r>
            <a:r>
              <a:rPr lang="en-US" sz="28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  <a:latin typeface="+mj-lt"/>
              </a:rPr>
              <a:t>Themes are present in every literature piece because the purpose of a piece of literature is to share and explore an idea. Even a short piece like a short poem has a theme(s).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3162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925" y="615683"/>
            <a:ext cx="10515600" cy="834293"/>
          </a:xfrm>
        </p:spPr>
        <p:txBody>
          <a:bodyPr anchor="ctr" anchorCtr="0">
            <a:normAutofit fontScale="90000"/>
          </a:bodyPr>
          <a:lstStyle/>
          <a:p>
            <a:r>
              <a:rPr lang="en-US" sz="4800" dirty="0">
                <a:solidFill>
                  <a:srgbClr val="F5F5F5"/>
                </a:solidFill>
              </a:rPr>
              <a:t>To Daffodils</a:t>
            </a:r>
            <a:br>
              <a:rPr lang="en-US" sz="4800" dirty="0">
                <a:solidFill>
                  <a:srgbClr val="F5F5F5"/>
                </a:solidFill>
              </a:rPr>
            </a:br>
            <a:r>
              <a:rPr lang="en-US" sz="4800" dirty="0">
                <a:solidFill>
                  <a:srgbClr val="F5F5F5"/>
                </a:solidFill>
              </a:rPr>
              <a:t>BY ROBERT HERRICK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31074" y="1750423"/>
            <a:ext cx="11077302" cy="4990011"/>
          </a:xfrm>
        </p:spPr>
        <p:txBody>
          <a:bodyPr>
            <a:normAutofit fontScale="25000" lnSpcReduction="20000"/>
          </a:bodyPr>
          <a:lstStyle/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Fair Daffodils, we weep to 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see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You haste away so soon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;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As yet the early-rising 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sun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Has not </a:t>
            </a:r>
            <a:r>
              <a:rPr lang="en-US" sz="11200" dirty="0" err="1">
                <a:solidFill>
                  <a:schemeClr val="bg1"/>
                </a:solidFill>
                <a:latin typeface="+mj-lt"/>
              </a:rPr>
              <a:t>attain'd</a:t>
            </a:r>
            <a:r>
              <a:rPr lang="en-US" sz="11200" dirty="0">
                <a:solidFill>
                  <a:schemeClr val="bg1"/>
                </a:solidFill>
                <a:latin typeface="+mj-lt"/>
              </a:rPr>
              <a:t> his noon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.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Stay, stay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,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Until the hasting 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day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Has 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run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But to the even-song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;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And, having </a:t>
            </a:r>
            <a:r>
              <a:rPr lang="en-US" sz="11200" dirty="0" err="1">
                <a:solidFill>
                  <a:schemeClr val="bg1"/>
                </a:solidFill>
                <a:latin typeface="+mj-lt"/>
              </a:rPr>
              <a:t>pray'd</a:t>
            </a:r>
            <a:r>
              <a:rPr lang="en-US" sz="11200" dirty="0">
                <a:solidFill>
                  <a:schemeClr val="bg1"/>
                </a:solidFill>
                <a:latin typeface="+mj-lt"/>
              </a:rPr>
              <a:t> together, </a:t>
            </a:r>
            <a:r>
              <a:rPr lang="en-US" sz="11200" dirty="0" smtClean="0">
                <a:solidFill>
                  <a:schemeClr val="bg1"/>
                </a:solidFill>
                <a:latin typeface="+mj-lt"/>
              </a:rPr>
              <a:t>we</a:t>
            </a: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11200" dirty="0">
                <a:solidFill>
                  <a:schemeClr val="bg1"/>
                </a:solidFill>
                <a:latin typeface="+mj-lt"/>
              </a:rPr>
              <a:t>Will go with you along.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/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We have short time to stay, as you,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We have as short a spring;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As quick a growth to meet decay,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As you, or anything.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We die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As your hours do, and dry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Away,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Like to the summer's rain;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Or as the pearls of morning's dew,</a:t>
            </a:r>
            <a:br>
              <a:rPr lang="en-US" sz="11200" dirty="0">
                <a:solidFill>
                  <a:schemeClr val="bg1"/>
                </a:solidFill>
                <a:latin typeface="+mj-lt"/>
              </a:rPr>
            </a:br>
            <a:endParaRPr lang="en-US" sz="11200" dirty="0">
              <a:solidFill>
                <a:schemeClr val="bg1"/>
              </a:solidFill>
              <a:latin typeface="+mj-lt"/>
            </a:endParaRPr>
          </a:p>
          <a:p>
            <a:pPr fontAlgn="base"/>
            <a:r>
              <a:rPr lang="en-US" sz="11200" dirty="0">
                <a:solidFill>
                  <a:schemeClr val="bg1"/>
                </a:solidFill>
                <a:latin typeface="+mj-lt"/>
              </a:rPr>
              <a:t>Ne'er to be found again.</a:t>
            </a:r>
          </a:p>
          <a:p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495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6" y="511183"/>
            <a:ext cx="10515600" cy="390156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Fair Daffodils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48640" y="1136469"/>
            <a:ext cx="11129554" cy="5446894"/>
          </a:xfrm>
        </p:spPr>
        <p:txBody>
          <a:bodyPr>
            <a:normAutofit fontScale="77500" lnSpcReduction="20000"/>
          </a:bodyPr>
          <a:lstStyle/>
          <a:p>
            <a:pPr marL="36900" indent="0" fontAlgn="base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We have short time to stay, as you</a:t>
            </a: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,</a:t>
            </a:r>
            <a:endParaRPr lang="en-US" sz="5000" dirty="0">
              <a:solidFill>
                <a:schemeClr val="bg1"/>
              </a:solidFill>
              <a:latin typeface="+mj-lt"/>
            </a:endParaRPr>
          </a:p>
          <a:p>
            <a:pPr marL="36900" indent="0" fontAlgn="base">
              <a:buNone/>
            </a:pPr>
            <a:r>
              <a:rPr lang="en-US" sz="5000" dirty="0">
                <a:solidFill>
                  <a:schemeClr val="bg1"/>
                </a:solidFill>
                <a:latin typeface="+mj-lt"/>
              </a:rPr>
              <a:t>We have as short a spring;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As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quick a growth to meet decay,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As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you, or anything.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We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die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As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your hours do, and dry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Away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,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Like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to the summer's rain;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Or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as the pearls of morning's dew,</a:t>
            </a:r>
            <a:br>
              <a:rPr lang="en-US" sz="5000" dirty="0">
                <a:solidFill>
                  <a:schemeClr val="bg1"/>
                </a:solidFill>
                <a:latin typeface="+mj-lt"/>
              </a:rPr>
            </a:br>
            <a:r>
              <a:rPr lang="en-US" sz="5000" dirty="0" smtClean="0">
                <a:solidFill>
                  <a:schemeClr val="bg1"/>
                </a:solidFill>
                <a:latin typeface="+mj-lt"/>
              </a:rPr>
              <a:t>Ne'er </a:t>
            </a:r>
            <a:r>
              <a:rPr lang="en-US" sz="5000" dirty="0">
                <a:solidFill>
                  <a:schemeClr val="bg1"/>
                </a:solidFill>
                <a:latin typeface="+mj-lt"/>
              </a:rPr>
              <a:t>to be found again.</a:t>
            </a:r>
          </a:p>
          <a:p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31014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010" y="637093"/>
            <a:ext cx="10515600" cy="499376"/>
          </a:xfrm>
        </p:spPr>
        <p:txBody>
          <a:bodyPr anchor="ctr" anchorCtr="0">
            <a:normAutofit fontScale="90000"/>
          </a:bodyPr>
          <a:lstStyle/>
          <a:p>
            <a:r>
              <a:rPr lang="en-US" dirty="0" smtClean="0">
                <a:effectLst/>
              </a:rPr>
              <a:t>Fair Daffodils Theme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009" y="1136469"/>
            <a:ext cx="11086373" cy="52251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 The basic theme in the poem is the shortness of life and the need to enjoy it; that is Carpe Diem.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The poet uses apostrophe to talk to the daffodil and indicates that life of the human being is as short as the life of the daffodils.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The poet says that our staying in the world which means our life is quote short. He uses the word “spring” to indicate that our “youth” lasts for a very short period of time.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The poet also gives examples of things that remain for a little while and then disappear, like the summer’s rain and the morning dew. He says that we have a very short life and then we die as all the other things.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Since we stay only for a while here, we should “seize the day” and enjoy the moment.</a:t>
            </a:r>
          </a:p>
          <a:p>
            <a:pPr marL="0" indent="0">
              <a:buNone/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+mj-lt"/>
            </a:endParaRPr>
          </a:p>
          <a:p>
            <a:pPr indent="-342900">
              <a:buFontTx/>
              <a:buChar char="-"/>
            </a:pPr>
            <a:endParaRPr lang="en-US" sz="2400" dirty="0">
              <a:solidFill>
                <a:schemeClr val="bg1"/>
              </a:solidFill>
              <a:latin typeface="+mj-lt"/>
            </a:endParaRPr>
          </a:p>
          <a:p>
            <a:pPr marL="342900" indent="-342900">
              <a:buFontTx/>
              <a:buChar char="-"/>
            </a:pPr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61618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0072C5-DDE0-4258-BA7A-4D4B80DFA632}">
  <ds:schemaRefs>
    <ds:schemaRef ds:uri="http://schemas.microsoft.com/office/infopath/2007/PartnerControls"/>
    <ds:schemaRef ds:uri="16c05727-aa75-4e4a-9b5f-8a80a1165891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71af3243-3dd4-4a8d-8c0d-dd76da1f02a5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0</TotalTime>
  <Words>442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Calisto MT</vt:lpstr>
      <vt:lpstr>Trebuchet MS</vt:lpstr>
      <vt:lpstr>Wingdings 2</vt:lpstr>
      <vt:lpstr>Slate</vt:lpstr>
      <vt:lpstr>Literature</vt:lpstr>
      <vt:lpstr>Style</vt:lpstr>
      <vt:lpstr>Theme</vt:lpstr>
      <vt:lpstr>To Daffodils BY ROBERT HERRICK</vt:lpstr>
      <vt:lpstr>Fair Daffodils</vt:lpstr>
      <vt:lpstr>Fair Daffodils Theme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2020-05-01T23:51:23Z</dcterms:created>
  <dcterms:modified xsi:type="dcterms:W3CDTF">2022-06-13T09:17:34Z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