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60" r:id="rId4"/>
  </p:sldMasterIdLst>
  <p:notesMasterIdLst>
    <p:notesMasterId r:id="rId18"/>
  </p:notesMasterIdLst>
  <p:handoutMasterIdLst>
    <p:handoutMasterId r:id="rId19"/>
  </p:handoutMasterIdLst>
  <p:sldIdLst>
    <p:sldId id="256" r:id="rId5"/>
    <p:sldId id="285" r:id="rId6"/>
    <p:sldId id="286" r:id="rId7"/>
    <p:sldId id="288" r:id="rId8"/>
    <p:sldId id="290" r:id="rId9"/>
    <p:sldId id="292" r:id="rId10"/>
    <p:sldId id="293" r:id="rId11"/>
    <p:sldId id="294" r:id="rId12"/>
    <p:sldId id="296" r:id="rId13"/>
    <p:sldId id="297" r:id="rId14"/>
    <p:sldId id="298" r:id="rId15"/>
    <p:sldId id="299" r:id="rId16"/>
    <p:sldId id="30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 id="285"/>
            <p14:sldId id="286"/>
            <p14:sldId id="288"/>
            <p14:sldId id="290"/>
            <p14:sldId id="292"/>
            <p14:sldId id="293"/>
            <p14:sldId id="294"/>
            <p14:sldId id="296"/>
            <p14:sldId id="297"/>
            <p14:sldId id="298"/>
            <p14:sldId id="299"/>
            <p14:sldId id="300"/>
          </p14:sldIdLst>
        </p14:section>
        <p14:section name="Design, Morph, Annotate, Work Together, Tell Me" id="{B9B51309-D148-4332-87C2-07BE32FBCA3B}">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544" autoAdjust="0"/>
    <p:restoredTop sz="94241" autoAdjust="0"/>
  </p:normalViewPr>
  <p:slideViewPr>
    <p:cSldViewPr snapToGrid="0">
      <p:cViewPr varScale="1">
        <p:scale>
          <a:sx n="114" d="100"/>
          <a:sy n="114" d="100"/>
        </p:scale>
        <p:origin x="384" y="1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5/6/2024</a:t>
            </a:fld>
            <a:endParaRPr lang="en-US"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dirty="0"/>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5/6/2024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dirty="0"/>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dirty="0"/>
          </a:p>
        </p:txBody>
      </p:sp>
    </p:spTree>
    <p:extLst>
      <p:ext uri="{BB962C8B-B14F-4D97-AF65-F5344CB8AC3E}">
        <p14:creationId xmlns:p14="http://schemas.microsoft.com/office/powerpoint/2010/main" val="101176981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10</a:t>
            </a:fld>
            <a:endParaRPr lang="en-US" dirty="0"/>
          </a:p>
        </p:txBody>
      </p:sp>
    </p:spTree>
    <p:extLst>
      <p:ext uri="{BB962C8B-B14F-4D97-AF65-F5344CB8AC3E}">
        <p14:creationId xmlns:p14="http://schemas.microsoft.com/office/powerpoint/2010/main" val="86502076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11</a:t>
            </a:fld>
            <a:endParaRPr lang="en-US" dirty="0"/>
          </a:p>
        </p:txBody>
      </p:sp>
    </p:spTree>
    <p:extLst>
      <p:ext uri="{BB962C8B-B14F-4D97-AF65-F5344CB8AC3E}">
        <p14:creationId xmlns:p14="http://schemas.microsoft.com/office/powerpoint/2010/main" val="22091655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12</a:t>
            </a:fld>
            <a:endParaRPr lang="en-US" dirty="0"/>
          </a:p>
        </p:txBody>
      </p:sp>
    </p:spTree>
    <p:extLst>
      <p:ext uri="{BB962C8B-B14F-4D97-AF65-F5344CB8AC3E}">
        <p14:creationId xmlns:p14="http://schemas.microsoft.com/office/powerpoint/2010/main" val="6660707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13</a:t>
            </a:fld>
            <a:endParaRPr lang="en-US" dirty="0"/>
          </a:p>
        </p:txBody>
      </p:sp>
    </p:spTree>
    <p:extLst>
      <p:ext uri="{BB962C8B-B14F-4D97-AF65-F5344CB8AC3E}">
        <p14:creationId xmlns:p14="http://schemas.microsoft.com/office/powerpoint/2010/main" val="10728960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2</a:t>
            </a:fld>
            <a:endParaRPr lang="en-US" dirty="0"/>
          </a:p>
        </p:txBody>
      </p:sp>
    </p:spTree>
    <p:extLst>
      <p:ext uri="{BB962C8B-B14F-4D97-AF65-F5344CB8AC3E}">
        <p14:creationId xmlns:p14="http://schemas.microsoft.com/office/powerpoint/2010/main" val="3795593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3</a:t>
            </a:fld>
            <a:endParaRPr lang="en-US" dirty="0"/>
          </a:p>
        </p:txBody>
      </p:sp>
    </p:spTree>
    <p:extLst>
      <p:ext uri="{BB962C8B-B14F-4D97-AF65-F5344CB8AC3E}">
        <p14:creationId xmlns:p14="http://schemas.microsoft.com/office/powerpoint/2010/main" val="3544104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4</a:t>
            </a:fld>
            <a:endParaRPr lang="en-US" dirty="0"/>
          </a:p>
        </p:txBody>
      </p:sp>
    </p:spTree>
    <p:extLst>
      <p:ext uri="{BB962C8B-B14F-4D97-AF65-F5344CB8AC3E}">
        <p14:creationId xmlns:p14="http://schemas.microsoft.com/office/powerpoint/2010/main" val="9940850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5</a:t>
            </a:fld>
            <a:endParaRPr lang="en-US" dirty="0"/>
          </a:p>
        </p:txBody>
      </p:sp>
    </p:spTree>
    <p:extLst>
      <p:ext uri="{BB962C8B-B14F-4D97-AF65-F5344CB8AC3E}">
        <p14:creationId xmlns:p14="http://schemas.microsoft.com/office/powerpoint/2010/main" val="4012131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6</a:t>
            </a:fld>
            <a:endParaRPr lang="en-US" dirty="0"/>
          </a:p>
        </p:txBody>
      </p:sp>
    </p:spTree>
    <p:extLst>
      <p:ext uri="{BB962C8B-B14F-4D97-AF65-F5344CB8AC3E}">
        <p14:creationId xmlns:p14="http://schemas.microsoft.com/office/powerpoint/2010/main" val="15769596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7</a:t>
            </a:fld>
            <a:endParaRPr lang="en-US" dirty="0"/>
          </a:p>
        </p:txBody>
      </p:sp>
    </p:spTree>
    <p:extLst>
      <p:ext uri="{BB962C8B-B14F-4D97-AF65-F5344CB8AC3E}">
        <p14:creationId xmlns:p14="http://schemas.microsoft.com/office/powerpoint/2010/main" val="40600708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8</a:t>
            </a:fld>
            <a:endParaRPr lang="en-US" dirty="0"/>
          </a:p>
        </p:txBody>
      </p:sp>
    </p:spTree>
    <p:extLst>
      <p:ext uri="{BB962C8B-B14F-4D97-AF65-F5344CB8AC3E}">
        <p14:creationId xmlns:p14="http://schemas.microsoft.com/office/powerpoint/2010/main" val="14976189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9</a:t>
            </a:fld>
            <a:endParaRPr lang="en-US" dirty="0"/>
          </a:p>
        </p:txBody>
      </p:sp>
    </p:spTree>
    <p:extLst>
      <p:ext uri="{BB962C8B-B14F-4D97-AF65-F5344CB8AC3E}">
        <p14:creationId xmlns:p14="http://schemas.microsoft.com/office/powerpoint/2010/main" val="2876442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p:txBody>
          <a:bodyPr/>
          <a:lstStyle/>
          <a:p>
            <a:r>
              <a:rPr lang="en-US"/>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a:t>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5/6/2024</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a:t>Edit Master text styles</a:t>
            </a:r>
          </a:p>
          <a:p>
            <a:pPr marL="0" lvl="1" indent="0">
              <a:lnSpc>
                <a:spcPct val="150000"/>
              </a:lnSpc>
              <a:spcBef>
                <a:spcPts val="1000"/>
              </a:spcBef>
              <a:spcAft>
                <a:spcPts val="1200"/>
              </a:spcAft>
              <a:buNone/>
            </a:pPr>
            <a:r>
              <a:rPr lang="en-US"/>
              <a:t>Second level</a:t>
            </a:r>
          </a:p>
          <a:p>
            <a:pPr marL="0" lvl="2" indent="0">
              <a:lnSpc>
                <a:spcPct val="150000"/>
              </a:lnSpc>
              <a:spcBef>
                <a:spcPts val="1000"/>
              </a:spcBef>
              <a:spcAft>
                <a:spcPts val="1200"/>
              </a:spcAft>
              <a:buNone/>
            </a:pPr>
            <a:r>
              <a:rPr lang="en-US"/>
              <a:t>Third level</a:t>
            </a:r>
          </a:p>
          <a:p>
            <a:pPr marL="0" lvl="3" indent="0">
              <a:lnSpc>
                <a:spcPct val="150000"/>
              </a:lnSpc>
              <a:spcBef>
                <a:spcPts val="1000"/>
              </a:spcBef>
              <a:spcAft>
                <a:spcPts val="1200"/>
              </a:spcAft>
              <a:buNone/>
            </a:pPr>
            <a:r>
              <a:rPr lang="en-US"/>
              <a:t>Fourth level</a:t>
            </a:r>
          </a:p>
          <a:p>
            <a:pPr marL="0" lvl="4" indent="0">
              <a:lnSpc>
                <a:spcPct val="150000"/>
              </a:lnSpc>
              <a:spcBef>
                <a:spcPts val="1000"/>
              </a:spcBef>
              <a:spcAft>
                <a:spcPts val="1200"/>
              </a:spcAft>
              <a:buNone/>
            </a:pPr>
            <a:r>
              <a:rPr lang="en-US"/>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5/6/2024</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55620" y="955318"/>
            <a:ext cx="10515600" cy="834293"/>
          </a:xfrm>
        </p:spPr>
        <p:txBody>
          <a:bodyPr anchor="ctr" anchorCtr="0">
            <a:normAutofit fontScale="90000"/>
          </a:bodyPr>
          <a:lstStyle/>
          <a:p>
            <a:pPr algn="ctr"/>
            <a:r>
              <a:rPr lang="en-US" sz="4800" dirty="0">
                <a:solidFill>
                  <a:schemeClr val="bg1"/>
                </a:solidFill>
              </a:rPr>
              <a:t>Effective Translation </a:t>
            </a:r>
            <a:br>
              <a:rPr lang="en-US" sz="4800" dirty="0">
                <a:solidFill>
                  <a:schemeClr val="bg1"/>
                </a:solidFill>
              </a:rPr>
            </a:br>
            <a:endParaRPr lang="en-US" sz="4800" dirty="0">
              <a:solidFill>
                <a:schemeClr val="bg1"/>
              </a:solidFill>
            </a:endParaRPr>
          </a:p>
        </p:txBody>
      </p:sp>
      <p:sp>
        <p:nvSpPr>
          <p:cNvPr id="3" name="Subtitle 2"/>
          <p:cNvSpPr>
            <a:spLocks noGrp="1"/>
          </p:cNvSpPr>
          <p:nvPr>
            <p:ph type="subTitle" idx="4294967295"/>
          </p:nvPr>
        </p:nvSpPr>
        <p:spPr>
          <a:xfrm>
            <a:off x="855620" y="2103121"/>
            <a:ext cx="9582736" cy="3929378"/>
          </a:xfrm>
        </p:spPr>
        <p:txBody>
          <a:bodyPr>
            <a:normAutofit fontScale="85000" lnSpcReduction="10000"/>
          </a:bodyPr>
          <a:lstStyle/>
          <a:p>
            <a:pPr marL="342900" indent="-342900">
              <a:buFontTx/>
              <a:buChar char="-"/>
            </a:pPr>
            <a:r>
              <a:rPr lang="en-US" sz="2400" dirty="0">
                <a:solidFill>
                  <a:schemeClr val="bg1"/>
                </a:solidFill>
                <a:latin typeface="+mj-lt"/>
              </a:rPr>
              <a:t>An effective translation is a translation that communicates the original message successfully. Your translation is deemed effective when you have succeeded in optimally approximating between the source and the target language within the communicative situation of the target language to achieve the desired goal or intended or expected result of your translation. An effective translation is essentially an optimally approximated translation. An optimally approximated translation is an optimized translation- that is the best rendition for a specific application within the limits of translatability and vis-à-vis its objective. </a:t>
            </a:r>
          </a:p>
          <a:p>
            <a:pPr marL="342900" indent="-342900">
              <a:buFontTx/>
              <a:buChar char="-"/>
            </a:pPr>
            <a:endParaRPr lang="en-US" sz="2400" dirty="0">
              <a:solidFill>
                <a:schemeClr val="bg1"/>
              </a:solidFill>
              <a:latin typeface="+mj-lt"/>
            </a:endParaRPr>
          </a:p>
        </p:txBody>
      </p:sp>
    </p:spTree>
    <p:extLst>
      <p:ext uri="{BB962C8B-B14F-4D97-AF65-F5344CB8AC3E}">
        <p14:creationId xmlns:p14="http://schemas.microsoft.com/office/powerpoint/2010/main" val="24718077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9193" y="757646"/>
            <a:ext cx="10515600" cy="391885"/>
          </a:xfrm>
        </p:spPr>
        <p:txBody>
          <a:bodyPr anchor="ctr" anchorCtr="0">
            <a:normAutofit fontScale="90000"/>
          </a:bodyPr>
          <a:lstStyle/>
          <a:p>
            <a:pPr algn="ctr"/>
            <a:r>
              <a:rPr lang="en-US" sz="4800" dirty="0"/>
              <a:t>Fitness for Purpose</a:t>
            </a:r>
          </a:p>
        </p:txBody>
      </p:sp>
      <p:sp>
        <p:nvSpPr>
          <p:cNvPr id="3" name="Subtitle 2"/>
          <p:cNvSpPr>
            <a:spLocks noGrp="1"/>
          </p:cNvSpPr>
          <p:nvPr>
            <p:ph type="subTitle" idx="4294967295"/>
          </p:nvPr>
        </p:nvSpPr>
        <p:spPr>
          <a:xfrm>
            <a:off x="881746" y="914401"/>
            <a:ext cx="9582736" cy="5943600"/>
          </a:xfrm>
        </p:spPr>
        <p:txBody>
          <a:bodyPr>
            <a:noAutofit/>
          </a:bodyPr>
          <a:lstStyle/>
          <a:p>
            <a:pPr lvl="0"/>
            <a:endParaRPr lang="en-US" sz="2000" dirty="0">
              <a:solidFill>
                <a:schemeClr val="bg1"/>
              </a:solidFill>
              <a:latin typeface="+mj-lt"/>
            </a:endParaRPr>
          </a:p>
          <a:p>
            <a:r>
              <a:rPr lang="en-US" sz="2000" dirty="0"/>
              <a:t>Translation usability refers to the translation’s capability of being used- that is how well translation users can use the translation and act on it. </a:t>
            </a:r>
          </a:p>
          <a:p>
            <a:r>
              <a:rPr lang="en-US" sz="2000" dirty="0"/>
              <a:t>Fitness for purpose entails that the following criteria are met in any translation regardless of the purpose of translation. </a:t>
            </a:r>
          </a:p>
          <a:p>
            <a:r>
              <a:rPr lang="en-US" sz="2000" dirty="0"/>
              <a:t>-	Information integrity</a:t>
            </a:r>
          </a:p>
          <a:p>
            <a:r>
              <a:rPr lang="en-US" sz="2000" dirty="0"/>
              <a:t>-	Linguistic integrity</a:t>
            </a:r>
          </a:p>
          <a:p>
            <a:r>
              <a:rPr lang="en-US" sz="2000" dirty="0"/>
              <a:t>-	Translation integrity</a:t>
            </a:r>
          </a:p>
          <a:p>
            <a:endParaRPr lang="en-US" sz="2000" dirty="0"/>
          </a:p>
          <a:p>
            <a:pPr algn="r"/>
            <a:r>
              <a:rPr lang="en-US" sz="2000" dirty="0"/>
              <a:t> </a:t>
            </a:r>
          </a:p>
          <a:p>
            <a:pPr lvl="0"/>
            <a:endParaRPr lang="en-US" sz="1800" dirty="0"/>
          </a:p>
        </p:txBody>
      </p:sp>
    </p:spTree>
    <p:extLst>
      <p:ext uri="{BB962C8B-B14F-4D97-AF65-F5344CB8AC3E}">
        <p14:creationId xmlns:p14="http://schemas.microsoft.com/office/powerpoint/2010/main" val="6073357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9193" y="757646"/>
            <a:ext cx="10515600" cy="391885"/>
          </a:xfrm>
        </p:spPr>
        <p:txBody>
          <a:bodyPr anchor="ctr" anchorCtr="0">
            <a:normAutofit fontScale="90000"/>
          </a:bodyPr>
          <a:lstStyle/>
          <a:p>
            <a:pPr algn="ctr"/>
            <a:r>
              <a:rPr lang="en-US" sz="4800" dirty="0"/>
              <a:t>Fitness for Purpose</a:t>
            </a:r>
          </a:p>
        </p:txBody>
      </p:sp>
      <p:sp>
        <p:nvSpPr>
          <p:cNvPr id="3" name="Subtitle 2"/>
          <p:cNvSpPr>
            <a:spLocks noGrp="1"/>
          </p:cNvSpPr>
          <p:nvPr>
            <p:ph type="subTitle" idx="4294967295"/>
          </p:nvPr>
        </p:nvSpPr>
        <p:spPr>
          <a:xfrm>
            <a:off x="881746" y="914401"/>
            <a:ext cx="9582736" cy="5943600"/>
          </a:xfrm>
        </p:spPr>
        <p:txBody>
          <a:bodyPr>
            <a:noAutofit/>
          </a:bodyPr>
          <a:lstStyle/>
          <a:p>
            <a:pPr lvl="0"/>
            <a:endParaRPr lang="en-US" sz="2000" dirty="0">
              <a:solidFill>
                <a:schemeClr val="bg1"/>
              </a:solidFill>
              <a:latin typeface="+mj-lt"/>
            </a:endParaRPr>
          </a:p>
          <a:p>
            <a:r>
              <a:rPr lang="ku-Arab-IQ" sz="2000" dirty="0"/>
              <a:t>    </a:t>
            </a:r>
            <a:r>
              <a:rPr lang="en-US" sz="2000" dirty="0"/>
              <a:t>These criteria are interrelated and interdependent. For example, a grammatical problem that comprises the linguistic integrity of the translation may cause distortion or introduce ambiguity and subsequently compromise the integrity of information. </a:t>
            </a:r>
          </a:p>
          <a:p>
            <a:r>
              <a:rPr lang="en-US" sz="2000" dirty="0"/>
              <a:t>Information Integrity</a:t>
            </a:r>
          </a:p>
          <a:p>
            <a:r>
              <a:rPr lang="en-US" sz="2000" dirty="0"/>
              <a:t>  Information integrity refers to the state of the information content being whole. In translation, information integrity refers to the ability to retain the same information in terms of accuracy, correctness, completeness and original intentions (both informative and communicative). </a:t>
            </a:r>
          </a:p>
          <a:p>
            <a:r>
              <a:rPr lang="en-US" sz="2000" dirty="0"/>
              <a:t> </a:t>
            </a:r>
          </a:p>
          <a:p>
            <a:pPr lvl="0"/>
            <a:endParaRPr lang="en-US" sz="1800" dirty="0"/>
          </a:p>
        </p:txBody>
      </p:sp>
    </p:spTree>
    <p:extLst>
      <p:ext uri="{BB962C8B-B14F-4D97-AF65-F5344CB8AC3E}">
        <p14:creationId xmlns:p14="http://schemas.microsoft.com/office/powerpoint/2010/main" val="4093456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9193" y="757646"/>
            <a:ext cx="10515600" cy="391885"/>
          </a:xfrm>
        </p:spPr>
        <p:txBody>
          <a:bodyPr anchor="ctr" anchorCtr="0">
            <a:normAutofit fontScale="90000"/>
          </a:bodyPr>
          <a:lstStyle/>
          <a:p>
            <a:pPr algn="ctr"/>
            <a:r>
              <a:rPr lang="en-US" sz="4800" dirty="0"/>
              <a:t>Fitness for Purpose</a:t>
            </a:r>
          </a:p>
        </p:txBody>
      </p:sp>
      <p:sp>
        <p:nvSpPr>
          <p:cNvPr id="3" name="Subtitle 2"/>
          <p:cNvSpPr>
            <a:spLocks noGrp="1"/>
          </p:cNvSpPr>
          <p:nvPr>
            <p:ph type="subTitle" idx="4294967295"/>
          </p:nvPr>
        </p:nvSpPr>
        <p:spPr>
          <a:xfrm>
            <a:off x="881746" y="914401"/>
            <a:ext cx="9582736" cy="5943600"/>
          </a:xfrm>
        </p:spPr>
        <p:txBody>
          <a:bodyPr>
            <a:noAutofit/>
          </a:bodyPr>
          <a:lstStyle/>
          <a:p>
            <a:pPr lvl="0"/>
            <a:endParaRPr lang="en-US" sz="2000" dirty="0">
              <a:solidFill>
                <a:schemeClr val="bg1"/>
              </a:solidFill>
              <a:latin typeface="+mj-lt"/>
            </a:endParaRPr>
          </a:p>
          <a:p>
            <a:r>
              <a:rPr lang="ku-Arab-IQ" sz="2000" dirty="0"/>
              <a:t>    </a:t>
            </a:r>
            <a:r>
              <a:rPr lang="en-US" sz="2000" dirty="0"/>
              <a:t>To ensure the information integrity of the original a translation must meet the following criteria: </a:t>
            </a:r>
          </a:p>
          <a:p>
            <a:r>
              <a:rPr lang="en-US" sz="2000" dirty="0"/>
              <a:t>-	It must preserve the informative content of the original</a:t>
            </a:r>
          </a:p>
          <a:p>
            <a:r>
              <a:rPr lang="en-US" sz="2000" dirty="0"/>
              <a:t>-	It must preserve the communicative content of the original </a:t>
            </a:r>
          </a:p>
          <a:p>
            <a:r>
              <a:rPr lang="en-US" sz="2000" dirty="0"/>
              <a:t>-	It must preserve the information content of the original</a:t>
            </a:r>
          </a:p>
          <a:p>
            <a:r>
              <a:rPr lang="en-US" sz="2000" dirty="0"/>
              <a:t>-	It must remain within the text parameters of the original</a:t>
            </a:r>
          </a:p>
          <a:p>
            <a:r>
              <a:rPr lang="en-US" sz="2000" dirty="0"/>
              <a:t> </a:t>
            </a:r>
          </a:p>
          <a:p>
            <a:pPr lvl="0"/>
            <a:endParaRPr lang="en-US" sz="1800" dirty="0"/>
          </a:p>
        </p:txBody>
      </p:sp>
    </p:spTree>
    <p:extLst>
      <p:ext uri="{BB962C8B-B14F-4D97-AF65-F5344CB8AC3E}">
        <p14:creationId xmlns:p14="http://schemas.microsoft.com/office/powerpoint/2010/main" val="1246351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9193" y="757646"/>
            <a:ext cx="10515600" cy="391885"/>
          </a:xfrm>
        </p:spPr>
        <p:txBody>
          <a:bodyPr anchor="ctr" anchorCtr="0">
            <a:normAutofit fontScale="90000"/>
          </a:bodyPr>
          <a:lstStyle/>
          <a:p>
            <a:pPr algn="ctr"/>
            <a:r>
              <a:rPr lang="en-US" sz="4800" dirty="0"/>
              <a:t>Fitness for Purpose</a:t>
            </a:r>
          </a:p>
        </p:txBody>
      </p:sp>
      <p:sp>
        <p:nvSpPr>
          <p:cNvPr id="3" name="Subtitle 2"/>
          <p:cNvSpPr>
            <a:spLocks noGrp="1"/>
          </p:cNvSpPr>
          <p:nvPr>
            <p:ph type="subTitle" idx="4294967295"/>
          </p:nvPr>
        </p:nvSpPr>
        <p:spPr>
          <a:xfrm>
            <a:off x="881746" y="914401"/>
            <a:ext cx="9582736" cy="5943600"/>
          </a:xfrm>
        </p:spPr>
        <p:txBody>
          <a:bodyPr>
            <a:noAutofit/>
          </a:bodyPr>
          <a:lstStyle/>
          <a:p>
            <a:pPr lvl="0"/>
            <a:endParaRPr lang="en-US" sz="2000" dirty="0">
              <a:solidFill>
                <a:schemeClr val="bg1"/>
              </a:solidFill>
              <a:latin typeface="+mj-lt"/>
            </a:endParaRPr>
          </a:p>
          <a:p>
            <a:r>
              <a:rPr lang="en-US" sz="2000" dirty="0"/>
              <a:t>Linguistic integrity </a:t>
            </a:r>
          </a:p>
          <a:p>
            <a:r>
              <a:rPr lang="en-US" sz="2000" dirty="0"/>
              <a:t>    Linguistic integrity refers to the ability to render the text in a sound language in terms of grammar, structure, coherence and cohesion by conforming to the lexical and syntactic norms and principles of the target languages. </a:t>
            </a:r>
          </a:p>
          <a:p>
            <a:r>
              <a:rPr lang="en-US" sz="2000" dirty="0"/>
              <a:t>Translation integrity </a:t>
            </a:r>
          </a:p>
          <a:p>
            <a:r>
              <a:rPr lang="en-US" sz="2000" dirty="0"/>
              <a:t>  Translation integrity refers to the degree of matching, correspondence and approximation within the parameters of the original text and the dimensions and boundaries of meaning. A translation that is operating outside the boundaries of meaning is a translation that has failed to ensure the integrity of approximation. </a:t>
            </a:r>
          </a:p>
          <a:p>
            <a:r>
              <a:rPr lang="en-US" sz="2000" dirty="0"/>
              <a:t> </a:t>
            </a:r>
          </a:p>
          <a:p>
            <a:pPr lvl="0"/>
            <a:endParaRPr lang="en-US" sz="1800" dirty="0"/>
          </a:p>
        </p:txBody>
      </p:sp>
    </p:spTree>
    <p:extLst>
      <p:ext uri="{BB962C8B-B14F-4D97-AF65-F5344CB8AC3E}">
        <p14:creationId xmlns:p14="http://schemas.microsoft.com/office/powerpoint/2010/main" val="2897584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59527"/>
          </a:xfrm>
        </p:spPr>
        <p:txBody>
          <a:bodyPr anchor="ctr" anchorCtr="0">
            <a:normAutofit fontScale="90000"/>
          </a:bodyPr>
          <a:lstStyle/>
          <a:p>
            <a:pPr algn="ctr"/>
            <a:r>
              <a:rPr lang="en-US" sz="4800" dirty="0">
                <a:solidFill>
                  <a:schemeClr val="bg1"/>
                </a:solidFill>
              </a:rPr>
              <a:t>standards of effective translation </a:t>
            </a:r>
            <a:br>
              <a:rPr lang="en-US" sz="4800" dirty="0">
                <a:solidFill>
                  <a:schemeClr val="bg1"/>
                </a:solidFill>
              </a:rPr>
            </a:br>
            <a:endParaRPr lang="en-US" sz="4800" dirty="0">
              <a:solidFill>
                <a:schemeClr val="bg1"/>
              </a:solidFill>
            </a:endParaRPr>
          </a:p>
        </p:txBody>
      </p:sp>
      <p:sp>
        <p:nvSpPr>
          <p:cNvPr id="3" name="Subtitle 2"/>
          <p:cNvSpPr>
            <a:spLocks noGrp="1"/>
          </p:cNvSpPr>
          <p:nvPr>
            <p:ph type="subTitle" idx="4294967295"/>
          </p:nvPr>
        </p:nvSpPr>
        <p:spPr>
          <a:xfrm>
            <a:off x="855620" y="1423851"/>
            <a:ext cx="9582736" cy="4846320"/>
          </a:xfrm>
        </p:spPr>
        <p:txBody>
          <a:bodyPr>
            <a:normAutofit fontScale="70000" lnSpcReduction="20000"/>
          </a:bodyPr>
          <a:lstStyle/>
          <a:p>
            <a:r>
              <a:rPr lang="en-US" sz="2900" dirty="0">
                <a:solidFill>
                  <a:schemeClr val="bg1"/>
                </a:solidFill>
                <a:latin typeface="+mj-lt"/>
              </a:rPr>
              <a:t>The six  standards of effective translation </a:t>
            </a:r>
          </a:p>
          <a:p>
            <a:pPr lvl="0"/>
            <a:r>
              <a:rPr lang="en-US" sz="2900" dirty="0">
                <a:solidFill>
                  <a:schemeClr val="bg1"/>
                </a:solidFill>
                <a:latin typeface="+mj-lt"/>
              </a:rPr>
              <a:t>1. Accuracy</a:t>
            </a:r>
          </a:p>
          <a:p>
            <a:pPr lvl="0"/>
            <a:r>
              <a:rPr lang="en-US" sz="2900" dirty="0">
                <a:solidFill>
                  <a:schemeClr val="bg1"/>
                </a:solidFill>
                <a:latin typeface="+mj-lt"/>
              </a:rPr>
              <a:t>2. Correctness</a:t>
            </a:r>
          </a:p>
          <a:p>
            <a:pPr lvl="0"/>
            <a:r>
              <a:rPr lang="en-US" sz="2900" dirty="0">
                <a:solidFill>
                  <a:schemeClr val="bg1"/>
                </a:solidFill>
                <a:latin typeface="+mj-lt"/>
              </a:rPr>
              <a:t>3. Completeness</a:t>
            </a:r>
          </a:p>
          <a:p>
            <a:pPr lvl="0"/>
            <a:r>
              <a:rPr lang="en-US" sz="2900" dirty="0">
                <a:solidFill>
                  <a:schemeClr val="bg1"/>
                </a:solidFill>
                <a:latin typeface="+mj-lt"/>
              </a:rPr>
              <a:t>4. Consistency</a:t>
            </a:r>
          </a:p>
          <a:p>
            <a:pPr lvl="0"/>
            <a:r>
              <a:rPr lang="en-US" sz="2900" dirty="0">
                <a:solidFill>
                  <a:schemeClr val="bg1"/>
                </a:solidFill>
                <a:latin typeface="+mj-lt"/>
              </a:rPr>
              <a:t>5. Clarity</a:t>
            </a:r>
          </a:p>
          <a:p>
            <a:pPr lvl="0"/>
            <a:r>
              <a:rPr lang="en-US" sz="2900" dirty="0">
                <a:solidFill>
                  <a:schemeClr val="bg1"/>
                </a:solidFill>
                <a:latin typeface="+mj-lt"/>
              </a:rPr>
              <a:t>6. Fitness for purpose</a:t>
            </a:r>
          </a:p>
          <a:p>
            <a:endParaRPr lang="en-US" sz="2400" dirty="0">
              <a:solidFill>
                <a:schemeClr val="bg1"/>
              </a:solidFill>
              <a:latin typeface="+mj-lt"/>
            </a:endParaRPr>
          </a:p>
        </p:txBody>
      </p:sp>
    </p:spTree>
    <p:extLst>
      <p:ext uri="{BB962C8B-B14F-4D97-AF65-F5344CB8AC3E}">
        <p14:creationId xmlns:p14="http://schemas.microsoft.com/office/powerpoint/2010/main" val="20316215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94509" y="641810"/>
            <a:ext cx="10515600" cy="834293"/>
          </a:xfrm>
        </p:spPr>
        <p:txBody>
          <a:bodyPr anchor="ctr" anchorCtr="0">
            <a:normAutofit fontScale="90000"/>
          </a:bodyPr>
          <a:lstStyle/>
          <a:p>
            <a:pPr algn="ctr"/>
            <a:r>
              <a:rPr lang="en-US" dirty="0"/>
              <a:t>Accuracy </a:t>
            </a:r>
            <a:br>
              <a:rPr lang="en-US" dirty="0"/>
            </a:br>
            <a:endParaRPr lang="en-US" sz="4800" dirty="0">
              <a:solidFill>
                <a:schemeClr val="bg1"/>
              </a:solidFill>
            </a:endParaRPr>
          </a:p>
        </p:txBody>
      </p:sp>
      <p:sp>
        <p:nvSpPr>
          <p:cNvPr id="3" name="Subtitle 2"/>
          <p:cNvSpPr>
            <a:spLocks noGrp="1"/>
          </p:cNvSpPr>
          <p:nvPr>
            <p:ph type="subTitle" idx="4294967295"/>
          </p:nvPr>
        </p:nvSpPr>
        <p:spPr>
          <a:xfrm>
            <a:off x="838200" y="1162594"/>
            <a:ext cx="9582736" cy="5225143"/>
          </a:xfrm>
        </p:spPr>
        <p:txBody>
          <a:bodyPr>
            <a:noAutofit/>
          </a:bodyPr>
          <a:lstStyle/>
          <a:p>
            <a:r>
              <a:rPr lang="en-US" sz="1800" dirty="0"/>
              <a:t>Effective translation is accurate. Accuracy here refers to conformity to the information content of the original, keeping within the parameters of the source text. An effective translation is true to the original. Accuracy is closeness to the true value of the original. </a:t>
            </a:r>
          </a:p>
          <a:p>
            <a:r>
              <a:rPr lang="en-US" sz="1800" dirty="0"/>
              <a:t>Example: </a:t>
            </a:r>
          </a:p>
          <a:p>
            <a:r>
              <a:rPr lang="en-US" sz="1800" dirty="0"/>
              <a:t>Plane mistakenly lands at airport under construction</a:t>
            </a:r>
          </a:p>
          <a:p>
            <a:pPr algn="r" rtl="1"/>
            <a:r>
              <a:rPr lang="ku-Arab-IQ" sz="1800" dirty="0"/>
              <a:t>شێوازی یەکەم: فڕۆکە بە هەڵە نیشتەوە لە فڕۆکەخانە لەژێر دروستکردندایە</a:t>
            </a:r>
            <a:r>
              <a:rPr lang="en-US" sz="1800" dirty="0"/>
              <a:t> )</a:t>
            </a:r>
            <a:r>
              <a:rPr lang="ku-Arab-IQ" sz="1800" dirty="0"/>
              <a:t>هەڵەیە)</a:t>
            </a:r>
            <a:r>
              <a:rPr lang="en-US" sz="1800" dirty="0"/>
              <a:t>  </a:t>
            </a:r>
          </a:p>
          <a:p>
            <a:pPr algn="r"/>
            <a:r>
              <a:rPr lang="ku-Arab-IQ" sz="1800" dirty="0"/>
              <a:t>شێوازی دووەم: فڕۆکەیەک بە هەڵە لە فڕۆکەخانەیەک نیشتەوە کە لە ژێر دروستکردندایە  (هەڵەیە)</a:t>
            </a:r>
            <a:endParaRPr lang="en-US" sz="1800" dirty="0"/>
          </a:p>
          <a:p>
            <a:pPr algn="r"/>
            <a:r>
              <a:rPr lang="ku-Arab-IQ" sz="1800" dirty="0"/>
              <a:t>شێوازی سێیەم: فڕۆکەیەک بە هەڵە لە فڕۆکەخانەیەک نیشتەوە کە لە قۆناخی دروستکردندایە  (دروستە)</a:t>
            </a:r>
            <a:endParaRPr lang="en-US" sz="1800" dirty="0">
              <a:solidFill>
                <a:schemeClr val="bg1"/>
              </a:solidFill>
              <a:latin typeface="+mj-lt"/>
            </a:endParaRPr>
          </a:p>
        </p:txBody>
      </p:sp>
    </p:spTree>
    <p:extLst>
      <p:ext uri="{BB962C8B-B14F-4D97-AF65-F5344CB8AC3E}">
        <p14:creationId xmlns:p14="http://schemas.microsoft.com/office/powerpoint/2010/main" val="2224952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1446" y="628748"/>
            <a:ext cx="10515600" cy="390156"/>
          </a:xfrm>
        </p:spPr>
        <p:txBody>
          <a:bodyPr anchor="ctr" anchorCtr="0">
            <a:normAutofit fontScale="90000"/>
          </a:bodyPr>
          <a:lstStyle/>
          <a:p>
            <a:pPr algn="ctr"/>
            <a:r>
              <a:rPr lang="en-US" dirty="0"/>
              <a:t>Correctness</a:t>
            </a:r>
            <a:br>
              <a:rPr lang="en-US" dirty="0"/>
            </a:br>
            <a:endParaRPr lang="en-US" sz="4800" dirty="0">
              <a:solidFill>
                <a:schemeClr val="bg1"/>
              </a:solidFill>
            </a:endParaRPr>
          </a:p>
        </p:txBody>
      </p:sp>
      <p:sp>
        <p:nvSpPr>
          <p:cNvPr id="3" name="Subtitle 2"/>
          <p:cNvSpPr>
            <a:spLocks noGrp="1"/>
          </p:cNvSpPr>
          <p:nvPr>
            <p:ph type="subTitle" idx="4294967295"/>
          </p:nvPr>
        </p:nvSpPr>
        <p:spPr>
          <a:xfrm>
            <a:off x="535577" y="1018905"/>
            <a:ext cx="10661469" cy="5564776"/>
          </a:xfrm>
        </p:spPr>
        <p:txBody>
          <a:bodyPr>
            <a:noAutofit/>
          </a:bodyPr>
          <a:lstStyle/>
          <a:p>
            <a:r>
              <a:rPr lang="en-US" sz="1800" dirty="0"/>
              <a:t> Effective translation is correct. It is free from errors of meaning, spelling and grammar and errors of fact. </a:t>
            </a:r>
          </a:p>
          <a:p>
            <a:r>
              <a:rPr lang="en-US" sz="1800" dirty="0"/>
              <a:t>Example: An African country only has about 500 doctors for 9 million people. Now it's dealing with a dengue fever.</a:t>
            </a:r>
          </a:p>
          <a:p>
            <a:pPr algn="r"/>
            <a:r>
              <a:rPr lang="ku-Arab-IQ" sz="1800" dirty="0"/>
              <a:t>شێوازی یەکەم: وڵاتێکی ئەفریقا ٥٠٠ پزیشکی بۆ ٩ ملیۆن کەس هەیە. ئێستاش مامەڵە لەگەڵ تای خوێنەربوون دەکات. (هەڵەیە)</a:t>
            </a:r>
            <a:endParaRPr lang="en-US" sz="1800" dirty="0"/>
          </a:p>
          <a:p>
            <a:pPr algn="r"/>
            <a:r>
              <a:rPr lang="ku-Arab-IQ" sz="1800" dirty="0"/>
              <a:t>شێوازی دووەم: لە وڵاتێکی ئەفریقی خاوەن ٩ ملیۆن کەسیدا تەنیا ٥٠٠ پزیشک هەن. ئێستاش مامەڵە لەگەڵ بڵاوبوونەوەی تای خوێنبەربوون دەکات.  (هەڵەیە)</a:t>
            </a:r>
            <a:endParaRPr lang="en-US" sz="1800" dirty="0"/>
          </a:p>
          <a:p>
            <a:pPr algn="r"/>
            <a:r>
              <a:rPr lang="ku-Arab-IQ" sz="1800" dirty="0"/>
              <a:t>شێوازی سێیەم: لە ولاتێکی ئەفریقی ٩ ملیۆن کەسدا تەنیا نزیکەی ٥٠٠ پزیشک هەن و ئێستاش تای خوێنبەربوونی تێدا بڵاوبوەتەوە.(زۆر باش نییە)</a:t>
            </a:r>
            <a:endParaRPr lang="en-US" sz="1800" dirty="0"/>
          </a:p>
          <a:p>
            <a:pPr algn="r"/>
            <a:r>
              <a:rPr lang="ku-Arab-IQ" sz="1800" dirty="0"/>
              <a:t>شێوازی چوارەم: لە وڵاتێکی ئەفریقی ٩ ملیۆن کەسیدا تەنیا نزیکەی ٥٠٠ پزیشک هەن و ئێستاش تای خوێنبەربوونی تێدا بڵاوبووەتەوە. (باشترە)</a:t>
            </a:r>
            <a:endParaRPr lang="en-US" sz="1800" dirty="0"/>
          </a:p>
        </p:txBody>
      </p:sp>
    </p:spTree>
    <p:extLst>
      <p:ext uri="{BB962C8B-B14F-4D97-AF65-F5344CB8AC3E}">
        <p14:creationId xmlns:p14="http://schemas.microsoft.com/office/powerpoint/2010/main" val="15310147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5"/>
            <a:ext cx="10515600" cy="546910"/>
          </a:xfrm>
        </p:spPr>
        <p:txBody>
          <a:bodyPr anchor="ctr" anchorCtr="0">
            <a:normAutofit fontScale="90000"/>
          </a:bodyPr>
          <a:lstStyle/>
          <a:p>
            <a:pPr algn="ctr"/>
            <a:r>
              <a:rPr lang="en-US" dirty="0"/>
              <a:t>Completeness </a:t>
            </a:r>
            <a:br>
              <a:rPr lang="en-US" dirty="0"/>
            </a:br>
            <a:endParaRPr lang="en-US" sz="4800" dirty="0">
              <a:solidFill>
                <a:schemeClr val="bg1"/>
              </a:solidFill>
            </a:endParaRPr>
          </a:p>
        </p:txBody>
      </p:sp>
      <p:sp>
        <p:nvSpPr>
          <p:cNvPr id="3" name="Subtitle 2"/>
          <p:cNvSpPr>
            <a:spLocks noGrp="1"/>
          </p:cNvSpPr>
          <p:nvPr>
            <p:ph type="subTitle" idx="4294967295"/>
          </p:nvPr>
        </p:nvSpPr>
        <p:spPr>
          <a:xfrm>
            <a:off x="855620" y="2011681"/>
            <a:ext cx="9582736" cy="4020818"/>
          </a:xfrm>
        </p:spPr>
        <p:txBody>
          <a:bodyPr>
            <a:normAutofit/>
          </a:bodyPr>
          <a:lstStyle/>
          <a:p>
            <a:pPr marL="342900" indent="-342900">
              <a:buFontTx/>
              <a:buChar char="-"/>
            </a:pPr>
            <a:r>
              <a:rPr lang="en-US" sz="2400" dirty="0">
                <a:solidFill>
                  <a:schemeClr val="bg1"/>
                </a:solidFill>
                <a:latin typeface="+mj-lt"/>
              </a:rPr>
              <a:t>Effective translation is complete. Completeness refers to the preservation of the integrity of information in terms of content and intentions. A complete translation is free from unwarranted or unjustifiable omission. </a:t>
            </a:r>
          </a:p>
          <a:p>
            <a:pPr marL="342900" indent="-342900">
              <a:buFontTx/>
              <a:buChar char="-"/>
            </a:pPr>
            <a:endParaRPr lang="en-US" sz="2400" dirty="0">
              <a:solidFill>
                <a:schemeClr val="bg1"/>
              </a:solidFill>
              <a:latin typeface="+mj-lt"/>
            </a:endParaRPr>
          </a:p>
        </p:txBody>
      </p:sp>
    </p:spTree>
    <p:extLst>
      <p:ext uri="{BB962C8B-B14F-4D97-AF65-F5344CB8AC3E}">
        <p14:creationId xmlns:p14="http://schemas.microsoft.com/office/powerpoint/2010/main" val="1692144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9194" y="681000"/>
            <a:ext cx="10515600" cy="562876"/>
          </a:xfrm>
        </p:spPr>
        <p:txBody>
          <a:bodyPr anchor="ctr" anchorCtr="0">
            <a:normAutofit fontScale="90000"/>
          </a:bodyPr>
          <a:lstStyle/>
          <a:p>
            <a:pPr algn="ctr"/>
            <a:r>
              <a:rPr lang="en-US" sz="4800" dirty="0"/>
              <a:t>Consistency</a:t>
            </a:r>
            <a:br>
              <a:rPr lang="en-US" sz="4800" dirty="0"/>
            </a:br>
            <a:endParaRPr lang="en-US" sz="4800" dirty="0">
              <a:solidFill>
                <a:schemeClr val="bg1"/>
              </a:solidFill>
            </a:endParaRPr>
          </a:p>
        </p:txBody>
      </p:sp>
      <p:sp>
        <p:nvSpPr>
          <p:cNvPr id="3" name="Subtitle 2"/>
          <p:cNvSpPr>
            <a:spLocks noGrp="1"/>
          </p:cNvSpPr>
          <p:nvPr>
            <p:ph type="subTitle" idx="4294967295"/>
          </p:nvPr>
        </p:nvSpPr>
        <p:spPr>
          <a:xfrm>
            <a:off x="855620" y="1502230"/>
            <a:ext cx="9582736" cy="4898570"/>
          </a:xfrm>
        </p:spPr>
        <p:txBody>
          <a:bodyPr>
            <a:normAutofit/>
          </a:bodyPr>
          <a:lstStyle/>
          <a:p>
            <a:pPr algn="just"/>
            <a:r>
              <a:rPr lang="en-US" sz="2400" dirty="0"/>
              <a:t>    Effective translation is consistent. Consistency refers to the uniformity of terminology and presentation. It also refers to the logical coherence of sentences and paragraphs and other textual components. </a:t>
            </a:r>
          </a:p>
          <a:p>
            <a:r>
              <a:rPr lang="en-US" dirty="0"/>
              <a:t> </a:t>
            </a:r>
          </a:p>
          <a:p>
            <a:pPr marL="342900" indent="-342900">
              <a:buFontTx/>
              <a:buChar char="-"/>
            </a:pPr>
            <a:endParaRPr lang="en-US" sz="2400" dirty="0">
              <a:solidFill>
                <a:schemeClr val="bg1"/>
              </a:solidFill>
              <a:latin typeface="+mj-lt"/>
            </a:endParaRPr>
          </a:p>
        </p:txBody>
      </p:sp>
    </p:spTree>
    <p:extLst>
      <p:ext uri="{BB962C8B-B14F-4D97-AF65-F5344CB8AC3E}">
        <p14:creationId xmlns:p14="http://schemas.microsoft.com/office/powerpoint/2010/main" val="780220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9193" y="444136"/>
            <a:ext cx="10515600" cy="705395"/>
          </a:xfrm>
        </p:spPr>
        <p:txBody>
          <a:bodyPr anchor="ctr" anchorCtr="0">
            <a:normAutofit/>
          </a:bodyPr>
          <a:lstStyle/>
          <a:p>
            <a:pPr algn="ctr"/>
            <a:r>
              <a:rPr lang="en-US" b="1" dirty="0"/>
              <a:t>Example</a:t>
            </a:r>
            <a:endParaRPr lang="en-US" sz="4800" dirty="0">
              <a:solidFill>
                <a:schemeClr val="bg1"/>
              </a:solidFill>
            </a:endParaRPr>
          </a:p>
        </p:txBody>
      </p:sp>
      <p:sp>
        <p:nvSpPr>
          <p:cNvPr id="3" name="Subtitle 2"/>
          <p:cNvSpPr>
            <a:spLocks noGrp="1"/>
          </p:cNvSpPr>
          <p:nvPr>
            <p:ph type="subTitle" idx="4294967295"/>
          </p:nvPr>
        </p:nvSpPr>
        <p:spPr>
          <a:xfrm>
            <a:off x="881745" y="1058091"/>
            <a:ext cx="9947363" cy="5538651"/>
          </a:xfrm>
        </p:spPr>
        <p:txBody>
          <a:bodyPr>
            <a:noAutofit/>
          </a:bodyPr>
          <a:lstStyle/>
          <a:p>
            <a:r>
              <a:rPr lang="en-US" sz="2000" dirty="0"/>
              <a:t>A Kurdish writer in Istanbul has published a unique set of 20 short stories aiming to teach both the Zazaki and Kurmanji dialects of Kurdish to children, saving the former from extinction.</a:t>
            </a:r>
          </a:p>
          <a:p>
            <a:pPr algn="r"/>
            <a:r>
              <a:rPr lang="ku-Arab-IQ" sz="2000" dirty="0"/>
              <a:t>شێوازی یەکەم: کوردێکی نووسەر لە ئیستەنبووڵ ٢٠ کورتە چیرۆکی بڵاوکردوەتەوە بۆئەوەی زازاکی و کرمانجی فێری منداڵان بکات.  (هەڵەیە)</a:t>
            </a:r>
            <a:endParaRPr lang="en-US" sz="2000" dirty="0"/>
          </a:p>
          <a:p>
            <a:pPr algn="r"/>
            <a:r>
              <a:rPr lang="ku-Arab-IQ" sz="2000" dirty="0"/>
              <a:t>شێوازی دووەم: نووسەرێکی کورد لە ئیستەنبووڵ ٢٠ کورتە چیرۆکی نایابی بڵاوکردوەتەوە بۆئەوەی هەردوو دیالێکتی زازاکی و کرمانجی فێری منداڵان بکات و لەو رێگەیەوە توانیویەتی زازاکی لە لەنێوچوون بپارێزێت. (دروستە)</a:t>
            </a:r>
            <a:endParaRPr lang="en-US" sz="2000" dirty="0"/>
          </a:p>
          <a:p>
            <a:pPr algn="r"/>
            <a:endParaRPr lang="en-US" sz="1800" dirty="0">
              <a:solidFill>
                <a:schemeClr val="bg1"/>
              </a:solidFill>
              <a:latin typeface="+mj-lt"/>
            </a:endParaRPr>
          </a:p>
        </p:txBody>
      </p:sp>
    </p:spTree>
    <p:extLst>
      <p:ext uri="{BB962C8B-B14F-4D97-AF65-F5344CB8AC3E}">
        <p14:creationId xmlns:p14="http://schemas.microsoft.com/office/powerpoint/2010/main" val="3345166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9193" y="757646"/>
            <a:ext cx="10515600" cy="391885"/>
          </a:xfrm>
        </p:spPr>
        <p:txBody>
          <a:bodyPr anchor="ctr" anchorCtr="0">
            <a:normAutofit fontScale="90000"/>
          </a:bodyPr>
          <a:lstStyle/>
          <a:p>
            <a:pPr algn="ctr"/>
            <a:r>
              <a:rPr lang="en-US" dirty="0"/>
              <a:t>Clarity</a:t>
            </a:r>
            <a:br>
              <a:rPr lang="en-US" dirty="0"/>
            </a:br>
            <a:endParaRPr lang="en-US" sz="4800" dirty="0">
              <a:solidFill>
                <a:schemeClr val="bg1"/>
              </a:solidFill>
            </a:endParaRPr>
          </a:p>
        </p:txBody>
      </p:sp>
      <p:sp>
        <p:nvSpPr>
          <p:cNvPr id="3" name="Subtitle 2"/>
          <p:cNvSpPr>
            <a:spLocks noGrp="1"/>
          </p:cNvSpPr>
          <p:nvPr>
            <p:ph type="subTitle" idx="4294967295"/>
          </p:nvPr>
        </p:nvSpPr>
        <p:spPr>
          <a:xfrm>
            <a:off x="881746" y="914401"/>
            <a:ext cx="9582736" cy="5943600"/>
          </a:xfrm>
        </p:spPr>
        <p:txBody>
          <a:bodyPr>
            <a:noAutofit/>
          </a:bodyPr>
          <a:lstStyle/>
          <a:p>
            <a:pPr>
              <a:lnSpc>
                <a:spcPct val="130000"/>
              </a:lnSpc>
            </a:pPr>
            <a:r>
              <a:rPr lang="en-US" sz="2000" dirty="0">
                <a:solidFill>
                  <a:schemeClr val="bg1"/>
                </a:solidFill>
                <a:latin typeface="+mj-lt"/>
              </a:rPr>
              <a:t>  Effective translation is as clear as the original text is in terms of what it actually appears to declare. Translation- induced ambiguities in the target text contribute to ineffective translations and must be avoided. Look at the following example: </a:t>
            </a:r>
            <a:r>
              <a:rPr lang="ku-Arab-IQ" sz="2000" dirty="0">
                <a:solidFill>
                  <a:schemeClr val="bg1"/>
                </a:solidFill>
                <a:latin typeface="+mj-lt"/>
              </a:rPr>
              <a:t>  </a:t>
            </a:r>
          </a:p>
          <a:p>
            <a:pPr>
              <a:lnSpc>
                <a:spcPct val="130000"/>
              </a:lnSpc>
            </a:pPr>
            <a:r>
              <a:rPr lang="ku-Arab-IQ" sz="2000" dirty="0">
                <a:solidFill>
                  <a:schemeClr val="bg1"/>
                </a:solidFill>
                <a:latin typeface="+mj-lt"/>
              </a:rPr>
              <a:t>    </a:t>
            </a:r>
            <a:r>
              <a:rPr lang="en-US" sz="2000" dirty="0">
                <a:solidFill>
                  <a:schemeClr val="bg1"/>
                </a:solidFill>
                <a:latin typeface="+mj-lt"/>
              </a:rPr>
              <a:t>Political parties in the Kurdistan Region are set to hold a meeting within the next week to resolve their differences and better cooperate, according to a source close to the Presidency. </a:t>
            </a:r>
          </a:p>
          <a:p>
            <a:pPr algn="r"/>
            <a:r>
              <a:rPr lang="ku-Arab-IQ" sz="2000" dirty="0">
                <a:solidFill>
                  <a:schemeClr val="bg1"/>
                </a:solidFill>
                <a:latin typeface="+mj-lt"/>
              </a:rPr>
              <a:t>شێوازی یەکەم: پارتە سیاسییەکانی هەرێمی کوردستان کۆدەبنەوە بۆ جیاوازییەکانیان و هاوکاریکردنی یەکتری. (هەڵەیە)</a:t>
            </a:r>
            <a:endParaRPr lang="en-US" sz="2000" dirty="0">
              <a:solidFill>
                <a:schemeClr val="bg1"/>
              </a:solidFill>
              <a:latin typeface="+mj-lt"/>
            </a:endParaRPr>
          </a:p>
          <a:p>
            <a:pPr algn="r"/>
            <a:r>
              <a:rPr lang="ku-Arab-IQ" sz="2000" dirty="0">
                <a:solidFill>
                  <a:schemeClr val="bg1"/>
                </a:solidFill>
                <a:latin typeface="+mj-lt"/>
              </a:rPr>
              <a:t>شێوازی دووەم: سەرچاوەیەکی نزیک لە سەرۆکایەتیی هەرێمی کوردستان رایگەیاند، هەفتەی داهاتوو پارتە سیاسییەکانی هەرێمی کوردستان کۆدەبنەوە بۆئەوەی جیاوازییەکانیان نەهێڵن و باشتر هاوئاهەنگی لەنێوانیاندا هەبێت. </a:t>
            </a:r>
            <a:endParaRPr lang="en-US" sz="2000" dirty="0">
              <a:solidFill>
                <a:schemeClr val="bg1"/>
              </a:solidFill>
              <a:latin typeface="+mj-lt"/>
            </a:endParaRPr>
          </a:p>
          <a:p>
            <a:pPr>
              <a:lnSpc>
                <a:spcPct val="130000"/>
              </a:lnSpc>
            </a:pPr>
            <a:endParaRPr lang="en-US" sz="2000" dirty="0">
              <a:solidFill>
                <a:schemeClr val="bg1"/>
              </a:solidFill>
              <a:latin typeface="+mj-lt"/>
            </a:endParaRPr>
          </a:p>
          <a:p>
            <a:endParaRPr lang="en-US" sz="1800" dirty="0"/>
          </a:p>
        </p:txBody>
      </p:sp>
    </p:spTree>
    <p:extLst>
      <p:ext uri="{BB962C8B-B14F-4D97-AF65-F5344CB8AC3E}">
        <p14:creationId xmlns:p14="http://schemas.microsoft.com/office/powerpoint/2010/main" val="4021494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9193" y="757646"/>
            <a:ext cx="10515600" cy="391885"/>
          </a:xfrm>
        </p:spPr>
        <p:txBody>
          <a:bodyPr anchor="ctr" anchorCtr="0">
            <a:normAutofit fontScale="90000"/>
          </a:bodyPr>
          <a:lstStyle/>
          <a:p>
            <a:pPr algn="ctr"/>
            <a:r>
              <a:rPr lang="en-US" sz="4800" dirty="0"/>
              <a:t>Fitness for Purpose</a:t>
            </a:r>
          </a:p>
        </p:txBody>
      </p:sp>
      <p:sp>
        <p:nvSpPr>
          <p:cNvPr id="3" name="Subtitle 2"/>
          <p:cNvSpPr>
            <a:spLocks noGrp="1"/>
          </p:cNvSpPr>
          <p:nvPr>
            <p:ph type="subTitle" idx="4294967295"/>
          </p:nvPr>
        </p:nvSpPr>
        <p:spPr>
          <a:xfrm>
            <a:off x="881746" y="914401"/>
            <a:ext cx="9582736" cy="5943600"/>
          </a:xfrm>
        </p:spPr>
        <p:txBody>
          <a:bodyPr>
            <a:noAutofit/>
          </a:bodyPr>
          <a:lstStyle/>
          <a:p>
            <a:pPr lvl="0"/>
            <a:endParaRPr lang="en-US" sz="2000" dirty="0">
              <a:solidFill>
                <a:schemeClr val="bg1"/>
              </a:solidFill>
              <a:latin typeface="+mj-lt"/>
            </a:endParaRPr>
          </a:p>
          <a:p>
            <a:r>
              <a:rPr lang="ku-Arab-IQ" sz="2000" dirty="0"/>
              <a:t>    </a:t>
            </a:r>
            <a:r>
              <a:rPr lang="en-US" sz="2000" dirty="0"/>
              <a:t>A fit for purpose translation is translation that meets the following conditions: acceptability, functionality and usability.</a:t>
            </a:r>
            <a:endParaRPr lang="ku-Arab-IQ" sz="2000" dirty="0"/>
          </a:p>
          <a:p>
            <a:r>
              <a:rPr lang="en-US" sz="2000" dirty="0"/>
              <a:t> Translation acceptability refers to the property of being acceptable by the target language community. It also means being in terms with expected standards, conventions and norms (For example, idiomatic expressions and metaphors). </a:t>
            </a:r>
            <a:endParaRPr lang="ku-Arab-IQ" sz="2000" dirty="0"/>
          </a:p>
          <a:p>
            <a:r>
              <a:rPr lang="en-US" sz="2000" dirty="0"/>
              <a:t>Translation functionality refers to the property of being capable of serving the purpose for which the translation was developed and the degree of usefulness of that translation. </a:t>
            </a:r>
          </a:p>
          <a:p>
            <a:endParaRPr lang="en-US" sz="2000" dirty="0"/>
          </a:p>
          <a:p>
            <a:pPr algn="r"/>
            <a:r>
              <a:rPr lang="en-US" sz="2000" dirty="0"/>
              <a:t> </a:t>
            </a:r>
          </a:p>
          <a:p>
            <a:pPr lvl="0"/>
            <a:endParaRPr lang="en-US" sz="1800" dirty="0"/>
          </a:p>
        </p:txBody>
      </p:sp>
    </p:spTree>
    <p:extLst>
      <p:ext uri="{BB962C8B-B14F-4D97-AF65-F5344CB8AC3E}">
        <p14:creationId xmlns:p14="http://schemas.microsoft.com/office/powerpoint/2010/main" val="2910197470"/>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F10001108_Welcome to Powerpoint 2016_CLR_v2" id="{CAB9082A-965C-42BE-8170-C940D3319B60}" vid="{82B84162-888A-4FD2-BEC9-B29B6DB2C73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8a52e8c320b9a064ae3583ae3861c9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88020cb39231a0945110f9cd888b521a"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FD7FC771-7DFE-49DA-B577-71181BFBCB2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7EE8C63A-4744-4DE4-BB49-0FF0B5375C60}">
  <ds:schemaRefs>
    <ds:schemaRef ds:uri="http://schemas.microsoft.com/sharepoint/v3/contenttype/forms"/>
  </ds:schemaRefs>
</ds:datastoreItem>
</file>

<file path=customXml/itemProps3.xml><?xml version="1.0" encoding="utf-8"?>
<ds:datastoreItem xmlns:ds="http://schemas.openxmlformats.org/officeDocument/2006/customXml" ds:itemID="{950072C5-DDE0-4258-BA7A-4D4B80DFA632}">
  <ds:schemaRefs>
    <ds:schemaRef ds:uri="http://www.w3.org/XML/1998/namespace"/>
    <ds:schemaRef ds:uri="http://schemas.microsoft.com/office/2006/metadata/properties"/>
    <ds:schemaRef ds:uri="16c05727-aa75-4e4a-9b5f-8a80a1165891"/>
    <ds:schemaRef ds:uri="http://purl.org/dc/dcmitype/"/>
    <ds:schemaRef ds:uri="71af3243-3dd4-4a8d-8c0d-dd76da1f02a5"/>
    <ds:schemaRef ds:uri="http://schemas.microsoft.com/office/2006/documentManagement/types"/>
    <ds:schemaRef ds:uri="http://schemas.openxmlformats.org/package/2006/metadata/core-properties"/>
    <ds:schemaRef ds:uri="http://purl.org/dc/terms/"/>
    <ds:schemaRef ds:uri="http://schemas.microsoft.com/office/infopath/2007/PartnerControls"/>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Welcome to PowerPoint</Template>
  <TotalTime>0</TotalTime>
  <Words>1073</Words>
  <Application>Microsoft Office PowerPoint</Application>
  <PresentationFormat>Widescreen</PresentationFormat>
  <Paragraphs>88</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Segoe UI</vt:lpstr>
      <vt:lpstr>Segoe UI Light</vt:lpstr>
      <vt:lpstr>WelcomeDoc</vt:lpstr>
      <vt:lpstr>Effective Translation  </vt:lpstr>
      <vt:lpstr>standards of effective translation  </vt:lpstr>
      <vt:lpstr>Accuracy  </vt:lpstr>
      <vt:lpstr>Correctness </vt:lpstr>
      <vt:lpstr>Completeness  </vt:lpstr>
      <vt:lpstr>Consistency </vt:lpstr>
      <vt:lpstr>Example</vt:lpstr>
      <vt:lpstr>Clarity </vt:lpstr>
      <vt:lpstr>Fitness for Purpose</vt:lpstr>
      <vt:lpstr>Fitness for Purpose</vt:lpstr>
      <vt:lpstr>Fitness for Purpose</vt:lpstr>
      <vt:lpstr>Fitness for Purpose</vt:lpstr>
      <vt:lpstr>Fitness for Purpose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2020-05-01T23:51:23Z</dcterms:created>
  <dcterms:modified xsi:type="dcterms:W3CDTF">2024-05-06T14:08:16Z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