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65" r:id="rId4"/>
    <p:sldId id="284" r:id="rId5"/>
    <p:sldId id="266" r:id="rId6"/>
    <p:sldId id="267" r:id="rId7"/>
    <p:sldId id="286" r:id="rId8"/>
    <p:sldId id="268" r:id="rId9"/>
    <p:sldId id="269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>
        <p:scale>
          <a:sx n="72" d="100"/>
          <a:sy n="72" d="100"/>
        </p:scale>
        <p:origin x="-44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D97038-04FB-4027-AD9B-9D3FAB0A2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3C0A04-C831-4478-A1E8-FA9343671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9FFDD-5999-4E5F-8895-6DE63A80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FDDD06-B8C8-486F-AD26-4A2D8534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29DD32-C606-4E53-924B-F9ECFEBB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37258-AE50-4AA6-B1CD-078091F7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D7C3FA-EA71-4480-9873-2F200125E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E2748-4DCD-4603-8841-99C97EA2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C1015-3D18-45E8-B758-154A3576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FDF2FE-A5A6-4A36-9D26-F34E0EB8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80496E-C334-45EC-8E14-5D174A7D6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A2DD94-CB94-40D4-B8A3-68F28A3DC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0D1BD6-812F-47D1-8412-C88A3080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849440-7366-4E16-8860-D241DFFA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188DE7-31C2-467A-9C60-A69200D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B2680-A786-41C1-B31B-F577AC88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4DEFD3-A010-40F5-88A7-40A95CE9F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4A0977-A1FC-4630-A79A-2AEE3203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C8DE3C-9E2D-4AAC-A23A-485A1CBA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03F3CE-738A-4E47-A98B-34BA2849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85254C-9991-4B83-AEE0-BBE714E7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62B777-0E5B-4A23-B4CB-DC3488BC2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F3B5F-F2F6-4E19-BA66-0BBC52C8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C060D-9954-4AB9-9088-993A1D9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5A5D1B-6185-484C-A1A4-A943379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6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E5B6F-2D74-40E0-8310-D7185EF7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2F834-B17D-426E-9DD6-AA669AD30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95CD8B-868D-4ABD-82AF-00FC2FD07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C31CE1-218F-47B2-ACF9-47D644F2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AFBD67-3914-49FE-89D8-2153879F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05EFC1-EC54-4EC5-8866-64F761CD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4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B08DE-0A58-4140-8753-0249D99E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B6D609-DABE-4559-A518-77255381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7708EC-523C-4D71-A19A-5406A41E5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74C94E-71BB-4B8A-A800-9C4D76DE3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F880DC4-6854-44C6-A34F-501E639C9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C58694B-78EB-4DA4-81A7-775AFB55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113AD68-4EDE-45D6-8D8F-0F813977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1D36EB-95A1-4D82-945C-B69FF463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9BFED-E058-4987-AB79-6028DF19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16AAD-4C45-43FC-8DCB-05031DE0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8564CA-A803-4BB6-9032-56CE8AD4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49AD90-56FD-4796-AA85-0593D1B0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4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329939-9CE3-4686-94F8-0A293038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1D7970B-10E6-4B1D-8A48-6F79E422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FE9617-F510-49EB-914D-D52B94C2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6C598-C055-4D44-879E-1E0384C7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4B6D3C-04BF-4E9F-8AB7-E2044ED17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3C8A67-042D-4784-968C-64D755D4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7A9B1A-B597-4CB8-A6C4-BCC0BAC3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378EEC-C93D-46D7-86F3-C6721AB1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60624D-0780-4810-A47C-7DF45CE2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0E6CEF-953C-4815-B960-9AE308F8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37D43B-440D-4284-991E-8503DC919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6FD317-D664-4740-BF8D-A7057B5E6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5BDAB7-4D74-4B41-A0DB-238F114F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12DB4F-F633-4C2E-84EC-509B993B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36745C-56E9-4F1E-85BD-60140F66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92EDF3-1C2F-4BCD-8CF6-92BFD39E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082DA-67A1-4A93-97AB-5BA72BC8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0FD17E-5155-4377-A016-9A8C31903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7538-1E6C-46A0-8AD2-DC213EC1C9E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137841-F287-4A9D-801F-9DEF41970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FBE6BE-EF7B-4AB5-9844-31A303503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A9F3-7D89-47EE-A628-539A98A14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6364" y="2913969"/>
            <a:ext cx="2956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4800" b="1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وانەی دووەم </a:t>
            </a:r>
            <a:endParaRPr lang="ar-IQ" sz="4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8485" y="4476002"/>
            <a:ext cx="82424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Ali Hussein </a:t>
            </a:r>
            <a:r>
              <a:rPr lang="en-GB" sz="1400" b="1" dirty="0" err="1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Youssif</a:t>
            </a: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 </a:t>
            </a:r>
            <a:r>
              <a:rPr lang="en-GB" sz="1400" b="1" dirty="0" smtClean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 </a:t>
            </a:r>
            <a:r>
              <a:rPr lang="en-GB" sz="1400" b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Astokorki</a:t>
            </a:r>
            <a:endParaRPr lang="en-GB" sz="1400" b="1" dirty="0">
              <a:solidFill>
                <a:srgbClr val="0070C0"/>
              </a:solidFill>
              <a:latin typeface="Helvetica" panose="020B0604020202020204" pitchFamily="34" charset="0"/>
              <a:cs typeface="+mj-cs"/>
            </a:endParaRPr>
          </a:p>
          <a:p>
            <a:pPr algn="ctr">
              <a:lnSpc>
                <a:spcPct val="20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Ph.D. In Sport &amp; Exercise Sciences </a:t>
            </a:r>
            <a:r>
              <a:rPr lang="en-GB" sz="1400" b="1" dirty="0" smtClean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and </a:t>
            </a: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Sports Therapy | University Of Kent, UK</a:t>
            </a:r>
          </a:p>
          <a:p>
            <a:pPr algn="ctr">
              <a:lnSpc>
                <a:spcPct val="200000"/>
              </a:lnSpc>
            </a:pP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Lecturer In Anatomy &amp; Exercise Physiology | Education, Sport Department, </a:t>
            </a:r>
            <a:r>
              <a:rPr lang="en-GB" sz="1400" b="1" dirty="0" err="1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Shaqlawa</a:t>
            </a: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 | </a:t>
            </a:r>
          </a:p>
          <a:p>
            <a:pPr algn="ctr">
              <a:lnSpc>
                <a:spcPct val="200000"/>
              </a:lnSpc>
            </a:pPr>
            <a:r>
              <a:rPr lang="en-GB" sz="1400" b="1" dirty="0" err="1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Salahaddin</a:t>
            </a:r>
            <a:r>
              <a:rPr lang="en-GB" sz="1400" b="1" dirty="0">
                <a:solidFill>
                  <a:srgbClr val="0070C0"/>
                </a:solidFill>
                <a:latin typeface="Helvetica" panose="020B0604020202020204" pitchFamily="34" charset="0"/>
                <a:cs typeface="+mj-cs"/>
              </a:rPr>
              <a:t> University-Erbil</a:t>
            </a:r>
          </a:p>
          <a:p>
            <a:pPr>
              <a:lnSpc>
                <a:spcPct val="200000"/>
              </a:lnSpc>
            </a:pP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216" y="825229"/>
            <a:ext cx="70230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800" b="1" dirty="0">
                <a:solidFill>
                  <a:srgbClr val="0070C0"/>
                </a:solidFill>
                <a:latin typeface="Helvetica" panose="020B0604020202020204" pitchFamily="34" charset="0"/>
              </a:rPr>
              <a:t>پزیشکی وەرزشی </a:t>
            </a:r>
            <a:endParaRPr lang="ar-IQ" sz="8800" dirty="0">
              <a:solidFill>
                <a:srgbClr val="0070C0"/>
              </a:solidFill>
            </a:endParaRPr>
          </a:p>
        </p:txBody>
      </p:sp>
      <p:sp>
        <p:nvSpPr>
          <p:cNvPr id="2" name="AutoShape 2" descr="https://mail.google.com/mail/u/0?ui=2&amp;ik=7ed2487dd3&amp;attid=0.3&amp;permmsgid=msg-f:1683893102147823025&amp;th=175e63dad14065b1&amp;view=fimg&amp;sz=s0-l75-ft&amp;attbid=ANGjdJ_ziO8jQe9TuDjFzlfC-BZ9P9SNSCBxYjWn0YPy3U4SM2zYJJsd1QQ1WnQXaqBuYlQsWXGawiCq17UN4JGQdDf4GUXa9tycoDytj7bhc_fvlEeDHsme12Po5Vo&amp;disp=emb&amp;realattid=175e63d1a771b7495282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1" y="32791"/>
            <a:ext cx="4486567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87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b="1" dirty="0">
                <a:solidFill>
                  <a:srgbClr val="FF0000"/>
                </a:solidFill>
              </a:rPr>
              <a:t>چوارەم </a:t>
            </a:r>
            <a:r>
              <a:rPr lang="ar-IQ" sz="3600" b="1" dirty="0">
                <a:solidFill>
                  <a:srgbClr val="0070C0"/>
                </a:solidFill>
              </a:rPr>
              <a:t>یاریدەدەرەکان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rtl="1">
              <a:lnSpc>
                <a:spcPct val="200000"/>
              </a:lnSpc>
            </a:pPr>
            <a:r>
              <a:rPr lang="ar-SA" dirty="0">
                <a:solidFill>
                  <a:srgbClr val="000000"/>
                </a:solidFill>
                <a:latin typeface="droid arabic kufi"/>
              </a:rPr>
              <a:t>هاوکاری نێوان پزیشکی فریاکەوتن و پسپۆڕکە کە لەگەڵ تیمەکە دایە یەکێکە لە بنەماکانی کاری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پزیشکی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 یە </a:t>
            </a:r>
            <a:endParaRPr lang="ar-SA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dirty="0">
                <a:solidFill>
                  <a:srgbClr val="000000"/>
                </a:solidFill>
                <a:latin typeface="droid arabic kufi"/>
              </a:rPr>
              <a:t>هەروەها پێویستە کارمەندانی فریاکەوتن هەموو ئەو کەسانەی لەدەوری وەرزشەوانەکە برینداربوون چۆڵ بکەن و لایان ببەن بۆ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ئەوەی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زیاتر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بڕ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ی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ئۆکسجین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بۆ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 کەسە تووش بوو بە پێکانەکە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زیاد بکەن و بۆشایی بۆ پارێزراوبێت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بۆ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ئەوەی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یارمەتیدانی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گواستنەوەی ئەو بریندارە بەئاسوودەیی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 ئەنجام بدات </a:t>
            </a:r>
            <a:endParaRPr lang="ar-SA" b="0" i="0" dirty="0">
              <a:solidFill>
                <a:srgbClr val="000000"/>
              </a:solidFill>
              <a:effectLst/>
              <a:latin typeface="droid arabic kuf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3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>
                <a:solidFill>
                  <a:srgbClr val="FF0000"/>
                </a:solidFill>
                <a:latin typeface="Helvetica" panose="020B0604020202020204" pitchFamily="34" charset="0"/>
              </a:rPr>
              <a:t>تیمی</a:t>
            </a:r>
            <a:r>
              <a:rPr lang="ar-SA" b="1" dirty="0">
                <a:solidFill>
                  <a:srgbClr val="0070C0"/>
                </a:solidFill>
                <a:latin typeface="Helvetica" panose="020B0604020202020204" pitchFamily="34" charset="0"/>
              </a:rPr>
              <a:t> پزیشکی </a:t>
            </a:r>
            <a:r>
              <a:rPr lang="ar-SA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وەرزشی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328"/>
            <a:ext cx="10515600" cy="5476671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IQ" sz="2400" dirty="0">
                <a:latin typeface="droid arabic kufi"/>
              </a:rPr>
              <a:t>تیمی پزیشکی وەرزشی پێکهاتووە </a:t>
            </a:r>
            <a:r>
              <a:rPr lang="ar-IQ" sz="2400" dirty="0" smtClean="0">
                <a:latin typeface="droid arabic kufi"/>
              </a:rPr>
              <a:t>لەمانە</a:t>
            </a:r>
            <a:endParaRPr lang="ar-IQ" sz="2400" dirty="0">
              <a:latin typeface="droid arabic kufi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IQ" sz="2400" dirty="0" smtClean="0">
                <a:solidFill>
                  <a:srgbClr val="FF0000"/>
                </a:solidFill>
                <a:latin typeface="droid arabic kufi"/>
              </a:rPr>
              <a:t>پزیشکی</a:t>
            </a:r>
            <a:r>
              <a:rPr lang="ar-IQ" sz="2400" dirty="0" smtClean="0">
                <a:latin typeface="droid arabic kufi"/>
              </a:rPr>
              <a:t> پسپۆڕتایبەت </a:t>
            </a:r>
            <a:endParaRPr lang="ar-IQ" sz="2400" dirty="0">
              <a:latin typeface="droid arabic kufi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IQ" sz="2400" dirty="0" smtClean="0">
                <a:solidFill>
                  <a:srgbClr val="FF0000"/>
                </a:solidFill>
                <a:latin typeface="droid arabic kufi"/>
              </a:rPr>
              <a:t>پزیشکی </a:t>
            </a:r>
            <a:r>
              <a:rPr lang="ar-IQ" sz="2400" dirty="0" smtClean="0">
                <a:latin typeface="droid arabic kufi"/>
              </a:rPr>
              <a:t>فیسیۆتێرات فیزیکی  </a:t>
            </a:r>
            <a:r>
              <a:rPr lang="ar-IQ" sz="2400" dirty="0" smtClean="0">
                <a:solidFill>
                  <a:srgbClr val="0070C0"/>
                </a:solidFill>
                <a:latin typeface="droid arabic kufi"/>
              </a:rPr>
              <a:t>چارەسەریی سرووشتی </a:t>
            </a:r>
            <a:endParaRPr lang="ar-IQ" sz="2400" dirty="0">
              <a:solidFill>
                <a:srgbClr val="0070C0"/>
              </a:solidFill>
              <a:latin typeface="droid arabic kufi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IQ" sz="2400" dirty="0" smtClean="0">
                <a:solidFill>
                  <a:srgbClr val="FF0000"/>
                </a:solidFill>
                <a:latin typeface="droid arabic kufi"/>
              </a:rPr>
              <a:t>پزیشکی</a:t>
            </a:r>
            <a:r>
              <a:rPr lang="ar-IQ" sz="2400" dirty="0" smtClean="0">
                <a:latin typeface="droid arabic kufi"/>
              </a:rPr>
              <a:t> مەساج کردنی سرووشتی </a:t>
            </a:r>
            <a:endParaRPr lang="ar-IQ" sz="2400" dirty="0">
              <a:latin typeface="droid arabic kufi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IQ" sz="2400" dirty="0" smtClean="0">
                <a:latin typeface="droid arabic kufi"/>
              </a:rPr>
              <a:t>یاریدەرەکان</a:t>
            </a:r>
            <a:endParaRPr lang="en-GB" sz="2400" dirty="0">
              <a:solidFill>
                <a:srgbClr val="000000"/>
              </a:solidFill>
              <a:latin typeface="droid arabic kuf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78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87" y="1381329"/>
            <a:ext cx="10515600" cy="5476671"/>
          </a:xfrm>
        </p:spPr>
        <p:txBody>
          <a:bodyPr>
            <a:normAutofit fontScale="40000" lnSpcReduction="20000"/>
          </a:bodyPr>
          <a:lstStyle/>
          <a:p>
            <a:pPr algn="just" rtl="1">
              <a:lnSpc>
                <a:spcPct val="200000"/>
              </a:lnSpc>
            </a:pP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یەکەم </a:t>
            </a:r>
            <a:r>
              <a:rPr lang="ar-SA" sz="6000" dirty="0">
                <a:solidFill>
                  <a:srgbClr val="000000"/>
                </a:solidFill>
                <a:latin typeface="droid arabic kufi"/>
              </a:rPr>
              <a:t>کەسە لە تیمی پزیشکی وەرزشی کە زانیارییەکی پزیشکی دەوڵەمەندی هەیە لە </a:t>
            </a:r>
            <a:r>
              <a:rPr lang="ar-IQ" sz="6000" dirty="0" smtClean="0">
                <a:solidFill>
                  <a:srgbClr val="000000"/>
                </a:solidFill>
                <a:latin typeface="droid arabic kufi"/>
              </a:rPr>
              <a:t>پێکان 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بوونی وەرزش</a:t>
            </a:r>
            <a:r>
              <a:rPr lang="ar-IQ" sz="6000" dirty="0" smtClean="0">
                <a:solidFill>
                  <a:srgbClr val="000000"/>
                </a:solidFill>
                <a:latin typeface="droid arabic kufi"/>
              </a:rPr>
              <a:t> وان وە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6000" dirty="0">
                <a:solidFill>
                  <a:srgbClr val="000000"/>
                </a:solidFill>
                <a:latin typeface="droid arabic kufi"/>
              </a:rPr>
              <a:t>ڕێگاکانی 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دەستنیشانکردنی</a:t>
            </a:r>
            <a:r>
              <a:rPr lang="en-US" sz="6000" dirty="0" smtClean="0">
                <a:solidFill>
                  <a:srgbClr val="000000"/>
                </a:solidFill>
                <a:latin typeface="droid arabic kufi"/>
              </a:rPr>
              <a:t>  </a:t>
            </a:r>
            <a:endParaRPr lang="ar-SA" sz="6000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6000" dirty="0">
                <a:solidFill>
                  <a:srgbClr val="000000"/>
                </a:solidFill>
                <a:latin typeface="droid arabic kufi"/>
              </a:rPr>
              <a:t>ئەرکی یەکەمی 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پزیشک</a:t>
            </a:r>
            <a:r>
              <a:rPr lang="ar-IQ" sz="6000" dirty="0" smtClean="0">
                <a:solidFill>
                  <a:srgbClr val="000000"/>
                </a:solidFill>
                <a:latin typeface="droid arabic kufi"/>
              </a:rPr>
              <a:t>ی پسپۆر 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ئەوەیە </a:t>
            </a:r>
            <a:r>
              <a:rPr lang="ar-SA" sz="6000" dirty="0">
                <a:solidFill>
                  <a:srgbClr val="000000"/>
                </a:solidFill>
                <a:latin typeface="droid arabic kufi"/>
              </a:rPr>
              <a:t>کە فۆڕمێکی پزیشکی بۆ هەر یاریزانێک دروست بکات کە هەموو شتێکی پەیوەست بە یاریزان ( کێش - درێژی - پێکانی کۆن ... ) ڕوون بکاتەوە جگە لە پەرەپێدانی تۆمارێکی ورد بۆ تاقیکردنەوەی هەوڵ و تاقیکردنەوەی لەشجوانی ئەو یاریزانە 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.</a:t>
            </a:r>
            <a:endParaRPr lang="ar-SA" sz="6000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6000" dirty="0">
                <a:solidFill>
                  <a:srgbClr val="000000"/>
                </a:solidFill>
                <a:latin typeface="droid arabic kufi"/>
              </a:rPr>
              <a:t>سه رپه رشتیکردنی خۆراکی یاریزانان و دامه زراندنی به رنامه ی چاودێری خۆراکی هەمیشەیی له سه </a:t>
            </a:r>
            <a:r>
              <a:rPr lang="ar-SA" sz="6000" dirty="0" smtClean="0">
                <a:solidFill>
                  <a:srgbClr val="000000"/>
                </a:solidFill>
                <a:latin typeface="droid arabic kufi"/>
              </a:rPr>
              <a:t>ر</a:t>
            </a:r>
            <a:r>
              <a:rPr lang="ar-IQ" sz="6000" dirty="0" smtClean="0">
                <a:solidFill>
                  <a:srgbClr val="000000"/>
                </a:solidFill>
                <a:latin typeface="droid arabic kufi"/>
              </a:rPr>
              <a:t>کەسی وەرزش وان </a:t>
            </a:r>
            <a:endParaRPr lang="ar-SA" sz="6000" dirty="0">
              <a:solidFill>
                <a:srgbClr val="000000"/>
              </a:solidFill>
              <a:latin typeface="droid arabic kuf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83" y="125551"/>
            <a:ext cx="10515600" cy="13255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ar-SA" sz="3200" b="1" dirty="0">
                <a:solidFill>
                  <a:srgbClr val="FF0000"/>
                </a:solidFill>
                <a:latin typeface="droid arabic kufi"/>
              </a:rPr>
              <a:t>یەکەم</a:t>
            </a:r>
            <a:r>
              <a:rPr lang="ar-IQ" sz="3200" b="1" dirty="0">
                <a:solidFill>
                  <a:srgbClr val="0070C0"/>
                </a:solidFill>
                <a:latin typeface="droid arabic kufi"/>
              </a:rPr>
              <a:t> پزیشکی </a:t>
            </a:r>
            <a:r>
              <a:rPr lang="ar-SA" sz="3200" b="1" dirty="0" smtClean="0">
                <a:solidFill>
                  <a:srgbClr val="0070C0"/>
                </a:solidFill>
                <a:latin typeface="droid arabic kufi"/>
              </a:rPr>
              <a:t>پسپۆڕ</a:t>
            </a:r>
            <a:r>
              <a:rPr lang="ar-IQ" sz="3200" b="1" dirty="0" smtClean="0">
                <a:solidFill>
                  <a:srgbClr val="0070C0"/>
                </a:solidFill>
                <a:latin typeface="droid arabic kufi"/>
              </a:rPr>
              <a:t>ی تایبەت </a:t>
            </a:r>
            <a:endParaRPr lang="ar-IQ" sz="3200" b="1" dirty="0">
              <a:solidFill>
                <a:srgbClr val="0070C0"/>
              </a:solidFill>
              <a:latin typeface="droid arabic kufi"/>
            </a:endParaRPr>
          </a:p>
        </p:txBody>
      </p:sp>
    </p:spTree>
    <p:extLst>
      <p:ext uri="{BB962C8B-B14F-4D97-AF65-F5344CB8AC3E}">
        <p14:creationId xmlns:p14="http://schemas.microsoft.com/office/powerpoint/2010/main" val="284490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198412"/>
            <a:ext cx="11233037" cy="5476671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دۆزینەوەی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هەر پێکانێک بۆ یاریزان و کارکردن لەگەڵ </a:t>
            </a:r>
            <a:r>
              <a:rPr lang="ar-SA" sz="2400" b="1" dirty="0" smtClean="0">
                <a:solidFill>
                  <a:srgbClr val="0070C0"/>
                </a:solidFill>
                <a:latin typeface="droid arabic kufi"/>
              </a:rPr>
              <a:t>فیسیۆتێراپ</a:t>
            </a:r>
            <a:r>
              <a:rPr lang="ar-IQ" sz="2400" b="1" dirty="0" smtClean="0">
                <a:solidFill>
                  <a:srgbClr val="0070C0"/>
                </a:solidFill>
                <a:latin typeface="droid arabic kufi"/>
              </a:rPr>
              <a:t> فیزیکی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( </a:t>
            </a:r>
            <a:r>
              <a:rPr lang="ar-IQ" sz="2400" dirty="0" smtClean="0">
                <a:solidFill>
                  <a:srgbClr val="FF0000"/>
                </a:solidFill>
                <a:latin typeface="droid arabic kufi"/>
              </a:rPr>
              <a:t>چارەسەریی سرووشتی</a:t>
            </a:r>
            <a:r>
              <a:rPr lang="ar-SA" sz="2400" dirty="0" smtClean="0">
                <a:solidFill>
                  <a:srgbClr val="FF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) بۆ ئەوەی پلانێک دابڕێژن بۆ ئەوەی بە زووترین کات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وەرزش وانەکە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چارەسەر بکەن و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بگەڕ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ێ ندرێتەوە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بۆ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گۆڕەپانەکە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.</a:t>
            </a:r>
            <a:endParaRPr lang="ar-SA" sz="2400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- ئامادەبوون لە یاریگالە هەر ڕاهێنانێک یان یاریەک بۆ ئەوەی یارمەتیەکی خێرا و دروست بۆ یاریزان ئەنجام بدات بە هاوکاری لەگەڵ پزیشکی دەروونی و پزیشکی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فریا گوزاری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بۆ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گواستنەوەی یاریزان بۆ نەخۆشخانە لە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حاڵەتی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 نەخوازراو </a:t>
            </a:r>
            <a:endParaRPr lang="en-GB" sz="2400" dirty="0">
              <a:solidFill>
                <a:srgbClr val="000000"/>
              </a:solidFill>
              <a:latin typeface="droid arabic kuf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83" y="125551"/>
            <a:ext cx="10515600" cy="1325563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ar-SA" sz="3200" b="1" dirty="0">
                <a:solidFill>
                  <a:srgbClr val="FF0000"/>
                </a:solidFill>
                <a:latin typeface="droid arabic kufi"/>
              </a:rPr>
              <a:t>یەکەم</a:t>
            </a:r>
            <a:r>
              <a:rPr lang="ar-IQ" sz="3200" b="1" dirty="0">
                <a:solidFill>
                  <a:srgbClr val="0070C0"/>
                </a:solidFill>
                <a:latin typeface="droid arabic kufi"/>
              </a:rPr>
              <a:t> پزیشکی </a:t>
            </a:r>
            <a:r>
              <a:rPr lang="ar-SA" sz="3200" b="1" dirty="0" smtClean="0">
                <a:solidFill>
                  <a:srgbClr val="0070C0"/>
                </a:solidFill>
                <a:latin typeface="droid arabic kufi"/>
              </a:rPr>
              <a:t>پسپۆڕ</a:t>
            </a:r>
            <a:r>
              <a:rPr lang="ar-IQ" sz="3200" b="1" dirty="0" smtClean="0">
                <a:solidFill>
                  <a:srgbClr val="0070C0"/>
                </a:solidFill>
                <a:latin typeface="droid arabic kufi"/>
              </a:rPr>
              <a:t>ی تایبەت </a:t>
            </a:r>
            <a:endParaRPr lang="ar-IQ" sz="3200" b="1" dirty="0">
              <a:solidFill>
                <a:srgbClr val="0070C0"/>
              </a:solidFill>
              <a:latin typeface="droid arabic kufi"/>
            </a:endParaRPr>
          </a:p>
        </p:txBody>
      </p:sp>
    </p:spTree>
    <p:extLst>
      <p:ext uri="{BB962C8B-B14F-4D97-AF65-F5344CB8AC3E}">
        <p14:creationId xmlns:p14="http://schemas.microsoft.com/office/powerpoint/2010/main" val="428025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17" y="-192787"/>
            <a:ext cx="9448799" cy="1433633"/>
          </a:xfrm>
        </p:spPr>
        <p:txBody>
          <a:bodyPr>
            <a:noAutofit/>
          </a:bodyPr>
          <a:lstStyle/>
          <a:p>
            <a:pPr marL="457200" indent="-457200" rtl="1">
              <a:lnSpc>
                <a:spcPct val="200000"/>
              </a:lnSpc>
            </a:pPr>
            <a:r>
              <a:rPr lang="ar-IQ" sz="3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دووەم</a:t>
            </a:r>
            <a:r>
              <a:rPr lang="ar-IQ" sz="32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 پزیشکی  </a:t>
            </a:r>
            <a:r>
              <a:rPr lang="ar-IQ" sz="3200" b="1" dirty="0">
                <a:solidFill>
                  <a:srgbClr val="0070C0"/>
                </a:solidFill>
                <a:latin typeface="droid arabic kufi"/>
              </a:rPr>
              <a:t>فیسیۆتێرات فیزیکی  </a:t>
            </a:r>
            <a:r>
              <a:rPr lang="ar-IQ" sz="3200" b="1" dirty="0">
                <a:solidFill>
                  <a:srgbClr val="FF0000"/>
                </a:solidFill>
                <a:latin typeface="droid arabic kufi"/>
              </a:rPr>
              <a:t>چارەسەریی سرووشتی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6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پزیشکی دەروونی (فیزیکی) دەبێت پەیمانگایەکی پزیشکی یان تەندروستی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بڕوانامەدار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ی هە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بێت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یان هاوتای بڕوانامەکان بێت کە بە فەرمی لەلایەن دەوڵەتەوە بناسرێن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؟</a:t>
            </a:r>
            <a:endParaRPr lang="ar-SA" sz="2400" dirty="0">
              <a:solidFill>
                <a:srgbClr val="000000"/>
              </a:solidFill>
              <a:latin typeface="droid arabic kufi"/>
            </a:endParaRPr>
          </a:p>
          <a:p>
            <a:pPr algn="r" rtl="1">
              <a:lnSpc>
                <a:spcPct val="16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و بکرێنە بابەتی خولی پزیشکی ی تایبەتمەند لە بواری ئاوەدانکردنەوە و مامەڵەکردن لەگەڵ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وەرزشوانان</a:t>
            </a:r>
            <a:endParaRPr lang="ar-SA" sz="2400" dirty="0">
              <a:solidFill>
                <a:srgbClr val="000000"/>
              </a:solidFill>
              <a:latin typeface="droid arabic kufi"/>
            </a:endParaRPr>
          </a:p>
          <a:p>
            <a:pPr algn="r" rtl="1">
              <a:lnSpc>
                <a:spcPct val="16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ئەو پسپۆڕی چاکسازی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وەرزشییە</a:t>
            </a:r>
            <a:endParaRPr lang="ar-SA" sz="2400" dirty="0">
              <a:solidFill>
                <a:srgbClr val="000000"/>
              </a:solidFill>
              <a:latin typeface="droid arabic kufi"/>
            </a:endParaRPr>
          </a:p>
          <a:p>
            <a:pPr algn="r" rtl="1">
              <a:lnSpc>
                <a:spcPct val="16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بۆ ئەوەی بەباشی لە سایکۆلۆژیای وەرزشی ئاگادار بکرێتەوە ، زۆر جار ڕێبەری دەروونی و ڕۆحی و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پێویستە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بۆ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یاریزانان .</a:t>
            </a:r>
            <a:endParaRPr lang="en-GB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7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05" y="378378"/>
            <a:ext cx="8491330" cy="1079362"/>
          </a:xfrm>
        </p:spPr>
        <p:txBody>
          <a:bodyPr>
            <a:normAutofit fontScale="90000"/>
          </a:bodyPr>
          <a:lstStyle/>
          <a:p>
            <a:pPr algn="r"/>
            <a:r>
              <a:rPr lang="ar-IQ" sz="3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ئەرکی </a:t>
            </a:r>
            <a:r>
              <a:rPr lang="ar-IQ" sz="3600" b="1" dirty="0">
                <a:solidFill>
                  <a:srgbClr val="0070C0"/>
                </a:solidFill>
                <a:latin typeface="Helvetica" panose="020B0604020202020204" pitchFamily="34" charset="0"/>
              </a:rPr>
              <a:t>پزیشکی </a:t>
            </a:r>
            <a:r>
              <a:rPr lang="ar-IQ" sz="3600" b="1" dirty="0" smtClean="0">
                <a:solidFill>
                  <a:srgbClr val="0070C0"/>
                </a:solidFill>
                <a:latin typeface="droid arabic kufi"/>
              </a:rPr>
              <a:t>فیسیۆتێرات </a:t>
            </a:r>
            <a:r>
              <a:rPr lang="ar-IQ" sz="3600" b="1" dirty="0">
                <a:solidFill>
                  <a:srgbClr val="0070C0"/>
                </a:solidFill>
                <a:latin typeface="droid arabic kufi"/>
              </a:rPr>
              <a:t>فیزیکی  </a:t>
            </a:r>
            <a:r>
              <a:rPr lang="ar-IQ" sz="3600" b="1" dirty="0">
                <a:solidFill>
                  <a:srgbClr val="FF0000"/>
                </a:solidFill>
                <a:latin typeface="droid arabic kufi"/>
              </a:rPr>
              <a:t>چارەسەریی سرووشتی </a:t>
            </a:r>
            <a:r>
              <a:rPr lang="ar-SA" sz="3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ar-SA" sz="3600" b="0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</a:b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1" y="1136512"/>
            <a:ext cx="10916479" cy="5423314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ar-SA" sz="2000" dirty="0">
                <a:solidFill>
                  <a:srgbClr val="000000"/>
                </a:solidFill>
                <a:latin typeface="droid arabic kufi"/>
              </a:rPr>
              <a:t>هاوکاری پسپۆڕبکات لەئامادەکردنی فۆرمی پزیشکی بۆ یاریزانان</a:t>
            </a:r>
          </a:p>
          <a:p>
            <a:pPr algn="just" rtl="1">
              <a:lnSpc>
                <a:spcPct val="200000"/>
              </a:lnSpc>
            </a:pPr>
            <a:r>
              <a:rPr lang="ar-SA" sz="2000" dirty="0">
                <a:solidFill>
                  <a:srgbClr val="000000"/>
                </a:solidFill>
                <a:latin typeface="droid arabic kufi"/>
              </a:rPr>
              <a:t>ڕێکاری فریاگوزاری سەرەتایی بۆ یاریزانەکانی سەر گۆڕەپانەکە بە </a:t>
            </a:r>
            <a:r>
              <a:rPr lang="ar-SA" sz="20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000" dirty="0">
                <a:solidFill>
                  <a:srgbClr val="000000"/>
                </a:solidFill>
                <a:latin typeface="droid arabic kufi"/>
              </a:rPr>
              <a:t>هەماهەنگی لەگەڵ </a:t>
            </a:r>
            <a:r>
              <a:rPr lang="ar-SA" sz="2000" dirty="0" smtClean="0">
                <a:solidFill>
                  <a:srgbClr val="000000"/>
                </a:solidFill>
                <a:latin typeface="droid arabic kufi"/>
              </a:rPr>
              <a:t>یاریدەرەکان</a:t>
            </a:r>
            <a:r>
              <a:rPr lang="ar-IQ" sz="2000" dirty="0" smtClean="0">
                <a:solidFill>
                  <a:srgbClr val="000000"/>
                </a:solidFill>
                <a:latin typeface="droid arabic kufi"/>
              </a:rPr>
              <a:t> ئەنجام بدات </a:t>
            </a:r>
            <a:endParaRPr lang="ar-SA" sz="2000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2000" dirty="0">
                <a:solidFill>
                  <a:srgbClr val="000000"/>
                </a:solidFill>
                <a:latin typeface="droid arabic kufi"/>
              </a:rPr>
              <a:t>پەرەپێدان و جێبەجێکردنی بەرنامەکانی چاکسازیی جەستەیی بۆ یاریزانانی </a:t>
            </a:r>
            <a:r>
              <a:rPr lang="ar-IQ" sz="2000" dirty="0" smtClean="0">
                <a:solidFill>
                  <a:srgbClr val="000000"/>
                </a:solidFill>
                <a:latin typeface="droid arabic kufi"/>
              </a:rPr>
              <a:t>توش بوو بە پێکان </a:t>
            </a:r>
            <a:r>
              <a:rPr lang="ar-SA" sz="20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000" dirty="0">
                <a:solidFill>
                  <a:srgbClr val="000000"/>
                </a:solidFill>
                <a:latin typeface="droid arabic kufi"/>
              </a:rPr>
              <a:t>، بەپێی </a:t>
            </a:r>
            <a:r>
              <a:rPr lang="ar-SA" sz="2000" dirty="0" smtClean="0">
                <a:solidFill>
                  <a:srgbClr val="000000"/>
                </a:solidFill>
                <a:latin typeface="droid arabic kufi"/>
              </a:rPr>
              <a:t>پێکانەکەی</a:t>
            </a:r>
            <a:r>
              <a:rPr lang="ar-IQ" sz="2000" dirty="0" smtClean="0">
                <a:solidFill>
                  <a:srgbClr val="000000"/>
                </a:solidFill>
                <a:latin typeface="droid arabic kufi"/>
              </a:rPr>
              <a:t> بکات </a:t>
            </a:r>
            <a:endParaRPr lang="ar-IQ" sz="2000" dirty="0" smtClean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ڕێگەپێدراو نییە بۆ پەرەپێدانی بەرنامەیەکی چارەسەری یەکگرتوو بۆ هەموو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پێکانەکان </a:t>
            </a:r>
            <a:endParaRPr lang="ar-SA" sz="2400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هەماهەنگی لەگەڵ ڕاهێنەری لەشجوانی لەپەرەپێدانی بەرنامەی سالڤۆی جەستەیی و کارامەیی بۆ هەر یارییەک بەتاک و ئەگەر ڕاهێنەری لەشجوانی ئامادە نەبێت دەبێت چاکسازی جەستەیی و کارامەیی بۆ یاریزان بکات ( بۆیە دەبێت بەجوانی شارەزابێت لەکارامەیی هەر یارییەک بەتاک . )</a:t>
            </a:r>
          </a:p>
          <a:p>
            <a:pPr algn="just" rtl="1">
              <a:lnSpc>
                <a:spcPct val="200000"/>
              </a:lnSpc>
            </a:pPr>
            <a:endParaRPr lang="ar-SA" sz="2400" b="0" i="0" dirty="0">
              <a:solidFill>
                <a:srgbClr val="000000"/>
              </a:solidFill>
              <a:effectLst/>
              <a:latin typeface="droid arabic kuf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5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22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ar-IQ" sz="32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ئەرکی </a:t>
            </a:r>
            <a:r>
              <a:rPr lang="ar-IQ" sz="3200" b="1" dirty="0">
                <a:solidFill>
                  <a:srgbClr val="0070C0"/>
                </a:solidFill>
                <a:latin typeface="Helvetica" panose="020B0604020202020204" pitchFamily="34" charset="0"/>
              </a:rPr>
              <a:t>پزیشکی </a:t>
            </a:r>
            <a:r>
              <a:rPr lang="ar-IQ" sz="3200" b="1" dirty="0" smtClean="0">
                <a:solidFill>
                  <a:srgbClr val="0070C0"/>
                </a:solidFill>
                <a:latin typeface="droid arabic kufi"/>
              </a:rPr>
              <a:t>فیسیۆتێرات </a:t>
            </a:r>
            <a:r>
              <a:rPr lang="ar-IQ" sz="3200" b="1" dirty="0">
                <a:solidFill>
                  <a:srgbClr val="0070C0"/>
                </a:solidFill>
                <a:latin typeface="droid arabic kufi"/>
              </a:rPr>
              <a:t>فیزیکی  </a:t>
            </a:r>
            <a:r>
              <a:rPr lang="ar-IQ" sz="3200" b="1" dirty="0">
                <a:solidFill>
                  <a:srgbClr val="FF0000"/>
                </a:solidFill>
                <a:latin typeface="droid arabic kufi"/>
              </a:rPr>
              <a:t>چارەسەریی سرووشتی 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61" y="117626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200000"/>
              </a:lnSpc>
            </a:pPr>
            <a:r>
              <a:rPr lang="ar-SA" dirty="0">
                <a:solidFill>
                  <a:srgbClr val="000000"/>
                </a:solidFill>
                <a:latin typeface="droid arabic kufi"/>
              </a:rPr>
              <a:t>بەدواداچوون بۆ گەشەکردنی ئەو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یاریزا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نەی کە توشی پێکان بووە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کە بەرنامەی چاککردنەوەی تەواوکرد و لەکاتی گەڕانەوەیدا بۆ گۆڕەپان و چاودێری و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بەه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ەما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هەنگی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لەگەڵ ستافی تەکنیکی دا لەگەڕانەوەی یاریزان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لە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کاتی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خۆیداو ڕێنمایی بەیاریزان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ب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دات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بۆ ڕێگرتن لەنوێبوونەوەی پێکان (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چاوپ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ێ داخشاندن بۆ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شوێنی پێکان پاش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یاریکردن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) .</a:t>
            </a:r>
            <a:endParaRPr lang="ar-SA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dirty="0">
                <a:solidFill>
                  <a:srgbClr val="000000"/>
                </a:solidFill>
                <a:latin typeface="droid arabic kufi"/>
              </a:rPr>
              <a:t>گەرمبوونی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باش</a:t>
            </a:r>
            <a:r>
              <a:rPr lang="ar-IQ" dirty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بۆ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ماسولکەکان لە دەوروبەری ناوچەی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پێکانەکە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-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پاراستنی ڕووبەری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پێکان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ەکە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 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بە 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بەستەرە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پەستاوەکان </a:t>
            </a:r>
            <a:r>
              <a:rPr lang="ar-IQ" dirty="0" smtClean="0">
                <a:solidFill>
                  <a:srgbClr val="000000"/>
                </a:solidFill>
                <a:latin typeface="droid arabic kufi"/>
              </a:rPr>
              <a:t>یان باندج</a:t>
            </a:r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، </a:t>
            </a:r>
            <a:r>
              <a:rPr lang="ar-SA" dirty="0">
                <a:solidFill>
                  <a:srgbClr val="000000"/>
                </a:solidFill>
                <a:latin typeface="droid arabic kufi"/>
              </a:rPr>
              <a:t>بە تایبەتی لە سەرەتای گەڕانەوە بۆ یاریکردن .</a:t>
            </a:r>
            <a:endParaRPr lang="ar-SA" b="0" i="0" dirty="0">
              <a:solidFill>
                <a:srgbClr val="000000"/>
              </a:solidFill>
              <a:effectLst/>
              <a:latin typeface="droid arabic kuf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4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87" y="13983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سێیەم</a:t>
            </a:r>
            <a:r>
              <a:rPr lang="ar-IQ" sz="3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ar-IQ" sz="3600" b="1" dirty="0">
                <a:solidFill>
                  <a:srgbClr val="0070C0"/>
                </a:solidFill>
                <a:latin typeface="droid arabic kufi"/>
              </a:rPr>
              <a:t>پزیشکی </a:t>
            </a:r>
            <a:r>
              <a:rPr lang="ar-SA" sz="3600" b="1" dirty="0">
                <a:solidFill>
                  <a:srgbClr val="0070C0"/>
                </a:solidFill>
                <a:latin typeface="droid arabic kufi"/>
              </a:rPr>
              <a:t>مەساج</a:t>
            </a:r>
            <a:r>
              <a:rPr lang="ar-IQ" sz="3600" b="1" dirty="0">
                <a:solidFill>
                  <a:srgbClr val="0070C0"/>
                </a:solidFill>
                <a:latin typeface="droid arabic kufi"/>
              </a:rPr>
              <a:t> </a:t>
            </a:r>
            <a:r>
              <a:rPr lang="ar-IQ" sz="3600" b="1" dirty="0" smtClean="0">
                <a:solidFill>
                  <a:srgbClr val="0070C0"/>
                </a:solidFill>
                <a:latin typeface="droid arabic kufi"/>
              </a:rPr>
              <a:t>کردنی سرووشتی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02771"/>
            <a:ext cx="10598426" cy="5449819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مەساجکە جیاوازە لەگەڵ ئەو فیسیۆتێراتەرەی کە دوای بەدەستهێنانی بڕوانامەی پزیشکی پێویست بۆ خولەکان لە هونەری مەساجی وەرزشی کە مەساجی کەسی مامناوەند جیاوازی هەیە لەگەڵ مەساجی وەرزشوان پشت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بە</a:t>
            </a:r>
            <a:r>
              <a:rPr lang="ar-IQ" sz="2400" dirty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کات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دەبەستێ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پێش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یاری یان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لە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کاتی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 یاری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یان دوای یاریەکە </a:t>
            </a:r>
            <a:r>
              <a:rPr lang="ar-IQ" sz="2400" dirty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بۆی ئەنجام دەدات </a:t>
            </a:r>
            <a:endParaRPr lang="ar-IQ" sz="2400" dirty="0" smtClean="0">
              <a:solidFill>
                <a:srgbClr val="000000"/>
              </a:solidFill>
              <a:latin typeface="droid arabic kufi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2400" dirty="0">
                <a:solidFill>
                  <a:srgbClr val="FF0000"/>
                </a:solidFill>
                <a:latin typeface="droid arabic kufi"/>
              </a:rPr>
              <a:t>حاڵەتی </a:t>
            </a:r>
            <a:r>
              <a:rPr lang="ar-SA" sz="2400" dirty="0" smtClean="0">
                <a:solidFill>
                  <a:srgbClr val="FF0000"/>
                </a:solidFill>
                <a:latin typeface="droid arabic kufi"/>
              </a:rPr>
              <a:t>جەستەیی</a:t>
            </a:r>
            <a:endParaRPr lang="ar-SA" sz="2400" dirty="0">
              <a:solidFill>
                <a:srgbClr val="FF0000"/>
              </a:solidFill>
              <a:latin typeface="droid arabic kufi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لەڕووی پلەی گەرماو شێ و شوێنی پێشبڕکێی وەرزشییەوە پەیوەستە ، پەیوەندیی مەساجکەر لەگەڵ ئەو یاریزانە زۆر نزیکە لەسەر ئەوەی کە وەرزشکار متمانەی پێیەتی کە ئەم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کەسە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( کە مەساجی خۆی ئەنجام دەدات ) مەبەستی یەتی و هەرچی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جووڵەکانی</a:t>
            </a:r>
            <a:r>
              <a:rPr lang="ar-IQ" sz="2400" dirty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یە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ت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ی بۆی بکات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لەکۆتایدا بۆ ئەوەی ئاسودەیی بەو وەرزشکارە بدات .</a:t>
            </a:r>
            <a:endParaRPr lang="en-GB" sz="2400" dirty="0"/>
          </a:p>
          <a:p>
            <a:pPr marL="0" indent="0" algn="r" rtl="1">
              <a:lnSpc>
                <a:spcPct val="200000"/>
              </a:lnSpc>
              <a:buNone/>
            </a:pPr>
            <a:endParaRPr lang="en-GB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60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F7260-6E5A-4E9B-B902-065FB26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ar-IQ" sz="3600" b="1" dirty="0" smtClean="0">
                <a:solidFill>
                  <a:srgbClr val="FF0000"/>
                </a:solidFill>
              </a:rPr>
              <a:t>چوارەم </a:t>
            </a:r>
            <a:r>
              <a:rPr lang="ar-IQ" sz="3600" b="1" dirty="0" smtClean="0">
                <a:solidFill>
                  <a:srgbClr val="0070C0"/>
                </a:solidFill>
              </a:rPr>
              <a:t>یاریدەدەرەکان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F7ED1E-97EA-42CA-A45C-3EEA4245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83756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ڕاستە کاری پزیشکی ڕەنگە سنووردار بێت بە ماوەیەکی دیاریکراو لە ئەنجامدانی پێشبڕکێی وەرزشی زۆرترین ( 2 کاتژمێر ) بەڵام کارەکانیان بە یەکێک لە گرنگترین بەشەکانی پزیشکی وەرزشی دادەنرێت کە پێویستی بە وردی و شارەزایی هەیە لە مامەڵەکردن لەگەڵ 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کەسی پێکان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لە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کاتی ڕوودانیدا ، بە تایبەتی لە غیابی باقی تیمە پزیشکییەکە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.</a:t>
            </a:r>
            <a:endParaRPr lang="ar-SA" sz="2400" dirty="0">
              <a:solidFill>
                <a:srgbClr val="000000"/>
              </a:solidFill>
              <a:latin typeface="droid arabic kufi"/>
            </a:endParaRPr>
          </a:p>
          <a:p>
            <a:pPr algn="just" rtl="1">
              <a:lnSpc>
                <a:spcPct val="200000"/>
              </a:lnSpc>
            </a:pPr>
            <a:r>
              <a:rPr lang="ar-SA" sz="2400" dirty="0">
                <a:solidFill>
                  <a:srgbClr val="000000"/>
                </a:solidFill>
                <a:latin typeface="droid arabic kufi"/>
              </a:rPr>
              <a:t>کاری کارمەندانی فریاکەوتن پشت بەچاودێرییەکی باشی خولی ئەو بۆنە وەرزشییە دەبەستێت و دواتر دەستپێشخەریی دەستەجەلەیی یەکگرتوو بۆ ئەوەی بەخێراترین شێوە یارمەتی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وەرزشەوانە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 پێکانەکە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droid arabic kufi"/>
              </a:rPr>
              <a:t>بدرێت و سەلامەتترین ڕێگەش بۆی </a:t>
            </a:r>
            <a:r>
              <a:rPr lang="ar-SA" sz="2400" dirty="0" smtClean="0">
                <a:solidFill>
                  <a:srgbClr val="000000"/>
                </a:solidFill>
                <a:latin typeface="droid arabic kufi"/>
              </a:rPr>
              <a:t>بکرێت</a:t>
            </a:r>
            <a:r>
              <a:rPr lang="ar-IQ" sz="2400" dirty="0" smtClean="0">
                <a:solidFill>
                  <a:srgbClr val="000000"/>
                </a:solidFill>
                <a:latin typeface="droid arabic kufi"/>
              </a:rPr>
              <a:t> بەر </a:t>
            </a:r>
            <a:endParaRPr lang="ar-SA" sz="2400" b="0" i="0" dirty="0">
              <a:solidFill>
                <a:srgbClr val="000000"/>
              </a:solidFill>
              <a:effectLst/>
              <a:latin typeface="droid arabic kuf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2187" cy="10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1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691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تیمی پزیشکی وەرزشی</vt:lpstr>
      <vt:lpstr>یەکەم پزیشکی پسپۆڕی تایبەت </vt:lpstr>
      <vt:lpstr>یەکەم پزیشکی پسپۆڕی تایبەت </vt:lpstr>
      <vt:lpstr>دووەم پزیشکی  فیسیۆتێرات فیزیکی  چارەسەریی سرووشتی </vt:lpstr>
      <vt:lpstr>ئەرکی پزیشکی فیسیۆتێرات فیزیکی  چارەسەریی سرووشتی  </vt:lpstr>
      <vt:lpstr>ئەرکی پزیشکی فیسیۆتێرات فیزیکی  چارەسەریی سرووشتی </vt:lpstr>
      <vt:lpstr>سێیەم پزیشکی مەساج کردنی سرووشتی</vt:lpstr>
      <vt:lpstr>چوارەم یاریدەدەرەکان </vt:lpstr>
      <vt:lpstr>چوارەم یاریدەدەرەکان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A.H.Y. Astokorki</dc:creator>
  <cp:lastModifiedBy>ismail - [2010]</cp:lastModifiedBy>
  <cp:revision>86</cp:revision>
  <dcterms:created xsi:type="dcterms:W3CDTF">2020-10-27T07:36:21Z</dcterms:created>
  <dcterms:modified xsi:type="dcterms:W3CDTF">2021-01-15T20:07:30Z</dcterms:modified>
</cp:coreProperties>
</file>