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8" r:id="rId3"/>
    <p:sldId id="265" r:id="rId4"/>
    <p:sldId id="284" r:id="rId5"/>
    <p:sldId id="266" r:id="rId6"/>
    <p:sldId id="267" r:id="rId7"/>
    <p:sldId id="285" r:id="rId8"/>
    <p:sldId id="286" r:id="rId9"/>
    <p:sldId id="268" r:id="rId10"/>
    <p:sldId id="287" r:id="rId11"/>
    <p:sldId id="269" r:id="rId12"/>
    <p:sldId id="289" r:id="rId13"/>
    <p:sldId id="290" r:id="rId14"/>
    <p:sldId id="291" r:id="rId15"/>
    <p:sldId id="292" r:id="rId16"/>
    <p:sldId id="2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95" autoAdjust="0"/>
    <p:restoredTop sz="94660"/>
  </p:normalViewPr>
  <p:slideViewPr>
    <p:cSldViewPr snapToGrid="0">
      <p:cViewPr>
        <p:scale>
          <a:sx n="70" d="100"/>
          <a:sy n="70" d="100"/>
        </p:scale>
        <p:origin x="-618"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D97038-04FB-4027-AD9B-9D3FAB0A28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553C0A04-C831-4478-A1E8-FA93436713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8339FFDD-5999-4E5F-8895-6DE63A80B8A7}"/>
              </a:ext>
            </a:extLst>
          </p:cNvPr>
          <p:cNvSpPr>
            <a:spLocks noGrp="1"/>
          </p:cNvSpPr>
          <p:nvPr>
            <p:ph type="dt" sz="half" idx="10"/>
          </p:nvPr>
        </p:nvSpPr>
        <p:spPr/>
        <p:txBody>
          <a:bodyPr/>
          <a:lstStyle/>
          <a:p>
            <a:fld id="{500A7538-1E6C-46A0-8AD2-DC213EC1C9E2}" type="datetimeFigureOut">
              <a:rPr lang="en-GB" smtClean="0"/>
              <a:t>04/12/2020</a:t>
            </a:fld>
            <a:endParaRPr lang="en-GB"/>
          </a:p>
        </p:txBody>
      </p:sp>
      <p:sp>
        <p:nvSpPr>
          <p:cNvPr id="5" name="Footer Placeholder 4">
            <a:extLst>
              <a:ext uri="{FF2B5EF4-FFF2-40B4-BE49-F238E27FC236}">
                <a16:creationId xmlns:a16="http://schemas.microsoft.com/office/drawing/2014/main" xmlns="" id="{9AFDDD06-B8C8-486F-AD26-4A2D853406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629DD32-C606-4E53-924B-F9ECFEBBE5FD}"/>
              </a:ext>
            </a:extLst>
          </p:cNvPr>
          <p:cNvSpPr>
            <a:spLocks noGrp="1"/>
          </p:cNvSpPr>
          <p:nvPr>
            <p:ph type="sldNum" sz="quarter" idx="12"/>
          </p:nvPr>
        </p:nvSpPr>
        <p:spPr/>
        <p:txBody>
          <a:bodyPr/>
          <a:lstStyle/>
          <a:p>
            <a:fld id="{B4AAA9F3-7D89-47EE-A628-539A98A1448E}" type="slidenum">
              <a:rPr lang="en-GB" smtClean="0"/>
              <a:t>‹#›</a:t>
            </a:fld>
            <a:endParaRPr lang="en-GB"/>
          </a:p>
        </p:txBody>
      </p:sp>
    </p:spTree>
    <p:extLst>
      <p:ext uri="{BB962C8B-B14F-4D97-AF65-F5344CB8AC3E}">
        <p14:creationId xmlns:p14="http://schemas.microsoft.com/office/powerpoint/2010/main" val="2650416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37258-AE50-4AA6-B1CD-078091F7FB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0D7C3FA-EA71-4480-9873-2F200125E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B8E2748-4DCD-4603-8841-99C97EA2B6B3}"/>
              </a:ext>
            </a:extLst>
          </p:cNvPr>
          <p:cNvSpPr>
            <a:spLocks noGrp="1"/>
          </p:cNvSpPr>
          <p:nvPr>
            <p:ph type="dt" sz="half" idx="10"/>
          </p:nvPr>
        </p:nvSpPr>
        <p:spPr/>
        <p:txBody>
          <a:bodyPr/>
          <a:lstStyle/>
          <a:p>
            <a:fld id="{500A7538-1E6C-46A0-8AD2-DC213EC1C9E2}" type="datetimeFigureOut">
              <a:rPr lang="en-GB" smtClean="0"/>
              <a:t>04/12/2020</a:t>
            </a:fld>
            <a:endParaRPr lang="en-GB"/>
          </a:p>
        </p:txBody>
      </p:sp>
      <p:sp>
        <p:nvSpPr>
          <p:cNvPr id="5" name="Footer Placeholder 4">
            <a:extLst>
              <a:ext uri="{FF2B5EF4-FFF2-40B4-BE49-F238E27FC236}">
                <a16:creationId xmlns:a16="http://schemas.microsoft.com/office/drawing/2014/main" xmlns="" id="{98BC1015-3D18-45E8-B758-154A35760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2FDF2FE-A5A6-4A36-9D26-F34E0EB83FAB}"/>
              </a:ext>
            </a:extLst>
          </p:cNvPr>
          <p:cNvSpPr>
            <a:spLocks noGrp="1"/>
          </p:cNvSpPr>
          <p:nvPr>
            <p:ph type="sldNum" sz="quarter" idx="12"/>
          </p:nvPr>
        </p:nvSpPr>
        <p:spPr/>
        <p:txBody>
          <a:bodyPr/>
          <a:lstStyle/>
          <a:p>
            <a:fld id="{B4AAA9F3-7D89-47EE-A628-539A98A1448E}" type="slidenum">
              <a:rPr lang="en-GB" smtClean="0"/>
              <a:t>‹#›</a:t>
            </a:fld>
            <a:endParaRPr lang="en-GB"/>
          </a:p>
        </p:txBody>
      </p:sp>
    </p:spTree>
    <p:extLst>
      <p:ext uri="{BB962C8B-B14F-4D97-AF65-F5344CB8AC3E}">
        <p14:creationId xmlns:p14="http://schemas.microsoft.com/office/powerpoint/2010/main" val="2118141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180496E-C334-45EC-8E14-5D174A7D66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2A2DD94-CB94-40D4-B8A3-68F28A3DC3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D0D1BD6-812F-47D1-8412-C88A30800A1B}"/>
              </a:ext>
            </a:extLst>
          </p:cNvPr>
          <p:cNvSpPr>
            <a:spLocks noGrp="1"/>
          </p:cNvSpPr>
          <p:nvPr>
            <p:ph type="dt" sz="half" idx="10"/>
          </p:nvPr>
        </p:nvSpPr>
        <p:spPr/>
        <p:txBody>
          <a:bodyPr/>
          <a:lstStyle/>
          <a:p>
            <a:fld id="{500A7538-1E6C-46A0-8AD2-DC213EC1C9E2}" type="datetimeFigureOut">
              <a:rPr lang="en-GB" smtClean="0"/>
              <a:t>04/12/2020</a:t>
            </a:fld>
            <a:endParaRPr lang="en-GB"/>
          </a:p>
        </p:txBody>
      </p:sp>
      <p:sp>
        <p:nvSpPr>
          <p:cNvPr id="5" name="Footer Placeholder 4">
            <a:extLst>
              <a:ext uri="{FF2B5EF4-FFF2-40B4-BE49-F238E27FC236}">
                <a16:creationId xmlns:a16="http://schemas.microsoft.com/office/drawing/2014/main" xmlns="" id="{11849440-7366-4E16-8860-D241DFFA30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3188DE7-31C2-467A-9C60-A69200D43106}"/>
              </a:ext>
            </a:extLst>
          </p:cNvPr>
          <p:cNvSpPr>
            <a:spLocks noGrp="1"/>
          </p:cNvSpPr>
          <p:nvPr>
            <p:ph type="sldNum" sz="quarter" idx="12"/>
          </p:nvPr>
        </p:nvSpPr>
        <p:spPr/>
        <p:txBody>
          <a:bodyPr/>
          <a:lstStyle/>
          <a:p>
            <a:fld id="{B4AAA9F3-7D89-47EE-A628-539A98A1448E}" type="slidenum">
              <a:rPr lang="en-GB" smtClean="0"/>
              <a:t>‹#›</a:t>
            </a:fld>
            <a:endParaRPr lang="en-GB"/>
          </a:p>
        </p:txBody>
      </p:sp>
    </p:spTree>
    <p:extLst>
      <p:ext uri="{BB962C8B-B14F-4D97-AF65-F5344CB8AC3E}">
        <p14:creationId xmlns:p14="http://schemas.microsoft.com/office/powerpoint/2010/main" val="46998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6B2680-A786-41C1-B31B-F577AC8891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34DEFD3-A010-40F5-88A7-40A95CE9F1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E4A0977-A1FC-4630-A79A-2AEE3203E120}"/>
              </a:ext>
            </a:extLst>
          </p:cNvPr>
          <p:cNvSpPr>
            <a:spLocks noGrp="1"/>
          </p:cNvSpPr>
          <p:nvPr>
            <p:ph type="dt" sz="half" idx="10"/>
          </p:nvPr>
        </p:nvSpPr>
        <p:spPr/>
        <p:txBody>
          <a:bodyPr/>
          <a:lstStyle/>
          <a:p>
            <a:fld id="{500A7538-1E6C-46A0-8AD2-DC213EC1C9E2}" type="datetimeFigureOut">
              <a:rPr lang="en-GB" smtClean="0"/>
              <a:t>04/12/2020</a:t>
            </a:fld>
            <a:endParaRPr lang="en-GB"/>
          </a:p>
        </p:txBody>
      </p:sp>
      <p:sp>
        <p:nvSpPr>
          <p:cNvPr id="5" name="Footer Placeholder 4">
            <a:extLst>
              <a:ext uri="{FF2B5EF4-FFF2-40B4-BE49-F238E27FC236}">
                <a16:creationId xmlns:a16="http://schemas.microsoft.com/office/drawing/2014/main" xmlns="" id="{75C8DE3C-9E2D-4AAC-A23A-485A1CBA38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003F3CE-738A-4E47-A98B-34BA2849D523}"/>
              </a:ext>
            </a:extLst>
          </p:cNvPr>
          <p:cNvSpPr>
            <a:spLocks noGrp="1"/>
          </p:cNvSpPr>
          <p:nvPr>
            <p:ph type="sldNum" sz="quarter" idx="12"/>
          </p:nvPr>
        </p:nvSpPr>
        <p:spPr/>
        <p:txBody>
          <a:bodyPr/>
          <a:lstStyle/>
          <a:p>
            <a:fld id="{B4AAA9F3-7D89-47EE-A628-539A98A1448E}" type="slidenum">
              <a:rPr lang="en-GB" smtClean="0"/>
              <a:t>‹#›</a:t>
            </a:fld>
            <a:endParaRPr lang="en-GB"/>
          </a:p>
        </p:txBody>
      </p:sp>
    </p:spTree>
    <p:extLst>
      <p:ext uri="{BB962C8B-B14F-4D97-AF65-F5344CB8AC3E}">
        <p14:creationId xmlns:p14="http://schemas.microsoft.com/office/powerpoint/2010/main" val="171572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5254C-9991-4B83-AEE0-BBE714E7B3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962B777-0E5B-4A23-B4CB-DC3488BC27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D2F3B5F-F2F6-4E19-BA66-0BBC52C81C9F}"/>
              </a:ext>
            </a:extLst>
          </p:cNvPr>
          <p:cNvSpPr>
            <a:spLocks noGrp="1"/>
          </p:cNvSpPr>
          <p:nvPr>
            <p:ph type="dt" sz="half" idx="10"/>
          </p:nvPr>
        </p:nvSpPr>
        <p:spPr/>
        <p:txBody>
          <a:bodyPr/>
          <a:lstStyle/>
          <a:p>
            <a:fld id="{500A7538-1E6C-46A0-8AD2-DC213EC1C9E2}" type="datetimeFigureOut">
              <a:rPr lang="en-GB" smtClean="0"/>
              <a:t>04/12/2020</a:t>
            </a:fld>
            <a:endParaRPr lang="en-GB"/>
          </a:p>
        </p:txBody>
      </p:sp>
      <p:sp>
        <p:nvSpPr>
          <p:cNvPr id="5" name="Footer Placeholder 4">
            <a:extLst>
              <a:ext uri="{FF2B5EF4-FFF2-40B4-BE49-F238E27FC236}">
                <a16:creationId xmlns:a16="http://schemas.microsoft.com/office/drawing/2014/main" xmlns="" id="{974C060D-9954-4AB9-9088-993A1D9077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A5A5D1B-6185-484C-A1A4-A943379F3CE2}"/>
              </a:ext>
            </a:extLst>
          </p:cNvPr>
          <p:cNvSpPr>
            <a:spLocks noGrp="1"/>
          </p:cNvSpPr>
          <p:nvPr>
            <p:ph type="sldNum" sz="quarter" idx="12"/>
          </p:nvPr>
        </p:nvSpPr>
        <p:spPr/>
        <p:txBody>
          <a:bodyPr/>
          <a:lstStyle/>
          <a:p>
            <a:fld id="{B4AAA9F3-7D89-47EE-A628-539A98A1448E}" type="slidenum">
              <a:rPr lang="en-GB" smtClean="0"/>
              <a:t>‹#›</a:t>
            </a:fld>
            <a:endParaRPr lang="en-GB"/>
          </a:p>
        </p:txBody>
      </p:sp>
    </p:spTree>
    <p:extLst>
      <p:ext uri="{BB962C8B-B14F-4D97-AF65-F5344CB8AC3E}">
        <p14:creationId xmlns:p14="http://schemas.microsoft.com/office/powerpoint/2010/main" val="120886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AE5B6F-2D74-40E0-8310-D7185EF7C7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A22F834-B17D-426E-9DD6-AA669AD307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9C95CD8B-868D-4ABD-82AF-00FC2FD078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30C31CE1-218F-47B2-ACF9-47D644F28AEC}"/>
              </a:ext>
            </a:extLst>
          </p:cNvPr>
          <p:cNvSpPr>
            <a:spLocks noGrp="1"/>
          </p:cNvSpPr>
          <p:nvPr>
            <p:ph type="dt" sz="half" idx="10"/>
          </p:nvPr>
        </p:nvSpPr>
        <p:spPr/>
        <p:txBody>
          <a:bodyPr/>
          <a:lstStyle/>
          <a:p>
            <a:fld id="{500A7538-1E6C-46A0-8AD2-DC213EC1C9E2}" type="datetimeFigureOut">
              <a:rPr lang="en-GB" smtClean="0"/>
              <a:t>04/12/2020</a:t>
            </a:fld>
            <a:endParaRPr lang="en-GB"/>
          </a:p>
        </p:txBody>
      </p:sp>
      <p:sp>
        <p:nvSpPr>
          <p:cNvPr id="6" name="Footer Placeholder 5">
            <a:extLst>
              <a:ext uri="{FF2B5EF4-FFF2-40B4-BE49-F238E27FC236}">
                <a16:creationId xmlns:a16="http://schemas.microsoft.com/office/drawing/2014/main" xmlns="" id="{C7AFBD67-3914-49FE-89D8-2153879FCA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505EFC1-EC54-4EC5-8866-64F761CDA3CE}"/>
              </a:ext>
            </a:extLst>
          </p:cNvPr>
          <p:cNvSpPr>
            <a:spLocks noGrp="1"/>
          </p:cNvSpPr>
          <p:nvPr>
            <p:ph type="sldNum" sz="quarter" idx="12"/>
          </p:nvPr>
        </p:nvSpPr>
        <p:spPr/>
        <p:txBody>
          <a:bodyPr/>
          <a:lstStyle/>
          <a:p>
            <a:fld id="{B4AAA9F3-7D89-47EE-A628-539A98A1448E}" type="slidenum">
              <a:rPr lang="en-GB" smtClean="0"/>
              <a:t>‹#›</a:t>
            </a:fld>
            <a:endParaRPr lang="en-GB"/>
          </a:p>
        </p:txBody>
      </p:sp>
    </p:spTree>
    <p:extLst>
      <p:ext uri="{BB962C8B-B14F-4D97-AF65-F5344CB8AC3E}">
        <p14:creationId xmlns:p14="http://schemas.microsoft.com/office/powerpoint/2010/main" val="221814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EB08DE-0A58-4140-8753-0249D99E3B2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BB6D609-DABE-4559-A518-7725538183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27708EC-523C-4D71-A19A-5406A41E52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3574C94E-71BB-4B8A-A800-9C4D76DE39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F880DC4-6854-44C6-A34F-501E639C9D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BC58694B-78EB-4DA4-81A7-775AFB5586B2}"/>
              </a:ext>
            </a:extLst>
          </p:cNvPr>
          <p:cNvSpPr>
            <a:spLocks noGrp="1"/>
          </p:cNvSpPr>
          <p:nvPr>
            <p:ph type="dt" sz="half" idx="10"/>
          </p:nvPr>
        </p:nvSpPr>
        <p:spPr/>
        <p:txBody>
          <a:bodyPr/>
          <a:lstStyle/>
          <a:p>
            <a:fld id="{500A7538-1E6C-46A0-8AD2-DC213EC1C9E2}" type="datetimeFigureOut">
              <a:rPr lang="en-GB" smtClean="0"/>
              <a:t>04/12/2020</a:t>
            </a:fld>
            <a:endParaRPr lang="en-GB"/>
          </a:p>
        </p:txBody>
      </p:sp>
      <p:sp>
        <p:nvSpPr>
          <p:cNvPr id="8" name="Footer Placeholder 7">
            <a:extLst>
              <a:ext uri="{FF2B5EF4-FFF2-40B4-BE49-F238E27FC236}">
                <a16:creationId xmlns:a16="http://schemas.microsoft.com/office/drawing/2014/main" xmlns="" id="{C113AD68-4EDE-45D6-8D8F-0F813977EF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C51D36EB-95A1-4D82-945C-B69FF4634941}"/>
              </a:ext>
            </a:extLst>
          </p:cNvPr>
          <p:cNvSpPr>
            <a:spLocks noGrp="1"/>
          </p:cNvSpPr>
          <p:nvPr>
            <p:ph type="sldNum" sz="quarter" idx="12"/>
          </p:nvPr>
        </p:nvSpPr>
        <p:spPr/>
        <p:txBody>
          <a:bodyPr/>
          <a:lstStyle/>
          <a:p>
            <a:fld id="{B4AAA9F3-7D89-47EE-A628-539A98A1448E}" type="slidenum">
              <a:rPr lang="en-GB" smtClean="0"/>
              <a:t>‹#›</a:t>
            </a:fld>
            <a:endParaRPr lang="en-GB"/>
          </a:p>
        </p:txBody>
      </p:sp>
    </p:spTree>
    <p:extLst>
      <p:ext uri="{BB962C8B-B14F-4D97-AF65-F5344CB8AC3E}">
        <p14:creationId xmlns:p14="http://schemas.microsoft.com/office/powerpoint/2010/main" val="1066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99BFED-E058-4987-AB79-6028DF19ED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CA216AAD-4C45-43FC-8DCB-05031DE03DF5}"/>
              </a:ext>
            </a:extLst>
          </p:cNvPr>
          <p:cNvSpPr>
            <a:spLocks noGrp="1"/>
          </p:cNvSpPr>
          <p:nvPr>
            <p:ph type="dt" sz="half" idx="10"/>
          </p:nvPr>
        </p:nvSpPr>
        <p:spPr/>
        <p:txBody>
          <a:bodyPr/>
          <a:lstStyle/>
          <a:p>
            <a:fld id="{500A7538-1E6C-46A0-8AD2-DC213EC1C9E2}" type="datetimeFigureOut">
              <a:rPr lang="en-GB" smtClean="0"/>
              <a:t>04/12/2020</a:t>
            </a:fld>
            <a:endParaRPr lang="en-GB"/>
          </a:p>
        </p:txBody>
      </p:sp>
      <p:sp>
        <p:nvSpPr>
          <p:cNvPr id="4" name="Footer Placeholder 3">
            <a:extLst>
              <a:ext uri="{FF2B5EF4-FFF2-40B4-BE49-F238E27FC236}">
                <a16:creationId xmlns:a16="http://schemas.microsoft.com/office/drawing/2014/main" xmlns="" id="{678564CA-A803-4BB6-9032-56CE8AD4CE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EE49AD90-56FD-4796-AA85-0593D1B06747}"/>
              </a:ext>
            </a:extLst>
          </p:cNvPr>
          <p:cNvSpPr>
            <a:spLocks noGrp="1"/>
          </p:cNvSpPr>
          <p:nvPr>
            <p:ph type="sldNum" sz="quarter" idx="12"/>
          </p:nvPr>
        </p:nvSpPr>
        <p:spPr/>
        <p:txBody>
          <a:bodyPr/>
          <a:lstStyle/>
          <a:p>
            <a:fld id="{B4AAA9F3-7D89-47EE-A628-539A98A1448E}" type="slidenum">
              <a:rPr lang="en-GB" smtClean="0"/>
              <a:t>‹#›</a:t>
            </a:fld>
            <a:endParaRPr lang="en-GB"/>
          </a:p>
        </p:txBody>
      </p:sp>
    </p:spTree>
    <p:extLst>
      <p:ext uri="{BB962C8B-B14F-4D97-AF65-F5344CB8AC3E}">
        <p14:creationId xmlns:p14="http://schemas.microsoft.com/office/powerpoint/2010/main" val="105714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A329939-9CE3-4686-94F8-0A2930382EBD}"/>
              </a:ext>
            </a:extLst>
          </p:cNvPr>
          <p:cNvSpPr>
            <a:spLocks noGrp="1"/>
          </p:cNvSpPr>
          <p:nvPr>
            <p:ph type="dt" sz="half" idx="10"/>
          </p:nvPr>
        </p:nvSpPr>
        <p:spPr/>
        <p:txBody>
          <a:bodyPr/>
          <a:lstStyle/>
          <a:p>
            <a:fld id="{500A7538-1E6C-46A0-8AD2-DC213EC1C9E2}" type="datetimeFigureOut">
              <a:rPr lang="en-GB" smtClean="0"/>
              <a:t>04/12/2020</a:t>
            </a:fld>
            <a:endParaRPr lang="en-GB"/>
          </a:p>
        </p:txBody>
      </p:sp>
      <p:sp>
        <p:nvSpPr>
          <p:cNvPr id="3" name="Footer Placeholder 2">
            <a:extLst>
              <a:ext uri="{FF2B5EF4-FFF2-40B4-BE49-F238E27FC236}">
                <a16:creationId xmlns:a16="http://schemas.microsoft.com/office/drawing/2014/main" xmlns="" id="{C1D7970B-10E6-4B1D-8A48-6F79E42230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EDFE9617-F510-49EB-914D-D52B94C2BBDF}"/>
              </a:ext>
            </a:extLst>
          </p:cNvPr>
          <p:cNvSpPr>
            <a:spLocks noGrp="1"/>
          </p:cNvSpPr>
          <p:nvPr>
            <p:ph type="sldNum" sz="quarter" idx="12"/>
          </p:nvPr>
        </p:nvSpPr>
        <p:spPr/>
        <p:txBody>
          <a:bodyPr/>
          <a:lstStyle/>
          <a:p>
            <a:fld id="{B4AAA9F3-7D89-47EE-A628-539A98A1448E}" type="slidenum">
              <a:rPr lang="en-GB" smtClean="0"/>
              <a:t>‹#›</a:t>
            </a:fld>
            <a:endParaRPr lang="en-GB"/>
          </a:p>
        </p:txBody>
      </p:sp>
    </p:spTree>
    <p:extLst>
      <p:ext uri="{BB962C8B-B14F-4D97-AF65-F5344CB8AC3E}">
        <p14:creationId xmlns:p14="http://schemas.microsoft.com/office/powerpoint/2010/main" val="38808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E6C598-C055-4D44-879E-1E0384C75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64B6D3C-04BF-4E9F-8AB7-E2044ED170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073C8A67-042D-4784-968C-64D755D4B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F7A9B1A-B597-4CB8-A6C4-BCC0BAC3F5BF}"/>
              </a:ext>
            </a:extLst>
          </p:cNvPr>
          <p:cNvSpPr>
            <a:spLocks noGrp="1"/>
          </p:cNvSpPr>
          <p:nvPr>
            <p:ph type="dt" sz="half" idx="10"/>
          </p:nvPr>
        </p:nvSpPr>
        <p:spPr/>
        <p:txBody>
          <a:bodyPr/>
          <a:lstStyle/>
          <a:p>
            <a:fld id="{500A7538-1E6C-46A0-8AD2-DC213EC1C9E2}" type="datetimeFigureOut">
              <a:rPr lang="en-GB" smtClean="0"/>
              <a:t>04/12/2020</a:t>
            </a:fld>
            <a:endParaRPr lang="en-GB"/>
          </a:p>
        </p:txBody>
      </p:sp>
      <p:sp>
        <p:nvSpPr>
          <p:cNvPr id="6" name="Footer Placeholder 5">
            <a:extLst>
              <a:ext uri="{FF2B5EF4-FFF2-40B4-BE49-F238E27FC236}">
                <a16:creationId xmlns:a16="http://schemas.microsoft.com/office/drawing/2014/main" xmlns="" id="{A6378EEC-C93D-46D7-86F3-C6721AB1E7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B60624D-0780-4810-A47C-7DF45CE2F5E4}"/>
              </a:ext>
            </a:extLst>
          </p:cNvPr>
          <p:cNvSpPr>
            <a:spLocks noGrp="1"/>
          </p:cNvSpPr>
          <p:nvPr>
            <p:ph type="sldNum" sz="quarter" idx="12"/>
          </p:nvPr>
        </p:nvSpPr>
        <p:spPr/>
        <p:txBody>
          <a:bodyPr/>
          <a:lstStyle/>
          <a:p>
            <a:fld id="{B4AAA9F3-7D89-47EE-A628-539A98A1448E}" type="slidenum">
              <a:rPr lang="en-GB" smtClean="0"/>
              <a:t>‹#›</a:t>
            </a:fld>
            <a:endParaRPr lang="en-GB"/>
          </a:p>
        </p:txBody>
      </p:sp>
    </p:spTree>
    <p:extLst>
      <p:ext uri="{BB962C8B-B14F-4D97-AF65-F5344CB8AC3E}">
        <p14:creationId xmlns:p14="http://schemas.microsoft.com/office/powerpoint/2010/main" val="224026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0E6CEF-953C-4815-B960-9AE308F82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3C37D43B-440D-4284-991E-8503DC9198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226FD317-D664-4740-BF8D-A7057B5E6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15BDAB7-4D74-4B41-A0DB-238F114FC28C}"/>
              </a:ext>
            </a:extLst>
          </p:cNvPr>
          <p:cNvSpPr>
            <a:spLocks noGrp="1"/>
          </p:cNvSpPr>
          <p:nvPr>
            <p:ph type="dt" sz="half" idx="10"/>
          </p:nvPr>
        </p:nvSpPr>
        <p:spPr/>
        <p:txBody>
          <a:bodyPr/>
          <a:lstStyle/>
          <a:p>
            <a:fld id="{500A7538-1E6C-46A0-8AD2-DC213EC1C9E2}" type="datetimeFigureOut">
              <a:rPr lang="en-GB" smtClean="0"/>
              <a:t>04/12/2020</a:t>
            </a:fld>
            <a:endParaRPr lang="en-GB"/>
          </a:p>
        </p:txBody>
      </p:sp>
      <p:sp>
        <p:nvSpPr>
          <p:cNvPr id="6" name="Footer Placeholder 5">
            <a:extLst>
              <a:ext uri="{FF2B5EF4-FFF2-40B4-BE49-F238E27FC236}">
                <a16:creationId xmlns:a16="http://schemas.microsoft.com/office/drawing/2014/main" xmlns="" id="{EE12DB4F-F633-4C2E-84EC-509B993B12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536745C-56E9-4F1E-85BD-60140F6653A1}"/>
              </a:ext>
            </a:extLst>
          </p:cNvPr>
          <p:cNvSpPr>
            <a:spLocks noGrp="1"/>
          </p:cNvSpPr>
          <p:nvPr>
            <p:ph type="sldNum" sz="quarter" idx="12"/>
          </p:nvPr>
        </p:nvSpPr>
        <p:spPr/>
        <p:txBody>
          <a:bodyPr/>
          <a:lstStyle/>
          <a:p>
            <a:fld id="{B4AAA9F3-7D89-47EE-A628-539A98A1448E}" type="slidenum">
              <a:rPr lang="en-GB" smtClean="0"/>
              <a:t>‹#›</a:t>
            </a:fld>
            <a:endParaRPr lang="en-GB"/>
          </a:p>
        </p:txBody>
      </p:sp>
    </p:spTree>
    <p:extLst>
      <p:ext uri="{BB962C8B-B14F-4D97-AF65-F5344CB8AC3E}">
        <p14:creationId xmlns:p14="http://schemas.microsoft.com/office/powerpoint/2010/main" val="3500977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92EDF3-1C2F-4BCD-8CF6-92BFD39E74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C4082DA-67A1-4A93-97AB-5BA72BC873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60FD17E-5155-4377-A016-9A8C319037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A7538-1E6C-46A0-8AD2-DC213EC1C9E2}" type="datetimeFigureOut">
              <a:rPr lang="en-GB" smtClean="0"/>
              <a:t>04/12/2020</a:t>
            </a:fld>
            <a:endParaRPr lang="en-GB"/>
          </a:p>
        </p:txBody>
      </p:sp>
      <p:sp>
        <p:nvSpPr>
          <p:cNvPr id="5" name="Footer Placeholder 4">
            <a:extLst>
              <a:ext uri="{FF2B5EF4-FFF2-40B4-BE49-F238E27FC236}">
                <a16:creationId xmlns:a16="http://schemas.microsoft.com/office/drawing/2014/main" xmlns="" id="{FC137841-F287-4A9D-801F-9DEF419707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75FBE6BE-EF7B-4AB5-9844-31A3035035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AA9F3-7D89-47EE-A628-539A98A1448E}" type="slidenum">
              <a:rPr lang="en-GB" smtClean="0"/>
              <a:t>‹#›</a:t>
            </a:fld>
            <a:endParaRPr lang="en-GB"/>
          </a:p>
        </p:txBody>
      </p:sp>
    </p:spTree>
    <p:extLst>
      <p:ext uri="{BB962C8B-B14F-4D97-AF65-F5344CB8AC3E}">
        <p14:creationId xmlns:p14="http://schemas.microsoft.com/office/powerpoint/2010/main" val="2577816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699" y="2934602"/>
            <a:ext cx="3807725" cy="1600438"/>
          </a:xfrm>
          <a:prstGeom prst="rect">
            <a:avLst/>
          </a:prstGeom>
        </p:spPr>
        <p:txBody>
          <a:bodyPr wrap="square">
            <a:spAutoFit/>
          </a:bodyPr>
          <a:lstStyle/>
          <a:p>
            <a:pPr algn="ctr"/>
            <a:r>
              <a:rPr lang="ar-IQ" sz="2000" b="1" dirty="0" smtClean="0">
                <a:solidFill>
                  <a:srgbClr val="00B0F0"/>
                </a:solidFill>
                <a:latin typeface="Helvetica" panose="020B0604020202020204" pitchFamily="34" charset="0"/>
              </a:rPr>
              <a:t>محاضرة الثالثة</a:t>
            </a:r>
          </a:p>
          <a:p>
            <a:pPr algn="ctr"/>
            <a:endParaRPr lang="ar-IQ" sz="1100" b="1" dirty="0" smtClean="0">
              <a:solidFill>
                <a:srgbClr val="00B050"/>
              </a:solidFill>
              <a:latin typeface="Helvetica" panose="020B0604020202020204" pitchFamily="34" charset="0"/>
            </a:endParaRPr>
          </a:p>
          <a:p>
            <a:pPr algn="ctr"/>
            <a:r>
              <a:rPr lang="ar-IQ" sz="3600" b="1" dirty="0" smtClean="0">
                <a:solidFill>
                  <a:srgbClr val="00B050"/>
                </a:solidFill>
                <a:latin typeface="Helvetica" panose="020B0604020202020204" pitchFamily="34" charset="0"/>
              </a:rPr>
              <a:t>الإصابات </a:t>
            </a:r>
            <a:r>
              <a:rPr lang="ar-IQ" sz="3600" b="1" dirty="0">
                <a:solidFill>
                  <a:srgbClr val="00B050"/>
                </a:solidFill>
                <a:latin typeface="Helvetica" panose="020B0604020202020204" pitchFamily="34" charset="0"/>
              </a:rPr>
              <a:t>الرياضية</a:t>
            </a:r>
          </a:p>
          <a:p>
            <a:pPr algn="ctr"/>
            <a:endParaRPr lang="ar-IQ" sz="2800" dirty="0">
              <a:solidFill>
                <a:srgbClr val="00B050"/>
              </a:solidFill>
            </a:endParaRPr>
          </a:p>
        </p:txBody>
      </p:sp>
      <p:sp>
        <p:nvSpPr>
          <p:cNvPr id="6" name="Rectangle 5"/>
          <p:cNvSpPr/>
          <p:nvPr/>
        </p:nvSpPr>
        <p:spPr>
          <a:xfrm>
            <a:off x="-178485" y="4926378"/>
            <a:ext cx="8242479" cy="2246769"/>
          </a:xfrm>
          <a:prstGeom prst="rect">
            <a:avLst/>
          </a:prstGeom>
        </p:spPr>
        <p:txBody>
          <a:bodyPr wrap="square">
            <a:spAutoFit/>
          </a:bodyPr>
          <a:lstStyle/>
          <a:p>
            <a:pPr algn="ctr">
              <a:lnSpc>
                <a:spcPct val="200000"/>
              </a:lnSpc>
            </a:pPr>
            <a:r>
              <a:rPr lang="en-GB" sz="1400" b="1" dirty="0">
                <a:solidFill>
                  <a:srgbClr val="0070C0"/>
                </a:solidFill>
                <a:latin typeface="Helvetica" panose="020B0604020202020204" pitchFamily="34" charset="0"/>
                <a:cs typeface="+mj-cs"/>
              </a:rPr>
              <a:t>Ali Hussein </a:t>
            </a:r>
            <a:r>
              <a:rPr lang="en-GB" sz="1400" b="1" dirty="0" err="1">
                <a:solidFill>
                  <a:srgbClr val="0070C0"/>
                </a:solidFill>
                <a:latin typeface="Helvetica" panose="020B0604020202020204" pitchFamily="34" charset="0"/>
                <a:cs typeface="+mj-cs"/>
              </a:rPr>
              <a:t>Youssif</a:t>
            </a:r>
            <a:r>
              <a:rPr lang="en-GB" sz="1400" b="1" dirty="0">
                <a:solidFill>
                  <a:srgbClr val="0070C0"/>
                </a:solidFill>
                <a:latin typeface="Helvetica" panose="020B0604020202020204" pitchFamily="34" charset="0"/>
                <a:cs typeface="+mj-cs"/>
              </a:rPr>
              <a:t> </a:t>
            </a:r>
            <a:r>
              <a:rPr lang="en-GB" sz="1400" b="1" dirty="0" smtClean="0">
                <a:solidFill>
                  <a:srgbClr val="0070C0"/>
                </a:solidFill>
                <a:latin typeface="Helvetica" panose="020B0604020202020204" pitchFamily="34" charset="0"/>
                <a:cs typeface="+mj-cs"/>
              </a:rPr>
              <a:t> </a:t>
            </a:r>
            <a:r>
              <a:rPr lang="en-GB" sz="1400" b="1" dirty="0" err="1" smtClean="0">
                <a:solidFill>
                  <a:srgbClr val="0070C0"/>
                </a:solidFill>
                <a:latin typeface="Helvetica" panose="020B0604020202020204" pitchFamily="34" charset="0"/>
                <a:cs typeface="+mj-cs"/>
              </a:rPr>
              <a:t>Astokorki</a:t>
            </a:r>
            <a:endParaRPr lang="en-GB" sz="1400" b="1" dirty="0">
              <a:solidFill>
                <a:srgbClr val="0070C0"/>
              </a:solidFill>
              <a:latin typeface="Helvetica" panose="020B0604020202020204" pitchFamily="34" charset="0"/>
              <a:cs typeface="+mj-cs"/>
            </a:endParaRPr>
          </a:p>
          <a:p>
            <a:pPr algn="ctr">
              <a:lnSpc>
                <a:spcPct val="200000"/>
              </a:lnSpc>
            </a:pPr>
            <a:r>
              <a:rPr lang="en-GB" sz="1400" b="1" dirty="0">
                <a:solidFill>
                  <a:srgbClr val="0070C0"/>
                </a:solidFill>
                <a:latin typeface="Helvetica" panose="020B0604020202020204" pitchFamily="34" charset="0"/>
                <a:cs typeface="+mj-cs"/>
              </a:rPr>
              <a:t>Ph.D. In Sport &amp; Exercise Sciences </a:t>
            </a:r>
            <a:r>
              <a:rPr lang="en-GB" sz="1400" b="1" dirty="0" smtClean="0">
                <a:solidFill>
                  <a:srgbClr val="0070C0"/>
                </a:solidFill>
                <a:latin typeface="Helvetica" panose="020B0604020202020204" pitchFamily="34" charset="0"/>
                <a:cs typeface="+mj-cs"/>
              </a:rPr>
              <a:t>and </a:t>
            </a:r>
            <a:r>
              <a:rPr lang="en-GB" sz="1400" b="1" dirty="0">
                <a:solidFill>
                  <a:srgbClr val="0070C0"/>
                </a:solidFill>
                <a:latin typeface="Helvetica" panose="020B0604020202020204" pitchFamily="34" charset="0"/>
                <a:cs typeface="+mj-cs"/>
              </a:rPr>
              <a:t>Sports Therapy | University Of Kent, UK</a:t>
            </a:r>
          </a:p>
          <a:p>
            <a:pPr algn="ctr">
              <a:lnSpc>
                <a:spcPct val="200000"/>
              </a:lnSpc>
            </a:pPr>
            <a:r>
              <a:rPr lang="en-GB" sz="1400" b="1" dirty="0">
                <a:solidFill>
                  <a:srgbClr val="0070C0"/>
                </a:solidFill>
                <a:latin typeface="Helvetica" panose="020B0604020202020204" pitchFamily="34" charset="0"/>
                <a:cs typeface="+mj-cs"/>
              </a:rPr>
              <a:t>Lecturer In Anatomy &amp; Exercise Physiology | Education, Sport Department, </a:t>
            </a:r>
            <a:r>
              <a:rPr lang="en-GB" sz="1400" b="1" dirty="0" err="1">
                <a:solidFill>
                  <a:srgbClr val="0070C0"/>
                </a:solidFill>
                <a:latin typeface="Helvetica" panose="020B0604020202020204" pitchFamily="34" charset="0"/>
                <a:cs typeface="+mj-cs"/>
              </a:rPr>
              <a:t>Shaqlawa</a:t>
            </a:r>
            <a:r>
              <a:rPr lang="en-GB" sz="1400" b="1" dirty="0">
                <a:solidFill>
                  <a:srgbClr val="0070C0"/>
                </a:solidFill>
                <a:latin typeface="Helvetica" panose="020B0604020202020204" pitchFamily="34" charset="0"/>
                <a:cs typeface="+mj-cs"/>
              </a:rPr>
              <a:t> | </a:t>
            </a:r>
          </a:p>
          <a:p>
            <a:pPr algn="ctr">
              <a:lnSpc>
                <a:spcPct val="200000"/>
              </a:lnSpc>
            </a:pPr>
            <a:r>
              <a:rPr lang="en-GB" sz="1400" b="1" dirty="0" err="1">
                <a:solidFill>
                  <a:srgbClr val="0070C0"/>
                </a:solidFill>
                <a:latin typeface="Helvetica" panose="020B0604020202020204" pitchFamily="34" charset="0"/>
                <a:cs typeface="+mj-cs"/>
              </a:rPr>
              <a:t>Salahaddin</a:t>
            </a:r>
            <a:r>
              <a:rPr lang="en-GB" sz="1400" b="1" dirty="0">
                <a:solidFill>
                  <a:srgbClr val="0070C0"/>
                </a:solidFill>
                <a:latin typeface="Helvetica" panose="020B0604020202020204" pitchFamily="34" charset="0"/>
                <a:cs typeface="+mj-cs"/>
              </a:rPr>
              <a:t> University-Erbil</a:t>
            </a:r>
          </a:p>
          <a:p>
            <a:pPr>
              <a:lnSpc>
                <a:spcPct val="200000"/>
              </a:lnSpc>
            </a:pPr>
            <a:endParaRPr lang="en-GB" sz="1400" dirty="0">
              <a:solidFill>
                <a:srgbClr val="FF0000"/>
              </a:solidFill>
            </a:endParaRPr>
          </a:p>
        </p:txBody>
      </p:sp>
      <p:sp>
        <p:nvSpPr>
          <p:cNvPr id="7" name="Rectangle 6"/>
          <p:cNvSpPr/>
          <p:nvPr/>
        </p:nvSpPr>
        <p:spPr>
          <a:xfrm>
            <a:off x="1231115" y="830058"/>
            <a:ext cx="5423280" cy="1446550"/>
          </a:xfrm>
          <a:prstGeom prst="rect">
            <a:avLst/>
          </a:prstGeom>
        </p:spPr>
        <p:txBody>
          <a:bodyPr wrap="none">
            <a:spAutoFit/>
          </a:bodyPr>
          <a:lstStyle/>
          <a:p>
            <a:r>
              <a:rPr lang="ar-SA" sz="8800" b="1" dirty="0">
                <a:solidFill>
                  <a:srgbClr val="0070C0"/>
                </a:solidFill>
                <a:latin typeface="Helvetica" panose="020B0604020202020204" pitchFamily="34" charset="0"/>
              </a:rPr>
              <a:t>الطب الرياضي</a:t>
            </a:r>
            <a:endParaRPr lang="ar-IQ" sz="8800" dirty="0">
              <a:solidFill>
                <a:srgbClr val="0070C0"/>
              </a:solidFill>
            </a:endParaRPr>
          </a:p>
        </p:txBody>
      </p:sp>
      <p:sp>
        <p:nvSpPr>
          <p:cNvPr id="2" name="AutoShape 2" descr="https://mail.google.com/mail/u/0?ui=2&amp;ik=7ed2487dd3&amp;attid=0.3&amp;permmsgid=msg-f:1683893102147823025&amp;th=175e63dad14065b1&amp;view=fimg&amp;sz=s0-l75-ft&amp;attbid=ANGjdJ_ziO8jQe9TuDjFzlfC-BZ9P9SNSCBxYjWn0YPy3U4SM2zYJJsd1QQ1WnQXaqBuYlQsWXGawiCq17UN4JGQdDf4GUXa9tycoDytj7bhc_fvlEeDHsme12Po5Vo&amp;disp=emb&amp;realattid=175e63d1a771b7495282"/>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9571" y="32791"/>
            <a:ext cx="4486567"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87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CF7ED1E-97EA-42CA-A45C-3EEA42451011}"/>
              </a:ext>
            </a:extLst>
          </p:cNvPr>
          <p:cNvSpPr>
            <a:spLocks noGrp="1"/>
          </p:cNvSpPr>
          <p:nvPr>
            <p:ph idx="1"/>
          </p:nvPr>
        </p:nvSpPr>
        <p:spPr/>
        <p:txBody>
          <a:bodyPr>
            <a:normAutofit/>
          </a:bodyPr>
          <a:lstStyle/>
          <a:p>
            <a:pPr marL="0" indent="0" algn="r" rtl="1">
              <a:lnSpc>
                <a:spcPct val="150000"/>
              </a:lnSpc>
              <a:buNone/>
            </a:pPr>
            <a:r>
              <a:rPr lang="ar-IQ" sz="2400" dirty="0" smtClean="0"/>
              <a:t>3. اصابات </a:t>
            </a:r>
            <a:r>
              <a:rPr lang="ar-IQ" sz="2400" dirty="0"/>
              <a:t>نتيجة الاجهاد العالي: أي اعطاء تمارين قوة وجهد عنيف لعضلات ضعيفة لا تتحمل الجهد المبذول وبدون تدرج التمرين او عدم اعطاء راحة ايجابية </a:t>
            </a:r>
            <a:r>
              <a:rPr lang="ar-IQ" sz="2400" dirty="0" smtClean="0"/>
              <a:t>كافية.</a:t>
            </a:r>
          </a:p>
          <a:p>
            <a:pPr marL="0" indent="0" algn="r" rtl="1">
              <a:lnSpc>
                <a:spcPct val="150000"/>
              </a:lnSpc>
              <a:buNone/>
            </a:pPr>
            <a:r>
              <a:rPr lang="ar-IQ" sz="2400" dirty="0" smtClean="0"/>
              <a:t>4. اصابات </a:t>
            </a:r>
            <a:r>
              <a:rPr lang="ar-IQ" sz="2400" dirty="0"/>
              <a:t>نتيجة عدم التوازن: ضعف بعض عناصر اللياقة البدنية كالرشاقة والتوافق العضلي العصبي، كما ان ضعف الاداء الفني كحركات القفز والوثب والهبوط وسقوط الاجسام على الجسم يؤدي الى حدوث اصابات مختلفة.</a:t>
            </a:r>
          </a:p>
          <a:p>
            <a:pPr algn="r" rtl="1">
              <a:lnSpc>
                <a:spcPct val="200000"/>
              </a:lnSpc>
            </a:pPr>
            <a:endParaRPr lang="en-GB" sz="2400"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032187" cy="103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06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F7260-6E5A-4E9B-B902-065FB26A9D3A}"/>
              </a:ext>
            </a:extLst>
          </p:cNvPr>
          <p:cNvSpPr>
            <a:spLocks noGrp="1"/>
          </p:cNvSpPr>
          <p:nvPr>
            <p:ph type="title"/>
          </p:nvPr>
        </p:nvSpPr>
        <p:spPr>
          <a:xfrm>
            <a:off x="1032187" y="171020"/>
            <a:ext cx="10515600" cy="1325563"/>
          </a:xfrm>
        </p:spPr>
        <p:txBody>
          <a:bodyPr>
            <a:normAutofit/>
          </a:bodyPr>
          <a:lstStyle/>
          <a:p>
            <a:pPr algn="r">
              <a:lnSpc>
                <a:spcPct val="200000"/>
              </a:lnSpc>
            </a:pPr>
            <a:r>
              <a:rPr lang="ar-SA" sz="3600" b="1" dirty="0">
                <a:solidFill>
                  <a:srgbClr val="0070C0"/>
                </a:solidFill>
                <a:latin typeface="Helvetica" panose="020B0604020202020204" pitchFamily="34" charset="0"/>
              </a:rPr>
              <a:t>العلامات الفسلجية التي يمكن قياسها أثناء الإصابة</a:t>
            </a:r>
            <a:endParaRPr lang="en-GB" sz="3600" dirty="0">
              <a:solidFill>
                <a:srgbClr val="0070C0"/>
              </a:solidFill>
            </a:endParaRPr>
          </a:p>
        </p:txBody>
      </p:sp>
      <p:sp>
        <p:nvSpPr>
          <p:cNvPr id="3" name="Content Placeholder 2">
            <a:extLst>
              <a:ext uri="{FF2B5EF4-FFF2-40B4-BE49-F238E27FC236}">
                <a16:creationId xmlns:a16="http://schemas.microsoft.com/office/drawing/2014/main" xmlns="" id="{DCF7ED1E-97EA-42CA-A45C-3EEA42451011}"/>
              </a:ext>
            </a:extLst>
          </p:cNvPr>
          <p:cNvSpPr>
            <a:spLocks noGrp="1"/>
          </p:cNvSpPr>
          <p:nvPr>
            <p:ph idx="1"/>
          </p:nvPr>
        </p:nvSpPr>
        <p:spPr>
          <a:xfrm>
            <a:off x="838200" y="1339403"/>
            <a:ext cx="10515600" cy="4837560"/>
          </a:xfrm>
        </p:spPr>
        <p:txBody>
          <a:bodyPr>
            <a:normAutofit/>
          </a:bodyPr>
          <a:lstStyle/>
          <a:p>
            <a:pPr algn="just" rtl="1">
              <a:lnSpc>
                <a:spcPct val="200000"/>
              </a:lnSpc>
            </a:pPr>
            <a:r>
              <a:rPr lang="ar-SA" sz="2400" dirty="0">
                <a:solidFill>
                  <a:srgbClr val="000000"/>
                </a:solidFill>
                <a:latin typeface="droid arabic kufi"/>
              </a:rPr>
              <a:t>قياس النبض: يتراوح النبض بين (70-85 نبضة/دقيقة) بالنسبة للشخص الاعتيادي وتكون اقل بالنسبة للرياضيين.</a:t>
            </a:r>
          </a:p>
          <a:p>
            <a:pPr algn="just" rtl="1">
              <a:lnSpc>
                <a:spcPct val="200000"/>
              </a:lnSpc>
            </a:pPr>
            <a:r>
              <a:rPr lang="ar-SA" sz="2400" dirty="0">
                <a:solidFill>
                  <a:srgbClr val="000000"/>
                </a:solidFill>
                <a:latin typeface="droid arabic kufi"/>
              </a:rPr>
              <a:t>قياس عدد مرات التنفس (تنفس عميق) بحدود (2 مرة/دقيقة).</a:t>
            </a:r>
          </a:p>
          <a:p>
            <a:pPr algn="just" rtl="1">
              <a:lnSpc>
                <a:spcPct val="200000"/>
              </a:lnSpc>
            </a:pPr>
            <a:r>
              <a:rPr lang="ar-SA" sz="2400" dirty="0">
                <a:solidFill>
                  <a:srgbClr val="000000"/>
                </a:solidFill>
                <a:latin typeface="droid arabic kufi"/>
              </a:rPr>
              <a:t>قياس ضغط الدم الانقباضي/الانبساطي أي البسط والمقام ويتراوح بين 100/50 الى 120/80 ملم/زئبق.</a:t>
            </a:r>
          </a:p>
          <a:p>
            <a:pPr algn="just" rtl="1">
              <a:lnSpc>
                <a:spcPct val="200000"/>
              </a:lnSpc>
            </a:pPr>
            <a:r>
              <a:rPr lang="ar-SA" sz="2400" dirty="0">
                <a:solidFill>
                  <a:srgbClr val="000000"/>
                </a:solidFill>
                <a:latin typeface="droid arabic kufi"/>
              </a:rPr>
              <a:t>قياس درجة حرارة الجسم حيث تكون اثناء الراحة بين (36,5-37) او (37-37,5) درجة مئوية.</a:t>
            </a:r>
            <a:endParaRPr lang="ar-SA" sz="2400" b="0" i="0" dirty="0">
              <a:solidFill>
                <a:srgbClr val="000000"/>
              </a:solidFill>
              <a:effectLst/>
              <a:latin typeface="droid arabic kufi"/>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032187" cy="103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819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CF7ED1E-97EA-42CA-A45C-3EEA42451011}"/>
              </a:ext>
            </a:extLst>
          </p:cNvPr>
          <p:cNvSpPr>
            <a:spLocks noGrp="1"/>
          </p:cNvSpPr>
          <p:nvPr>
            <p:ph idx="1"/>
          </p:nvPr>
        </p:nvSpPr>
        <p:spPr>
          <a:xfrm>
            <a:off x="757077" y="1613366"/>
            <a:ext cx="10515600" cy="4351338"/>
          </a:xfrm>
        </p:spPr>
        <p:txBody>
          <a:bodyPr>
            <a:normAutofit fontScale="92500" lnSpcReduction="20000"/>
          </a:bodyPr>
          <a:lstStyle/>
          <a:p>
            <a:pPr algn="just" rtl="1">
              <a:lnSpc>
                <a:spcPct val="200000"/>
              </a:lnSpc>
            </a:pPr>
            <a:r>
              <a:rPr lang="ar-SA" dirty="0">
                <a:solidFill>
                  <a:srgbClr val="000000"/>
                </a:solidFill>
                <a:latin typeface="droid arabic kufi"/>
              </a:rPr>
              <a:t>لون الجلد حيث الشحوب يدل على وجود مشكلة صحية.</a:t>
            </a:r>
          </a:p>
          <a:p>
            <a:pPr algn="just" rtl="1">
              <a:lnSpc>
                <a:spcPct val="200000"/>
              </a:lnSpc>
            </a:pPr>
            <a:r>
              <a:rPr lang="ar-SA" dirty="0">
                <a:solidFill>
                  <a:srgbClr val="000000"/>
                </a:solidFill>
                <a:latin typeface="droid arabic kufi"/>
              </a:rPr>
              <a:t>قياس حجم او سعة بؤبؤ العين (تتوسع واحدة منها في حالة الإغماء او الاصابة.</a:t>
            </a:r>
          </a:p>
          <a:p>
            <a:pPr algn="just" rtl="1">
              <a:lnSpc>
                <a:spcPct val="200000"/>
              </a:lnSpc>
            </a:pPr>
            <a:r>
              <a:rPr lang="ar-SA" dirty="0">
                <a:solidFill>
                  <a:srgbClr val="000000"/>
                </a:solidFill>
                <a:latin typeface="droid arabic kufi"/>
              </a:rPr>
              <a:t>محدودية الحركة او عدمها.</a:t>
            </a:r>
          </a:p>
          <a:p>
            <a:pPr algn="just" rtl="1">
              <a:lnSpc>
                <a:spcPct val="200000"/>
              </a:lnSpc>
            </a:pPr>
            <a:r>
              <a:rPr lang="ar-SA" dirty="0">
                <a:solidFill>
                  <a:srgbClr val="000000"/>
                </a:solidFill>
                <a:latin typeface="droid arabic kufi"/>
              </a:rPr>
              <a:t>وجود الم في مكان الاصابة.</a:t>
            </a:r>
          </a:p>
          <a:p>
            <a:pPr algn="just" rtl="1">
              <a:lnSpc>
                <a:spcPct val="200000"/>
              </a:lnSpc>
            </a:pPr>
            <a:r>
              <a:rPr lang="ar-SA" dirty="0">
                <a:solidFill>
                  <a:srgbClr val="000000"/>
                </a:solidFill>
                <a:latin typeface="droid arabic kufi"/>
              </a:rPr>
              <a:t>وجود ورم او احمرار او وخز او خدر.</a:t>
            </a:r>
            <a:endParaRPr lang="ar-SA" b="0" i="0" dirty="0">
              <a:solidFill>
                <a:srgbClr val="000000"/>
              </a:solidFill>
              <a:effectLst/>
              <a:latin typeface="droid arabic kufi"/>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032187" cy="103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xmlns="" id="{FF8F7260-6E5A-4E9B-B902-065FB26A9D3A}"/>
              </a:ext>
            </a:extLst>
          </p:cNvPr>
          <p:cNvSpPr>
            <a:spLocks noGrp="1"/>
          </p:cNvSpPr>
          <p:nvPr>
            <p:ph type="title"/>
          </p:nvPr>
        </p:nvSpPr>
        <p:spPr>
          <a:xfrm>
            <a:off x="1032187" y="171020"/>
            <a:ext cx="10515600" cy="1325563"/>
          </a:xfrm>
        </p:spPr>
        <p:txBody>
          <a:bodyPr>
            <a:normAutofit/>
          </a:bodyPr>
          <a:lstStyle/>
          <a:p>
            <a:pPr algn="r">
              <a:lnSpc>
                <a:spcPct val="200000"/>
              </a:lnSpc>
            </a:pPr>
            <a:r>
              <a:rPr lang="ar-SA" sz="3600" b="1" dirty="0">
                <a:solidFill>
                  <a:srgbClr val="0070C0"/>
                </a:solidFill>
                <a:latin typeface="Helvetica" panose="020B0604020202020204" pitchFamily="34" charset="0"/>
              </a:rPr>
              <a:t>العلامات الفسلجية التي يمكن قياسها أثناء الإصابة</a:t>
            </a:r>
            <a:endParaRPr lang="en-GB" sz="3600" dirty="0">
              <a:solidFill>
                <a:srgbClr val="0070C0"/>
              </a:solidFill>
            </a:endParaRPr>
          </a:p>
        </p:txBody>
      </p:sp>
    </p:spTree>
    <p:extLst>
      <p:ext uri="{BB962C8B-B14F-4D97-AF65-F5344CB8AC3E}">
        <p14:creationId xmlns:p14="http://schemas.microsoft.com/office/powerpoint/2010/main" val="2832130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F7260-6E5A-4E9B-B902-065FB26A9D3A}"/>
              </a:ext>
            </a:extLst>
          </p:cNvPr>
          <p:cNvSpPr>
            <a:spLocks noGrp="1"/>
          </p:cNvSpPr>
          <p:nvPr>
            <p:ph type="title"/>
          </p:nvPr>
        </p:nvSpPr>
        <p:spPr/>
        <p:txBody>
          <a:bodyPr>
            <a:normAutofit/>
          </a:bodyPr>
          <a:lstStyle/>
          <a:p>
            <a:pPr algn="r"/>
            <a:r>
              <a:rPr lang="ar-SA" sz="3600" b="1" dirty="0">
                <a:solidFill>
                  <a:srgbClr val="0070C0"/>
                </a:solidFill>
                <a:latin typeface="Helvetica" panose="020B0604020202020204" pitchFamily="34" charset="0"/>
              </a:rPr>
              <a:t>أعراض الإصابة</a:t>
            </a:r>
            <a:endParaRPr lang="en-GB" sz="3600" dirty="0">
              <a:solidFill>
                <a:srgbClr val="0070C0"/>
              </a:solidFill>
            </a:endParaRPr>
          </a:p>
        </p:txBody>
      </p:sp>
      <p:sp>
        <p:nvSpPr>
          <p:cNvPr id="3" name="Content Placeholder 2">
            <a:extLst>
              <a:ext uri="{FF2B5EF4-FFF2-40B4-BE49-F238E27FC236}">
                <a16:creationId xmlns:a16="http://schemas.microsoft.com/office/drawing/2014/main" xmlns="" id="{DCF7ED1E-97EA-42CA-A45C-3EEA42451011}"/>
              </a:ext>
            </a:extLst>
          </p:cNvPr>
          <p:cNvSpPr>
            <a:spLocks noGrp="1"/>
          </p:cNvSpPr>
          <p:nvPr>
            <p:ph idx="1"/>
          </p:nvPr>
        </p:nvSpPr>
        <p:spPr/>
        <p:txBody>
          <a:bodyPr>
            <a:normAutofit/>
          </a:bodyPr>
          <a:lstStyle/>
          <a:p>
            <a:pPr algn="just" rtl="1">
              <a:lnSpc>
                <a:spcPct val="200000"/>
              </a:lnSpc>
            </a:pPr>
            <a:r>
              <a:rPr lang="ar-SA" dirty="0">
                <a:solidFill>
                  <a:srgbClr val="000000"/>
                </a:solidFill>
                <a:latin typeface="droid arabic kufi"/>
              </a:rPr>
              <a:t>الشعور بالألم سواء بالحركة او الضغط على الجزء المصاب او بدونها.</a:t>
            </a:r>
          </a:p>
          <a:p>
            <a:pPr algn="just" rtl="1">
              <a:lnSpc>
                <a:spcPct val="200000"/>
              </a:lnSpc>
            </a:pPr>
            <a:r>
              <a:rPr lang="ar-SA" dirty="0">
                <a:solidFill>
                  <a:srgbClr val="000000"/>
                </a:solidFill>
                <a:latin typeface="droid arabic kufi"/>
              </a:rPr>
              <a:t>حدوث تغيرات عصبية كالوخز او الخدر.</a:t>
            </a:r>
          </a:p>
          <a:p>
            <a:pPr algn="just" rtl="1">
              <a:lnSpc>
                <a:spcPct val="200000"/>
              </a:lnSpc>
            </a:pPr>
            <a:r>
              <a:rPr lang="ar-SA" dirty="0">
                <a:solidFill>
                  <a:srgbClr val="000000"/>
                </a:solidFill>
                <a:latin typeface="droid arabic kufi"/>
              </a:rPr>
              <a:t>حدوث ضعف في الأداء لمنطقة الاصابة.</a:t>
            </a:r>
          </a:p>
          <a:p>
            <a:pPr algn="just" rtl="1">
              <a:lnSpc>
                <a:spcPct val="200000"/>
              </a:lnSpc>
            </a:pPr>
            <a:r>
              <a:rPr lang="ar-SA" dirty="0">
                <a:solidFill>
                  <a:srgbClr val="000000"/>
                </a:solidFill>
                <a:latin typeface="droid arabic kufi"/>
              </a:rPr>
              <a:t>تورم المنطقة المصابة نتيجة انسكاب دموي او المصل</a:t>
            </a:r>
            <a:endParaRPr lang="ar-SA" b="0" i="0" dirty="0">
              <a:solidFill>
                <a:srgbClr val="000000"/>
              </a:solidFill>
              <a:effectLst/>
              <a:latin typeface="droid arabic kufi"/>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032187" cy="103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709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F7260-6E5A-4E9B-B902-065FB26A9D3A}"/>
              </a:ext>
            </a:extLst>
          </p:cNvPr>
          <p:cNvSpPr>
            <a:spLocks noGrp="1"/>
          </p:cNvSpPr>
          <p:nvPr>
            <p:ph type="title"/>
          </p:nvPr>
        </p:nvSpPr>
        <p:spPr/>
        <p:txBody>
          <a:bodyPr>
            <a:normAutofit/>
          </a:bodyPr>
          <a:lstStyle/>
          <a:p>
            <a:pPr algn="r"/>
            <a:r>
              <a:rPr lang="ar-SA" sz="3600" b="1" dirty="0">
                <a:solidFill>
                  <a:srgbClr val="0070C0"/>
                </a:solidFill>
                <a:latin typeface="Helvetica" panose="020B0604020202020204" pitchFamily="34" charset="0"/>
              </a:rPr>
              <a:t>أعراض الإصابة</a:t>
            </a:r>
            <a:endParaRPr lang="en-GB" sz="3600" dirty="0">
              <a:solidFill>
                <a:srgbClr val="0070C0"/>
              </a:solidFill>
            </a:endParaRPr>
          </a:p>
        </p:txBody>
      </p:sp>
      <p:sp>
        <p:nvSpPr>
          <p:cNvPr id="3" name="Content Placeholder 2">
            <a:extLst>
              <a:ext uri="{FF2B5EF4-FFF2-40B4-BE49-F238E27FC236}">
                <a16:creationId xmlns:a16="http://schemas.microsoft.com/office/drawing/2014/main" xmlns="" id="{DCF7ED1E-97EA-42CA-A45C-3EEA42451011}"/>
              </a:ext>
            </a:extLst>
          </p:cNvPr>
          <p:cNvSpPr>
            <a:spLocks noGrp="1"/>
          </p:cNvSpPr>
          <p:nvPr>
            <p:ph idx="1"/>
          </p:nvPr>
        </p:nvSpPr>
        <p:spPr/>
        <p:txBody>
          <a:bodyPr>
            <a:normAutofit/>
          </a:bodyPr>
          <a:lstStyle/>
          <a:p>
            <a:pPr algn="just" rtl="1">
              <a:lnSpc>
                <a:spcPct val="200000"/>
              </a:lnSpc>
            </a:pPr>
            <a:r>
              <a:rPr lang="ar-SA" dirty="0">
                <a:solidFill>
                  <a:srgbClr val="000000"/>
                </a:solidFill>
                <a:latin typeface="droid arabic kufi"/>
              </a:rPr>
              <a:t>فقدان الحركة جزئيا او كليا.</a:t>
            </a:r>
          </a:p>
          <a:p>
            <a:pPr algn="just" rtl="1">
              <a:lnSpc>
                <a:spcPct val="200000"/>
              </a:lnSpc>
            </a:pPr>
            <a:r>
              <a:rPr lang="ar-SA" dirty="0">
                <a:solidFill>
                  <a:srgbClr val="000000"/>
                </a:solidFill>
                <a:latin typeface="droid arabic kufi"/>
              </a:rPr>
              <a:t>حدوث تشوه بالمنطقة المصابة (أي ظهور تضاريس في المنطقة).</a:t>
            </a:r>
          </a:p>
          <a:p>
            <a:pPr algn="just" rtl="1">
              <a:lnSpc>
                <a:spcPct val="200000"/>
              </a:lnSpc>
            </a:pPr>
            <a:r>
              <a:rPr lang="ar-SA" dirty="0">
                <a:solidFill>
                  <a:srgbClr val="000000"/>
                </a:solidFill>
                <a:latin typeface="droid arabic kufi"/>
              </a:rPr>
              <a:t>حدوث بعض التغيرات في المفصل القريب كالتيبس او محدودية الحركة.</a:t>
            </a:r>
          </a:p>
          <a:p>
            <a:pPr algn="just" rtl="1">
              <a:lnSpc>
                <a:spcPct val="200000"/>
              </a:lnSpc>
            </a:pPr>
            <a:r>
              <a:rPr lang="ar-SA" dirty="0">
                <a:solidFill>
                  <a:srgbClr val="000000"/>
                </a:solidFill>
                <a:latin typeface="droid arabic kufi"/>
              </a:rPr>
              <a:t>حدوث ضمور عضلي واضح بعد فترة من الاصابة.</a:t>
            </a:r>
            <a:endParaRPr lang="ar-SA" b="0" i="0" dirty="0">
              <a:solidFill>
                <a:srgbClr val="000000"/>
              </a:solidFill>
              <a:effectLst/>
              <a:latin typeface="droid arabic kufi"/>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032187" cy="103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70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F7260-6E5A-4E9B-B902-065FB26A9D3A}"/>
              </a:ext>
            </a:extLst>
          </p:cNvPr>
          <p:cNvSpPr>
            <a:spLocks noGrp="1"/>
          </p:cNvSpPr>
          <p:nvPr>
            <p:ph type="title"/>
          </p:nvPr>
        </p:nvSpPr>
        <p:spPr/>
        <p:txBody>
          <a:bodyPr>
            <a:normAutofit/>
          </a:bodyPr>
          <a:lstStyle/>
          <a:p>
            <a:pPr algn="r"/>
            <a:r>
              <a:rPr lang="ar-SA" sz="3600" b="1" dirty="0">
                <a:solidFill>
                  <a:srgbClr val="0070C0"/>
                </a:solidFill>
                <a:latin typeface="Helvetica" panose="020B0604020202020204" pitchFamily="34" charset="0"/>
              </a:rPr>
              <a:t>أعراض الإصابة</a:t>
            </a:r>
            <a:endParaRPr lang="en-GB" sz="3600" dirty="0">
              <a:solidFill>
                <a:srgbClr val="0070C0"/>
              </a:solidFill>
            </a:endParaRPr>
          </a:p>
        </p:txBody>
      </p:sp>
      <p:sp>
        <p:nvSpPr>
          <p:cNvPr id="3" name="Content Placeholder 2">
            <a:extLst>
              <a:ext uri="{FF2B5EF4-FFF2-40B4-BE49-F238E27FC236}">
                <a16:creationId xmlns:a16="http://schemas.microsoft.com/office/drawing/2014/main" xmlns="" id="{DCF7ED1E-97EA-42CA-A45C-3EEA42451011}"/>
              </a:ext>
            </a:extLst>
          </p:cNvPr>
          <p:cNvSpPr>
            <a:spLocks noGrp="1"/>
          </p:cNvSpPr>
          <p:nvPr>
            <p:ph idx="1"/>
          </p:nvPr>
        </p:nvSpPr>
        <p:spPr/>
        <p:txBody>
          <a:bodyPr>
            <a:normAutofit fontScale="77500" lnSpcReduction="20000"/>
          </a:bodyPr>
          <a:lstStyle/>
          <a:p>
            <a:pPr algn="just" rtl="1">
              <a:lnSpc>
                <a:spcPct val="200000"/>
              </a:lnSpc>
            </a:pPr>
            <a:r>
              <a:rPr lang="ar-SA" dirty="0">
                <a:solidFill>
                  <a:srgbClr val="000000"/>
                </a:solidFill>
                <a:latin typeface="droid arabic kufi"/>
              </a:rPr>
              <a:t>تحدث تغيرات في لون الجلد ابتداء من اللون الاحمر، الازرق، الاصفر ثم الرجوع الى اللون الطبيعي بعد الشفاء.</a:t>
            </a:r>
          </a:p>
          <a:p>
            <a:pPr algn="just" rtl="1">
              <a:lnSpc>
                <a:spcPct val="200000"/>
              </a:lnSpc>
            </a:pPr>
            <a:r>
              <a:rPr lang="ar-SA" dirty="0">
                <a:solidFill>
                  <a:srgbClr val="000000"/>
                </a:solidFill>
                <a:latin typeface="droid arabic kufi"/>
              </a:rPr>
              <a:t>ارتفاع درجة حرارة الجزء المصاب موضعيا وفي حالة حدوث التهاب ترتفع حرارة الجسم كعملية استجابة للاصابة.</a:t>
            </a:r>
          </a:p>
          <a:p>
            <a:pPr algn="just" rtl="1">
              <a:lnSpc>
                <a:spcPct val="200000"/>
              </a:lnSpc>
            </a:pPr>
            <a:r>
              <a:rPr lang="ar-SA" dirty="0">
                <a:solidFill>
                  <a:srgbClr val="000000"/>
                </a:solidFill>
                <a:latin typeface="droid arabic kufi"/>
              </a:rPr>
              <a:t>في حالة حدوث كسر قد يسمع اصوات طقطقة او خرخشة في المنطقة المصابة.</a:t>
            </a:r>
          </a:p>
          <a:p>
            <a:pPr algn="just" rtl="1">
              <a:lnSpc>
                <a:spcPct val="200000"/>
              </a:lnSpc>
            </a:pPr>
            <a:r>
              <a:rPr lang="ar-SA" dirty="0">
                <a:solidFill>
                  <a:srgbClr val="000000"/>
                </a:solidFill>
                <a:latin typeface="droid arabic kufi"/>
              </a:rPr>
              <a:t>قد يحدث اغماء للمصاب او صدمة او عدم القدرة على السيطرة على الجسم وخاصة الوقوف او المشي.</a:t>
            </a:r>
            <a:endParaRPr lang="ar-SA" b="0" i="0" dirty="0">
              <a:solidFill>
                <a:srgbClr val="000000"/>
              </a:solidFill>
              <a:effectLst/>
              <a:latin typeface="droid arabic kufi"/>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032187" cy="103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709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F7260-6E5A-4E9B-B902-065FB26A9D3A}"/>
              </a:ext>
            </a:extLst>
          </p:cNvPr>
          <p:cNvSpPr>
            <a:spLocks noGrp="1"/>
          </p:cNvSpPr>
          <p:nvPr>
            <p:ph type="title"/>
          </p:nvPr>
        </p:nvSpPr>
        <p:spPr/>
        <p:txBody>
          <a:bodyPr>
            <a:normAutofit/>
          </a:bodyPr>
          <a:lstStyle/>
          <a:p>
            <a:pPr algn="r"/>
            <a:r>
              <a:rPr lang="ar-SA" sz="3600" b="1" dirty="0">
                <a:solidFill>
                  <a:srgbClr val="0070C0"/>
                </a:solidFill>
                <a:latin typeface="Helvetica" panose="020B0604020202020204" pitchFamily="34" charset="0"/>
              </a:rPr>
              <a:t>المضاعفات التي تنتج عن الإصابة</a:t>
            </a:r>
            <a:endParaRPr lang="en-GB" sz="3600" dirty="0">
              <a:solidFill>
                <a:srgbClr val="0070C0"/>
              </a:solidFill>
            </a:endParaRPr>
          </a:p>
        </p:txBody>
      </p:sp>
      <p:sp>
        <p:nvSpPr>
          <p:cNvPr id="3" name="Content Placeholder 2">
            <a:extLst>
              <a:ext uri="{FF2B5EF4-FFF2-40B4-BE49-F238E27FC236}">
                <a16:creationId xmlns:a16="http://schemas.microsoft.com/office/drawing/2014/main" xmlns="" id="{DCF7ED1E-97EA-42CA-A45C-3EEA42451011}"/>
              </a:ext>
            </a:extLst>
          </p:cNvPr>
          <p:cNvSpPr>
            <a:spLocks noGrp="1"/>
          </p:cNvSpPr>
          <p:nvPr>
            <p:ph idx="1"/>
          </p:nvPr>
        </p:nvSpPr>
        <p:spPr/>
        <p:txBody>
          <a:bodyPr>
            <a:normAutofit fontScale="85000" lnSpcReduction="20000"/>
          </a:bodyPr>
          <a:lstStyle/>
          <a:p>
            <a:pPr marL="514350" indent="-514350" algn="just" rtl="1">
              <a:lnSpc>
                <a:spcPct val="200000"/>
              </a:lnSpc>
              <a:buFont typeface="+mj-lt"/>
              <a:buAutoNum type="arabicPeriod"/>
            </a:pPr>
            <a:r>
              <a:rPr lang="ar-SA" dirty="0">
                <a:solidFill>
                  <a:srgbClr val="000000"/>
                </a:solidFill>
                <a:latin typeface="droid arabic kufi"/>
              </a:rPr>
              <a:t>قد تحدث مضاعفات كثيرة وقد تكون قسما منها خطيرة قد تؤدي الى عاهه بدنية مستديمة نتيجة عدم متابعة العلاج.</a:t>
            </a:r>
          </a:p>
          <a:p>
            <a:pPr marL="514350" indent="-514350" algn="just" rtl="1">
              <a:lnSpc>
                <a:spcPct val="200000"/>
              </a:lnSpc>
              <a:buFont typeface="+mj-lt"/>
              <a:buAutoNum type="arabicPeriod"/>
            </a:pPr>
            <a:r>
              <a:rPr lang="ar-SA" dirty="0">
                <a:solidFill>
                  <a:srgbClr val="000000"/>
                </a:solidFill>
                <a:latin typeface="droid arabic kufi"/>
              </a:rPr>
              <a:t>قد يخسر اللاعب لياقته البدنية التي اكتسبها لفترة طويلة نتيجة استمرار الاصابة وعدم قدرته على متابعة التمرين.</a:t>
            </a:r>
          </a:p>
          <a:p>
            <a:pPr marL="514350" indent="-514350" algn="just" rtl="1">
              <a:lnSpc>
                <a:spcPct val="200000"/>
              </a:lnSpc>
              <a:buFont typeface="+mj-lt"/>
              <a:buAutoNum type="arabicPeriod"/>
            </a:pPr>
            <a:r>
              <a:rPr lang="ar-SA" dirty="0">
                <a:solidFill>
                  <a:srgbClr val="000000"/>
                </a:solidFill>
                <a:latin typeface="droid arabic kufi"/>
              </a:rPr>
              <a:t>قد يحدث تكرار في المنطقة المصابة لنفس الاصابة ومثالها خلع مفصل الكتف عند الشفاء غير التام وممارسة التمارين عليها.</a:t>
            </a:r>
            <a:endParaRPr lang="ar-SA" b="0" i="0" dirty="0">
              <a:solidFill>
                <a:srgbClr val="000000"/>
              </a:solidFill>
              <a:effectLst/>
              <a:latin typeface="droid arabic kufi"/>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032187" cy="103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90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F7260-6E5A-4E9B-B902-065FB26A9D3A}"/>
              </a:ext>
            </a:extLst>
          </p:cNvPr>
          <p:cNvSpPr>
            <a:spLocks noGrp="1"/>
          </p:cNvSpPr>
          <p:nvPr>
            <p:ph type="title"/>
          </p:nvPr>
        </p:nvSpPr>
        <p:spPr/>
        <p:txBody>
          <a:bodyPr/>
          <a:lstStyle/>
          <a:p>
            <a:pPr algn="ctr"/>
            <a:r>
              <a:rPr lang="ar-SA" b="1" dirty="0">
                <a:solidFill>
                  <a:srgbClr val="0070C0"/>
                </a:solidFill>
                <a:latin typeface="Helvetica" panose="020B0604020202020204" pitchFamily="34" charset="0"/>
              </a:rPr>
              <a:t>الإصابات الرياضية:</a:t>
            </a:r>
            <a:r>
              <a:rPr lang="ar-SA" b="0" i="0" dirty="0">
                <a:solidFill>
                  <a:srgbClr val="0070C0"/>
                </a:solidFill>
                <a:effectLst/>
                <a:latin typeface="Helvetica" panose="020B0604020202020204" pitchFamily="34" charset="0"/>
              </a:rPr>
              <a:t/>
            </a:r>
            <a:br>
              <a:rPr lang="ar-SA" b="0" i="0" dirty="0">
                <a:solidFill>
                  <a:srgbClr val="0070C0"/>
                </a:solidFill>
                <a:effectLst/>
                <a:latin typeface="Helvetica" panose="020B0604020202020204" pitchFamily="34" charset="0"/>
              </a:rPr>
            </a:br>
            <a:endParaRPr lang="en-GB" dirty="0">
              <a:solidFill>
                <a:srgbClr val="0070C0"/>
              </a:solidFill>
            </a:endParaRPr>
          </a:p>
        </p:txBody>
      </p:sp>
      <p:sp>
        <p:nvSpPr>
          <p:cNvPr id="3" name="Content Placeholder 2">
            <a:extLst>
              <a:ext uri="{FF2B5EF4-FFF2-40B4-BE49-F238E27FC236}">
                <a16:creationId xmlns:a16="http://schemas.microsoft.com/office/drawing/2014/main" xmlns="" id="{DCF7ED1E-97EA-42CA-A45C-3EEA42451011}"/>
              </a:ext>
            </a:extLst>
          </p:cNvPr>
          <p:cNvSpPr>
            <a:spLocks noGrp="1"/>
          </p:cNvSpPr>
          <p:nvPr>
            <p:ph idx="1"/>
          </p:nvPr>
        </p:nvSpPr>
        <p:spPr>
          <a:xfrm>
            <a:off x="838200" y="1381328"/>
            <a:ext cx="10515600" cy="5476671"/>
          </a:xfrm>
        </p:spPr>
        <p:txBody>
          <a:bodyPr>
            <a:normAutofit/>
          </a:bodyPr>
          <a:lstStyle/>
          <a:p>
            <a:pPr marL="0" indent="0" algn="just" rtl="1">
              <a:lnSpc>
                <a:spcPct val="200000"/>
              </a:lnSpc>
              <a:buNone/>
            </a:pPr>
            <a:r>
              <a:rPr lang="ar-IQ" sz="3200" b="1" dirty="0">
                <a:latin typeface="droid arabic kufi"/>
              </a:rPr>
              <a:t>الإصابة:</a:t>
            </a:r>
          </a:p>
          <a:p>
            <a:pPr marL="0" indent="0" algn="just" rtl="1">
              <a:lnSpc>
                <a:spcPct val="200000"/>
              </a:lnSpc>
              <a:buNone/>
            </a:pPr>
            <a:r>
              <a:rPr lang="ar-IQ" sz="2400" dirty="0">
                <a:latin typeface="droid arabic kufi"/>
              </a:rPr>
              <a:t>عبارة عن تعرض أي جزء من اجزاء الجسم الى مؤثر خارجي (صدمة) او داخلي (وظيفي) كفقدان السوائل والارهاق وتجمع حامض اللاكتيك، او مؤثر ذاتي كالاحماء غير الكافي والاداء غير الفني، مما يحدث تغيرات تشريحية فسلجية تؤدي الى تعطيل وظيفية ذلك العضو المصاب جزئيا او كليا وبصورة دائمة او مؤقته.</a:t>
            </a:r>
            <a:endParaRPr lang="ar-IQ" sz="2400" dirty="0" smtClean="0">
              <a:solidFill>
                <a:srgbClr val="0070C0"/>
              </a:solidFill>
              <a:latin typeface="Helvetica" panose="020B0604020202020204" pitchFamily="34" charset="0"/>
            </a:endParaRPr>
          </a:p>
          <a:p>
            <a:pPr algn="just" rtl="1">
              <a:lnSpc>
                <a:spcPct val="200000"/>
              </a:lnSpc>
            </a:pPr>
            <a:endParaRPr lang="en-GB" sz="2400" dirty="0">
              <a:solidFill>
                <a:srgbClr val="000000"/>
              </a:solidFill>
              <a:latin typeface="droid arabic kufi"/>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032187" cy="103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782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CF7ED1E-97EA-42CA-A45C-3EEA42451011}"/>
              </a:ext>
            </a:extLst>
          </p:cNvPr>
          <p:cNvSpPr>
            <a:spLocks noGrp="1"/>
          </p:cNvSpPr>
          <p:nvPr>
            <p:ph idx="1"/>
          </p:nvPr>
        </p:nvSpPr>
        <p:spPr>
          <a:xfrm>
            <a:off x="902594" y="524030"/>
            <a:ext cx="10515600" cy="5316537"/>
          </a:xfrm>
        </p:spPr>
        <p:txBody>
          <a:bodyPr>
            <a:normAutofit/>
          </a:bodyPr>
          <a:lstStyle/>
          <a:p>
            <a:pPr algn="just" rtl="1">
              <a:lnSpc>
                <a:spcPct val="200000"/>
              </a:lnSpc>
            </a:pPr>
            <a:r>
              <a:rPr lang="ar-SA" sz="2400" dirty="0">
                <a:latin typeface="droid arabic kufi"/>
              </a:rPr>
              <a:t>ان أي شخص سواء كان رياضي او غير رياضي وبمختلف الاعمار والاجناس والاوقات يكون عرضه لأصابة مباشرة او غير مباشرة وخاصة عندما يمارس أي نشاط رياضي او بدني، والاكثر اصابة هو الذي يمارس النشاط الخاطئ او المجهد.</a:t>
            </a:r>
            <a:endParaRPr lang="ar-SA" sz="2400" dirty="0">
              <a:latin typeface="droid arabic kufi"/>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032187" cy="103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90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CF7ED1E-97EA-42CA-A45C-3EEA42451011}"/>
              </a:ext>
            </a:extLst>
          </p:cNvPr>
          <p:cNvSpPr>
            <a:spLocks noGrp="1"/>
          </p:cNvSpPr>
          <p:nvPr>
            <p:ph idx="1"/>
          </p:nvPr>
        </p:nvSpPr>
        <p:spPr>
          <a:xfrm>
            <a:off x="889715" y="376777"/>
            <a:ext cx="10515600" cy="5476671"/>
          </a:xfrm>
        </p:spPr>
        <p:txBody>
          <a:bodyPr>
            <a:normAutofit/>
          </a:bodyPr>
          <a:lstStyle/>
          <a:p>
            <a:pPr algn="just" rtl="1">
              <a:lnSpc>
                <a:spcPct val="200000"/>
              </a:lnSpc>
            </a:pPr>
            <a:r>
              <a:rPr lang="ar-IQ" sz="2400" dirty="0"/>
              <a:t>لتلافي حدوث الاصابة بالنسبة للرياضيين وجب عليهم الالمام بتفاصيل أجهزة الجسم والحركات الفنية ومعرفة الأجزاء الأكثر عرضة للاصابة، وهذه تسهل عليهم تجنب الاصابة وفي حالة حدوثها يتم تشخيصها التشخيص السليم ومعالجتها في الوقت المناسب في حالة حدوثها.</a:t>
            </a:r>
          </a:p>
          <a:p>
            <a:pPr algn="just" rtl="1">
              <a:lnSpc>
                <a:spcPct val="200000"/>
              </a:lnSpc>
            </a:pPr>
            <a:endParaRPr lang="en-GB" sz="2400" dirty="0">
              <a:solidFill>
                <a:srgbClr val="000000"/>
              </a:solidFill>
              <a:latin typeface="droid arabic kufi"/>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032187" cy="103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25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CF7ED1E-97EA-42CA-A45C-3EEA42451011}"/>
              </a:ext>
            </a:extLst>
          </p:cNvPr>
          <p:cNvSpPr>
            <a:spLocks noGrp="1"/>
          </p:cNvSpPr>
          <p:nvPr>
            <p:ph idx="1"/>
          </p:nvPr>
        </p:nvSpPr>
        <p:spPr>
          <a:xfrm>
            <a:off x="838200" y="819150"/>
            <a:ext cx="10515600" cy="5357813"/>
          </a:xfrm>
        </p:spPr>
        <p:txBody>
          <a:bodyPr>
            <a:normAutofit/>
          </a:bodyPr>
          <a:lstStyle/>
          <a:p>
            <a:pPr algn="just" rtl="1">
              <a:lnSpc>
                <a:spcPct val="200000"/>
              </a:lnSpc>
            </a:pPr>
            <a:r>
              <a:rPr lang="ar-IQ" sz="2400" dirty="0"/>
              <a:t>ان مزاولة الأنشطة الرياضية بصورة صحيحة تحت أشراف وإرشاد المدرب وتطبيق التعليمات الخاصة بكل نشاط ينقذ اللاعب من احتمال حدوث الاصابة او منع تكرارها في حال وقوعها وبعد معرفة أسباب حدوثها</a:t>
            </a:r>
            <a:r>
              <a:rPr lang="ar-IQ" sz="2400" dirty="0" smtClean="0"/>
              <a:t>.</a:t>
            </a:r>
            <a:endParaRPr lang="en-GB" sz="2400"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032187" cy="103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276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F7260-6E5A-4E9B-B902-065FB26A9D3A}"/>
              </a:ext>
            </a:extLst>
          </p:cNvPr>
          <p:cNvSpPr>
            <a:spLocks noGrp="1"/>
          </p:cNvSpPr>
          <p:nvPr>
            <p:ph type="title"/>
          </p:nvPr>
        </p:nvSpPr>
        <p:spPr/>
        <p:txBody>
          <a:bodyPr>
            <a:normAutofit/>
          </a:bodyPr>
          <a:lstStyle/>
          <a:p>
            <a:pPr algn="r"/>
            <a:r>
              <a:rPr lang="ar-SA" sz="3600" b="1" dirty="0">
                <a:solidFill>
                  <a:srgbClr val="0070C0"/>
                </a:solidFill>
                <a:latin typeface="Helvetica" panose="020B0604020202020204" pitchFamily="34" charset="0"/>
              </a:rPr>
              <a:t>الأسباب التي تؤدي الى حدوث الإصابات</a:t>
            </a:r>
            <a:r>
              <a:rPr lang="ar-SA" sz="3600" b="0" i="0" dirty="0">
                <a:solidFill>
                  <a:srgbClr val="0070C0"/>
                </a:solidFill>
                <a:effectLst/>
                <a:latin typeface="Helvetica" panose="020B0604020202020204" pitchFamily="34" charset="0"/>
              </a:rPr>
              <a:t/>
            </a:r>
            <a:br>
              <a:rPr lang="ar-SA" sz="3600" b="0" i="0" dirty="0">
                <a:solidFill>
                  <a:srgbClr val="0070C0"/>
                </a:solidFill>
                <a:effectLst/>
                <a:latin typeface="Helvetica" panose="020B0604020202020204" pitchFamily="34" charset="0"/>
              </a:rPr>
            </a:br>
            <a:endParaRPr lang="en-GB" sz="3600" dirty="0">
              <a:solidFill>
                <a:srgbClr val="0070C0"/>
              </a:solidFill>
            </a:endParaRPr>
          </a:p>
        </p:txBody>
      </p:sp>
      <p:sp>
        <p:nvSpPr>
          <p:cNvPr id="3" name="Content Placeholder 2">
            <a:extLst>
              <a:ext uri="{FF2B5EF4-FFF2-40B4-BE49-F238E27FC236}">
                <a16:creationId xmlns:a16="http://schemas.microsoft.com/office/drawing/2014/main" xmlns="" id="{DCF7ED1E-97EA-42CA-A45C-3EEA42451011}"/>
              </a:ext>
            </a:extLst>
          </p:cNvPr>
          <p:cNvSpPr>
            <a:spLocks noGrp="1"/>
          </p:cNvSpPr>
          <p:nvPr>
            <p:ph idx="1"/>
          </p:nvPr>
        </p:nvSpPr>
        <p:spPr/>
        <p:txBody>
          <a:bodyPr>
            <a:normAutofit fontScale="92500" lnSpcReduction="10000"/>
          </a:bodyPr>
          <a:lstStyle/>
          <a:p>
            <a:pPr algn="r" rtl="1">
              <a:lnSpc>
                <a:spcPct val="150000"/>
              </a:lnSpc>
            </a:pPr>
            <a:r>
              <a:rPr lang="ar-IQ" b="1" dirty="0" smtClean="0"/>
              <a:t>الملعب:</a:t>
            </a:r>
            <a:r>
              <a:rPr lang="ar-IQ" dirty="0" smtClean="0"/>
              <a:t>ارضية </a:t>
            </a:r>
            <a:r>
              <a:rPr lang="ar-IQ" dirty="0"/>
              <a:t>الملعب ونوعها: (ترابية، مزروعة، خشبية، تارتان، بلاط، اسمنتية، وغيرها) قاعة خارجية او داخلية.</a:t>
            </a:r>
          </a:p>
          <a:p>
            <a:pPr algn="r" rtl="1">
              <a:lnSpc>
                <a:spcPct val="150000"/>
              </a:lnSpc>
            </a:pPr>
            <a:r>
              <a:rPr lang="ar-IQ" b="1" dirty="0"/>
              <a:t>ظروف اللعب: </a:t>
            </a:r>
            <a:r>
              <a:rPr lang="ar-IQ" dirty="0"/>
              <a:t>حالة الجو اما صيفي حار مشمس او شتائي بارد قارص ممطر بالاضافة الى الرياح، ثم وقت التدريب (صباحي، ظهراً، مسائي)، مستوى الارتفاع عن سطح البحر الذي يؤثر على نوعية التدريب والتأقلم.</a:t>
            </a:r>
          </a:p>
          <a:p>
            <a:pPr algn="r" rtl="1">
              <a:lnSpc>
                <a:spcPct val="150000"/>
              </a:lnSpc>
            </a:pPr>
            <a:r>
              <a:rPr lang="ar-IQ" b="1" dirty="0"/>
              <a:t>نوعية الاجهزة الرياضية: </a:t>
            </a:r>
            <a:r>
              <a:rPr lang="ar-IQ" dirty="0"/>
              <a:t>من حيث مطابقتها للمواصفات الخاصة (قوتها، جودتها، ….وكيفية استخدامها).</a:t>
            </a:r>
          </a:p>
          <a:p>
            <a:pPr algn="r" rtl="1">
              <a:lnSpc>
                <a:spcPct val="150000"/>
              </a:lnSpc>
              <a:buFont typeface="Arial" panose="020B0604020202020204" pitchFamily="34" charset="0"/>
              <a:buChar char="•"/>
            </a:pPr>
            <a:endParaRPr lang="ar-SA" b="0" i="0" dirty="0">
              <a:solidFill>
                <a:srgbClr val="000000"/>
              </a:solidFill>
              <a:effectLst/>
              <a:latin typeface="droid arabic kufi"/>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937"/>
            <a:ext cx="1032187" cy="103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75254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CF7ED1E-97EA-42CA-A45C-3EEA42451011}"/>
              </a:ext>
            </a:extLst>
          </p:cNvPr>
          <p:cNvSpPr>
            <a:spLocks noGrp="1"/>
          </p:cNvSpPr>
          <p:nvPr>
            <p:ph idx="1"/>
          </p:nvPr>
        </p:nvSpPr>
        <p:spPr>
          <a:xfrm>
            <a:off x="879143" y="1703696"/>
            <a:ext cx="10515600" cy="4369558"/>
          </a:xfrm>
        </p:spPr>
        <p:txBody>
          <a:bodyPr>
            <a:normAutofit/>
          </a:bodyPr>
          <a:lstStyle/>
          <a:p>
            <a:pPr lvl="1" algn="just" rtl="1">
              <a:lnSpc>
                <a:spcPct val="150000"/>
              </a:lnSpc>
            </a:pPr>
            <a:r>
              <a:rPr lang="ar-IQ" b="1" dirty="0" smtClean="0"/>
              <a:t>التجهيزات </a:t>
            </a:r>
            <a:r>
              <a:rPr lang="ar-IQ" b="1" dirty="0"/>
              <a:t>الرياضية: </a:t>
            </a:r>
            <a:r>
              <a:rPr lang="ar-IQ" dirty="0"/>
              <a:t>نوعية الملابس الذي يرتديها اللاعب والتي تمس الجسم كذلك نوعية الاحذية الرياضية وكيفية اختيارها.</a:t>
            </a:r>
          </a:p>
          <a:p>
            <a:pPr algn="just" rtl="1">
              <a:lnSpc>
                <a:spcPct val="150000"/>
              </a:lnSpc>
            </a:pPr>
            <a:r>
              <a:rPr lang="ar-IQ" sz="2400" b="1" dirty="0"/>
              <a:t>عدم اخضاع اللاعبين للاشراف الطبي والفحص الدوري</a:t>
            </a:r>
            <a:r>
              <a:rPr lang="ar-IQ" sz="2400" dirty="0"/>
              <a:t>.</a:t>
            </a:r>
          </a:p>
          <a:p>
            <a:pPr algn="just" rtl="1">
              <a:lnSpc>
                <a:spcPct val="150000"/>
              </a:lnSpc>
            </a:pPr>
            <a:r>
              <a:rPr lang="ar-IQ" sz="2400" b="1" dirty="0"/>
              <a:t>سوء التغذية، التدخين، المنشطات، السهر، الارهاق، والمشروبات الكحولية</a:t>
            </a:r>
            <a:r>
              <a:rPr lang="ar-IQ" sz="2400" dirty="0"/>
              <a:t>،…. وغيرها.</a:t>
            </a:r>
          </a:p>
          <a:p>
            <a:pPr algn="just" rtl="1">
              <a:lnSpc>
                <a:spcPct val="150000"/>
              </a:lnSpc>
            </a:pPr>
            <a:r>
              <a:rPr lang="ar-IQ" sz="2400" b="1" dirty="0"/>
              <a:t>ضعف اللياقة البدنية وقلة التدريب او التدريب الخاطئ </a:t>
            </a:r>
            <a:r>
              <a:rPr lang="ar-IQ" sz="2400" dirty="0"/>
              <a:t>بأستخدام برامج غير علمية، كما ان التفاوت في المستوى المهاري والبدني والعمري وعدم التدرج في التمرين يؤدي الى حدوث الاصابة ثم سوء الادارة وضعف الاشراف</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032187" cy="103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xmlns="" id="{FF8F7260-6E5A-4E9B-B902-065FB26A9D3A}"/>
              </a:ext>
            </a:extLst>
          </p:cNvPr>
          <p:cNvSpPr>
            <a:spLocks noGrp="1"/>
          </p:cNvSpPr>
          <p:nvPr>
            <p:ph type="title"/>
          </p:nvPr>
        </p:nvSpPr>
        <p:spPr>
          <a:xfrm>
            <a:off x="838200" y="365125"/>
            <a:ext cx="10515600" cy="1325563"/>
          </a:xfrm>
        </p:spPr>
        <p:txBody>
          <a:bodyPr>
            <a:normAutofit/>
          </a:bodyPr>
          <a:lstStyle/>
          <a:p>
            <a:pPr algn="r"/>
            <a:r>
              <a:rPr lang="ar-SA" sz="3600" b="1" dirty="0">
                <a:solidFill>
                  <a:srgbClr val="0070C0"/>
                </a:solidFill>
                <a:latin typeface="Helvetica" panose="020B0604020202020204" pitchFamily="34" charset="0"/>
              </a:rPr>
              <a:t>الأسباب التي تؤدي الى حدوث الإصابات</a:t>
            </a:r>
            <a:r>
              <a:rPr lang="ar-SA" sz="3600" b="0" i="0" dirty="0">
                <a:solidFill>
                  <a:srgbClr val="0070C0"/>
                </a:solidFill>
                <a:effectLst/>
                <a:latin typeface="Helvetica" panose="020B0604020202020204" pitchFamily="34" charset="0"/>
              </a:rPr>
              <a:t/>
            </a:r>
            <a:br>
              <a:rPr lang="ar-SA" sz="3600" b="0" i="0" dirty="0">
                <a:solidFill>
                  <a:srgbClr val="0070C0"/>
                </a:solidFill>
                <a:effectLst/>
                <a:latin typeface="Helvetica" panose="020B0604020202020204" pitchFamily="34" charset="0"/>
              </a:rPr>
            </a:br>
            <a:endParaRPr lang="en-GB" sz="3600" dirty="0">
              <a:solidFill>
                <a:srgbClr val="0070C0"/>
              </a:solidFill>
            </a:endParaRPr>
          </a:p>
        </p:txBody>
      </p:sp>
    </p:spTree>
    <p:extLst>
      <p:ext uri="{BB962C8B-B14F-4D97-AF65-F5344CB8AC3E}">
        <p14:creationId xmlns:p14="http://schemas.microsoft.com/office/powerpoint/2010/main" val="352314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CF7ED1E-97EA-42CA-A45C-3EEA42451011}"/>
              </a:ext>
            </a:extLst>
          </p:cNvPr>
          <p:cNvSpPr>
            <a:spLocks noGrp="1"/>
          </p:cNvSpPr>
          <p:nvPr>
            <p:ph idx="1"/>
          </p:nvPr>
        </p:nvSpPr>
        <p:spPr>
          <a:xfrm>
            <a:off x="838200" y="1449556"/>
            <a:ext cx="10515600" cy="5136839"/>
          </a:xfrm>
        </p:spPr>
        <p:txBody>
          <a:bodyPr>
            <a:normAutofit/>
          </a:bodyPr>
          <a:lstStyle/>
          <a:p>
            <a:pPr algn="r" rtl="1">
              <a:lnSpc>
                <a:spcPct val="150000"/>
              </a:lnSpc>
            </a:pPr>
            <a:r>
              <a:rPr lang="ar-IQ" sz="2400" b="1" dirty="0"/>
              <a:t>عدم مراعاة قواعد اللعب ومخالفة القوانين واللعب بروح غير رياضية كالخشونة وعدم الطاعة.</a:t>
            </a:r>
          </a:p>
          <a:p>
            <a:pPr algn="r" rtl="1">
              <a:lnSpc>
                <a:spcPct val="150000"/>
              </a:lnSpc>
            </a:pPr>
            <a:r>
              <a:rPr lang="ar-IQ" sz="2400" b="1" dirty="0"/>
              <a:t>خبرة اللاعبين وعدم الالمام بفنون اللعبة تغني عن حدوث الاصابة.</a:t>
            </a:r>
          </a:p>
          <a:p>
            <a:pPr algn="r" rtl="1">
              <a:lnSpc>
                <a:spcPct val="150000"/>
              </a:lnSpc>
            </a:pPr>
            <a:r>
              <a:rPr lang="ar-IQ" sz="2400" b="1" dirty="0"/>
              <a:t>سوء الحالة النفسية للاعب تساعد على حدوث الاصابة.</a:t>
            </a:r>
          </a:p>
          <a:p>
            <a:pPr algn="r" rtl="1">
              <a:lnSpc>
                <a:spcPct val="150000"/>
              </a:lnSpc>
            </a:pPr>
            <a:r>
              <a:rPr lang="ar-IQ" sz="2400" b="1" dirty="0"/>
              <a:t>عدم الالمام بأساليب الوقاية والاسعافات الاولية.</a:t>
            </a:r>
          </a:p>
          <a:p>
            <a:pPr algn="r" rtl="1">
              <a:lnSpc>
                <a:spcPct val="150000"/>
              </a:lnSpc>
            </a:pPr>
            <a:r>
              <a:rPr lang="ar-IQ" sz="2400" b="1" dirty="0"/>
              <a:t>الاستعداد غير الكافي لخوض المباراة.</a:t>
            </a:r>
          </a:p>
          <a:p>
            <a:pPr algn="r" rtl="1">
              <a:lnSpc>
                <a:spcPct val="150000"/>
              </a:lnSpc>
            </a:pPr>
            <a:r>
              <a:rPr lang="ar-IQ" sz="2400" b="1" dirty="0"/>
              <a:t>الاجهاد العالي اثناء التمرين او المنافسة مع عدم اعطاء راحة ايجابية.</a:t>
            </a:r>
          </a:p>
          <a:p>
            <a:pPr algn="r" rtl="1">
              <a:lnSpc>
                <a:spcPct val="150000"/>
              </a:lnSpc>
            </a:pPr>
            <a:r>
              <a:rPr lang="ar-IQ" sz="2400" b="1" dirty="0"/>
              <a:t>المشاركة في اكثر من نشاط مما يرهق اللاعب وبذلك يكون عرضة للاصابة.</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032187" cy="103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xmlns="" id="{FF8F7260-6E5A-4E9B-B902-065FB26A9D3A}"/>
              </a:ext>
            </a:extLst>
          </p:cNvPr>
          <p:cNvSpPr>
            <a:spLocks noGrp="1"/>
          </p:cNvSpPr>
          <p:nvPr>
            <p:ph type="title"/>
          </p:nvPr>
        </p:nvSpPr>
        <p:spPr>
          <a:xfrm>
            <a:off x="838200" y="365125"/>
            <a:ext cx="10515600" cy="1325563"/>
          </a:xfrm>
        </p:spPr>
        <p:txBody>
          <a:bodyPr>
            <a:normAutofit/>
          </a:bodyPr>
          <a:lstStyle/>
          <a:p>
            <a:pPr algn="r"/>
            <a:r>
              <a:rPr lang="ar-SA" sz="3600" b="1" dirty="0">
                <a:solidFill>
                  <a:srgbClr val="0070C0"/>
                </a:solidFill>
                <a:latin typeface="Helvetica" panose="020B0604020202020204" pitchFamily="34" charset="0"/>
              </a:rPr>
              <a:t>الأسباب التي تؤدي الى حدوث الإصابات</a:t>
            </a:r>
            <a:r>
              <a:rPr lang="ar-SA" sz="3600" b="0" i="0" dirty="0">
                <a:solidFill>
                  <a:srgbClr val="0070C0"/>
                </a:solidFill>
                <a:effectLst/>
                <a:latin typeface="Helvetica" panose="020B0604020202020204" pitchFamily="34" charset="0"/>
              </a:rPr>
              <a:t/>
            </a:r>
            <a:br>
              <a:rPr lang="ar-SA" sz="3600" b="0" i="0" dirty="0">
                <a:solidFill>
                  <a:srgbClr val="0070C0"/>
                </a:solidFill>
                <a:effectLst/>
                <a:latin typeface="Helvetica" panose="020B0604020202020204" pitchFamily="34" charset="0"/>
              </a:rPr>
            </a:br>
            <a:endParaRPr lang="en-GB" sz="3600" dirty="0">
              <a:solidFill>
                <a:srgbClr val="0070C0"/>
              </a:solidFill>
            </a:endParaRPr>
          </a:p>
        </p:txBody>
      </p:sp>
    </p:spTree>
    <p:extLst>
      <p:ext uri="{BB962C8B-B14F-4D97-AF65-F5344CB8AC3E}">
        <p14:creationId xmlns:p14="http://schemas.microsoft.com/office/powerpoint/2010/main" val="3523147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F7260-6E5A-4E9B-B902-065FB26A9D3A}"/>
              </a:ext>
            </a:extLst>
          </p:cNvPr>
          <p:cNvSpPr>
            <a:spLocks noGrp="1"/>
          </p:cNvSpPr>
          <p:nvPr>
            <p:ph type="title"/>
          </p:nvPr>
        </p:nvSpPr>
        <p:spPr/>
        <p:txBody>
          <a:bodyPr>
            <a:normAutofit/>
          </a:bodyPr>
          <a:lstStyle/>
          <a:p>
            <a:pPr algn="r"/>
            <a:r>
              <a:rPr lang="ar-SA" sz="3600" b="1" dirty="0">
                <a:solidFill>
                  <a:srgbClr val="0070C0"/>
                </a:solidFill>
                <a:latin typeface="Helvetica" panose="020B0604020202020204" pitchFamily="34" charset="0"/>
              </a:rPr>
              <a:t>الأنواع الرئيسية للإصابات</a:t>
            </a:r>
            <a:r>
              <a:rPr lang="ar-SA" sz="3600" b="0" i="0" dirty="0">
                <a:solidFill>
                  <a:srgbClr val="0070C0"/>
                </a:solidFill>
                <a:effectLst/>
                <a:latin typeface="Helvetica" panose="020B0604020202020204" pitchFamily="34" charset="0"/>
              </a:rPr>
              <a:t/>
            </a:r>
            <a:br>
              <a:rPr lang="ar-SA" sz="3600" b="0" i="0" dirty="0">
                <a:solidFill>
                  <a:srgbClr val="0070C0"/>
                </a:solidFill>
                <a:effectLst/>
                <a:latin typeface="Helvetica" panose="020B0604020202020204" pitchFamily="34" charset="0"/>
              </a:rPr>
            </a:br>
            <a:endParaRPr lang="en-GB" sz="3600" dirty="0">
              <a:solidFill>
                <a:srgbClr val="0070C0"/>
              </a:solidFill>
            </a:endParaRPr>
          </a:p>
        </p:txBody>
      </p:sp>
      <p:sp>
        <p:nvSpPr>
          <p:cNvPr id="3" name="Content Placeholder 2">
            <a:extLst>
              <a:ext uri="{FF2B5EF4-FFF2-40B4-BE49-F238E27FC236}">
                <a16:creationId xmlns:a16="http://schemas.microsoft.com/office/drawing/2014/main" xmlns="" id="{DCF7ED1E-97EA-42CA-A45C-3EEA42451011}"/>
              </a:ext>
            </a:extLst>
          </p:cNvPr>
          <p:cNvSpPr>
            <a:spLocks noGrp="1"/>
          </p:cNvSpPr>
          <p:nvPr>
            <p:ph idx="1"/>
          </p:nvPr>
        </p:nvSpPr>
        <p:spPr>
          <a:xfrm>
            <a:off x="838200" y="1515979"/>
            <a:ext cx="10515600" cy="5029200"/>
          </a:xfrm>
        </p:spPr>
        <p:txBody>
          <a:bodyPr>
            <a:normAutofit/>
          </a:bodyPr>
          <a:lstStyle/>
          <a:p>
            <a:pPr marL="457200" indent="-457200" algn="r" rtl="1">
              <a:lnSpc>
                <a:spcPct val="150000"/>
              </a:lnSpc>
              <a:buFont typeface="+mj-lt"/>
              <a:buAutoNum type="arabicPeriod"/>
            </a:pPr>
            <a:r>
              <a:rPr lang="ar-IQ" sz="2400" b="1" dirty="0"/>
              <a:t>اصابات مباشرة او مفاجئة: </a:t>
            </a:r>
            <a:r>
              <a:rPr lang="ar-IQ" sz="2400" dirty="0"/>
              <a:t>تحدث نتيجة تعرض الجسم الى صدمة مباشرة بجسم ما او السقوط</a:t>
            </a:r>
            <a:r>
              <a:rPr lang="ar-IQ" sz="2400" dirty="0" smtClean="0"/>
              <a:t>.</a:t>
            </a:r>
          </a:p>
          <a:p>
            <a:pPr marL="457200" indent="-457200" algn="r" rtl="1">
              <a:lnSpc>
                <a:spcPct val="150000"/>
              </a:lnSpc>
              <a:buFont typeface="+mj-lt"/>
              <a:buAutoNum type="arabicPeriod"/>
            </a:pPr>
            <a:endParaRPr lang="ar-IQ" sz="2400" dirty="0"/>
          </a:p>
          <a:p>
            <a:pPr marL="457200" indent="-457200" algn="r" rtl="1">
              <a:lnSpc>
                <a:spcPct val="150000"/>
              </a:lnSpc>
              <a:buFont typeface="+mj-lt"/>
              <a:buAutoNum type="arabicPeriod"/>
            </a:pPr>
            <a:endParaRPr lang="ar-IQ" sz="2400" dirty="0"/>
          </a:p>
          <a:p>
            <a:pPr marL="457200" indent="-457200" algn="r" rtl="1">
              <a:lnSpc>
                <a:spcPct val="150000"/>
              </a:lnSpc>
              <a:buFont typeface="+mj-lt"/>
              <a:buAutoNum type="arabicPeriod"/>
            </a:pPr>
            <a:r>
              <a:rPr lang="ar-IQ" sz="2400" b="1" dirty="0"/>
              <a:t>اصابات متكررة: </a:t>
            </a:r>
            <a:r>
              <a:rPr lang="ar-IQ" sz="2400" dirty="0"/>
              <a:t>تحدث لنفس العضو المصاب سابقا حيث تتكرر نتيجة عدم الشفاء التام او نتيجة ضعف ذلك العضو كتكرار خلع مفصل الركبة.</a:t>
            </a:r>
          </a:p>
          <a:p>
            <a:pPr marL="457200" indent="-457200" algn="r" rtl="1">
              <a:lnSpc>
                <a:spcPct val="150000"/>
              </a:lnSpc>
              <a:buFont typeface="+mj-lt"/>
              <a:buAutoNum type="arabicPeriod"/>
            </a:pPr>
            <a:endParaRPr lang="en-GB" sz="2400"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032187" cy="103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605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1518</TotalTime>
  <Words>882</Words>
  <Application>Microsoft Office PowerPoint</Application>
  <PresentationFormat>Custom</PresentationFormat>
  <Paragraphs>68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الإصابات الرياضية: </vt:lpstr>
      <vt:lpstr>PowerPoint Presentation</vt:lpstr>
      <vt:lpstr>PowerPoint Presentation</vt:lpstr>
      <vt:lpstr>PowerPoint Presentation</vt:lpstr>
      <vt:lpstr>الأسباب التي تؤدي الى حدوث الإصابات </vt:lpstr>
      <vt:lpstr>الأسباب التي تؤدي الى حدوث الإصابات </vt:lpstr>
      <vt:lpstr>الأسباب التي تؤدي الى حدوث الإصابات </vt:lpstr>
      <vt:lpstr>الأنواع الرئيسية للإصابات </vt:lpstr>
      <vt:lpstr>PowerPoint Presentation</vt:lpstr>
      <vt:lpstr>العلامات الفسلجية التي يمكن قياسها أثناء الإصابة</vt:lpstr>
      <vt:lpstr>العلامات الفسلجية التي يمكن قياسها أثناء الإصابة</vt:lpstr>
      <vt:lpstr>أعراض الإصابة</vt:lpstr>
      <vt:lpstr>أعراض الإصابة</vt:lpstr>
      <vt:lpstr>أعراض الإصابة</vt:lpstr>
      <vt:lpstr>المضاعفات التي تنتج عن الإصابة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A.H.Y. Astokorki</dc:creator>
  <cp:lastModifiedBy>Maher</cp:lastModifiedBy>
  <cp:revision>24</cp:revision>
  <dcterms:created xsi:type="dcterms:W3CDTF">2020-10-27T07:36:21Z</dcterms:created>
  <dcterms:modified xsi:type="dcterms:W3CDTF">2020-12-04T09:17:19Z</dcterms:modified>
</cp:coreProperties>
</file>