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handoutMasterIdLst>
    <p:handoutMasterId r:id="rId17"/>
  </p:handoutMasterIdLst>
  <p:sldIdLst>
    <p:sldId id="266" r:id="rId2"/>
    <p:sldId id="257" r:id="rId3"/>
    <p:sldId id="258" r:id="rId4"/>
    <p:sldId id="268" r:id="rId5"/>
    <p:sldId id="259" r:id="rId6"/>
    <p:sldId id="260" r:id="rId7"/>
    <p:sldId id="261" r:id="rId8"/>
    <p:sldId id="280" r:id="rId9"/>
    <p:sldId id="279" r:id="rId10"/>
    <p:sldId id="281" r:id="rId11"/>
    <p:sldId id="282" r:id="rId12"/>
    <p:sldId id="283" r:id="rId13"/>
    <p:sldId id="272" r:id="rId14"/>
    <p:sldId id="278" r:id="rId15"/>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EE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3A02832B-8FA8-4D9D-8CB5-730DD9549AA2}" type="datetimeFigureOut">
              <a:rPr lang="ar-IQ"/>
              <a:pPr>
                <a:defRPr/>
              </a:pPr>
              <a:t>11/07/1444</a:t>
            </a:fld>
            <a:endParaRPr lang="ar-IQ"/>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r>
              <a:rPr lang="en-US"/>
              <a:t>PLANT TAXONOMY</a:t>
            </a:r>
            <a:endParaRPr lang="ar-IQ"/>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8D5F2485-9ABA-4B4C-A3D1-F6B69D07108F}" type="slidenum">
              <a:rPr lang="ar-IQ"/>
              <a:pPr>
                <a:defRPr/>
              </a:pPr>
              <a:t>‹#›</a:t>
            </a:fld>
            <a:endParaRPr lang="ar-IQ"/>
          </a:p>
        </p:txBody>
      </p:sp>
    </p:spTree>
    <p:extLst>
      <p:ext uri="{BB962C8B-B14F-4D97-AF65-F5344CB8AC3E}">
        <p14:creationId xmlns="" xmlns:p14="http://schemas.microsoft.com/office/powerpoint/2010/main" val="358752154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A83FA99C-8D32-4D58-87E6-721E3853C614}" type="datetimeFigureOut">
              <a:rPr lang="ar-IQ"/>
              <a:pPr>
                <a:defRPr/>
              </a:pPr>
              <a:t>11/07/1444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r>
              <a:rPr lang="en-US"/>
              <a:t>PLANT TAXONOMY</a:t>
            </a:r>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875865AF-9DFB-4115-84E3-DA8220391D27}" type="slidenum">
              <a:rPr lang="ar-IQ"/>
              <a:pPr>
                <a:defRPr/>
              </a:pPr>
              <a:t>‹#›</a:t>
            </a:fld>
            <a:endParaRPr lang="ar-IQ"/>
          </a:p>
        </p:txBody>
      </p:sp>
    </p:spTree>
    <p:extLst>
      <p:ext uri="{BB962C8B-B14F-4D97-AF65-F5344CB8AC3E}">
        <p14:creationId xmlns="" xmlns:p14="http://schemas.microsoft.com/office/powerpoint/2010/main" val="3162707380"/>
      </p:ext>
    </p:extLst>
  </p:cSld>
  <p:clrMap bg1="lt1" tx1="dk1" bg2="lt2" tx2="dk2" accent1="accent1" accent2="accent2" accent3="accent3" accent4="accent4" accent5="accent5" accent6="accent6" hlink="hlink" folHlink="folHlink"/>
  <p:hf hdr="0" dt="0"/>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a:lstStyle/>
          <a:p>
            <a:pPr eaLnBrk="1" hangingPunct="1">
              <a:spcBef>
                <a:spcPct val="0"/>
              </a:spcBef>
            </a:pPr>
            <a:endParaRPr lang="ar-SA"/>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C89EE0-1EF6-458B-9043-D2C62646C1B0}" type="slidenum">
              <a:rPr lang="ar-SA"/>
              <a:pPr fontAlgn="base">
                <a:spcBef>
                  <a:spcPct val="0"/>
                </a:spcBef>
                <a:spcAft>
                  <a:spcPct val="0"/>
                </a:spcAft>
                <a:defRPr/>
              </a:pPr>
              <a:t>2</a:t>
            </a:fld>
            <a:endParaRPr lang="ar-IQ"/>
          </a:p>
        </p:txBody>
      </p:sp>
      <p:sp>
        <p:nvSpPr>
          <p:cNvPr id="1741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cs typeface="Times New Roman" pitchFamily="18" charset="0"/>
              </a:rPr>
              <a:t>PLANT TAXONOMY</a:t>
            </a:r>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EB0779D5-0E72-4E8B-B606-B8CBF8D3C95E}" type="datetime8">
              <a:rPr lang="ar-IQ"/>
              <a:pPr>
                <a:defRPr/>
              </a:pPr>
              <a:t>01 شباط، 23</a:t>
            </a:fld>
            <a:endParaRPr lang="ar-IQ"/>
          </a:p>
        </p:txBody>
      </p:sp>
      <p:sp>
        <p:nvSpPr>
          <p:cNvPr id="5" name="Footer Placeholder 4"/>
          <p:cNvSpPr>
            <a:spLocks noGrp="1"/>
          </p:cNvSpPr>
          <p:nvPr>
            <p:ph type="ftr" sz="quarter" idx="11"/>
          </p:nvPr>
        </p:nvSpPr>
        <p:spPr/>
        <p:txBody>
          <a:bodyPr/>
          <a:lstStyle>
            <a:lvl1pPr>
              <a:defRPr/>
            </a:lvl1pPr>
          </a:lstStyle>
          <a:p>
            <a:pPr>
              <a:defRPr/>
            </a:pPr>
            <a:r>
              <a:rPr lang="en-US"/>
              <a:t>PLANT TAXONOMY</a:t>
            </a:r>
            <a:endParaRPr lang="ar-IQ"/>
          </a:p>
        </p:txBody>
      </p:sp>
      <p:sp>
        <p:nvSpPr>
          <p:cNvPr id="6" name="Slide Number Placeholder 5"/>
          <p:cNvSpPr>
            <a:spLocks noGrp="1"/>
          </p:cNvSpPr>
          <p:nvPr>
            <p:ph type="sldNum" sz="quarter" idx="12"/>
          </p:nvPr>
        </p:nvSpPr>
        <p:spPr/>
        <p:txBody>
          <a:bodyPr/>
          <a:lstStyle>
            <a:lvl1pPr>
              <a:defRPr/>
            </a:lvl1pPr>
          </a:lstStyle>
          <a:p>
            <a:pPr>
              <a:defRPr/>
            </a:pPr>
            <a:fld id="{7AA005C4-B2D4-416C-908F-5BAB4A955F3A}"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lvl1pPr>
              <a:defRPr/>
            </a:lvl1pPr>
          </a:lstStyle>
          <a:p>
            <a:pPr>
              <a:defRPr/>
            </a:pPr>
            <a:fld id="{DCA37BA1-EB58-4BDD-A71A-93C7D8C021AF}" type="datetime8">
              <a:rPr lang="ar-IQ"/>
              <a:pPr>
                <a:defRPr/>
              </a:pPr>
              <a:t>01 شباط، 23</a:t>
            </a:fld>
            <a:endParaRPr lang="ar-IQ"/>
          </a:p>
        </p:txBody>
      </p:sp>
      <p:sp>
        <p:nvSpPr>
          <p:cNvPr id="5" name="Footer Placeholder 4"/>
          <p:cNvSpPr>
            <a:spLocks noGrp="1"/>
          </p:cNvSpPr>
          <p:nvPr>
            <p:ph type="ftr" sz="quarter" idx="11"/>
          </p:nvPr>
        </p:nvSpPr>
        <p:spPr/>
        <p:txBody>
          <a:bodyPr/>
          <a:lstStyle>
            <a:lvl1pPr>
              <a:defRPr/>
            </a:lvl1pPr>
          </a:lstStyle>
          <a:p>
            <a:pPr>
              <a:defRPr/>
            </a:pPr>
            <a:r>
              <a:rPr lang="en-US"/>
              <a:t>PLANT TAXONOMY</a:t>
            </a:r>
            <a:endParaRPr lang="ar-IQ"/>
          </a:p>
        </p:txBody>
      </p:sp>
      <p:sp>
        <p:nvSpPr>
          <p:cNvPr id="6" name="Slide Number Placeholder 5"/>
          <p:cNvSpPr>
            <a:spLocks noGrp="1"/>
          </p:cNvSpPr>
          <p:nvPr>
            <p:ph type="sldNum" sz="quarter" idx="12"/>
          </p:nvPr>
        </p:nvSpPr>
        <p:spPr/>
        <p:txBody>
          <a:bodyPr/>
          <a:lstStyle>
            <a:lvl1pPr>
              <a:defRPr/>
            </a:lvl1pPr>
          </a:lstStyle>
          <a:p>
            <a:pPr>
              <a:defRPr/>
            </a:pPr>
            <a:fld id="{573607B8-17FF-4367-8459-CC0DC0D0ADA7}"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lvl1pPr>
              <a:defRPr/>
            </a:lvl1pPr>
          </a:lstStyle>
          <a:p>
            <a:pPr>
              <a:defRPr/>
            </a:pPr>
            <a:fld id="{241A2462-22B7-47A6-8BD1-04528B108853}" type="datetime8">
              <a:rPr lang="ar-IQ"/>
              <a:pPr>
                <a:defRPr/>
              </a:pPr>
              <a:t>01 شباط، 23</a:t>
            </a:fld>
            <a:endParaRPr lang="ar-IQ"/>
          </a:p>
        </p:txBody>
      </p:sp>
      <p:sp>
        <p:nvSpPr>
          <p:cNvPr id="5" name="Footer Placeholder 4"/>
          <p:cNvSpPr>
            <a:spLocks noGrp="1"/>
          </p:cNvSpPr>
          <p:nvPr>
            <p:ph type="ftr" sz="quarter" idx="11"/>
          </p:nvPr>
        </p:nvSpPr>
        <p:spPr/>
        <p:txBody>
          <a:bodyPr/>
          <a:lstStyle>
            <a:lvl1pPr>
              <a:defRPr/>
            </a:lvl1pPr>
          </a:lstStyle>
          <a:p>
            <a:pPr>
              <a:defRPr/>
            </a:pPr>
            <a:r>
              <a:rPr lang="en-US"/>
              <a:t>PLANT TAXONOMY</a:t>
            </a:r>
            <a:endParaRPr lang="ar-IQ"/>
          </a:p>
        </p:txBody>
      </p:sp>
      <p:sp>
        <p:nvSpPr>
          <p:cNvPr id="6" name="Slide Number Placeholder 5"/>
          <p:cNvSpPr>
            <a:spLocks noGrp="1"/>
          </p:cNvSpPr>
          <p:nvPr>
            <p:ph type="sldNum" sz="quarter" idx="12"/>
          </p:nvPr>
        </p:nvSpPr>
        <p:spPr/>
        <p:txBody>
          <a:bodyPr/>
          <a:lstStyle>
            <a:lvl1pPr>
              <a:defRPr/>
            </a:lvl1pPr>
          </a:lstStyle>
          <a:p>
            <a:pPr>
              <a:defRPr/>
            </a:pPr>
            <a:fld id="{18B0562E-A7E5-4BEB-AED2-136658D0026F}"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lvl1pPr>
              <a:defRPr/>
            </a:lvl1pPr>
          </a:lstStyle>
          <a:p>
            <a:pPr>
              <a:defRPr/>
            </a:pPr>
            <a:fld id="{F06714F8-BC30-458B-9C22-3462B0017BE1}" type="datetime8">
              <a:rPr lang="ar-IQ"/>
              <a:pPr>
                <a:defRPr/>
              </a:pPr>
              <a:t>01 شباط، 23</a:t>
            </a:fld>
            <a:endParaRPr lang="ar-IQ"/>
          </a:p>
        </p:txBody>
      </p:sp>
      <p:sp>
        <p:nvSpPr>
          <p:cNvPr id="5" name="Footer Placeholder 4"/>
          <p:cNvSpPr>
            <a:spLocks noGrp="1"/>
          </p:cNvSpPr>
          <p:nvPr>
            <p:ph type="ftr" sz="quarter" idx="11"/>
          </p:nvPr>
        </p:nvSpPr>
        <p:spPr/>
        <p:txBody>
          <a:bodyPr/>
          <a:lstStyle>
            <a:lvl1pPr>
              <a:defRPr/>
            </a:lvl1pPr>
          </a:lstStyle>
          <a:p>
            <a:pPr>
              <a:defRPr/>
            </a:pPr>
            <a:r>
              <a:rPr lang="en-US"/>
              <a:t>PLANT TAXONOMY</a:t>
            </a:r>
            <a:endParaRPr lang="ar-IQ"/>
          </a:p>
        </p:txBody>
      </p:sp>
      <p:sp>
        <p:nvSpPr>
          <p:cNvPr id="6" name="Slide Number Placeholder 5"/>
          <p:cNvSpPr>
            <a:spLocks noGrp="1"/>
          </p:cNvSpPr>
          <p:nvPr>
            <p:ph type="sldNum" sz="quarter" idx="12"/>
          </p:nvPr>
        </p:nvSpPr>
        <p:spPr/>
        <p:txBody>
          <a:bodyPr/>
          <a:lstStyle>
            <a:lvl1pPr>
              <a:defRPr/>
            </a:lvl1pPr>
          </a:lstStyle>
          <a:p>
            <a:pPr>
              <a:defRPr/>
            </a:pPr>
            <a:fld id="{ACF39A34-9444-4E2B-A21F-3ADEB0313D6F}"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F8B6C9C-AABD-4B00-A506-DA071B7EDD2B}" type="datetime8">
              <a:rPr lang="ar-IQ"/>
              <a:pPr>
                <a:defRPr/>
              </a:pPr>
              <a:t>01 شباط، 23</a:t>
            </a:fld>
            <a:endParaRPr lang="ar-IQ"/>
          </a:p>
        </p:txBody>
      </p:sp>
      <p:sp>
        <p:nvSpPr>
          <p:cNvPr id="5" name="Footer Placeholder 4"/>
          <p:cNvSpPr>
            <a:spLocks noGrp="1"/>
          </p:cNvSpPr>
          <p:nvPr>
            <p:ph type="ftr" sz="quarter" idx="11"/>
          </p:nvPr>
        </p:nvSpPr>
        <p:spPr/>
        <p:txBody>
          <a:bodyPr/>
          <a:lstStyle>
            <a:lvl1pPr>
              <a:defRPr/>
            </a:lvl1pPr>
          </a:lstStyle>
          <a:p>
            <a:pPr>
              <a:defRPr/>
            </a:pPr>
            <a:r>
              <a:rPr lang="en-US"/>
              <a:t>PLANT TAXONOMY</a:t>
            </a:r>
            <a:endParaRPr lang="ar-IQ"/>
          </a:p>
        </p:txBody>
      </p:sp>
      <p:sp>
        <p:nvSpPr>
          <p:cNvPr id="6" name="Slide Number Placeholder 5"/>
          <p:cNvSpPr>
            <a:spLocks noGrp="1"/>
          </p:cNvSpPr>
          <p:nvPr>
            <p:ph type="sldNum" sz="quarter" idx="12"/>
          </p:nvPr>
        </p:nvSpPr>
        <p:spPr/>
        <p:txBody>
          <a:bodyPr/>
          <a:lstStyle>
            <a:lvl1pPr>
              <a:defRPr/>
            </a:lvl1pPr>
          </a:lstStyle>
          <a:p>
            <a:pPr>
              <a:defRPr/>
            </a:pPr>
            <a:fld id="{908B77FA-9C6E-43F6-B145-CF278D26F726}" type="slidenum">
              <a:rPr lang="ar-IQ"/>
              <a:pPr>
                <a:defRPr/>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3"/>
          <p:cNvSpPr>
            <a:spLocks noGrp="1"/>
          </p:cNvSpPr>
          <p:nvPr>
            <p:ph type="dt" sz="half" idx="10"/>
          </p:nvPr>
        </p:nvSpPr>
        <p:spPr/>
        <p:txBody>
          <a:bodyPr/>
          <a:lstStyle>
            <a:lvl1pPr>
              <a:defRPr/>
            </a:lvl1pPr>
          </a:lstStyle>
          <a:p>
            <a:pPr>
              <a:defRPr/>
            </a:pPr>
            <a:fld id="{F464E3CD-19D2-4112-AA6A-3FBEDAA740A0}" type="datetime8">
              <a:rPr lang="ar-IQ"/>
              <a:pPr>
                <a:defRPr/>
              </a:pPr>
              <a:t>01 شباط، 23</a:t>
            </a:fld>
            <a:endParaRPr lang="ar-IQ"/>
          </a:p>
        </p:txBody>
      </p:sp>
      <p:sp>
        <p:nvSpPr>
          <p:cNvPr id="6" name="Footer Placeholder 4"/>
          <p:cNvSpPr>
            <a:spLocks noGrp="1"/>
          </p:cNvSpPr>
          <p:nvPr>
            <p:ph type="ftr" sz="quarter" idx="11"/>
          </p:nvPr>
        </p:nvSpPr>
        <p:spPr/>
        <p:txBody>
          <a:bodyPr/>
          <a:lstStyle>
            <a:lvl1pPr>
              <a:defRPr/>
            </a:lvl1pPr>
          </a:lstStyle>
          <a:p>
            <a:pPr>
              <a:defRPr/>
            </a:pPr>
            <a:r>
              <a:rPr lang="en-US"/>
              <a:t>PLANT TAXONOMY</a:t>
            </a:r>
            <a:endParaRPr lang="ar-IQ"/>
          </a:p>
        </p:txBody>
      </p:sp>
      <p:sp>
        <p:nvSpPr>
          <p:cNvPr id="7" name="Slide Number Placeholder 5"/>
          <p:cNvSpPr>
            <a:spLocks noGrp="1"/>
          </p:cNvSpPr>
          <p:nvPr>
            <p:ph type="sldNum" sz="quarter" idx="12"/>
          </p:nvPr>
        </p:nvSpPr>
        <p:spPr/>
        <p:txBody>
          <a:bodyPr/>
          <a:lstStyle>
            <a:lvl1pPr>
              <a:defRPr/>
            </a:lvl1pPr>
          </a:lstStyle>
          <a:p>
            <a:pPr>
              <a:defRPr/>
            </a:pPr>
            <a:fld id="{2EAA4CC8-7BE4-4094-A23E-3A6DEC57A5ED}"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3"/>
          <p:cNvSpPr>
            <a:spLocks noGrp="1"/>
          </p:cNvSpPr>
          <p:nvPr>
            <p:ph type="dt" sz="half" idx="10"/>
          </p:nvPr>
        </p:nvSpPr>
        <p:spPr/>
        <p:txBody>
          <a:bodyPr/>
          <a:lstStyle>
            <a:lvl1pPr>
              <a:defRPr/>
            </a:lvl1pPr>
          </a:lstStyle>
          <a:p>
            <a:pPr>
              <a:defRPr/>
            </a:pPr>
            <a:fld id="{B3B9553C-E53D-4EB6-A69F-075091846065}" type="datetime8">
              <a:rPr lang="ar-IQ"/>
              <a:pPr>
                <a:defRPr/>
              </a:pPr>
              <a:t>01 شباط، 23</a:t>
            </a:fld>
            <a:endParaRPr lang="ar-IQ"/>
          </a:p>
        </p:txBody>
      </p:sp>
      <p:sp>
        <p:nvSpPr>
          <p:cNvPr id="8" name="Footer Placeholder 4"/>
          <p:cNvSpPr>
            <a:spLocks noGrp="1"/>
          </p:cNvSpPr>
          <p:nvPr>
            <p:ph type="ftr" sz="quarter" idx="11"/>
          </p:nvPr>
        </p:nvSpPr>
        <p:spPr/>
        <p:txBody>
          <a:bodyPr/>
          <a:lstStyle>
            <a:lvl1pPr>
              <a:defRPr/>
            </a:lvl1pPr>
          </a:lstStyle>
          <a:p>
            <a:pPr>
              <a:defRPr/>
            </a:pPr>
            <a:r>
              <a:rPr lang="en-US"/>
              <a:t>PLANT TAXONOMY</a:t>
            </a:r>
            <a:endParaRPr lang="ar-IQ"/>
          </a:p>
        </p:txBody>
      </p:sp>
      <p:sp>
        <p:nvSpPr>
          <p:cNvPr id="9" name="Slide Number Placeholder 5"/>
          <p:cNvSpPr>
            <a:spLocks noGrp="1"/>
          </p:cNvSpPr>
          <p:nvPr>
            <p:ph type="sldNum" sz="quarter" idx="12"/>
          </p:nvPr>
        </p:nvSpPr>
        <p:spPr/>
        <p:txBody>
          <a:bodyPr/>
          <a:lstStyle>
            <a:lvl1pPr>
              <a:defRPr/>
            </a:lvl1pPr>
          </a:lstStyle>
          <a:p>
            <a:pPr>
              <a:defRPr/>
            </a:pPr>
            <a:fld id="{AAFB07A4-B2F6-4702-B991-FB7DDD3E4528}"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E8362DB9-F8C9-46A3-ADA2-373421EC8A2B}" type="datetime8">
              <a:rPr lang="ar-IQ"/>
              <a:pPr>
                <a:defRPr/>
              </a:pPr>
              <a:t>01 شباط، 23</a:t>
            </a:fld>
            <a:endParaRPr lang="ar-IQ"/>
          </a:p>
        </p:txBody>
      </p:sp>
      <p:sp>
        <p:nvSpPr>
          <p:cNvPr id="4" name="Footer Placeholder 4"/>
          <p:cNvSpPr>
            <a:spLocks noGrp="1"/>
          </p:cNvSpPr>
          <p:nvPr>
            <p:ph type="ftr" sz="quarter" idx="11"/>
          </p:nvPr>
        </p:nvSpPr>
        <p:spPr/>
        <p:txBody>
          <a:bodyPr/>
          <a:lstStyle>
            <a:lvl1pPr>
              <a:defRPr/>
            </a:lvl1pPr>
          </a:lstStyle>
          <a:p>
            <a:pPr>
              <a:defRPr/>
            </a:pPr>
            <a:r>
              <a:rPr lang="en-US"/>
              <a:t>PLANT TAXONOMY</a:t>
            </a:r>
            <a:endParaRPr lang="ar-IQ"/>
          </a:p>
        </p:txBody>
      </p:sp>
      <p:sp>
        <p:nvSpPr>
          <p:cNvPr id="5" name="Slide Number Placeholder 5"/>
          <p:cNvSpPr>
            <a:spLocks noGrp="1"/>
          </p:cNvSpPr>
          <p:nvPr>
            <p:ph type="sldNum" sz="quarter" idx="12"/>
          </p:nvPr>
        </p:nvSpPr>
        <p:spPr/>
        <p:txBody>
          <a:bodyPr/>
          <a:lstStyle>
            <a:lvl1pPr>
              <a:defRPr/>
            </a:lvl1pPr>
          </a:lstStyle>
          <a:p>
            <a:pPr>
              <a:defRPr/>
            </a:pPr>
            <a:fld id="{C96558EC-A604-4436-91E8-216CE309F91A}"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14B6E0-84AB-4046-84C4-DF4ADA88C76E}" type="datetime8">
              <a:rPr lang="ar-IQ"/>
              <a:pPr>
                <a:defRPr/>
              </a:pPr>
              <a:t>01 شباط، 23</a:t>
            </a:fld>
            <a:endParaRPr lang="ar-IQ"/>
          </a:p>
        </p:txBody>
      </p:sp>
      <p:sp>
        <p:nvSpPr>
          <p:cNvPr id="3" name="Footer Placeholder 4"/>
          <p:cNvSpPr>
            <a:spLocks noGrp="1"/>
          </p:cNvSpPr>
          <p:nvPr>
            <p:ph type="ftr" sz="quarter" idx="11"/>
          </p:nvPr>
        </p:nvSpPr>
        <p:spPr/>
        <p:txBody>
          <a:bodyPr/>
          <a:lstStyle>
            <a:lvl1pPr>
              <a:defRPr/>
            </a:lvl1pPr>
          </a:lstStyle>
          <a:p>
            <a:pPr>
              <a:defRPr/>
            </a:pPr>
            <a:r>
              <a:rPr lang="en-US"/>
              <a:t>PLANT TAXONOMY</a:t>
            </a:r>
            <a:endParaRPr lang="ar-IQ"/>
          </a:p>
        </p:txBody>
      </p:sp>
      <p:sp>
        <p:nvSpPr>
          <p:cNvPr id="4" name="Slide Number Placeholder 5"/>
          <p:cNvSpPr>
            <a:spLocks noGrp="1"/>
          </p:cNvSpPr>
          <p:nvPr>
            <p:ph type="sldNum" sz="quarter" idx="12"/>
          </p:nvPr>
        </p:nvSpPr>
        <p:spPr/>
        <p:txBody>
          <a:bodyPr/>
          <a:lstStyle>
            <a:lvl1pPr>
              <a:defRPr/>
            </a:lvl1pPr>
          </a:lstStyle>
          <a:p>
            <a:pPr>
              <a:defRPr/>
            </a:pPr>
            <a:fld id="{C5286E71-AEA2-49F2-ABC3-8DAAAE9592F9}"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49B029B-7298-4D1B-A6A2-A23EE1680F39}" type="datetime8">
              <a:rPr lang="ar-IQ"/>
              <a:pPr>
                <a:defRPr/>
              </a:pPr>
              <a:t>01 شباط، 23</a:t>
            </a:fld>
            <a:endParaRPr lang="ar-IQ"/>
          </a:p>
        </p:txBody>
      </p:sp>
      <p:sp>
        <p:nvSpPr>
          <p:cNvPr id="6" name="Footer Placeholder 4"/>
          <p:cNvSpPr>
            <a:spLocks noGrp="1"/>
          </p:cNvSpPr>
          <p:nvPr>
            <p:ph type="ftr" sz="quarter" idx="11"/>
          </p:nvPr>
        </p:nvSpPr>
        <p:spPr/>
        <p:txBody>
          <a:bodyPr/>
          <a:lstStyle>
            <a:lvl1pPr>
              <a:defRPr/>
            </a:lvl1pPr>
          </a:lstStyle>
          <a:p>
            <a:pPr>
              <a:defRPr/>
            </a:pPr>
            <a:r>
              <a:rPr lang="en-US"/>
              <a:t>PLANT TAXONOMY</a:t>
            </a:r>
            <a:endParaRPr lang="ar-IQ"/>
          </a:p>
        </p:txBody>
      </p:sp>
      <p:sp>
        <p:nvSpPr>
          <p:cNvPr id="7" name="Slide Number Placeholder 5"/>
          <p:cNvSpPr>
            <a:spLocks noGrp="1"/>
          </p:cNvSpPr>
          <p:nvPr>
            <p:ph type="sldNum" sz="quarter" idx="12"/>
          </p:nvPr>
        </p:nvSpPr>
        <p:spPr/>
        <p:txBody>
          <a:bodyPr/>
          <a:lstStyle>
            <a:lvl1pPr>
              <a:defRPr/>
            </a:lvl1pPr>
          </a:lstStyle>
          <a:p>
            <a:pPr>
              <a:defRPr/>
            </a:pPr>
            <a:fld id="{8320E5F7-B002-4239-9F03-F0243DC207DD}"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9755D52-A65C-45EC-9A84-4DEB3E1082C5}" type="datetime8">
              <a:rPr lang="ar-IQ"/>
              <a:pPr>
                <a:defRPr/>
              </a:pPr>
              <a:t>01 شباط، 23</a:t>
            </a:fld>
            <a:endParaRPr lang="ar-IQ"/>
          </a:p>
        </p:txBody>
      </p:sp>
      <p:sp>
        <p:nvSpPr>
          <p:cNvPr id="6" name="Footer Placeholder 4"/>
          <p:cNvSpPr>
            <a:spLocks noGrp="1"/>
          </p:cNvSpPr>
          <p:nvPr>
            <p:ph type="ftr" sz="quarter" idx="11"/>
          </p:nvPr>
        </p:nvSpPr>
        <p:spPr/>
        <p:txBody>
          <a:bodyPr/>
          <a:lstStyle>
            <a:lvl1pPr>
              <a:defRPr/>
            </a:lvl1pPr>
          </a:lstStyle>
          <a:p>
            <a:pPr>
              <a:defRPr/>
            </a:pPr>
            <a:r>
              <a:rPr lang="en-US"/>
              <a:t>PLANT TAXONOMY</a:t>
            </a:r>
            <a:endParaRPr lang="ar-IQ"/>
          </a:p>
        </p:txBody>
      </p:sp>
      <p:sp>
        <p:nvSpPr>
          <p:cNvPr id="7" name="Slide Number Placeholder 5"/>
          <p:cNvSpPr>
            <a:spLocks noGrp="1"/>
          </p:cNvSpPr>
          <p:nvPr>
            <p:ph type="sldNum" sz="quarter" idx="12"/>
          </p:nvPr>
        </p:nvSpPr>
        <p:spPr/>
        <p:txBody>
          <a:bodyPr/>
          <a:lstStyle>
            <a:lvl1pPr>
              <a:defRPr/>
            </a:lvl1pPr>
          </a:lstStyle>
          <a:p>
            <a:pPr>
              <a:defRPr/>
            </a:pPr>
            <a:fld id="{98505FBC-01C2-4B14-ABCF-0C0C0C1FF1AE}"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052007-7D60-48DB-84F8-D7E071F23999}" type="datetime8">
              <a:rPr lang="ar-IQ"/>
              <a:pPr>
                <a:defRPr/>
              </a:pPr>
              <a:t>01 شباط، 23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PLANT TAXONOMY</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CCAF542-DC9E-47DC-AE04-685859D8E0E2}" type="slidenum">
              <a:rPr lang="ar-IQ"/>
              <a:pPr>
                <a:defRPr/>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Arial" charset="0"/>
        </a:defRPr>
      </a:lvl2pPr>
      <a:lvl3pPr algn="ctr" rtl="1" eaLnBrk="0" fontAlgn="base" hangingPunct="0">
        <a:spcBef>
          <a:spcPct val="0"/>
        </a:spcBef>
        <a:spcAft>
          <a:spcPct val="0"/>
        </a:spcAft>
        <a:defRPr sz="4400">
          <a:solidFill>
            <a:schemeClr val="tx1"/>
          </a:solidFill>
          <a:latin typeface="Calibri" pitchFamily="34" charset="0"/>
          <a:cs typeface="Arial" charset="0"/>
        </a:defRPr>
      </a:lvl3pPr>
      <a:lvl4pPr algn="ctr" rtl="1" eaLnBrk="0" fontAlgn="base" hangingPunct="0">
        <a:spcBef>
          <a:spcPct val="0"/>
        </a:spcBef>
        <a:spcAft>
          <a:spcPct val="0"/>
        </a:spcAft>
        <a:defRPr sz="4400">
          <a:solidFill>
            <a:schemeClr val="tx1"/>
          </a:solidFill>
          <a:latin typeface="Calibri" pitchFamily="34" charset="0"/>
          <a:cs typeface="Arial" charset="0"/>
        </a:defRPr>
      </a:lvl4pPr>
      <a:lvl5pPr algn="ctr" rtl="1" eaLnBrk="0" fontAlgn="base" hangingPunct="0">
        <a:spcBef>
          <a:spcPct val="0"/>
        </a:spcBef>
        <a:spcAft>
          <a:spcPct val="0"/>
        </a:spcAft>
        <a:defRPr sz="4400">
          <a:solidFill>
            <a:schemeClr val="tx1"/>
          </a:solidFill>
          <a:latin typeface="Calibri" pitchFamily="34" charset="0"/>
          <a:cs typeface="Arial" charset="0"/>
        </a:defRPr>
      </a:lvl5pPr>
      <a:lvl6pPr marL="457200" algn="ctr" rtl="1" fontAlgn="base">
        <a:spcBef>
          <a:spcPct val="0"/>
        </a:spcBef>
        <a:spcAft>
          <a:spcPct val="0"/>
        </a:spcAft>
        <a:defRPr sz="4400">
          <a:solidFill>
            <a:schemeClr val="tx1"/>
          </a:solidFill>
          <a:latin typeface="Calibri" pitchFamily="34" charset="0"/>
          <a:cs typeface="Arial" charset="0"/>
        </a:defRPr>
      </a:lvl6pPr>
      <a:lvl7pPr marL="914400" algn="ctr" rtl="1" fontAlgn="base">
        <a:spcBef>
          <a:spcPct val="0"/>
        </a:spcBef>
        <a:spcAft>
          <a:spcPct val="0"/>
        </a:spcAft>
        <a:defRPr sz="4400">
          <a:solidFill>
            <a:schemeClr val="tx1"/>
          </a:solidFill>
          <a:latin typeface="Calibri" pitchFamily="34" charset="0"/>
          <a:cs typeface="Arial" charset="0"/>
        </a:defRPr>
      </a:lvl7pPr>
      <a:lvl8pPr marL="1371600" algn="ctr" rtl="1" fontAlgn="base">
        <a:spcBef>
          <a:spcPct val="0"/>
        </a:spcBef>
        <a:spcAft>
          <a:spcPct val="0"/>
        </a:spcAft>
        <a:defRPr sz="4400">
          <a:solidFill>
            <a:schemeClr val="tx1"/>
          </a:solidFill>
          <a:latin typeface="Calibri" pitchFamily="34" charset="0"/>
          <a:cs typeface="Arial" charset="0"/>
        </a:defRPr>
      </a:lvl8pPr>
      <a:lvl9pPr marL="1828800" algn="ctr" rtl="1" fontAlgn="base">
        <a:spcBef>
          <a:spcPct val="0"/>
        </a:spcBef>
        <a:spcAft>
          <a:spcPct val="0"/>
        </a:spcAft>
        <a:defRPr sz="4400">
          <a:solidFill>
            <a:schemeClr val="tx1"/>
          </a:solidFill>
          <a:latin typeface="Calibri" pitchFamily="34" charset="0"/>
          <a:cs typeface="Arial"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dirty="0"/>
              <a:t>PLANT TAXONOMY</a:t>
            </a:r>
            <a:endParaRPr lang="ar-IQ" dirty="0"/>
          </a:p>
        </p:txBody>
      </p:sp>
      <p:sp>
        <p:nvSpPr>
          <p:cNvPr id="5" name="Slide Number Placeholder 4"/>
          <p:cNvSpPr>
            <a:spLocks noGrp="1"/>
          </p:cNvSpPr>
          <p:nvPr>
            <p:ph type="sldNum" sz="quarter" idx="12"/>
          </p:nvPr>
        </p:nvSpPr>
        <p:spPr/>
        <p:txBody>
          <a:bodyPr/>
          <a:lstStyle/>
          <a:p>
            <a:pPr>
              <a:defRPr/>
            </a:pPr>
            <a:fld id="{EA2C7962-8A67-457D-BC1E-041C0915FE39}" type="slidenum">
              <a:rPr lang="ar-IQ"/>
              <a:pPr>
                <a:defRPr/>
              </a:pPr>
              <a:t>1</a:t>
            </a:fld>
            <a:endParaRPr lang="ar-IQ"/>
          </a:p>
        </p:txBody>
      </p:sp>
      <p:pic>
        <p:nvPicPr>
          <p:cNvPr id="1027" name="Picture 3"/>
          <p:cNvPicPr>
            <a:picLocks noChangeAspect="1" noChangeArrowheads="1"/>
          </p:cNvPicPr>
          <p:nvPr/>
        </p:nvPicPr>
        <p:blipFill>
          <a:blip r:embed="rId2"/>
          <a:srcRect/>
          <a:stretch>
            <a:fillRect/>
          </a:stretch>
        </p:blipFill>
        <p:spPr bwMode="auto">
          <a:xfrm>
            <a:off x="2643188" y="1647825"/>
            <a:ext cx="3914775" cy="4829175"/>
          </a:xfrm>
          <a:prstGeom prst="rect">
            <a:avLst/>
          </a:prstGeom>
          <a:noFill/>
          <a:ln w="9525">
            <a:noFill/>
            <a:miter lim="800000"/>
            <a:headEnd/>
            <a:tailEnd/>
          </a:ln>
        </p:spPr>
      </p:pic>
      <p:sp>
        <p:nvSpPr>
          <p:cNvPr id="11" name="Content Placeholder 2"/>
          <p:cNvSpPr>
            <a:spLocks noGrp="1"/>
          </p:cNvSpPr>
          <p:nvPr>
            <p:ph idx="1"/>
          </p:nvPr>
        </p:nvSpPr>
        <p:spPr>
          <a:xfrm>
            <a:off x="457200" y="0"/>
            <a:ext cx="8229600" cy="4525963"/>
          </a:xfrm>
        </p:spPr>
        <p:txBody>
          <a:bodyPr/>
          <a:lstStyle/>
          <a:p>
            <a:pPr algn="just" eaLnBrk="1" hangingPunct="1">
              <a:buFont typeface="Arial" charset="0"/>
              <a:buNone/>
            </a:pPr>
            <a:r>
              <a:rPr lang="ar-SA" sz="5400" dirty="0">
                <a:latin typeface="Tahoma" pitchFamily="34" charset="0"/>
                <a:cs typeface="Tahoma" pitchFamily="34" charset="0"/>
              </a:rPr>
              <a:t> </a:t>
            </a:r>
            <a:r>
              <a:rPr lang="ar-SA" dirty="0">
                <a:latin typeface="Tahoma" pitchFamily="34" charset="0"/>
                <a:cs typeface="Tahoma" pitchFamily="34" charset="0"/>
              </a:rPr>
              <a:t>وَعِنْدَهُ مَفَاتِحُ الْغَيْبِ لَا يَعْلَمُهَا إِلَّا هُوَ وَيَعْلَمُ مَا فِي الْبَرِّ وَالْبَحْرِ وَمَا تَسْقُطُ مِنْ وَرَقَةٍ إِلَّا يَعْلَمُهَا وَلَا حَبَّةٍ فِي ظُلُمَاتِ الْأَرْضِ وَلَا رَطْبٍ وَلَا يَابِسٍ إِلَّا فِي كِتَابٍ مُبِينٍ (59) </a:t>
            </a:r>
            <a:endParaRPr lang="ar-IQ" dirty="0">
              <a:latin typeface="Tahoma" pitchFamily="34" charset="0"/>
              <a:cs typeface="Tahoma" pitchFamily="34" charset="0"/>
            </a:endParaRPr>
          </a:p>
          <a:p>
            <a:pPr algn="just" eaLnBrk="1" hangingPunct="1">
              <a:buFont typeface="Arial" charset="0"/>
              <a:buNone/>
            </a:pPr>
            <a:r>
              <a:rPr lang="ar-IQ" dirty="0"/>
              <a:t>                                                          </a:t>
            </a:r>
            <a:r>
              <a:rPr lang="ar-IQ" sz="2400" dirty="0">
                <a:latin typeface="Tahoma" pitchFamily="34" charset="0"/>
                <a:cs typeface="Tahoma" pitchFamily="34" charset="0"/>
              </a:rPr>
              <a:t>صدق الله العظيم</a:t>
            </a:r>
            <a:endParaRPr lang="ar-IQ" dirty="0">
              <a:latin typeface="Tahoma" pitchFamily="34" charset="0"/>
              <a:cs typeface="Tahoma" pitchFamily="34" charset="0"/>
            </a:endParaRPr>
          </a:p>
          <a:p>
            <a:pPr algn="just" eaLnBrk="1" hangingPunct="1">
              <a:buFont typeface="Arial" charset="0"/>
              <a:buNone/>
            </a:pPr>
            <a:r>
              <a:rPr lang="ar-IQ" sz="4000" dirty="0"/>
              <a:t>                                           </a:t>
            </a:r>
            <a:r>
              <a:rPr lang="ar-SA" sz="2800" dirty="0"/>
              <a:t>سورة الأنعام </a:t>
            </a:r>
            <a:r>
              <a:rPr lang="ar-IQ" sz="2800" dirty="0"/>
              <a:t> 59</a:t>
            </a:r>
            <a:endParaRPr lang="ar-IQ" sz="40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2000"/>
                                        <p:tgtEl>
                                          <p:spTgt spid="1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fade">
                                      <p:cBhvr>
                                        <p:cTn id="13" dur="2000"/>
                                        <p:tgtEl>
                                          <p:spTgt spid="11">
                                            <p:txEl>
                                              <p:pRg st="2" end="2"/>
                                            </p:txEl>
                                          </p:spTgt>
                                        </p:tgtEl>
                                      </p:cBhvr>
                                    </p:animEffect>
                                  </p:childTnLst>
                                </p:cTn>
                              </p:par>
                            </p:childTnLst>
                          </p:cTn>
                        </p:par>
                        <p:par>
                          <p:cTn id="14" fill="hold">
                            <p:stCondLst>
                              <p:cond delay="2000"/>
                            </p:stCondLst>
                            <p:childTnLst>
                              <p:par>
                                <p:cTn id="15" presetID="18" presetClass="entr" presetSubtype="12" fill="hold" nodeType="afterEffect">
                                  <p:stCondLst>
                                    <p:cond delay="2300"/>
                                  </p:stCondLst>
                                  <p:childTnLst>
                                    <p:set>
                                      <p:cBhvr>
                                        <p:cTn id="16" dur="1" fill="hold">
                                          <p:stCondLst>
                                            <p:cond delay="0"/>
                                          </p:stCondLst>
                                        </p:cTn>
                                        <p:tgtEl>
                                          <p:spTgt spid="1027"/>
                                        </p:tgtEl>
                                        <p:attrNameLst>
                                          <p:attrName>style.visibility</p:attrName>
                                        </p:attrNameLst>
                                      </p:cBhvr>
                                      <p:to>
                                        <p:strVal val="visible"/>
                                      </p:to>
                                    </p:set>
                                    <p:animEffect transition="in" filter="strips(downLeft)">
                                      <p:cBhvr>
                                        <p:cTn id="17" dur="26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42875" y="501650"/>
            <a:ext cx="8543925" cy="571500"/>
          </a:xfrm>
        </p:spPr>
        <p:txBody>
          <a:bodyPr/>
          <a:lstStyle/>
          <a:p>
            <a:pPr marL="457200" indent="-457200" rtl="0" eaLnBrk="1" hangingPunct="1"/>
            <a:r>
              <a:rPr lang="en-US" sz="2400" b="1" dirty="0">
                <a:solidFill>
                  <a:srgbClr val="7030A0"/>
                </a:solidFill>
              </a:rPr>
              <a:t>Rules and Recommendation of ICBN: </a:t>
            </a:r>
            <a:endParaRPr lang="ar-IQ" sz="2400" dirty="0">
              <a:solidFill>
                <a:srgbClr val="7030A0"/>
              </a:solidFill>
            </a:endParaRPr>
          </a:p>
        </p:txBody>
      </p:sp>
      <p:sp>
        <p:nvSpPr>
          <p:cNvPr id="5" name="Footer Placeholder 4"/>
          <p:cNvSpPr>
            <a:spLocks noGrp="1"/>
          </p:cNvSpPr>
          <p:nvPr>
            <p:ph type="ftr" sz="quarter" idx="11"/>
          </p:nvPr>
        </p:nvSpPr>
        <p:spPr/>
        <p:txBody>
          <a:bodyPr/>
          <a:lstStyle/>
          <a:p>
            <a:pPr>
              <a:defRPr/>
            </a:pPr>
            <a:r>
              <a:rPr lang="en-US"/>
              <a:t>PLANT TAXONOMY</a:t>
            </a:r>
            <a:endParaRPr lang="ar-IQ"/>
          </a:p>
        </p:txBody>
      </p:sp>
      <p:sp>
        <p:nvSpPr>
          <p:cNvPr id="6" name="Slide Number Placeholder 5"/>
          <p:cNvSpPr>
            <a:spLocks noGrp="1"/>
          </p:cNvSpPr>
          <p:nvPr>
            <p:ph type="sldNum" sz="quarter" idx="12"/>
          </p:nvPr>
        </p:nvSpPr>
        <p:spPr/>
        <p:txBody>
          <a:bodyPr/>
          <a:lstStyle/>
          <a:p>
            <a:pPr>
              <a:defRPr/>
            </a:pPr>
            <a:fld id="{81B695A3-3338-4795-91B4-D7B039CA3D91}" type="slidenum">
              <a:rPr lang="ar-IQ"/>
              <a:pPr>
                <a:defRPr/>
              </a:pPr>
              <a:t>10</a:t>
            </a:fld>
            <a:endParaRPr lang="ar-IQ"/>
          </a:p>
        </p:txBody>
      </p:sp>
      <p:sp>
        <p:nvSpPr>
          <p:cNvPr id="10" name="Slide Number Placeholder 3"/>
          <p:cNvSpPr txBox="1">
            <a:spLocks/>
          </p:cNvSpPr>
          <p:nvPr/>
        </p:nvSpPr>
        <p:spPr>
          <a:xfrm>
            <a:off x="500034" y="6286520"/>
            <a:ext cx="2133600" cy="365125"/>
          </a:xfrm>
          <a:prstGeom prst="rect">
            <a:avLst/>
          </a:prstGeom>
          <a:solidFill>
            <a:srgbClr val="92D050"/>
          </a:solidFill>
          <a:ln>
            <a:solidFill>
              <a:srgbClr val="FFFF00"/>
            </a:solidFill>
          </a:ln>
          <a:scene3d>
            <a:camera prst="orthographicFront"/>
            <a:lightRig rig="threePt" dir="t"/>
          </a:scene3d>
          <a:sp3d>
            <a:bevelT prst="relaxedInset"/>
          </a:sp3d>
        </p:spPr>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fontAlgn="auto">
              <a:spcBef>
                <a:spcPts val="0"/>
              </a:spcBef>
              <a:spcAft>
                <a:spcPts val="0"/>
              </a:spcAft>
              <a:defRPr/>
            </a:pPr>
            <a:fld id="{4DDA5333-D377-470E-B1B1-E0CF41193952}" type="slidenum">
              <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rPr>
              <a:pPr algn="l" fontAlgn="auto">
                <a:spcBef>
                  <a:spcPts val="0"/>
                </a:spcBef>
                <a:spcAft>
                  <a:spcPts val="0"/>
                </a:spcAft>
                <a:defRPr/>
              </a:pPr>
              <a:t>10</a:t>
            </a:fld>
            <a:endPar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endParaRPr>
          </a:p>
        </p:txBody>
      </p:sp>
      <p:sp>
        <p:nvSpPr>
          <p:cNvPr id="11" name="Footer Placeholder 4"/>
          <p:cNvSpPr txBox="1">
            <a:spLocks/>
          </p:cNvSpPr>
          <p:nvPr/>
        </p:nvSpPr>
        <p:spPr>
          <a:xfrm>
            <a:off x="6000760" y="6286520"/>
            <a:ext cx="2895600" cy="365125"/>
          </a:xfrm>
          <a:prstGeom prst="rect">
            <a:avLst/>
          </a:prstGeom>
          <a:solidFill>
            <a:srgbClr val="92D050"/>
          </a:solidFill>
          <a:ln>
            <a:solidFill>
              <a:srgbClr val="FFFF00"/>
            </a:solidFill>
          </a:ln>
          <a:scene3d>
            <a:camera prst="orthographicFront"/>
            <a:lightRig rig="soft" dir="tl">
              <a:rot lat="0" lon="0" rev="0"/>
            </a:lightRig>
          </a:scene3d>
          <a:sp3d>
            <a:bevelT prst="relaxedInset"/>
          </a:sp3d>
        </p:spPr>
        <p:txBody>
          <a:bodyPr rtlCol="1" anchor="ctr">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2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PLANT TAXONOMY</a:t>
            </a:r>
            <a:endParaRPr lang="ar-IQ" sz="1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12" name="Content Placeholder 11"/>
          <p:cNvSpPr>
            <a:spLocks noGrp="1"/>
          </p:cNvSpPr>
          <p:nvPr>
            <p:ph sz="half" idx="1"/>
          </p:nvPr>
        </p:nvSpPr>
        <p:spPr>
          <a:xfrm>
            <a:off x="457200" y="998500"/>
            <a:ext cx="8186766" cy="5357850"/>
          </a:xfrm>
        </p:spPr>
        <p:txBody>
          <a:bodyPr rtlCol="1">
            <a:noAutofit/>
          </a:bodyPr>
          <a:lstStyle/>
          <a:p>
            <a:pPr marL="0" indent="0" algn="l" rtl="0">
              <a:buNone/>
            </a:pPr>
            <a:r>
              <a:rPr lang="en-US" sz="2600" dirty="0"/>
              <a:t>	Some important ones are discussed below; </a:t>
            </a:r>
          </a:p>
          <a:p>
            <a:pPr marL="0" indent="0" algn="l" rtl="0">
              <a:buNone/>
            </a:pPr>
            <a:r>
              <a:rPr lang="en-US" sz="2600" b="1" dirty="0"/>
              <a:t> A- The rank of taxa: </a:t>
            </a:r>
            <a:endParaRPr lang="en-US" sz="2600" dirty="0"/>
          </a:p>
          <a:p>
            <a:pPr marL="0" indent="0" algn="l" rtl="0">
              <a:buNone/>
            </a:pPr>
            <a:r>
              <a:rPr lang="en-US" sz="2600" dirty="0"/>
              <a:t>	The term </a:t>
            </a:r>
            <a:r>
              <a:rPr lang="en-US" sz="2600" b="1" dirty="0"/>
              <a:t>taxon </a:t>
            </a:r>
            <a:r>
              <a:rPr lang="en-US" sz="2600" dirty="0"/>
              <a:t>(pl. </a:t>
            </a:r>
            <a:r>
              <a:rPr lang="en-US" sz="2600" b="1" dirty="0"/>
              <a:t>taxa</a:t>
            </a:r>
            <a:r>
              <a:rPr lang="en-US" sz="2600" dirty="0"/>
              <a:t>), a taxonomic group of any rank, has been introduced for the first time in 1956 edition of the Code. The system of nomenclature provides a hierarchical arrangement of ranks and every plant is treated as belonging to number of successively higher taxa, each assigned a particular rank with species as a basic unit. The seven principal-obligatory ranks in descending sequence are: Kingdom (regnum), Division (</a:t>
            </a:r>
            <a:r>
              <a:rPr lang="en-US" sz="2600" dirty="0" err="1"/>
              <a:t>divisio</a:t>
            </a:r>
            <a:r>
              <a:rPr lang="en-US" sz="2600" dirty="0"/>
              <a:t> or phylum), Class (</a:t>
            </a:r>
            <a:r>
              <a:rPr lang="en-US" sz="2600" dirty="0" err="1"/>
              <a:t>klass</a:t>
            </a:r>
            <a:r>
              <a:rPr lang="en-US" sz="2600" dirty="0"/>
              <a:t>, classis), Order (ordo), Family (</a:t>
            </a:r>
            <a:r>
              <a:rPr lang="en-US" sz="2600" dirty="0" err="1"/>
              <a:t>familia</a:t>
            </a:r>
            <a:r>
              <a:rPr lang="en-US" sz="2600" dirty="0"/>
              <a:t>), Genus (genus) and Species (species). </a:t>
            </a:r>
          </a:p>
        </p:txBody>
      </p:sp>
    </p:spTree>
    <p:extLst>
      <p:ext uri="{BB962C8B-B14F-4D97-AF65-F5344CB8AC3E}">
        <p14:creationId xmlns="" xmlns:p14="http://schemas.microsoft.com/office/powerpoint/2010/main" val="404433837"/>
      </p:ext>
    </p:extLst>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46" y="714356"/>
            <a:ext cx="5214974" cy="428625"/>
          </a:xfrm>
        </p:spPr>
        <p:txBody>
          <a:bodyPr rtlCol="1">
            <a:normAutofit fontScale="90000"/>
          </a:bodyPr>
          <a:lstStyle/>
          <a:p>
            <a:pPr rtl="0" eaLnBrk="1" fontAlgn="auto" hangingPunct="1">
              <a:spcAft>
                <a:spcPts val="0"/>
              </a:spcAft>
              <a:defRPr/>
            </a:pPr>
            <a:r>
              <a:rPr lang="en-US" sz="3600" b="1" dirty="0">
                <a:solidFill>
                  <a:srgbClr val="7030A0"/>
                </a:solidFill>
              </a:rPr>
              <a:t>The ending of the names:</a:t>
            </a:r>
            <a:endParaRPr lang="en-US" b="1" dirty="0">
              <a:solidFill>
                <a:srgbClr val="FF0000"/>
              </a:solidFill>
            </a:endParaRPr>
          </a:p>
        </p:txBody>
      </p:sp>
      <p:sp>
        <p:nvSpPr>
          <p:cNvPr id="3" name="Subtitle 2"/>
          <p:cNvSpPr>
            <a:spLocks noGrp="1"/>
          </p:cNvSpPr>
          <p:nvPr>
            <p:ph type="subTitle" idx="1"/>
          </p:nvPr>
        </p:nvSpPr>
        <p:spPr>
          <a:xfrm>
            <a:off x="1071538" y="1214422"/>
            <a:ext cx="7786742" cy="4786345"/>
          </a:xfrm>
        </p:spPr>
        <p:txBody>
          <a:bodyPr rtlCol="1">
            <a:normAutofit fontScale="62500" lnSpcReduction="20000"/>
          </a:bodyPr>
          <a:lstStyle/>
          <a:p>
            <a:pPr algn="l" rtl="0"/>
            <a:r>
              <a:rPr lang="en-US" dirty="0">
                <a:solidFill>
                  <a:schemeClr val="tx1"/>
                </a:solidFill>
              </a:rPr>
              <a:t>	The ending of the name indicates its rank, as below: </a:t>
            </a:r>
          </a:p>
          <a:p>
            <a:pPr algn="l" rtl="0"/>
            <a:r>
              <a:rPr lang="en-US" dirty="0">
                <a:solidFill>
                  <a:schemeClr val="tx1"/>
                </a:solidFill>
              </a:rPr>
              <a:t>❖ </a:t>
            </a:r>
            <a:r>
              <a:rPr lang="en-US" b="1" dirty="0">
                <a:solidFill>
                  <a:schemeClr val="tx1"/>
                </a:solidFill>
              </a:rPr>
              <a:t>Kingdom, ---- (various) e.g. Plantae </a:t>
            </a:r>
            <a:endParaRPr lang="en-US" dirty="0">
              <a:solidFill>
                <a:schemeClr val="tx1"/>
              </a:solidFill>
            </a:endParaRPr>
          </a:p>
          <a:p>
            <a:pPr algn="l" rtl="0"/>
            <a:r>
              <a:rPr lang="en-US" dirty="0">
                <a:solidFill>
                  <a:schemeClr val="tx1"/>
                </a:solidFill>
              </a:rPr>
              <a:t>❖ </a:t>
            </a:r>
            <a:r>
              <a:rPr lang="en-US" b="1" dirty="0">
                <a:solidFill>
                  <a:schemeClr val="tx1"/>
                </a:solidFill>
              </a:rPr>
              <a:t>Division, ---- </a:t>
            </a:r>
            <a:r>
              <a:rPr lang="en-US" b="1" dirty="0" err="1">
                <a:solidFill>
                  <a:schemeClr val="tx1"/>
                </a:solidFill>
              </a:rPr>
              <a:t>phyta</a:t>
            </a:r>
            <a:r>
              <a:rPr lang="en-US" b="1" dirty="0">
                <a:solidFill>
                  <a:schemeClr val="tx1"/>
                </a:solidFill>
              </a:rPr>
              <a:t> e.g. </a:t>
            </a:r>
            <a:r>
              <a:rPr lang="en-US" b="1" dirty="0" err="1">
                <a:solidFill>
                  <a:schemeClr val="tx1"/>
                </a:solidFill>
              </a:rPr>
              <a:t>Magnoliophyta</a:t>
            </a:r>
            <a:r>
              <a:rPr lang="en-US" b="1" dirty="0">
                <a:solidFill>
                  <a:schemeClr val="tx1"/>
                </a:solidFill>
              </a:rPr>
              <a:t> (</a:t>
            </a:r>
            <a:r>
              <a:rPr lang="en-US" b="1" dirty="0" err="1">
                <a:solidFill>
                  <a:schemeClr val="tx1"/>
                </a:solidFill>
              </a:rPr>
              <a:t>Tracheophyta</a:t>
            </a:r>
            <a:r>
              <a:rPr lang="en-US" b="1" dirty="0">
                <a:solidFill>
                  <a:schemeClr val="tx1"/>
                </a:solidFill>
              </a:rPr>
              <a:t>) </a:t>
            </a:r>
            <a:endParaRPr lang="en-US" dirty="0">
              <a:solidFill>
                <a:schemeClr val="tx1"/>
              </a:solidFill>
            </a:endParaRPr>
          </a:p>
          <a:p>
            <a:pPr algn="l" rtl="0"/>
            <a:r>
              <a:rPr lang="en-US" dirty="0">
                <a:solidFill>
                  <a:schemeClr val="tx1"/>
                </a:solidFill>
              </a:rPr>
              <a:t>❖ </a:t>
            </a:r>
            <a:r>
              <a:rPr lang="en-US" b="1" dirty="0">
                <a:solidFill>
                  <a:schemeClr val="tx1"/>
                </a:solidFill>
              </a:rPr>
              <a:t>Subdivision, ---- </a:t>
            </a:r>
            <a:r>
              <a:rPr lang="en-US" b="1" dirty="0" err="1">
                <a:solidFill>
                  <a:schemeClr val="tx1"/>
                </a:solidFill>
              </a:rPr>
              <a:t>phytina</a:t>
            </a:r>
            <a:r>
              <a:rPr lang="en-US" b="1" dirty="0">
                <a:solidFill>
                  <a:schemeClr val="tx1"/>
                </a:solidFill>
              </a:rPr>
              <a:t> e.g. </a:t>
            </a:r>
            <a:r>
              <a:rPr lang="en-US" b="1" dirty="0" err="1">
                <a:solidFill>
                  <a:schemeClr val="tx1"/>
                </a:solidFill>
              </a:rPr>
              <a:t>Magnoliophytina</a:t>
            </a:r>
            <a:r>
              <a:rPr lang="en-US" b="1" dirty="0">
                <a:solidFill>
                  <a:schemeClr val="tx1"/>
                </a:solidFill>
              </a:rPr>
              <a:t> (</a:t>
            </a:r>
            <a:r>
              <a:rPr lang="en-US" b="1" dirty="0" err="1">
                <a:solidFill>
                  <a:schemeClr val="tx1"/>
                </a:solidFill>
              </a:rPr>
              <a:t>Spermatophytina</a:t>
            </a:r>
            <a:r>
              <a:rPr lang="en-US" b="1" dirty="0">
                <a:solidFill>
                  <a:schemeClr val="tx1"/>
                </a:solidFill>
              </a:rPr>
              <a:t>) </a:t>
            </a:r>
            <a:endParaRPr lang="en-US" dirty="0">
              <a:solidFill>
                <a:schemeClr val="tx1"/>
              </a:solidFill>
            </a:endParaRPr>
          </a:p>
          <a:p>
            <a:pPr algn="l" rtl="0"/>
            <a:r>
              <a:rPr lang="en-US" dirty="0">
                <a:solidFill>
                  <a:schemeClr val="tx1"/>
                </a:solidFill>
              </a:rPr>
              <a:t>❖ </a:t>
            </a:r>
            <a:r>
              <a:rPr lang="en-US" b="1" dirty="0">
                <a:solidFill>
                  <a:schemeClr val="tx1"/>
                </a:solidFill>
              </a:rPr>
              <a:t>Class, ---- </a:t>
            </a:r>
            <a:r>
              <a:rPr lang="en-US" b="1" dirty="0" err="1">
                <a:solidFill>
                  <a:schemeClr val="tx1"/>
                </a:solidFill>
              </a:rPr>
              <a:t>opsida</a:t>
            </a:r>
            <a:r>
              <a:rPr lang="en-US" b="1" dirty="0">
                <a:solidFill>
                  <a:schemeClr val="tx1"/>
                </a:solidFill>
              </a:rPr>
              <a:t> e.g. </a:t>
            </a:r>
            <a:r>
              <a:rPr lang="en-US" b="1" dirty="0" err="1">
                <a:solidFill>
                  <a:schemeClr val="tx1"/>
                </a:solidFill>
              </a:rPr>
              <a:t>Magnoliopsida</a:t>
            </a:r>
            <a:r>
              <a:rPr lang="en-US" b="1" dirty="0">
                <a:solidFill>
                  <a:schemeClr val="tx1"/>
                </a:solidFill>
              </a:rPr>
              <a:t> (</a:t>
            </a:r>
            <a:r>
              <a:rPr lang="en-US" b="1" dirty="0" err="1">
                <a:solidFill>
                  <a:schemeClr val="tx1"/>
                </a:solidFill>
              </a:rPr>
              <a:t>Angiospermopsida</a:t>
            </a:r>
            <a:r>
              <a:rPr lang="en-US" b="1" dirty="0">
                <a:solidFill>
                  <a:schemeClr val="tx1"/>
                </a:solidFill>
              </a:rPr>
              <a:t>) </a:t>
            </a:r>
            <a:endParaRPr lang="en-US" dirty="0">
              <a:solidFill>
                <a:schemeClr val="tx1"/>
              </a:solidFill>
            </a:endParaRPr>
          </a:p>
          <a:p>
            <a:pPr algn="l" rtl="0"/>
            <a:r>
              <a:rPr lang="en-US" dirty="0">
                <a:solidFill>
                  <a:schemeClr val="tx1"/>
                </a:solidFill>
              </a:rPr>
              <a:t>❖ </a:t>
            </a:r>
            <a:r>
              <a:rPr lang="en-US" b="1" dirty="0">
                <a:solidFill>
                  <a:schemeClr val="tx1"/>
                </a:solidFill>
              </a:rPr>
              <a:t>Subclass, ---- </a:t>
            </a:r>
            <a:r>
              <a:rPr lang="en-US" b="1" dirty="0" err="1">
                <a:solidFill>
                  <a:schemeClr val="tx1"/>
                </a:solidFill>
              </a:rPr>
              <a:t>idae</a:t>
            </a:r>
            <a:r>
              <a:rPr lang="en-US" b="1" dirty="0">
                <a:solidFill>
                  <a:schemeClr val="tx1"/>
                </a:solidFill>
              </a:rPr>
              <a:t> e.g. </a:t>
            </a:r>
            <a:r>
              <a:rPr lang="en-US" b="1" dirty="0" err="1">
                <a:solidFill>
                  <a:schemeClr val="tx1"/>
                </a:solidFill>
              </a:rPr>
              <a:t>Magnoliidae</a:t>
            </a:r>
            <a:r>
              <a:rPr lang="en-US" b="1" dirty="0">
                <a:solidFill>
                  <a:schemeClr val="tx1"/>
                </a:solidFill>
              </a:rPr>
              <a:t> (</a:t>
            </a:r>
            <a:r>
              <a:rPr lang="en-US" b="1" dirty="0" err="1">
                <a:solidFill>
                  <a:schemeClr val="tx1"/>
                </a:solidFill>
              </a:rPr>
              <a:t>Monocotyledonidae</a:t>
            </a:r>
            <a:r>
              <a:rPr lang="en-US" b="1" dirty="0">
                <a:solidFill>
                  <a:schemeClr val="tx1"/>
                </a:solidFill>
              </a:rPr>
              <a:t>) </a:t>
            </a:r>
            <a:endParaRPr lang="en-US" dirty="0">
              <a:solidFill>
                <a:schemeClr val="tx1"/>
              </a:solidFill>
            </a:endParaRPr>
          </a:p>
          <a:p>
            <a:pPr algn="l" rtl="0"/>
            <a:r>
              <a:rPr lang="en-US" dirty="0">
                <a:solidFill>
                  <a:schemeClr val="tx1"/>
                </a:solidFill>
              </a:rPr>
              <a:t>❖ </a:t>
            </a:r>
            <a:r>
              <a:rPr lang="en-US" b="1" dirty="0">
                <a:solidFill>
                  <a:schemeClr val="tx1"/>
                </a:solidFill>
              </a:rPr>
              <a:t>Order, ---- ales e.g. </a:t>
            </a:r>
            <a:r>
              <a:rPr lang="en-US" b="1" dirty="0" err="1">
                <a:solidFill>
                  <a:schemeClr val="tx1"/>
                </a:solidFill>
              </a:rPr>
              <a:t>Liliales</a:t>
            </a:r>
            <a:r>
              <a:rPr lang="en-US" b="1" dirty="0">
                <a:solidFill>
                  <a:schemeClr val="tx1"/>
                </a:solidFill>
              </a:rPr>
              <a:t> </a:t>
            </a:r>
            <a:endParaRPr lang="en-US" dirty="0">
              <a:solidFill>
                <a:schemeClr val="tx1"/>
              </a:solidFill>
            </a:endParaRPr>
          </a:p>
          <a:p>
            <a:pPr algn="l" rtl="0"/>
            <a:r>
              <a:rPr lang="en-US" dirty="0">
                <a:solidFill>
                  <a:schemeClr val="tx1"/>
                </a:solidFill>
              </a:rPr>
              <a:t>❖ </a:t>
            </a:r>
            <a:r>
              <a:rPr lang="en-US" b="1" dirty="0">
                <a:solidFill>
                  <a:schemeClr val="tx1"/>
                </a:solidFill>
              </a:rPr>
              <a:t>Suborder, ---- </a:t>
            </a:r>
            <a:r>
              <a:rPr lang="en-US" b="1" dirty="0" err="1">
                <a:solidFill>
                  <a:schemeClr val="tx1"/>
                </a:solidFill>
              </a:rPr>
              <a:t>ineae</a:t>
            </a:r>
            <a:r>
              <a:rPr lang="en-US" b="1" dirty="0">
                <a:solidFill>
                  <a:schemeClr val="tx1"/>
                </a:solidFill>
              </a:rPr>
              <a:t> e.g. </a:t>
            </a:r>
            <a:r>
              <a:rPr lang="en-US" b="1" dirty="0" err="1">
                <a:solidFill>
                  <a:schemeClr val="tx1"/>
                </a:solidFill>
              </a:rPr>
              <a:t>Lilineae</a:t>
            </a:r>
            <a:r>
              <a:rPr lang="en-US" b="1" dirty="0">
                <a:solidFill>
                  <a:schemeClr val="tx1"/>
                </a:solidFill>
              </a:rPr>
              <a:t> </a:t>
            </a:r>
            <a:endParaRPr lang="en-US" dirty="0">
              <a:solidFill>
                <a:schemeClr val="tx1"/>
              </a:solidFill>
            </a:endParaRPr>
          </a:p>
          <a:p>
            <a:pPr algn="l" rtl="0"/>
            <a:r>
              <a:rPr lang="en-US" dirty="0">
                <a:solidFill>
                  <a:schemeClr val="tx1"/>
                </a:solidFill>
              </a:rPr>
              <a:t>❖ </a:t>
            </a:r>
            <a:r>
              <a:rPr lang="en-US" b="1" dirty="0">
                <a:solidFill>
                  <a:schemeClr val="tx1"/>
                </a:solidFill>
              </a:rPr>
              <a:t>Family, ---- </a:t>
            </a:r>
            <a:r>
              <a:rPr lang="en-US" b="1" dirty="0" err="1">
                <a:solidFill>
                  <a:schemeClr val="tx1"/>
                </a:solidFill>
              </a:rPr>
              <a:t>aceae</a:t>
            </a:r>
            <a:r>
              <a:rPr lang="en-US" b="1" dirty="0">
                <a:solidFill>
                  <a:schemeClr val="tx1"/>
                </a:solidFill>
              </a:rPr>
              <a:t> e.g. Liliaceae </a:t>
            </a:r>
            <a:endParaRPr lang="en-US" dirty="0">
              <a:solidFill>
                <a:schemeClr val="tx1"/>
              </a:solidFill>
            </a:endParaRPr>
          </a:p>
          <a:p>
            <a:pPr algn="l" rtl="0"/>
            <a:r>
              <a:rPr lang="en-US" dirty="0">
                <a:solidFill>
                  <a:schemeClr val="tx1"/>
                </a:solidFill>
              </a:rPr>
              <a:t>❖ </a:t>
            </a:r>
            <a:r>
              <a:rPr lang="en-US" b="1" dirty="0">
                <a:solidFill>
                  <a:schemeClr val="tx1"/>
                </a:solidFill>
              </a:rPr>
              <a:t>Genus, ---- (various) us, as, a, um, es, on, ii… </a:t>
            </a:r>
            <a:r>
              <a:rPr lang="en-US" b="1" i="1" dirty="0">
                <a:solidFill>
                  <a:schemeClr val="tx1"/>
                </a:solidFill>
              </a:rPr>
              <a:t>Lilium </a:t>
            </a:r>
            <a:r>
              <a:rPr lang="en-US" b="1" dirty="0">
                <a:solidFill>
                  <a:schemeClr val="tx1"/>
                </a:solidFill>
              </a:rPr>
              <a:t>L. </a:t>
            </a:r>
            <a:endParaRPr lang="en-US" dirty="0">
              <a:solidFill>
                <a:schemeClr val="tx1"/>
              </a:solidFill>
            </a:endParaRPr>
          </a:p>
          <a:p>
            <a:pPr algn="l" rtl="0"/>
            <a:r>
              <a:rPr lang="en-US" dirty="0">
                <a:solidFill>
                  <a:schemeClr val="tx1"/>
                </a:solidFill>
              </a:rPr>
              <a:t>❖ </a:t>
            </a:r>
            <a:r>
              <a:rPr lang="en-US" b="1" dirty="0">
                <a:solidFill>
                  <a:schemeClr val="tx1"/>
                </a:solidFill>
              </a:rPr>
              <a:t>Species, ---- (various) </a:t>
            </a:r>
            <a:r>
              <a:rPr lang="en-US" b="1" i="1" dirty="0">
                <a:solidFill>
                  <a:schemeClr val="tx1"/>
                </a:solidFill>
              </a:rPr>
              <a:t>Lilium </a:t>
            </a:r>
            <a:r>
              <a:rPr lang="en-US" b="1" i="1" dirty="0" err="1">
                <a:solidFill>
                  <a:schemeClr val="tx1"/>
                </a:solidFill>
              </a:rPr>
              <a:t>candidum</a:t>
            </a:r>
            <a:r>
              <a:rPr lang="en-US" b="1" i="1" dirty="0">
                <a:solidFill>
                  <a:schemeClr val="tx1"/>
                </a:solidFill>
              </a:rPr>
              <a:t> </a:t>
            </a:r>
            <a:endParaRPr lang="en-US" dirty="0">
              <a:solidFill>
                <a:schemeClr val="tx1"/>
              </a:solidFill>
            </a:endParaRPr>
          </a:p>
          <a:p>
            <a:pPr algn="l" rtl="0"/>
            <a:endParaRPr lang="en-US" dirty="0">
              <a:solidFill>
                <a:schemeClr val="tx1"/>
              </a:solidFill>
            </a:endParaRPr>
          </a:p>
          <a:p>
            <a:pPr algn="l" rtl="0"/>
            <a:r>
              <a:rPr lang="en-US" dirty="0">
                <a:solidFill>
                  <a:schemeClr val="tx1"/>
                </a:solidFill>
              </a:rPr>
              <a:t>	The rank of species is basic, on or more species make up a genus, one or more genera make up a family and so on. </a:t>
            </a:r>
            <a:endParaRPr lang="en-US" sz="2400" i="1" dirty="0">
              <a:solidFill>
                <a:schemeClr val="tx1"/>
              </a:solidFill>
            </a:endParaRPr>
          </a:p>
        </p:txBody>
      </p:sp>
      <p:sp>
        <p:nvSpPr>
          <p:cNvPr id="4" name="Footer Placeholder 3"/>
          <p:cNvSpPr>
            <a:spLocks noGrp="1"/>
          </p:cNvSpPr>
          <p:nvPr>
            <p:ph type="ftr" sz="quarter" idx="11"/>
          </p:nvPr>
        </p:nvSpPr>
        <p:spPr/>
        <p:txBody>
          <a:bodyPr/>
          <a:lstStyle/>
          <a:p>
            <a:pPr>
              <a:defRPr/>
            </a:pPr>
            <a:r>
              <a:rPr lang="en-US" dirty="0"/>
              <a:t>PLANT TAXONOMY</a:t>
            </a:r>
            <a:endParaRPr lang="ar-IQ" dirty="0"/>
          </a:p>
        </p:txBody>
      </p:sp>
      <p:sp>
        <p:nvSpPr>
          <p:cNvPr id="5" name="Slide Number Placeholder 4"/>
          <p:cNvSpPr>
            <a:spLocks noGrp="1"/>
          </p:cNvSpPr>
          <p:nvPr>
            <p:ph type="sldNum" sz="quarter" idx="12"/>
          </p:nvPr>
        </p:nvSpPr>
        <p:spPr/>
        <p:txBody>
          <a:bodyPr/>
          <a:lstStyle/>
          <a:p>
            <a:pPr>
              <a:defRPr/>
            </a:pPr>
            <a:fld id="{CA8BC12C-89A2-467C-83B7-D60380E5BEF2}" type="slidenum">
              <a:rPr lang="ar-IQ"/>
              <a:pPr>
                <a:defRPr/>
              </a:pPr>
              <a:t>11</a:t>
            </a:fld>
            <a:endParaRPr lang="ar-IQ"/>
          </a:p>
        </p:txBody>
      </p:sp>
      <p:sp>
        <p:nvSpPr>
          <p:cNvPr id="6" name="Slide Number Placeholder 3"/>
          <p:cNvSpPr txBox="1">
            <a:spLocks/>
          </p:cNvSpPr>
          <p:nvPr/>
        </p:nvSpPr>
        <p:spPr>
          <a:xfrm>
            <a:off x="428596" y="6286520"/>
            <a:ext cx="2133600" cy="365125"/>
          </a:xfrm>
          <a:prstGeom prst="rect">
            <a:avLst/>
          </a:prstGeom>
          <a:solidFill>
            <a:srgbClr val="92D050"/>
          </a:solidFill>
          <a:ln>
            <a:solidFill>
              <a:srgbClr val="FFFF00"/>
            </a:solidFill>
          </a:ln>
          <a:scene3d>
            <a:camera prst="orthographicFront"/>
            <a:lightRig rig="threePt" dir="t"/>
          </a:scene3d>
          <a:sp3d>
            <a:bevelT prst="relaxedInset"/>
          </a:sp3d>
        </p:spPr>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fontAlgn="auto">
              <a:spcBef>
                <a:spcPts val="0"/>
              </a:spcBef>
              <a:spcAft>
                <a:spcPts val="0"/>
              </a:spcAft>
              <a:defRPr/>
            </a:pPr>
            <a:fld id="{67F8EA40-D51B-46F5-927D-1A57242AB796}" type="slidenum">
              <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rPr>
              <a:pPr algn="l" fontAlgn="auto">
                <a:spcBef>
                  <a:spcPts val="0"/>
                </a:spcBef>
                <a:spcAft>
                  <a:spcPts val="0"/>
                </a:spcAft>
                <a:defRPr/>
              </a:pPr>
              <a:t>11</a:t>
            </a:fld>
            <a:endPar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endParaRPr>
          </a:p>
        </p:txBody>
      </p:sp>
      <p:sp>
        <p:nvSpPr>
          <p:cNvPr id="7" name="Footer Placeholder 4"/>
          <p:cNvSpPr txBox="1">
            <a:spLocks/>
          </p:cNvSpPr>
          <p:nvPr/>
        </p:nvSpPr>
        <p:spPr>
          <a:xfrm>
            <a:off x="6000760" y="6350023"/>
            <a:ext cx="2895600" cy="365125"/>
          </a:xfrm>
          <a:prstGeom prst="rect">
            <a:avLst/>
          </a:prstGeom>
          <a:solidFill>
            <a:srgbClr val="92D050"/>
          </a:solidFill>
          <a:ln>
            <a:solidFill>
              <a:srgbClr val="FFFF00"/>
            </a:solidFill>
          </a:ln>
          <a:scene3d>
            <a:camera prst="orthographicFront"/>
            <a:lightRig rig="soft" dir="tl">
              <a:rot lat="0" lon="0" rev="0"/>
            </a:lightRig>
          </a:scene3d>
          <a:sp3d>
            <a:bevelT prst="relaxedInset"/>
          </a:sp3d>
        </p:spPr>
        <p:txBody>
          <a:bodyPr rtlCol="1" anchor="ctr">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2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PLANT TAXONOMY</a:t>
            </a:r>
            <a:endParaRPr lang="ar-IQ" sz="1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20487" name="TextBox 7"/>
          <p:cNvSpPr txBox="1">
            <a:spLocks noChangeArrowheads="1"/>
          </p:cNvSpPr>
          <p:nvPr/>
        </p:nvSpPr>
        <p:spPr bwMode="auto">
          <a:xfrm>
            <a:off x="4786313" y="1071563"/>
            <a:ext cx="4143375" cy="369887"/>
          </a:xfrm>
          <a:prstGeom prst="rect">
            <a:avLst/>
          </a:prstGeom>
          <a:noFill/>
          <a:ln w="9525">
            <a:noFill/>
            <a:miter lim="800000"/>
            <a:headEnd/>
            <a:tailEnd/>
          </a:ln>
        </p:spPr>
        <p:txBody>
          <a:bodyPr>
            <a:spAutoFit/>
          </a:bodyPr>
          <a:lstStyle/>
          <a:p>
            <a:pPr algn="ctr"/>
            <a:endParaRPr lang="ar-SA">
              <a:latin typeface="Cambria" pitchFamily="18" charset="0"/>
              <a:cs typeface="Times New Roman" pitchFamily="18" charset="0"/>
            </a:endParaRPr>
          </a:p>
        </p:txBody>
      </p:sp>
      <p:sp>
        <p:nvSpPr>
          <p:cNvPr id="12" name="TextBox 11"/>
          <p:cNvSpPr txBox="1"/>
          <p:nvPr/>
        </p:nvSpPr>
        <p:spPr>
          <a:xfrm>
            <a:off x="1285852" y="3643314"/>
            <a:ext cx="3857652" cy="369332"/>
          </a:xfrm>
          <a:prstGeom prst="rect">
            <a:avLst/>
          </a:prstGeom>
          <a:noFill/>
        </p:spPr>
        <p:txBody>
          <a:bodyPr wrap="square" rtlCol="1">
            <a:spAutoFit/>
          </a:bodyPr>
          <a:lstStyle/>
          <a:p>
            <a:endParaRPr lang="ar-IQ" dirty="0"/>
          </a:p>
        </p:txBody>
      </p:sp>
    </p:spTree>
    <p:extLst>
      <p:ext uri="{BB962C8B-B14F-4D97-AF65-F5344CB8AC3E}">
        <p14:creationId xmlns="" xmlns:p14="http://schemas.microsoft.com/office/powerpoint/2010/main" val="3960324995"/>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29" y="404665"/>
            <a:ext cx="7925819" cy="916612"/>
          </a:xfrm>
        </p:spPr>
        <p:txBody>
          <a:bodyPr rtlCol="1">
            <a:noAutofit/>
          </a:bodyPr>
          <a:lstStyle/>
          <a:p>
            <a:pPr rtl="0" eaLnBrk="1" fontAlgn="auto" hangingPunct="1">
              <a:spcAft>
                <a:spcPts val="0"/>
              </a:spcAft>
              <a:defRPr/>
            </a:pPr>
            <a:r>
              <a:rPr lang="en-US" sz="3200" b="1" dirty="0">
                <a:solidFill>
                  <a:srgbClr val="0070C0"/>
                </a:solidFill>
              </a:rPr>
              <a:t>B- Special exception is made for the following eight families. </a:t>
            </a:r>
          </a:p>
        </p:txBody>
      </p:sp>
      <p:sp>
        <p:nvSpPr>
          <p:cNvPr id="3" name="Subtitle 2"/>
          <p:cNvSpPr>
            <a:spLocks noGrp="1"/>
          </p:cNvSpPr>
          <p:nvPr>
            <p:ph type="subTitle" idx="1"/>
          </p:nvPr>
        </p:nvSpPr>
        <p:spPr>
          <a:xfrm>
            <a:off x="678629" y="1441450"/>
            <a:ext cx="7786742" cy="4534171"/>
          </a:xfrm>
        </p:spPr>
        <p:txBody>
          <a:bodyPr rtlCol="1">
            <a:normAutofit fontScale="77500" lnSpcReduction="20000"/>
          </a:bodyPr>
          <a:lstStyle/>
          <a:p>
            <a:pPr algn="l" rtl="0"/>
            <a:r>
              <a:rPr lang="en-US" dirty="0"/>
              <a:t>	</a:t>
            </a:r>
            <a:r>
              <a:rPr lang="en-US" dirty="0">
                <a:solidFill>
                  <a:schemeClr val="tx2"/>
                </a:solidFill>
              </a:rPr>
              <a:t>These names because of long usage are treated as validly published. For these families alternative names are also permitted ending in-</a:t>
            </a:r>
            <a:r>
              <a:rPr lang="en-US" i="1" dirty="0" err="1">
                <a:solidFill>
                  <a:schemeClr val="tx2"/>
                </a:solidFill>
              </a:rPr>
              <a:t>aceae</a:t>
            </a:r>
            <a:r>
              <a:rPr lang="en-US" dirty="0">
                <a:solidFill>
                  <a:schemeClr val="tx2"/>
                </a:solidFill>
              </a:rPr>
              <a:t>.</a:t>
            </a:r>
          </a:p>
          <a:p>
            <a:pPr algn="l" rtl="0"/>
            <a:r>
              <a:rPr lang="en-US" b="1" u="sng" dirty="0">
                <a:solidFill>
                  <a:schemeClr val="tx2"/>
                </a:solidFill>
              </a:rPr>
              <a:t>      Old name   </a:t>
            </a:r>
            <a:r>
              <a:rPr lang="en-US" b="1" dirty="0">
                <a:solidFill>
                  <a:schemeClr val="tx2"/>
                </a:solidFill>
              </a:rPr>
              <a:t>                                            </a:t>
            </a:r>
            <a:r>
              <a:rPr lang="en-US" b="1" u="sng" dirty="0">
                <a:solidFill>
                  <a:schemeClr val="tx2"/>
                </a:solidFill>
              </a:rPr>
              <a:t>    New name  . </a:t>
            </a:r>
            <a:endParaRPr lang="en-US" u="sng" dirty="0">
              <a:solidFill>
                <a:schemeClr val="tx2"/>
              </a:solidFill>
            </a:endParaRPr>
          </a:p>
          <a:p>
            <a:pPr algn="l" rtl="0"/>
            <a:r>
              <a:rPr lang="en-US" dirty="0">
                <a:solidFill>
                  <a:schemeClr val="tx2"/>
                </a:solidFill>
              </a:rPr>
              <a:t>     </a:t>
            </a:r>
            <a:r>
              <a:rPr lang="en-US" b="1" dirty="0" err="1">
                <a:solidFill>
                  <a:schemeClr val="tx2"/>
                </a:solidFill>
              </a:rPr>
              <a:t>i</a:t>
            </a:r>
            <a:r>
              <a:rPr lang="en-US" b="1" dirty="0">
                <a:solidFill>
                  <a:schemeClr val="tx2"/>
                </a:solidFill>
              </a:rPr>
              <a:t>. Palmae                                                     </a:t>
            </a:r>
            <a:r>
              <a:rPr lang="en-US" b="1" dirty="0" err="1">
                <a:solidFill>
                  <a:schemeClr val="tx2"/>
                </a:solidFill>
              </a:rPr>
              <a:t>Arecaceae</a:t>
            </a:r>
            <a:r>
              <a:rPr lang="en-US" b="1" dirty="0">
                <a:solidFill>
                  <a:schemeClr val="tx2"/>
                </a:solidFill>
              </a:rPr>
              <a:t>  </a:t>
            </a:r>
            <a:endParaRPr lang="en-US" dirty="0">
              <a:solidFill>
                <a:schemeClr val="tx2"/>
              </a:solidFill>
            </a:endParaRPr>
          </a:p>
          <a:p>
            <a:pPr algn="l" rtl="0"/>
            <a:r>
              <a:rPr lang="en-US" b="1" dirty="0">
                <a:solidFill>
                  <a:schemeClr val="tx2"/>
                </a:solidFill>
              </a:rPr>
              <a:t>     ii. Gramineae                                            </a:t>
            </a:r>
            <a:r>
              <a:rPr lang="en-US" b="1" dirty="0" err="1">
                <a:solidFill>
                  <a:schemeClr val="tx2"/>
                </a:solidFill>
              </a:rPr>
              <a:t>Poaceae</a:t>
            </a:r>
            <a:r>
              <a:rPr lang="en-US" b="1" dirty="0">
                <a:solidFill>
                  <a:schemeClr val="tx2"/>
                </a:solidFill>
              </a:rPr>
              <a:t>  </a:t>
            </a:r>
            <a:endParaRPr lang="en-US" dirty="0">
              <a:solidFill>
                <a:schemeClr val="tx2"/>
              </a:solidFill>
            </a:endParaRPr>
          </a:p>
          <a:p>
            <a:pPr algn="l" rtl="0"/>
            <a:r>
              <a:rPr lang="en-US" b="1" dirty="0">
                <a:solidFill>
                  <a:schemeClr val="tx2"/>
                </a:solidFill>
              </a:rPr>
              <a:t>    iii. Cruciferae                                             Brassicaceae  </a:t>
            </a:r>
            <a:endParaRPr lang="en-US" dirty="0">
              <a:solidFill>
                <a:schemeClr val="tx2"/>
              </a:solidFill>
            </a:endParaRPr>
          </a:p>
          <a:p>
            <a:pPr algn="l" rtl="0"/>
            <a:r>
              <a:rPr lang="en-US" b="1" dirty="0">
                <a:solidFill>
                  <a:schemeClr val="tx2"/>
                </a:solidFill>
              </a:rPr>
              <a:t>    iv. Leguminosae                                         Fabaceae </a:t>
            </a:r>
            <a:endParaRPr lang="en-US" dirty="0">
              <a:solidFill>
                <a:schemeClr val="tx2"/>
              </a:solidFill>
            </a:endParaRPr>
          </a:p>
          <a:p>
            <a:pPr algn="l" rtl="0"/>
            <a:r>
              <a:rPr lang="en-US" b="1" dirty="0">
                <a:solidFill>
                  <a:schemeClr val="tx2"/>
                </a:solidFill>
              </a:rPr>
              <a:t>    v. </a:t>
            </a:r>
            <a:r>
              <a:rPr lang="en-US" b="1" dirty="0" err="1">
                <a:solidFill>
                  <a:schemeClr val="tx2"/>
                </a:solidFill>
              </a:rPr>
              <a:t>Guttiferae</a:t>
            </a:r>
            <a:r>
              <a:rPr lang="en-US" b="1" dirty="0">
                <a:solidFill>
                  <a:schemeClr val="tx2"/>
                </a:solidFill>
              </a:rPr>
              <a:t>                                                 </a:t>
            </a:r>
            <a:r>
              <a:rPr lang="en-US" b="1" dirty="0" err="1">
                <a:solidFill>
                  <a:schemeClr val="tx2"/>
                </a:solidFill>
              </a:rPr>
              <a:t>Clusiaceae</a:t>
            </a:r>
            <a:r>
              <a:rPr lang="en-US" b="1" dirty="0">
                <a:solidFill>
                  <a:schemeClr val="tx2"/>
                </a:solidFill>
              </a:rPr>
              <a:t> </a:t>
            </a:r>
            <a:endParaRPr lang="en-US" dirty="0">
              <a:solidFill>
                <a:schemeClr val="tx2"/>
              </a:solidFill>
            </a:endParaRPr>
          </a:p>
          <a:p>
            <a:pPr algn="l" rtl="0"/>
            <a:r>
              <a:rPr lang="en-US" b="1" dirty="0">
                <a:solidFill>
                  <a:schemeClr val="tx2"/>
                </a:solidFill>
              </a:rPr>
              <a:t>    vi. </a:t>
            </a:r>
            <a:r>
              <a:rPr lang="en-US" b="1" dirty="0" err="1">
                <a:solidFill>
                  <a:schemeClr val="tx2"/>
                </a:solidFill>
              </a:rPr>
              <a:t>Umbelliferae</a:t>
            </a:r>
            <a:r>
              <a:rPr lang="en-US" b="1" dirty="0">
                <a:solidFill>
                  <a:schemeClr val="tx2"/>
                </a:solidFill>
              </a:rPr>
              <a:t>                                         </a:t>
            </a:r>
            <a:r>
              <a:rPr lang="en-US" b="1" dirty="0" err="1">
                <a:solidFill>
                  <a:schemeClr val="tx2"/>
                </a:solidFill>
              </a:rPr>
              <a:t>Apiaceae</a:t>
            </a:r>
            <a:r>
              <a:rPr lang="en-US" b="1" dirty="0">
                <a:solidFill>
                  <a:schemeClr val="tx2"/>
                </a:solidFill>
              </a:rPr>
              <a:t> </a:t>
            </a:r>
            <a:endParaRPr lang="en-US" dirty="0">
              <a:solidFill>
                <a:schemeClr val="tx2"/>
              </a:solidFill>
            </a:endParaRPr>
          </a:p>
          <a:p>
            <a:pPr algn="l" rtl="0"/>
            <a:r>
              <a:rPr lang="en-US" b="1" dirty="0">
                <a:solidFill>
                  <a:schemeClr val="tx2"/>
                </a:solidFill>
              </a:rPr>
              <a:t>    vii. Labiatae                                                 </a:t>
            </a:r>
            <a:r>
              <a:rPr lang="en-US" b="1" dirty="0" err="1">
                <a:solidFill>
                  <a:schemeClr val="tx2"/>
                </a:solidFill>
              </a:rPr>
              <a:t>Lamiaceae</a:t>
            </a:r>
            <a:r>
              <a:rPr lang="en-US" b="1" dirty="0">
                <a:solidFill>
                  <a:schemeClr val="tx2"/>
                </a:solidFill>
              </a:rPr>
              <a:t> </a:t>
            </a:r>
            <a:endParaRPr lang="en-US" dirty="0">
              <a:solidFill>
                <a:schemeClr val="tx2"/>
              </a:solidFill>
            </a:endParaRPr>
          </a:p>
          <a:p>
            <a:pPr algn="l" rtl="0"/>
            <a:r>
              <a:rPr lang="en-US" b="1" dirty="0">
                <a:solidFill>
                  <a:schemeClr val="tx2"/>
                </a:solidFill>
              </a:rPr>
              <a:t>    viii. </a:t>
            </a:r>
            <a:r>
              <a:rPr lang="en-US" b="1" dirty="0" err="1">
                <a:solidFill>
                  <a:schemeClr val="tx2"/>
                </a:solidFill>
              </a:rPr>
              <a:t>Compositae</a:t>
            </a:r>
            <a:r>
              <a:rPr lang="en-US" b="1" dirty="0">
                <a:solidFill>
                  <a:schemeClr val="tx2"/>
                </a:solidFill>
              </a:rPr>
              <a:t>                                         Asteraceae  </a:t>
            </a:r>
            <a:endParaRPr lang="en-US" dirty="0">
              <a:solidFill>
                <a:schemeClr val="tx2"/>
              </a:solidFill>
            </a:endParaRPr>
          </a:p>
          <a:p>
            <a:pPr algn="l" rtl="0"/>
            <a:endParaRPr lang="en-US" dirty="0"/>
          </a:p>
        </p:txBody>
      </p:sp>
      <p:sp>
        <p:nvSpPr>
          <p:cNvPr id="4" name="Footer Placeholder 3"/>
          <p:cNvSpPr>
            <a:spLocks noGrp="1"/>
          </p:cNvSpPr>
          <p:nvPr>
            <p:ph type="ftr" sz="quarter" idx="11"/>
          </p:nvPr>
        </p:nvSpPr>
        <p:spPr/>
        <p:txBody>
          <a:bodyPr/>
          <a:lstStyle/>
          <a:p>
            <a:pPr>
              <a:defRPr/>
            </a:pPr>
            <a:r>
              <a:rPr lang="en-US" dirty="0"/>
              <a:t>PLANT TAXONOMY</a:t>
            </a:r>
            <a:endParaRPr lang="ar-IQ" dirty="0"/>
          </a:p>
        </p:txBody>
      </p:sp>
      <p:sp>
        <p:nvSpPr>
          <p:cNvPr id="5" name="Slide Number Placeholder 4"/>
          <p:cNvSpPr>
            <a:spLocks noGrp="1"/>
          </p:cNvSpPr>
          <p:nvPr>
            <p:ph type="sldNum" sz="quarter" idx="12"/>
          </p:nvPr>
        </p:nvSpPr>
        <p:spPr/>
        <p:txBody>
          <a:bodyPr/>
          <a:lstStyle/>
          <a:p>
            <a:pPr>
              <a:defRPr/>
            </a:pPr>
            <a:fld id="{CA8BC12C-89A2-467C-83B7-D60380E5BEF2}" type="slidenum">
              <a:rPr lang="ar-IQ"/>
              <a:pPr>
                <a:defRPr/>
              </a:pPr>
              <a:t>12</a:t>
            </a:fld>
            <a:endParaRPr lang="ar-IQ"/>
          </a:p>
        </p:txBody>
      </p:sp>
      <p:sp>
        <p:nvSpPr>
          <p:cNvPr id="6" name="Slide Number Placeholder 3"/>
          <p:cNvSpPr txBox="1">
            <a:spLocks/>
          </p:cNvSpPr>
          <p:nvPr/>
        </p:nvSpPr>
        <p:spPr>
          <a:xfrm>
            <a:off x="428596" y="6286520"/>
            <a:ext cx="2133600" cy="365125"/>
          </a:xfrm>
          <a:prstGeom prst="rect">
            <a:avLst/>
          </a:prstGeom>
          <a:solidFill>
            <a:srgbClr val="92D050"/>
          </a:solidFill>
          <a:ln>
            <a:solidFill>
              <a:srgbClr val="FFFF00"/>
            </a:solidFill>
          </a:ln>
          <a:scene3d>
            <a:camera prst="orthographicFront"/>
            <a:lightRig rig="threePt" dir="t"/>
          </a:scene3d>
          <a:sp3d>
            <a:bevelT prst="relaxedInset"/>
          </a:sp3d>
        </p:spPr>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fontAlgn="auto">
              <a:spcBef>
                <a:spcPts val="0"/>
              </a:spcBef>
              <a:spcAft>
                <a:spcPts val="0"/>
              </a:spcAft>
              <a:defRPr/>
            </a:pPr>
            <a:fld id="{67F8EA40-D51B-46F5-927D-1A57242AB796}" type="slidenum">
              <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rPr>
              <a:pPr algn="l" fontAlgn="auto">
                <a:spcBef>
                  <a:spcPts val="0"/>
                </a:spcBef>
                <a:spcAft>
                  <a:spcPts val="0"/>
                </a:spcAft>
                <a:defRPr/>
              </a:pPr>
              <a:t>12</a:t>
            </a:fld>
            <a:endPar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endParaRPr>
          </a:p>
        </p:txBody>
      </p:sp>
      <p:sp>
        <p:nvSpPr>
          <p:cNvPr id="7" name="Footer Placeholder 4"/>
          <p:cNvSpPr txBox="1">
            <a:spLocks/>
          </p:cNvSpPr>
          <p:nvPr/>
        </p:nvSpPr>
        <p:spPr>
          <a:xfrm>
            <a:off x="6000760" y="6350023"/>
            <a:ext cx="2895600" cy="365125"/>
          </a:xfrm>
          <a:prstGeom prst="rect">
            <a:avLst/>
          </a:prstGeom>
          <a:solidFill>
            <a:srgbClr val="92D050"/>
          </a:solidFill>
          <a:ln>
            <a:solidFill>
              <a:srgbClr val="FFFF00"/>
            </a:solidFill>
          </a:ln>
          <a:scene3d>
            <a:camera prst="orthographicFront"/>
            <a:lightRig rig="soft" dir="tl">
              <a:rot lat="0" lon="0" rev="0"/>
            </a:lightRig>
          </a:scene3d>
          <a:sp3d>
            <a:bevelT prst="relaxedInset"/>
          </a:sp3d>
        </p:spPr>
        <p:txBody>
          <a:bodyPr rtlCol="1" anchor="ctr">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2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PLANT TAXONOMY</a:t>
            </a:r>
            <a:endParaRPr lang="ar-IQ" sz="1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20487" name="TextBox 7"/>
          <p:cNvSpPr txBox="1">
            <a:spLocks noChangeArrowheads="1"/>
          </p:cNvSpPr>
          <p:nvPr/>
        </p:nvSpPr>
        <p:spPr bwMode="auto">
          <a:xfrm>
            <a:off x="4786313" y="1071563"/>
            <a:ext cx="4143375" cy="369887"/>
          </a:xfrm>
          <a:prstGeom prst="rect">
            <a:avLst/>
          </a:prstGeom>
          <a:noFill/>
          <a:ln w="9525">
            <a:noFill/>
            <a:miter lim="800000"/>
            <a:headEnd/>
            <a:tailEnd/>
          </a:ln>
        </p:spPr>
        <p:txBody>
          <a:bodyPr>
            <a:spAutoFit/>
          </a:bodyPr>
          <a:lstStyle/>
          <a:p>
            <a:pPr algn="ctr"/>
            <a:endParaRPr lang="ar-SA">
              <a:latin typeface="Cambria" pitchFamily="18" charset="0"/>
              <a:cs typeface="Times New Roman" pitchFamily="18" charset="0"/>
            </a:endParaRPr>
          </a:p>
        </p:txBody>
      </p:sp>
      <p:sp>
        <p:nvSpPr>
          <p:cNvPr id="12" name="TextBox 11"/>
          <p:cNvSpPr txBox="1"/>
          <p:nvPr/>
        </p:nvSpPr>
        <p:spPr>
          <a:xfrm>
            <a:off x="1285852" y="3643314"/>
            <a:ext cx="3857652" cy="369332"/>
          </a:xfrm>
          <a:prstGeom prst="rect">
            <a:avLst/>
          </a:prstGeom>
          <a:noFill/>
        </p:spPr>
        <p:txBody>
          <a:bodyPr wrap="square" rtlCol="1">
            <a:spAutoFit/>
          </a:bodyPr>
          <a:lstStyle/>
          <a:p>
            <a:endParaRPr lang="ar-IQ" dirty="0"/>
          </a:p>
        </p:txBody>
      </p:sp>
    </p:spTree>
    <p:extLst>
      <p:ext uri="{BB962C8B-B14F-4D97-AF65-F5344CB8AC3E}">
        <p14:creationId xmlns="" xmlns:p14="http://schemas.microsoft.com/office/powerpoint/2010/main" val="305402843"/>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OSES.jpg"/>
          <p:cNvPicPr>
            <a:picLocks noChangeAspect="1"/>
          </p:cNvPicPr>
          <p:nvPr/>
        </p:nvPicPr>
        <p:blipFill>
          <a:blip r:embed="rId2"/>
          <a:stretch>
            <a:fillRect/>
          </a:stretch>
        </p:blipFill>
        <p:spPr>
          <a:xfrm>
            <a:off x="2922434" y="1428737"/>
            <a:ext cx="4726424" cy="456674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TextBox 2"/>
          <p:cNvSpPr txBox="1">
            <a:spLocks noChangeArrowheads="1"/>
          </p:cNvSpPr>
          <p:nvPr/>
        </p:nvSpPr>
        <p:spPr bwMode="auto">
          <a:xfrm rot="-1633798">
            <a:off x="701675" y="1320800"/>
            <a:ext cx="4795838" cy="1108075"/>
          </a:xfrm>
          <a:prstGeom prst="rect">
            <a:avLst/>
          </a:prstGeom>
          <a:noFill/>
          <a:ln w="9525">
            <a:noFill/>
            <a:miter lim="800000"/>
            <a:headEnd/>
            <a:tailEnd/>
          </a:ln>
        </p:spPr>
        <p:txBody>
          <a:bodyPr>
            <a:spAutoFit/>
          </a:bodyPr>
          <a:lstStyle/>
          <a:p>
            <a:r>
              <a:rPr lang="en-US" sz="6600" b="1">
                <a:solidFill>
                  <a:srgbClr val="FFFF00"/>
                </a:solidFill>
                <a:latin typeface="Cambria" pitchFamily="18" charset="0"/>
                <a:cs typeface="Times New Roman" pitchFamily="18" charset="0"/>
              </a:rPr>
              <a:t>Thank You</a:t>
            </a:r>
            <a:endParaRPr lang="ar-IQ" sz="6600" b="1">
              <a:solidFill>
                <a:srgbClr val="FFFF00"/>
              </a:solidFill>
              <a:latin typeface="Cambria" pitchFamily="18" charset="0"/>
              <a:cs typeface="Times New Roman"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2"/>
                                        </p:tgtEl>
                                      </p:cBhvr>
                                      <p:by x="150000" y="150000"/>
                                    </p:animScale>
                                  </p:childTnLst>
                                </p:cTn>
                              </p:par>
                              <p:par>
                                <p:cTn id="7" presetID="8" presetClass="emph" presetSubtype="0" fill="hold" grpId="0" nodeType="withEffect">
                                  <p:stCondLst>
                                    <p:cond delay="0"/>
                                  </p:stCondLst>
                                  <p:childTnLst>
                                    <p:animRot by="21600000">
                                      <p:cBhvr>
                                        <p:cTn id="8"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76672"/>
            <a:ext cx="7772400" cy="1470025"/>
          </a:xfrm>
        </p:spPr>
        <p:txBody>
          <a:bodyPr/>
          <a:lstStyle/>
          <a:p>
            <a:r>
              <a:rPr lang="en-US" sz="6000" b="1" dirty="0"/>
              <a:t>Quiz  -   1</a:t>
            </a:r>
            <a:endParaRPr lang="ar-IQ" sz="6000" b="1" dirty="0"/>
          </a:p>
        </p:txBody>
      </p:sp>
      <p:sp>
        <p:nvSpPr>
          <p:cNvPr id="3" name="Subtitle 2"/>
          <p:cNvSpPr>
            <a:spLocks noGrp="1"/>
          </p:cNvSpPr>
          <p:nvPr>
            <p:ph type="subTitle" idx="1"/>
          </p:nvPr>
        </p:nvSpPr>
        <p:spPr>
          <a:xfrm>
            <a:off x="539552" y="2060848"/>
            <a:ext cx="8358246" cy="4000528"/>
          </a:xfrm>
        </p:spPr>
        <p:txBody>
          <a:bodyPr/>
          <a:lstStyle/>
          <a:p>
            <a:pPr rtl="0"/>
            <a:r>
              <a:rPr lang="en-US" sz="4800" dirty="0">
                <a:solidFill>
                  <a:schemeClr val="tx1"/>
                </a:solidFill>
              </a:rPr>
              <a:t>Write the details of term:</a:t>
            </a:r>
          </a:p>
          <a:p>
            <a:pPr rtl="0"/>
            <a:r>
              <a:rPr lang="en-US" sz="4800" dirty="0">
                <a:solidFill>
                  <a:schemeClr val="tx1"/>
                </a:solidFill>
              </a:rPr>
              <a:t> 1. </a:t>
            </a:r>
            <a:r>
              <a:rPr lang="en-US" sz="4800" dirty="0"/>
              <a:t>(</a:t>
            </a:r>
            <a:r>
              <a:rPr lang="en-US" sz="4800" b="1" dirty="0">
                <a:solidFill>
                  <a:srgbClr val="00B050"/>
                </a:solidFill>
              </a:rPr>
              <a:t>D</a:t>
            </a:r>
            <a:r>
              <a:rPr lang="en-US" sz="4800" b="1" dirty="0">
                <a:solidFill>
                  <a:srgbClr val="7030A0"/>
                </a:solidFill>
              </a:rPr>
              <a:t>I</a:t>
            </a:r>
            <a:r>
              <a:rPr lang="en-US" sz="4800" b="1" dirty="0">
                <a:solidFill>
                  <a:srgbClr val="C00000"/>
                </a:solidFill>
              </a:rPr>
              <a:t>N</a:t>
            </a:r>
            <a:r>
              <a:rPr lang="en-US" sz="4800" b="1" dirty="0">
                <a:solidFill>
                  <a:schemeClr val="accent6">
                    <a:lumMod val="50000"/>
                  </a:schemeClr>
                </a:solidFill>
              </a:rPr>
              <a:t>C</a:t>
            </a:r>
            <a:r>
              <a:rPr lang="en-US" sz="4800" dirty="0"/>
              <a:t>)</a:t>
            </a:r>
          </a:p>
          <a:p>
            <a:pPr rtl="0"/>
            <a:r>
              <a:rPr lang="en-US" sz="4800" dirty="0">
                <a:solidFill>
                  <a:schemeClr val="tx1"/>
                </a:solidFill>
              </a:rPr>
              <a:t>2.</a:t>
            </a:r>
            <a:r>
              <a:rPr lang="en-US" sz="4800" dirty="0"/>
              <a:t> (</a:t>
            </a:r>
            <a:r>
              <a:rPr lang="en-US" sz="4800" dirty="0">
                <a:solidFill>
                  <a:srgbClr val="002060"/>
                </a:solidFill>
              </a:rPr>
              <a:t>I.</a:t>
            </a:r>
            <a:r>
              <a:rPr lang="en-US" sz="4800" dirty="0">
                <a:solidFill>
                  <a:srgbClr val="FF0000"/>
                </a:solidFill>
              </a:rPr>
              <a:t>C</a:t>
            </a:r>
            <a:r>
              <a:rPr lang="en-US" sz="4800" dirty="0"/>
              <a:t>.</a:t>
            </a:r>
            <a:r>
              <a:rPr lang="en-US" sz="4800" dirty="0">
                <a:solidFill>
                  <a:schemeClr val="accent6">
                    <a:lumMod val="50000"/>
                  </a:schemeClr>
                </a:solidFill>
              </a:rPr>
              <a:t>B.</a:t>
            </a:r>
            <a:r>
              <a:rPr lang="en-US" sz="4800" dirty="0">
                <a:solidFill>
                  <a:srgbClr val="00B050"/>
                </a:solidFill>
              </a:rPr>
              <a:t>N.</a:t>
            </a:r>
            <a:r>
              <a:rPr lang="en-US" sz="4800" dirty="0"/>
              <a:t>)</a:t>
            </a:r>
          </a:p>
          <a:p>
            <a:pPr rtl="0"/>
            <a:endParaRPr lang="ar-IQ" sz="4800" dirty="0"/>
          </a:p>
        </p:txBody>
      </p:sp>
      <p:sp>
        <p:nvSpPr>
          <p:cNvPr id="4" name="Footer Placeholder 3"/>
          <p:cNvSpPr>
            <a:spLocks noGrp="1"/>
          </p:cNvSpPr>
          <p:nvPr>
            <p:ph type="ftr" sz="quarter" idx="11"/>
          </p:nvPr>
        </p:nvSpPr>
        <p:spPr/>
        <p:txBody>
          <a:bodyPr/>
          <a:lstStyle/>
          <a:p>
            <a:pPr>
              <a:defRPr/>
            </a:pPr>
            <a:r>
              <a:rPr lang="en-US"/>
              <a:t>PLANT TAXONOMY</a:t>
            </a:r>
            <a:endParaRPr lang="ar-IQ"/>
          </a:p>
        </p:txBody>
      </p:sp>
      <p:sp>
        <p:nvSpPr>
          <p:cNvPr id="5" name="Slide Number Placeholder 4"/>
          <p:cNvSpPr>
            <a:spLocks noGrp="1"/>
          </p:cNvSpPr>
          <p:nvPr>
            <p:ph type="sldNum" sz="quarter" idx="12"/>
          </p:nvPr>
        </p:nvSpPr>
        <p:spPr/>
        <p:txBody>
          <a:bodyPr/>
          <a:lstStyle/>
          <a:p>
            <a:pPr>
              <a:defRPr/>
            </a:pPr>
            <a:fld id="{7AA005C4-B2D4-416C-908F-5BAB4A955F3A}" type="slidenum">
              <a:rPr lang="ar-IQ" smtClean="0"/>
              <a:pPr>
                <a:defRPr/>
              </a:pPr>
              <a:t>14</a:t>
            </a:fld>
            <a:endParaRPr lang="ar-IQ"/>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043863" cy="1154098"/>
          </a:xfrm>
        </p:spPr>
        <p:txBody>
          <a:bodyPr/>
          <a:lstStyle/>
          <a:p>
            <a:pPr rtl="0"/>
            <a:r>
              <a:rPr lang="en-US" sz="3200" b="1" dirty="0">
                <a:solidFill>
                  <a:srgbClr val="EE0000"/>
                </a:solidFill>
              </a:rPr>
              <a:t>Plant Taxonomy</a:t>
            </a:r>
            <a:r>
              <a:rPr lang="en-US" sz="3200" b="1" dirty="0"/>
              <a:t/>
            </a:r>
            <a:br>
              <a:rPr lang="en-US" sz="3200" b="1" dirty="0"/>
            </a:br>
            <a:r>
              <a:rPr lang="en-US" sz="3200" b="1" dirty="0">
                <a:solidFill>
                  <a:schemeClr val="tx2"/>
                </a:solidFill>
              </a:rPr>
              <a:t>Fundamental Components of Taxonomy</a:t>
            </a:r>
            <a:endParaRPr lang="en-US" sz="3200" dirty="0">
              <a:solidFill>
                <a:schemeClr val="tx2"/>
              </a:solidFill>
            </a:endParaRPr>
          </a:p>
        </p:txBody>
      </p:sp>
      <p:sp>
        <p:nvSpPr>
          <p:cNvPr id="3" name="Content Placeholder 2"/>
          <p:cNvSpPr>
            <a:spLocks noGrp="1"/>
          </p:cNvSpPr>
          <p:nvPr>
            <p:ph idx="1"/>
          </p:nvPr>
        </p:nvSpPr>
        <p:spPr>
          <a:xfrm>
            <a:off x="642910" y="1357298"/>
            <a:ext cx="4214842" cy="4786346"/>
          </a:xfrm>
        </p:spPr>
        <p:txBody>
          <a:bodyPr rtlCol="1">
            <a:normAutofit fontScale="62500" lnSpcReduction="20000"/>
          </a:bodyPr>
          <a:lstStyle/>
          <a:p>
            <a:pPr algn="just" rtl="0">
              <a:buNone/>
            </a:pPr>
            <a:r>
              <a:rPr lang="en-US" dirty="0"/>
              <a:t> For scientific study of an organism, it is necessary to identify it, have a name for its communication and assign it to a group to which it fits well-the three main functions of taxonomy. The literal meaning of </a:t>
            </a:r>
            <a:r>
              <a:rPr lang="en-US" b="1" dirty="0"/>
              <a:t>taxonomy</a:t>
            </a:r>
            <a:r>
              <a:rPr lang="en-US" dirty="0"/>
              <a:t> (Greek, </a:t>
            </a:r>
            <a:r>
              <a:rPr lang="en-US" b="1" dirty="0" err="1"/>
              <a:t>taxus</a:t>
            </a:r>
            <a:r>
              <a:rPr lang="en-US" dirty="0"/>
              <a:t> = arrangement; </a:t>
            </a:r>
            <a:r>
              <a:rPr lang="en-US" b="1" dirty="0" err="1"/>
              <a:t>nomos</a:t>
            </a:r>
            <a:r>
              <a:rPr lang="en-US" dirty="0"/>
              <a:t> = law or rule) is the "</a:t>
            </a:r>
            <a:r>
              <a:rPr lang="en-US" i="1" dirty="0"/>
              <a:t>lawful arrangement</a:t>
            </a:r>
            <a:r>
              <a:rPr lang="en-US" dirty="0"/>
              <a:t>" or "</a:t>
            </a:r>
            <a:r>
              <a:rPr lang="en-US" i="1" dirty="0"/>
              <a:t> arrangement by rules</a:t>
            </a:r>
            <a:r>
              <a:rPr lang="en-US" dirty="0"/>
              <a:t>" of things. Plant taxonomy refers to classification of plants following certain rules of principles, after to introduce the term plant taxonomy which has its synonymous names as systematic botany and plant systematic in general.</a:t>
            </a:r>
          </a:p>
        </p:txBody>
      </p:sp>
      <p:sp>
        <p:nvSpPr>
          <p:cNvPr id="4" name="Slide Number Placeholder 3"/>
          <p:cNvSpPr>
            <a:spLocks noGrp="1"/>
          </p:cNvSpPr>
          <p:nvPr>
            <p:ph type="sldNum" sz="quarter" idx="12"/>
          </p:nvPr>
        </p:nvSpPr>
        <p:spPr>
          <a:solidFill>
            <a:srgbClr val="92D050"/>
          </a:solidFill>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fld id="{84D6B6A9-A477-422C-8EC8-88733232584D}" type="slidenum">
              <a:rPr lang="ar-IQ" sz="3600" b="1" spc="50">
                <a:ln w="11430"/>
                <a:solidFill>
                  <a:srgbClr val="7030A0"/>
                </a:solidFill>
                <a:effectLst>
                  <a:outerShdw blurRad="76200" dist="50800" dir="5400000" algn="tl" rotWithShape="0">
                    <a:srgbClr val="000000">
                      <a:alpha val="65000"/>
                    </a:srgbClr>
                  </a:outerShdw>
                </a:effectLst>
              </a:rPr>
              <a:pPr>
                <a:defRPr/>
              </a:pPr>
              <a:t>2</a:t>
            </a:fld>
            <a:endParaRPr lang="ar-IQ" sz="3600" b="1" spc="50" dirty="0">
              <a:ln w="11430"/>
              <a:solidFill>
                <a:srgbClr val="7030A0"/>
              </a:solidFill>
              <a:effectLst>
                <a:outerShdw blurRad="76200" dist="50800" dir="5400000" algn="tl" rotWithShape="0">
                  <a:srgbClr val="000000">
                    <a:alpha val="65000"/>
                  </a:srgbClr>
                </a:outerShdw>
              </a:effectLst>
            </a:endParaRPr>
          </a:p>
        </p:txBody>
      </p:sp>
      <p:sp>
        <p:nvSpPr>
          <p:cNvPr id="5" name="Footer Placeholder 4"/>
          <p:cNvSpPr>
            <a:spLocks noGrp="1"/>
          </p:cNvSpPr>
          <p:nvPr>
            <p:ph type="ftr" sz="quarter" idx="11"/>
          </p:nvPr>
        </p:nvSpPr>
        <p:spPr>
          <a:xfrm>
            <a:off x="6000760" y="6286520"/>
            <a:ext cx="2895600" cy="365125"/>
          </a:xfrm>
          <a:solidFill>
            <a:srgbClr val="92D050"/>
          </a:solidFill>
          <a:ln>
            <a:solidFill>
              <a:srgbClr val="FFFF00"/>
            </a:solidFill>
          </a:ln>
          <a:scene3d>
            <a:camera prst="orthographicFront"/>
            <a:lightRig rig="soft" dir="tl">
              <a:rot lat="0" lon="0" rev="0"/>
            </a:lightRig>
          </a:scene3d>
          <a:sp3d>
            <a:bevelT prst="relaxedInset"/>
          </a:sp3d>
        </p:spPr>
        <p:txBody>
          <a:bodyPr>
            <a:sp3d contourW="25400" prstMaterial="matte">
              <a:bevelT w="25400" h="55880" prst="artDeco"/>
              <a:contourClr>
                <a:schemeClr val="accent2">
                  <a:tint val="20000"/>
                </a:schemeClr>
              </a:contourClr>
            </a:sp3d>
          </a:bodyPr>
          <a:lstStyle/>
          <a:p>
            <a:pPr>
              <a:defRPr/>
            </a:pP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PLANT TAXONOMY</a:t>
            </a:r>
            <a:endPar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TextBox 6"/>
          <p:cNvSpPr txBox="1"/>
          <p:nvPr/>
        </p:nvSpPr>
        <p:spPr>
          <a:xfrm>
            <a:off x="5072066" y="2143116"/>
            <a:ext cx="3786214" cy="2862322"/>
          </a:xfrm>
          <a:prstGeom prst="rect">
            <a:avLst/>
          </a:prstGeom>
          <a:noFill/>
        </p:spPr>
        <p:txBody>
          <a:bodyPr wrap="square" rtlCol="1">
            <a:spAutoFit/>
          </a:bodyPr>
          <a:lstStyle/>
          <a:p>
            <a:pPr algn="l" rtl="0"/>
            <a:r>
              <a:rPr lang="en-US" sz="2000" b="1" dirty="0">
                <a:solidFill>
                  <a:srgbClr val="FF0000"/>
                </a:solidFill>
              </a:rPr>
              <a:t>Basic Botany Areas</a:t>
            </a:r>
            <a:endParaRPr lang="en-US" sz="2000" dirty="0">
              <a:solidFill>
                <a:srgbClr val="FF0000"/>
              </a:solidFill>
            </a:endParaRPr>
          </a:p>
          <a:p>
            <a:pPr lvl="0" algn="l" rtl="0">
              <a:buFont typeface="Wingdings" pitchFamily="2" charset="2"/>
              <a:buChar char="q"/>
            </a:pPr>
            <a:r>
              <a:rPr lang="en-US" sz="2000" b="1" dirty="0">
                <a:solidFill>
                  <a:srgbClr val="00B050"/>
                </a:solidFill>
              </a:rPr>
              <a:t>Plant Taxonomy.</a:t>
            </a:r>
            <a:endParaRPr lang="en-US" sz="2000" dirty="0">
              <a:solidFill>
                <a:srgbClr val="00B050"/>
              </a:solidFill>
            </a:endParaRPr>
          </a:p>
          <a:p>
            <a:pPr algn="l" rtl="0"/>
            <a:r>
              <a:rPr lang="en-US" sz="2000" b="1" dirty="0">
                <a:solidFill>
                  <a:srgbClr val="0070C0"/>
                </a:solidFill>
              </a:rPr>
              <a:t>  Identification, Naming and Classification.</a:t>
            </a:r>
            <a:endParaRPr lang="en-US" sz="2000" dirty="0">
              <a:solidFill>
                <a:srgbClr val="0070C0"/>
              </a:solidFill>
            </a:endParaRPr>
          </a:p>
          <a:p>
            <a:pPr lvl="0" algn="l" rtl="0">
              <a:buFont typeface="Wingdings" pitchFamily="2" charset="2"/>
              <a:buChar char="q"/>
            </a:pPr>
            <a:r>
              <a:rPr lang="en-US" sz="2000" b="1" dirty="0">
                <a:solidFill>
                  <a:srgbClr val="00B050"/>
                </a:solidFill>
              </a:rPr>
              <a:t>Plant Morphology.</a:t>
            </a:r>
            <a:endParaRPr lang="en-US" sz="2000" dirty="0">
              <a:solidFill>
                <a:srgbClr val="00B050"/>
              </a:solidFill>
            </a:endParaRPr>
          </a:p>
          <a:p>
            <a:pPr algn="l" rtl="0"/>
            <a:r>
              <a:rPr lang="en-US" sz="2000" b="1" dirty="0"/>
              <a:t> </a:t>
            </a:r>
            <a:r>
              <a:rPr lang="en-US" sz="2000" b="1" dirty="0">
                <a:solidFill>
                  <a:srgbClr val="0070C0"/>
                </a:solidFill>
              </a:rPr>
              <a:t>Plant Form and Anatomy.</a:t>
            </a:r>
            <a:endParaRPr lang="en-US" sz="2000" dirty="0">
              <a:solidFill>
                <a:srgbClr val="0070C0"/>
              </a:solidFill>
            </a:endParaRPr>
          </a:p>
          <a:p>
            <a:pPr lvl="0" algn="l" rtl="0">
              <a:buFont typeface="Wingdings" pitchFamily="2" charset="2"/>
              <a:buChar char="q"/>
            </a:pPr>
            <a:r>
              <a:rPr lang="en-US" sz="2000" b="1" dirty="0">
                <a:solidFill>
                  <a:srgbClr val="00B050"/>
                </a:solidFill>
              </a:rPr>
              <a:t>Plant Physiology.</a:t>
            </a:r>
            <a:endParaRPr lang="en-US" sz="2000" dirty="0">
              <a:solidFill>
                <a:srgbClr val="00B050"/>
              </a:solidFill>
            </a:endParaRPr>
          </a:p>
          <a:p>
            <a:pPr algn="l" rtl="0"/>
            <a:r>
              <a:rPr lang="en-US" sz="2000" b="1" dirty="0">
                <a:solidFill>
                  <a:srgbClr val="0070C0"/>
                </a:solidFill>
              </a:rPr>
              <a:t>Functions and Reaction.</a:t>
            </a:r>
            <a:endParaRPr lang="en-US" sz="2000" dirty="0">
              <a:solidFill>
                <a:srgbClr val="0070C0"/>
              </a:solidFill>
            </a:endParaRPr>
          </a:p>
          <a:p>
            <a:pPr algn="l" rtl="0">
              <a:buFont typeface="Wingdings" pitchFamily="2" charset="2"/>
              <a:buChar char="q"/>
            </a:pPr>
            <a:endParaRPr lang="ar-IQ" sz="20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612"/>
          </a:xfrm>
        </p:spPr>
        <p:txBody>
          <a:bodyPr rtlCol="1">
            <a:normAutofit fontScale="90000"/>
          </a:bodyPr>
          <a:lstStyle/>
          <a:p>
            <a:pPr rtl="0"/>
            <a:r>
              <a:rPr lang="en-US" b="1" dirty="0">
                <a:solidFill>
                  <a:srgbClr val="CC0000"/>
                </a:solidFill>
              </a:rPr>
              <a:t>What is Systematics?</a:t>
            </a:r>
            <a:endParaRPr lang="en-US" dirty="0">
              <a:solidFill>
                <a:srgbClr val="CC0000"/>
              </a:solidFill>
            </a:endParaRPr>
          </a:p>
        </p:txBody>
      </p:sp>
      <p:sp>
        <p:nvSpPr>
          <p:cNvPr id="5" name="Footer Placeholder 4"/>
          <p:cNvSpPr>
            <a:spLocks noGrp="1"/>
          </p:cNvSpPr>
          <p:nvPr>
            <p:ph type="ftr" sz="quarter" idx="11"/>
          </p:nvPr>
        </p:nvSpPr>
        <p:spPr/>
        <p:txBody>
          <a:bodyPr/>
          <a:lstStyle/>
          <a:p>
            <a:pPr>
              <a:defRPr/>
            </a:pPr>
            <a:r>
              <a:rPr lang="en-US"/>
              <a:t>PLANT TAXONOMY</a:t>
            </a:r>
            <a:endParaRPr lang="ar-IQ"/>
          </a:p>
        </p:txBody>
      </p:sp>
      <p:sp>
        <p:nvSpPr>
          <p:cNvPr id="6" name="Slide Number Placeholder 5"/>
          <p:cNvSpPr>
            <a:spLocks noGrp="1"/>
          </p:cNvSpPr>
          <p:nvPr>
            <p:ph type="sldNum" sz="quarter" idx="12"/>
          </p:nvPr>
        </p:nvSpPr>
        <p:spPr/>
        <p:txBody>
          <a:bodyPr/>
          <a:lstStyle/>
          <a:p>
            <a:pPr>
              <a:defRPr/>
            </a:pPr>
            <a:fld id="{503C9153-2A59-46A1-9974-069534B5D62F}" type="slidenum">
              <a:rPr lang="ar-IQ"/>
              <a:pPr>
                <a:defRPr/>
              </a:pPr>
              <a:t>3</a:t>
            </a:fld>
            <a:endParaRPr lang="ar-IQ"/>
          </a:p>
        </p:txBody>
      </p:sp>
      <p:sp>
        <p:nvSpPr>
          <p:cNvPr id="10" name="Content Placeholder 9"/>
          <p:cNvSpPr>
            <a:spLocks noGrp="1"/>
          </p:cNvSpPr>
          <p:nvPr>
            <p:ph sz="half" idx="1"/>
          </p:nvPr>
        </p:nvSpPr>
        <p:spPr>
          <a:xfrm>
            <a:off x="500034" y="785794"/>
            <a:ext cx="8072494" cy="2286016"/>
          </a:xfrm>
        </p:spPr>
        <p:txBody>
          <a:bodyPr/>
          <a:lstStyle/>
          <a:p>
            <a:pPr algn="just" rtl="0">
              <a:buNone/>
            </a:pPr>
            <a:r>
              <a:rPr lang="en-US" sz="2000" b="1" dirty="0">
                <a:solidFill>
                  <a:srgbClr val="0070C0"/>
                </a:solidFill>
              </a:rPr>
              <a:t>Systematics</a:t>
            </a:r>
            <a:r>
              <a:rPr lang="en-US" sz="1800" b="1" dirty="0"/>
              <a:t> </a:t>
            </a:r>
            <a:r>
              <a:rPr lang="en-US" sz="1800" dirty="0"/>
              <a:t>is defined as a science that includes and encompasses traditional taxonomy, the description, identification, nomenclature, and classification of organisms and that has as its primary goal the reconstruction of phylogeny, or evolutionary history of  life. This definition of </a:t>
            </a:r>
            <a:r>
              <a:rPr lang="en-US" sz="1800" dirty="0" err="1"/>
              <a:t>systematics</a:t>
            </a:r>
            <a:r>
              <a:rPr lang="en-US" sz="1800" dirty="0"/>
              <a:t> is not novel, but neither is it universal. Others treat taxonomy and </a:t>
            </a:r>
            <a:r>
              <a:rPr lang="en-US" sz="1800" dirty="0" err="1"/>
              <a:t>systematics</a:t>
            </a:r>
            <a:r>
              <a:rPr lang="en-US" sz="1800" dirty="0"/>
              <a:t> as separate  but overlapping areas. Plant </a:t>
            </a:r>
            <a:r>
              <a:rPr lang="en-US" sz="1800" dirty="0" err="1"/>
              <a:t>systematics</a:t>
            </a:r>
            <a:r>
              <a:rPr lang="en-US" sz="1800" dirty="0"/>
              <a:t> is studied by acquiring, analyzing, and synthesizing information about plants and plant parts. Systematics is founded in the principles of evolution, its major premise being that there is one phylogeny of life. The goal of </a:t>
            </a:r>
            <a:r>
              <a:rPr lang="en-US" sz="1800" dirty="0" err="1"/>
              <a:t>systematists</a:t>
            </a:r>
            <a:r>
              <a:rPr lang="en-US" sz="1800" dirty="0"/>
              <a:t> is, to discover that phylogeny.</a:t>
            </a:r>
          </a:p>
          <a:p>
            <a:pPr algn="just" rtl="0"/>
            <a:endParaRPr lang="ar-IQ" sz="1800" dirty="0"/>
          </a:p>
        </p:txBody>
      </p:sp>
      <p:sp>
        <p:nvSpPr>
          <p:cNvPr id="11" name="Content Placeholder 10"/>
          <p:cNvSpPr>
            <a:spLocks noGrp="1"/>
          </p:cNvSpPr>
          <p:nvPr>
            <p:ph sz="half" idx="2"/>
          </p:nvPr>
        </p:nvSpPr>
        <p:spPr>
          <a:xfrm>
            <a:off x="500034" y="3286124"/>
            <a:ext cx="8039128" cy="3143272"/>
          </a:xfrm>
        </p:spPr>
        <p:txBody>
          <a:bodyPr/>
          <a:lstStyle/>
          <a:p>
            <a:pPr algn="just" rtl="0">
              <a:buNone/>
            </a:pPr>
            <a:r>
              <a:rPr lang="en-US" sz="2400" b="1" dirty="0">
                <a:solidFill>
                  <a:srgbClr val="0070C0"/>
                </a:solidFill>
              </a:rPr>
              <a:t>Taxonomy</a:t>
            </a:r>
            <a:r>
              <a:rPr lang="en-US" sz="1800" b="1" dirty="0"/>
              <a:t> </a:t>
            </a:r>
            <a:r>
              <a:rPr lang="en-US" sz="1800" dirty="0"/>
              <a:t>is a major part of </a:t>
            </a:r>
            <a:r>
              <a:rPr lang="en-US" sz="1800" dirty="0" err="1"/>
              <a:t>systematics</a:t>
            </a:r>
            <a:r>
              <a:rPr lang="en-US" sz="1800" dirty="0"/>
              <a:t> that includes four components: </a:t>
            </a:r>
            <a:r>
              <a:rPr lang="en-US" sz="1800" b="1" dirty="0">
                <a:solidFill>
                  <a:srgbClr val="00B050"/>
                </a:solidFill>
              </a:rPr>
              <a:t>D</a:t>
            </a:r>
            <a:r>
              <a:rPr lang="en-US" sz="1800" dirty="0">
                <a:solidFill>
                  <a:srgbClr val="00B050"/>
                </a:solidFill>
              </a:rPr>
              <a:t>escription,</a:t>
            </a:r>
            <a:r>
              <a:rPr lang="en-US" sz="1800" dirty="0"/>
              <a:t> </a:t>
            </a:r>
            <a:r>
              <a:rPr lang="en-US" sz="1800" b="1" dirty="0">
                <a:solidFill>
                  <a:srgbClr val="7030A0"/>
                </a:solidFill>
              </a:rPr>
              <a:t>I</a:t>
            </a:r>
            <a:r>
              <a:rPr lang="en-US" sz="1800" dirty="0">
                <a:solidFill>
                  <a:srgbClr val="7030A0"/>
                </a:solidFill>
              </a:rPr>
              <a:t>dentification,</a:t>
            </a:r>
            <a:r>
              <a:rPr lang="en-US" sz="1800" dirty="0"/>
              <a:t> </a:t>
            </a:r>
            <a:r>
              <a:rPr lang="en-US" sz="1800" b="1" dirty="0">
                <a:solidFill>
                  <a:srgbClr val="C00000"/>
                </a:solidFill>
              </a:rPr>
              <a:t>N</a:t>
            </a:r>
            <a:r>
              <a:rPr lang="en-US" sz="1800" dirty="0">
                <a:solidFill>
                  <a:srgbClr val="C00000"/>
                </a:solidFill>
              </a:rPr>
              <a:t>omenclature,</a:t>
            </a:r>
            <a:r>
              <a:rPr lang="en-US" sz="1800" dirty="0"/>
              <a:t> and </a:t>
            </a:r>
            <a:r>
              <a:rPr lang="en-US" sz="1800" b="1" dirty="0">
                <a:solidFill>
                  <a:schemeClr val="accent6">
                    <a:lumMod val="50000"/>
                  </a:schemeClr>
                </a:solidFill>
              </a:rPr>
              <a:t>C</a:t>
            </a:r>
            <a:r>
              <a:rPr lang="en-US" sz="1800" dirty="0">
                <a:solidFill>
                  <a:schemeClr val="accent6">
                    <a:lumMod val="50000"/>
                  </a:schemeClr>
                </a:solidFill>
              </a:rPr>
              <a:t>lassification</a:t>
            </a:r>
            <a:r>
              <a:rPr lang="en-US" sz="1800" dirty="0"/>
              <a:t> (</a:t>
            </a:r>
            <a:r>
              <a:rPr lang="en-US" sz="1800" b="1" dirty="0">
                <a:solidFill>
                  <a:srgbClr val="00B050"/>
                </a:solidFill>
              </a:rPr>
              <a:t>D</a:t>
            </a:r>
            <a:r>
              <a:rPr lang="en-US" sz="1800" b="1" dirty="0">
                <a:solidFill>
                  <a:srgbClr val="7030A0"/>
                </a:solidFill>
              </a:rPr>
              <a:t>I</a:t>
            </a:r>
            <a:r>
              <a:rPr lang="en-US" sz="1800" b="1" dirty="0">
                <a:solidFill>
                  <a:srgbClr val="C00000"/>
                </a:solidFill>
              </a:rPr>
              <a:t>N</a:t>
            </a:r>
            <a:r>
              <a:rPr lang="en-US" sz="1800" b="1" dirty="0">
                <a:solidFill>
                  <a:schemeClr val="accent6">
                    <a:lumMod val="50000"/>
                  </a:schemeClr>
                </a:solidFill>
              </a:rPr>
              <a:t>C</a:t>
            </a:r>
            <a:r>
              <a:rPr lang="en-US" sz="1800" dirty="0"/>
              <a:t>). The general subjects of study are </a:t>
            </a:r>
            <a:r>
              <a:rPr lang="en-US" sz="1800" b="1" dirty="0" err="1"/>
              <a:t>taxa</a:t>
            </a:r>
            <a:r>
              <a:rPr lang="en-US" sz="1800" b="1" dirty="0"/>
              <a:t> </a:t>
            </a:r>
            <a:r>
              <a:rPr lang="en-US" sz="1800" dirty="0"/>
              <a:t>(singular, </a:t>
            </a:r>
            <a:r>
              <a:rPr lang="en-US" sz="1800" b="1" dirty="0" err="1"/>
              <a:t>taxon</a:t>
            </a:r>
            <a:r>
              <a:rPr lang="en-US" sz="1800" dirty="0"/>
              <a:t>), which are defined as groups of organisms. Ideally, </a:t>
            </a:r>
            <a:r>
              <a:rPr lang="en-US" sz="1800" dirty="0" err="1"/>
              <a:t>taxa</a:t>
            </a:r>
            <a:r>
              <a:rPr lang="en-US" sz="1800" dirty="0"/>
              <a:t> should have a property known as </a:t>
            </a:r>
            <a:r>
              <a:rPr lang="en-US" sz="1800" b="1" dirty="0" err="1"/>
              <a:t>monophyly</a:t>
            </a:r>
            <a:r>
              <a:rPr lang="en-US" sz="1800" dirty="0"/>
              <a:t> and are traditionally treated at a particular rank. It should be pointed out that the four components of taxonomy are not limited to formal systematic studies but are the foundation of all intellectual endeavors (</a:t>
            </a:r>
            <a:r>
              <a:rPr lang="ar-IQ" sz="1800" dirty="0">
                <a:cs typeface="Ali_K_Azzam" pitchFamily="2" charset="-78"/>
              </a:rPr>
              <a:t>بيركردنةوةيةكى ذيرانة</a:t>
            </a:r>
            <a:r>
              <a:rPr lang="en-US" sz="1800" dirty="0"/>
              <a:t>)of all fields, in which conceptual entities are described, identified, named, and classified. In fact, the ability to describe, identify, name, and classify things undoubtedly(</a:t>
            </a:r>
            <a:r>
              <a:rPr lang="ar-IQ" sz="1800" dirty="0">
                <a:cs typeface="Ali_K_Azzam" pitchFamily="2" charset="-78"/>
              </a:rPr>
              <a:t>بآ طومان</a:t>
            </a:r>
            <a:r>
              <a:rPr lang="en-US" sz="1800" dirty="0"/>
              <a:t>) has evolved by natural selection in humans and in other animals as well.</a:t>
            </a:r>
          </a:p>
          <a:p>
            <a:pPr algn="just" rtl="0">
              <a:buNone/>
            </a:pPr>
            <a:endParaRPr lang="ar-IQ" sz="1800"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PLANT TAXONOMY</a:t>
            </a:r>
            <a:endParaRPr lang="ar-IQ"/>
          </a:p>
        </p:txBody>
      </p:sp>
      <p:sp>
        <p:nvSpPr>
          <p:cNvPr id="6" name="Slide Number Placeholder 5"/>
          <p:cNvSpPr>
            <a:spLocks noGrp="1"/>
          </p:cNvSpPr>
          <p:nvPr>
            <p:ph type="sldNum" sz="quarter" idx="12"/>
          </p:nvPr>
        </p:nvSpPr>
        <p:spPr/>
        <p:txBody>
          <a:bodyPr/>
          <a:lstStyle/>
          <a:p>
            <a:pPr>
              <a:defRPr/>
            </a:pPr>
            <a:fld id="{8C1B0F52-0AC4-49A3-9F45-EB614DC01B4C}" type="slidenum">
              <a:rPr lang="ar-IQ"/>
              <a:pPr>
                <a:defRPr/>
              </a:pPr>
              <a:t>4</a:t>
            </a:fld>
            <a:endParaRPr lang="ar-IQ"/>
          </a:p>
        </p:txBody>
      </p:sp>
      <p:sp>
        <p:nvSpPr>
          <p:cNvPr id="19459" name="Title 6"/>
          <p:cNvSpPr>
            <a:spLocks noGrp="1"/>
          </p:cNvSpPr>
          <p:nvPr>
            <p:ph type="title"/>
          </p:nvPr>
        </p:nvSpPr>
        <p:spPr>
          <a:xfrm>
            <a:off x="714348" y="285728"/>
            <a:ext cx="7615237" cy="511175"/>
          </a:xfrm>
        </p:spPr>
        <p:txBody>
          <a:bodyPr/>
          <a:lstStyle/>
          <a:p>
            <a:pPr marL="342900" indent="-342900" eaLnBrk="1" hangingPunct="1"/>
            <a:r>
              <a:rPr lang="en-US" sz="4000" b="1" dirty="0">
                <a:solidFill>
                  <a:srgbClr val="EE0000"/>
                </a:solidFill>
              </a:rPr>
              <a:t>Description</a:t>
            </a:r>
            <a:r>
              <a:rPr lang="en-US" sz="4000" b="1" dirty="0">
                <a:solidFill>
                  <a:srgbClr val="EE0000"/>
                </a:solidFill>
                <a:latin typeface="Times New Roman" pitchFamily="18" charset="0"/>
                <a:cs typeface="Arial" charset="0"/>
              </a:rPr>
              <a:t>;</a:t>
            </a:r>
            <a:endParaRPr lang="ar-IQ" dirty="0">
              <a:solidFill>
                <a:srgbClr val="EE0000"/>
              </a:solidFill>
            </a:endParaRPr>
          </a:p>
        </p:txBody>
      </p:sp>
      <p:sp>
        <p:nvSpPr>
          <p:cNvPr id="7" name="TextBox 6"/>
          <p:cNvSpPr txBox="1"/>
          <p:nvPr/>
        </p:nvSpPr>
        <p:spPr>
          <a:xfrm>
            <a:off x="785786" y="857232"/>
            <a:ext cx="7858180" cy="5632311"/>
          </a:xfrm>
          <a:prstGeom prst="rect">
            <a:avLst/>
          </a:prstGeom>
          <a:noFill/>
        </p:spPr>
        <p:txBody>
          <a:bodyPr wrap="square" rtlCol="1">
            <a:spAutoFit/>
          </a:bodyPr>
          <a:lstStyle/>
          <a:p>
            <a:pPr algn="just" rtl="0"/>
            <a:r>
              <a:rPr lang="en-US" sz="2400" b="1" dirty="0"/>
              <a:t> Description </a:t>
            </a:r>
            <a:r>
              <a:rPr lang="en-US" sz="2400" dirty="0"/>
              <a:t>is the assignment of features or attributes to a </a:t>
            </a:r>
            <a:r>
              <a:rPr lang="en-US" sz="2400" dirty="0" err="1"/>
              <a:t>taxon</a:t>
            </a:r>
            <a:r>
              <a:rPr lang="en-US" sz="2400" dirty="0"/>
              <a:t>. The features are called </a:t>
            </a:r>
            <a:r>
              <a:rPr lang="en-US" sz="2400" b="1" dirty="0"/>
              <a:t>characters</a:t>
            </a:r>
            <a:r>
              <a:rPr lang="en-US" sz="2400" dirty="0"/>
              <a:t>. Two or more forms of a character are </a:t>
            </a:r>
            <a:r>
              <a:rPr lang="en-US" sz="2400" b="1" dirty="0"/>
              <a:t>character states</a:t>
            </a:r>
            <a:r>
              <a:rPr lang="en-US" sz="2400" dirty="0"/>
              <a:t>. One example of a character is petal color, for which two character states are yellow and blue. Another character is leaf shape, for which possible character states are elliptic, </a:t>
            </a:r>
            <a:r>
              <a:rPr lang="en-US" sz="2400" dirty="0" err="1"/>
              <a:t>lanceolate</a:t>
            </a:r>
            <a:r>
              <a:rPr lang="en-US" sz="2400" dirty="0"/>
              <a:t>, and ovate. Numerous character and character state terms are used in plant </a:t>
            </a:r>
            <a:r>
              <a:rPr lang="en-US" sz="2400" dirty="0" err="1"/>
              <a:t>systematics</a:t>
            </a:r>
            <a:r>
              <a:rPr lang="en-US" sz="2400" dirty="0"/>
              <a:t>, both for general plant morphology. The purpose of these descriptive character and character state terms is to use them as tools of communication, for concisely categorizing and delimiting the attributes of a </a:t>
            </a:r>
            <a:r>
              <a:rPr lang="en-US" sz="2400" dirty="0" err="1"/>
              <a:t>taxon</a:t>
            </a:r>
            <a:r>
              <a:rPr lang="en-US" sz="2400" dirty="0"/>
              <a:t>, an organism, or some part of the organism. An accurate and complete listing of these features is one of the major objectives and contributions of taxonomy.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46" y="714356"/>
            <a:ext cx="5214974" cy="428625"/>
          </a:xfrm>
        </p:spPr>
        <p:txBody>
          <a:bodyPr rtlCol="1">
            <a:normAutofit fontScale="90000"/>
          </a:bodyPr>
          <a:lstStyle/>
          <a:p>
            <a:pPr rtl="0" eaLnBrk="1" fontAlgn="auto" hangingPunct="1">
              <a:spcAft>
                <a:spcPts val="0"/>
              </a:spcAft>
              <a:defRPr/>
            </a:pPr>
            <a:r>
              <a:rPr lang="en-US" b="1" dirty="0">
                <a:solidFill>
                  <a:srgbClr val="FF0000"/>
                </a:solidFill>
              </a:rPr>
              <a:t>Identification;</a:t>
            </a:r>
          </a:p>
        </p:txBody>
      </p:sp>
      <p:sp>
        <p:nvSpPr>
          <p:cNvPr id="3" name="Subtitle 2"/>
          <p:cNvSpPr>
            <a:spLocks noGrp="1"/>
          </p:cNvSpPr>
          <p:nvPr>
            <p:ph type="subTitle" idx="1"/>
          </p:nvPr>
        </p:nvSpPr>
        <p:spPr>
          <a:xfrm>
            <a:off x="1071538" y="1214422"/>
            <a:ext cx="7786742" cy="4786345"/>
          </a:xfrm>
        </p:spPr>
        <p:txBody>
          <a:bodyPr rtlCol="1">
            <a:normAutofit lnSpcReduction="10000"/>
          </a:bodyPr>
          <a:lstStyle/>
          <a:p>
            <a:pPr algn="just" rtl="0" eaLnBrk="1" fontAlgn="auto" hangingPunct="1">
              <a:spcAft>
                <a:spcPts val="0"/>
              </a:spcAft>
              <a:defRPr/>
            </a:pPr>
            <a:r>
              <a:rPr lang="en-US" sz="2400" b="1" dirty="0">
                <a:solidFill>
                  <a:schemeClr val="tx1"/>
                </a:solidFill>
              </a:rPr>
              <a:t>Identification </a:t>
            </a:r>
            <a:r>
              <a:rPr lang="en-US" sz="2400" dirty="0">
                <a:solidFill>
                  <a:schemeClr val="tx1"/>
                </a:solidFill>
              </a:rPr>
              <a:t>is the process of associating an unknown </a:t>
            </a:r>
            <a:r>
              <a:rPr lang="en-US" sz="2400" dirty="0" err="1">
                <a:solidFill>
                  <a:schemeClr val="tx1"/>
                </a:solidFill>
              </a:rPr>
              <a:t>taxon</a:t>
            </a:r>
            <a:r>
              <a:rPr lang="en-US" sz="2400" dirty="0">
                <a:solidFill>
                  <a:schemeClr val="tx1"/>
                </a:solidFill>
              </a:rPr>
              <a:t> with a known one, or recognizing that the unknown is new to science and warrants formal description and naming. One generally identifies an unknown by first noting its characteristics, that is, by describing it. Then, these features are compared with those of other </a:t>
            </a:r>
            <a:r>
              <a:rPr lang="en-US" sz="2400" dirty="0" err="1">
                <a:solidFill>
                  <a:schemeClr val="tx1"/>
                </a:solidFill>
              </a:rPr>
              <a:t>taxa</a:t>
            </a:r>
            <a:r>
              <a:rPr lang="en-US" sz="2400" dirty="0">
                <a:solidFill>
                  <a:schemeClr val="tx1"/>
                </a:solidFill>
              </a:rPr>
              <a:t> to see if they conform(</a:t>
            </a:r>
            <a:r>
              <a:rPr lang="ar-IQ" sz="2400" dirty="0">
                <a:solidFill>
                  <a:schemeClr val="tx1"/>
                </a:solidFill>
                <a:cs typeface="Ali-A-Azzam" pitchFamily="2" charset="-78"/>
              </a:rPr>
              <a:t>مطابق</a:t>
            </a:r>
            <a:r>
              <a:rPr lang="en-US" sz="2400" dirty="0">
                <a:solidFill>
                  <a:schemeClr val="tx1"/>
                </a:solidFill>
              </a:rPr>
              <a:t>). Plant </a:t>
            </a:r>
            <a:r>
              <a:rPr lang="en-US" sz="2400" dirty="0" err="1">
                <a:solidFill>
                  <a:schemeClr val="tx1"/>
                </a:solidFill>
              </a:rPr>
              <a:t>taxa</a:t>
            </a:r>
            <a:r>
              <a:rPr lang="en-US" sz="2400" dirty="0">
                <a:solidFill>
                  <a:schemeClr val="tx1"/>
                </a:solidFill>
              </a:rPr>
              <a:t> can be identified in many ways. A taxonomic key is perhaps the most utilized of identification devices. Of the different types of taxonomic keys, the most common, used in all Floras, is a dichotomous key. A </a:t>
            </a:r>
            <a:r>
              <a:rPr lang="en-US" sz="2400" b="1" dirty="0">
                <a:solidFill>
                  <a:schemeClr val="tx1"/>
                </a:solidFill>
              </a:rPr>
              <a:t>dichotomous key </a:t>
            </a:r>
            <a:r>
              <a:rPr lang="en-US" sz="2400" dirty="0">
                <a:solidFill>
                  <a:schemeClr val="tx1"/>
                </a:solidFill>
              </a:rPr>
              <a:t>consists of a series of two contrasting statements. Each statement is a </a:t>
            </a:r>
            <a:r>
              <a:rPr lang="en-US" sz="2400" b="1" dirty="0">
                <a:solidFill>
                  <a:schemeClr val="tx1"/>
                </a:solidFill>
              </a:rPr>
              <a:t>lead</a:t>
            </a:r>
            <a:r>
              <a:rPr lang="en-US" sz="2400" dirty="0">
                <a:solidFill>
                  <a:schemeClr val="tx1"/>
                </a:solidFill>
              </a:rPr>
              <a:t>; the pair of leads constitutes a </a:t>
            </a:r>
            <a:r>
              <a:rPr lang="en-US" sz="2400" b="1" dirty="0">
                <a:solidFill>
                  <a:schemeClr val="tx1"/>
                </a:solidFill>
              </a:rPr>
              <a:t>couplet</a:t>
            </a:r>
            <a:r>
              <a:rPr lang="en-US" sz="2400" dirty="0">
                <a:solidFill>
                  <a:schemeClr val="tx1"/>
                </a:solidFill>
              </a:rPr>
              <a:t>.</a:t>
            </a:r>
            <a:endParaRPr lang="en-US" sz="2400" i="1" dirty="0">
              <a:solidFill>
                <a:schemeClr val="tx1"/>
              </a:solidFill>
            </a:endParaRPr>
          </a:p>
        </p:txBody>
      </p:sp>
      <p:sp>
        <p:nvSpPr>
          <p:cNvPr id="4" name="Footer Placeholder 3"/>
          <p:cNvSpPr>
            <a:spLocks noGrp="1"/>
          </p:cNvSpPr>
          <p:nvPr>
            <p:ph type="ftr" sz="quarter" idx="11"/>
          </p:nvPr>
        </p:nvSpPr>
        <p:spPr/>
        <p:txBody>
          <a:bodyPr/>
          <a:lstStyle/>
          <a:p>
            <a:pPr>
              <a:defRPr/>
            </a:pPr>
            <a:r>
              <a:rPr lang="en-US" dirty="0"/>
              <a:t>PLANT TAXONOMY</a:t>
            </a:r>
            <a:endParaRPr lang="ar-IQ" dirty="0"/>
          </a:p>
        </p:txBody>
      </p:sp>
      <p:sp>
        <p:nvSpPr>
          <p:cNvPr id="5" name="Slide Number Placeholder 4"/>
          <p:cNvSpPr>
            <a:spLocks noGrp="1"/>
          </p:cNvSpPr>
          <p:nvPr>
            <p:ph type="sldNum" sz="quarter" idx="12"/>
          </p:nvPr>
        </p:nvSpPr>
        <p:spPr/>
        <p:txBody>
          <a:bodyPr/>
          <a:lstStyle/>
          <a:p>
            <a:pPr>
              <a:defRPr/>
            </a:pPr>
            <a:fld id="{CA8BC12C-89A2-467C-83B7-D60380E5BEF2}" type="slidenum">
              <a:rPr lang="ar-IQ"/>
              <a:pPr>
                <a:defRPr/>
              </a:pPr>
              <a:t>5</a:t>
            </a:fld>
            <a:endParaRPr lang="ar-IQ"/>
          </a:p>
        </p:txBody>
      </p:sp>
      <p:sp>
        <p:nvSpPr>
          <p:cNvPr id="6" name="Slide Number Placeholder 3"/>
          <p:cNvSpPr txBox="1">
            <a:spLocks/>
          </p:cNvSpPr>
          <p:nvPr/>
        </p:nvSpPr>
        <p:spPr>
          <a:xfrm>
            <a:off x="428596" y="6286520"/>
            <a:ext cx="2133600" cy="365125"/>
          </a:xfrm>
          <a:prstGeom prst="rect">
            <a:avLst/>
          </a:prstGeom>
          <a:solidFill>
            <a:srgbClr val="92D050"/>
          </a:solidFill>
          <a:ln>
            <a:solidFill>
              <a:srgbClr val="FFFF00"/>
            </a:solidFill>
          </a:ln>
          <a:scene3d>
            <a:camera prst="orthographicFront"/>
            <a:lightRig rig="threePt" dir="t"/>
          </a:scene3d>
          <a:sp3d>
            <a:bevelT prst="relaxedInset"/>
          </a:sp3d>
        </p:spPr>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fontAlgn="auto">
              <a:spcBef>
                <a:spcPts val="0"/>
              </a:spcBef>
              <a:spcAft>
                <a:spcPts val="0"/>
              </a:spcAft>
              <a:defRPr/>
            </a:pPr>
            <a:fld id="{67F8EA40-D51B-46F5-927D-1A57242AB796}" type="slidenum">
              <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rPr>
              <a:pPr algn="l" fontAlgn="auto">
                <a:spcBef>
                  <a:spcPts val="0"/>
                </a:spcBef>
                <a:spcAft>
                  <a:spcPts val="0"/>
                </a:spcAft>
                <a:defRPr/>
              </a:pPr>
              <a:t>5</a:t>
            </a:fld>
            <a:endPar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endParaRPr>
          </a:p>
        </p:txBody>
      </p:sp>
      <p:sp>
        <p:nvSpPr>
          <p:cNvPr id="7" name="Footer Placeholder 4"/>
          <p:cNvSpPr txBox="1">
            <a:spLocks/>
          </p:cNvSpPr>
          <p:nvPr/>
        </p:nvSpPr>
        <p:spPr>
          <a:xfrm>
            <a:off x="6000760" y="6350023"/>
            <a:ext cx="2895600" cy="365125"/>
          </a:xfrm>
          <a:prstGeom prst="rect">
            <a:avLst/>
          </a:prstGeom>
          <a:solidFill>
            <a:srgbClr val="92D050"/>
          </a:solidFill>
          <a:ln>
            <a:solidFill>
              <a:srgbClr val="FFFF00"/>
            </a:solidFill>
          </a:ln>
          <a:scene3d>
            <a:camera prst="orthographicFront"/>
            <a:lightRig rig="soft" dir="tl">
              <a:rot lat="0" lon="0" rev="0"/>
            </a:lightRig>
          </a:scene3d>
          <a:sp3d>
            <a:bevelT prst="relaxedInset"/>
          </a:sp3d>
        </p:spPr>
        <p:txBody>
          <a:bodyPr rtlCol="1" anchor="ctr">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2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PLANT TAXONOMY</a:t>
            </a:r>
            <a:endParaRPr lang="ar-IQ" sz="1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20487" name="TextBox 7"/>
          <p:cNvSpPr txBox="1">
            <a:spLocks noChangeArrowheads="1"/>
          </p:cNvSpPr>
          <p:nvPr/>
        </p:nvSpPr>
        <p:spPr bwMode="auto">
          <a:xfrm>
            <a:off x="4786313" y="1071563"/>
            <a:ext cx="4143375" cy="369887"/>
          </a:xfrm>
          <a:prstGeom prst="rect">
            <a:avLst/>
          </a:prstGeom>
          <a:noFill/>
          <a:ln w="9525">
            <a:noFill/>
            <a:miter lim="800000"/>
            <a:headEnd/>
            <a:tailEnd/>
          </a:ln>
        </p:spPr>
        <p:txBody>
          <a:bodyPr>
            <a:spAutoFit/>
          </a:bodyPr>
          <a:lstStyle/>
          <a:p>
            <a:pPr algn="ctr"/>
            <a:endParaRPr lang="ar-SA">
              <a:latin typeface="Cambria" pitchFamily="18" charset="0"/>
              <a:cs typeface="Times New Roman" pitchFamily="18" charset="0"/>
            </a:endParaRPr>
          </a:p>
        </p:txBody>
      </p:sp>
      <p:sp>
        <p:nvSpPr>
          <p:cNvPr id="12" name="TextBox 11"/>
          <p:cNvSpPr txBox="1"/>
          <p:nvPr/>
        </p:nvSpPr>
        <p:spPr>
          <a:xfrm>
            <a:off x="1285852" y="3643314"/>
            <a:ext cx="3857652" cy="369332"/>
          </a:xfrm>
          <a:prstGeom prst="rect">
            <a:avLst/>
          </a:prstGeom>
          <a:noFill/>
        </p:spPr>
        <p:txBody>
          <a:bodyPr wrap="square" rtlCol="1">
            <a:spAutoFit/>
          </a:bodyPr>
          <a:lstStyle/>
          <a:p>
            <a:endParaRPr lang="ar-IQ"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28625" y="142875"/>
            <a:ext cx="8143875" cy="500063"/>
          </a:xfrm>
        </p:spPr>
        <p:txBody>
          <a:bodyPr/>
          <a:lstStyle/>
          <a:p>
            <a:pPr eaLnBrk="1" hangingPunct="1"/>
            <a:r>
              <a:rPr lang="en-US" sz="3200" b="1" dirty="0">
                <a:solidFill>
                  <a:srgbClr val="EE0000"/>
                </a:solidFill>
              </a:rPr>
              <a:t>Nomenclature</a:t>
            </a:r>
            <a:r>
              <a:rPr lang="en-US" sz="3200" b="1" dirty="0">
                <a:solidFill>
                  <a:srgbClr val="EE0000"/>
                </a:solidFill>
                <a:cs typeface="Arial" charset="0"/>
              </a:rPr>
              <a:t>;</a:t>
            </a:r>
            <a:endParaRPr lang="ar-IQ" sz="3200" dirty="0">
              <a:solidFill>
                <a:srgbClr val="EE0000"/>
              </a:solidFill>
            </a:endParaRPr>
          </a:p>
        </p:txBody>
      </p:sp>
      <p:sp>
        <p:nvSpPr>
          <p:cNvPr id="3" name="Content Placeholder 2"/>
          <p:cNvSpPr>
            <a:spLocks noGrp="1"/>
          </p:cNvSpPr>
          <p:nvPr>
            <p:ph idx="1"/>
          </p:nvPr>
        </p:nvSpPr>
        <p:spPr>
          <a:xfrm>
            <a:off x="785786" y="642918"/>
            <a:ext cx="7572428" cy="5572164"/>
          </a:xfrm>
        </p:spPr>
        <p:txBody>
          <a:bodyPr rtlCol="1">
            <a:noAutofit/>
          </a:bodyPr>
          <a:lstStyle/>
          <a:p>
            <a:pPr algn="just" rtl="0"/>
            <a:r>
              <a:rPr lang="en-US" sz="2000" b="1" dirty="0"/>
              <a:t>Nomenclature </a:t>
            </a:r>
            <a:r>
              <a:rPr lang="en-US" sz="2000" dirty="0"/>
              <a:t>is the formal naming of </a:t>
            </a:r>
            <a:r>
              <a:rPr lang="en-US" sz="2000" dirty="0" err="1"/>
              <a:t>taxa</a:t>
            </a:r>
            <a:r>
              <a:rPr lang="en-US" sz="2000" dirty="0"/>
              <a:t> according to some standardized system. For plants, algae, and fungi, the rules and regulations for the naming of </a:t>
            </a:r>
            <a:r>
              <a:rPr lang="en-US" sz="2000" dirty="0" err="1"/>
              <a:t>taxa</a:t>
            </a:r>
            <a:r>
              <a:rPr lang="en-US" sz="2000" dirty="0"/>
              <a:t> are provided by the International Code of Botanical Nomenclature. These formal names are known as </a:t>
            </a:r>
            <a:r>
              <a:rPr lang="en-US" sz="2000" b="1" dirty="0"/>
              <a:t>scientific names</a:t>
            </a:r>
            <a:r>
              <a:rPr lang="en-US" sz="2000" dirty="0"/>
              <a:t>, which by convention are translated into the Latin language. The fundamental principle of nomenclature is that all </a:t>
            </a:r>
            <a:r>
              <a:rPr lang="en-US" sz="2000" dirty="0" err="1"/>
              <a:t>taxa</a:t>
            </a:r>
            <a:r>
              <a:rPr lang="en-US" sz="2000" dirty="0"/>
              <a:t> may bear </a:t>
            </a:r>
            <a:r>
              <a:rPr lang="en-US" sz="2000" i="1" dirty="0"/>
              <a:t>only one scientific name</a:t>
            </a:r>
            <a:r>
              <a:rPr lang="en-US" sz="2000" dirty="0"/>
              <a:t>. Although they may seem difficult to learn at first, scientific names are much preferable to common (vernacular) names. The scientific name of a species traditionally consists of two parts (which are underlined or italicized): the genus name, which is always capitalized, e.g., </a:t>
            </a:r>
            <a:r>
              <a:rPr lang="en-US" sz="2000" i="1" dirty="0" err="1"/>
              <a:t>Quercus</a:t>
            </a:r>
            <a:r>
              <a:rPr lang="en-US" sz="2000" dirty="0"/>
              <a:t>, plus the specific </a:t>
            </a:r>
            <a:r>
              <a:rPr lang="en-US" sz="2000" dirty="0" err="1"/>
              <a:t>pithet</a:t>
            </a:r>
            <a:r>
              <a:rPr lang="en-US" sz="2000" dirty="0"/>
              <a:t>, which by recent consensus is not capitalized, e.g.   </a:t>
            </a:r>
            <a:r>
              <a:rPr lang="en-US" sz="2000" i="1" dirty="0" err="1"/>
              <a:t>agrifolia</a:t>
            </a:r>
            <a:r>
              <a:rPr lang="en-US" sz="2000" dirty="0"/>
              <a:t>. Thus, the species name for what is commonly called California live oak is </a:t>
            </a:r>
            <a:r>
              <a:rPr lang="en-US" sz="2000" i="1" dirty="0" err="1"/>
              <a:t>Quercus</a:t>
            </a:r>
            <a:r>
              <a:rPr lang="en-US" sz="2000" i="1" dirty="0"/>
              <a:t> </a:t>
            </a:r>
            <a:r>
              <a:rPr lang="en-US" sz="2000" i="1" dirty="0" err="1"/>
              <a:t>agrifolia</a:t>
            </a:r>
            <a:r>
              <a:rPr lang="en-US" sz="2000" dirty="0"/>
              <a:t>. Species names are known as </a:t>
            </a:r>
            <a:r>
              <a:rPr lang="en-US" sz="2000" b="1" dirty="0"/>
              <a:t>binomials </a:t>
            </a:r>
            <a:r>
              <a:rPr lang="en-US" sz="2000" dirty="0"/>
              <a:t>(literally meaning two names) and this type of nomenclature is called binomial nomenclature, first formalized in the mid-18th century by </a:t>
            </a:r>
            <a:r>
              <a:rPr lang="en-US" sz="2000" dirty="0" err="1"/>
              <a:t>Carolus</a:t>
            </a:r>
            <a:r>
              <a:rPr lang="en-US" sz="2000" dirty="0"/>
              <a:t> Linnaeus.</a:t>
            </a:r>
          </a:p>
        </p:txBody>
      </p:sp>
      <p:sp>
        <p:nvSpPr>
          <p:cNvPr id="4" name="Footer Placeholder 3"/>
          <p:cNvSpPr>
            <a:spLocks noGrp="1"/>
          </p:cNvSpPr>
          <p:nvPr>
            <p:ph type="ftr" sz="quarter" idx="11"/>
          </p:nvPr>
        </p:nvSpPr>
        <p:spPr/>
        <p:txBody>
          <a:bodyPr/>
          <a:lstStyle/>
          <a:p>
            <a:pPr>
              <a:defRPr/>
            </a:pPr>
            <a:r>
              <a:rPr lang="en-US"/>
              <a:t>PLANT TAXONOMY</a:t>
            </a:r>
            <a:endParaRPr lang="ar-IQ"/>
          </a:p>
        </p:txBody>
      </p:sp>
      <p:sp>
        <p:nvSpPr>
          <p:cNvPr id="5" name="Slide Number Placeholder 4"/>
          <p:cNvSpPr>
            <a:spLocks noGrp="1"/>
          </p:cNvSpPr>
          <p:nvPr>
            <p:ph type="sldNum" sz="quarter" idx="12"/>
          </p:nvPr>
        </p:nvSpPr>
        <p:spPr/>
        <p:txBody>
          <a:bodyPr/>
          <a:lstStyle/>
          <a:p>
            <a:pPr>
              <a:defRPr/>
            </a:pPr>
            <a:fld id="{8DD182A4-8E53-4537-B7F5-E9CB0E1283DD}" type="slidenum">
              <a:rPr lang="ar-IQ"/>
              <a:pPr>
                <a:defRPr/>
              </a:pPr>
              <a:t>6</a:t>
            </a:fld>
            <a:endParaRPr lang="ar-IQ" dirty="0"/>
          </a:p>
        </p:txBody>
      </p:sp>
      <p:sp>
        <p:nvSpPr>
          <p:cNvPr id="6" name="Slide Number Placeholder 3"/>
          <p:cNvSpPr txBox="1">
            <a:spLocks/>
          </p:cNvSpPr>
          <p:nvPr/>
        </p:nvSpPr>
        <p:spPr>
          <a:xfrm>
            <a:off x="500034" y="6215082"/>
            <a:ext cx="2133600" cy="365125"/>
          </a:xfrm>
          <a:prstGeom prst="rect">
            <a:avLst/>
          </a:prstGeom>
          <a:solidFill>
            <a:srgbClr val="92D050"/>
          </a:solidFill>
          <a:ln>
            <a:solidFill>
              <a:srgbClr val="FFFF00"/>
            </a:solidFill>
          </a:ln>
          <a:scene3d>
            <a:camera prst="orthographicFront"/>
            <a:lightRig rig="threePt" dir="t"/>
          </a:scene3d>
          <a:sp3d>
            <a:bevelT prst="relaxedInset"/>
          </a:sp3d>
        </p:spPr>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fontAlgn="auto">
              <a:spcBef>
                <a:spcPts val="0"/>
              </a:spcBef>
              <a:spcAft>
                <a:spcPts val="0"/>
              </a:spcAft>
              <a:defRPr/>
            </a:pPr>
            <a:fld id="{9780AA3E-843F-4D00-BE86-07A2E09769A1}" type="slidenum">
              <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rPr>
              <a:pPr algn="l" fontAlgn="auto">
                <a:spcBef>
                  <a:spcPts val="0"/>
                </a:spcBef>
                <a:spcAft>
                  <a:spcPts val="0"/>
                </a:spcAft>
                <a:defRPr/>
              </a:pPr>
              <a:t>6</a:t>
            </a:fld>
            <a:endPar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endParaRPr>
          </a:p>
        </p:txBody>
      </p:sp>
      <p:sp>
        <p:nvSpPr>
          <p:cNvPr id="7" name="Footer Placeholder 4"/>
          <p:cNvSpPr txBox="1">
            <a:spLocks/>
          </p:cNvSpPr>
          <p:nvPr/>
        </p:nvSpPr>
        <p:spPr>
          <a:xfrm>
            <a:off x="6000760" y="6286520"/>
            <a:ext cx="2895600" cy="365125"/>
          </a:xfrm>
          <a:prstGeom prst="rect">
            <a:avLst/>
          </a:prstGeom>
          <a:solidFill>
            <a:srgbClr val="92D050"/>
          </a:solidFill>
          <a:ln>
            <a:solidFill>
              <a:srgbClr val="FFFF00"/>
            </a:solidFill>
          </a:ln>
          <a:scene3d>
            <a:camera prst="orthographicFront"/>
            <a:lightRig rig="soft" dir="tl">
              <a:rot lat="0" lon="0" rev="0"/>
            </a:lightRig>
          </a:scene3d>
          <a:sp3d>
            <a:bevelT prst="relaxedInset"/>
          </a:sp3d>
        </p:spPr>
        <p:txBody>
          <a:bodyPr rtlCol="1" anchor="ctr">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2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PLANT TAXONOMY</a:t>
            </a:r>
            <a:endParaRPr lang="ar-IQ" sz="1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9" name="TextBox 8"/>
          <p:cNvSpPr txBox="1"/>
          <p:nvPr/>
        </p:nvSpPr>
        <p:spPr>
          <a:xfrm>
            <a:off x="1071538" y="2786058"/>
            <a:ext cx="6786610" cy="646331"/>
          </a:xfrm>
          <a:prstGeom prst="rect">
            <a:avLst/>
          </a:prstGeom>
          <a:noFill/>
        </p:spPr>
        <p:txBody>
          <a:bodyPr wrap="square" rtlCol="1">
            <a:spAutoFit/>
          </a:bodyPr>
          <a:lstStyle/>
          <a:p>
            <a:pPr algn="l" rtl="0"/>
            <a:endParaRPr lang="en-US" dirty="0"/>
          </a:p>
          <a:p>
            <a:pPr algn="l" rtl="0"/>
            <a:endParaRPr lang="ar-IQ"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42875" y="214313"/>
            <a:ext cx="8543925" cy="571500"/>
          </a:xfrm>
        </p:spPr>
        <p:txBody>
          <a:bodyPr/>
          <a:lstStyle/>
          <a:p>
            <a:pPr marL="457200" indent="-457200" rtl="0" eaLnBrk="1" hangingPunct="1"/>
            <a:r>
              <a:rPr lang="en-US" sz="2400" b="1" dirty="0">
                <a:solidFill>
                  <a:srgbClr val="FF0000"/>
                </a:solidFill>
              </a:rPr>
              <a:t>Classification</a:t>
            </a:r>
            <a:r>
              <a:rPr lang="en-US" sz="2400" b="1" dirty="0">
                <a:solidFill>
                  <a:srgbClr val="FF0000"/>
                </a:solidFill>
                <a:cs typeface="Arial" charset="0"/>
              </a:rPr>
              <a:t>;</a:t>
            </a:r>
            <a:endParaRPr lang="ar-IQ" sz="2400" dirty="0">
              <a:solidFill>
                <a:srgbClr val="FF0000"/>
              </a:solidFill>
            </a:endParaRPr>
          </a:p>
        </p:txBody>
      </p:sp>
      <p:sp>
        <p:nvSpPr>
          <p:cNvPr id="5" name="Footer Placeholder 4"/>
          <p:cNvSpPr>
            <a:spLocks noGrp="1"/>
          </p:cNvSpPr>
          <p:nvPr>
            <p:ph type="ftr" sz="quarter" idx="11"/>
          </p:nvPr>
        </p:nvSpPr>
        <p:spPr/>
        <p:txBody>
          <a:bodyPr/>
          <a:lstStyle/>
          <a:p>
            <a:pPr>
              <a:defRPr/>
            </a:pPr>
            <a:r>
              <a:rPr lang="en-US"/>
              <a:t>PLANT TAXONOMY</a:t>
            </a:r>
            <a:endParaRPr lang="ar-IQ"/>
          </a:p>
        </p:txBody>
      </p:sp>
      <p:sp>
        <p:nvSpPr>
          <p:cNvPr id="6" name="Slide Number Placeholder 5"/>
          <p:cNvSpPr>
            <a:spLocks noGrp="1"/>
          </p:cNvSpPr>
          <p:nvPr>
            <p:ph type="sldNum" sz="quarter" idx="12"/>
          </p:nvPr>
        </p:nvSpPr>
        <p:spPr/>
        <p:txBody>
          <a:bodyPr/>
          <a:lstStyle/>
          <a:p>
            <a:pPr>
              <a:defRPr/>
            </a:pPr>
            <a:fld id="{81B695A3-3338-4795-91B4-D7B039CA3D91}" type="slidenum">
              <a:rPr lang="ar-IQ"/>
              <a:pPr>
                <a:defRPr/>
              </a:pPr>
              <a:t>7</a:t>
            </a:fld>
            <a:endParaRPr lang="ar-IQ"/>
          </a:p>
        </p:txBody>
      </p:sp>
      <p:sp>
        <p:nvSpPr>
          <p:cNvPr id="10" name="Slide Number Placeholder 3"/>
          <p:cNvSpPr txBox="1">
            <a:spLocks/>
          </p:cNvSpPr>
          <p:nvPr/>
        </p:nvSpPr>
        <p:spPr>
          <a:xfrm>
            <a:off x="500034" y="6286520"/>
            <a:ext cx="2133600" cy="365125"/>
          </a:xfrm>
          <a:prstGeom prst="rect">
            <a:avLst/>
          </a:prstGeom>
          <a:solidFill>
            <a:srgbClr val="92D050"/>
          </a:solidFill>
          <a:ln>
            <a:solidFill>
              <a:srgbClr val="FFFF00"/>
            </a:solidFill>
          </a:ln>
          <a:scene3d>
            <a:camera prst="orthographicFront"/>
            <a:lightRig rig="threePt" dir="t"/>
          </a:scene3d>
          <a:sp3d>
            <a:bevelT prst="relaxedInset"/>
          </a:sp3d>
        </p:spPr>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fontAlgn="auto">
              <a:spcBef>
                <a:spcPts val="0"/>
              </a:spcBef>
              <a:spcAft>
                <a:spcPts val="0"/>
              </a:spcAft>
              <a:defRPr/>
            </a:pPr>
            <a:fld id="{4DDA5333-D377-470E-B1B1-E0CF41193952}" type="slidenum">
              <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rPr>
              <a:pPr algn="l" fontAlgn="auto">
                <a:spcBef>
                  <a:spcPts val="0"/>
                </a:spcBef>
                <a:spcAft>
                  <a:spcPts val="0"/>
                </a:spcAft>
                <a:defRPr/>
              </a:pPr>
              <a:t>7</a:t>
            </a:fld>
            <a:endPar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endParaRPr>
          </a:p>
        </p:txBody>
      </p:sp>
      <p:sp>
        <p:nvSpPr>
          <p:cNvPr id="11" name="Footer Placeholder 4"/>
          <p:cNvSpPr txBox="1">
            <a:spLocks/>
          </p:cNvSpPr>
          <p:nvPr/>
        </p:nvSpPr>
        <p:spPr>
          <a:xfrm>
            <a:off x="6000760" y="6286520"/>
            <a:ext cx="2895600" cy="365125"/>
          </a:xfrm>
          <a:prstGeom prst="rect">
            <a:avLst/>
          </a:prstGeom>
          <a:solidFill>
            <a:srgbClr val="92D050"/>
          </a:solidFill>
          <a:ln>
            <a:solidFill>
              <a:srgbClr val="FFFF00"/>
            </a:solidFill>
          </a:ln>
          <a:scene3d>
            <a:camera prst="orthographicFront"/>
            <a:lightRig rig="soft" dir="tl">
              <a:rot lat="0" lon="0" rev="0"/>
            </a:lightRig>
          </a:scene3d>
          <a:sp3d>
            <a:bevelT prst="relaxedInset"/>
          </a:sp3d>
        </p:spPr>
        <p:txBody>
          <a:bodyPr rtlCol="1" anchor="ctr">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2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PLANT TAXONOMY</a:t>
            </a:r>
            <a:endParaRPr lang="ar-IQ" sz="1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12" name="Content Placeholder 11"/>
          <p:cNvSpPr>
            <a:spLocks noGrp="1"/>
          </p:cNvSpPr>
          <p:nvPr>
            <p:ph sz="half" idx="1"/>
          </p:nvPr>
        </p:nvSpPr>
        <p:spPr>
          <a:xfrm>
            <a:off x="428596" y="785794"/>
            <a:ext cx="8486804" cy="5357850"/>
          </a:xfrm>
        </p:spPr>
        <p:txBody>
          <a:bodyPr rtlCol="1">
            <a:noAutofit/>
          </a:bodyPr>
          <a:lstStyle/>
          <a:p>
            <a:pPr algn="just" rtl="0">
              <a:buNone/>
            </a:pPr>
            <a:r>
              <a:rPr lang="en-US" sz="1800" b="1" dirty="0"/>
              <a:t>Classification </a:t>
            </a:r>
            <a:r>
              <a:rPr lang="en-US" sz="1800" dirty="0"/>
              <a:t>is the arrangement of entities(</a:t>
            </a:r>
            <a:r>
              <a:rPr lang="ar-IQ" sz="1800" dirty="0">
                <a:cs typeface="Ali_K_Azzam" pitchFamily="2" charset="-78"/>
              </a:rPr>
              <a:t>بةخشينى نازناو</a:t>
            </a:r>
            <a:r>
              <a:rPr lang="en-US" sz="1800" dirty="0"/>
              <a:t>) (in this case, </a:t>
            </a:r>
            <a:r>
              <a:rPr lang="en-US" sz="1800" dirty="0" err="1"/>
              <a:t>taxa</a:t>
            </a:r>
            <a:r>
              <a:rPr lang="en-US" sz="1800" dirty="0"/>
              <a:t>) into some type of order. The purpose of classification is to provides a system for cataloguing and expressing relationships between these entities. Taxonomists have traditionally agreed upon a method for classifying organisms that utilizes categories called </a:t>
            </a:r>
            <a:r>
              <a:rPr lang="en-US" sz="1800" b="1" dirty="0">
                <a:solidFill>
                  <a:srgbClr val="FF0000"/>
                </a:solidFill>
              </a:rPr>
              <a:t>ranks</a:t>
            </a:r>
            <a:r>
              <a:rPr lang="en-US" sz="1800" dirty="0">
                <a:solidFill>
                  <a:srgbClr val="FF0000"/>
                </a:solidFill>
              </a:rPr>
              <a:t>.</a:t>
            </a:r>
            <a:r>
              <a:rPr lang="en-US" sz="1800" dirty="0"/>
              <a:t> These taxonomic ranks are hierarchical, meaning that each rank is inclusive of all other ranks beneath it. As defined earlier, a </a:t>
            </a:r>
            <a:r>
              <a:rPr lang="en-US" sz="1800" b="1" dirty="0" err="1">
                <a:solidFill>
                  <a:srgbClr val="FF0000"/>
                </a:solidFill>
              </a:rPr>
              <a:t>taxon</a:t>
            </a:r>
            <a:r>
              <a:rPr lang="en-US" sz="1800" b="1" dirty="0">
                <a:solidFill>
                  <a:srgbClr val="FF0000"/>
                </a:solidFill>
              </a:rPr>
              <a:t> </a:t>
            </a:r>
            <a:r>
              <a:rPr lang="en-US" sz="1800" dirty="0"/>
              <a:t>is a group of organisms typically treated at a given rank. </a:t>
            </a:r>
          </a:p>
          <a:p>
            <a:pPr algn="just" rtl="0">
              <a:buNone/>
            </a:pPr>
            <a:r>
              <a:rPr lang="en-US" sz="1800" dirty="0" err="1"/>
              <a:t>Magnoliophyta</a:t>
            </a:r>
            <a:r>
              <a:rPr lang="en-US" sz="1800" dirty="0"/>
              <a:t> is a </a:t>
            </a:r>
            <a:r>
              <a:rPr lang="en-US" sz="1800" dirty="0" err="1"/>
              <a:t>taxon</a:t>
            </a:r>
            <a:r>
              <a:rPr lang="en-US" sz="1800" dirty="0"/>
              <a:t> placed at the rank of phylum; </a:t>
            </a:r>
            <a:r>
              <a:rPr lang="en-US" sz="1800" dirty="0" err="1"/>
              <a:t>Liliopsidais</a:t>
            </a:r>
            <a:r>
              <a:rPr lang="en-US" sz="1800" dirty="0"/>
              <a:t> a </a:t>
            </a:r>
            <a:r>
              <a:rPr lang="en-US" sz="1800" dirty="0" err="1"/>
              <a:t>taxon</a:t>
            </a:r>
            <a:r>
              <a:rPr lang="en-US" sz="1800" dirty="0"/>
              <a:t> placed at the rank of class; </a:t>
            </a:r>
            <a:r>
              <a:rPr lang="en-US" sz="1800" dirty="0" err="1"/>
              <a:t>Arecaceae</a:t>
            </a:r>
            <a:r>
              <a:rPr lang="en-US" sz="1800" dirty="0"/>
              <a:t> is a </a:t>
            </a:r>
            <a:r>
              <a:rPr lang="en-US" sz="1800" dirty="0" err="1"/>
              <a:t>taxon</a:t>
            </a:r>
            <a:r>
              <a:rPr lang="en-US" sz="1800" dirty="0"/>
              <a:t> placed at the rank of family; etc. Note that </a:t>
            </a:r>
            <a:r>
              <a:rPr lang="en-US" sz="1800" dirty="0" err="1"/>
              <a:t>taxa</a:t>
            </a:r>
            <a:r>
              <a:rPr lang="en-US" sz="1800" dirty="0"/>
              <a:t> of a particular rank generally end in a particular suffix.</a:t>
            </a:r>
          </a:p>
          <a:p>
            <a:pPr algn="just" rtl="0">
              <a:buNone/>
            </a:pPr>
            <a:r>
              <a:rPr lang="en-US" sz="1800" dirty="0"/>
              <a:t>There are two major means of arriving at a classification of life: </a:t>
            </a:r>
            <a:r>
              <a:rPr lang="en-US" sz="1800" dirty="0" err="1"/>
              <a:t>phenetic</a:t>
            </a:r>
            <a:r>
              <a:rPr lang="en-US" sz="1800" dirty="0"/>
              <a:t> and </a:t>
            </a:r>
            <a:r>
              <a:rPr lang="en-US" sz="1800" dirty="0" err="1"/>
              <a:t>phylogenetic</a:t>
            </a:r>
            <a:r>
              <a:rPr lang="en-US" sz="1800" dirty="0"/>
              <a:t>. </a:t>
            </a:r>
            <a:r>
              <a:rPr lang="en-US" sz="1800" b="1" u="sng" dirty="0" err="1">
                <a:solidFill>
                  <a:srgbClr val="FF0000"/>
                </a:solidFill>
              </a:rPr>
              <a:t>Phenetic</a:t>
            </a:r>
            <a:r>
              <a:rPr lang="en-US" sz="1800" b="1" u="sng" dirty="0"/>
              <a:t> </a:t>
            </a:r>
            <a:r>
              <a:rPr lang="en-US" sz="1800" u="sng" dirty="0"/>
              <a:t>classification is that based on overall similarities</a:t>
            </a:r>
            <a:r>
              <a:rPr lang="en-US" sz="1800" dirty="0"/>
              <a:t>. Most of our everyday classifications are </a:t>
            </a:r>
            <a:r>
              <a:rPr lang="en-US" sz="1800" dirty="0" err="1"/>
              <a:t>phenetic</a:t>
            </a:r>
            <a:r>
              <a:rPr lang="en-US" sz="1800" dirty="0"/>
              <a:t>. For efficiency of organization (e.g., storing and retrieving objects, like nuts and bolts in a hardware store) we group similar objects together and dissimilar objects apart. Many traditional classifications in plant </a:t>
            </a:r>
            <a:r>
              <a:rPr lang="en-US" sz="1800" dirty="0" err="1"/>
              <a:t>systematics</a:t>
            </a:r>
            <a:r>
              <a:rPr lang="en-US" sz="1800" dirty="0"/>
              <a:t> are </a:t>
            </a:r>
            <a:r>
              <a:rPr lang="en-US" sz="1800" dirty="0" err="1"/>
              <a:t>phenetic</a:t>
            </a:r>
            <a:r>
              <a:rPr lang="en-US" sz="1800" dirty="0"/>
              <a:t>, based on noted similarities between and among </a:t>
            </a:r>
            <a:r>
              <a:rPr lang="en-US" sz="1800" dirty="0" err="1"/>
              <a:t>taxa</a:t>
            </a:r>
            <a:r>
              <a:rPr lang="en-US" sz="1800" dirty="0"/>
              <a:t>.</a:t>
            </a:r>
            <a:r>
              <a:rPr lang="en-US" sz="1800" b="1" dirty="0"/>
              <a:t> </a:t>
            </a:r>
            <a:r>
              <a:rPr lang="en-US" sz="1800" b="1" u="sng" dirty="0" err="1">
                <a:solidFill>
                  <a:srgbClr val="FF0000"/>
                </a:solidFill>
              </a:rPr>
              <a:t>Phylogenetic</a:t>
            </a:r>
            <a:r>
              <a:rPr lang="en-US" sz="1800" b="1" u="sng" dirty="0"/>
              <a:t> </a:t>
            </a:r>
            <a:r>
              <a:rPr lang="en-US" sz="1800" u="sng" dirty="0"/>
              <a:t>classification is that which is based on evolutionary history, or pattern of descent, which may or may not correspond to overall similarity.</a:t>
            </a: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42875" y="214313"/>
            <a:ext cx="8543925" cy="571500"/>
          </a:xfrm>
        </p:spPr>
        <p:txBody>
          <a:bodyPr/>
          <a:lstStyle/>
          <a:p>
            <a:pPr marL="457200" indent="-457200" rtl="0" eaLnBrk="1" hangingPunct="1"/>
            <a:r>
              <a:rPr lang="en-US" sz="2400" b="1" dirty="0">
                <a:solidFill>
                  <a:srgbClr val="FF0000"/>
                </a:solidFill>
              </a:rPr>
              <a:t>Classification</a:t>
            </a:r>
            <a:r>
              <a:rPr lang="en-US" sz="2400" b="1" dirty="0">
                <a:solidFill>
                  <a:srgbClr val="FF0000"/>
                </a:solidFill>
                <a:cs typeface="Arial" charset="0"/>
              </a:rPr>
              <a:t>;</a:t>
            </a:r>
            <a:endParaRPr lang="ar-IQ" sz="2400" dirty="0">
              <a:solidFill>
                <a:srgbClr val="FF0000"/>
              </a:solidFill>
            </a:endParaRPr>
          </a:p>
        </p:txBody>
      </p:sp>
      <p:sp>
        <p:nvSpPr>
          <p:cNvPr id="5" name="Footer Placeholder 4"/>
          <p:cNvSpPr>
            <a:spLocks noGrp="1"/>
          </p:cNvSpPr>
          <p:nvPr>
            <p:ph type="ftr" sz="quarter" idx="11"/>
          </p:nvPr>
        </p:nvSpPr>
        <p:spPr/>
        <p:txBody>
          <a:bodyPr/>
          <a:lstStyle/>
          <a:p>
            <a:pPr>
              <a:defRPr/>
            </a:pPr>
            <a:r>
              <a:rPr lang="en-US"/>
              <a:t>PLANT TAXONOMY</a:t>
            </a:r>
            <a:endParaRPr lang="ar-IQ"/>
          </a:p>
        </p:txBody>
      </p:sp>
      <p:sp>
        <p:nvSpPr>
          <p:cNvPr id="6" name="Slide Number Placeholder 5"/>
          <p:cNvSpPr>
            <a:spLocks noGrp="1"/>
          </p:cNvSpPr>
          <p:nvPr>
            <p:ph type="sldNum" sz="quarter" idx="12"/>
          </p:nvPr>
        </p:nvSpPr>
        <p:spPr/>
        <p:txBody>
          <a:bodyPr/>
          <a:lstStyle/>
          <a:p>
            <a:pPr>
              <a:defRPr/>
            </a:pPr>
            <a:fld id="{81B695A3-3338-4795-91B4-D7B039CA3D91}" type="slidenum">
              <a:rPr lang="ar-IQ"/>
              <a:pPr>
                <a:defRPr/>
              </a:pPr>
              <a:t>8</a:t>
            </a:fld>
            <a:endParaRPr lang="ar-IQ"/>
          </a:p>
        </p:txBody>
      </p:sp>
      <p:sp>
        <p:nvSpPr>
          <p:cNvPr id="10" name="Slide Number Placeholder 3"/>
          <p:cNvSpPr txBox="1">
            <a:spLocks/>
          </p:cNvSpPr>
          <p:nvPr/>
        </p:nvSpPr>
        <p:spPr>
          <a:xfrm>
            <a:off x="500034" y="6286520"/>
            <a:ext cx="2133600" cy="365125"/>
          </a:xfrm>
          <a:prstGeom prst="rect">
            <a:avLst/>
          </a:prstGeom>
          <a:solidFill>
            <a:srgbClr val="92D050"/>
          </a:solidFill>
          <a:ln>
            <a:solidFill>
              <a:srgbClr val="FFFF00"/>
            </a:solidFill>
          </a:ln>
          <a:scene3d>
            <a:camera prst="orthographicFront"/>
            <a:lightRig rig="threePt" dir="t"/>
          </a:scene3d>
          <a:sp3d>
            <a:bevelT prst="relaxedInset"/>
          </a:sp3d>
        </p:spPr>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fontAlgn="auto">
              <a:spcBef>
                <a:spcPts val="0"/>
              </a:spcBef>
              <a:spcAft>
                <a:spcPts val="0"/>
              </a:spcAft>
              <a:defRPr/>
            </a:pPr>
            <a:fld id="{4DDA5333-D377-470E-B1B1-E0CF41193952}" type="slidenum">
              <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rPr>
              <a:pPr algn="l" fontAlgn="auto">
                <a:spcBef>
                  <a:spcPts val="0"/>
                </a:spcBef>
                <a:spcAft>
                  <a:spcPts val="0"/>
                </a:spcAft>
                <a:defRPr/>
              </a:pPr>
              <a:t>8</a:t>
            </a:fld>
            <a:endPar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endParaRPr>
          </a:p>
        </p:txBody>
      </p:sp>
      <p:sp>
        <p:nvSpPr>
          <p:cNvPr id="11" name="Footer Placeholder 4"/>
          <p:cNvSpPr txBox="1">
            <a:spLocks/>
          </p:cNvSpPr>
          <p:nvPr/>
        </p:nvSpPr>
        <p:spPr>
          <a:xfrm>
            <a:off x="6000760" y="6286520"/>
            <a:ext cx="2895600" cy="365125"/>
          </a:xfrm>
          <a:prstGeom prst="rect">
            <a:avLst/>
          </a:prstGeom>
          <a:solidFill>
            <a:srgbClr val="92D050"/>
          </a:solidFill>
          <a:ln>
            <a:solidFill>
              <a:srgbClr val="FFFF00"/>
            </a:solidFill>
          </a:ln>
          <a:scene3d>
            <a:camera prst="orthographicFront"/>
            <a:lightRig rig="soft" dir="tl">
              <a:rot lat="0" lon="0" rev="0"/>
            </a:lightRig>
          </a:scene3d>
          <a:sp3d>
            <a:bevelT prst="relaxedInset"/>
          </a:sp3d>
        </p:spPr>
        <p:txBody>
          <a:bodyPr rtlCol="1" anchor="ctr">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2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PLANT TAXONOMY</a:t>
            </a:r>
            <a:endParaRPr lang="ar-IQ" sz="1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12" name="Content Placeholder 11"/>
          <p:cNvSpPr>
            <a:spLocks noGrp="1"/>
          </p:cNvSpPr>
          <p:nvPr>
            <p:ph sz="half" idx="1"/>
          </p:nvPr>
        </p:nvSpPr>
        <p:spPr>
          <a:xfrm>
            <a:off x="428596" y="785794"/>
            <a:ext cx="8186766" cy="5357850"/>
          </a:xfrm>
        </p:spPr>
        <p:txBody>
          <a:bodyPr rtlCol="1">
            <a:noAutofit/>
          </a:bodyPr>
          <a:lstStyle/>
          <a:p>
            <a:pPr marL="0" indent="0" algn="l" rtl="0">
              <a:buNone/>
            </a:pPr>
            <a:r>
              <a:rPr lang="en-US" sz="2000" b="1" dirty="0">
                <a:solidFill>
                  <a:srgbClr val="7030A0"/>
                </a:solidFill>
              </a:rPr>
              <a:t>The primary taxonomic ranks accepted by the International Code of Botanical Nomenclature. </a:t>
            </a:r>
            <a:endParaRPr lang="en-US" sz="2000" dirty="0">
              <a:solidFill>
                <a:srgbClr val="7030A0"/>
              </a:solidFill>
            </a:endParaRPr>
          </a:p>
          <a:p>
            <a:pPr marL="0" indent="0" algn="l" rtl="0">
              <a:buNone/>
            </a:pPr>
            <a:r>
              <a:rPr lang="en-US" sz="2000" b="1" dirty="0">
                <a:solidFill>
                  <a:srgbClr val="7030A0"/>
                </a:solidFill>
              </a:rPr>
              <a:t>Major Taxonomic Ranks Taxa . </a:t>
            </a:r>
          </a:p>
          <a:p>
            <a:pPr marL="0" indent="0" algn="l" rtl="0">
              <a:buNone/>
            </a:pPr>
            <a:endParaRPr lang="en-US" sz="2000" dirty="0">
              <a:solidFill>
                <a:srgbClr val="7030A0"/>
              </a:solidFill>
            </a:endParaRPr>
          </a:p>
          <a:p>
            <a:pPr marL="0" indent="0" algn="l" rtl="0">
              <a:buNone/>
            </a:pPr>
            <a:r>
              <a:rPr lang="en-US" sz="2400" b="1" dirty="0"/>
              <a:t>Kingdom:                          </a:t>
            </a:r>
            <a:r>
              <a:rPr lang="en-US" sz="2400" dirty="0"/>
              <a:t>Plantae </a:t>
            </a:r>
          </a:p>
          <a:p>
            <a:pPr marL="0" indent="0" algn="l" rtl="0">
              <a:buNone/>
            </a:pPr>
            <a:r>
              <a:rPr lang="en-US" sz="2400" b="1" dirty="0"/>
              <a:t>    Division:                        </a:t>
            </a:r>
            <a:r>
              <a:rPr lang="en-US" sz="2400" dirty="0" err="1"/>
              <a:t>Magnoliophyta</a:t>
            </a:r>
            <a:r>
              <a:rPr lang="en-US" sz="2400" dirty="0"/>
              <a:t> </a:t>
            </a:r>
          </a:p>
          <a:p>
            <a:pPr marL="0" indent="0" algn="l" rtl="0">
              <a:buNone/>
            </a:pPr>
            <a:r>
              <a:rPr lang="en-US" sz="2400" b="1" dirty="0"/>
              <a:t>        Class:                           </a:t>
            </a:r>
            <a:r>
              <a:rPr lang="en-US" sz="2400" dirty="0" err="1"/>
              <a:t>Liliopsida</a:t>
            </a:r>
            <a:r>
              <a:rPr lang="en-US" sz="2400" dirty="0"/>
              <a:t> (Monocots) </a:t>
            </a:r>
          </a:p>
          <a:p>
            <a:pPr marL="0" indent="0" algn="l" rtl="0">
              <a:buNone/>
            </a:pPr>
            <a:r>
              <a:rPr lang="en-US" sz="2400" dirty="0"/>
              <a:t>             </a:t>
            </a:r>
            <a:r>
              <a:rPr lang="en-US" sz="2400" b="1" dirty="0"/>
              <a:t>Order</a:t>
            </a:r>
            <a:r>
              <a:rPr lang="en-US" sz="2400" dirty="0"/>
              <a:t>:                    </a:t>
            </a:r>
            <a:r>
              <a:rPr lang="en-US" sz="2400" dirty="0" err="1"/>
              <a:t>Arecales</a:t>
            </a:r>
            <a:r>
              <a:rPr lang="en-US" sz="2400" dirty="0"/>
              <a:t> </a:t>
            </a:r>
          </a:p>
          <a:p>
            <a:pPr marL="0" indent="0" algn="l" rtl="0">
              <a:buNone/>
            </a:pPr>
            <a:r>
              <a:rPr lang="en-US" sz="2400" b="1" dirty="0"/>
              <a:t>                  Family:             </a:t>
            </a:r>
            <a:r>
              <a:rPr lang="en-US" sz="2400" dirty="0" err="1"/>
              <a:t>Arecaceae</a:t>
            </a:r>
            <a:r>
              <a:rPr lang="en-US" sz="2400" dirty="0"/>
              <a:t> </a:t>
            </a:r>
          </a:p>
          <a:p>
            <a:pPr marL="0" indent="0" algn="l" rtl="0">
              <a:buNone/>
            </a:pPr>
            <a:r>
              <a:rPr lang="en-US" sz="2400" b="1" dirty="0"/>
              <a:t>                       Genus:         </a:t>
            </a:r>
            <a:r>
              <a:rPr lang="en-US" sz="2400" dirty="0"/>
              <a:t>(plural: genera) </a:t>
            </a:r>
            <a:r>
              <a:rPr lang="en-US" sz="2400" i="1" dirty="0"/>
              <a:t>Cocos </a:t>
            </a:r>
            <a:endParaRPr lang="en-US" sz="2400" dirty="0"/>
          </a:p>
          <a:p>
            <a:pPr marL="0" indent="0" algn="l" rtl="0">
              <a:buNone/>
            </a:pPr>
            <a:r>
              <a:rPr lang="es-ES" sz="2400" b="1" dirty="0"/>
              <a:t>                       </a:t>
            </a:r>
            <a:r>
              <a:rPr lang="es-ES" sz="2400" b="1" dirty="0" err="1"/>
              <a:t>Species</a:t>
            </a:r>
            <a:r>
              <a:rPr lang="es-ES" sz="2400" b="1" dirty="0"/>
              <a:t>:       </a:t>
            </a:r>
            <a:r>
              <a:rPr lang="es-ES" sz="2400" dirty="0"/>
              <a:t>(plural: </a:t>
            </a:r>
            <a:r>
              <a:rPr lang="es-ES" sz="2400" dirty="0" err="1"/>
              <a:t>species</a:t>
            </a:r>
            <a:r>
              <a:rPr lang="es-ES" sz="2400" dirty="0"/>
              <a:t>) </a:t>
            </a:r>
            <a:r>
              <a:rPr lang="es-ES" sz="2400" i="1" dirty="0"/>
              <a:t>Cocos </a:t>
            </a:r>
            <a:r>
              <a:rPr lang="es-ES" sz="2400" i="1" dirty="0" err="1"/>
              <a:t>nucifera</a:t>
            </a:r>
            <a:r>
              <a:rPr lang="es-ES" sz="2400" i="1" dirty="0"/>
              <a:t> </a:t>
            </a:r>
            <a:endParaRPr lang="en-US" sz="2400" dirty="0"/>
          </a:p>
        </p:txBody>
      </p:sp>
    </p:spTree>
    <p:extLst>
      <p:ext uri="{BB962C8B-B14F-4D97-AF65-F5344CB8AC3E}">
        <p14:creationId xmlns="" xmlns:p14="http://schemas.microsoft.com/office/powerpoint/2010/main" val="3488113820"/>
      </p:ext>
    </p:extLst>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325666"/>
            <a:ext cx="8143875" cy="935018"/>
          </a:xfrm>
        </p:spPr>
        <p:txBody>
          <a:bodyPr/>
          <a:lstStyle/>
          <a:p>
            <a:pPr eaLnBrk="1" hangingPunct="1"/>
            <a:r>
              <a:rPr lang="en-US" sz="2800" b="1" dirty="0">
                <a:solidFill>
                  <a:srgbClr val="FF0000"/>
                </a:solidFill>
              </a:rPr>
              <a:t>International Code of Botanical Nomenclature. (I.C.B.N.): </a:t>
            </a:r>
            <a:endParaRPr lang="ar-IQ" sz="2800" dirty="0">
              <a:solidFill>
                <a:srgbClr val="FF0000"/>
              </a:solidFill>
            </a:endParaRPr>
          </a:p>
        </p:txBody>
      </p:sp>
      <p:sp>
        <p:nvSpPr>
          <p:cNvPr id="3" name="Content Placeholder 2"/>
          <p:cNvSpPr>
            <a:spLocks noGrp="1"/>
          </p:cNvSpPr>
          <p:nvPr>
            <p:ph idx="1"/>
          </p:nvPr>
        </p:nvSpPr>
        <p:spPr>
          <a:xfrm>
            <a:off x="785786" y="1122946"/>
            <a:ext cx="7572428" cy="1403178"/>
          </a:xfrm>
        </p:spPr>
        <p:txBody>
          <a:bodyPr rtlCol="1">
            <a:noAutofit/>
          </a:bodyPr>
          <a:lstStyle/>
          <a:p>
            <a:pPr marL="0" indent="0" algn="just" rtl="0">
              <a:buNone/>
            </a:pPr>
            <a:r>
              <a:rPr lang="en-US" sz="1800" dirty="0"/>
              <a:t>	The publication of Cod is based on the realization that botany requires a precise and simple system of nomenclature used by botanists in all countries and aims at providing a stable method of naming plants and taxonomic groups, avoiding and rejecting the use of names which may cause error or ambiguity or throw science into confusion. </a:t>
            </a:r>
          </a:p>
        </p:txBody>
      </p:sp>
      <p:sp>
        <p:nvSpPr>
          <p:cNvPr id="4" name="Footer Placeholder 3"/>
          <p:cNvSpPr>
            <a:spLocks noGrp="1"/>
          </p:cNvSpPr>
          <p:nvPr>
            <p:ph type="ftr" sz="quarter" idx="11"/>
          </p:nvPr>
        </p:nvSpPr>
        <p:spPr/>
        <p:txBody>
          <a:bodyPr/>
          <a:lstStyle/>
          <a:p>
            <a:pPr>
              <a:defRPr/>
            </a:pPr>
            <a:r>
              <a:rPr lang="en-US"/>
              <a:t>PLANT TAXONOMY</a:t>
            </a:r>
            <a:endParaRPr lang="ar-IQ"/>
          </a:p>
        </p:txBody>
      </p:sp>
      <p:sp>
        <p:nvSpPr>
          <p:cNvPr id="5" name="Slide Number Placeholder 4"/>
          <p:cNvSpPr>
            <a:spLocks noGrp="1"/>
          </p:cNvSpPr>
          <p:nvPr>
            <p:ph type="sldNum" sz="quarter" idx="12"/>
          </p:nvPr>
        </p:nvSpPr>
        <p:spPr/>
        <p:txBody>
          <a:bodyPr/>
          <a:lstStyle/>
          <a:p>
            <a:pPr>
              <a:defRPr/>
            </a:pPr>
            <a:fld id="{8DD182A4-8E53-4537-B7F5-E9CB0E1283DD}" type="slidenum">
              <a:rPr lang="ar-IQ"/>
              <a:pPr>
                <a:defRPr/>
              </a:pPr>
              <a:t>9</a:t>
            </a:fld>
            <a:endParaRPr lang="ar-IQ" dirty="0"/>
          </a:p>
        </p:txBody>
      </p:sp>
      <p:sp>
        <p:nvSpPr>
          <p:cNvPr id="6" name="Slide Number Placeholder 3"/>
          <p:cNvSpPr txBox="1">
            <a:spLocks/>
          </p:cNvSpPr>
          <p:nvPr/>
        </p:nvSpPr>
        <p:spPr>
          <a:xfrm>
            <a:off x="500034" y="6215082"/>
            <a:ext cx="2133600" cy="365125"/>
          </a:xfrm>
          <a:prstGeom prst="rect">
            <a:avLst/>
          </a:prstGeom>
          <a:solidFill>
            <a:srgbClr val="92D050"/>
          </a:solidFill>
          <a:ln>
            <a:solidFill>
              <a:srgbClr val="FFFF00"/>
            </a:solidFill>
          </a:ln>
          <a:scene3d>
            <a:camera prst="orthographicFront"/>
            <a:lightRig rig="threePt" dir="t"/>
          </a:scene3d>
          <a:sp3d>
            <a:bevelT prst="relaxedInset"/>
          </a:sp3d>
        </p:spPr>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fontAlgn="auto">
              <a:spcBef>
                <a:spcPts val="0"/>
              </a:spcBef>
              <a:spcAft>
                <a:spcPts val="0"/>
              </a:spcAft>
              <a:defRPr/>
            </a:pPr>
            <a:fld id="{9780AA3E-843F-4D00-BE86-07A2E09769A1}" type="slidenum">
              <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rPr>
              <a:pPr algn="l" fontAlgn="auto">
                <a:spcBef>
                  <a:spcPts val="0"/>
                </a:spcBef>
                <a:spcAft>
                  <a:spcPts val="0"/>
                </a:spcAft>
                <a:defRPr/>
              </a:pPr>
              <a:t>9</a:t>
            </a:fld>
            <a:endParaRPr lang="ar-IQ" sz="3600" b="1" spc="50">
              <a:ln w="11430"/>
              <a:blipFill>
                <a:blip r:embed="rId2"/>
                <a:tile tx="0" ty="0" sx="100000" sy="100000" flip="none" algn="tl"/>
              </a:blipFill>
              <a:effectLst>
                <a:outerShdw blurRad="76200" dist="50800" dir="5400000" algn="tl" rotWithShape="0">
                  <a:srgbClr val="000000">
                    <a:alpha val="65000"/>
                  </a:srgbClr>
                </a:outerShdw>
              </a:effectLst>
              <a:latin typeface="+mn-lt"/>
              <a:cs typeface="+mn-cs"/>
            </a:endParaRPr>
          </a:p>
        </p:txBody>
      </p:sp>
      <p:sp>
        <p:nvSpPr>
          <p:cNvPr id="7" name="Footer Placeholder 4"/>
          <p:cNvSpPr txBox="1">
            <a:spLocks/>
          </p:cNvSpPr>
          <p:nvPr/>
        </p:nvSpPr>
        <p:spPr>
          <a:xfrm>
            <a:off x="6000760" y="6286520"/>
            <a:ext cx="2895600" cy="365125"/>
          </a:xfrm>
          <a:prstGeom prst="rect">
            <a:avLst/>
          </a:prstGeom>
          <a:solidFill>
            <a:srgbClr val="92D050"/>
          </a:solidFill>
          <a:ln>
            <a:solidFill>
              <a:srgbClr val="FFFF00"/>
            </a:solidFill>
          </a:ln>
          <a:scene3d>
            <a:camera prst="orthographicFront"/>
            <a:lightRig rig="soft" dir="tl">
              <a:rot lat="0" lon="0" rev="0"/>
            </a:lightRig>
          </a:scene3d>
          <a:sp3d>
            <a:bevelT prst="relaxedInset"/>
          </a:sp3d>
        </p:spPr>
        <p:txBody>
          <a:bodyPr rtlCol="1" anchor="ctr">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2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PLANT TAXONOMY</a:t>
            </a:r>
            <a:endParaRPr lang="ar-IQ" sz="1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pic>
        <p:nvPicPr>
          <p:cNvPr id="8" name="Picture 7">
            <a:extLst>
              <a:ext uri="{FF2B5EF4-FFF2-40B4-BE49-F238E27FC236}">
                <a16:creationId xmlns="" xmlns:a16="http://schemas.microsoft.com/office/drawing/2014/main" id="{0A914197-58D5-4CAF-95C4-81BFB73B9379}"/>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524000" y="2590800"/>
            <a:ext cx="4756126" cy="3567095"/>
          </a:xfrm>
          <a:prstGeom prst="rect">
            <a:avLst/>
          </a:prstGeom>
        </p:spPr>
      </p:pic>
    </p:spTree>
    <p:extLst>
      <p:ext uri="{BB962C8B-B14F-4D97-AF65-F5344CB8AC3E}">
        <p14:creationId xmlns="" xmlns:p14="http://schemas.microsoft.com/office/powerpoint/2010/main" val="2506788412"/>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938</TotalTime>
  <Words>1355</Words>
  <Application>Microsoft Office PowerPoint</Application>
  <PresentationFormat>On-screen Show (4:3)</PresentationFormat>
  <Paragraphs>116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Plant Taxonomy Fundamental Components of Taxonomy</vt:lpstr>
      <vt:lpstr>What is Systematics?</vt:lpstr>
      <vt:lpstr>Description;</vt:lpstr>
      <vt:lpstr>Identification;</vt:lpstr>
      <vt:lpstr>Nomenclature;</vt:lpstr>
      <vt:lpstr>Classification;</vt:lpstr>
      <vt:lpstr>Classification;</vt:lpstr>
      <vt:lpstr>International Code of Botanical Nomenclature. (I.C.B.N.): </vt:lpstr>
      <vt:lpstr>Rules and Recommendation of ICBN: </vt:lpstr>
      <vt:lpstr>The ending of the names:</vt:lpstr>
      <vt:lpstr>B- Special exception is made for the following eight families. </vt:lpstr>
      <vt:lpstr>Slide 13</vt:lpstr>
      <vt:lpstr>Quiz  -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Botany Areas</dc:title>
  <dc:creator>RAM 2009</dc:creator>
  <cp:lastModifiedBy>Shamfuture</cp:lastModifiedBy>
  <cp:revision>110</cp:revision>
  <dcterms:created xsi:type="dcterms:W3CDTF">2011-02-13T19:08:45Z</dcterms:created>
  <dcterms:modified xsi:type="dcterms:W3CDTF">2023-02-01T20:23:21Z</dcterms:modified>
</cp:coreProperties>
</file>