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266" r:id="rId2"/>
    <p:sldId id="303" r:id="rId3"/>
    <p:sldId id="304" r:id="rId4"/>
    <p:sldId id="305" r:id="rId5"/>
    <p:sldId id="315" r:id="rId6"/>
    <p:sldId id="316" r:id="rId7"/>
    <p:sldId id="317" r:id="rId8"/>
    <p:sldId id="306" r:id="rId9"/>
    <p:sldId id="307" r:id="rId10"/>
    <p:sldId id="308" r:id="rId11"/>
    <p:sldId id="309" r:id="rId12"/>
    <p:sldId id="310" r:id="rId13"/>
    <p:sldId id="311" r:id="rId14"/>
    <p:sldId id="312" r:id="rId15"/>
    <p:sldId id="313" r:id="rId16"/>
    <p:sldId id="314" r:id="rId17"/>
    <p:sldId id="279" r:id="rId18"/>
    <p:sldId id="280" r:id="rId19"/>
    <p:sldId id="281" r:id="rId20"/>
    <p:sldId id="282" r:id="rId21"/>
    <p:sldId id="283" r:id="rId22"/>
    <p:sldId id="284" r:id="rId23"/>
    <p:sldId id="285" r:id="rId24"/>
    <p:sldId id="294" r:id="rId25"/>
    <p:sldId id="278" r:id="rId26"/>
    <p:sldId id="318" r:id="rId27"/>
    <p:sldId id="319" r:id="rId28"/>
  </p:sldIdLst>
  <p:sldSz cx="9144000" cy="6858000" type="screen4x3"/>
  <p:notesSz cx="6858000" cy="9144000"/>
  <p:defaultTextStyle>
    <a:defPPr>
      <a:defRPr lang="ar-IQ"/>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A02832B-8FA8-4D9D-8CB5-730DD9549AA2}" type="datetimeFigureOut">
              <a:rPr lang="ar-IQ"/>
              <a:pPr>
                <a:defRPr/>
              </a:pPr>
              <a:t>28/10/1444</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r>
              <a:rPr lang="en-US"/>
              <a:t>PLANT TAXONOMY</a:t>
            </a:r>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D5F2485-9ABA-4B4C-A3D1-F6B69D07108F}" type="slidenum">
              <a:rPr lang="ar-IQ"/>
              <a:pPr>
                <a:defRPr/>
              </a:pPr>
              <a:t>‹#›</a:t>
            </a:fld>
            <a:endParaRPr lang="ar-IQ"/>
          </a:p>
        </p:txBody>
      </p:sp>
    </p:spTree>
    <p:extLst>
      <p:ext uri="{BB962C8B-B14F-4D97-AF65-F5344CB8AC3E}">
        <p14:creationId xmlns:p14="http://schemas.microsoft.com/office/powerpoint/2010/main" val="241906852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2166" units="cm"/>
          <inkml:channel name="Y" type="integer" max="768" units="cm"/>
          <inkml:channel name="T" type="integer" max="2.14748E9" units="dev"/>
        </inkml:traceFormat>
        <inkml:channelProperties>
          <inkml:channelProperty channel="X" name="resolution" value="44.93776" units="1/cm"/>
          <inkml:channelProperty channel="Y" name="resolution" value="28.33948" units="1/cm"/>
          <inkml:channelProperty channel="T" name="resolution" value="1" units="1/dev"/>
        </inkml:channelProperties>
      </inkml:inkSource>
      <inkml:timestamp xml:id="ts0" timeString="2020-10-26T08:36:57.258"/>
    </inkml:context>
    <inkml:brush xml:id="br0">
      <inkml:brushProperty name="width" value="0.05292" units="cm"/>
      <inkml:brushProperty name="height" value="0.05292" units="cm"/>
      <inkml:brushProperty name="color" value="#FF0000"/>
    </inkml:brush>
  </inkml:definitions>
  <inkml:trace contextRef="#ctx0" brushRef="#br0">5548 15327 0,'0'0'281,"0"0"-265,-40-40-16,1 1 15,-1-80 1,-39 40 0,-80 0-1,-78-1-15,-120 1 16,159 40-1,39-1 1,80 0 0,-40 40-16,40 0 15,-40 0 1,-119 0-1,80 0 1,-1 0-16,120 0 16,-41 0-1,80 0 1,-39 0-1,-40 0 1,-40 0 0,39 0-1,1 0 1,40 0-16,39 0 15,0 0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A83FA99C-8D32-4D58-87E6-721E3853C614}" type="datetimeFigureOut">
              <a:rPr lang="ar-IQ"/>
              <a:pPr>
                <a:defRPr/>
              </a:pPr>
              <a:t>28/10/1444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r>
              <a:rPr lang="en-US"/>
              <a:t>PLANT TAXONOMY</a:t>
            </a: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75865AF-9DFB-4115-84E3-DA8220391D27}" type="slidenum">
              <a:rPr lang="ar-IQ"/>
              <a:pPr>
                <a:defRPr/>
              </a:pPr>
              <a:t>‹#›</a:t>
            </a:fld>
            <a:endParaRPr lang="ar-IQ"/>
          </a:p>
        </p:txBody>
      </p:sp>
    </p:spTree>
    <p:extLst>
      <p:ext uri="{BB962C8B-B14F-4D97-AF65-F5344CB8AC3E}">
        <p14:creationId xmlns:p14="http://schemas.microsoft.com/office/powerpoint/2010/main" val="3312756525"/>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ar-IQ"/>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E28DF-4014-45C1-AA60-844A45D73BE7}" type="slidenum">
              <a:rPr lang="ar-IQ"/>
              <a:pPr fontAlgn="base">
                <a:spcBef>
                  <a:spcPct val="0"/>
                </a:spcBef>
                <a:spcAft>
                  <a:spcPct val="0"/>
                </a:spcAft>
                <a:defRPr/>
              </a:pPr>
              <a:t>9</a:t>
            </a:fld>
            <a:endParaRPr lang="ar-IQ"/>
          </a:p>
        </p:txBody>
      </p:sp>
      <p:sp>
        <p:nvSpPr>
          <p:cNvPr id="174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Times New Roman" pitchFamily="18" charset="0"/>
              </a:rPr>
              <a:t>PLANT TAXONOMY</a:t>
            </a:r>
            <a:endParaRPr lang="ar-IQ"/>
          </a:p>
        </p:txBody>
      </p:sp>
    </p:spTree>
    <p:extLst>
      <p:ext uri="{BB962C8B-B14F-4D97-AF65-F5344CB8AC3E}">
        <p14:creationId xmlns:p14="http://schemas.microsoft.com/office/powerpoint/2010/main" val="314656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ar-SA"/>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89EE0-1EF6-458B-9043-D2C62646C1B0}" type="slidenum">
              <a:rPr lang="ar-SA"/>
              <a:pPr fontAlgn="base">
                <a:spcBef>
                  <a:spcPct val="0"/>
                </a:spcBef>
                <a:spcAft>
                  <a:spcPct val="0"/>
                </a:spcAft>
                <a:defRPr/>
              </a:pPr>
              <a:t>17</a:t>
            </a:fld>
            <a:endParaRPr lang="ar-IQ"/>
          </a:p>
        </p:txBody>
      </p:sp>
      <p:sp>
        <p:nvSpPr>
          <p:cNvPr id="174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Times New Roman" pitchFamily="18" charset="0"/>
              </a:rPr>
              <a:t>PLANT TAXONOMY</a:t>
            </a:r>
            <a:endParaRPr lang="ar-IQ"/>
          </a:p>
        </p:txBody>
      </p:sp>
    </p:spTree>
    <p:extLst>
      <p:ext uri="{BB962C8B-B14F-4D97-AF65-F5344CB8AC3E}">
        <p14:creationId xmlns:p14="http://schemas.microsoft.com/office/powerpoint/2010/main" val="143285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EB0779D5-0E72-4E8B-B606-B8CBF8D3C95E}" type="datetime8">
              <a:rPr lang="ar-IQ"/>
              <a:pPr>
                <a:defRPr/>
              </a:pPr>
              <a:t>18 أيار، 23</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7AA005C4-B2D4-416C-908F-5BAB4A955F3A}" type="slidenum">
              <a:rPr lang="ar-IQ"/>
              <a:pPr>
                <a:defRPr/>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DCA37BA1-EB58-4BDD-A71A-93C7D8C021AF}" type="datetime8">
              <a:rPr lang="ar-IQ"/>
              <a:pPr>
                <a:defRPr/>
              </a:pPr>
              <a:t>18 أيار، 23</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573607B8-17FF-4367-8459-CC0DC0D0ADA7}" type="slidenum">
              <a:rPr lang="ar-IQ"/>
              <a:pPr>
                <a:defRPr/>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241A2462-22B7-47A6-8BD1-04528B108853}" type="datetime8">
              <a:rPr lang="ar-IQ"/>
              <a:pPr>
                <a:defRPr/>
              </a:pPr>
              <a:t>18 أيار، 23</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18B0562E-A7E5-4BEB-AED2-136658D0026F}" type="slidenum">
              <a:rPr lang="ar-IQ"/>
              <a:pPr>
                <a:defRPr/>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F06714F8-BC30-458B-9C22-3462B0017BE1}" type="datetime8">
              <a:rPr lang="ar-IQ"/>
              <a:pPr>
                <a:defRPr/>
              </a:pPr>
              <a:t>18 أيار، 23</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ACF39A34-9444-4E2B-A21F-3ADEB0313D6F}" type="slidenum">
              <a:rPr lang="ar-IQ"/>
              <a:pPr>
                <a:defRPr/>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F8B6C9C-AABD-4B00-A506-DA071B7EDD2B}" type="datetime8">
              <a:rPr lang="ar-IQ"/>
              <a:pPr>
                <a:defRPr/>
              </a:pPr>
              <a:t>18 أيار، 23</a:t>
            </a:fld>
            <a:endParaRPr lang="ar-IQ"/>
          </a:p>
        </p:txBody>
      </p:sp>
      <p:sp>
        <p:nvSpPr>
          <p:cNvPr id="5"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lvl1pPr>
              <a:defRPr/>
            </a:lvl1pPr>
          </a:lstStyle>
          <a:p>
            <a:pPr>
              <a:defRPr/>
            </a:pPr>
            <a:fld id="{908B77FA-9C6E-43F6-B145-CF278D26F726}" type="slidenum">
              <a:rPr lang="ar-IQ"/>
              <a:pPr>
                <a:defRPr/>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p:cNvSpPr>
            <a:spLocks noGrp="1"/>
          </p:cNvSpPr>
          <p:nvPr>
            <p:ph type="dt" sz="half" idx="10"/>
          </p:nvPr>
        </p:nvSpPr>
        <p:spPr/>
        <p:txBody>
          <a:bodyPr/>
          <a:lstStyle>
            <a:lvl1pPr>
              <a:defRPr/>
            </a:lvl1pPr>
          </a:lstStyle>
          <a:p>
            <a:pPr>
              <a:defRPr/>
            </a:pPr>
            <a:fld id="{F464E3CD-19D2-4112-AA6A-3FBEDAA740A0}" type="datetime8">
              <a:rPr lang="ar-IQ"/>
              <a:pPr>
                <a:defRPr/>
              </a:pPr>
              <a:t>18 أيار، 23</a:t>
            </a:fld>
            <a:endParaRPr lang="ar-IQ"/>
          </a:p>
        </p:txBody>
      </p:sp>
      <p:sp>
        <p:nvSpPr>
          <p:cNvPr id="6"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7" name="Slide Number Placeholder 5"/>
          <p:cNvSpPr>
            <a:spLocks noGrp="1"/>
          </p:cNvSpPr>
          <p:nvPr>
            <p:ph type="sldNum" sz="quarter" idx="12"/>
          </p:nvPr>
        </p:nvSpPr>
        <p:spPr/>
        <p:txBody>
          <a:bodyPr/>
          <a:lstStyle>
            <a:lvl1pPr>
              <a:defRPr/>
            </a:lvl1pPr>
          </a:lstStyle>
          <a:p>
            <a:pPr>
              <a:defRPr/>
            </a:pPr>
            <a:fld id="{2EAA4CC8-7BE4-4094-A23E-3A6DEC57A5ED}" type="slidenum">
              <a:rPr lang="ar-IQ"/>
              <a:pPr>
                <a:defRPr/>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p:cNvSpPr>
            <a:spLocks noGrp="1"/>
          </p:cNvSpPr>
          <p:nvPr>
            <p:ph type="dt" sz="half" idx="10"/>
          </p:nvPr>
        </p:nvSpPr>
        <p:spPr/>
        <p:txBody>
          <a:bodyPr/>
          <a:lstStyle>
            <a:lvl1pPr>
              <a:defRPr/>
            </a:lvl1pPr>
          </a:lstStyle>
          <a:p>
            <a:pPr>
              <a:defRPr/>
            </a:pPr>
            <a:fld id="{B3B9553C-E53D-4EB6-A69F-075091846065}" type="datetime8">
              <a:rPr lang="ar-IQ"/>
              <a:pPr>
                <a:defRPr/>
              </a:pPr>
              <a:t>18 أيار، 23</a:t>
            </a:fld>
            <a:endParaRPr lang="ar-IQ"/>
          </a:p>
        </p:txBody>
      </p:sp>
      <p:sp>
        <p:nvSpPr>
          <p:cNvPr id="8"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9" name="Slide Number Placeholder 5"/>
          <p:cNvSpPr>
            <a:spLocks noGrp="1"/>
          </p:cNvSpPr>
          <p:nvPr>
            <p:ph type="sldNum" sz="quarter" idx="12"/>
          </p:nvPr>
        </p:nvSpPr>
        <p:spPr/>
        <p:txBody>
          <a:bodyPr/>
          <a:lstStyle>
            <a:lvl1pPr>
              <a:defRPr/>
            </a:lvl1pPr>
          </a:lstStyle>
          <a:p>
            <a:pPr>
              <a:defRPr/>
            </a:pPr>
            <a:fld id="{AAFB07A4-B2F6-4702-B991-FB7DDD3E4528}" type="slidenum">
              <a:rPr lang="ar-IQ"/>
              <a:pPr>
                <a:defRPr/>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E8362DB9-F8C9-46A3-ADA2-373421EC8A2B}" type="datetime8">
              <a:rPr lang="ar-IQ"/>
              <a:pPr>
                <a:defRPr/>
              </a:pPr>
              <a:t>18 أيار، 23</a:t>
            </a:fld>
            <a:endParaRPr lang="ar-IQ"/>
          </a:p>
        </p:txBody>
      </p:sp>
      <p:sp>
        <p:nvSpPr>
          <p:cNvPr id="4"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5" name="Slide Number Placeholder 5"/>
          <p:cNvSpPr>
            <a:spLocks noGrp="1"/>
          </p:cNvSpPr>
          <p:nvPr>
            <p:ph type="sldNum" sz="quarter" idx="12"/>
          </p:nvPr>
        </p:nvSpPr>
        <p:spPr/>
        <p:txBody>
          <a:bodyPr/>
          <a:lstStyle>
            <a:lvl1pPr>
              <a:defRPr/>
            </a:lvl1pPr>
          </a:lstStyle>
          <a:p>
            <a:pPr>
              <a:defRPr/>
            </a:pPr>
            <a:fld id="{C96558EC-A604-4436-91E8-216CE309F91A}" type="slidenum">
              <a:rPr lang="ar-IQ"/>
              <a:pPr>
                <a:defRPr/>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14B6E0-84AB-4046-84C4-DF4ADA88C76E}" type="datetime8">
              <a:rPr lang="ar-IQ"/>
              <a:pPr>
                <a:defRPr/>
              </a:pPr>
              <a:t>18 أيار، 23</a:t>
            </a:fld>
            <a:endParaRPr lang="ar-IQ"/>
          </a:p>
        </p:txBody>
      </p:sp>
      <p:sp>
        <p:nvSpPr>
          <p:cNvPr id="3"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4" name="Slide Number Placeholder 5"/>
          <p:cNvSpPr>
            <a:spLocks noGrp="1"/>
          </p:cNvSpPr>
          <p:nvPr>
            <p:ph type="sldNum" sz="quarter" idx="12"/>
          </p:nvPr>
        </p:nvSpPr>
        <p:spPr/>
        <p:txBody>
          <a:bodyPr/>
          <a:lstStyle>
            <a:lvl1pPr>
              <a:defRPr/>
            </a:lvl1pPr>
          </a:lstStyle>
          <a:p>
            <a:pPr>
              <a:defRPr/>
            </a:pPr>
            <a:fld id="{C5286E71-AEA2-49F2-ABC3-8DAAAE9592F9}" type="slidenum">
              <a:rPr lang="ar-IQ"/>
              <a:pPr>
                <a:defRPr/>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9B029B-7298-4D1B-A6A2-A23EE1680F39}" type="datetime8">
              <a:rPr lang="ar-IQ"/>
              <a:pPr>
                <a:defRPr/>
              </a:pPr>
              <a:t>18 أيار، 23</a:t>
            </a:fld>
            <a:endParaRPr lang="ar-IQ"/>
          </a:p>
        </p:txBody>
      </p:sp>
      <p:sp>
        <p:nvSpPr>
          <p:cNvPr id="6"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7" name="Slide Number Placeholder 5"/>
          <p:cNvSpPr>
            <a:spLocks noGrp="1"/>
          </p:cNvSpPr>
          <p:nvPr>
            <p:ph type="sldNum" sz="quarter" idx="12"/>
          </p:nvPr>
        </p:nvSpPr>
        <p:spPr/>
        <p:txBody>
          <a:bodyPr/>
          <a:lstStyle>
            <a:lvl1pPr>
              <a:defRPr/>
            </a:lvl1pPr>
          </a:lstStyle>
          <a:p>
            <a:pPr>
              <a:defRPr/>
            </a:pPr>
            <a:fld id="{8320E5F7-B002-4239-9F03-F0243DC207DD}" type="slidenum">
              <a:rPr lang="ar-IQ"/>
              <a:pPr>
                <a:defRPr/>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755D52-A65C-45EC-9A84-4DEB3E1082C5}" type="datetime8">
              <a:rPr lang="ar-IQ"/>
              <a:pPr>
                <a:defRPr/>
              </a:pPr>
              <a:t>18 أيار، 23</a:t>
            </a:fld>
            <a:endParaRPr lang="ar-IQ"/>
          </a:p>
        </p:txBody>
      </p:sp>
      <p:sp>
        <p:nvSpPr>
          <p:cNvPr id="6" name="Footer Placeholder 4"/>
          <p:cNvSpPr>
            <a:spLocks noGrp="1"/>
          </p:cNvSpPr>
          <p:nvPr>
            <p:ph type="ftr" sz="quarter" idx="11"/>
          </p:nvPr>
        </p:nvSpPr>
        <p:spPr/>
        <p:txBody>
          <a:bodyPr/>
          <a:lstStyle>
            <a:lvl1pPr>
              <a:defRPr/>
            </a:lvl1pPr>
          </a:lstStyle>
          <a:p>
            <a:pPr>
              <a:defRPr/>
            </a:pPr>
            <a:r>
              <a:rPr lang="en-US"/>
              <a:t>PLANT TAXONOMY</a:t>
            </a:r>
            <a:endParaRPr lang="ar-IQ"/>
          </a:p>
        </p:txBody>
      </p:sp>
      <p:sp>
        <p:nvSpPr>
          <p:cNvPr id="7" name="Slide Number Placeholder 5"/>
          <p:cNvSpPr>
            <a:spLocks noGrp="1"/>
          </p:cNvSpPr>
          <p:nvPr>
            <p:ph type="sldNum" sz="quarter" idx="12"/>
          </p:nvPr>
        </p:nvSpPr>
        <p:spPr/>
        <p:txBody>
          <a:bodyPr/>
          <a:lstStyle>
            <a:lvl1pPr>
              <a:defRPr/>
            </a:lvl1pPr>
          </a:lstStyle>
          <a:p>
            <a:pPr>
              <a:defRPr/>
            </a:pPr>
            <a:fld id="{98505FBC-01C2-4B14-ABCF-0C0C0C1FF1AE}" type="slidenum">
              <a:rPr lang="ar-IQ"/>
              <a:pPr>
                <a:defRPr/>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9052007-7D60-48DB-84F8-D7E071F23999}" type="datetime8">
              <a:rPr lang="ar-IQ"/>
              <a:pPr>
                <a:defRPr/>
              </a:pPr>
              <a:t>18 أيار، 23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PLANT TAXONOMY</a:t>
            </a: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CAF542-DC9E-47DC-AE04-685859D8E0E2}" type="slidenum">
              <a:rPr lang="ar-IQ"/>
              <a:pPr>
                <a:defRPr/>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charset="0"/>
        </a:defRPr>
      </a:lvl2pPr>
      <a:lvl3pPr algn="ctr" rtl="1" eaLnBrk="0" fontAlgn="base" hangingPunct="0">
        <a:spcBef>
          <a:spcPct val="0"/>
        </a:spcBef>
        <a:spcAft>
          <a:spcPct val="0"/>
        </a:spcAft>
        <a:defRPr sz="4400">
          <a:solidFill>
            <a:schemeClr val="tx1"/>
          </a:solidFill>
          <a:latin typeface="Calibri" pitchFamily="34" charset="0"/>
          <a:cs typeface="Arial" charset="0"/>
        </a:defRPr>
      </a:lvl3pPr>
      <a:lvl4pPr algn="ctr" rtl="1" eaLnBrk="0" fontAlgn="base" hangingPunct="0">
        <a:spcBef>
          <a:spcPct val="0"/>
        </a:spcBef>
        <a:spcAft>
          <a:spcPct val="0"/>
        </a:spcAft>
        <a:defRPr sz="4400">
          <a:solidFill>
            <a:schemeClr val="tx1"/>
          </a:solidFill>
          <a:latin typeface="Calibri" pitchFamily="34" charset="0"/>
          <a:cs typeface="Arial" charset="0"/>
        </a:defRPr>
      </a:lvl4pPr>
      <a:lvl5pPr algn="ctr" rtl="1" eaLnBrk="0" fontAlgn="base" hangingPunct="0">
        <a:spcBef>
          <a:spcPct val="0"/>
        </a:spcBef>
        <a:spcAft>
          <a:spcPct val="0"/>
        </a:spcAft>
        <a:defRPr sz="4400">
          <a:solidFill>
            <a:schemeClr val="tx1"/>
          </a:solidFill>
          <a:latin typeface="Calibri" pitchFamily="34" charset="0"/>
          <a:cs typeface="Arial" charset="0"/>
        </a:defRPr>
      </a:lvl5pPr>
      <a:lvl6pPr marL="457200" algn="ctr" rtl="1" fontAlgn="base">
        <a:spcBef>
          <a:spcPct val="0"/>
        </a:spcBef>
        <a:spcAft>
          <a:spcPct val="0"/>
        </a:spcAft>
        <a:defRPr sz="4400">
          <a:solidFill>
            <a:schemeClr val="tx1"/>
          </a:solidFill>
          <a:latin typeface="Calibri" pitchFamily="34" charset="0"/>
          <a:cs typeface="Arial" charset="0"/>
        </a:defRPr>
      </a:lvl6pPr>
      <a:lvl7pPr marL="914400" algn="ctr" rtl="1" fontAlgn="base">
        <a:spcBef>
          <a:spcPct val="0"/>
        </a:spcBef>
        <a:spcAft>
          <a:spcPct val="0"/>
        </a:spcAft>
        <a:defRPr sz="4400">
          <a:solidFill>
            <a:schemeClr val="tx1"/>
          </a:solidFill>
          <a:latin typeface="Calibri" pitchFamily="34" charset="0"/>
          <a:cs typeface="Arial" charset="0"/>
        </a:defRPr>
      </a:lvl7pPr>
      <a:lvl8pPr marL="1371600" algn="ctr" rtl="1" fontAlgn="base">
        <a:spcBef>
          <a:spcPct val="0"/>
        </a:spcBef>
        <a:spcAft>
          <a:spcPct val="0"/>
        </a:spcAft>
        <a:defRPr sz="4400">
          <a:solidFill>
            <a:schemeClr val="tx1"/>
          </a:solidFill>
          <a:latin typeface="Calibri" pitchFamily="34" charset="0"/>
          <a:cs typeface="Arial" charset="0"/>
        </a:defRPr>
      </a:lvl8pPr>
      <a:lvl9pPr marL="1828800" algn="ctr" rtl="1" fontAlgn="base">
        <a:spcBef>
          <a:spcPct val="0"/>
        </a:spcBef>
        <a:spcAft>
          <a:spcPct val="0"/>
        </a:spcAft>
        <a:defRPr sz="4400">
          <a:solidFill>
            <a:schemeClr val="tx1"/>
          </a:solidFill>
          <a:latin typeface="Calibri" pitchFamily="34" charset="0"/>
          <a:cs typeface="Arial"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PLANT TAXONOMY</a:t>
            </a:r>
            <a:endParaRPr lang="ar-IQ" dirty="0"/>
          </a:p>
        </p:txBody>
      </p:sp>
      <p:sp>
        <p:nvSpPr>
          <p:cNvPr id="5" name="Slide Number Placeholder 4"/>
          <p:cNvSpPr>
            <a:spLocks noGrp="1"/>
          </p:cNvSpPr>
          <p:nvPr>
            <p:ph type="sldNum" sz="quarter" idx="12"/>
          </p:nvPr>
        </p:nvSpPr>
        <p:spPr/>
        <p:txBody>
          <a:bodyPr/>
          <a:lstStyle/>
          <a:p>
            <a:pPr>
              <a:defRPr/>
            </a:pPr>
            <a:fld id="{EA2C7962-8A67-457D-BC1E-041C0915FE39}" type="slidenum">
              <a:rPr lang="ar-IQ"/>
              <a:pPr>
                <a:defRPr/>
              </a:pPr>
              <a:t>1</a:t>
            </a:fld>
            <a:endParaRPr lang="ar-IQ"/>
          </a:p>
        </p:txBody>
      </p:sp>
      <p:sp>
        <p:nvSpPr>
          <p:cNvPr id="10" name="Title 1"/>
          <p:cNvSpPr>
            <a:spLocks noGrp="1"/>
          </p:cNvSpPr>
          <p:nvPr>
            <p:ph type="title"/>
          </p:nvPr>
        </p:nvSpPr>
        <p:spPr>
          <a:xfrm>
            <a:off x="3429000" y="0"/>
            <a:ext cx="2357438" cy="1368425"/>
          </a:xfrm>
        </p:spPr>
        <p:txBody>
          <a:bodyPr/>
          <a:lstStyle/>
          <a:p>
            <a:pPr eaLnBrk="1" hangingPunct="1"/>
            <a:r>
              <a:rPr lang="en-US" sz="13800">
                <a:latin typeface="MCS Basmalah normal." pitchFamily="2" charset="0"/>
                <a:cs typeface="Arial" charset="0"/>
              </a:rPr>
              <a:t>l</a:t>
            </a:r>
            <a:endParaRPr lang="ar-IQ" sz="13800">
              <a:latin typeface="MCS Basmalah normal." pitchFamily="2" charset="0"/>
            </a:endParaRPr>
          </a:p>
        </p:txBody>
      </p:sp>
      <p:pic>
        <p:nvPicPr>
          <p:cNvPr id="1027" name="Picture 3"/>
          <p:cNvPicPr>
            <a:picLocks noChangeAspect="1" noChangeArrowheads="1"/>
          </p:cNvPicPr>
          <p:nvPr/>
        </p:nvPicPr>
        <p:blipFill>
          <a:blip r:embed="rId2"/>
          <a:srcRect/>
          <a:stretch>
            <a:fillRect/>
          </a:stretch>
        </p:blipFill>
        <p:spPr bwMode="auto">
          <a:xfrm>
            <a:off x="2643188" y="1285875"/>
            <a:ext cx="3914775" cy="4829175"/>
          </a:xfrm>
          <a:prstGeom prst="rect">
            <a:avLst/>
          </a:prstGeom>
          <a:noFill/>
          <a:ln w="9525">
            <a:noFill/>
            <a:miter lim="800000"/>
            <a:headEnd/>
            <a:tailEnd/>
          </a:ln>
        </p:spPr>
      </p:pic>
      <p:sp>
        <p:nvSpPr>
          <p:cNvPr id="11" name="Content Placeholder 2"/>
          <p:cNvSpPr>
            <a:spLocks noGrp="1"/>
          </p:cNvSpPr>
          <p:nvPr>
            <p:ph idx="1"/>
          </p:nvPr>
        </p:nvSpPr>
        <p:spPr/>
        <p:txBody>
          <a:bodyPr/>
          <a:lstStyle/>
          <a:p>
            <a:pPr algn="just" eaLnBrk="1" hangingPunct="1">
              <a:buFont typeface="Arial" charset="0"/>
              <a:buNone/>
            </a:pPr>
            <a:r>
              <a:rPr lang="ar-SA" sz="5400">
                <a:latin typeface="Tahoma" pitchFamily="34" charset="0"/>
                <a:cs typeface="Tahoma" pitchFamily="34" charset="0"/>
              </a:rPr>
              <a:t> </a:t>
            </a:r>
            <a:r>
              <a:rPr lang="ar-SA">
                <a:latin typeface="Tahoma" pitchFamily="34" charset="0"/>
                <a:cs typeface="Tahoma" pitchFamily="34" charset="0"/>
              </a:rPr>
              <a:t>وَعِنْدَهُ مَفَاتِحُ الْغَيْبِ لَا يَعْلَمُهَا إِلَّا هُوَ وَيَعْلَمُ مَا فِي الْبَرِّ وَالْبَحْرِ وَمَا تَسْقُطُ مِنْ وَرَقَةٍ إِلَّا يَعْلَمُهَا وَلَا حَبَّةٍ فِي ظُلُمَاتِ الْأَرْضِ وَلَا رَطْبٍ وَلَا يَابِسٍ إِلَّا فِي كِتَابٍ مُبِينٍ (59) </a:t>
            </a:r>
            <a:endParaRPr lang="ar-IQ">
              <a:latin typeface="Tahoma" pitchFamily="34" charset="0"/>
              <a:cs typeface="Tahoma" pitchFamily="34" charset="0"/>
            </a:endParaRPr>
          </a:p>
          <a:p>
            <a:pPr algn="just" eaLnBrk="1" hangingPunct="1">
              <a:buFont typeface="Arial" charset="0"/>
              <a:buNone/>
            </a:pPr>
            <a:r>
              <a:rPr lang="ar-IQ"/>
              <a:t>                                                          </a:t>
            </a:r>
            <a:r>
              <a:rPr lang="ar-IQ" sz="2400">
                <a:latin typeface="Tahoma" pitchFamily="34" charset="0"/>
                <a:cs typeface="Tahoma" pitchFamily="34" charset="0"/>
              </a:rPr>
              <a:t>صدق الله العظيم</a:t>
            </a:r>
            <a:endParaRPr lang="ar-IQ">
              <a:latin typeface="Tahoma" pitchFamily="34" charset="0"/>
              <a:cs typeface="Tahoma" pitchFamily="34" charset="0"/>
            </a:endParaRPr>
          </a:p>
          <a:p>
            <a:pPr algn="just" eaLnBrk="1" hangingPunct="1">
              <a:buFont typeface="Arial" charset="0"/>
              <a:buNone/>
            </a:pPr>
            <a:r>
              <a:rPr lang="ar-IQ" sz="4000"/>
              <a:t>                                           </a:t>
            </a:r>
            <a:r>
              <a:rPr lang="ar-SA" sz="2800"/>
              <a:t>سورة الأنعام </a:t>
            </a:r>
            <a:r>
              <a:rPr lang="ar-IQ" sz="2800"/>
              <a:t> 59</a:t>
            </a:r>
            <a:endParaRPr lang="ar-IQ" sz="40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strVal val="#ppt_w*0.70"/>
                                          </p:val>
                                        </p:tav>
                                        <p:tav tm="100000">
                                          <p:val>
                                            <p:strVal val="#ppt_w"/>
                                          </p:val>
                                        </p:tav>
                                      </p:tavLst>
                                    </p:anim>
                                    <p:anim calcmode="lin" valueType="num">
                                      <p:cBhvr>
                                        <p:cTn id="8" dur="3000" fill="hold"/>
                                        <p:tgtEl>
                                          <p:spTgt spid="10"/>
                                        </p:tgtEl>
                                        <p:attrNameLst>
                                          <p:attrName>ppt_h</p:attrName>
                                        </p:attrNameLst>
                                      </p:cBhvr>
                                      <p:tavLst>
                                        <p:tav tm="0">
                                          <p:val>
                                            <p:strVal val="#ppt_h"/>
                                          </p:val>
                                        </p:tav>
                                        <p:tav tm="100000">
                                          <p:val>
                                            <p:strVal val="#ppt_h"/>
                                          </p:val>
                                        </p:tav>
                                      </p:tavLst>
                                    </p:anim>
                                    <p:animEffect transition="in" filter="fade">
                                      <p:cBhvr>
                                        <p:cTn id="9" dur="30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2000"/>
                                        <p:tgtEl>
                                          <p:spTgt spid="11">
                                            <p:txEl>
                                              <p:pRg st="2" end="2"/>
                                            </p:txEl>
                                          </p:spTgt>
                                        </p:tgtEl>
                                      </p:cBhvr>
                                    </p:animEffect>
                                  </p:childTnLst>
                                </p:cTn>
                              </p:par>
                            </p:childTnLst>
                          </p:cTn>
                        </p:par>
                        <p:par>
                          <p:cTn id="19" fill="hold">
                            <p:stCondLst>
                              <p:cond delay="3000"/>
                            </p:stCondLst>
                            <p:childTnLst>
                              <p:par>
                                <p:cTn id="20" presetID="18" presetClass="entr" presetSubtype="12" fill="hold" nodeType="afterEffect">
                                  <p:stCondLst>
                                    <p:cond delay="2300"/>
                                  </p:stCondLst>
                                  <p:childTnLst>
                                    <p:set>
                                      <p:cBhvr>
                                        <p:cTn id="21" dur="1" fill="hold">
                                          <p:stCondLst>
                                            <p:cond delay="0"/>
                                          </p:stCondLst>
                                        </p:cTn>
                                        <p:tgtEl>
                                          <p:spTgt spid="1027"/>
                                        </p:tgtEl>
                                        <p:attrNameLst>
                                          <p:attrName>style.visibility</p:attrName>
                                        </p:attrNameLst>
                                      </p:cBhvr>
                                      <p:to>
                                        <p:strVal val="visible"/>
                                      </p:to>
                                    </p:set>
                                    <p:animEffect transition="in" filter="strips(downLeft)">
                                      <p:cBhvr>
                                        <p:cTn id="22" dur="26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612"/>
          </a:xfrm>
        </p:spPr>
        <p:txBody>
          <a:bodyPr rtlCol="1">
            <a:normAutofit fontScale="90000"/>
          </a:bodyPr>
          <a:lstStyle/>
          <a:p>
            <a:pPr rtl="0" eaLnBrk="1" fontAlgn="auto" hangingPunct="1">
              <a:spcAft>
                <a:spcPts val="0"/>
              </a:spcAft>
              <a:defRPr/>
            </a:pPr>
            <a:r>
              <a:rPr lang="en-US" b="1" dirty="0"/>
              <a:t>Part of a stem;</a:t>
            </a:r>
            <a:endParaRPr lang="en-US" dirty="0"/>
          </a:p>
        </p:txBody>
      </p:sp>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p>
            <a:pPr>
              <a:defRPr/>
            </a:pPr>
            <a:fld id="{3EFE9227-E33B-43DA-866D-AD4ABCE2B2C5}" type="slidenum">
              <a:rPr lang="ar-IQ"/>
              <a:pPr>
                <a:defRPr/>
              </a:pPr>
              <a:t>10</a:t>
            </a:fld>
            <a:endParaRPr lang="ar-IQ"/>
          </a:p>
        </p:txBody>
      </p:sp>
      <p:sp>
        <p:nvSpPr>
          <p:cNvPr id="8" name="Slide Number Placeholder 3"/>
          <p:cNvSpPr txBox="1">
            <a:spLocks/>
          </p:cNvSpPr>
          <p:nvPr/>
        </p:nvSpPr>
        <p:spPr>
          <a:xfrm>
            <a:off x="357158"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599E08B9-4946-4EAD-96BF-C9BED440A99C}"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10</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9"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8438" name="Text Box 17"/>
          <p:cNvSpPr txBox="1">
            <a:spLocks noChangeArrowheads="1"/>
          </p:cNvSpPr>
          <p:nvPr/>
        </p:nvSpPr>
        <p:spPr bwMode="auto">
          <a:xfrm>
            <a:off x="468313" y="1196975"/>
            <a:ext cx="3455987" cy="1552575"/>
          </a:xfrm>
          <a:prstGeom prst="rect">
            <a:avLst/>
          </a:prstGeom>
          <a:noFill/>
          <a:ln w="9525">
            <a:noFill/>
            <a:miter lim="800000"/>
            <a:headEnd/>
            <a:tailEnd/>
          </a:ln>
        </p:spPr>
        <p:txBody>
          <a:bodyPr>
            <a:spAutoFit/>
          </a:bodyPr>
          <a:lstStyle/>
          <a:p>
            <a:pPr marL="342900" indent="-342900" algn="l" rtl="0">
              <a:buFontTx/>
              <a:buAutoNum type="arabicPeriod"/>
            </a:pPr>
            <a:r>
              <a:rPr lang="en-US" sz="2400" b="1"/>
              <a:t>Shoot tip;</a:t>
            </a:r>
            <a:r>
              <a:rPr lang="en-US" sz="2400"/>
              <a:t> </a:t>
            </a:r>
            <a:endParaRPr lang="en-US" sz="2400" b="1"/>
          </a:p>
          <a:p>
            <a:pPr marL="342900" indent="-342900" algn="l" rtl="0">
              <a:buFontTx/>
              <a:buAutoNum type="arabicPeriod"/>
            </a:pPr>
            <a:r>
              <a:rPr lang="en-US" sz="2400" b="1"/>
              <a:t>Node;</a:t>
            </a:r>
            <a:r>
              <a:rPr lang="en-US" sz="2400"/>
              <a:t> </a:t>
            </a:r>
            <a:endParaRPr lang="en-US" sz="2400" b="1"/>
          </a:p>
          <a:p>
            <a:pPr marL="342900" indent="-342900" algn="l" rtl="0">
              <a:buFontTx/>
              <a:buAutoNum type="arabicPeriod"/>
            </a:pPr>
            <a:r>
              <a:rPr lang="en-US" sz="2400" b="1"/>
              <a:t>Inter node; </a:t>
            </a:r>
          </a:p>
          <a:p>
            <a:pPr marL="342900" indent="-342900" algn="l" rtl="0">
              <a:buFontTx/>
              <a:buAutoNum type="arabicPeriod"/>
            </a:pPr>
            <a:r>
              <a:rPr lang="en-US" sz="2400" b="1"/>
              <a:t>Bud, A terminal bud;</a:t>
            </a:r>
            <a:r>
              <a:rPr lang="en-US" sz="2400"/>
              <a:t> </a:t>
            </a:r>
          </a:p>
        </p:txBody>
      </p:sp>
      <p:pic>
        <p:nvPicPr>
          <p:cNvPr id="18439" name="Picture 18"/>
          <p:cNvPicPr>
            <a:picLocks noChangeAspect="1" noChangeArrowheads="1"/>
          </p:cNvPicPr>
          <p:nvPr/>
        </p:nvPicPr>
        <p:blipFill>
          <a:blip r:embed="rId3"/>
          <a:srcRect/>
          <a:stretch>
            <a:fillRect/>
          </a:stretch>
        </p:blipFill>
        <p:spPr bwMode="auto">
          <a:xfrm>
            <a:off x="5216525" y="857232"/>
            <a:ext cx="3927475" cy="3959225"/>
          </a:xfrm>
          <a:prstGeom prst="rect">
            <a:avLst/>
          </a:prstGeom>
          <a:noFill/>
          <a:ln w="9525">
            <a:noFill/>
            <a:miter lim="800000"/>
            <a:headEnd/>
            <a:tailEnd/>
          </a:ln>
        </p:spPr>
      </p:pic>
      <p:sp>
        <p:nvSpPr>
          <p:cNvPr id="18440" name="Text Box 19"/>
          <p:cNvSpPr txBox="1">
            <a:spLocks noChangeArrowheads="1"/>
          </p:cNvSpPr>
          <p:nvPr/>
        </p:nvSpPr>
        <p:spPr bwMode="auto">
          <a:xfrm>
            <a:off x="357158" y="3214686"/>
            <a:ext cx="4714908" cy="2554545"/>
          </a:xfrm>
          <a:prstGeom prst="rect">
            <a:avLst/>
          </a:prstGeom>
          <a:noFill/>
          <a:ln w="9525">
            <a:noFill/>
            <a:miter lim="800000"/>
            <a:headEnd/>
            <a:tailEnd/>
          </a:ln>
        </p:spPr>
        <p:txBody>
          <a:bodyPr wrap="square">
            <a:spAutoFit/>
          </a:bodyPr>
          <a:lstStyle/>
          <a:p>
            <a:pPr algn="just" rtl="0"/>
            <a:r>
              <a:rPr lang="en-US" sz="1600" b="1" dirty="0" err="1"/>
              <a:t>Monopodial</a:t>
            </a:r>
            <a:r>
              <a:rPr lang="en-US" sz="1600" b="1" dirty="0"/>
              <a:t> and </a:t>
            </a:r>
            <a:r>
              <a:rPr lang="en-US" sz="1600" b="1" dirty="0" err="1"/>
              <a:t>Sympodial</a:t>
            </a:r>
            <a:r>
              <a:rPr lang="en-US" sz="1600" b="1" dirty="0"/>
              <a:t> system of branching;</a:t>
            </a:r>
            <a:endParaRPr lang="en-US" sz="1600" dirty="0"/>
          </a:p>
          <a:p>
            <a:pPr lvl="0" algn="just" rtl="0"/>
            <a:r>
              <a:rPr lang="en-US" sz="1600" b="1" dirty="0" err="1"/>
              <a:t>Monopodial</a:t>
            </a:r>
            <a:r>
              <a:rPr lang="en-US" sz="1600" b="1" dirty="0"/>
              <a:t>; indeterminate</a:t>
            </a:r>
            <a:r>
              <a:rPr lang="en-US" sz="1600" dirty="0"/>
              <a:t> A branching pattern in which a given axis is derived from a single apical </a:t>
            </a:r>
            <a:r>
              <a:rPr lang="en-US" sz="1600" dirty="0" err="1"/>
              <a:t>meristem</a:t>
            </a:r>
            <a:r>
              <a:rPr lang="en-US" sz="1600" dirty="0"/>
              <a:t>, as fined in </a:t>
            </a:r>
            <a:r>
              <a:rPr lang="en-US" sz="1600" b="1" i="1" dirty="0" err="1"/>
              <a:t>Prunus</a:t>
            </a:r>
            <a:r>
              <a:rPr lang="en-US" sz="1600" b="1" i="1" dirty="0"/>
              <a:t> </a:t>
            </a:r>
            <a:r>
              <a:rPr lang="en-US" sz="1600" dirty="0"/>
              <a:t>and</a:t>
            </a:r>
            <a:r>
              <a:rPr lang="en-US" sz="1600" b="1" i="1" dirty="0"/>
              <a:t> </a:t>
            </a:r>
            <a:r>
              <a:rPr lang="en-US" sz="1600" b="1" i="1" dirty="0" err="1"/>
              <a:t>Pinus</a:t>
            </a:r>
            <a:r>
              <a:rPr lang="en-US" sz="1600" b="1" i="1" dirty="0"/>
              <a:t>.</a:t>
            </a:r>
            <a:endParaRPr lang="en-US" sz="1600" dirty="0"/>
          </a:p>
          <a:p>
            <a:pPr lvl="0" algn="just" rtl="0"/>
            <a:r>
              <a:rPr lang="en-US" sz="1600" b="1" dirty="0" err="1"/>
              <a:t>Sympodial</a:t>
            </a:r>
            <a:r>
              <a:rPr lang="en-US" sz="1600" b="1" dirty="0"/>
              <a:t>;</a:t>
            </a:r>
            <a:r>
              <a:rPr lang="en-US" sz="1600" dirty="0"/>
              <a:t> </a:t>
            </a:r>
            <a:r>
              <a:rPr lang="en-US" sz="1600" b="1" dirty="0"/>
              <a:t>determinate,</a:t>
            </a:r>
            <a:r>
              <a:rPr lang="en-US" sz="1600" dirty="0"/>
              <a:t> A branching pattern in which a given axis is made up of several unites, each of which derived from a separate apical </a:t>
            </a:r>
            <a:r>
              <a:rPr lang="en-US" sz="1600" dirty="0" err="1"/>
              <a:t>meristem</a:t>
            </a:r>
            <a:r>
              <a:rPr lang="en-US" sz="1600" dirty="0"/>
              <a:t>, the units themselves determinate or indeterminate, as fined in </a:t>
            </a:r>
            <a:r>
              <a:rPr lang="en-US" sz="1600" b="1" i="1" dirty="0" err="1"/>
              <a:t>Vitis</a:t>
            </a:r>
            <a:r>
              <a:rPr lang="en-US" sz="1600" dirty="0"/>
              <a:t>.</a:t>
            </a:r>
          </a:p>
        </p:txBody>
      </p:sp>
      <p:pic>
        <p:nvPicPr>
          <p:cNvPr id="18441" name="Picture 20"/>
          <p:cNvPicPr>
            <a:picLocks noChangeAspect="1" noChangeArrowheads="1"/>
          </p:cNvPicPr>
          <p:nvPr/>
        </p:nvPicPr>
        <p:blipFill>
          <a:blip r:embed="rId4"/>
          <a:srcRect/>
          <a:stretch>
            <a:fillRect/>
          </a:stretch>
        </p:blipFill>
        <p:spPr bwMode="auto">
          <a:xfrm>
            <a:off x="5214942" y="4714884"/>
            <a:ext cx="3562350" cy="1543050"/>
          </a:xfrm>
          <a:prstGeom prst="rect">
            <a:avLst/>
          </a:prstGeom>
          <a:noFill/>
          <a:ln w="9525">
            <a:noFill/>
            <a:miter lim="800000"/>
            <a:headEnd/>
            <a:tailEnd/>
          </a:ln>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rtlCol="1">
            <a:normAutofit fontScale="90000"/>
          </a:bodyPr>
          <a:lstStyle/>
          <a:p>
            <a:pPr eaLnBrk="1" fontAlgn="auto" hangingPunct="1">
              <a:spcAft>
                <a:spcPts val="0"/>
              </a:spcAft>
              <a:defRPr/>
            </a:pPr>
            <a:r>
              <a:rPr lang="en-US" b="1" dirty="0">
                <a:solidFill>
                  <a:srgbClr val="FF0000"/>
                </a:solidFill>
              </a:rPr>
              <a:t>Stem habit types;</a:t>
            </a:r>
            <a:endParaRPr lang="ar-IQ" dirty="0">
              <a:solidFill>
                <a:srgbClr val="FF0000"/>
              </a:solidFill>
            </a:endParaRPr>
          </a:p>
        </p:txBody>
      </p:sp>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p>
            <a:pPr>
              <a:defRPr/>
            </a:pPr>
            <a:fld id="{9B6B2BF7-2009-486C-A577-21CD3E3146DF}" type="slidenum">
              <a:rPr lang="ar-IQ"/>
              <a:pPr>
                <a:defRPr/>
              </a:pPr>
              <a:t>11</a:t>
            </a:fld>
            <a:endParaRPr lang="ar-IQ"/>
          </a:p>
        </p:txBody>
      </p:sp>
      <p:sp>
        <p:nvSpPr>
          <p:cNvPr id="7" name="Content Placeholder 6"/>
          <p:cNvSpPr>
            <a:spLocks noGrp="1"/>
          </p:cNvSpPr>
          <p:nvPr>
            <p:ph sz="half" idx="1"/>
          </p:nvPr>
        </p:nvSpPr>
        <p:spPr>
          <a:xfrm>
            <a:off x="428596" y="857232"/>
            <a:ext cx="8186766" cy="5572164"/>
          </a:xfrm>
        </p:spPr>
        <p:txBody>
          <a:bodyPr/>
          <a:lstStyle/>
          <a:p>
            <a:pPr algn="l" rtl="0"/>
            <a:r>
              <a:rPr lang="en-US" sz="1800" b="1" dirty="0">
                <a:solidFill>
                  <a:schemeClr val="tx2"/>
                </a:solidFill>
              </a:rPr>
              <a:t>Aerial (Terrestrial) stem:</a:t>
            </a:r>
            <a:endParaRPr lang="en-US" sz="1800" dirty="0">
              <a:solidFill>
                <a:schemeClr val="tx2"/>
              </a:solidFill>
            </a:endParaRPr>
          </a:p>
          <a:p>
            <a:pPr algn="l" rtl="0"/>
            <a:r>
              <a:rPr lang="en-US" sz="1800" b="1" dirty="0"/>
              <a:t>Stems </a:t>
            </a:r>
            <a:r>
              <a:rPr lang="en-US" sz="1800" dirty="0"/>
              <a:t>function both as supportive organs (supporting and usually elevating leaves and reproductive organs) and as conductive organs (conducting both water/minerals and sugars through the vascular tissue between leaves, roots, and reproductive organs).</a:t>
            </a:r>
          </a:p>
          <a:p>
            <a:pPr algn="l" rtl="0"/>
            <a:r>
              <a:rPr lang="en-US" sz="1800" b="1" dirty="0">
                <a:solidFill>
                  <a:srgbClr val="7030A0"/>
                </a:solidFill>
              </a:rPr>
              <a:t>Modified stems;</a:t>
            </a:r>
            <a:endParaRPr lang="en-US" sz="1800" dirty="0">
              <a:solidFill>
                <a:srgbClr val="7030A0"/>
              </a:solidFill>
            </a:endParaRPr>
          </a:p>
          <a:p>
            <a:pPr lvl="0" algn="l" rtl="0"/>
            <a:r>
              <a:rPr lang="en-US" sz="1800" b="1" dirty="0">
                <a:solidFill>
                  <a:srgbClr val="7030A0"/>
                </a:solidFill>
              </a:rPr>
              <a:t>Arial modifications;</a:t>
            </a:r>
            <a:r>
              <a:rPr lang="en-US" sz="1800" dirty="0">
                <a:solidFill>
                  <a:srgbClr val="7030A0"/>
                </a:solidFill>
              </a:rPr>
              <a:t> </a:t>
            </a:r>
            <a:r>
              <a:rPr lang="en-US" sz="1800" dirty="0"/>
              <a:t>Many modified types of stems that are aerial (aboveground) also have specific functions. For example, a </a:t>
            </a:r>
            <a:r>
              <a:rPr lang="en-US" sz="1800" b="1" dirty="0"/>
              <a:t>cladode</a:t>
            </a:r>
            <a:r>
              <a:rPr lang="en-US" sz="1800" dirty="0"/>
              <a:t> is a flattened, photosynthetic stem that may resemble and function as a leaf, found, e.g., in prickly-pear cacti, </a:t>
            </a:r>
            <a:r>
              <a:rPr lang="en-US" sz="1800" i="1" dirty="0"/>
              <a:t>Asparagus</a:t>
            </a:r>
            <a:r>
              <a:rPr lang="en-US" sz="1800" dirty="0"/>
              <a:t>, and </a:t>
            </a:r>
            <a:r>
              <a:rPr lang="en-US" sz="1800" i="1" dirty="0" err="1"/>
              <a:t>Ruscus</a:t>
            </a:r>
            <a:r>
              <a:rPr lang="en-US" sz="1800" dirty="0"/>
              <a:t>.</a:t>
            </a:r>
            <a:r>
              <a:rPr lang="en-US" sz="1800" b="1" dirty="0"/>
              <a:t> </a:t>
            </a:r>
            <a:endParaRPr lang="en-US" sz="1800" dirty="0"/>
          </a:p>
          <a:p>
            <a:pPr lvl="0" algn="l" rtl="0"/>
            <a:r>
              <a:rPr lang="en-US" sz="1800" b="1" dirty="0">
                <a:solidFill>
                  <a:srgbClr val="7030A0"/>
                </a:solidFill>
              </a:rPr>
              <a:t>Underground modifications ( Subterranean stems ) ;</a:t>
            </a:r>
            <a:r>
              <a:rPr lang="en-US" sz="1800" dirty="0">
                <a:solidFill>
                  <a:srgbClr val="7030A0"/>
                </a:solidFill>
              </a:rPr>
              <a:t> </a:t>
            </a:r>
            <a:r>
              <a:rPr lang="en-US" sz="1800" dirty="0"/>
              <a:t>Rootstocks function as storage and protective organs, remaining alive underground during harsh conditions of cold or drought. When environmental conditions improve, rootstocks serve as the site of new shoot growth, sending out new adventitious roots and new aerial shoots from the apical meristem or from previously dormant buds.</a:t>
            </a:r>
          </a:p>
          <a:p>
            <a:pPr algn="l" rtl="0">
              <a:buNone/>
            </a:pPr>
            <a:endParaRPr lang="ar-IQ"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76672"/>
            <a:ext cx="6858000" cy="428625"/>
          </a:xfrm>
        </p:spPr>
        <p:txBody>
          <a:bodyPr rtlCol="1">
            <a:noAutofit/>
          </a:bodyPr>
          <a:lstStyle/>
          <a:p>
            <a:pPr rtl="0" eaLnBrk="1" fontAlgn="auto" hangingPunct="1">
              <a:spcAft>
                <a:spcPts val="0"/>
              </a:spcAft>
              <a:defRPr/>
            </a:pPr>
            <a:r>
              <a:rPr lang="en-US" sz="3200" b="1" dirty="0">
                <a:solidFill>
                  <a:srgbClr val="FF0000"/>
                </a:solidFill>
              </a:rPr>
              <a:t>Buds</a:t>
            </a:r>
            <a:endParaRPr lang="en-US" sz="3200" dirty="0">
              <a:solidFill>
                <a:srgbClr val="FF0000"/>
              </a:solidFill>
            </a:endParaRPr>
          </a:p>
        </p:txBody>
      </p:sp>
      <p:sp>
        <p:nvSpPr>
          <p:cNvPr id="20482" name="Subtitle 2"/>
          <p:cNvSpPr>
            <a:spLocks noGrp="1"/>
          </p:cNvSpPr>
          <p:nvPr>
            <p:ph type="subTitle" idx="1"/>
          </p:nvPr>
        </p:nvSpPr>
        <p:spPr>
          <a:xfrm>
            <a:off x="611560" y="995657"/>
            <a:ext cx="8064896" cy="5354365"/>
          </a:xfrm>
        </p:spPr>
        <p:txBody>
          <a:bodyPr/>
          <a:lstStyle/>
          <a:p>
            <a:pPr algn="l" rtl="0"/>
            <a:r>
              <a:rPr lang="en-US" sz="2000" b="1" dirty="0">
                <a:solidFill>
                  <a:schemeClr val="tx1"/>
                </a:solidFill>
              </a:rPr>
              <a:t>Buds </a:t>
            </a:r>
            <a:r>
              <a:rPr lang="en-US" sz="2000" dirty="0">
                <a:solidFill>
                  <a:schemeClr val="tx1"/>
                </a:solidFill>
              </a:rPr>
              <a:t>are immature shoot systems that develop from </a:t>
            </a:r>
            <a:r>
              <a:rPr lang="en-US" sz="2000" dirty="0" err="1">
                <a:solidFill>
                  <a:schemeClr val="tx1"/>
                </a:solidFill>
              </a:rPr>
              <a:t>meristematic</a:t>
            </a:r>
            <a:r>
              <a:rPr lang="en-US" sz="2000" dirty="0">
                <a:solidFill>
                  <a:schemeClr val="tx1"/>
                </a:solidFill>
              </a:rPr>
              <a:t> regions. In deciduous woody plants the leaves fall off at the end of the growing season and the outermost leaves of the buds may develop into protective </a:t>
            </a:r>
            <a:r>
              <a:rPr lang="en-US" sz="2000" b="1" dirty="0">
                <a:solidFill>
                  <a:schemeClr val="tx1"/>
                </a:solidFill>
              </a:rPr>
              <a:t>bracts</a:t>
            </a:r>
            <a:r>
              <a:rPr lang="en-US" sz="2000" dirty="0">
                <a:solidFill>
                  <a:schemeClr val="tx1"/>
                </a:solidFill>
              </a:rPr>
              <a:t> (modified leaves) known as </a:t>
            </a:r>
            <a:r>
              <a:rPr lang="en-US" sz="2000" b="1" dirty="0">
                <a:solidFill>
                  <a:schemeClr val="tx1"/>
                </a:solidFill>
              </a:rPr>
              <a:t>bud scales</a:t>
            </a:r>
            <a:r>
              <a:rPr lang="en-US" sz="2000" dirty="0">
                <a:solidFill>
                  <a:schemeClr val="tx1"/>
                </a:solidFill>
              </a:rPr>
              <a:t>. The bud of a twig that contains the original apical meristem of the shoot (which by later growth may result in further extension of the shoot) is called the </a:t>
            </a:r>
            <a:r>
              <a:rPr lang="en-US" sz="2000" b="1" dirty="0">
                <a:solidFill>
                  <a:schemeClr val="tx1"/>
                </a:solidFill>
              </a:rPr>
              <a:t>terminal </a:t>
            </a:r>
            <a:r>
              <a:rPr lang="en-US" sz="2000" dirty="0">
                <a:solidFill>
                  <a:schemeClr val="tx1"/>
                </a:solidFill>
              </a:rPr>
              <a:t>or </a:t>
            </a:r>
            <a:r>
              <a:rPr lang="en-US" sz="2000" b="1" dirty="0">
                <a:solidFill>
                  <a:schemeClr val="tx1"/>
                </a:solidFill>
              </a:rPr>
              <a:t>apical </a:t>
            </a:r>
            <a:r>
              <a:rPr lang="en-US" sz="2000" dirty="0">
                <a:solidFill>
                  <a:schemeClr val="tx1"/>
                </a:solidFill>
              </a:rPr>
              <a:t>bud. Buds formed in the axils of leaves are called </a:t>
            </a:r>
            <a:r>
              <a:rPr lang="en-US" sz="2000" b="1" dirty="0">
                <a:solidFill>
                  <a:schemeClr val="tx1"/>
                </a:solidFill>
              </a:rPr>
              <a:t>axillary </a:t>
            </a:r>
            <a:r>
              <a:rPr lang="en-US" sz="2000" dirty="0">
                <a:solidFill>
                  <a:schemeClr val="tx1"/>
                </a:solidFill>
              </a:rPr>
              <a:t>or </a:t>
            </a:r>
            <a:r>
              <a:rPr lang="en-US" sz="2000" b="1" dirty="0">
                <a:solidFill>
                  <a:schemeClr val="tx1"/>
                </a:solidFill>
              </a:rPr>
              <a:t>lateral </a:t>
            </a:r>
            <a:r>
              <a:rPr lang="en-US" sz="2000" dirty="0">
                <a:solidFill>
                  <a:schemeClr val="tx1"/>
                </a:solidFill>
              </a:rPr>
              <a:t>buds.</a:t>
            </a:r>
          </a:p>
          <a:p>
            <a:pPr algn="l" rtl="0"/>
            <a:r>
              <a:rPr lang="en-US" sz="2000" dirty="0">
                <a:solidFill>
                  <a:schemeClr val="tx1"/>
                </a:solidFill>
              </a:rPr>
              <a:t>A given bud may be </a:t>
            </a:r>
            <a:r>
              <a:rPr lang="en-US" sz="2000" b="1" dirty="0">
                <a:solidFill>
                  <a:schemeClr val="tx1"/>
                </a:solidFill>
              </a:rPr>
              <a:t>vegetative</a:t>
            </a:r>
            <a:r>
              <a:rPr lang="en-US" sz="2000" dirty="0">
                <a:solidFill>
                  <a:schemeClr val="tx1"/>
                </a:solidFill>
              </a:rPr>
              <a:t>, if it develops into a vegetative shoot bearing leaves; </a:t>
            </a:r>
            <a:r>
              <a:rPr lang="en-US" sz="2000" b="1" dirty="0">
                <a:solidFill>
                  <a:schemeClr val="tx1"/>
                </a:solidFill>
              </a:rPr>
              <a:t>floral </a:t>
            </a:r>
            <a:r>
              <a:rPr lang="en-US" sz="2000" dirty="0">
                <a:solidFill>
                  <a:schemeClr val="tx1"/>
                </a:solidFill>
              </a:rPr>
              <a:t>or </a:t>
            </a:r>
            <a:r>
              <a:rPr lang="en-US" sz="2000" b="1" dirty="0">
                <a:solidFill>
                  <a:schemeClr val="tx1"/>
                </a:solidFill>
              </a:rPr>
              <a:t>inflorescence</a:t>
            </a:r>
            <a:r>
              <a:rPr lang="en-US" sz="2000" dirty="0">
                <a:solidFill>
                  <a:schemeClr val="tx1"/>
                </a:solidFill>
              </a:rPr>
              <a:t>, if it develops into a flower or inflorescence; or </a:t>
            </a:r>
            <a:r>
              <a:rPr lang="en-US" sz="2000" b="1" dirty="0">
                <a:solidFill>
                  <a:schemeClr val="tx1"/>
                </a:solidFill>
              </a:rPr>
              <a:t>mixed</a:t>
            </a:r>
            <a:r>
              <a:rPr lang="en-US" sz="2000" dirty="0">
                <a:solidFill>
                  <a:schemeClr val="tx1"/>
                </a:solidFill>
              </a:rPr>
              <a:t>, if it develops into both flower(s) and leaves. In some species more than one axillary bud forms per node. If the original terminal apical meristem of a shoot aborts (e.g., by ceasing growth or maturing into a flower), then an axillary bud near the shoot apex may continue extension growth; because this axillary bud assumes the function of a terminal bud, it is called a </a:t>
            </a:r>
            <a:r>
              <a:rPr lang="en-US" sz="2000" b="1" dirty="0" err="1">
                <a:solidFill>
                  <a:schemeClr val="tx1"/>
                </a:solidFill>
              </a:rPr>
              <a:t>pseudoterminal</a:t>
            </a:r>
            <a:r>
              <a:rPr lang="en-US" sz="2000" b="1" dirty="0">
                <a:solidFill>
                  <a:schemeClr val="tx1"/>
                </a:solidFill>
              </a:rPr>
              <a:t> bud</a:t>
            </a:r>
            <a:r>
              <a:rPr lang="en-US" sz="2000" dirty="0">
                <a:solidFill>
                  <a:schemeClr val="tx1"/>
                </a:solidFill>
              </a:rPr>
              <a:t>.</a:t>
            </a:r>
          </a:p>
        </p:txBody>
      </p:sp>
      <p:sp>
        <p:nvSpPr>
          <p:cNvPr id="4" name="Footer Placeholder 3"/>
          <p:cNvSpPr>
            <a:spLocks noGrp="1"/>
          </p:cNvSpPr>
          <p:nvPr>
            <p:ph type="ftr" sz="quarter" idx="11"/>
          </p:nvPr>
        </p:nvSpPr>
        <p:spPr/>
        <p:txBody>
          <a:bodyPr/>
          <a:lstStyle/>
          <a:p>
            <a:pPr>
              <a:defRPr/>
            </a:pPr>
            <a:r>
              <a:rPr lang="en-US"/>
              <a:t>PLANT TAXONOMY</a:t>
            </a:r>
            <a:endParaRPr lang="ar-IQ"/>
          </a:p>
        </p:txBody>
      </p:sp>
      <p:sp>
        <p:nvSpPr>
          <p:cNvPr id="5" name="Slide Number Placeholder 4"/>
          <p:cNvSpPr>
            <a:spLocks noGrp="1"/>
          </p:cNvSpPr>
          <p:nvPr>
            <p:ph type="sldNum" sz="quarter" idx="12"/>
          </p:nvPr>
        </p:nvSpPr>
        <p:spPr/>
        <p:txBody>
          <a:bodyPr/>
          <a:lstStyle/>
          <a:p>
            <a:pPr>
              <a:defRPr/>
            </a:pPr>
            <a:fld id="{667E705A-6A1E-4A1C-B338-146B15C8EC5D}" type="slidenum">
              <a:rPr lang="ar-IQ"/>
              <a:pPr>
                <a:defRPr/>
              </a:pPr>
              <a:t>12</a:t>
            </a:fld>
            <a:endParaRPr lang="ar-IQ"/>
          </a:p>
        </p:txBody>
      </p:sp>
      <p:sp>
        <p:nvSpPr>
          <p:cNvPr id="6" name="Slide Number Placeholder 3"/>
          <p:cNvSpPr txBox="1">
            <a:spLocks/>
          </p:cNvSpPr>
          <p:nvPr/>
        </p:nvSpPr>
        <p:spPr>
          <a:xfrm>
            <a:off x="428596"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BA43189E-E680-4A9C-8637-B9BB635F3D92}"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12</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7" name="Footer Placeholder 4"/>
          <p:cNvSpPr txBox="1">
            <a:spLocks/>
          </p:cNvSpPr>
          <p:nvPr/>
        </p:nvSpPr>
        <p:spPr>
          <a:xfrm>
            <a:off x="6000760" y="6350023"/>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20487" name="TextBox 7"/>
          <p:cNvSpPr txBox="1">
            <a:spLocks noChangeArrowheads="1"/>
          </p:cNvSpPr>
          <p:nvPr/>
        </p:nvSpPr>
        <p:spPr bwMode="auto">
          <a:xfrm>
            <a:off x="4786313" y="1071563"/>
            <a:ext cx="4143375" cy="369887"/>
          </a:xfrm>
          <a:prstGeom prst="rect">
            <a:avLst/>
          </a:prstGeom>
          <a:noFill/>
          <a:ln w="9525">
            <a:noFill/>
            <a:miter lim="800000"/>
            <a:headEnd/>
            <a:tailEnd/>
          </a:ln>
        </p:spPr>
        <p:txBody>
          <a:bodyPr>
            <a:spAutoFit/>
          </a:bodyPr>
          <a:lstStyle/>
          <a:p>
            <a:pPr algn="ctr"/>
            <a:endParaRPr lang="ar-SA">
              <a:latin typeface="Cambria" pitchFamily="18" charset="0"/>
              <a:cs typeface="Times New Roman" pitchFamily="18"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7615238" cy="439737"/>
          </a:xfrm>
        </p:spPr>
        <p:txBody>
          <a:bodyPr/>
          <a:lstStyle/>
          <a:p>
            <a:pPr rtl="0" eaLnBrk="1" hangingPunct="1"/>
            <a:r>
              <a:rPr lang="en-US" sz="4000" b="1" dirty="0">
                <a:solidFill>
                  <a:srgbClr val="FF0000"/>
                </a:solidFill>
              </a:rPr>
              <a:t>LEAF</a:t>
            </a:r>
            <a:endParaRPr lang="en-US" sz="4000" dirty="0">
              <a:solidFill>
                <a:srgbClr val="FF0000"/>
              </a:solidFill>
              <a:cs typeface="Arial" charset="0"/>
            </a:endParaRPr>
          </a:p>
        </p:txBody>
      </p:sp>
      <p:sp>
        <p:nvSpPr>
          <p:cNvPr id="4" name="Footer Placeholder 3"/>
          <p:cNvSpPr>
            <a:spLocks noGrp="1"/>
          </p:cNvSpPr>
          <p:nvPr>
            <p:ph type="ftr" sz="quarter" idx="11"/>
          </p:nvPr>
        </p:nvSpPr>
        <p:spPr/>
        <p:txBody>
          <a:bodyPr/>
          <a:lstStyle/>
          <a:p>
            <a:pPr>
              <a:defRPr/>
            </a:pPr>
            <a:r>
              <a:rPr lang="en-US"/>
              <a:t>PLANT TAXONOMY</a:t>
            </a:r>
            <a:endParaRPr lang="ar-IQ"/>
          </a:p>
        </p:txBody>
      </p:sp>
      <p:sp>
        <p:nvSpPr>
          <p:cNvPr id="5" name="Slide Number Placeholder 4"/>
          <p:cNvSpPr>
            <a:spLocks noGrp="1"/>
          </p:cNvSpPr>
          <p:nvPr>
            <p:ph type="sldNum" sz="quarter" idx="12"/>
          </p:nvPr>
        </p:nvSpPr>
        <p:spPr/>
        <p:txBody>
          <a:bodyPr/>
          <a:lstStyle/>
          <a:p>
            <a:pPr>
              <a:defRPr/>
            </a:pPr>
            <a:fld id="{ECEEEDA8-B8ED-4990-A957-47799A454922}" type="slidenum">
              <a:rPr lang="ar-IQ"/>
              <a:pPr>
                <a:defRPr/>
              </a:pPr>
              <a:t>13</a:t>
            </a:fld>
            <a:endParaRPr lang="ar-IQ"/>
          </a:p>
        </p:txBody>
      </p:sp>
      <p:sp>
        <p:nvSpPr>
          <p:cNvPr id="8"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24582" name="Content Placeholder 8"/>
          <p:cNvSpPr>
            <a:spLocks noGrp="1"/>
          </p:cNvSpPr>
          <p:nvPr>
            <p:ph idx="1"/>
          </p:nvPr>
        </p:nvSpPr>
        <p:spPr>
          <a:xfrm>
            <a:off x="214282" y="692696"/>
            <a:ext cx="8572529" cy="5500726"/>
          </a:xfrm>
        </p:spPr>
        <p:txBody>
          <a:bodyPr/>
          <a:lstStyle/>
          <a:p>
            <a:pPr algn="l" rtl="0"/>
            <a:r>
              <a:rPr lang="en-US" sz="2200" dirty="0"/>
              <a:t>Leaf is a lateral appendage of the stem born at the node and bears an axillary bud in its axil. It is usually expanded and concerned with the manufacture of food (photosynthesis).</a:t>
            </a:r>
          </a:p>
          <a:p>
            <a:pPr algn="l" rtl="0"/>
            <a:r>
              <a:rPr lang="en-US" sz="2200" b="1" dirty="0">
                <a:solidFill>
                  <a:srgbClr val="7030A0"/>
                </a:solidFill>
              </a:rPr>
              <a:t>Origin of leaf;</a:t>
            </a:r>
            <a:endParaRPr lang="en-US" sz="2200" dirty="0">
              <a:solidFill>
                <a:srgbClr val="7030A0"/>
              </a:solidFill>
            </a:endParaRPr>
          </a:p>
          <a:p>
            <a:pPr algn="l" rtl="0"/>
            <a:r>
              <a:rPr lang="en-US" sz="2200" dirty="0"/>
              <a:t> 	The leaf </a:t>
            </a:r>
            <a:r>
              <a:rPr lang="en-US" sz="2200" dirty="0" err="1"/>
              <a:t>primordia</a:t>
            </a:r>
            <a:r>
              <a:rPr lang="en-US" sz="2200" dirty="0"/>
              <a:t> arise exogenously at the growing point as lateral protuberances or transverse ridges, initially undifferentiated. </a:t>
            </a:r>
          </a:p>
          <a:p>
            <a:pPr algn="l"/>
            <a:r>
              <a:rPr lang="en-US" sz="2200" b="1" dirty="0">
                <a:solidFill>
                  <a:schemeClr val="accent1"/>
                </a:solidFill>
              </a:rPr>
              <a:t>1. The cotyledons;</a:t>
            </a:r>
            <a:r>
              <a:rPr lang="en-US" sz="2200" dirty="0">
                <a:solidFill>
                  <a:schemeClr val="accent1"/>
                </a:solidFill>
              </a:rPr>
              <a:t> </a:t>
            </a:r>
          </a:p>
          <a:p>
            <a:pPr algn="l"/>
            <a:r>
              <a:rPr lang="en-US" sz="2200" dirty="0"/>
              <a:t>The cotyledons, the life of which is usually only short, are almost always less complex in form than the normal leaves. In the Germination of the seed they may remain enclosed within the </a:t>
            </a:r>
            <a:r>
              <a:rPr lang="en-US" sz="2200" dirty="0" err="1"/>
              <a:t>testa</a:t>
            </a:r>
            <a:r>
              <a:rPr lang="en-US" sz="2200" dirty="0"/>
              <a:t> and concealed beneath the surface of the soil </a:t>
            </a:r>
            <a:r>
              <a:rPr lang="en-US" sz="2200" dirty="0">
                <a:solidFill>
                  <a:srgbClr val="00B050"/>
                </a:solidFill>
              </a:rPr>
              <a:t>(</a:t>
            </a:r>
            <a:r>
              <a:rPr lang="en-US" sz="2200" b="1" dirty="0">
                <a:solidFill>
                  <a:srgbClr val="00B050"/>
                </a:solidFill>
              </a:rPr>
              <a:t>hypogeal germination</a:t>
            </a:r>
            <a:r>
              <a:rPr lang="en-US" sz="2200" dirty="0">
                <a:solidFill>
                  <a:srgbClr val="00B050"/>
                </a:solidFill>
              </a:rPr>
              <a:t>), </a:t>
            </a:r>
            <a:r>
              <a:rPr lang="en-US" sz="2200" dirty="0"/>
              <a:t>e.g. </a:t>
            </a:r>
            <a:r>
              <a:rPr lang="en-US" sz="2200" i="1" dirty="0" err="1"/>
              <a:t>Quercus</a:t>
            </a:r>
            <a:r>
              <a:rPr lang="en-US" sz="2200" i="1" dirty="0"/>
              <a:t>, </a:t>
            </a:r>
            <a:r>
              <a:rPr lang="en-US" sz="2200" i="1" dirty="0" err="1"/>
              <a:t>Pisum</a:t>
            </a:r>
            <a:r>
              <a:rPr lang="en-US" sz="2200" dirty="0"/>
              <a:t>, and </a:t>
            </a:r>
            <a:r>
              <a:rPr lang="en-US" sz="2200" i="1" dirty="0" err="1"/>
              <a:t>Vicia</a:t>
            </a:r>
            <a:r>
              <a:rPr lang="en-US" sz="2200" i="1" dirty="0"/>
              <a:t> </a:t>
            </a:r>
            <a:r>
              <a:rPr lang="en-US" sz="2200" i="1" dirty="0" err="1"/>
              <a:t>faba</a:t>
            </a:r>
            <a:r>
              <a:rPr lang="en-US" sz="2200" dirty="0"/>
              <a:t>. In </a:t>
            </a:r>
            <a:r>
              <a:rPr lang="en-US" sz="2200" dirty="0">
                <a:solidFill>
                  <a:srgbClr val="00B050"/>
                </a:solidFill>
              </a:rPr>
              <a:t>(</a:t>
            </a:r>
            <a:r>
              <a:rPr lang="en-US" sz="2200" b="1" dirty="0" err="1">
                <a:solidFill>
                  <a:srgbClr val="00B050"/>
                </a:solidFill>
              </a:rPr>
              <a:t>epigeal</a:t>
            </a:r>
            <a:r>
              <a:rPr lang="en-US" sz="2200" b="1" dirty="0">
                <a:solidFill>
                  <a:srgbClr val="00B050"/>
                </a:solidFill>
              </a:rPr>
              <a:t> germination</a:t>
            </a:r>
            <a:r>
              <a:rPr lang="en-US" sz="2200" dirty="0">
                <a:solidFill>
                  <a:srgbClr val="00B050"/>
                </a:solidFill>
              </a:rPr>
              <a:t>), </a:t>
            </a:r>
            <a:r>
              <a:rPr lang="en-US" sz="2200" dirty="0"/>
              <a:t>the cotyledons burst through the </a:t>
            </a:r>
            <a:r>
              <a:rPr lang="en-US" sz="2200" dirty="0" err="1"/>
              <a:t>testa</a:t>
            </a:r>
            <a:r>
              <a:rPr lang="en-US" sz="2200" dirty="0"/>
              <a:t> and appear above the surface of the earth, </a:t>
            </a:r>
            <a:r>
              <a:rPr lang="en-US" sz="2200" dirty="0" err="1"/>
              <a:t>e.g</a:t>
            </a:r>
            <a:r>
              <a:rPr lang="en-US" sz="2200" dirty="0"/>
              <a:t> </a:t>
            </a:r>
            <a:r>
              <a:rPr lang="en-US" sz="2200" i="1" dirty="0" err="1"/>
              <a:t>Phaseolus</a:t>
            </a:r>
            <a:r>
              <a:rPr lang="en-US" sz="2200" i="1" dirty="0"/>
              <a:t> vulgaris</a:t>
            </a:r>
            <a:r>
              <a:rPr lang="en-US" sz="2200" dirty="0"/>
              <a:t> and most genus of the </a:t>
            </a:r>
            <a:r>
              <a:rPr lang="en-US" sz="2200" dirty="0" err="1"/>
              <a:t>Poacea</a:t>
            </a:r>
            <a:r>
              <a:rPr lang="en-US" sz="2200" dirty="0"/>
              <a:t> family. </a:t>
            </a:r>
          </a:p>
        </p:txBody>
      </p:sp>
      <p:sp>
        <p:nvSpPr>
          <p:cNvPr id="24583" name="TextBox 10"/>
          <p:cNvSpPr txBox="1">
            <a:spLocks noChangeArrowheads="1"/>
          </p:cNvSpPr>
          <p:nvPr/>
        </p:nvSpPr>
        <p:spPr bwMode="auto">
          <a:xfrm>
            <a:off x="5286375" y="1500188"/>
            <a:ext cx="3214688" cy="369887"/>
          </a:xfrm>
          <a:prstGeom prst="rect">
            <a:avLst/>
          </a:prstGeom>
          <a:noFill/>
          <a:ln w="9525">
            <a:noFill/>
            <a:miter lim="800000"/>
            <a:headEnd/>
            <a:tailEnd/>
          </a:ln>
        </p:spPr>
        <p:txBody>
          <a:bodyPr>
            <a:spAutoFit/>
          </a:bodyPr>
          <a:lstStyle/>
          <a:p>
            <a:pPr algn="ctr"/>
            <a:endParaRPr lang="ar-SA">
              <a:latin typeface="Cambria" pitchFamily="18" charset="0"/>
              <a:cs typeface="Times New Roman" pitchFamily="18" charset="0"/>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4E3656-FEB8-44E6-B63A-B92766456114}"/>
              </a:ext>
            </a:extLst>
          </p:cNvPr>
          <p:cNvSpPr>
            <a:spLocks noGrp="1"/>
          </p:cNvSpPr>
          <p:nvPr>
            <p:ph type="title"/>
          </p:nvPr>
        </p:nvSpPr>
        <p:spPr>
          <a:xfrm>
            <a:off x="768156" y="4483095"/>
            <a:ext cx="2530624" cy="1143000"/>
          </a:xfrm>
        </p:spPr>
        <p:txBody>
          <a:bodyPr/>
          <a:lstStyle/>
          <a:p>
            <a:r>
              <a:rPr lang="en-US" sz="3200" b="1" dirty="0" err="1">
                <a:solidFill>
                  <a:srgbClr val="FF0000"/>
                </a:solidFill>
              </a:rPr>
              <a:t>Epgeal</a:t>
            </a:r>
            <a:r>
              <a:rPr lang="en-US" sz="3200" b="1" dirty="0">
                <a:solidFill>
                  <a:srgbClr val="FF0000"/>
                </a:solidFill>
              </a:rPr>
              <a:t> germination</a:t>
            </a:r>
          </a:p>
        </p:txBody>
      </p:sp>
      <p:sp>
        <p:nvSpPr>
          <p:cNvPr id="4" name="Footer Placeholder 3">
            <a:extLst>
              <a:ext uri="{FF2B5EF4-FFF2-40B4-BE49-F238E27FC236}">
                <a16:creationId xmlns="" xmlns:a16="http://schemas.microsoft.com/office/drawing/2014/main" id="{A9ED9E2F-2FF9-4120-BF97-50E5EC88F4B3}"/>
              </a:ext>
            </a:extLst>
          </p:cNvPr>
          <p:cNvSpPr>
            <a:spLocks noGrp="1"/>
          </p:cNvSpPr>
          <p:nvPr>
            <p:ph type="ftr" sz="quarter" idx="11"/>
          </p:nvPr>
        </p:nvSpPr>
        <p:spPr/>
        <p:txBody>
          <a:bodyPr/>
          <a:lstStyle/>
          <a:p>
            <a:pPr>
              <a:defRPr/>
            </a:pPr>
            <a:r>
              <a:rPr lang="en-US"/>
              <a:t>PLANT TAXONOMY</a:t>
            </a:r>
            <a:endParaRPr lang="ar-IQ"/>
          </a:p>
        </p:txBody>
      </p:sp>
      <p:sp>
        <p:nvSpPr>
          <p:cNvPr id="5" name="Slide Number Placeholder 4">
            <a:extLst>
              <a:ext uri="{FF2B5EF4-FFF2-40B4-BE49-F238E27FC236}">
                <a16:creationId xmlns="" xmlns:a16="http://schemas.microsoft.com/office/drawing/2014/main" id="{5CFA7729-C961-4948-BD10-78FA2C54E4F9}"/>
              </a:ext>
            </a:extLst>
          </p:cNvPr>
          <p:cNvSpPr>
            <a:spLocks noGrp="1"/>
          </p:cNvSpPr>
          <p:nvPr>
            <p:ph type="sldNum" sz="quarter" idx="12"/>
          </p:nvPr>
        </p:nvSpPr>
        <p:spPr/>
        <p:txBody>
          <a:bodyPr/>
          <a:lstStyle/>
          <a:p>
            <a:pPr>
              <a:defRPr/>
            </a:pPr>
            <a:fld id="{ACF39A34-9444-4E2B-A21F-3ADEB0313D6F}" type="slidenum">
              <a:rPr lang="ar-IQ" smtClean="0"/>
              <a:pPr>
                <a:defRPr/>
              </a:pPr>
              <a:t>14</a:t>
            </a:fld>
            <a:endParaRPr lang="ar-IQ"/>
          </a:p>
        </p:txBody>
      </p:sp>
      <p:pic>
        <p:nvPicPr>
          <p:cNvPr id="6" name="Content Placeholder 5">
            <a:extLst>
              <a:ext uri="{FF2B5EF4-FFF2-40B4-BE49-F238E27FC236}">
                <a16:creationId xmlns="" xmlns:a16="http://schemas.microsoft.com/office/drawing/2014/main" id="{0AF462A4-9488-4C38-AD47-84AEE459582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98780" y="3425483"/>
            <a:ext cx="4585586" cy="3072209"/>
          </a:xfrm>
          <a:prstGeom prst="rect">
            <a:avLst/>
          </a:prstGeom>
        </p:spPr>
      </p:pic>
      <p:sp>
        <p:nvSpPr>
          <p:cNvPr id="7" name="Title 1">
            <a:extLst>
              <a:ext uri="{FF2B5EF4-FFF2-40B4-BE49-F238E27FC236}">
                <a16:creationId xmlns="" xmlns:a16="http://schemas.microsoft.com/office/drawing/2014/main" id="{65D84190-B583-45AF-BF32-E2CC2CCCA478}"/>
              </a:ext>
            </a:extLst>
          </p:cNvPr>
          <p:cNvSpPr txBox="1">
            <a:spLocks/>
          </p:cNvSpPr>
          <p:nvPr/>
        </p:nvSpPr>
        <p:spPr bwMode="auto">
          <a:xfrm>
            <a:off x="768156" y="1111928"/>
            <a:ext cx="25306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charset="0"/>
              </a:defRPr>
            </a:lvl2pPr>
            <a:lvl3pPr algn="ctr" rtl="1" eaLnBrk="0" fontAlgn="base" hangingPunct="0">
              <a:spcBef>
                <a:spcPct val="0"/>
              </a:spcBef>
              <a:spcAft>
                <a:spcPct val="0"/>
              </a:spcAft>
              <a:defRPr sz="4400">
                <a:solidFill>
                  <a:schemeClr val="tx1"/>
                </a:solidFill>
                <a:latin typeface="Calibri" pitchFamily="34" charset="0"/>
                <a:cs typeface="Arial" charset="0"/>
              </a:defRPr>
            </a:lvl3pPr>
            <a:lvl4pPr algn="ctr" rtl="1" eaLnBrk="0" fontAlgn="base" hangingPunct="0">
              <a:spcBef>
                <a:spcPct val="0"/>
              </a:spcBef>
              <a:spcAft>
                <a:spcPct val="0"/>
              </a:spcAft>
              <a:defRPr sz="4400">
                <a:solidFill>
                  <a:schemeClr val="tx1"/>
                </a:solidFill>
                <a:latin typeface="Calibri" pitchFamily="34" charset="0"/>
                <a:cs typeface="Arial" charset="0"/>
              </a:defRPr>
            </a:lvl4pPr>
            <a:lvl5pPr algn="ctr" rtl="1" eaLnBrk="0" fontAlgn="base" hangingPunct="0">
              <a:spcBef>
                <a:spcPct val="0"/>
              </a:spcBef>
              <a:spcAft>
                <a:spcPct val="0"/>
              </a:spcAft>
              <a:defRPr sz="4400">
                <a:solidFill>
                  <a:schemeClr val="tx1"/>
                </a:solidFill>
                <a:latin typeface="Calibri" pitchFamily="34" charset="0"/>
                <a:cs typeface="Arial" charset="0"/>
              </a:defRPr>
            </a:lvl5pPr>
            <a:lvl6pPr marL="457200" algn="ctr" rtl="1" fontAlgn="base">
              <a:spcBef>
                <a:spcPct val="0"/>
              </a:spcBef>
              <a:spcAft>
                <a:spcPct val="0"/>
              </a:spcAft>
              <a:defRPr sz="4400">
                <a:solidFill>
                  <a:schemeClr val="tx1"/>
                </a:solidFill>
                <a:latin typeface="Calibri" pitchFamily="34" charset="0"/>
                <a:cs typeface="Arial" charset="0"/>
              </a:defRPr>
            </a:lvl6pPr>
            <a:lvl7pPr marL="914400" algn="ctr" rtl="1" fontAlgn="base">
              <a:spcBef>
                <a:spcPct val="0"/>
              </a:spcBef>
              <a:spcAft>
                <a:spcPct val="0"/>
              </a:spcAft>
              <a:defRPr sz="4400">
                <a:solidFill>
                  <a:schemeClr val="tx1"/>
                </a:solidFill>
                <a:latin typeface="Calibri" pitchFamily="34" charset="0"/>
                <a:cs typeface="Arial" charset="0"/>
              </a:defRPr>
            </a:lvl7pPr>
            <a:lvl8pPr marL="1371600" algn="ctr" rtl="1" fontAlgn="base">
              <a:spcBef>
                <a:spcPct val="0"/>
              </a:spcBef>
              <a:spcAft>
                <a:spcPct val="0"/>
              </a:spcAft>
              <a:defRPr sz="4400">
                <a:solidFill>
                  <a:schemeClr val="tx1"/>
                </a:solidFill>
                <a:latin typeface="Calibri" pitchFamily="34" charset="0"/>
                <a:cs typeface="Arial" charset="0"/>
              </a:defRPr>
            </a:lvl8pPr>
            <a:lvl9pPr marL="1828800" algn="ctr" rtl="1" fontAlgn="base">
              <a:spcBef>
                <a:spcPct val="0"/>
              </a:spcBef>
              <a:spcAft>
                <a:spcPct val="0"/>
              </a:spcAft>
              <a:defRPr sz="4400">
                <a:solidFill>
                  <a:schemeClr val="tx1"/>
                </a:solidFill>
                <a:latin typeface="Calibri" pitchFamily="34" charset="0"/>
                <a:cs typeface="Arial" charset="0"/>
              </a:defRPr>
            </a:lvl9pPr>
          </a:lstStyle>
          <a:p>
            <a:r>
              <a:rPr lang="en-US" sz="3200" b="1" dirty="0">
                <a:solidFill>
                  <a:srgbClr val="FF0000"/>
                </a:solidFill>
              </a:rPr>
              <a:t>Hypogeal germination</a:t>
            </a:r>
          </a:p>
        </p:txBody>
      </p:sp>
      <p:pic>
        <p:nvPicPr>
          <p:cNvPr id="8" name="Content Placeholder 7">
            <a:extLst>
              <a:ext uri="{FF2B5EF4-FFF2-40B4-BE49-F238E27FC236}">
                <a16:creationId xmlns="" xmlns:a16="http://schemas.microsoft.com/office/drawing/2014/main" id="{A5F8C3B1-02EA-4A49-B87D-C2D611B7181A}"/>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3298780" y="673845"/>
            <a:ext cx="4585587" cy="2611139"/>
          </a:xfrm>
          <a:prstGeom prst="rect">
            <a:avLst/>
          </a:prstGeom>
          <a:noFill/>
          <a:ln w="9525">
            <a:noFill/>
            <a:miter lim="800000"/>
            <a:headEnd/>
            <a:tailEnd/>
          </a:ln>
        </p:spPr>
      </p:pic>
    </p:spTree>
    <p:extLst>
      <p:ext uri="{BB962C8B-B14F-4D97-AF65-F5344CB8AC3E}">
        <p14:creationId xmlns:p14="http://schemas.microsoft.com/office/powerpoint/2010/main" val="2020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83034" y="548680"/>
            <a:ext cx="7758113" cy="582613"/>
          </a:xfrm>
        </p:spPr>
        <p:txBody>
          <a:bodyPr/>
          <a:lstStyle/>
          <a:p>
            <a:pPr lvl="0" rtl="0" eaLnBrk="1" hangingPunct="1"/>
            <a:r>
              <a:rPr lang="en-US" sz="4000" b="1" dirty="0">
                <a:solidFill>
                  <a:srgbClr val="FF3300"/>
                </a:solidFill>
                <a:cs typeface="Arial" charset="0"/>
              </a:rPr>
              <a:t>2. The foliage leaves;</a:t>
            </a:r>
            <a:endParaRPr lang="en-US" sz="4000" dirty="0">
              <a:solidFill>
                <a:srgbClr val="FF3300"/>
              </a:solidFill>
              <a:cs typeface="Arial" charset="0"/>
            </a:endParaRPr>
          </a:p>
        </p:txBody>
      </p:sp>
      <p:sp>
        <p:nvSpPr>
          <p:cNvPr id="25602" name="Text Placeholder 2"/>
          <p:cNvSpPr>
            <a:spLocks noGrp="1"/>
          </p:cNvSpPr>
          <p:nvPr>
            <p:ph type="body" idx="1"/>
          </p:nvPr>
        </p:nvSpPr>
        <p:spPr>
          <a:xfrm>
            <a:off x="552040" y="1412776"/>
            <a:ext cx="7786742" cy="2160240"/>
          </a:xfrm>
        </p:spPr>
        <p:txBody>
          <a:bodyPr/>
          <a:lstStyle/>
          <a:p>
            <a:pPr algn="l" rtl="0"/>
            <a:r>
              <a:rPr lang="en-US" sz="2000" dirty="0"/>
              <a:t>The foliage leaf usually consists of number of parts. Thus we can recognize the flat, green, frequently very thin, expanse or lamina of the leaf, the stem-like petiole (</a:t>
            </a:r>
            <a:r>
              <a:rPr lang="en-US" sz="2000" dirty="0" err="1"/>
              <a:t>petiolule</a:t>
            </a:r>
            <a:r>
              <a:rPr lang="en-US" sz="2000" dirty="0"/>
              <a:t> for leaflet stalks), and the leaf base. This may be differentiated as a leaf sheath, or may bear stipules.</a:t>
            </a:r>
          </a:p>
          <a:p>
            <a:pPr algn="l" rtl="0"/>
            <a:r>
              <a:rPr lang="en-US" sz="2000" dirty="0"/>
              <a:t> </a:t>
            </a:r>
          </a:p>
        </p:txBody>
      </p:sp>
      <p:sp>
        <p:nvSpPr>
          <p:cNvPr id="7" name="Footer Placeholder 6"/>
          <p:cNvSpPr>
            <a:spLocks noGrp="1"/>
          </p:cNvSpPr>
          <p:nvPr>
            <p:ph type="ftr" sz="quarter" idx="11"/>
          </p:nvPr>
        </p:nvSpPr>
        <p:spPr/>
        <p:txBody>
          <a:bodyPr/>
          <a:lstStyle/>
          <a:p>
            <a:pPr>
              <a:defRPr/>
            </a:pPr>
            <a:r>
              <a:rPr lang="en-US"/>
              <a:t>PLANT TAXONOMY</a:t>
            </a:r>
            <a:endParaRPr lang="ar-IQ"/>
          </a:p>
        </p:txBody>
      </p:sp>
      <p:sp>
        <p:nvSpPr>
          <p:cNvPr id="8" name="Slide Number Placeholder 7"/>
          <p:cNvSpPr>
            <a:spLocks noGrp="1"/>
          </p:cNvSpPr>
          <p:nvPr>
            <p:ph type="sldNum" sz="quarter" idx="12"/>
          </p:nvPr>
        </p:nvSpPr>
        <p:spPr/>
        <p:txBody>
          <a:bodyPr/>
          <a:lstStyle/>
          <a:p>
            <a:pPr>
              <a:defRPr/>
            </a:pPr>
            <a:fld id="{42F94B7B-3835-47C9-B334-2658D76E8D97}" type="slidenum">
              <a:rPr lang="ar-IQ"/>
              <a:pPr>
                <a:defRPr/>
              </a:pPr>
              <a:t>15</a:t>
            </a:fld>
            <a:endParaRPr lang="ar-IQ"/>
          </a:p>
        </p:txBody>
      </p:sp>
      <p:sp>
        <p:nvSpPr>
          <p:cNvPr id="11" name="Slide Number Placeholder 3"/>
          <p:cNvSpPr txBox="1">
            <a:spLocks/>
          </p:cNvSpPr>
          <p:nvPr/>
        </p:nvSpPr>
        <p:spPr>
          <a:xfrm>
            <a:off x="571472"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10F8377B-9062-430F-9D03-1C155BDC3A43}" type="slidenum">
              <a:rPr lang="ar-IQ" sz="3600" b="1" spc="50">
                <a:ln w="11430"/>
                <a:solidFill>
                  <a:srgbClr val="7030A0"/>
                </a:solid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15</a:t>
            </a:fld>
            <a:endParaRPr lang="ar-IQ" sz="3600" b="1" spc="50">
              <a:ln w="11430"/>
              <a:solidFill>
                <a:srgbClr val="7030A0"/>
              </a:solidFill>
              <a:effectLst>
                <a:outerShdw blurRad="76200" dist="50800" dir="5400000" algn="tl" rotWithShape="0">
                  <a:srgbClr val="000000">
                    <a:alpha val="65000"/>
                  </a:srgbClr>
                </a:outerShdw>
              </a:effectLst>
              <a:latin typeface="+mn-lt"/>
              <a:cs typeface="+mn-cs"/>
            </a:endParaRPr>
          </a:p>
        </p:txBody>
      </p:sp>
      <p:pic>
        <p:nvPicPr>
          <p:cNvPr id="1027" name="Picture 3" descr="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800524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12"/>
          <p:cNvSpPr txBox="1">
            <a:spLocks noChangeArrowheads="1"/>
          </p:cNvSpPr>
          <p:nvPr/>
        </p:nvSpPr>
        <p:spPr bwMode="auto">
          <a:xfrm>
            <a:off x="755576" y="286633"/>
            <a:ext cx="7488832" cy="954107"/>
          </a:xfrm>
          <a:prstGeom prst="rect">
            <a:avLst/>
          </a:prstGeom>
          <a:noFill/>
          <a:ln w="9525">
            <a:noFill/>
            <a:miter lim="800000"/>
            <a:headEnd/>
            <a:tailEnd/>
          </a:ln>
        </p:spPr>
        <p:txBody>
          <a:bodyPr wrap="square">
            <a:spAutoFit/>
          </a:bodyPr>
          <a:lstStyle/>
          <a:p>
            <a:pPr algn="ctr"/>
            <a:r>
              <a:rPr lang="en-US" sz="2800" b="1" dirty="0" err="1">
                <a:solidFill>
                  <a:srgbClr val="FF3300"/>
                </a:solidFill>
              </a:rPr>
              <a:t>Phyllotaxy</a:t>
            </a:r>
            <a:r>
              <a:rPr lang="en-US" sz="2800" b="1" dirty="0">
                <a:solidFill>
                  <a:srgbClr val="FF3300"/>
                </a:solidFill>
              </a:rPr>
              <a:t>  or Leaf arrangement (number of leaves at a node);</a:t>
            </a:r>
          </a:p>
        </p:txBody>
      </p:sp>
      <p:sp>
        <p:nvSpPr>
          <p:cNvPr id="2" name="Rectangle 1"/>
          <p:cNvSpPr/>
          <p:nvPr/>
        </p:nvSpPr>
        <p:spPr>
          <a:xfrm>
            <a:off x="683568" y="1340768"/>
            <a:ext cx="7848872" cy="2862322"/>
          </a:xfrm>
          <a:prstGeom prst="rect">
            <a:avLst/>
          </a:prstGeom>
        </p:spPr>
        <p:txBody>
          <a:bodyPr wrap="square">
            <a:spAutoFit/>
          </a:bodyPr>
          <a:lstStyle/>
          <a:p>
            <a:pPr algn="l" rtl="0"/>
            <a:r>
              <a:rPr lang="en-US" dirty="0"/>
              <a:t>It is a mode of arrangement of leaves on the stem includes;</a:t>
            </a:r>
          </a:p>
          <a:p>
            <a:pPr lvl="0" algn="l" rtl="0"/>
            <a:r>
              <a:rPr lang="en-US" b="1" dirty="0">
                <a:solidFill>
                  <a:srgbClr val="00B050"/>
                </a:solidFill>
              </a:rPr>
              <a:t>Alternate;</a:t>
            </a:r>
            <a:r>
              <a:rPr lang="en-US" b="1" dirty="0"/>
              <a:t> </a:t>
            </a:r>
            <a:r>
              <a:rPr lang="en-US" dirty="0"/>
              <a:t>leaves are produced alternately or spirally on the long axis or stem. As in </a:t>
            </a:r>
            <a:r>
              <a:rPr lang="en-US" i="1" dirty="0"/>
              <a:t>Eucalyptus</a:t>
            </a:r>
            <a:r>
              <a:rPr lang="en-US" dirty="0"/>
              <a:t> and most </a:t>
            </a:r>
            <a:r>
              <a:rPr lang="en-US" dirty="0" err="1"/>
              <a:t>Poaceae</a:t>
            </a:r>
            <a:r>
              <a:rPr lang="en-US" dirty="0"/>
              <a:t>.</a:t>
            </a:r>
          </a:p>
          <a:p>
            <a:pPr lvl="0" algn="l" rtl="0"/>
            <a:r>
              <a:rPr lang="en-US" b="1" dirty="0">
                <a:solidFill>
                  <a:srgbClr val="00B050"/>
                </a:solidFill>
              </a:rPr>
              <a:t>Opposite;</a:t>
            </a:r>
            <a:r>
              <a:rPr lang="en-US" dirty="0"/>
              <a:t> Leaves occurring in pairs at the node, they may be –</a:t>
            </a:r>
          </a:p>
          <a:p>
            <a:pPr algn="l" rtl="0"/>
            <a:r>
              <a:rPr lang="en-US" b="1" dirty="0"/>
              <a:t>    </a:t>
            </a:r>
            <a:r>
              <a:rPr lang="en-US" b="1" dirty="0">
                <a:solidFill>
                  <a:srgbClr val="0070C0"/>
                </a:solidFill>
              </a:rPr>
              <a:t>a. Decussate</a:t>
            </a:r>
            <a:r>
              <a:rPr lang="en-US" dirty="0">
                <a:solidFill>
                  <a:srgbClr val="0070C0"/>
                </a:solidFill>
              </a:rPr>
              <a:t> : </a:t>
            </a:r>
            <a:r>
              <a:rPr lang="en-US" dirty="0"/>
              <a:t>Leaves that stands at right angle to next upper or lower pair  </a:t>
            </a:r>
            <a:r>
              <a:rPr lang="en-US" dirty="0" err="1"/>
              <a:t>eg</a:t>
            </a:r>
            <a:r>
              <a:rPr lang="en-US" dirty="0"/>
              <a:t>. </a:t>
            </a:r>
            <a:r>
              <a:rPr lang="en-US" i="1" dirty="0" err="1"/>
              <a:t>Silene</a:t>
            </a:r>
            <a:r>
              <a:rPr lang="en-US" i="1" dirty="0"/>
              <a:t> </a:t>
            </a:r>
            <a:r>
              <a:rPr lang="en-US" dirty="0"/>
              <a:t>and</a:t>
            </a:r>
            <a:r>
              <a:rPr lang="en-US" i="1" dirty="0"/>
              <a:t> Dianthus</a:t>
            </a:r>
            <a:r>
              <a:rPr lang="en-US" dirty="0"/>
              <a:t>.</a:t>
            </a:r>
          </a:p>
          <a:p>
            <a:pPr algn="l" rtl="0"/>
            <a:r>
              <a:rPr lang="en-US" b="1" dirty="0"/>
              <a:t>    </a:t>
            </a:r>
            <a:r>
              <a:rPr lang="en-US" b="1" dirty="0" err="1">
                <a:solidFill>
                  <a:srgbClr val="0070C0"/>
                </a:solidFill>
              </a:rPr>
              <a:t>b.Superposed</a:t>
            </a:r>
            <a:r>
              <a:rPr lang="en-US" b="1" dirty="0">
                <a:solidFill>
                  <a:srgbClr val="0070C0"/>
                </a:solidFill>
              </a:rPr>
              <a:t> :</a:t>
            </a:r>
            <a:r>
              <a:rPr lang="en-US" dirty="0">
                <a:solidFill>
                  <a:srgbClr val="0070C0"/>
                </a:solidFill>
              </a:rPr>
              <a:t> </a:t>
            </a:r>
            <a:r>
              <a:rPr lang="en-US" dirty="0"/>
              <a:t>Successive pairs of leaves stand directly over a pair   in the same plane, in some </a:t>
            </a:r>
            <a:r>
              <a:rPr lang="en-US" dirty="0" err="1"/>
              <a:t>Onagraceae</a:t>
            </a:r>
            <a:r>
              <a:rPr lang="en-US" dirty="0"/>
              <a:t>, and some </a:t>
            </a:r>
            <a:r>
              <a:rPr lang="en-US" dirty="0" err="1"/>
              <a:t>Labiatae</a:t>
            </a:r>
            <a:r>
              <a:rPr lang="en-US" dirty="0"/>
              <a:t>.</a:t>
            </a:r>
          </a:p>
          <a:p>
            <a:pPr lvl="0" algn="l" rtl="0"/>
            <a:r>
              <a:rPr lang="en-US" b="1" dirty="0">
                <a:solidFill>
                  <a:srgbClr val="00B050"/>
                </a:solidFill>
              </a:rPr>
              <a:t>Whorled </a:t>
            </a:r>
            <a:r>
              <a:rPr lang="en-US" dirty="0">
                <a:solidFill>
                  <a:srgbClr val="00B050"/>
                </a:solidFill>
              </a:rPr>
              <a:t>or</a:t>
            </a:r>
            <a:r>
              <a:rPr lang="en-US" b="1" dirty="0">
                <a:solidFill>
                  <a:srgbClr val="00B050"/>
                </a:solidFill>
              </a:rPr>
              <a:t> </a:t>
            </a:r>
            <a:r>
              <a:rPr lang="en-US" b="1" dirty="0" err="1">
                <a:solidFill>
                  <a:srgbClr val="00B050"/>
                </a:solidFill>
              </a:rPr>
              <a:t>verticillate</a:t>
            </a:r>
            <a:r>
              <a:rPr lang="en-US" b="1" dirty="0">
                <a:solidFill>
                  <a:srgbClr val="00B050"/>
                </a:solidFill>
              </a:rPr>
              <a:t>;</a:t>
            </a:r>
            <a:r>
              <a:rPr lang="en-US" b="1" dirty="0"/>
              <a:t> </a:t>
            </a:r>
            <a:r>
              <a:rPr lang="en-US" dirty="0"/>
              <a:t>in which 3 – 5 leaves form a whorl in each node as 3 leaves in </a:t>
            </a:r>
            <a:r>
              <a:rPr lang="en-US" i="1" dirty="0" err="1"/>
              <a:t>Nerium</a:t>
            </a:r>
            <a:r>
              <a:rPr lang="en-US" i="1" dirty="0"/>
              <a:t> oleander</a:t>
            </a:r>
            <a:r>
              <a:rPr lang="en-US" dirty="0"/>
              <a:t> and 5 in </a:t>
            </a:r>
            <a:r>
              <a:rPr lang="en-US" i="1" dirty="0" err="1"/>
              <a:t>Galium</a:t>
            </a:r>
            <a:r>
              <a:rPr lang="en-US" dirty="0"/>
              <a:t>.</a:t>
            </a:r>
          </a:p>
        </p:txBody>
      </p:sp>
      <p:pic>
        <p:nvPicPr>
          <p:cNvPr id="2050" name="Picture 2"/>
          <p:cNvPicPr>
            <a:picLocks noChangeAspect="1" noChangeArrowheads="1"/>
          </p:cNvPicPr>
          <p:nvPr/>
        </p:nvPicPr>
        <p:blipFill>
          <a:blip r:embed="rId2">
            <a:lum bright="-22000" contrast="45000"/>
            <a:extLst>
              <a:ext uri="{28A0092B-C50C-407E-A947-70E740481C1C}">
                <a14:useLocalDpi xmlns:a14="http://schemas.microsoft.com/office/drawing/2010/main" val="0"/>
              </a:ext>
            </a:extLst>
          </a:blip>
          <a:srcRect/>
          <a:stretch>
            <a:fillRect/>
          </a:stretch>
        </p:blipFill>
        <p:spPr bwMode="auto">
          <a:xfrm>
            <a:off x="971600" y="4203090"/>
            <a:ext cx="6867749" cy="196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9"/>
            <a:ext cx="8043863" cy="562073"/>
          </a:xfrm>
        </p:spPr>
        <p:txBody>
          <a:bodyPr/>
          <a:lstStyle/>
          <a:p>
            <a:pPr rtl="0" eaLnBrk="1" hangingPunct="1"/>
            <a:r>
              <a:rPr lang="en-US" sz="2800" b="1" dirty="0">
                <a:solidFill>
                  <a:srgbClr val="FF0000"/>
                </a:solidFill>
              </a:rPr>
              <a:t>Leaf incision (simple &amp; compound leaves);</a:t>
            </a:r>
            <a:endParaRPr lang="en-US" sz="2800" dirty="0">
              <a:solidFill>
                <a:srgbClr val="FF0000"/>
              </a:solidFill>
              <a:cs typeface="Arial" charset="0"/>
            </a:endParaRPr>
          </a:p>
        </p:txBody>
      </p:sp>
      <p:sp>
        <p:nvSpPr>
          <p:cNvPr id="3" name="Content Placeholder 2"/>
          <p:cNvSpPr>
            <a:spLocks noGrp="1"/>
          </p:cNvSpPr>
          <p:nvPr>
            <p:ph idx="1"/>
          </p:nvPr>
        </p:nvSpPr>
        <p:spPr>
          <a:xfrm>
            <a:off x="642910" y="908720"/>
            <a:ext cx="8215370" cy="5760640"/>
          </a:xfrm>
        </p:spPr>
        <p:txBody>
          <a:bodyPr rtlCol="1">
            <a:normAutofit fontScale="85000" lnSpcReduction="20000"/>
          </a:bodyPr>
          <a:lstStyle/>
          <a:p>
            <a:pPr marL="0" indent="0" algn="l" rtl="0">
              <a:buNone/>
            </a:pPr>
            <a:r>
              <a:rPr lang="en-US" sz="2400" dirty="0"/>
              <a:t>Indentation of the lamina margin is called leaf incision. Accordingly two main categories are recognized; Simple leaf &amp; Compound leaf.</a:t>
            </a:r>
          </a:p>
          <a:p>
            <a:pPr marL="0" lvl="0" indent="0" algn="l" rtl="0">
              <a:buNone/>
            </a:pPr>
            <a:r>
              <a:rPr lang="en-US" sz="2400" b="1" dirty="0">
                <a:solidFill>
                  <a:srgbClr val="92D050"/>
                </a:solidFill>
              </a:rPr>
              <a:t>1- Simple leaf;</a:t>
            </a:r>
            <a:r>
              <a:rPr lang="en-US" sz="2400" dirty="0">
                <a:solidFill>
                  <a:srgbClr val="92D050"/>
                </a:solidFill>
              </a:rPr>
              <a:t> </a:t>
            </a:r>
          </a:p>
          <a:p>
            <a:pPr marL="0" indent="0" algn="l" rtl="0">
              <a:buNone/>
            </a:pPr>
            <a:r>
              <a:rPr lang="en-US" sz="2400" dirty="0"/>
              <a:t>A leaf having entire margin (not divided), as in </a:t>
            </a:r>
            <a:r>
              <a:rPr lang="en-US" sz="2400" i="1" dirty="0" err="1"/>
              <a:t>Vinca</a:t>
            </a:r>
            <a:r>
              <a:rPr lang="en-US" sz="2400" dirty="0"/>
              <a:t> and </a:t>
            </a:r>
            <a:r>
              <a:rPr lang="en-US" sz="2400" i="1" dirty="0" err="1"/>
              <a:t>Punica</a:t>
            </a:r>
            <a:r>
              <a:rPr lang="en-US" sz="2400" dirty="0"/>
              <a:t>. </a:t>
            </a:r>
          </a:p>
          <a:p>
            <a:pPr marL="0" lvl="0" indent="0" algn="l" rtl="0">
              <a:buNone/>
            </a:pPr>
            <a:r>
              <a:rPr lang="en-US" sz="2400" b="1" dirty="0">
                <a:solidFill>
                  <a:srgbClr val="92D050"/>
                </a:solidFill>
              </a:rPr>
              <a:t>2- Compound leaf;</a:t>
            </a:r>
            <a:endParaRPr lang="en-US" sz="2400" dirty="0">
              <a:solidFill>
                <a:srgbClr val="92D050"/>
              </a:solidFill>
            </a:endParaRPr>
          </a:p>
          <a:p>
            <a:pPr marL="0" indent="0" algn="l" rtl="0">
              <a:buNone/>
            </a:pPr>
            <a:r>
              <a:rPr lang="en-US" sz="2400" dirty="0"/>
              <a:t>The leaf has incised margin, and the incision goes so deep, touching the midrib, so that lamina breaks up into lobes or segments called leaflets. A compound leaf may be pinnate or palmate.</a:t>
            </a:r>
          </a:p>
          <a:p>
            <a:pPr marL="0" lvl="0" indent="0" algn="l" rtl="0">
              <a:buNone/>
            </a:pPr>
            <a:r>
              <a:rPr lang="en-US" sz="2400" b="1" dirty="0"/>
              <a:t>A- Pinnate compound;</a:t>
            </a:r>
            <a:endParaRPr lang="en-US" sz="2400" dirty="0"/>
          </a:p>
          <a:p>
            <a:pPr marL="0" indent="0" algn="l" rtl="0">
              <a:buNone/>
            </a:pPr>
            <a:r>
              <a:rPr lang="en-US" sz="2400" dirty="0"/>
              <a:t>The midrib (or rachis) directly bears the leaflets or pinnae along both the sides. It may be simple pinnate, bi-pinnate, tri-pinnate and </a:t>
            </a:r>
            <a:r>
              <a:rPr lang="en-US" sz="2400" dirty="0" err="1"/>
              <a:t>decompounds</a:t>
            </a:r>
            <a:r>
              <a:rPr lang="en-US" sz="2400" dirty="0"/>
              <a:t>. </a:t>
            </a:r>
          </a:p>
          <a:p>
            <a:pPr marL="0" lvl="0" indent="0" algn="l" rtl="0">
              <a:buNone/>
            </a:pPr>
            <a:r>
              <a:rPr lang="en-US" sz="2400" b="1" dirty="0">
                <a:solidFill>
                  <a:schemeClr val="accent6">
                    <a:lumMod val="50000"/>
                  </a:schemeClr>
                </a:solidFill>
              </a:rPr>
              <a:t>i- Simple pinnate </a:t>
            </a:r>
            <a:r>
              <a:rPr lang="en-US" sz="2400" dirty="0">
                <a:solidFill>
                  <a:schemeClr val="accent6">
                    <a:lumMod val="50000"/>
                  </a:schemeClr>
                </a:solidFill>
              </a:rPr>
              <a:t>or </a:t>
            </a:r>
            <a:r>
              <a:rPr lang="en-US" sz="2400" b="1" dirty="0" err="1">
                <a:solidFill>
                  <a:schemeClr val="accent6">
                    <a:lumMod val="50000"/>
                  </a:schemeClr>
                </a:solidFill>
              </a:rPr>
              <a:t>uni</a:t>
            </a:r>
            <a:r>
              <a:rPr lang="en-US" sz="2400" b="1" dirty="0">
                <a:solidFill>
                  <a:schemeClr val="accent6">
                    <a:lumMod val="50000"/>
                  </a:schemeClr>
                </a:solidFill>
              </a:rPr>
              <a:t>-pinnate </a:t>
            </a:r>
            <a:r>
              <a:rPr lang="en-US" sz="2400" dirty="0">
                <a:solidFill>
                  <a:schemeClr val="accent6">
                    <a:lumMod val="50000"/>
                  </a:schemeClr>
                </a:solidFill>
              </a:rPr>
              <a:t>▬</a:t>
            </a:r>
            <a:r>
              <a:rPr lang="en-US" sz="2400" b="1" dirty="0"/>
              <a:t> </a:t>
            </a:r>
            <a:r>
              <a:rPr lang="en-US" sz="2400" dirty="0"/>
              <a:t>leaflets born directly on rachis, and may be </a:t>
            </a:r>
            <a:r>
              <a:rPr lang="en-US" sz="2400" b="1" dirty="0" err="1"/>
              <a:t>paripinaate</a:t>
            </a:r>
            <a:r>
              <a:rPr lang="en-US" sz="2400" b="1" dirty="0"/>
              <a:t>- </a:t>
            </a:r>
            <a:r>
              <a:rPr lang="en-US" sz="2400" dirty="0"/>
              <a:t>leaflets present in pairs as in </a:t>
            </a:r>
            <a:r>
              <a:rPr lang="en-US" sz="2400" i="1" dirty="0" err="1"/>
              <a:t>Tamarindus</a:t>
            </a:r>
            <a:r>
              <a:rPr lang="en-US" sz="2400" i="1" dirty="0"/>
              <a:t> </a:t>
            </a:r>
            <a:r>
              <a:rPr lang="en-US" sz="2400" i="1" dirty="0" err="1"/>
              <a:t>indica</a:t>
            </a:r>
            <a:r>
              <a:rPr lang="en-US" sz="2400" i="1" dirty="0"/>
              <a:t> </a:t>
            </a:r>
            <a:r>
              <a:rPr lang="en-US" sz="2400" dirty="0"/>
              <a:t>and </a:t>
            </a:r>
            <a:r>
              <a:rPr lang="en-US" sz="2400" i="1" dirty="0"/>
              <a:t>Acacia</a:t>
            </a:r>
            <a:r>
              <a:rPr lang="en-US" sz="2400" dirty="0"/>
              <a:t>. Or may be </a:t>
            </a:r>
            <a:r>
              <a:rPr lang="en-US" sz="2400" b="1" dirty="0" err="1"/>
              <a:t>Imparipinnate</a:t>
            </a:r>
            <a:r>
              <a:rPr lang="en-US" sz="2400" b="1" dirty="0"/>
              <a:t> –</a:t>
            </a:r>
            <a:r>
              <a:rPr lang="en-US" sz="2400" dirty="0"/>
              <a:t> rachis is terminated by an odd leaflets as in </a:t>
            </a:r>
            <a:r>
              <a:rPr lang="en-US" sz="2400" i="1" dirty="0"/>
              <a:t>Rosa</a:t>
            </a:r>
            <a:r>
              <a:rPr lang="en-US" sz="2400" dirty="0"/>
              <a:t> and </a:t>
            </a:r>
            <a:r>
              <a:rPr lang="en-US" sz="2400" i="1" dirty="0" err="1"/>
              <a:t>Melia</a:t>
            </a:r>
            <a:r>
              <a:rPr lang="en-US" sz="2400" i="1" dirty="0"/>
              <a:t> </a:t>
            </a:r>
            <a:r>
              <a:rPr lang="en-US" sz="2400" i="1" dirty="0" err="1"/>
              <a:t>azadirachta</a:t>
            </a:r>
            <a:r>
              <a:rPr lang="en-US" sz="2400" dirty="0"/>
              <a:t>.</a:t>
            </a:r>
          </a:p>
          <a:p>
            <a:pPr marL="0" lvl="0" indent="0" algn="l" rtl="0">
              <a:buNone/>
            </a:pPr>
            <a:r>
              <a:rPr lang="en-US" sz="2400" b="1" dirty="0">
                <a:solidFill>
                  <a:schemeClr val="accent6">
                    <a:lumMod val="50000"/>
                  </a:schemeClr>
                </a:solidFill>
              </a:rPr>
              <a:t>ii- Bi-pinnate </a:t>
            </a:r>
            <a:r>
              <a:rPr lang="en-US" sz="2400" dirty="0">
                <a:solidFill>
                  <a:schemeClr val="accent6">
                    <a:lumMod val="50000"/>
                  </a:schemeClr>
                </a:solidFill>
              </a:rPr>
              <a:t>▬</a:t>
            </a:r>
            <a:r>
              <a:rPr lang="en-US" sz="2400" b="1" dirty="0">
                <a:solidFill>
                  <a:schemeClr val="accent6">
                    <a:lumMod val="50000"/>
                  </a:schemeClr>
                </a:solidFill>
              </a:rPr>
              <a:t> </a:t>
            </a:r>
            <a:r>
              <a:rPr lang="en-US" sz="2400" dirty="0"/>
              <a:t>a compound leaf with main segments again </a:t>
            </a:r>
            <a:r>
              <a:rPr lang="en-US" sz="2400" dirty="0" err="1"/>
              <a:t>pinnately</a:t>
            </a:r>
            <a:r>
              <a:rPr lang="en-US" sz="2400" dirty="0"/>
              <a:t> divided into </a:t>
            </a:r>
            <a:r>
              <a:rPr lang="en-US" sz="2400" dirty="0" err="1"/>
              <a:t>pinnules</a:t>
            </a:r>
            <a:r>
              <a:rPr lang="en-US" sz="2400" dirty="0"/>
              <a:t> i.e., leaflets born on the rachis but on its branches as in </a:t>
            </a:r>
            <a:r>
              <a:rPr lang="en-US" sz="2400" i="1" dirty="0"/>
              <a:t>Acacia </a:t>
            </a:r>
            <a:r>
              <a:rPr lang="en-US" sz="2400" i="1" dirty="0" err="1"/>
              <a:t>arabica</a:t>
            </a:r>
            <a:r>
              <a:rPr lang="en-US" sz="2400" i="1" dirty="0"/>
              <a:t> </a:t>
            </a:r>
            <a:r>
              <a:rPr lang="en-US" sz="2400" dirty="0"/>
              <a:t>and </a:t>
            </a:r>
            <a:r>
              <a:rPr lang="en-US" sz="2400" i="1" dirty="0"/>
              <a:t>Mimosa </a:t>
            </a:r>
            <a:r>
              <a:rPr lang="en-US" sz="2400" i="1" dirty="0" err="1"/>
              <a:t>punica</a:t>
            </a:r>
            <a:r>
              <a:rPr lang="en-US" sz="2400" dirty="0"/>
              <a:t>.</a:t>
            </a:r>
          </a:p>
          <a:p>
            <a:pPr marL="0" lvl="0" indent="0" algn="l" rtl="0">
              <a:buNone/>
            </a:pPr>
            <a:r>
              <a:rPr lang="en-US" sz="2400" b="1" dirty="0">
                <a:solidFill>
                  <a:schemeClr val="accent6">
                    <a:lumMod val="50000"/>
                  </a:schemeClr>
                </a:solidFill>
              </a:rPr>
              <a:t>iii- Tri-pinnate </a:t>
            </a:r>
            <a:r>
              <a:rPr lang="en-US" sz="2400" dirty="0">
                <a:solidFill>
                  <a:schemeClr val="accent6">
                    <a:lumMod val="50000"/>
                  </a:schemeClr>
                </a:solidFill>
              </a:rPr>
              <a:t>▬ </a:t>
            </a:r>
            <a:r>
              <a:rPr lang="en-US" sz="2400" dirty="0"/>
              <a:t>incision goes to the 3</a:t>
            </a:r>
            <a:r>
              <a:rPr lang="en-US" sz="2400" baseline="30000" dirty="0"/>
              <a:t>rd</a:t>
            </a:r>
            <a:r>
              <a:rPr lang="en-US" sz="2400" dirty="0"/>
              <a:t> order so that leaflets are found on secondary branches of the rachis, as in </a:t>
            </a:r>
            <a:r>
              <a:rPr lang="en-US" sz="2400" i="1" dirty="0" err="1"/>
              <a:t>Prosopis</a:t>
            </a:r>
            <a:r>
              <a:rPr lang="en-US" sz="2400" dirty="0"/>
              <a:t>.</a:t>
            </a:r>
          </a:p>
          <a:p>
            <a:pPr algn="l" rtl="0" eaLnBrk="1" fontAlgn="auto" hangingPunct="1">
              <a:spcAft>
                <a:spcPts val="0"/>
              </a:spcAft>
              <a:buFont typeface="Arial" pitchFamily="34" charset="0"/>
              <a:buNone/>
              <a:defRPr/>
            </a:pPr>
            <a:endParaRPr lang="ar-IQ" sz="2400" dirty="0"/>
          </a:p>
        </p:txBody>
      </p:sp>
      <p:sp>
        <p:nvSpPr>
          <p:cNvPr id="5" name="Footer Placeholder 4"/>
          <p:cNvSpPr>
            <a:spLocks noGrp="1"/>
          </p:cNvSpPr>
          <p:nvPr>
            <p:ph type="ftr" sz="quarter" idx="11"/>
          </p:nvPr>
        </p:nvSpPr>
        <p:spPr>
          <a:xfrm>
            <a:off x="6444208" y="6286520"/>
            <a:ext cx="2452152" cy="365125"/>
          </a:xfrm>
          <a:solidFill>
            <a:srgbClr val="92D050"/>
          </a:solidFill>
          <a:ln>
            <a:solidFill>
              <a:srgbClr val="FFFF00"/>
            </a:solidFill>
          </a:ln>
          <a:scene3d>
            <a:camera prst="orthographicFront"/>
            <a:lightRig rig="soft" dir="tl">
              <a:rot lat="0" lon="0" rev="0"/>
            </a:lightRig>
          </a:scene3d>
          <a:sp3d>
            <a:bevelT prst="relaxedInset"/>
          </a:sp3d>
        </p:spPr>
        <p:txBody>
          <a:bodyPr>
            <a:sp3d contourW="25400" prstMaterial="matte">
              <a:bevelT w="25400" h="55880" prst="artDeco"/>
              <a:contourClr>
                <a:schemeClr val="accent2">
                  <a:tint val="20000"/>
                </a:schemeClr>
              </a:contourClr>
            </a:sp3d>
          </a:bodyPr>
          <a:lstStyle/>
          <a:p>
            <a:pP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 TAXONOMY</a:t>
            </a:r>
            <a:endParaRPr lang="ar-IQ"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82612"/>
          </a:xfrm>
        </p:spPr>
        <p:txBody>
          <a:bodyPr rtlCol="1">
            <a:normAutofit fontScale="90000"/>
          </a:bodyPr>
          <a:lstStyle/>
          <a:p>
            <a:pPr lvl="0" rtl="0" eaLnBrk="1" fontAlgn="auto" hangingPunct="1">
              <a:spcAft>
                <a:spcPts val="0"/>
              </a:spcAft>
              <a:defRPr/>
            </a:pPr>
            <a:r>
              <a:rPr lang="en-US" b="1" dirty="0">
                <a:solidFill>
                  <a:srgbClr val="92D050"/>
                </a:solidFill>
                <a:latin typeface="Algerian" pitchFamily="82" charset="0"/>
              </a:rPr>
              <a:t>A- Pinnate compound;</a:t>
            </a:r>
            <a:endParaRPr lang="en-US" dirty="0">
              <a:solidFill>
                <a:srgbClr val="92D050"/>
              </a:solidFill>
              <a:latin typeface="Algerian" pitchFamily="82" charset="0"/>
            </a:endParaRPr>
          </a:p>
        </p:txBody>
      </p:sp>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p>
            <a:pPr>
              <a:defRPr/>
            </a:pPr>
            <a:fld id="{503C9153-2A59-46A1-9974-069534B5D62F}" type="slidenum">
              <a:rPr lang="ar-IQ"/>
              <a:pPr>
                <a:defRPr/>
              </a:pPr>
              <a:t>18</a:t>
            </a:fld>
            <a:endParaRPr lang="ar-IQ"/>
          </a:p>
        </p:txBody>
      </p:sp>
      <p:sp>
        <p:nvSpPr>
          <p:cNvPr id="8" name="Slide Number Placeholder 3"/>
          <p:cNvSpPr txBox="1">
            <a:spLocks/>
          </p:cNvSpPr>
          <p:nvPr/>
        </p:nvSpPr>
        <p:spPr>
          <a:xfrm>
            <a:off x="357158"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706993D8-6BAB-43B7-8BCA-2AD45400CF32}"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18</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9"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13" name="Picture 3" descr="lea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60848"/>
            <a:ext cx="8315839" cy="289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p>
            <a:pPr>
              <a:defRPr/>
            </a:pPr>
            <a:fld id="{8C1B0F52-0AC4-49A3-9F45-EB614DC01B4C}" type="slidenum">
              <a:rPr lang="ar-IQ"/>
              <a:pPr>
                <a:defRPr/>
              </a:pPr>
              <a:t>19</a:t>
            </a:fld>
            <a:endParaRPr lang="ar-IQ"/>
          </a:p>
        </p:txBody>
      </p:sp>
      <p:sp>
        <p:nvSpPr>
          <p:cNvPr id="19459" name="Title 6"/>
          <p:cNvSpPr>
            <a:spLocks noGrp="1"/>
          </p:cNvSpPr>
          <p:nvPr>
            <p:ph type="title"/>
          </p:nvPr>
        </p:nvSpPr>
        <p:spPr>
          <a:xfrm>
            <a:off x="536985" y="980728"/>
            <a:ext cx="7601469" cy="5328592"/>
          </a:xfrm>
        </p:spPr>
        <p:txBody>
          <a:bodyPr/>
          <a:lstStyle/>
          <a:p>
            <a:pPr lvl="0" algn="l" rtl="0"/>
            <a:r>
              <a:rPr lang="en-US" sz="2400" dirty="0">
                <a:latin typeface="Times New Roman" pitchFamily="18" charset="0"/>
                <a:cs typeface="Times New Roman" pitchFamily="18" charset="0"/>
              </a:rPr>
              <a:t>  In such leaves, rachis does not differentiate and the lamina appears articulated or attached to a point on the top of the petiole. Such compound leaves may be of following types;</a:t>
            </a:r>
            <a:br>
              <a:rPr lang="en-US" sz="2400" dirty="0">
                <a:latin typeface="Times New Roman" pitchFamily="18" charset="0"/>
                <a:cs typeface="Times New Roman" pitchFamily="18" charset="0"/>
              </a:rPr>
            </a:br>
            <a:r>
              <a:rPr lang="en-US" sz="2400" b="1" dirty="0">
                <a:solidFill>
                  <a:schemeClr val="accent6">
                    <a:lumMod val="50000"/>
                  </a:schemeClr>
                </a:solidFill>
                <a:latin typeface="Times New Roman" pitchFamily="18" charset="0"/>
                <a:cs typeface="Times New Roman" pitchFamily="18" charset="0"/>
              </a:rPr>
              <a:t>i- </a:t>
            </a:r>
            <a:r>
              <a:rPr lang="en-US" sz="2400" b="1" dirty="0" err="1">
                <a:solidFill>
                  <a:schemeClr val="accent6">
                    <a:lumMod val="50000"/>
                  </a:schemeClr>
                </a:solidFill>
                <a:latin typeface="Times New Roman" pitchFamily="18" charset="0"/>
                <a:cs typeface="Times New Roman" pitchFamily="18" charset="0"/>
              </a:rPr>
              <a:t>Uni</a:t>
            </a:r>
            <a:r>
              <a:rPr lang="en-US" sz="2400" b="1" dirty="0">
                <a:solidFill>
                  <a:schemeClr val="accent6">
                    <a:lumMod val="50000"/>
                  </a:schemeClr>
                </a:solidFill>
                <a:latin typeface="Times New Roman" pitchFamily="18" charset="0"/>
                <a:cs typeface="Times New Roman" pitchFamily="18" charset="0"/>
              </a:rPr>
              <a:t>-foliate ▬ </a:t>
            </a:r>
            <a:r>
              <a:rPr lang="en-US" sz="2400" dirty="0">
                <a:latin typeface="Times New Roman" pitchFamily="18" charset="0"/>
                <a:cs typeface="Times New Roman" pitchFamily="18" charset="0"/>
              </a:rPr>
              <a:t>single leaflet attached to the top of the petiole, as in </a:t>
            </a:r>
            <a:r>
              <a:rPr lang="en-US" sz="2400" i="1" dirty="0">
                <a:latin typeface="Times New Roman" pitchFamily="18" charset="0"/>
                <a:cs typeface="Times New Roman" pitchFamily="18" charset="0"/>
              </a:rPr>
              <a:t>Citrus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b="1" dirty="0">
                <a:solidFill>
                  <a:schemeClr val="accent6">
                    <a:lumMod val="50000"/>
                  </a:schemeClr>
                </a:solidFill>
                <a:latin typeface="Times New Roman" pitchFamily="18" charset="0"/>
                <a:cs typeface="Times New Roman" pitchFamily="18" charset="0"/>
              </a:rPr>
              <a:t>ii- Bi-foliate ▬ </a:t>
            </a:r>
            <a:r>
              <a:rPr lang="en-US" sz="2400" dirty="0">
                <a:latin typeface="Times New Roman" pitchFamily="18" charset="0"/>
                <a:cs typeface="Times New Roman" pitchFamily="18" charset="0"/>
              </a:rPr>
              <a:t>only two leaflets articulated to the rachis, as in </a:t>
            </a:r>
            <a:r>
              <a:rPr lang="en-US" sz="2400" i="1" dirty="0">
                <a:latin typeface="Times New Roman" pitchFamily="18" charset="0"/>
                <a:cs typeface="Times New Roman" pitchFamily="18" charset="0"/>
              </a:rPr>
              <a:t>Bignonia </a:t>
            </a:r>
            <a:r>
              <a:rPr lang="en-US" sz="2400" i="1" dirty="0" err="1">
                <a:latin typeface="Times New Roman" pitchFamily="18" charset="0"/>
                <a:cs typeface="Times New Roman" pitchFamily="18" charset="0"/>
              </a:rPr>
              <a:t>grandiflora</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b="1" dirty="0">
                <a:solidFill>
                  <a:schemeClr val="accent6">
                    <a:lumMod val="50000"/>
                  </a:schemeClr>
                </a:solidFill>
                <a:latin typeface="Times New Roman" pitchFamily="18" charset="0"/>
                <a:cs typeface="Times New Roman" pitchFamily="18" charset="0"/>
              </a:rPr>
              <a:t>iii- Tri-foliate ▬ </a:t>
            </a:r>
            <a:r>
              <a:rPr lang="en-US" sz="2400" dirty="0">
                <a:latin typeface="Times New Roman" pitchFamily="18" charset="0"/>
                <a:cs typeface="Times New Roman" pitchFamily="18" charset="0"/>
              </a:rPr>
              <a:t>three leaflets articulated at the top of the rachis, as in </a:t>
            </a:r>
            <a:r>
              <a:rPr lang="en-US" sz="2400" i="1" dirty="0">
                <a:latin typeface="Times New Roman" pitchFamily="18" charset="0"/>
                <a:cs typeface="Times New Roman" pitchFamily="18" charset="0"/>
              </a:rPr>
              <a:t>Oxalis</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b="1" dirty="0">
                <a:solidFill>
                  <a:schemeClr val="accent6">
                    <a:lumMod val="50000"/>
                  </a:schemeClr>
                </a:solidFill>
                <a:latin typeface="Times New Roman" pitchFamily="18" charset="0"/>
                <a:cs typeface="Times New Roman" pitchFamily="18" charset="0"/>
              </a:rPr>
              <a:t>iv- </a:t>
            </a:r>
            <a:r>
              <a:rPr lang="en-US" sz="2400" b="1" dirty="0" err="1">
                <a:solidFill>
                  <a:schemeClr val="accent6">
                    <a:lumMod val="50000"/>
                  </a:schemeClr>
                </a:solidFill>
                <a:latin typeface="Times New Roman" pitchFamily="18" charset="0"/>
                <a:cs typeface="Times New Roman" pitchFamily="18" charset="0"/>
              </a:rPr>
              <a:t>Quadri</a:t>
            </a:r>
            <a:r>
              <a:rPr lang="en-US" sz="2400" b="1" dirty="0">
                <a:solidFill>
                  <a:schemeClr val="accent6">
                    <a:lumMod val="50000"/>
                  </a:schemeClr>
                </a:solidFill>
                <a:latin typeface="Times New Roman" pitchFamily="18" charset="0"/>
                <a:cs typeface="Times New Roman" pitchFamily="18" charset="0"/>
              </a:rPr>
              <a:t>-foliate ▬ </a:t>
            </a:r>
            <a:r>
              <a:rPr lang="en-US" sz="2400" dirty="0">
                <a:latin typeface="Times New Roman" pitchFamily="18" charset="0"/>
                <a:cs typeface="Times New Roman" pitchFamily="18" charset="0"/>
              </a:rPr>
              <a:t>(it is a rare type) four leaflets articulated at the top of the rachis, as in </a:t>
            </a:r>
            <a:r>
              <a:rPr lang="en-US" sz="2400" i="1" dirty="0">
                <a:latin typeface="Times New Roman" pitchFamily="18" charset="0"/>
                <a:cs typeface="Times New Roman" pitchFamily="18" charset="0"/>
              </a:rPr>
              <a:t>Paris </a:t>
            </a:r>
            <a:r>
              <a:rPr lang="en-US" sz="2400" i="1" dirty="0" err="1">
                <a:latin typeface="Times New Roman" pitchFamily="18" charset="0"/>
                <a:cs typeface="Times New Roman" pitchFamily="18" charset="0"/>
              </a:rPr>
              <a:t>quadrifolia</a:t>
            </a:r>
            <a:r>
              <a:rPr lang="en-US" sz="2400" dirty="0">
                <a:latin typeface="Times New Roman" pitchFamily="18" charset="0"/>
                <a:cs typeface="Times New Roman" pitchFamily="18" charset="0"/>
              </a:rPr>
              <a:t> and </a:t>
            </a:r>
            <a:r>
              <a:rPr lang="en-US" sz="2400" i="1" dirty="0" err="1">
                <a:latin typeface="Times New Roman" pitchFamily="18" charset="0"/>
                <a:cs typeface="Times New Roman" pitchFamily="18" charset="0"/>
              </a:rPr>
              <a:t>Marsilea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quadrifoliata</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b="1" dirty="0">
                <a:solidFill>
                  <a:schemeClr val="accent6">
                    <a:lumMod val="50000"/>
                  </a:schemeClr>
                </a:solidFill>
                <a:latin typeface="Times New Roman" pitchFamily="18" charset="0"/>
                <a:cs typeface="Times New Roman" pitchFamily="18" charset="0"/>
              </a:rPr>
              <a:t>v- Multi-foliate ▬</a:t>
            </a:r>
            <a:r>
              <a:rPr lang="en-US" sz="2400" dirty="0">
                <a:latin typeface="Times New Roman" pitchFamily="18" charset="0"/>
                <a:cs typeface="Times New Roman" pitchFamily="18" charset="0"/>
              </a:rPr>
              <a:t> more than four leaflets attached at the top of the rachis, as in </a:t>
            </a:r>
            <a:r>
              <a:rPr lang="en-US" sz="2400" i="1" dirty="0" err="1">
                <a:latin typeface="Times New Roman" pitchFamily="18" charset="0"/>
                <a:cs typeface="Times New Roman" pitchFamily="18" charset="0"/>
              </a:rPr>
              <a:t>Acanthopanax</a:t>
            </a:r>
            <a:r>
              <a:rPr lang="en-US" sz="2400" dirty="0">
                <a:latin typeface="Times New Roman" pitchFamily="18" charset="0"/>
                <a:cs typeface="Times New Roman" pitchFamily="18" charset="0"/>
              </a:rPr>
              <a:t>.  </a:t>
            </a:r>
          </a:p>
        </p:txBody>
      </p:sp>
      <p:sp>
        <p:nvSpPr>
          <p:cNvPr id="2" name="Rectangle 1"/>
          <p:cNvSpPr/>
          <p:nvPr/>
        </p:nvSpPr>
        <p:spPr>
          <a:xfrm>
            <a:off x="2051720" y="548680"/>
            <a:ext cx="4572000" cy="461665"/>
          </a:xfrm>
          <a:prstGeom prst="rect">
            <a:avLst/>
          </a:prstGeom>
        </p:spPr>
        <p:txBody>
          <a:bodyPr>
            <a:spAutoFit/>
          </a:bodyPr>
          <a:lstStyle/>
          <a:p>
            <a:pPr algn="ctr" rtl="0"/>
            <a:r>
              <a:rPr lang="en-US" sz="2400" b="1" dirty="0"/>
              <a:t>B- Palmate compound;</a:t>
            </a:r>
            <a:endParaRPr lang="ar-IQ"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572560" cy="1008112"/>
          </a:xfrm>
        </p:spPr>
        <p:txBody>
          <a:bodyPr/>
          <a:lstStyle/>
          <a:p>
            <a:pPr lvl="0"/>
            <a:r>
              <a:rPr lang="en-US" sz="2800" dirty="0"/>
              <a:t> </a:t>
            </a:r>
            <a:r>
              <a:rPr lang="en-US" sz="3600" b="1" dirty="0">
                <a:solidFill>
                  <a:srgbClr val="FF0000"/>
                </a:solidFill>
              </a:rPr>
              <a:t>Plant duration:</a:t>
            </a:r>
            <a:r>
              <a:rPr lang="en-US" sz="2800" dirty="0"/>
              <a:t/>
            </a:r>
            <a:br>
              <a:rPr lang="en-US" sz="2800" dirty="0"/>
            </a:br>
            <a:r>
              <a:rPr lang="en-US" sz="2800" b="1" dirty="0">
                <a:solidFill>
                  <a:schemeClr val="accent2">
                    <a:lumMod val="75000"/>
                  </a:schemeClr>
                </a:solidFill>
              </a:rPr>
              <a:t>According to duration, the flowering plants classified to:</a:t>
            </a:r>
            <a:endParaRPr lang="ar-IQ" sz="2800" dirty="0">
              <a:solidFill>
                <a:schemeClr val="accent2">
                  <a:lumMod val="75000"/>
                </a:schemeClr>
              </a:solidFill>
            </a:endParaRPr>
          </a:p>
        </p:txBody>
      </p:sp>
      <p:sp>
        <p:nvSpPr>
          <p:cNvPr id="3" name="Content Placeholder 2"/>
          <p:cNvSpPr>
            <a:spLocks noGrp="1"/>
          </p:cNvSpPr>
          <p:nvPr>
            <p:ph idx="1"/>
          </p:nvPr>
        </p:nvSpPr>
        <p:spPr>
          <a:xfrm>
            <a:off x="323528" y="1772816"/>
            <a:ext cx="8229600" cy="4525963"/>
          </a:xfrm>
        </p:spPr>
        <p:txBody>
          <a:bodyPr/>
          <a:lstStyle/>
          <a:p>
            <a:pPr algn="just" rtl="0">
              <a:buNone/>
            </a:pPr>
            <a:r>
              <a:rPr lang="en-US" sz="2400" b="1" dirty="0">
                <a:solidFill>
                  <a:srgbClr val="00B050"/>
                </a:solidFill>
              </a:rPr>
              <a:t>1. Annual:</a:t>
            </a:r>
            <a:r>
              <a:rPr lang="en-US" sz="2400" dirty="0">
                <a:solidFill>
                  <a:srgbClr val="00B050"/>
                </a:solidFill>
              </a:rPr>
              <a:t> </a:t>
            </a:r>
            <a:r>
              <a:rPr lang="en-US" sz="2400" dirty="0"/>
              <a:t>A plant completing its life cycle in a single season, from seed to germination, reproduction and death, e.g. </a:t>
            </a:r>
            <a:r>
              <a:rPr lang="en-US" sz="2400" b="1" i="1" dirty="0" err="1"/>
              <a:t>Anagallis</a:t>
            </a:r>
            <a:r>
              <a:rPr lang="en-US" sz="2400" dirty="0"/>
              <a:t> (AIN ALJAMAL).</a:t>
            </a:r>
          </a:p>
          <a:p>
            <a:pPr algn="just" rtl="0">
              <a:buNone/>
            </a:pPr>
            <a:r>
              <a:rPr lang="en-US" sz="2400" b="1" dirty="0">
                <a:solidFill>
                  <a:srgbClr val="00B050"/>
                </a:solidFill>
              </a:rPr>
              <a:t>2. Ephemeral:</a:t>
            </a:r>
            <a:r>
              <a:rPr lang="en-US" sz="2400" dirty="0">
                <a:solidFill>
                  <a:srgbClr val="00B050"/>
                </a:solidFill>
              </a:rPr>
              <a:t> </a:t>
            </a:r>
            <a:r>
              <a:rPr lang="en-US" sz="2400" dirty="0"/>
              <a:t>A plant which completes its life cycle in a very short time say within some weeks single season, e.g. </a:t>
            </a:r>
            <a:r>
              <a:rPr lang="en-US" sz="2400" b="1" i="1" dirty="0" err="1"/>
              <a:t>Chenopodium</a:t>
            </a:r>
            <a:r>
              <a:rPr lang="en-US" sz="2400" dirty="0"/>
              <a:t> (RIGHELA).</a:t>
            </a:r>
          </a:p>
          <a:p>
            <a:pPr algn="just" rtl="0">
              <a:buNone/>
            </a:pPr>
            <a:r>
              <a:rPr lang="en-US" sz="2400" b="1" dirty="0">
                <a:solidFill>
                  <a:srgbClr val="00B050"/>
                </a:solidFill>
              </a:rPr>
              <a:t>3. Biennial:</a:t>
            </a:r>
            <a:r>
              <a:rPr lang="en-US" sz="2400" dirty="0">
                <a:solidFill>
                  <a:srgbClr val="00B050"/>
                </a:solidFill>
              </a:rPr>
              <a:t> </a:t>
            </a:r>
            <a:r>
              <a:rPr lang="en-US" sz="2400" dirty="0"/>
              <a:t>A plant which completes its life cycle in two seasons e.g. </a:t>
            </a:r>
            <a:r>
              <a:rPr lang="en-US" sz="2400" b="1" i="1" dirty="0" err="1"/>
              <a:t>Raphanus</a:t>
            </a:r>
            <a:r>
              <a:rPr lang="en-US" sz="2400" b="1" i="1" dirty="0"/>
              <a:t> </a:t>
            </a:r>
            <a:r>
              <a:rPr lang="en-US" sz="2400" b="1" i="1" dirty="0" err="1"/>
              <a:t>sativus</a:t>
            </a:r>
            <a:r>
              <a:rPr lang="en-US" sz="2400" dirty="0"/>
              <a:t> (AL-FIJIL </a:t>
            </a:r>
            <a:r>
              <a:rPr lang="ar-IQ" sz="2400" dirty="0"/>
              <a:t>تور</a:t>
            </a:r>
            <a:r>
              <a:rPr lang="en-US" sz="2400" dirty="0"/>
              <a:t>).</a:t>
            </a:r>
          </a:p>
          <a:p>
            <a:pPr algn="just" rtl="0">
              <a:buNone/>
            </a:pPr>
            <a:r>
              <a:rPr lang="en-US" sz="2400" b="1" dirty="0">
                <a:solidFill>
                  <a:srgbClr val="00B050"/>
                </a:solidFill>
              </a:rPr>
              <a:t>4. Perennial:</a:t>
            </a:r>
            <a:r>
              <a:rPr lang="en-US" sz="2400" dirty="0">
                <a:solidFill>
                  <a:srgbClr val="00B050"/>
                </a:solidFill>
              </a:rPr>
              <a:t> </a:t>
            </a:r>
            <a:r>
              <a:rPr lang="en-US" sz="2400" dirty="0"/>
              <a:t>A plant which grows for several years, e.g. most trees, shrubs, and some herbs.</a:t>
            </a:r>
          </a:p>
          <a:p>
            <a:pPr algn="just">
              <a:buNone/>
            </a:pPr>
            <a:endParaRPr lang="ar-IQ" sz="2400" dirty="0"/>
          </a:p>
        </p:txBody>
      </p:sp>
      <p:sp>
        <p:nvSpPr>
          <p:cNvPr id="4" name="Footer Placeholder 3"/>
          <p:cNvSpPr>
            <a:spLocks noGrp="1"/>
          </p:cNvSpPr>
          <p:nvPr>
            <p:ph type="ftr" sz="quarter" idx="11"/>
          </p:nvPr>
        </p:nvSpPr>
        <p:spPr/>
        <p:txBody>
          <a:bodyPr/>
          <a:lstStyle/>
          <a:p>
            <a:pPr>
              <a:defRPr/>
            </a:pPr>
            <a:r>
              <a:rPr lang="en-US"/>
              <a:t>PLANT TAXONOMY</a:t>
            </a:r>
            <a:endParaRPr lang="ar-IQ"/>
          </a:p>
        </p:txBody>
      </p:sp>
      <p:sp>
        <p:nvSpPr>
          <p:cNvPr id="5" name="Slide Number Placeholder 4"/>
          <p:cNvSpPr>
            <a:spLocks noGrp="1"/>
          </p:cNvSpPr>
          <p:nvPr>
            <p:ph type="sldNum" sz="quarter" idx="12"/>
          </p:nvPr>
        </p:nvSpPr>
        <p:spPr/>
        <p:txBody>
          <a:bodyPr/>
          <a:lstStyle/>
          <a:p>
            <a:pPr>
              <a:defRPr/>
            </a:pPr>
            <a:fld id="{ACF39A34-9444-4E2B-A21F-3ADEB0313D6F}" type="slidenum">
              <a:rPr lang="ar-IQ" smtClean="0"/>
              <a:pPr>
                <a:defRPr/>
              </a:pPr>
              <a:t>2</a:t>
            </a:fld>
            <a:endParaRPr lang="ar-IQ"/>
          </a:p>
        </p:txBody>
      </p:sp>
    </p:spTree>
    <p:extLst>
      <p:ext uri="{BB962C8B-B14F-4D97-AF65-F5344CB8AC3E}">
        <p14:creationId xmlns:p14="http://schemas.microsoft.com/office/powerpoint/2010/main" val="1594003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112" y="642938"/>
            <a:ext cx="6381352" cy="428625"/>
          </a:xfrm>
        </p:spPr>
        <p:txBody>
          <a:bodyPr rtlCol="1">
            <a:noAutofit/>
          </a:bodyPr>
          <a:lstStyle/>
          <a:p>
            <a:pPr rtl="0" eaLnBrk="1" fontAlgn="auto" hangingPunct="1">
              <a:spcAft>
                <a:spcPts val="0"/>
              </a:spcAft>
              <a:defRPr/>
            </a:pPr>
            <a:r>
              <a:rPr lang="en-US" sz="4000" b="1" dirty="0">
                <a:solidFill>
                  <a:srgbClr val="FF0000"/>
                </a:solidFill>
              </a:rPr>
              <a:t>Leaf parts (of foliage leaves);</a:t>
            </a:r>
          </a:p>
        </p:txBody>
      </p:sp>
      <p:sp>
        <p:nvSpPr>
          <p:cNvPr id="4" name="Footer Placeholder 3"/>
          <p:cNvSpPr>
            <a:spLocks noGrp="1"/>
          </p:cNvSpPr>
          <p:nvPr>
            <p:ph type="ftr" sz="quarter" idx="11"/>
          </p:nvPr>
        </p:nvSpPr>
        <p:spPr/>
        <p:txBody>
          <a:bodyPr/>
          <a:lstStyle/>
          <a:p>
            <a:pPr>
              <a:defRPr/>
            </a:pPr>
            <a:r>
              <a:rPr lang="en-US" dirty="0"/>
              <a:t>PLANT TAXONOMY</a:t>
            </a:r>
            <a:endParaRPr lang="ar-IQ" dirty="0"/>
          </a:p>
        </p:txBody>
      </p:sp>
      <p:sp>
        <p:nvSpPr>
          <p:cNvPr id="5" name="Slide Number Placeholder 4"/>
          <p:cNvSpPr>
            <a:spLocks noGrp="1"/>
          </p:cNvSpPr>
          <p:nvPr>
            <p:ph type="sldNum" sz="quarter" idx="12"/>
          </p:nvPr>
        </p:nvSpPr>
        <p:spPr/>
        <p:txBody>
          <a:bodyPr/>
          <a:lstStyle/>
          <a:p>
            <a:pPr>
              <a:defRPr/>
            </a:pPr>
            <a:fld id="{CA8BC12C-89A2-467C-83B7-D60380E5BEF2}" type="slidenum">
              <a:rPr lang="ar-IQ"/>
              <a:pPr>
                <a:defRPr/>
              </a:pPr>
              <a:t>20</a:t>
            </a:fld>
            <a:endParaRPr lang="ar-IQ"/>
          </a:p>
        </p:txBody>
      </p:sp>
      <p:sp>
        <p:nvSpPr>
          <p:cNvPr id="6" name="Slide Number Placeholder 3"/>
          <p:cNvSpPr txBox="1">
            <a:spLocks/>
          </p:cNvSpPr>
          <p:nvPr/>
        </p:nvSpPr>
        <p:spPr>
          <a:xfrm>
            <a:off x="428596"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67F8EA40-D51B-46F5-927D-1A57242AB796}"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20</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7" name="Footer Placeholder 4"/>
          <p:cNvSpPr txBox="1">
            <a:spLocks/>
          </p:cNvSpPr>
          <p:nvPr/>
        </p:nvSpPr>
        <p:spPr>
          <a:xfrm>
            <a:off x="6000760" y="6350023"/>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20487" name="TextBox 7"/>
          <p:cNvSpPr txBox="1">
            <a:spLocks noChangeArrowheads="1"/>
          </p:cNvSpPr>
          <p:nvPr/>
        </p:nvSpPr>
        <p:spPr bwMode="auto">
          <a:xfrm>
            <a:off x="4786313" y="1071563"/>
            <a:ext cx="4143375" cy="369887"/>
          </a:xfrm>
          <a:prstGeom prst="rect">
            <a:avLst/>
          </a:prstGeom>
          <a:noFill/>
          <a:ln w="9525">
            <a:noFill/>
            <a:miter lim="800000"/>
            <a:headEnd/>
            <a:tailEnd/>
          </a:ln>
        </p:spPr>
        <p:txBody>
          <a:bodyPr>
            <a:spAutoFit/>
          </a:bodyPr>
          <a:lstStyle/>
          <a:p>
            <a:pPr algn="ctr"/>
            <a:endParaRPr lang="ar-SA">
              <a:latin typeface="Cambria" pitchFamily="18" charset="0"/>
              <a:cs typeface="Times New Roman" pitchFamily="18" charset="0"/>
            </a:endParaRPr>
          </a:p>
        </p:txBody>
      </p:sp>
      <p:sp>
        <p:nvSpPr>
          <p:cNvPr id="12" name="TextBox 11"/>
          <p:cNvSpPr txBox="1"/>
          <p:nvPr/>
        </p:nvSpPr>
        <p:spPr>
          <a:xfrm>
            <a:off x="1285852" y="3643314"/>
            <a:ext cx="3857652" cy="369332"/>
          </a:xfrm>
          <a:prstGeom prst="rect">
            <a:avLst/>
          </a:prstGeom>
          <a:noFill/>
        </p:spPr>
        <p:txBody>
          <a:bodyPr wrap="square" rtlCol="1">
            <a:spAutoFit/>
          </a:bodyPr>
          <a:lstStyle/>
          <a:p>
            <a:endParaRPr lang="ar-IQ" dirty="0"/>
          </a:p>
        </p:txBody>
      </p:sp>
      <p:sp>
        <p:nvSpPr>
          <p:cNvPr id="8" name="Subtitle 7"/>
          <p:cNvSpPr>
            <a:spLocks noGrp="1"/>
          </p:cNvSpPr>
          <p:nvPr>
            <p:ph type="subTitle" idx="1"/>
          </p:nvPr>
        </p:nvSpPr>
        <p:spPr>
          <a:xfrm>
            <a:off x="539552" y="1256506"/>
            <a:ext cx="7956376" cy="4557694"/>
          </a:xfrm>
        </p:spPr>
        <p:txBody>
          <a:bodyPr/>
          <a:lstStyle/>
          <a:p>
            <a:pPr lvl="0" algn="l" rtl="0"/>
            <a:r>
              <a:rPr lang="en-US" sz="2200" b="1" dirty="0">
                <a:solidFill>
                  <a:schemeClr val="tx1"/>
                </a:solidFill>
              </a:rPr>
              <a:t>A- Leaf base attachment;</a:t>
            </a:r>
            <a:r>
              <a:rPr lang="en-US" sz="2200" dirty="0">
                <a:solidFill>
                  <a:schemeClr val="tx1"/>
                </a:solidFill>
              </a:rPr>
              <a:t> The point of attachment of the leaf to the stem. In general, leaves may be </a:t>
            </a:r>
            <a:r>
              <a:rPr lang="en-US" sz="2200" b="1" dirty="0" err="1">
                <a:solidFill>
                  <a:schemeClr val="tx1"/>
                </a:solidFill>
              </a:rPr>
              <a:t>petiolate</a:t>
            </a:r>
            <a:r>
              <a:rPr lang="en-US" sz="2200" dirty="0">
                <a:solidFill>
                  <a:schemeClr val="tx1"/>
                </a:solidFill>
              </a:rPr>
              <a:t>, with a petiole, or </a:t>
            </a:r>
            <a:r>
              <a:rPr lang="en-US" sz="2200" b="1" dirty="0">
                <a:solidFill>
                  <a:schemeClr val="tx1"/>
                </a:solidFill>
              </a:rPr>
              <a:t>sessile</a:t>
            </a:r>
            <a:r>
              <a:rPr lang="en-US" sz="2200" dirty="0">
                <a:solidFill>
                  <a:schemeClr val="tx1"/>
                </a:solidFill>
              </a:rPr>
              <a:t>, without a petiole. Leaflets of a compound leaf are, correspondingly, either </a:t>
            </a:r>
            <a:r>
              <a:rPr lang="en-US" sz="2200" b="1" dirty="0" err="1">
                <a:solidFill>
                  <a:schemeClr val="tx1"/>
                </a:solidFill>
              </a:rPr>
              <a:t>petiolulate</a:t>
            </a:r>
            <a:r>
              <a:rPr lang="en-US" sz="2200" dirty="0">
                <a:solidFill>
                  <a:schemeClr val="tx1"/>
                </a:solidFill>
              </a:rPr>
              <a:t> or </a:t>
            </a:r>
            <a:r>
              <a:rPr lang="en-US" sz="2200" b="1" dirty="0">
                <a:solidFill>
                  <a:schemeClr val="tx1"/>
                </a:solidFill>
              </a:rPr>
              <a:t>sessile</a:t>
            </a:r>
            <a:r>
              <a:rPr lang="en-US" sz="2200" dirty="0">
                <a:solidFill>
                  <a:schemeClr val="tx1"/>
                </a:solidFill>
              </a:rPr>
              <a:t>. </a:t>
            </a:r>
          </a:p>
          <a:p>
            <a:pPr lvl="0" algn="l" rtl="0"/>
            <a:r>
              <a:rPr lang="en-US" sz="2200" b="1" dirty="0">
                <a:solidFill>
                  <a:schemeClr val="tx1"/>
                </a:solidFill>
              </a:rPr>
              <a:t>B- Stipules;</a:t>
            </a:r>
            <a:endParaRPr lang="en-US" sz="2200" dirty="0">
              <a:solidFill>
                <a:schemeClr val="tx1"/>
              </a:solidFill>
            </a:endParaRPr>
          </a:p>
          <a:p>
            <a:pPr algn="l" rtl="0"/>
            <a:r>
              <a:rPr lang="en-US" sz="2200" dirty="0">
                <a:solidFill>
                  <a:schemeClr val="tx1"/>
                </a:solidFill>
              </a:rPr>
              <a:t>A pair of lateral outgrowth present at the base of the leaf. Leaves possessing stipules are called </a:t>
            </a:r>
            <a:r>
              <a:rPr lang="en-US" sz="2200" b="1" dirty="0">
                <a:solidFill>
                  <a:schemeClr val="tx1"/>
                </a:solidFill>
              </a:rPr>
              <a:t>stipulate</a:t>
            </a:r>
            <a:r>
              <a:rPr lang="en-US" sz="2200" dirty="0">
                <a:solidFill>
                  <a:schemeClr val="tx1"/>
                </a:solidFill>
              </a:rPr>
              <a:t> and lacking are </a:t>
            </a:r>
            <a:r>
              <a:rPr lang="en-US" sz="2200" b="1" dirty="0" err="1">
                <a:solidFill>
                  <a:schemeClr val="tx1"/>
                </a:solidFill>
              </a:rPr>
              <a:t>exstipulate</a:t>
            </a:r>
            <a:r>
              <a:rPr lang="en-US" sz="2200" dirty="0">
                <a:solidFill>
                  <a:schemeClr val="tx1"/>
                </a:solidFill>
              </a:rPr>
              <a:t> as in </a:t>
            </a:r>
            <a:r>
              <a:rPr lang="en-US" sz="2200" i="1" dirty="0" err="1">
                <a:solidFill>
                  <a:schemeClr val="tx1"/>
                </a:solidFill>
              </a:rPr>
              <a:t>Melia</a:t>
            </a:r>
            <a:r>
              <a:rPr lang="en-US" sz="2200" i="1" dirty="0">
                <a:solidFill>
                  <a:schemeClr val="tx1"/>
                </a:solidFill>
              </a:rPr>
              <a:t> </a:t>
            </a:r>
            <a:r>
              <a:rPr lang="en-US" sz="2200" i="1" dirty="0" err="1">
                <a:solidFill>
                  <a:schemeClr val="tx1"/>
                </a:solidFill>
              </a:rPr>
              <a:t>azadirachta</a:t>
            </a:r>
            <a:r>
              <a:rPr lang="en-US" sz="2200" dirty="0">
                <a:solidFill>
                  <a:schemeClr val="tx1"/>
                </a:solidFill>
              </a:rPr>
              <a:t> . </a:t>
            </a:r>
          </a:p>
          <a:p>
            <a:pPr lvl="0" algn="l" rtl="0"/>
            <a:r>
              <a:rPr lang="en-US" sz="2200" b="1" dirty="0">
                <a:solidFill>
                  <a:schemeClr val="tx1"/>
                </a:solidFill>
              </a:rPr>
              <a:t>C- Petiole; </a:t>
            </a:r>
            <a:r>
              <a:rPr lang="en-US" sz="2200" dirty="0">
                <a:solidFill>
                  <a:schemeClr val="tx1"/>
                </a:solidFill>
              </a:rPr>
              <a:t>Stalk of the leaf, a leaf having a petiole is called </a:t>
            </a:r>
            <a:r>
              <a:rPr lang="en-US" sz="2200" b="1" dirty="0" err="1">
                <a:solidFill>
                  <a:schemeClr val="tx1"/>
                </a:solidFill>
              </a:rPr>
              <a:t>petiolate</a:t>
            </a:r>
            <a:r>
              <a:rPr lang="en-US" sz="2200" b="1" dirty="0">
                <a:solidFill>
                  <a:schemeClr val="tx1"/>
                </a:solidFill>
              </a:rPr>
              <a:t>,</a:t>
            </a:r>
            <a:r>
              <a:rPr lang="en-US" sz="2200" dirty="0">
                <a:solidFill>
                  <a:schemeClr val="tx1"/>
                </a:solidFill>
              </a:rPr>
              <a:t> and without petiole is called sessile. The petiole shows, sometime modifications, as it is </a:t>
            </a:r>
            <a:r>
              <a:rPr lang="en-US" sz="2200" b="1" dirty="0">
                <a:solidFill>
                  <a:schemeClr val="tx1"/>
                </a:solidFill>
              </a:rPr>
              <a:t>winged</a:t>
            </a:r>
            <a:r>
              <a:rPr lang="en-US" sz="2200" dirty="0">
                <a:solidFill>
                  <a:schemeClr val="tx1"/>
                </a:solidFill>
              </a:rPr>
              <a:t> (</a:t>
            </a:r>
            <a:r>
              <a:rPr lang="en-US" sz="2200" i="1" dirty="0">
                <a:solidFill>
                  <a:schemeClr val="tx1"/>
                </a:solidFill>
              </a:rPr>
              <a:t>Citrus</a:t>
            </a:r>
            <a:r>
              <a:rPr lang="en-US" sz="2200" dirty="0">
                <a:solidFill>
                  <a:schemeClr val="tx1"/>
                </a:solidFill>
              </a:rPr>
              <a:t>), </a:t>
            </a:r>
            <a:r>
              <a:rPr lang="en-US" sz="2200" b="1" dirty="0">
                <a:solidFill>
                  <a:schemeClr val="tx1"/>
                </a:solidFill>
              </a:rPr>
              <a:t>spongy</a:t>
            </a:r>
            <a:r>
              <a:rPr lang="en-US" sz="2200" dirty="0">
                <a:solidFill>
                  <a:schemeClr val="tx1"/>
                </a:solidFill>
              </a:rPr>
              <a:t> (</a:t>
            </a:r>
            <a:r>
              <a:rPr lang="en-US" sz="2200" i="1" dirty="0" err="1">
                <a:solidFill>
                  <a:schemeClr val="tx1"/>
                </a:solidFill>
              </a:rPr>
              <a:t>Eichhornia</a:t>
            </a:r>
            <a:r>
              <a:rPr lang="en-US" sz="2200" dirty="0">
                <a:solidFill>
                  <a:schemeClr val="tx1"/>
                </a:solidFill>
              </a:rPr>
              <a:t>), </a:t>
            </a:r>
            <a:r>
              <a:rPr lang="en-US" sz="2200" b="1" dirty="0" err="1">
                <a:solidFill>
                  <a:schemeClr val="tx1"/>
                </a:solidFill>
              </a:rPr>
              <a:t>flattend</a:t>
            </a:r>
            <a:r>
              <a:rPr lang="en-US" sz="2200" dirty="0">
                <a:solidFill>
                  <a:schemeClr val="tx1"/>
                </a:solidFill>
              </a:rPr>
              <a:t> (</a:t>
            </a:r>
            <a:r>
              <a:rPr lang="en-US" sz="2200" i="1" dirty="0">
                <a:solidFill>
                  <a:schemeClr val="tx1"/>
                </a:solidFill>
              </a:rPr>
              <a:t>Acacia</a:t>
            </a:r>
            <a:r>
              <a:rPr lang="en-US" sz="2200" dirty="0">
                <a:solidFill>
                  <a:schemeClr val="tx1"/>
                </a:solidFill>
              </a:rPr>
              <a:t>), </a:t>
            </a:r>
            <a:r>
              <a:rPr lang="en-US" sz="2200" b="1" dirty="0" err="1">
                <a:solidFill>
                  <a:schemeClr val="tx1"/>
                </a:solidFill>
              </a:rPr>
              <a:t>spinous</a:t>
            </a:r>
            <a:r>
              <a:rPr lang="en-US" sz="2200" dirty="0">
                <a:solidFill>
                  <a:schemeClr val="tx1"/>
                </a:solidFill>
              </a:rPr>
              <a:t> (</a:t>
            </a:r>
            <a:r>
              <a:rPr lang="en-US" sz="2200" i="1" dirty="0" err="1">
                <a:solidFill>
                  <a:schemeClr val="tx1"/>
                </a:solidFill>
              </a:rPr>
              <a:t>Quisqualis</a:t>
            </a:r>
            <a:r>
              <a:rPr lang="en-US" sz="2200" dirty="0">
                <a:solidFill>
                  <a:schemeClr val="tx1"/>
                </a:solidFill>
              </a:rPr>
              <a:t>).</a:t>
            </a:r>
          </a:p>
          <a:p>
            <a:pPr algn="l"/>
            <a:endParaRPr lang="ar-IQ" sz="2200" dirty="0">
              <a:solidFill>
                <a:schemeClr val="tx1"/>
              </a:solidFil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28625" y="142875"/>
            <a:ext cx="8143875" cy="500063"/>
          </a:xfrm>
        </p:spPr>
        <p:txBody>
          <a:bodyPr/>
          <a:lstStyle/>
          <a:p>
            <a:pPr lvl="0" rtl="0"/>
            <a:r>
              <a:rPr lang="en-US" sz="3200" b="1" dirty="0">
                <a:solidFill>
                  <a:srgbClr val="FF0000"/>
                </a:solidFill>
              </a:rPr>
              <a:t>Lamina (Blade);</a:t>
            </a:r>
            <a:endParaRPr lang="en-US" sz="3200" dirty="0">
              <a:solidFill>
                <a:srgbClr val="EE0000"/>
              </a:solidFill>
            </a:endParaRPr>
          </a:p>
        </p:txBody>
      </p:sp>
      <p:sp>
        <p:nvSpPr>
          <p:cNvPr id="3" name="Content Placeholder 2"/>
          <p:cNvSpPr>
            <a:spLocks noGrp="1"/>
          </p:cNvSpPr>
          <p:nvPr>
            <p:ph idx="1"/>
          </p:nvPr>
        </p:nvSpPr>
        <p:spPr>
          <a:xfrm>
            <a:off x="857224" y="714356"/>
            <a:ext cx="7572428" cy="5306932"/>
          </a:xfrm>
        </p:spPr>
        <p:txBody>
          <a:bodyPr rtlCol="1">
            <a:normAutofit fontScale="62500" lnSpcReduction="20000"/>
          </a:bodyPr>
          <a:lstStyle/>
          <a:p>
            <a:pPr marL="0" indent="0" algn="l" rtl="0">
              <a:buNone/>
            </a:pPr>
            <a:r>
              <a:rPr lang="en-US" dirty="0"/>
              <a:t>     The most important part of the leaf and a seat of gaseous exchange for photosynthesis, respiration, transpiration . . . etc.</a:t>
            </a:r>
          </a:p>
          <a:p>
            <a:pPr marL="0" indent="0" algn="l" rtl="0">
              <a:buNone/>
            </a:pPr>
            <a:r>
              <a:rPr lang="en-US" dirty="0"/>
              <a:t> Several features of leaf are considered regarding appearance of lamina, such as shape, base, margin, apex, surface, texture, venation, incision and simple or compound . . . etc.</a:t>
            </a:r>
          </a:p>
          <a:p>
            <a:pPr marL="0" indent="0" algn="l" rtl="0">
              <a:buNone/>
            </a:pPr>
            <a:r>
              <a:rPr lang="en-US" b="1" dirty="0"/>
              <a:t> </a:t>
            </a:r>
            <a:r>
              <a:rPr lang="en-US" b="1" dirty="0">
                <a:solidFill>
                  <a:srgbClr val="FF0000"/>
                </a:solidFill>
              </a:rPr>
              <a:t>Leaf </a:t>
            </a:r>
            <a:r>
              <a:rPr lang="en-US" b="1" dirty="0" err="1">
                <a:solidFill>
                  <a:srgbClr val="FF0000"/>
                </a:solidFill>
              </a:rPr>
              <a:t>Vination</a:t>
            </a:r>
            <a:r>
              <a:rPr lang="en-US" b="1" dirty="0">
                <a:solidFill>
                  <a:srgbClr val="FF0000"/>
                </a:solidFill>
              </a:rPr>
              <a:t>:</a:t>
            </a:r>
            <a:endParaRPr lang="en-US" dirty="0">
              <a:solidFill>
                <a:srgbClr val="FF0000"/>
              </a:solidFill>
            </a:endParaRPr>
          </a:p>
          <a:p>
            <a:pPr marL="0" indent="0" algn="l" rtl="0">
              <a:buNone/>
            </a:pPr>
            <a:r>
              <a:rPr lang="en-US" dirty="0"/>
              <a:t>The pattern of arrangement of vascular system in the lamina is called venation. It is mainly of two types:</a:t>
            </a:r>
          </a:p>
          <a:p>
            <a:pPr marL="0" lvl="0" indent="0" algn="l" rtl="0">
              <a:buNone/>
            </a:pPr>
            <a:r>
              <a:rPr lang="en-US" b="1" dirty="0">
                <a:solidFill>
                  <a:srgbClr val="C00000"/>
                </a:solidFill>
              </a:rPr>
              <a:t>Reticulate venation;</a:t>
            </a:r>
            <a:endParaRPr lang="en-US" dirty="0">
              <a:solidFill>
                <a:srgbClr val="C00000"/>
              </a:solidFill>
            </a:endParaRPr>
          </a:p>
          <a:p>
            <a:pPr marL="0" indent="0" algn="l" rtl="0">
              <a:buNone/>
            </a:pPr>
            <a:r>
              <a:rPr lang="en-US" b="1" dirty="0"/>
              <a:t>  </a:t>
            </a:r>
            <a:r>
              <a:rPr lang="en-US" b="1" dirty="0">
                <a:solidFill>
                  <a:srgbClr val="0070C0"/>
                </a:solidFill>
              </a:rPr>
              <a:t>Netted </a:t>
            </a:r>
            <a:r>
              <a:rPr lang="en-US" dirty="0">
                <a:solidFill>
                  <a:srgbClr val="0070C0"/>
                </a:solidFill>
              </a:rPr>
              <a:t>or</a:t>
            </a:r>
            <a:r>
              <a:rPr lang="en-US" b="1" dirty="0">
                <a:solidFill>
                  <a:srgbClr val="0070C0"/>
                </a:solidFill>
              </a:rPr>
              <a:t> reticulate,</a:t>
            </a:r>
            <a:r>
              <a:rPr lang="en-US" dirty="0"/>
              <a:t> in which the ultimate vein-lets form an interconnecting netlike pattern, e.g., most dicot flowering plants.</a:t>
            </a:r>
          </a:p>
          <a:p>
            <a:pPr marL="0" indent="0" algn="l" rtl="0">
              <a:buNone/>
            </a:pPr>
            <a:r>
              <a:rPr lang="en-US" dirty="0"/>
              <a:t>Reticulate leaves can be;</a:t>
            </a:r>
          </a:p>
          <a:p>
            <a:pPr marL="0" lvl="0" indent="0" algn="l" rtl="0">
              <a:buNone/>
            </a:pPr>
            <a:r>
              <a:rPr lang="en-US" b="1" dirty="0" err="1">
                <a:solidFill>
                  <a:srgbClr val="0070C0"/>
                </a:solidFill>
              </a:rPr>
              <a:t>Pinnately</a:t>
            </a:r>
            <a:r>
              <a:rPr lang="en-US" b="1" dirty="0">
                <a:solidFill>
                  <a:srgbClr val="0070C0"/>
                </a:solidFill>
              </a:rPr>
              <a:t> veined (pinnate netted)</a:t>
            </a:r>
            <a:r>
              <a:rPr lang="en-US" dirty="0">
                <a:solidFill>
                  <a:srgbClr val="0070C0"/>
                </a:solidFill>
              </a:rPr>
              <a:t>, </a:t>
            </a:r>
            <a:r>
              <a:rPr lang="en-US" dirty="0"/>
              <a:t>with secondary veins arising along length of a single primary vein (the midrib or, in a compound leaf, mid-vein); as in </a:t>
            </a:r>
            <a:r>
              <a:rPr lang="en-US" i="1" dirty="0" err="1"/>
              <a:t>Lactuca</a:t>
            </a:r>
            <a:r>
              <a:rPr lang="en-US" dirty="0"/>
              <a:t> and </a:t>
            </a:r>
            <a:r>
              <a:rPr lang="en-US" i="1" dirty="0" err="1"/>
              <a:t>Myrtus</a:t>
            </a:r>
            <a:r>
              <a:rPr lang="en-US" dirty="0"/>
              <a:t>.</a:t>
            </a:r>
          </a:p>
          <a:p>
            <a:pPr marL="0" lvl="0" indent="0" algn="l" rtl="0">
              <a:buNone/>
            </a:pPr>
            <a:r>
              <a:rPr lang="en-US" b="1" dirty="0" err="1">
                <a:solidFill>
                  <a:srgbClr val="0070C0"/>
                </a:solidFill>
              </a:rPr>
              <a:t>Palmately</a:t>
            </a:r>
            <a:r>
              <a:rPr lang="en-US" b="1" dirty="0">
                <a:solidFill>
                  <a:srgbClr val="0070C0"/>
                </a:solidFill>
              </a:rPr>
              <a:t> veined (palmate-netted),</a:t>
            </a:r>
            <a:r>
              <a:rPr lang="en-US" dirty="0">
                <a:solidFill>
                  <a:srgbClr val="0070C0"/>
                </a:solidFill>
              </a:rPr>
              <a:t> </a:t>
            </a:r>
            <a:r>
              <a:rPr lang="en-US" dirty="0"/>
              <a:t>with four or more primary veins arising from a common basal point; as in </a:t>
            </a:r>
            <a:r>
              <a:rPr lang="en-US" i="1" dirty="0" err="1"/>
              <a:t>Vitis</a:t>
            </a:r>
            <a:r>
              <a:rPr lang="en-US" dirty="0"/>
              <a:t> and </a:t>
            </a:r>
            <a:r>
              <a:rPr lang="en-US" i="1" dirty="0" err="1"/>
              <a:t>Ricinus</a:t>
            </a:r>
            <a:r>
              <a:rPr lang="en-US" dirty="0"/>
              <a:t>.</a:t>
            </a:r>
          </a:p>
          <a:p>
            <a:pPr marL="0" lvl="0" indent="0" algn="l" rtl="0">
              <a:buNone/>
            </a:pPr>
            <a:r>
              <a:rPr lang="en-US" b="1" dirty="0"/>
              <a:t> </a:t>
            </a:r>
            <a:r>
              <a:rPr lang="en-US" b="1" dirty="0" err="1">
                <a:solidFill>
                  <a:srgbClr val="0070C0"/>
                </a:solidFill>
              </a:rPr>
              <a:t>Ternately</a:t>
            </a:r>
            <a:r>
              <a:rPr lang="en-US" b="1" dirty="0">
                <a:solidFill>
                  <a:srgbClr val="0070C0"/>
                </a:solidFill>
              </a:rPr>
              <a:t> veined (ternate-netted)</a:t>
            </a:r>
            <a:r>
              <a:rPr lang="en-US" dirty="0"/>
              <a:t>, with three primary veins arising from a common basal point, As in </a:t>
            </a:r>
            <a:r>
              <a:rPr lang="en-US" i="1" dirty="0" err="1"/>
              <a:t>Cinnamomum</a:t>
            </a:r>
            <a:r>
              <a:rPr lang="en-US" dirty="0"/>
              <a:t>.</a:t>
            </a:r>
          </a:p>
          <a:p>
            <a:pPr marL="0" indent="0" algn="l" rtl="0">
              <a:buNone/>
            </a:pPr>
            <a:endParaRPr lang="en-US" dirty="0"/>
          </a:p>
        </p:txBody>
      </p:sp>
      <p:sp>
        <p:nvSpPr>
          <p:cNvPr id="4" name="Footer Placeholder 3"/>
          <p:cNvSpPr>
            <a:spLocks noGrp="1"/>
          </p:cNvSpPr>
          <p:nvPr>
            <p:ph type="ftr" sz="quarter" idx="11"/>
          </p:nvPr>
        </p:nvSpPr>
        <p:spPr/>
        <p:txBody>
          <a:bodyPr/>
          <a:lstStyle/>
          <a:p>
            <a:pPr>
              <a:defRPr/>
            </a:pPr>
            <a:r>
              <a:rPr lang="en-US"/>
              <a:t>PLANT TAXONOMY</a:t>
            </a:r>
            <a:endParaRPr lang="ar-IQ"/>
          </a:p>
        </p:txBody>
      </p:sp>
      <p:sp>
        <p:nvSpPr>
          <p:cNvPr id="5" name="Slide Number Placeholder 4"/>
          <p:cNvSpPr>
            <a:spLocks noGrp="1"/>
          </p:cNvSpPr>
          <p:nvPr>
            <p:ph type="sldNum" sz="quarter" idx="12"/>
          </p:nvPr>
        </p:nvSpPr>
        <p:spPr/>
        <p:txBody>
          <a:bodyPr/>
          <a:lstStyle/>
          <a:p>
            <a:pPr>
              <a:defRPr/>
            </a:pPr>
            <a:fld id="{8DD182A4-8E53-4537-B7F5-E9CB0E1283DD}" type="slidenum">
              <a:rPr lang="ar-IQ"/>
              <a:pPr>
                <a:defRPr/>
              </a:pPr>
              <a:t>21</a:t>
            </a:fld>
            <a:endParaRPr lang="ar-IQ" dirty="0"/>
          </a:p>
        </p:txBody>
      </p:sp>
      <p:sp>
        <p:nvSpPr>
          <p:cNvPr id="6" name="Slide Number Placeholder 3"/>
          <p:cNvSpPr txBox="1">
            <a:spLocks/>
          </p:cNvSpPr>
          <p:nvPr/>
        </p:nvSpPr>
        <p:spPr>
          <a:xfrm>
            <a:off x="500034" y="6215082"/>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9780AA3E-843F-4D00-BE86-07A2E09769A1}"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21</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7"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85821" y="764704"/>
            <a:ext cx="8543925" cy="571500"/>
          </a:xfrm>
        </p:spPr>
        <p:txBody>
          <a:bodyPr/>
          <a:lstStyle/>
          <a:p>
            <a:pPr marL="0" lvl="0" indent="0" rtl="0"/>
            <a:r>
              <a:rPr lang="en-US" sz="4000" b="1" dirty="0">
                <a:solidFill>
                  <a:srgbClr val="C00000"/>
                </a:solidFill>
              </a:rPr>
              <a:t>Reticulate venation;</a:t>
            </a:r>
            <a:endParaRPr lang="en-US" sz="4000" dirty="0">
              <a:solidFill>
                <a:srgbClr val="C00000"/>
              </a:solidFill>
            </a:endParaRPr>
          </a:p>
        </p:txBody>
      </p:sp>
      <p:sp>
        <p:nvSpPr>
          <p:cNvPr id="5" name="Footer Placeholder 4"/>
          <p:cNvSpPr>
            <a:spLocks noGrp="1"/>
          </p:cNvSpPr>
          <p:nvPr>
            <p:ph type="ftr" sz="quarter" idx="11"/>
          </p:nvPr>
        </p:nvSpPr>
        <p:spPr/>
        <p:txBody>
          <a:bodyPr/>
          <a:lstStyle/>
          <a:p>
            <a:pPr>
              <a:defRPr/>
            </a:pPr>
            <a:r>
              <a:rPr lang="en-US"/>
              <a:t>PLANT TAXONOMY</a:t>
            </a:r>
            <a:endParaRPr lang="ar-IQ"/>
          </a:p>
        </p:txBody>
      </p:sp>
      <p:sp>
        <p:nvSpPr>
          <p:cNvPr id="6" name="Slide Number Placeholder 5"/>
          <p:cNvSpPr>
            <a:spLocks noGrp="1"/>
          </p:cNvSpPr>
          <p:nvPr>
            <p:ph type="sldNum" sz="quarter" idx="12"/>
          </p:nvPr>
        </p:nvSpPr>
        <p:spPr/>
        <p:txBody>
          <a:bodyPr/>
          <a:lstStyle/>
          <a:p>
            <a:pPr>
              <a:defRPr/>
            </a:pPr>
            <a:fld id="{81B695A3-3338-4795-91B4-D7B039CA3D91}" type="slidenum">
              <a:rPr lang="ar-IQ"/>
              <a:pPr>
                <a:defRPr/>
              </a:pPr>
              <a:t>22</a:t>
            </a:fld>
            <a:endParaRPr lang="ar-IQ"/>
          </a:p>
        </p:txBody>
      </p:sp>
      <p:sp>
        <p:nvSpPr>
          <p:cNvPr id="10" name="Slide Number Placeholder 3"/>
          <p:cNvSpPr txBox="1">
            <a:spLocks/>
          </p:cNvSpPr>
          <p:nvPr/>
        </p:nvSpPr>
        <p:spPr>
          <a:xfrm>
            <a:off x="500034"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4DDA5333-D377-470E-B1B1-E0CF41193952}" type="slidenum">
              <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22</a:t>
            </a:fld>
            <a:endParaRPr lang="ar-IQ" sz="3600" b="1" spc="50">
              <a:ln w="11430"/>
              <a:blipFill>
                <a:blip r:embed="rId2"/>
                <a:tile tx="0" ty="0" sx="100000" sy="100000" flip="none" algn="tl"/>
              </a:blipFill>
              <a:effectLst>
                <a:outerShdw blurRad="76200" dist="50800" dir="5400000" algn="tl" rotWithShape="0">
                  <a:srgbClr val="000000">
                    <a:alpha val="65000"/>
                  </a:srgbClr>
                </a:outerShdw>
              </a:effectLst>
              <a:latin typeface="+mn-lt"/>
              <a:cs typeface="+mn-cs"/>
            </a:endParaRPr>
          </a:p>
        </p:txBody>
      </p:sp>
      <p:sp>
        <p:nvSpPr>
          <p:cNvPr id="11"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91" y="1916832"/>
            <a:ext cx="7933187"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14313"/>
            <a:ext cx="7615238" cy="571500"/>
          </a:xfrm>
        </p:spPr>
        <p:txBody>
          <a:bodyPr/>
          <a:lstStyle/>
          <a:p>
            <a:pPr rtl="0" eaLnBrk="1" hangingPunct="1"/>
            <a:r>
              <a:rPr lang="en-US" sz="2800" b="1" dirty="0">
                <a:solidFill>
                  <a:srgbClr val="EE0000"/>
                </a:solidFill>
              </a:rPr>
              <a:t>Parallel venation;</a:t>
            </a:r>
            <a:endParaRPr lang="en-US" sz="2800" dirty="0">
              <a:solidFill>
                <a:srgbClr val="FF0000"/>
              </a:solidFill>
              <a:cs typeface="Arial" charset="0"/>
            </a:endParaRPr>
          </a:p>
        </p:txBody>
      </p:sp>
      <p:sp>
        <p:nvSpPr>
          <p:cNvPr id="23554" name="Content Placeholder 2"/>
          <p:cNvSpPr>
            <a:spLocks noGrp="1"/>
          </p:cNvSpPr>
          <p:nvPr>
            <p:ph idx="1"/>
          </p:nvPr>
        </p:nvSpPr>
        <p:spPr>
          <a:xfrm>
            <a:off x="436682" y="764704"/>
            <a:ext cx="8319298" cy="2304256"/>
          </a:xfrm>
        </p:spPr>
        <p:txBody>
          <a:bodyPr/>
          <a:lstStyle/>
          <a:p>
            <a:pPr marL="0" indent="0" algn="l" rtl="0">
              <a:buNone/>
            </a:pPr>
            <a:r>
              <a:rPr lang="en-US" sz="2000" dirty="0"/>
              <a:t>Similar to parallel venation in having transverse ultimate </a:t>
            </a:r>
            <a:r>
              <a:rPr lang="en-US" sz="2000" dirty="0" err="1"/>
              <a:t>veinlets</a:t>
            </a:r>
            <a:r>
              <a:rPr lang="en-US" sz="2000" dirty="0"/>
              <a:t> are</a:t>
            </a:r>
          </a:p>
          <a:p>
            <a:pPr marL="0" lvl="0" indent="0" algn="l" rtl="0">
              <a:buNone/>
            </a:pPr>
            <a:r>
              <a:rPr lang="en-US" sz="2000" b="1" dirty="0"/>
              <a:t> </a:t>
            </a:r>
            <a:r>
              <a:rPr lang="en-US" sz="2000" b="1" dirty="0" err="1">
                <a:solidFill>
                  <a:srgbClr val="0070C0"/>
                </a:solidFill>
              </a:rPr>
              <a:t>penni</a:t>
            </a:r>
            <a:r>
              <a:rPr lang="en-US" sz="2000" b="1" dirty="0">
                <a:solidFill>
                  <a:srgbClr val="0070C0"/>
                </a:solidFill>
              </a:rPr>
              <a:t>-parallel </a:t>
            </a:r>
            <a:r>
              <a:rPr lang="en-US" sz="2000" dirty="0">
                <a:solidFill>
                  <a:srgbClr val="0070C0"/>
                </a:solidFill>
              </a:rPr>
              <a:t>(also called </a:t>
            </a:r>
            <a:r>
              <a:rPr lang="en-US" sz="2000" b="1" dirty="0">
                <a:solidFill>
                  <a:srgbClr val="0070C0"/>
                </a:solidFill>
              </a:rPr>
              <a:t>pinnate-parallel)</a:t>
            </a:r>
            <a:r>
              <a:rPr lang="en-US" sz="2000" dirty="0">
                <a:solidFill>
                  <a:srgbClr val="0070C0"/>
                </a:solidFill>
              </a:rPr>
              <a:t>, </a:t>
            </a:r>
            <a:r>
              <a:rPr lang="en-US" sz="2000" dirty="0"/>
              <a:t>with secondary veins arising from a single primary vein region, the former essentially parallel to one another (e.g., </a:t>
            </a:r>
            <a:r>
              <a:rPr lang="en-US" sz="2000" i="1" dirty="0"/>
              <a:t>Phoenix </a:t>
            </a:r>
            <a:r>
              <a:rPr lang="en-US" sz="2000" i="1" dirty="0" err="1"/>
              <a:t>reclinata</a:t>
            </a:r>
            <a:r>
              <a:rPr lang="en-US" sz="2000" dirty="0"/>
              <a:t>); </a:t>
            </a:r>
          </a:p>
          <a:p>
            <a:pPr marL="0" lvl="0" indent="0" algn="l" rtl="0">
              <a:buNone/>
            </a:pPr>
            <a:r>
              <a:rPr lang="en-US" sz="2000" dirty="0"/>
              <a:t> </a:t>
            </a:r>
            <a:r>
              <a:rPr lang="en-US" sz="2000" b="1" dirty="0">
                <a:solidFill>
                  <a:srgbClr val="0070C0"/>
                </a:solidFill>
              </a:rPr>
              <a:t>palmate-parallel,</a:t>
            </a:r>
            <a:r>
              <a:rPr lang="en-US" sz="2000" dirty="0"/>
              <a:t> with several primary veins (of leaflets or leaf lobes) arising from one point, the adjacent secondary veins parallel to these (e.g.,</a:t>
            </a:r>
            <a:r>
              <a:rPr lang="en-US" sz="2000" i="1" dirty="0"/>
              <a:t> </a:t>
            </a:r>
            <a:r>
              <a:rPr lang="en-US" sz="2000" i="1" dirty="0" err="1"/>
              <a:t>Washingtonia</a:t>
            </a:r>
            <a:r>
              <a:rPr lang="en-US" sz="2000" i="1" dirty="0"/>
              <a:t> </a:t>
            </a:r>
            <a:r>
              <a:rPr lang="en-US" sz="2000" i="1" dirty="0" err="1"/>
              <a:t>filifera</a:t>
            </a:r>
            <a:r>
              <a:rPr lang="en-US" sz="2000" dirty="0"/>
              <a:t> ; fan palms).</a:t>
            </a:r>
          </a:p>
          <a:p>
            <a:pPr marL="0" indent="0" algn="l" rtl="0" eaLnBrk="1" hangingPunct="1">
              <a:buNone/>
            </a:pPr>
            <a:endParaRPr lang="en-US" sz="2000" dirty="0"/>
          </a:p>
          <a:p>
            <a:pPr marL="0" indent="0" algn="l" rtl="0" eaLnBrk="1" hangingPunct="1">
              <a:buNone/>
            </a:pPr>
            <a:endParaRPr lang="en-US" sz="2000" i="1" dirty="0">
              <a:cs typeface="Times New Roman" pitchFamily="18" charset="0"/>
            </a:endParaRPr>
          </a:p>
        </p:txBody>
      </p:sp>
      <p:sp>
        <p:nvSpPr>
          <p:cNvPr id="7"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8" name="Slide Number Placeholder 7"/>
          <p:cNvSpPr>
            <a:spLocks noGrp="1"/>
          </p:cNvSpPr>
          <p:nvPr>
            <p:ph type="sldNum" sz="quarter" idx="12"/>
          </p:nvPr>
        </p:nvSpPr>
        <p:spPr/>
        <p:txBody>
          <a:bodyPr/>
          <a:lstStyle/>
          <a:p>
            <a:pPr>
              <a:defRPr/>
            </a:pPr>
            <a:fld id="{4F8CCC44-BB53-4483-8A8A-107A4444EB57}" type="slidenum">
              <a:rPr lang="ar-IQ"/>
              <a:pPr>
                <a:defRPr/>
              </a:pPr>
              <a:t>23</a:t>
            </a:fld>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848" y="3068960"/>
            <a:ext cx="6086967" cy="309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niyrose22[1]"/>
          <p:cNvPicPr>
            <a:picLocks noChangeAspect="1" noChangeArrowheads="1" noCrop="1"/>
          </p:cNvPicPr>
          <p:nvPr/>
        </p:nvPicPr>
        <p:blipFill>
          <a:blip r:embed="rId2"/>
          <a:srcRect/>
          <a:stretch>
            <a:fillRect/>
          </a:stretch>
        </p:blipFill>
        <p:spPr bwMode="auto">
          <a:xfrm>
            <a:off x="5435600" y="404813"/>
            <a:ext cx="2332038" cy="4248150"/>
          </a:xfrm>
          <a:prstGeom prst="rect">
            <a:avLst/>
          </a:prstGeom>
          <a:noFill/>
          <a:ln w="9525">
            <a:noFill/>
            <a:miter lim="800000"/>
            <a:headEnd/>
            <a:tailEnd/>
          </a:ln>
        </p:spPr>
      </p:pic>
      <p:sp>
        <p:nvSpPr>
          <p:cNvPr id="6147" name="WordArt 5"/>
          <p:cNvSpPr>
            <a:spLocks noChangeArrowheads="1" noChangeShapeType="1" noTextEdit="1"/>
          </p:cNvSpPr>
          <p:nvPr/>
        </p:nvSpPr>
        <p:spPr bwMode="auto">
          <a:xfrm rot="19808411">
            <a:off x="523921" y="3028761"/>
            <a:ext cx="5857024" cy="1220891"/>
          </a:xfrm>
          <a:prstGeom prst="rect">
            <a:avLst/>
          </a:prstGeom>
        </p:spPr>
        <p:txBody>
          <a:bodyPr wrap="none" fromWordArt="1">
            <a:prstTxWarp prst="textPlain">
              <a:avLst>
                <a:gd name="adj" fmla="val 50000"/>
              </a:avLst>
            </a:prstTxWarp>
          </a:bodyPr>
          <a:lstStyle/>
          <a:p>
            <a:pPr algn="ctr" rtl="0"/>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Thanks for listening</a:t>
            </a:r>
            <a:endParaRPr lang="ar-IQ"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642918"/>
            <a:ext cx="7772400" cy="1470025"/>
          </a:xfrm>
        </p:spPr>
        <p:txBody>
          <a:bodyPr/>
          <a:lstStyle/>
          <a:p>
            <a:r>
              <a:rPr lang="en-US" sz="6000" b="1" dirty="0"/>
              <a:t>Quiz  -   4</a:t>
            </a:r>
            <a:endParaRPr lang="ar-IQ" sz="6000" b="1" dirty="0"/>
          </a:p>
        </p:txBody>
      </p:sp>
      <p:sp>
        <p:nvSpPr>
          <p:cNvPr id="3" name="Subtitle 2"/>
          <p:cNvSpPr>
            <a:spLocks noGrp="1"/>
          </p:cNvSpPr>
          <p:nvPr>
            <p:ph type="subTitle" idx="1"/>
          </p:nvPr>
        </p:nvSpPr>
        <p:spPr>
          <a:xfrm>
            <a:off x="285720" y="1928802"/>
            <a:ext cx="8715436" cy="3571900"/>
          </a:xfrm>
        </p:spPr>
        <p:txBody>
          <a:bodyPr/>
          <a:lstStyle/>
          <a:p>
            <a:pPr rtl="0"/>
            <a:r>
              <a:rPr lang="en-US" sz="6000" dirty="0">
                <a:solidFill>
                  <a:schemeClr val="tx1"/>
                </a:solidFill>
              </a:rPr>
              <a:t>List only </a:t>
            </a:r>
          </a:p>
          <a:p>
            <a:pPr marL="1143000" indent="-1143000" rtl="0">
              <a:buAutoNum type="arabicPeriod"/>
            </a:pPr>
            <a:r>
              <a:rPr lang="en-US" sz="3600" b="1" dirty="0">
                <a:solidFill>
                  <a:schemeClr val="accent2">
                    <a:lumMod val="50000"/>
                  </a:schemeClr>
                </a:solidFill>
              </a:rPr>
              <a:t>Adventitious roots</a:t>
            </a:r>
          </a:p>
          <a:p>
            <a:pPr marL="1143000" indent="-1143000" rtl="0"/>
            <a:r>
              <a:rPr lang="en-US" sz="3600" b="1" dirty="0">
                <a:solidFill>
                  <a:srgbClr val="0070C0"/>
                </a:solidFill>
                <a:cs typeface="Times New Roman" pitchFamily="18" charset="0"/>
              </a:rPr>
              <a:t>2. Underground modifications</a:t>
            </a:r>
            <a:r>
              <a:rPr lang="en-US" sz="3600" b="1" dirty="0">
                <a:solidFill>
                  <a:srgbClr val="0070C0"/>
                </a:solidFill>
              </a:rPr>
              <a:t> (Subterranean stems ) </a:t>
            </a:r>
            <a:endParaRPr lang="ar-IQ" sz="3600" dirty="0">
              <a:solidFill>
                <a:srgbClr val="0070C0"/>
              </a:solidFill>
            </a:endParaRPr>
          </a:p>
        </p:txBody>
      </p:sp>
      <p:sp>
        <p:nvSpPr>
          <p:cNvPr id="4" name="Footer Placeholder 3"/>
          <p:cNvSpPr>
            <a:spLocks noGrp="1"/>
          </p:cNvSpPr>
          <p:nvPr>
            <p:ph type="ftr" sz="quarter" idx="11"/>
          </p:nvPr>
        </p:nvSpPr>
        <p:spPr/>
        <p:txBody>
          <a:bodyPr/>
          <a:lstStyle/>
          <a:p>
            <a:pPr>
              <a:defRPr/>
            </a:pPr>
            <a:r>
              <a:rPr lang="en-US"/>
              <a:t>PLANT TAXONOMY</a:t>
            </a:r>
            <a:endParaRPr lang="ar-IQ"/>
          </a:p>
        </p:txBody>
      </p:sp>
      <p:sp>
        <p:nvSpPr>
          <p:cNvPr id="5" name="Slide Number Placeholder 4"/>
          <p:cNvSpPr>
            <a:spLocks noGrp="1"/>
          </p:cNvSpPr>
          <p:nvPr>
            <p:ph type="sldNum" sz="quarter" idx="12"/>
          </p:nvPr>
        </p:nvSpPr>
        <p:spPr/>
        <p:txBody>
          <a:bodyPr/>
          <a:lstStyle/>
          <a:p>
            <a:pPr>
              <a:defRPr/>
            </a:pPr>
            <a:fld id="{7AA005C4-B2D4-416C-908F-5BAB4A955F3A}" type="slidenum">
              <a:rPr lang="ar-IQ" smtClean="0"/>
              <a:pPr>
                <a:defRPr/>
              </a:pPr>
              <a:t>25</a:t>
            </a:fld>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PLANT TAXONOMY</a:t>
            </a:r>
            <a:endParaRPr lang="ar-IQ"/>
          </a:p>
        </p:txBody>
      </p:sp>
      <p:sp>
        <p:nvSpPr>
          <p:cNvPr id="3" name="Slide Number Placeholder 2"/>
          <p:cNvSpPr>
            <a:spLocks noGrp="1"/>
          </p:cNvSpPr>
          <p:nvPr>
            <p:ph type="sldNum" sz="quarter" idx="12"/>
          </p:nvPr>
        </p:nvSpPr>
        <p:spPr/>
        <p:txBody>
          <a:bodyPr/>
          <a:lstStyle/>
          <a:p>
            <a:pPr>
              <a:defRPr/>
            </a:pPr>
            <a:fld id="{C5286E71-AEA2-49F2-ABC3-8DAAAE9592F9}" type="slidenum">
              <a:rPr lang="ar-IQ" smtClean="0"/>
              <a:pPr>
                <a:defRPr/>
              </a:pPr>
              <a:t>26</a:t>
            </a:fld>
            <a:endParaRPr lang="ar-IQ"/>
          </a:p>
        </p:txBody>
      </p:sp>
      <p:sp>
        <p:nvSpPr>
          <p:cNvPr id="4" name="Rectangle 3"/>
          <p:cNvSpPr/>
          <p:nvPr/>
        </p:nvSpPr>
        <p:spPr>
          <a:xfrm>
            <a:off x="0" y="-83106"/>
            <a:ext cx="9144000" cy="7017306"/>
          </a:xfrm>
          <a:prstGeom prst="rect">
            <a:avLst/>
          </a:prstGeom>
        </p:spPr>
        <p:txBody>
          <a:bodyPr wrap="square">
            <a:spAutoFit/>
          </a:bodyPr>
          <a:lstStyle/>
          <a:p>
            <a:pPr algn="l"/>
            <a:r>
              <a:rPr lang="en-US" dirty="0" smtClean="0"/>
              <a:t>Roots </a:t>
            </a:r>
            <a:r>
              <a:rPr lang="en-US" b="1" dirty="0" smtClean="0"/>
              <a:t>absorb water and minerals</a:t>
            </a:r>
            <a:r>
              <a:rPr lang="en-US" dirty="0" smtClean="0"/>
              <a:t> from the soil and </a:t>
            </a:r>
            <a:r>
              <a:rPr lang="en-US" b="1" dirty="0" smtClean="0"/>
              <a:t>transport</a:t>
            </a:r>
            <a:r>
              <a:rPr lang="en-US" dirty="0" smtClean="0"/>
              <a:t> them to the upper parts like stem and leaves of the plant. The water and minerals are carried from roots to the upper parts of the plants in an upward movement, against the gravity. Therefore, it requires some force. This force is provided by the </a:t>
            </a:r>
            <a:r>
              <a:rPr lang="en-US" b="1" dirty="0" err="1" smtClean="0"/>
              <a:t>transpirational</a:t>
            </a:r>
            <a:r>
              <a:rPr lang="en-US" b="1" dirty="0" smtClean="0"/>
              <a:t> pull</a:t>
            </a:r>
            <a:r>
              <a:rPr lang="en-US" dirty="0" smtClean="0"/>
              <a:t> due to the process of transpiration going on in the leaves.</a:t>
            </a:r>
          </a:p>
          <a:p>
            <a:pPr algn="l"/>
            <a:r>
              <a:rPr lang="en-US" dirty="0" smtClean="0"/>
              <a:t>Roots also provide </a:t>
            </a:r>
            <a:r>
              <a:rPr lang="en-US" b="1" dirty="0" smtClean="0"/>
              <a:t>anchorage</a:t>
            </a:r>
            <a:r>
              <a:rPr lang="en-US" dirty="0" smtClean="0"/>
              <a:t> to the plants and keep them attached to the soil by binding the soil around the roots. This is the reason why it is difficult to uproot a plant by hands.</a:t>
            </a:r>
          </a:p>
          <a:p>
            <a:pPr algn="l"/>
            <a:r>
              <a:rPr lang="en-US" dirty="0" smtClean="0"/>
              <a:t>Roots are used to </a:t>
            </a:r>
            <a:r>
              <a:rPr lang="en-US" b="1" dirty="0" smtClean="0"/>
              <a:t>store food;</a:t>
            </a:r>
            <a:r>
              <a:rPr lang="en-US" dirty="0" smtClean="0"/>
              <a:t> for example, fleshy roots like Carrot, Radish, Beet, Turnip, and Mirabilis.</a:t>
            </a:r>
          </a:p>
          <a:p>
            <a:pPr algn="l"/>
            <a:r>
              <a:rPr lang="en-US" dirty="0" smtClean="0"/>
              <a:t>Roots play an essential role in binding the soil. Roots help in </a:t>
            </a:r>
            <a:r>
              <a:rPr lang="en-US" b="1" dirty="0" smtClean="0"/>
              <a:t>preventing soil erosion</a:t>
            </a:r>
            <a:r>
              <a:rPr lang="en-US" dirty="0" smtClean="0"/>
              <a:t> and land sliding in the hilly areas.</a:t>
            </a:r>
          </a:p>
          <a:p>
            <a:pPr algn="l"/>
            <a:r>
              <a:rPr lang="en-US" dirty="0" smtClean="0"/>
              <a:t>Roots of plants like Corms, Stem Tubers, Rhizomes, and </a:t>
            </a:r>
            <a:r>
              <a:rPr lang="en-US" dirty="0" err="1" smtClean="0"/>
              <a:t>Stolon</a:t>
            </a:r>
            <a:r>
              <a:rPr lang="en-US" dirty="0" smtClean="0"/>
              <a:t> participate in </a:t>
            </a:r>
            <a:r>
              <a:rPr lang="en-US" b="1" dirty="0" smtClean="0"/>
              <a:t>vegetative reproduction.</a:t>
            </a:r>
            <a:endParaRPr lang="en-US" dirty="0" smtClean="0"/>
          </a:p>
          <a:p>
            <a:pPr algn="l"/>
            <a:r>
              <a:rPr lang="en-US" dirty="0" smtClean="0"/>
              <a:t>In some week stemmed plants, roots help in clinging and, hence, </a:t>
            </a:r>
            <a:r>
              <a:rPr lang="en-US" b="1" dirty="0" smtClean="0"/>
              <a:t>climbing roots;</a:t>
            </a:r>
            <a:r>
              <a:rPr lang="en-US" dirty="0" smtClean="0"/>
              <a:t> for example, Money Plant, Betel, Ivy, etc.</a:t>
            </a:r>
          </a:p>
          <a:p>
            <a:pPr algn="l"/>
            <a:r>
              <a:rPr lang="en-US" dirty="0" smtClean="0"/>
              <a:t>Roots also take part in </a:t>
            </a:r>
            <a:r>
              <a:rPr lang="en-US" b="1" dirty="0" smtClean="0"/>
              <a:t>nitrogen fixation</a:t>
            </a:r>
            <a:r>
              <a:rPr lang="en-US" dirty="0" smtClean="0"/>
              <a:t> with the help of nitrogen-fixing bacteria present in the soil. For example, </a:t>
            </a:r>
            <a:r>
              <a:rPr lang="en-US" dirty="0" err="1" smtClean="0"/>
              <a:t>nodulated</a:t>
            </a:r>
            <a:r>
              <a:rPr lang="en-US" dirty="0" smtClean="0"/>
              <a:t> roots Of Pea, Bean, Gram, Fenugreek, etc.</a:t>
            </a:r>
          </a:p>
          <a:p>
            <a:pPr algn="l"/>
            <a:r>
              <a:rPr lang="en-US" dirty="0" smtClean="0"/>
              <a:t>Roots of some plants are present above the ground and known as </a:t>
            </a:r>
            <a:r>
              <a:rPr lang="en-US" b="1" dirty="0" smtClean="0"/>
              <a:t>Aerial Roots</a:t>
            </a:r>
            <a:r>
              <a:rPr lang="en-US" dirty="0" smtClean="0"/>
              <a:t>. For example, </a:t>
            </a:r>
            <a:r>
              <a:rPr lang="en-US" dirty="0" err="1" smtClean="0"/>
              <a:t>pneumatophores</a:t>
            </a:r>
            <a:r>
              <a:rPr lang="en-US" dirty="0" smtClean="0"/>
              <a:t> are the type of specialized aerial roots present in Mangrove plants. They help the plant to breathe.</a:t>
            </a:r>
          </a:p>
          <a:p>
            <a:pPr algn="l"/>
            <a:r>
              <a:rPr lang="en-US" dirty="0" smtClean="0"/>
              <a:t>Roots of mangrove and epiphytic orchids play a significant role in the </a:t>
            </a:r>
            <a:r>
              <a:rPr lang="en-US" b="1" dirty="0" smtClean="0"/>
              <a:t>photosynthesis</a:t>
            </a:r>
            <a:r>
              <a:rPr lang="en-US" dirty="0" smtClean="0"/>
              <a:t>. They become green upon exposure to light and start producing energy. There is even a leafless orchid </a:t>
            </a:r>
            <a:r>
              <a:rPr lang="en-US" i="1" dirty="0" smtClean="0"/>
              <a:t>(</a:t>
            </a:r>
            <a:r>
              <a:rPr lang="en-US" i="1" dirty="0" err="1" smtClean="0"/>
              <a:t>Dendrophylax</a:t>
            </a:r>
            <a:r>
              <a:rPr lang="en-US" i="1" dirty="0" smtClean="0"/>
              <a:t> </a:t>
            </a:r>
            <a:r>
              <a:rPr lang="en-US" i="1" dirty="0" err="1" smtClean="0"/>
              <a:t>lindenii</a:t>
            </a:r>
            <a:r>
              <a:rPr lang="en-US" i="1" dirty="0" smtClean="0"/>
              <a:t>)</a:t>
            </a:r>
            <a:r>
              <a:rPr lang="en-US" dirty="0" smtClean="0"/>
              <a:t> which solely depends upon its roots for energy production.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PLANT TAXONOMY</a:t>
            </a:r>
            <a:endParaRPr lang="ar-IQ"/>
          </a:p>
        </p:txBody>
      </p:sp>
      <p:sp>
        <p:nvSpPr>
          <p:cNvPr id="3" name="Slide Number Placeholder 2"/>
          <p:cNvSpPr>
            <a:spLocks noGrp="1"/>
          </p:cNvSpPr>
          <p:nvPr>
            <p:ph type="sldNum" sz="quarter" idx="12"/>
          </p:nvPr>
        </p:nvSpPr>
        <p:spPr/>
        <p:txBody>
          <a:bodyPr/>
          <a:lstStyle/>
          <a:p>
            <a:pPr>
              <a:defRPr/>
            </a:pPr>
            <a:fld id="{C5286E71-AEA2-49F2-ABC3-8DAAAE9592F9}" type="slidenum">
              <a:rPr lang="ar-IQ" smtClean="0"/>
              <a:pPr>
                <a:defRPr/>
              </a:pPr>
              <a:t>27</a:t>
            </a:fld>
            <a:endParaRPr lang="ar-IQ"/>
          </a:p>
        </p:txBody>
      </p:sp>
      <p:pic>
        <p:nvPicPr>
          <p:cNvPr id="4" name="Picture 3"/>
          <p:cNvPicPr>
            <a:picLocks noChangeAspect="1"/>
          </p:cNvPicPr>
          <p:nvPr/>
        </p:nvPicPr>
        <p:blipFill>
          <a:blip r:embed="rId2"/>
          <a:stretch>
            <a:fillRect/>
          </a:stretch>
        </p:blipFill>
        <p:spPr>
          <a:xfrm>
            <a:off x="244416" y="1295399"/>
            <a:ext cx="8061384" cy="3974451"/>
          </a:xfrm>
          <a:prstGeom prst="rect">
            <a:avLst/>
          </a:prstGeom>
        </p:spPr>
      </p:pic>
    </p:spTree>
    <p:extLst>
      <p:ext uri="{BB962C8B-B14F-4D97-AF65-F5344CB8AC3E}">
        <p14:creationId xmlns:p14="http://schemas.microsoft.com/office/powerpoint/2010/main" val="65572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7829550" cy="796925"/>
          </a:xfrm>
        </p:spPr>
        <p:txBody>
          <a:bodyPr/>
          <a:lstStyle/>
          <a:p>
            <a:pPr rtl="0" eaLnBrk="1" hangingPunct="1">
              <a:lnSpc>
                <a:spcPct val="80000"/>
              </a:lnSpc>
            </a:pPr>
            <a:r>
              <a:rPr lang="en-US" b="1" dirty="0">
                <a:solidFill>
                  <a:srgbClr val="FF0000"/>
                </a:solidFill>
                <a:cs typeface="Times New Roman" pitchFamily="18" charset="0"/>
              </a:rPr>
              <a:t>ROOTS</a:t>
            </a:r>
            <a:endParaRPr lang="en-US" dirty="0">
              <a:solidFill>
                <a:srgbClr val="FF0000"/>
              </a:solidFill>
              <a:cs typeface="Times New Roman" pitchFamily="18" charset="0"/>
            </a:endParaRPr>
          </a:p>
        </p:txBody>
      </p:sp>
      <p:sp>
        <p:nvSpPr>
          <p:cNvPr id="22530" name="Content Placeholder 2"/>
          <p:cNvSpPr>
            <a:spLocks noGrp="1"/>
          </p:cNvSpPr>
          <p:nvPr>
            <p:ph idx="1"/>
          </p:nvPr>
        </p:nvSpPr>
        <p:spPr>
          <a:xfrm>
            <a:off x="179512" y="836712"/>
            <a:ext cx="6840884" cy="5605330"/>
          </a:xfrm>
        </p:spPr>
        <p:txBody>
          <a:bodyPr/>
          <a:lstStyle/>
          <a:p>
            <a:pPr marL="0" indent="0" algn="l" rtl="0">
              <a:buNone/>
            </a:pPr>
            <a:r>
              <a:rPr lang="en-US" sz="1600" dirty="0"/>
              <a:t>The root is the underground organ of the plant. Its primary function includes uptake of water and minerals and anchorage of the above-ground (aerial) portions of the plant.</a:t>
            </a:r>
          </a:p>
          <a:p>
            <a:pPr algn="l" rtl="0" eaLnBrk="1" hangingPunct="1">
              <a:lnSpc>
                <a:spcPct val="80000"/>
              </a:lnSpc>
              <a:buFont typeface="Arial" charset="0"/>
              <a:buNone/>
            </a:pPr>
            <a:r>
              <a:rPr lang="en-US" sz="1600" b="1" dirty="0">
                <a:cs typeface="Times New Roman" pitchFamily="18" charset="0"/>
              </a:rPr>
              <a:t>Origin of roots;</a:t>
            </a:r>
            <a:endParaRPr lang="en-US" sz="1600" dirty="0">
              <a:cs typeface="Times New Roman" pitchFamily="18" charset="0"/>
            </a:endParaRPr>
          </a:p>
          <a:p>
            <a:pPr algn="l" rtl="0" eaLnBrk="1" hangingPunct="1">
              <a:lnSpc>
                <a:spcPct val="80000"/>
              </a:lnSpc>
              <a:buNone/>
            </a:pPr>
            <a:r>
              <a:rPr lang="en-US" sz="1600" dirty="0">
                <a:cs typeface="Times New Roman" pitchFamily="18" charset="0"/>
              </a:rPr>
              <a:t>   </a:t>
            </a:r>
            <a:r>
              <a:rPr lang="en-US" sz="1600" dirty="0"/>
              <a:t>The first root to develop in a vascular plant is the </a:t>
            </a:r>
            <a:r>
              <a:rPr lang="en-US" sz="1600" dirty="0" err="1"/>
              <a:t>radicle</a:t>
            </a:r>
            <a:r>
              <a:rPr lang="en-US" sz="1600" dirty="0"/>
              <a:t> of the embryo.</a:t>
            </a:r>
          </a:p>
          <a:p>
            <a:pPr algn="l" rtl="0">
              <a:buNone/>
            </a:pPr>
            <a:r>
              <a:rPr lang="en-US" sz="1600" b="1" dirty="0"/>
              <a:t>     1.  Primary root </a:t>
            </a:r>
            <a:r>
              <a:rPr lang="en-US" sz="1600" dirty="0"/>
              <a:t>&amp; </a:t>
            </a:r>
            <a:r>
              <a:rPr lang="en-US" sz="1600" b="1" dirty="0"/>
              <a:t>Lateral roots</a:t>
            </a:r>
            <a:r>
              <a:rPr lang="en-US" sz="1600" dirty="0"/>
              <a:t>: Formed by </a:t>
            </a:r>
            <a:r>
              <a:rPr lang="en-US" sz="1600" dirty="0" err="1"/>
              <a:t>radicle</a:t>
            </a:r>
            <a:r>
              <a:rPr lang="en-US" sz="1600" dirty="0"/>
              <a:t>, as in</a:t>
            </a:r>
          </a:p>
          <a:p>
            <a:pPr algn="l" rtl="0">
              <a:buNone/>
            </a:pPr>
            <a:r>
              <a:rPr lang="en-US" sz="1600" dirty="0"/>
              <a:t>       most </a:t>
            </a:r>
            <a:r>
              <a:rPr lang="en-US" sz="1600" dirty="0" err="1"/>
              <a:t>Dicots</a:t>
            </a:r>
            <a:r>
              <a:rPr lang="en-US" sz="1600" dirty="0"/>
              <a:t>. Taproot system. </a:t>
            </a:r>
          </a:p>
          <a:p>
            <a:pPr algn="l" rtl="0">
              <a:buNone/>
            </a:pPr>
            <a:r>
              <a:rPr lang="en-US" sz="1600" b="1" dirty="0"/>
              <a:t>    2. Adventitious roots</a:t>
            </a:r>
            <a:r>
              <a:rPr lang="en-US" sz="1600" dirty="0"/>
              <a:t>. Formed by any other part of a plant except </a:t>
            </a:r>
            <a:r>
              <a:rPr lang="en-US" sz="1600" dirty="0" err="1"/>
              <a:t>radicle</a:t>
            </a:r>
            <a:r>
              <a:rPr lang="en-US" sz="1600" dirty="0"/>
              <a:t>,</a:t>
            </a:r>
            <a:r>
              <a:rPr lang="en-US" sz="1600" b="1" dirty="0"/>
              <a:t> </a:t>
            </a:r>
            <a:r>
              <a:rPr lang="en-US" sz="1600" dirty="0"/>
              <a:t>as in Monocots.   </a:t>
            </a:r>
          </a:p>
          <a:p>
            <a:pPr algn="l" rtl="0" eaLnBrk="1" hangingPunct="1">
              <a:lnSpc>
                <a:spcPct val="80000"/>
              </a:lnSpc>
              <a:buNone/>
            </a:pPr>
            <a:endParaRPr lang="en-US" sz="1600" dirty="0">
              <a:cs typeface="Times New Roman" pitchFamily="18" charset="0"/>
            </a:endParaRPr>
          </a:p>
          <a:p>
            <a:pPr algn="l" rtl="0" eaLnBrk="1" hangingPunct="1">
              <a:lnSpc>
                <a:spcPct val="80000"/>
              </a:lnSpc>
              <a:buNone/>
            </a:pPr>
            <a:r>
              <a:rPr lang="en-US" sz="1600" b="1" dirty="0">
                <a:solidFill>
                  <a:srgbClr val="FF0000"/>
                </a:solidFill>
                <a:cs typeface="Times New Roman" pitchFamily="18" charset="0"/>
              </a:rPr>
              <a:t>Root system;</a:t>
            </a:r>
            <a:endParaRPr lang="en-US" sz="1600" dirty="0">
              <a:solidFill>
                <a:srgbClr val="FF0000"/>
              </a:solidFill>
              <a:cs typeface="Times New Roman" pitchFamily="18" charset="0"/>
            </a:endParaRPr>
          </a:p>
          <a:p>
            <a:pPr algn="l" rtl="0" eaLnBrk="1" hangingPunct="1">
              <a:lnSpc>
                <a:spcPct val="80000"/>
              </a:lnSpc>
              <a:buNone/>
            </a:pPr>
            <a:r>
              <a:rPr lang="en-US" sz="1600" b="1" dirty="0"/>
              <a:t>1. Normal roots Taproot system (</a:t>
            </a:r>
            <a:r>
              <a:rPr lang="en-US" sz="1600" b="1" dirty="0" err="1"/>
              <a:t>Allorrhyzy</a:t>
            </a:r>
            <a:r>
              <a:rPr lang="en-US" sz="1600" b="1" dirty="0"/>
              <a:t>, </a:t>
            </a:r>
            <a:r>
              <a:rPr lang="en-US" sz="1600" b="1" dirty="0" err="1"/>
              <a:t>Dicot</a:t>
            </a:r>
            <a:r>
              <a:rPr lang="en-US" sz="1600" b="1" dirty="0"/>
              <a:t> roots)</a:t>
            </a:r>
          </a:p>
          <a:p>
            <a:pPr algn="l" rtl="0" eaLnBrk="1" hangingPunct="1">
              <a:lnSpc>
                <a:spcPct val="80000"/>
              </a:lnSpc>
              <a:buNone/>
            </a:pPr>
            <a:endParaRPr lang="en-US" sz="1600" b="1" dirty="0"/>
          </a:p>
          <a:p>
            <a:pPr algn="l" rtl="0" eaLnBrk="1" hangingPunct="1">
              <a:lnSpc>
                <a:spcPct val="80000"/>
              </a:lnSpc>
              <a:buNone/>
            </a:pPr>
            <a:r>
              <a:rPr lang="en-US" sz="1600" b="1" dirty="0"/>
              <a:t>2. Fibrous root system (</a:t>
            </a:r>
            <a:r>
              <a:rPr lang="en-US" sz="1600" b="1" dirty="0" err="1"/>
              <a:t>Homorrhyzy</a:t>
            </a:r>
            <a:r>
              <a:rPr lang="en-US" sz="1600" b="1" dirty="0"/>
              <a:t>, Monocot roots).</a:t>
            </a:r>
            <a:endParaRPr lang="en-US" sz="1600" dirty="0">
              <a:cs typeface="Times New Roman" pitchFamily="18" charset="0"/>
            </a:endParaRPr>
          </a:p>
          <a:p>
            <a:pPr marL="0" indent="0" algn="ctr" rtl="0">
              <a:buNone/>
            </a:pPr>
            <a:endParaRPr lang="en-US" sz="1600" b="1" dirty="0"/>
          </a:p>
          <a:p>
            <a:pPr marL="0" indent="0" algn="ctr" rtl="0">
              <a:buNone/>
            </a:pPr>
            <a:r>
              <a:rPr lang="en-US" sz="1600" b="1" dirty="0"/>
              <a:t>Modified Roots;</a:t>
            </a:r>
            <a:endParaRPr lang="en-US" sz="1600" dirty="0"/>
          </a:p>
          <a:p>
            <a:pPr algn="l" rtl="0"/>
            <a:r>
              <a:rPr lang="en-US" sz="1600" dirty="0"/>
              <a:t>    Some roots are modified to carry out specialized functions of mechanical and physiological nature.</a:t>
            </a:r>
          </a:p>
          <a:p>
            <a:pPr lvl="0" algn="l" rtl="0"/>
            <a:r>
              <a:rPr lang="en-US" sz="1600" dirty="0"/>
              <a:t>Some taproots are modified for food storage as fleshy or succulent tap roots.</a:t>
            </a:r>
          </a:p>
          <a:p>
            <a:pPr lvl="0" algn="l" rtl="0"/>
            <a:r>
              <a:rPr lang="en-US" sz="1600" dirty="0"/>
              <a:t>Some adventitious roots are modified for other functions also.</a:t>
            </a:r>
          </a:p>
          <a:p>
            <a:pPr algn="l" rtl="0" eaLnBrk="1" hangingPunct="1">
              <a:lnSpc>
                <a:spcPct val="80000"/>
              </a:lnSpc>
              <a:buFont typeface="Arial" charset="0"/>
              <a:buNone/>
            </a:pPr>
            <a:endParaRPr lang="ar-IQ" sz="1600" dirty="0"/>
          </a:p>
        </p:txBody>
      </p:sp>
      <p:sp>
        <p:nvSpPr>
          <p:cNvPr id="4" name="Footer Placeholder 3"/>
          <p:cNvSpPr>
            <a:spLocks noGrp="1"/>
          </p:cNvSpPr>
          <p:nvPr>
            <p:ph type="ftr" sz="quarter" idx="11"/>
          </p:nvPr>
        </p:nvSpPr>
        <p:spPr/>
        <p:txBody>
          <a:bodyPr/>
          <a:lstStyle/>
          <a:p>
            <a:pPr>
              <a:defRPr/>
            </a:pPr>
            <a:r>
              <a:rPr lang="en-US"/>
              <a:t>PLANT TAXONOMY</a:t>
            </a:r>
            <a:endParaRPr lang="ar-IQ"/>
          </a:p>
        </p:txBody>
      </p:sp>
      <p:sp>
        <p:nvSpPr>
          <p:cNvPr id="7"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8" name="Slide Number Placeholder 7"/>
          <p:cNvSpPr>
            <a:spLocks noGrp="1"/>
          </p:cNvSpPr>
          <p:nvPr>
            <p:ph type="sldNum" sz="quarter" idx="12"/>
          </p:nvPr>
        </p:nvSpPr>
        <p:spPr/>
        <p:txBody>
          <a:bodyPr/>
          <a:lstStyle/>
          <a:p>
            <a:pPr>
              <a:defRPr/>
            </a:pPr>
            <a:fld id="{38FE5836-C634-4053-A5CF-C1B5E6C2B6DD}" type="slidenum">
              <a:rPr lang="ar-IQ"/>
              <a:pPr>
                <a:defRPr/>
              </a:pPr>
              <a:t>3</a:t>
            </a:fld>
            <a:endParaRPr lang="ar-IQ"/>
          </a:p>
        </p:txBody>
      </p:sp>
      <p:sp>
        <p:nvSpPr>
          <p:cNvPr id="22535" name="Text Box 8"/>
          <p:cNvSpPr txBox="1">
            <a:spLocks noChangeArrowheads="1"/>
          </p:cNvSpPr>
          <p:nvPr/>
        </p:nvSpPr>
        <p:spPr bwMode="auto">
          <a:xfrm>
            <a:off x="6877050" y="1557338"/>
            <a:ext cx="1943100" cy="366712"/>
          </a:xfrm>
          <a:prstGeom prst="rect">
            <a:avLst/>
          </a:prstGeom>
          <a:noFill/>
          <a:ln w="9525">
            <a:noFill/>
            <a:miter lim="800000"/>
            <a:headEnd/>
            <a:tailEnd/>
          </a:ln>
        </p:spPr>
        <p:txBody>
          <a:bodyPr>
            <a:spAutoFit/>
          </a:bodyPr>
          <a:lstStyle/>
          <a:p>
            <a:pPr>
              <a:spcBef>
                <a:spcPct val="50000"/>
              </a:spcBef>
            </a:pPr>
            <a:endParaRPr lang="en-US"/>
          </a:p>
        </p:txBody>
      </p:sp>
      <p:grpSp>
        <p:nvGrpSpPr>
          <p:cNvPr id="2" name="Group 16"/>
          <p:cNvGrpSpPr>
            <a:grpSpLocks/>
          </p:cNvGrpSpPr>
          <p:nvPr/>
        </p:nvGrpSpPr>
        <p:grpSpPr bwMode="auto">
          <a:xfrm>
            <a:off x="7308850" y="836613"/>
            <a:ext cx="1400175" cy="5456237"/>
            <a:chOff x="4558" y="527"/>
            <a:chExt cx="882" cy="3437"/>
          </a:xfrm>
        </p:grpSpPr>
        <p:grpSp>
          <p:nvGrpSpPr>
            <p:cNvPr id="3" name="Group 15"/>
            <p:cNvGrpSpPr>
              <a:grpSpLocks/>
            </p:cNvGrpSpPr>
            <p:nvPr/>
          </p:nvGrpSpPr>
          <p:grpSpPr bwMode="auto">
            <a:xfrm>
              <a:off x="4558" y="527"/>
              <a:ext cx="882" cy="2242"/>
              <a:chOff x="4558" y="527"/>
              <a:chExt cx="882" cy="2242"/>
            </a:xfrm>
          </p:grpSpPr>
          <p:pic>
            <p:nvPicPr>
              <p:cNvPr id="22540" name="Picture 12"/>
              <p:cNvPicPr>
                <a:picLocks noChangeAspect="1" noChangeArrowheads="1"/>
              </p:cNvPicPr>
              <p:nvPr/>
            </p:nvPicPr>
            <p:blipFill>
              <a:blip r:embed="rId2"/>
              <a:srcRect/>
              <a:stretch>
                <a:fillRect/>
              </a:stretch>
            </p:blipFill>
            <p:spPr bwMode="auto">
              <a:xfrm>
                <a:off x="4604" y="527"/>
                <a:ext cx="803" cy="1270"/>
              </a:xfrm>
              <a:prstGeom prst="rect">
                <a:avLst/>
              </a:prstGeom>
              <a:noFill/>
              <a:ln w="9525">
                <a:noFill/>
                <a:miter lim="800000"/>
                <a:headEnd/>
                <a:tailEnd/>
              </a:ln>
            </p:spPr>
          </p:pic>
          <p:pic>
            <p:nvPicPr>
              <p:cNvPr id="22541" name="Picture 13"/>
              <p:cNvPicPr>
                <a:picLocks noChangeAspect="1" noChangeArrowheads="1"/>
              </p:cNvPicPr>
              <p:nvPr/>
            </p:nvPicPr>
            <p:blipFill>
              <a:blip r:embed="rId3"/>
              <a:srcRect/>
              <a:stretch>
                <a:fillRect/>
              </a:stretch>
            </p:blipFill>
            <p:spPr bwMode="auto">
              <a:xfrm>
                <a:off x="4558" y="1797"/>
                <a:ext cx="882" cy="972"/>
              </a:xfrm>
              <a:prstGeom prst="rect">
                <a:avLst/>
              </a:prstGeom>
              <a:noFill/>
              <a:ln w="9525">
                <a:noFill/>
                <a:miter lim="800000"/>
                <a:headEnd/>
                <a:tailEnd/>
              </a:ln>
            </p:spPr>
          </p:pic>
        </p:grpSp>
        <p:pic>
          <p:nvPicPr>
            <p:cNvPr id="22542" name="Picture 14"/>
            <p:cNvPicPr>
              <a:picLocks noChangeAspect="1" noChangeArrowheads="1"/>
            </p:cNvPicPr>
            <p:nvPr/>
          </p:nvPicPr>
          <p:blipFill>
            <a:blip r:embed="rId4"/>
            <a:srcRect/>
            <a:stretch>
              <a:fillRect/>
            </a:stretch>
          </p:blipFill>
          <p:spPr bwMode="auto">
            <a:xfrm>
              <a:off x="4649" y="2704"/>
              <a:ext cx="696" cy="1260"/>
            </a:xfrm>
            <a:prstGeom prst="rect">
              <a:avLst/>
            </a:prstGeom>
            <a:noFill/>
            <a:ln w="9525">
              <a:noFill/>
              <a:miter lim="800000"/>
              <a:headEnd/>
              <a:tailEnd/>
            </a:ln>
          </p:spPr>
        </p:pic>
      </p:grpSp>
      <p:sp>
        <p:nvSpPr>
          <p:cNvPr id="14" name="Right Arrow 13"/>
          <p:cNvSpPr/>
          <p:nvPr/>
        </p:nvSpPr>
        <p:spPr>
          <a:xfrm>
            <a:off x="6572264" y="2214554"/>
            <a:ext cx="157163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Right Arrow 14"/>
          <p:cNvSpPr/>
          <p:nvPr/>
        </p:nvSpPr>
        <p:spPr>
          <a:xfrm rot="20867197" flipV="1">
            <a:off x="5500282" y="3574405"/>
            <a:ext cx="2067773" cy="99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Right Arrow 15"/>
          <p:cNvSpPr/>
          <p:nvPr/>
        </p:nvSpPr>
        <p:spPr>
          <a:xfrm rot="875515" flipV="1">
            <a:off x="5294535" y="4637245"/>
            <a:ext cx="2397784" cy="116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b="1" dirty="0">
                <a:cs typeface="Arial" charset="0"/>
              </a:rPr>
              <a:t>Root system;</a:t>
            </a:r>
            <a:endParaRPr lang="ar-IQ" dirty="0"/>
          </a:p>
        </p:txBody>
      </p:sp>
      <p:sp>
        <p:nvSpPr>
          <p:cNvPr id="4" name="Footer Placeholder 3"/>
          <p:cNvSpPr>
            <a:spLocks noGrp="1"/>
          </p:cNvSpPr>
          <p:nvPr>
            <p:ph type="ftr" sz="quarter" idx="11"/>
          </p:nvPr>
        </p:nvSpPr>
        <p:spPr/>
        <p:txBody>
          <a:bodyPr/>
          <a:lstStyle/>
          <a:p>
            <a:pPr>
              <a:defRPr/>
            </a:pPr>
            <a:r>
              <a:rPr lang="en-US"/>
              <a:t>PLANT TAXONOMY</a:t>
            </a:r>
            <a:endParaRPr lang="ar-IQ"/>
          </a:p>
        </p:txBody>
      </p:sp>
      <p:sp>
        <p:nvSpPr>
          <p:cNvPr id="5" name="Slide Number Placeholder 4"/>
          <p:cNvSpPr>
            <a:spLocks noGrp="1"/>
          </p:cNvSpPr>
          <p:nvPr>
            <p:ph type="sldNum" sz="quarter" idx="12"/>
          </p:nvPr>
        </p:nvSpPr>
        <p:spPr/>
        <p:txBody>
          <a:bodyPr/>
          <a:lstStyle/>
          <a:p>
            <a:pPr>
              <a:defRPr/>
            </a:pPr>
            <a:fld id="{B7564B0D-11D8-4A77-AE64-78DC8F067A14}" type="slidenum">
              <a:rPr lang="ar-IQ"/>
              <a:pPr>
                <a:defRPr/>
              </a:pPr>
              <a:t>4</a:t>
            </a:fld>
            <a:endParaRPr lang="ar-IQ"/>
          </a:p>
        </p:txBody>
      </p:sp>
      <p:pic>
        <p:nvPicPr>
          <p:cNvPr id="23556" name="Picture 2"/>
          <p:cNvPicPr>
            <a:picLocks noGrp="1" noChangeAspect="1" noChangeArrowheads="1"/>
          </p:cNvPicPr>
          <p:nvPr>
            <p:ph idx="1"/>
          </p:nvPr>
        </p:nvPicPr>
        <p:blipFill>
          <a:blip r:embed="rId2"/>
          <a:srcRect/>
          <a:stretch>
            <a:fillRect/>
          </a:stretch>
        </p:blipFill>
        <p:spPr>
          <a:xfrm>
            <a:off x="385763" y="1571625"/>
            <a:ext cx="8261350" cy="4000500"/>
          </a:xfrm>
        </p:spPr>
      </p:pic>
      <p:sp>
        <p:nvSpPr>
          <p:cNvPr id="7" name="Slide Number Placeholder 3"/>
          <p:cNvSpPr txBox="1">
            <a:spLocks/>
          </p:cNvSpPr>
          <p:nvPr/>
        </p:nvSpPr>
        <p:spPr>
          <a:xfrm>
            <a:off x="571472"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E4F65791-F74B-4846-9462-DCC34849B325}" type="slidenum">
              <a:rPr lang="ar-IQ" sz="3600" b="1" spc="50">
                <a:ln w="11430"/>
                <a:solidFill>
                  <a:srgbClr val="7030A0"/>
                </a:solidFill>
                <a:effectLst>
                  <a:outerShdw blurRad="38100" dist="38100" dir="2700000" algn="tl">
                    <a:srgbClr val="000000">
                      <a:alpha val="43137"/>
                    </a:srgbClr>
                  </a:outerShdw>
                </a:effectLst>
                <a:latin typeface="+mn-lt"/>
                <a:cs typeface="+mn-cs"/>
              </a:rPr>
              <a:pPr algn="l" fontAlgn="auto">
                <a:spcBef>
                  <a:spcPts val="0"/>
                </a:spcBef>
                <a:spcAft>
                  <a:spcPts val="0"/>
                </a:spcAft>
                <a:defRPr/>
              </a:pPr>
              <a:t>4</a:t>
            </a:fld>
            <a:endParaRPr lang="ar-IQ" sz="3600" b="1" spc="50">
              <a:ln w="11430"/>
              <a:solidFill>
                <a:srgbClr val="7030A0"/>
              </a:solidFill>
              <a:effectLst>
                <a:outerShdw blurRad="38100" dist="38100" dir="2700000" algn="tl">
                  <a:srgbClr val="000000">
                    <a:alpha val="43137"/>
                  </a:srgbClr>
                </a:outerShdw>
              </a:effectLst>
              <a:latin typeface="+mn-lt"/>
              <a:cs typeface="+mn-cs"/>
            </a:endParaRPr>
          </a:p>
        </p:txBody>
      </p:sp>
      <p:sp>
        <p:nvSpPr>
          <p:cNvPr id="8" name="Footer Placeholder 4"/>
          <p:cNvSpPr txBox="1">
            <a:spLocks/>
          </p:cNvSpPr>
          <p:nvPr/>
        </p:nvSpPr>
        <p:spPr>
          <a:xfrm>
            <a:off x="6000760" y="6286520"/>
            <a:ext cx="2895600" cy="365125"/>
          </a:xfrm>
          <a:prstGeom prst="rect">
            <a:avLst/>
          </a:prstGeom>
          <a:solidFill>
            <a:srgbClr val="92D050"/>
          </a:solidFill>
          <a:ln>
            <a:solidFill>
              <a:srgbClr val="FFFF00"/>
            </a:solidFill>
          </a:ln>
          <a:scene3d>
            <a:camera prst="orthographicFront"/>
            <a:lightRig rig="soft" dir="tl">
              <a:rot lat="0" lon="0" rev="0"/>
            </a:lightRig>
          </a:scene3d>
          <a:sp3d>
            <a:bevelT prst="relaxedInset"/>
          </a:sp3d>
        </p:spPr>
        <p:txBody>
          <a:bodyPr rtlCol="1"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PLANT TAXONOMY</a:t>
            </a:r>
            <a:endParaRPr lang="ar-IQ"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929CBA29-74FD-44A4-B68D-6FA668EFA853}"/>
                  </a:ext>
                </a:extLst>
              </p14:cNvPr>
              <p14:cNvContentPartPr/>
              <p14:nvPr/>
            </p14:nvContentPartPr>
            <p14:xfrm>
              <a:off x="984600" y="5289480"/>
              <a:ext cx="1013040" cy="228600"/>
            </p14:xfrm>
          </p:contentPart>
        </mc:Choice>
        <mc:Fallback xmlns="">
          <p:pic>
            <p:nvPicPr>
              <p:cNvPr id="2" name="Ink 1">
                <a:extLst>
                  <a:ext uri="{FF2B5EF4-FFF2-40B4-BE49-F238E27FC236}">
                    <a16:creationId xmlns:a16="http://schemas.microsoft.com/office/drawing/2014/main" xmlns="" xmlns:p14="http://schemas.microsoft.com/office/powerpoint/2010/main" id="{929CBA29-74FD-44A4-B68D-6FA668EFA853}"/>
                  </a:ext>
                </a:extLst>
              </p:cNvPr>
              <p:cNvPicPr/>
              <p:nvPr/>
            </p:nvPicPr>
            <p:blipFill>
              <a:blip r:embed="rId4"/>
              <a:stretch>
                <a:fillRect/>
              </a:stretch>
            </p:blipFill>
            <p:spPr>
              <a:xfrm>
                <a:off x="975240" y="5280120"/>
                <a:ext cx="1031760" cy="247320"/>
              </a:xfrm>
              <a:prstGeom prst="rect">
                <a:avLst/>
              </a:prstGeom>
            </p:spPr>
          </p:pic>
        </mc:Fallback>
      </mc:AlternateContent>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PLANT TAXONOMY</a:t>
            </a:r>
            <a:endParaRPr lang="ar-IQ"/>
          </a:p>
        </p:txBody>
      </p:sp>
      <p:sp>
        <p:nvSpPr>
          <p:cNvPr id="5" name="Slide Number Placeholder 4"/>
          <p:cNvSpPr>
            <a:spLocks noGrp="1"/>
          </p:cNvSpPr>
          <p:nvPr>
            <p:ph type="sldNum" sz="quarter" idx="12"/>
          </p:nvPr>
        </p:nvSpPr>
        <p:spPr/>
        <p:txBody>
          <a:bodyPr/>
          <a:lstStyle/>
          <a:p>
            <a:pPr>
              <a:defRPr/>
            </a:pPr>
            <a:fld id="{ACF39A34-9444-4E2B-A21F-3ADEB0313D6F}" type="slidenum">
              <a:rPr lang="ar-IQ" smtClean="0"/>
              <a:pPr>
                <a:defRPr/>
              </a:pPr>
              <a:t>5</a:t>
            </a:fld>
            <a:endParaRPr lang="ar-IQ"/>
          </a:p>
        </p:txBody>
      </p:sp>
      <p:pic>
        <p:nvPicPr>
          <p:cNvPr id="1028" name="Picture 4" descr="Types of root"/>
          <p:cNvPicPr>
            <a:picLocks noChangeAspect="1" noChangeArrowheads="1"/>
          </p:cNvPicPr>
          <p:nvPr/>
        </p:nvPicPr>
        <p:blipFill>
          <a:blip r:embed="rId2"/>
          <a:srcRect/>
          <a:stretch>
            <a:fillRect/>
          </a:stretch>
        </p:blipFill>
        <p:spPr bwMode="auto">
          <a:xfrm>
            <a:off x="857250" y="76200"/>
            <a:ext cx="7143750" cy="59912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PLANT TAXONOMY</a:t>
            </a:r>
            <a:endParaRPr lang="ar-IQ"/>
          </a:p>
        </p:txBody>
      </p:sp>
      <p:sp>
        <p:nvSpPr>
          <p:cNvPr id="5" name="Slide Number Placeholder 4"/>
          <p:cNvSpPr>
            <a:spLocks noGrp="1"/>
          </p:cNvSpPr>
          <p:nvPr>
            <p:ph type="sldNum" sz="quarter" idx="12"/>
          </p:nvPr>
        </p:nvSpPr>
        <p:spPr/>
        <p:txBody>
          <a:bodyPr/>
          <a:lstStyle/>
          <a:p>
            <a:pPr>
              <a:defRPr/>
            </a:pPr>
            <a:fld id="{ACF39A34-9444-4E2B-A21F-3ADEB0313D6F}" type="slidenum">
              <a:rPr lang="ar-IQ" smtClean="0"/>
              <a:pPr>
                <a:defRPr/>
              </a:pPr>
              <a:t>6</a:t>
            </a:fld>
            <a:endParaRPr lang="ar-IQ"/>
          </a:p>
        </p:txBody>
      </p:sp>
      <p:pic>
        <p:nvPicPr>
          <p:cNvPr id="40962" name="Picture 2" descr="https://dyckarboretum.org/wp-content/uploads/2015/02/Roots.jpg"/>
          <p:cNvPicPr>
            <a:picLocks noChangeAspect="1" noChangeArrowheads="1"/>
          </p:cNvPicPr>
          <p:nvPr/>
        </p:nvPicPr>
        <p:blipFill>
          <a:blip r:embed="rId2"/>
          <a:srcRect/>
          <a:stretch>
            <a:fillRect/>
          </a:stretch>
        </p:blipFill>
        <p:spPr bwMode="auto">
          <a:xfrm>
            <a:off x="80946" y="76200"/>
            <a:ext cx="8827446" cy="55778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PLANT TAXONOMY</a:t>
            </a:r>
            <a:endParaRPr lang="ar-IQ"/>
          </a:p>
        </p:txBody>
      </p:sp>
      <p:sp>
        <p:nvSpPr>
          <p:cNvPr id="5" name="Slide Number Placeholder 4"/>
          <p:cNvSpPr>
            <a:spLocks noGrp="1"/>
          </p:cNvSpPr>
          <p:nvPr>
            <p:ph type="sldNum" sz="quarter" idx="12"/>
          </p:nvPr>
        </p:nvSpPr>
        <p:spPr/>
        <p:txBody>
          <a:bodyPr/>
          <a:lstStyle/>
          <a:p>
            <a:pPr>
              <a:defRPr/>
            </a:pPr>
            <a:fld id="{ACF39A34-9444-4E2B-A21F-3ADEB0313D6F}" type="slidenum">
              <a:rPr lang="ar-IQ" smtClean="0"/>
              <a:pPr>
                <a:defRPr/>
              </a:pPr>
              <a:t>7</a:t>
            </a:fld>
            <a:endParaRPr lang="ar-IQ"/>
          </a:p>
        </p:txBody>
      </p:sp>
      <p:pic>
        <p:nvPicPr>
          <p:cNvPr id="41988" name="Picture 4" descr="Tap root system"/>
          <p:cNvPicPr>
            <a:picLocks noChangeAspect="1" noChangeArrowheads="1"/>
          </p:cNvPicPr>
          <p:nvPr/>
        </p:nvPicPr>
        <p:blipFill>
          <a:blip r:embed="rId2"/>
          <a:srcRect/>
          <a:stretch>
            <a:fillRect/>
          </a:stretch>
        </p:blipFill>
        <p:spPr bwMode="auto">
          <a:xfrm>
            <a:off x="155575" y="76200"/>
            <a:ext cx="4379369" cy="6629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3049"/>
            <a:ext cx="7758113" cy="989727"/>
          </a:xfrm>
        </p:spPr>
        <p:txBody>
          <a:bodyPr>
            <a:normAutofit/>
          </a:bodyPr>
          <a:lstStyle/>
          <a:p>
            <a:pPr rtl="0"/>
            <a:r>
              <a:rPr lang="en-US" sz="3200" b="1" dirty="0">
                <a:solidFill>
                  <a:srgbClr val="FF0000"/>
                </a:solidFill>
              </a:rPr>
              <a:t>STEMS (Shoot System)</a:t>
            </a:r>
            <a:endParaRPr lang="en-US" sz="3200" dirty="0">
              <a:solidFill>
                <a:srgbClr val="FF0000"/>
              </a:solidFill>
            </a:endParaRPr>
          </a:p>
        </p:txBody>
      </p:sp>
      <p:sp>
        <p:nvSpPr>
          <p:cNvPr id="4" name="Content Placeholder 3"/>
          <p:cNvSpPr>
            <a:spLocks noGrp="1"/>
          </p:cNvSpPr>
          <p:nvPr>
            <p:ph sz="half" idx="2"/>
          </p:nvPr>
        </p:nvSpPr>
        <p:spPr>
          <a:xfrm>
            <a:off x="395536" y="1196752"/>
            <a:ext cx="8030126" cy="5071999"/>
          </a:xfrm>
        </p:spPr>
        <p:txBody>
          <a:bodyPr rtlCol="1">
            <a:noAutofit/>
          </a:bodyPr>
          <a:lstStyle/>
          <a:p>
            <a:pPr algn="l" rtl="0"/>
            <a:r>
              <a:rPr lang="en-US" b="1" dirty="0"/>
              <a:t>Stems </a:t>
            </a:r>
            <a:r>
              <a:rPr lang="en-US" dirty="0"/>
              <a:t>function both as supportive organs (supporting and usually elevating leaves and reproductive organs) and as conductive organs (conducting both water/minerals and sugars through the vascular tissue between leaves, roots, and reproductive organs). As mentioned earlier, a </a:t>
            </a:r>
            <a:r>
              <a:rPr lang="en-US" b="1" dirty="0"/>
              <a:t>shoot </a:t>
            </a:r>
            <a:r>
              <a:rPr lang="en-US" dirty="0"/>
              <a:t>is a stem plus it’s associated leaves. </a:t>
            </a:r>
            <a:r>
              <a:rPr lang="en-US" dirty="0" err="1"/>
              <a:t>Sporophytic</a:t>
            </a:r>
            <a:r>
              <a:rPr lang="en-US" dirty="0"/>
              <a:t> shoots that are branched and bear leaves are an </a:t>
            </a:r>
            <a:r>
              <a:rPr lang="en-US" dirty="0" err="1"/>
              <a:t>apomorphy</a:t>
            </a:r>
            <a:r>
              <a:rPr lang="en-US" dirty="0"/>
              <a:t> for all vascular plants; the leafy shoot like structures of mosses and some liverworts are </a:t>
            </a:r>
            <a:r>
              <a:rPr lang="en-US" dirty="0" err="1"/>
              <a:t>gametophytic</a:t>
            </a:r>
            <a:r>
              <a:rPr lang="en-US" dirty="0"/>
              <a:t> and not directly homologous with shoots of vascular plants.</a:t>
            </a:r>
          </a:p>
          <a:p>
            <a:pPr algn="l" rtl="0"/>
            <a:r>
              <a:rPr lang="en-US" dirty="0"/>
              <a:t>Stem is the axis of a plant bearing leaves with buds in their axils. It is formed by the </a:t>
            </a:r>
            <a:r>
              <a:rPr lang="en-US" dirty="0" err="1"/>
              <a:t>plumule</a:t>
            </a:r>
            <a:r>
              <a:rPr lang="en-US" dirty="0"/>
              <a:t> of the seed.</a:t>
            </a:r>
          </a:p>
        </p:txBody>
      </p:sp>
      <p:sp>
        <p:nvSpPr>
          <p:cNvPr id="7" name="Footer Placeholder 6"/>
          <p:cNvSpPr>
            <a:spLocks noGrp="1"/>
          </p:cNvSpPr>
          <p:nvPr>
            <p:ph type="ftr" sz="quarter" idx="11"/>
          </p:nvPr>
        </p:nvSpPr>
        <p:spPr/>
        <p:txBody>
          <a:bodyPr/>
          <a:lstStyle/>
          <a:p>
            <a:pPr>
              <a:defRPr/>
            </a:pPr>
            <a:r>
              <a:rPr lang="en-US"/>
              <a:t>PLANT TAXONOMY</a:t>
            </a:r>
            <a:endParaRPr lang="ar-IQ"/>
          </a:p>
        </p:txBody>
      </p:sp>
      <p:sp>
        <p:nvSpPr>
          <p:cNvPr id="8" name="Slide Number Placeholder 7"/>
          <p:cNvSpPr>
            <a:spLocks noGrp="1"/>
          </p:cNvSpPr>
          <p:nvPr>
            <p:ph type="sldNum" sz="quarter" idx="12"/>
          </p:nvPr>
        </p:nvSpPr>
        <p:spPr/>
        <p:txBody>
          <a:bodyPr/>
          <a:lstStyle/>
          <a:p>
            <a:pPr>
              <a:defRPr/>
            </a:pPr>
            <a:fld id="{05C5FA90-A987-44A0-B753-8D1859086F9C}" type="slidenum">
              <a:rPr lang="ar-IQ"/>
              <a:pPr>
                <a:defRPr/>
              </a:pPr>
              <a:t>8</a:t>
            </a:fld>
            <a:endParaRPr lang="ar-IQ"/>
          </a:p>
        </p:txBody>
      </p:sp>
      <p:sp>
        <p:nvSpPr>
          <p:cNvPr id="11" name="Slide Number Placeholder 3"/>
          <p:cNvSpPr txBox="1">
            <a:spLocks/>
          </p:cNvSpPr>
          <p:nvPr/>
        </p:nvSpPr>
        <p:spPr>
          <a:xfrm>
            <a:off x="571472" y="6286520"/>
            <a:ext cx="2133600" cy="365125"/>
          </a:xfrm>
          <a:prstGeom prst="rect">
            <a:avLst/>
          </a:prstGeom>
          <a:solidFill>
            <a:srgbClr val="92D050"/>
          </a:solidFill>
          <a:ln>
            <a:solidFill>
              <a:srgbClr val="FFFF00"/>
            </a:solidFill>
          </a:ln>
          <a:scene3d>
            <a:camera prst="orthographicFront"/>
            <a:lightRig rig="threePt" dir="t"/>
          </a:scene3d>
          <a:sp3d>
            <a:bevelT prst="relaxedInset"/>
          </a:sp3d>
        </p:spPr>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fontAlgn="auto">
              <a:spcBef>
                <a:spcPts val="0"/>
              </a:spcBef>
              <a:spcAft>
                <a:spcPts val="0"/>
              </a:spcAft>
              <a:defRPr/>
            </a:pPr>
            <a:fld id="{E812C433-1C27-4FF9-98CA-626119CAA4D4}" type="slidenum">
              <a:rPr lang="ar-IQ" sz="3600" b="1" spc="50">
                <a:ln w="11430"/>
                <a:solidFill>
                  <a:srgbClr val="7030A0"/>
                </a:solidFill>
                <a:effectLst>
                  <a:outerShdw blurRad="76200" dist="50800" dir="5400000" algn="tl" rotWithShape="0">
                    <a:srgbClr val="000000">
                      <a:alpha val="65000"/>
                    </a:srgbClr>
                  </a:outerShdw>
                </a:effectLst>
                <a:latin typeface="+mn-lt"/>
                <a:cs typeface="+mn-cs"/>
              </a:rPr>
              <a:pPr algn="l" fontAlgn="auto">
                <a:spcBef>
                  <a:spcPts val="0"/>
                </a:spcBef>
                <a:spcAft>
                  <a:spcPts val="0"/>
                </a:spcAft>
                <a:defRPr/>
              </a:pPr>
              <a:t>8</a:t>
            </a:fld>
            <a:endParaRPr lang="ar-IQ" sz="3600" b="1" spc="50">
              <a:ln w="11430"/>
              <a:solidFill>
                <a:srgbClr val="7030A0"/>
              </a:solidFill>
              <a:effectLst>
                <a:outerShdw blurRad="76200" dist="50800" dir="5400000" algn="tl" rotWithShape="0">
                  <a:srgbClr val="000000">
                    <a:alpha val="65000"/>
                  </a:srgbClr>
                </a:outerShdw>
              </a:effectLst>
              <a:latin typeface="+mn-lt"/>
              <a:cs typeface="+mn-cs"/>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561975"/>
          </a:xfrm>
        </p:spPr>
        <p:txBody>
          <a:bodyPr/>
          <a:lstStyle/>
          <a:p>
            <a:pPr rtl="0" eaLnBrk="1" hangingPunct="1"/>
            <a:r>
              <a:rPr lang="en-US" sz="4800" b="1" u="sng">
                <a:cs typeface="Arial" charset="0"/>
              </a:rPr>
              <a:t>Stem</a:t>
            </a:r>
            <a:endParaRPr lang="en-US" sz="4800">
              <a:cs typeface="Arial" charset="0"/>
            </a:endParaRPr>
          </a:p>
        </p:txBody>
      </p:sp>
      <p:sp>
        <p:nvSpPr>
          <p:cNvPr id="4" name="Slide Number Placeholder 3"/>
          <p:cNvSpPr>
            <a:spLocks noGrp="1"/>
          </p:cNvSpPr>
          <p:nvPr>
            <p:ph type="sldNum" sz="quarter" idx="12"/>
          </p:nvPr>
        </p:nvSpPr>
        <p:spPr>
          <a:solidFill>
            <a:srgbClr val="92D050"/>
          </a:solidFill>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fld id="{ED71EA44-ABB0-48C5-877F-46E7E90DB29F}" type="slidenum">
              <a:rPr lang="ar-IQ" sz="3600" b="1" spc="50">
                <a:ln w="11430"/>
                <a:solidFill>
                  <a:srgbClr val="7030A0"/>
                </a:solidFill>
                <a:effectLst>
                  <a:outerShdw blurRad="76200" dist="50800" dir="5400000" algn="tl" rotWithShape="0">
                    <a:srgbClr val="000000">
                      <a:alpha val="65000"/>
                    </a:srgbClr>
                  </a:outerShdw>
                </a:effectLst>
              </a:rPr>
              <a:pPr>
                <a:defRPr/>
              </a:pPr>
              <a:t>9</a:t>
            </a:fld>
            <a:endParaRPr lang="ar-IQ" sz="3600" b="1" spc="50">
              <a:ln w="11430"/>
              <a:solidFill>
                <a:srgbClr val="7030A0"/>
              </a:solidFill>
              <a:effectLst>
                <a:outerShdw blurRad="76200" dist="50800" dir="5400000" algn="tl" rotWithShape="0">
                  <a:srgbClr val="000000">
                    <a:alpha val="65000"/>
                  </a:srgbClr>
                </a:outerShdw>
              </a:effectLst>
            </a:endParaRPr>
          </a:p>
        </p:txBody>
      </p:sp>
      <p:sp>
        <p:nvSpPr>
          <p:cNvPr id="5" name="Footer Placeholder 4"/>
          <p:cNvSpPr>
            <a:spLocks noGrp="1"/>
          </p:cNvSpPr>
          <p:nvPr>
            <p:ph type="ftr" sz="quarter" idx="11"/>
          </p:nvPr>
        </p:nvSpPr>
        <p:spPr>
          <a:xfrm>
            <a:off x="6000760" y="6286520"/>
            <a:ext cx="2895600" cy="365125"/>
          </a:xfrm>
          <a:solidFill>
            <a:srgbClr val="92D050"/>
          </a:solidFill>
          <a:ln>
            <a:solidFill>
              <a:srgbClr val="FFFF00"/>
            </a:solidFill>
          </a:ln>
          <a:scene3d>
            <a:camera prst="orthographicFront"/>
            <a:lightRig rig="soft" dir="tl">
              <a:rot lat="0" lon="0" rev="0"/>
            </a:lightRig>
          </a:scene3d>
          <a:sp3d>
            <a:bevelT prst="relaxedInset"/>
          </a:sp3d>
        </p:spPr>
        <p:txBody>
          <a:bodyPr>
            <a:sp3d contourW="25400" prstMaterial="matte">
              <a:bevelT w="25400" h="55880" prst="artDeco"/>
              <a:contourClr>
                <a:schemeClr val="accent2">
                  <a:tint val="20000"/>
                </a:schemeClr>
              </a:contourClr>
            </a:sp3d>
          </a:bodyPr>
          <a:lstStyle/>
          <a:p>
            <a:pP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 TAXONOMY</a:t>
            </a:r>
            <a:endParaRPr lang="ar-IQ"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389" name="Picture 6"/>
          <p:cNvPicPr>
            <a:picLocks noChangeAspect="1" noChangeArrowheads="1"/>
          </p:cNvPicPr>
          <p:nvPr/>
        </p:nvPicPr>
        <p:blipFill>
          <a:blip r:embed="rId3"/>
          <a:srcRect/>
          <a:stretch>
            <a:fillRect/>
          </a:stretch>
        </p:blipFill>
        <p:spPr bwMode="auto">
          <a:xfrm>
            <a:off x="4857542" y="1628774"/>
            <a:ext cx="4286458" cy="2304281"/>
          </a:xfrm>
          <a:prstGeom prst="rect">
            <a:avLst/>
          </a:prstGeom>
          <a:noFill/>
          <a:ln w="9525">
            <a:noFill/>
            <a:miter lim="800000"/>
            <a:headEnd/>
            <a:tailEnd/>
          </a:ln>
        </p:spPr>
      </p:pic>
      <p:sp>
        <p:nvSpPr>
          <p:cNvPr id="7" name="TextBox 6"/>
          <p:cNvSpPr txBox="1"/>
          <p:nvPr/>
        </p:nvSpPr>
        <p:spPr>
          <a:xfrm>
            <a:off x="251520" y="1124744"/>
            <a:ext cx="4878410" cy="4893647"/>
          </a:xfrm>
          <a:prstGeom prst="rect">
            <a:avLst/>
          </a:prstGeom>
          <a:noFill/>
        </p:spPr>
        <p:txBody>
          <a:bodyPr wrap="square" rtlCol="1">
            <a:spAutoFit/>
          </a:bodyPr>
          <a:lstStyle/>
          <a:p>
            <a:pPr algn="just" rtl="0">
              <a:buNone/>
            </a:pPr>
            <a:r>
              <a:rPr lang="en-US" sz="2400" b="1" dirty="0"/>
              <a:t>Origin of stem;</a:t>
            </a:r>
            <a:endParaRPr lang="en-US" sz="2400" dirty="0"/>
          </a:p>
          <a:p>
            <a:pPr algn="just" rtl="0">
              <a:buNone/>
            </a:pPr>
            <a:r>
              <a:rPr lang="en-US" sz="2400" dirty="0"/>
              <a:t>   The first shoot of a seed plant develops from the </a:t>
            </a:r>
            <a:r>
              <a:rPr lang="en-US" sz="2400" dirty="0" err="1"/>
              <a:t>epicotyl</a:t>
            </a:r>
            <a:r>
              <a:rPr lang="en-US" sz="2400" dirty="0"/>
              <a:t> of the embryo. The </a:t>
            </a:r>
            <a:r>
              <a:rPr lang="en-US" sz="2400" dirty="0" err="1"/>
              <a:t>epicotyl</a:t>
            </a:r>
            <a:r>
              <a:rPr lang="en-US" sz="2400" dirty="0"/>
              <a:t> elongates after embryo growth into an axis (the stem) that bears leaves from its tip, which contains the actively dividing cells of the shoot </a:t>
            </a:r>
            <a:r>
              <a:rPr lang="en-US" sz="2400" b="1" dirty="0"/>
              <a:t>apical </a:t>
            </a:r>
            <a:r>
              <a:rPr lang="en-US" sz="2400" b="1" dirty="0" err="1"/>
              <a:t>meristem</a:t>
            </a:r>
            <a:r>
              <a:rPr lang="en-US" sz="2400" dirty="0"/>
              <a:t>. Further cell divisions and growth results in the formation of a mass of tissue that develops into the immature leaf, called a </a:t>
            </a:r>
            <a:r>
              <a:rPr lang="en-US" sz="2400" b="1" dirty="0"/>
              <a:t>leaf </a:t>
            </a:r>
            <a:r>
              <a:rPr lang="en-US" sz="2400" b="1" dirty="0" err="1"/>
              <a:t>primordium</a:t>
            </a:r>
            <a:r>
              <a:rPr lang="en-US" sz="2400" dirty="0"/>
              <a:t>.</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1241</TotalTime>
  <Words>2051</Words>
  <Application>Microsoft Office PowerPoint</Application>
  <PresentationFormat>On-screen Show (4:3)</PresentationFormat>
  <Paragraphs>188</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Arial</vt:lpstr>
      <vt:lpstr>Arial Black</vt:lpstr>
      <vt:lpstr>Calibri</vt:lpstr>
      <vt:lpstr>Cambria</vt:lpstr>
      <vt:lpstr>MCS Basmalah normal.</vt:lpstr>
      <vt:lpstr>Tahoma</vt:lpstr>
      <vt:lpstr>Times New Roman</vt:lpstr>
      <vt:lpstr>Office Theme</vt:lpstr>
      <vt:lpstr>l</vt:lpstr>
      <vt:lpstr> Plant duration: According to duration, the flowering plants classified to:</vt:lpstr>
      <vt:lpstr>ROOTS</vt:lpstr>
      <vt:lpstr>Root system;</vt:lpstr>
      <vt:lpstr>PowerPoint Presentation</vt:lpstr>
      <vt:lpstr>PowerPoint Presentation</vt:lpstr>
      <vt:lpstr>PowerPoint Presentation</vt:lpstr>
      <vt:lpstr>STEMS (Shoot System)</vt:lpstr>
      <vt:lpstr>Stem</vt:lpstr>
      <vt:lpstr>Part of a stem;</vt:lpstr>
      <vt:lpstr>Stem habit types;</vt:lpstr>
      <vt:lpstr>Buds</vt:lpstr>
      <vt:lpstr>LEAF</vt:lpstr>
      <vt:lpstr>Epgeal germination</vt:lpstr>
      <vt:lpstr>2. The foliage leaves;</vt:lpstr>
      <vt:lpstr>PowerPoint Presentation</vt:lpstr>
      <vt:lpstr>Leaf incision (simple &amp; compound leaves);</vt:lpstr>
      <vt:lpstr>A- Pinnate compound;</vt:lpstr>
      <vt:lpstr>  In such leaves, rachis does not differentiate and the lamina appears articulated or attached to a point on the top of the petiole. Such compound leaves may be of following types; i- Uni-foliate ▬ single leaflet attached to the top of the petiole, as in Citrus.  ii- Bi-foliate ▬ only two leaflets articulated to the rachis, as in Bignonia grandiflora. iii- Tri-foliate ▬ three leaflets articulated at the top of the rachis, as in Oxalis. iv- Quadri-foliate ▬ (it is a rare type) four leaflets articulated at the top of the rachis, as in Paris quadrifolia and Marsilea quadrifoliata. v- Multi-foliate ▬ more than four leaflets attached at the top of the rachis, as in Acanthopanax.  </vt:lpstr>
      <vt:lpstr>Leaf parts (of foliage leaves);</vt:lpstr>
      <vt:lpstr>Lamina (Blade);</vt:lpstr>
      <vt:lpstr>Reticulate venation;</vt:lpstr>
      <vt:lpstr>Parallel venation;</vt:lpstr>
      <vt:lpstr>PowerPoint Presentation</vt:lpstr>
      <vt:lpstr>Quiz  -   4</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Botany Areas</dc:title>
  <dc:creator>RAM 2009</dc:creator>
  <cp:lastModifiedBy>Shamfuture</cp:lastModifiedBy>
  <cp:revision>127</cp:revision>
  <dcterms:created xsi:type="dcterms:W3CDTF">2011-02-13T19:08:45Z</dcterms:created>
  <dcterms:modified xsi:type="dcterms:W3CDTF">2023-05-17T21:51:59Z</dcterms:modified>
</cp:coreProperties>
</file>