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handoutMasterIdLst>
    <p:handoutMasterId r:id="rId22"/>
  </p:handoutMasterIdLst>
  <p:sldIdLst>
    <p:sldId id="324" r:id="rId2"/>
    <p:sldId id="332" r:id="rId3"/>
    <p:sldId id="333" r:id="rId4"/>
    <p:sldId id="334" r:id="rId5"/>
    <p:sldId id="335" r:id="rId6"/>
    <p:sldId id="336" r:id="rId7"/>
    <p:sldId id="310" r:id="rId8"/>
    <p:sldId id="346" r:id="rId9"/>
    <p:sldId id="337" r:id="rId10"/>
    <p:sldId id="338" r:id="rId11"/>
    <p:sldId id="339" r:id="rId12"/>
    <p:sldId id="340" r:id="rId13"/>
    <p:sldId id="341" r:id="rId14"/>
    <p:sldId id="342" r:id="rId15"/>
    <p:sldId id="343" r:id="rId16"/>
    <p:sldId id="344" r:id="rId17"/>
    <p:sldId id="345" r:id="rId18"/>
    <p:sldId id="290" r:id="rId19"/>
    <p:sldId id="278" r:id="rId20"/>
  </p:sldIdLst>
  <p:sldSz cx="9144000" cy="6858000" type="screen4x3"/>
  <p:notesSz cx="6858000" cy="9144000"/>
  <p:defaultTextStyle>
    <a:defPPr>
      <a:defRPr lang="ar-IQ"/>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5" d="100"/>
          <a:sy n="45" d="100"/>
        </p:scale>
        <p:origin x="66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IQ"/>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A02832B-8FA8-4D9D-8CB5-730DD9549AA2}" type="datetimeFigureOut">
              <a:rPr lang="ar-IQ"/>
              <a:pPr>
                <a:defRPr/>
              </a:pPr>
              <a:t>21/04/1444</a:t>
            </a:fld>
            <a:endParaRPr lang="ar-IQ"/>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r>
              <a:rPr lang="en-US" dirty="0"/>
              <a:t>PLANT TAXONOMY</a:t>
            </a:r>
            <a:endParaRPr lang="ar-IQ"/>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8D5F2485-9ABA-4B4C-A3D1-F6B69D07108F}" type="slidenum">
              <a:rPr lang="ar-IQ"/>
              <a:pPr>
                <a:defRPr/>
              </a:pPr>
              <a:t>‹#›</a:t>
            </a:fld>
            <a:endParaRPr lang="ar-IQ"/>
          </a:p>
        </p:txBody>
      </p:sp>
    </p:spTree>
    <p:extLst>
      <p:ext uri="{BB962C8B-B14F-4D97-AF65-F5344CB8AC3E}">
        <p14:creationId xmlns:p14="http://schemas.microsoft.com/office/powerpoint/2010/main" val="279254492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2166" units="cm"/>
          <inkml:channel name="Y" type="integer" max="768" units="cm"/>
          <inkml:channel name="T" type="integer" max="2.14748E9" units="dev"/>
        </inkml:traceFormat>
        <inkml:channelProperties>
          <inkml:channelProperty channel="X" name="resolution" value="44.93776" units="1/cm"/>
          <inkml:channelProperty channel="Y" name="resolution" value="28.33948" units="1/cm"/>
          <inkml:channelProperty channel="T" name="resolution" value="1" units="1/dev"/>
        </inkml:channelProperties>
      </inkml:inkSource>
      <inkml:timestamp xml:id="ts0" timeString="2021-11-22T10:46:39.684"/>
    </inkml:context>
    <inkml:brush xml:id="br0">
      <inkml:brushProperty name="width" value="0.05292" units="cm"/>
      <inkml:brushProperty name="height" value="0.05292" units="cm"/>
      <inkml:brushProperty name="color" value="#FF0000"/>
    </inkml:brush>
  </inkml:definitions>
  <inkml:trace contextRef="#ctx0" brushRef="#br0">17872 1148 0,'0'0'187,"39"-79"-172,41 40 1,-41 39 0,1 0-16,-1-40 15,-39 40 1,40 0-1,0 0 17,-40 0-17,39 0 1,1 0-16,0 40 15,39-1 1,-40 1 0,-39-1-1,0 1-15,0-40 16,0 40-1,0-1 1,0 1 0,0-40-16,0 39 15,0-39 1,-39 40-1,-1 0 1,-39-40-16,39 39 16,1 1-1,-1-40 1,40 0-1,0 39-15,-40-39 63,40 0 46,-39 0-109,39 40 16,-40-40-1,40 0 1,0 40-1,0-1 79,-79-39-78,79 40-1,0-40-15,-40 0 94,40 39-63,-79 1-15,39-40-1,1 0 1,-1 40-1,40-40-15,-39 0 16,39 39 78,0-39 30,79 0-108,0 0-16,-79 0 16,79 0-1,-79 0 1,40 0 15,-40 0 0,40 0-15,-40 0-1,39 0 17,1 0-17,-40 0 63,39 0-62,-39 0-1,40 0-15,0 0 125,-40 0-109,39 0-1,-39 0 1,40 0 0,-40 0-16,40 0 15,-1 0 1,1 0-1,-40 0 1,79 0-16,-79 0 16,40 0-1,-40 0 16</inkml:trace>
  <inkml:trace contextRef="#ctx0" brushRef="#br0" timeOffset="3042">18783 990 0,'40'0'0,"-40"0"16,39 0 0,-39 0-1,40 0 1,0 0-16,-1 0 15,-39 0 1,79 0 0,-39 0-16,0 0 15,39 0 1,-79 40-1,40-1 1,-1-39-16,-39 40 16,0-1-1,0-39 1,0 40-1,0 0 48,0-1-63,0-39 15,0 40 1,0-40 15,0 0-31,0 39 16,-39-39-1,-1 40 1,-39-40 0,-1 0-16,-38 40 15,118-40 1,-40 0-1,0 0 1,1 39-16,39-39 31,-40 0-15,40 0-1,-40 40 1,40-40 31,-39 39-32,39 1 32,0-40 0,0 40 47,0-40-63,0 39-16,0-39 1,0 40 0,0-1-1,0-39-15,0 40 31,0-40 16,0 0 47,0 40-79,0-40-15,39 0 63,1 0-48,0 0 1,-1 0 0,1 0-1,0 0-15,-1 0 16,-39 0 31,40 0-1,-1 0-30,-39 0 0,40 0-1,-40 0 110,40 0 15,-1 0-77,-39 0 46,40 0-93,-40 0-1,40 0 32,-40 0 62</inkml:trace>
  <inkml:trace contextRef="#ctx0" brushRef="#br0" timeOffset="3946.8">20011 1742 0</inkml:trace>
  <inkml:trace contextRef="#ctx0" brushRef="#br0" timeOffset="5163.6">20051 1703 0,'0'0'63,"0"0"-48,40 0 1,-1 0 0,-39 39 30,0-39-30,-39 0 0,39 0-1,-40 0-15,40 0 16,-40 0 15,1 0-15,39 0-1</inkml:trace>
  <inkml:trace contextRef="#ctx0" brushRef="#br0" timeOffset="6364.81">20447 1584 0,'0'-40'16,"0"1"-1,0-40-15,0 39 16,40 0-1,-40 1 1,0 39 0,0-79-16,0 79 15,0-40 1,0 40-1,40-79 1,-40 79-16,0-40 16,0 40-1,0 0 79,0 40-47,0 39-47,0 119 15,0 0 1,0-40-1,0-78 1,0-1-16,0-79 16,0 40 15,0-1 31</inkml:trace>
  <inkml:trace contextRef="#ctx0" brushRef="#br0" timeOffset="8252.41">20764 1426 0,'0'-40'31,"40"-39"0,0 0-15,-40 39-1,39-39 1,1 39-1,-40 1-15,0 39 16,0-40 0,0 0-1,0 40 32,0-39 62,0 118-15,0 40-94,39-80 15,-39 80 1,40-79 0,-40-1-1,0-39-15,0 40 16,0 39-1,0 0 1,0 1 0,0-41-16,0 1 15,0-1 1,40-39 15,-40 0 203,0 40-187,39-40-32,-39 79-15,40-79 16,-40 0 0,0 0 30,0 40 95</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49.58506" units="1/cm"/>
          <inkml:channelProperty channel="Y" name="resolution" value="28.33948" units="1/cm"/>
          <inkml:channelProperty channel="T" name="resolution" value="1" units="1/dev"/>
        </inkml:channelProperties>
      </inkml:inkSource>
      <inkml:timestamp xml:id="ts0" timeString="2022-11-15T07:00:35.260"/>
    </inkml:context>
    <inkml:brush xml:id="br0">
      <inkml:brushProperty name="width" value="0.05292" units="cm"/>
      <inkml:brushProperty name="height" value="0.05292" units="cm"/>
      <inkml:brushProperty name="color" value="#FF0000"/>
    </inkml:brush>
  </inkml:definitions>
  <inkml:trace contextRef="#ctx0" brushRef="#br0">21081 871 0,'0'40'1092,"0"-40"-1076,0 39 31,0 1-47,0-40 31,0 40-15,0-40 30,0 39-14,0 1-17,0-40 16,0 39-15,0-39 15,0 40-15,0-40 15,0 40 31,0-1-46,0-39 31,0 40 62,0-40-78,0 39 0,0-39 63,0 40-47</inkml:trace>
  <inkml:trace contextRef="#ctx0" brushRef="#br0" timeOffset="3121">21359 950 0,'0'0'93,"0"0"-77,0 0 0,0 40 15,0 0 109,0-40-124,0 39-1,0-39 17,0 40-17,0-1 79,0-39-79,0 40 17,0-40 14,0 40-30,0-1 0,0 1-1,0-40 1,0 0 140,0 0-109,0 0-32,39-40 48,1 40-48,-40 0 1,40 0-16,-40 0 15,39 0 17,1 0-17,-40 0-15,39 0 31,-39 0-15,40 0-16,0 0 31,-40 0-15,39 0 15,-39 0 16,40 0-32,-40 0 79,0 40-94,0-1 16,0-39-16,0 40 15,0 0 1,0-40-1,0 39 17,0-39-17,0 40 48,0-1-32,0-39-16,0 0 17,-40 0-17,40 0 1,-39 0-16,-1 40 15,-39-40 1,39 0 0,1 40-16,39-40 31,-40 39-31,40-39 15,-40 0 17,1 0-1,39 0 0</inkml:trace>
  <inkml:trace contextRef="#ctx0" brushRef="#br0" timeOffset="4351">21398 950 0,'0'0'140,"40"0"-124,39 0-16,-39 0 16,39 0-1,0 0 1,1 0-16,-1 0 31,-79 0-31,39 0 16,1 0 30,-40-39-30,0 39 187</inkml:trace>
  <inkml:trace contextRef="#ctx0" brushRef="#br0" timeOffset="5581">22349 1544 0,'0'0'172,"0"0"-141</inkml:trace>
  <inkml:trace contextRef="#ctx0" brushRef="#br0" timeOffset="5781">22349 1544 0</inkml:trace>
  <inkml:trace contextRef="#ctx0" brushRef="#br0" timeOffset="7481.01">22785 1030 0,'0'79'63,"0"40"-48,0-40-15,0-40 31,0 41-31,0-80 16,0 39 0,0 1-1,0-1 1,0-39-16,0 40 15,0-40 235,0 40-234,0-1-1,0 1-15</inkml:trace>
  <inkml:trace contextRef="#ctx0" brushRef="#br0" timeOffset="9901.01">23142 832 0,'0'0'47,"0"39"-16,0 1-16,0-40 1,0 39 31,0 1-32,0 79 1,0 0-16,0-1 16,0-38-1,0-41 1,0-39-1,0 40 251,0 79-79,0-80-187,0 1 15,-40-1-15,40 1 32</inkml:trace>
  <inkml:trace contextRef="#ctx0" brushRef="#br0" timeOffset="13551.01">21121 2653 0,'0'0'16,"40"0"15,-40-39-16,39 39 1,-39 0 15,0 0-31,40 0 16,-40 0-1,39 0 1,1 0 46,-40 0-62,0 0 16,0 39 0,0 1-1,40-40 1,-40 40-16,0-40 31,0 39-15,0-39 15,0 40-31,0-1 15,0-39 17,0 40 14,0-40-30,0 0-16,0 0 16,0 40-1,-40-40 1,0 39 15,40-39-15,0 40-1,0-40 32,-39 0-31,39 39 15,0-39-31,-40 40 47,1 0 15,39-40-62,0 39 16,0-39 15,-40 0 16,40 40-32,0-1 126,0-39-126,40 0 1,-1 0-1,-39 0-15,40 0 16,-40 0 0,39 0 62,1 0 171,-40 0-233,40 0-1,-40 0 17,39 0-1,-39 0 31,40 0-46,0 0 15,-1 0-31,-39 0 16</inkml:trace>
  <inkml:trace contextRef="#ctx0" brushRef="#br0" timeOffset="15861.02">21874 2812 0,'0'0'0,"0"39"15,0 1 1,0 0 0,0 39 93,0-79-94,0 79-15,0-79 16,0 40 0,0-40 358,0 0-343,0 0-15,39 0 46,1 0-31,-40 0-31,40 0 32,-40 0-17,0-40 1,39 0-16,1 1 31,39-1-31,-79-39 16,79 39-16,-79 40 31,0-39 109,0-1-124,0 1-1,0 39-15,0-40 63,0 40-48,-79 0 1,40-40 0,-1 1-16,0 39 31,40-40-31,-39 40 15,-1 0 126,40 0-48,0 40-93,0-1 16,0 1 0,0-40-1,0 40 1,0-40 140,0 39-141</inkml:trace>
  <inkml:trace contextRef="#ctx0" brushRef="#br0" timeOffset="18981.02">22429 2614 0,'0'0'16,"39"0"-1,1 0 1,-40 0 0,39-40-1,-39 40 48,0 0 295,0 0-326,0 40-1,0-1-31,0 41 15,0-41 1,0 1 0,-39-1-16,39-39 15,0 40 172,0-40-171,0 40 31,-40-40-32,40 0 17,-39 0-32,39 0 31,-40 0-31,0 39 15,40-39-15,-39 0 16,39 0 0,-40 0-1,0 40 1,1-40-16,39 39 31,0-39-31,-40 0 16,1 40-16,39-40 31,0 40-31,0-40 203,0 0-172,39 0-16,1 0 1,-1 39 0,1-39-16,-40 0 31,40 0-16,-40 0 1,39 0 0,1 0 15,-40 0 0,40 0 343,39 0-358,-79 0 0,39 0-1</inkml:trace>
  <inkml:trace contextRef="#ctx0" brushRef="#br0" timeOffset="21701.03">22944 2653 0,'39'0'31,"1"0"-31,0 0 16,-40 0-16,39 0 16,1 0-1,-1 0 1,-39 0-1,0 0-15,40 0 32,-40 0-32,40 40 31,-40-40 62,0 40-77,0-40 0,0 39 15,0 1-16,0-1 1,0 80-16,0-119 31,0 40-31,0-40 16,0 0 124,0 39-124,0-39-16,0 0 15,-40 0 1,0 40 0,-39-40-16,0 0 15,79 0 1,-40 0-1,40 0 1,-39 0 0,39 40-1,-40-40 1,40 0-16,0 0 31,-40 0-15,40 39 30,-39-39-14,39 40-17,0-1 141,0-39-140,0 40-1,0 0 1,0-1 0,0-39 77,0 40-77,0-40-1,39 0 1,-39 0-16,80 0 16,-80 0-1,39 0 1,1 0-1,0 0-15,39 0 32,-79 0-32,39 0 15,41 0 1,-80-40-1,39 40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A83FA99C-8D32-4D58-87E6-721E3853C614}" type="datetimeFigureOut">
              <a:rPr lang="ar-IQ"/>
              <a:pPr>
                <a:defRPr/>
              </a:pPr>
              <a:t>21/04/1444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IQ"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r>
              <a:rPr lang="en-US" dirty="0"/>
              <a:t>PLANT TAXONOMY</a:t>
            </a:r>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875865AF-9DFB-4115-84E3-DA8220391D27}" type="slidenum">
              <a:rPr lang="ar-IQ"/>
              <a:pPr>
                <a:defRPr/>
              </a:pPr>
              <a:t>‹#›</a:t>
            </a:fld>
            <a:endParaRPr lang="ar-IQ"/>
          </a:p>
        </p:txBody>
      </p:sp>
    </p:spTree>
    <p:extLst>
      <p:ext uri="{BB962C8B-B14F-4D97-AF65-F5344CB8AC3E}">
        <p14:creationId xmlns:p14="http://schemas.microsoft.com/office/powerpoint/2010/main" val="464498920"/>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a:spcBef>
                <a:spcPct val="0"/>
              </a:spcBef>
            </a:pPr>
            <a:endParaRPr lang="ar-IQ"/>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FD84F0-A7D4-4ED3-AAED-6713DDC90415}" type="slidenum">
              <a:rPr lang="ar-IQ"/>
              <a:pPr fontAlgn="base">
                <a:spcBef>
                  <a:spcPct val="0"/>
                </a:spcBef>
                <a:spcAft>
                  <a:spcPct val="0"/>
                </a:spcAft>
              </a:pPr>
              <a:t>4</a:t>
            </a:fld>
            <a:endParaRPr lang="ar-IQ"/>
          </a:p>
        </p:txBody>
      </p:sp>
      <p:sp>
        <p:nvSpPr>
          <p:cNvPr id="2253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Times New Roman" pitchFamily="18" charset="0"/>
              </a:rPr>
              <a:t>PLANT TAXONOMY</a:t>
            </a:r>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532F1B2-D90A-47BA-B93F-78955F9750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268D694-760C-43E1-94CF-35BF7FCFFA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ar-IQ" altLang="en-US"/>
          </a:p>
        </p:txBody>
      </p:sp>
      <p:sp>
        <p:nvSpPr>
          <p:cNvPr id="30723" name="Footer Placeholder 3">
            <a:extLst>
              <a:ext uri="{FF2B5EF4-FFF2-40B4-BE49-F238E27FC236}">
                <a16:creationId xmlns:a16="http://schemas.microsoft.com/office/drawing/2014/main" id="{67B72575-D01F-4E34-9D12-B047A566567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Times New Roman" pitchFamily="18" charset="0"/>
              </a:rPr>
              <a:t>PLANT TAXONOMY</a:t>
            </a:r>
            <a:endParaRPr lang="ar-IQ"/>
          </a:p>
        </p:txBody>
      </p:sp>
      <p:sp>
        <p:nvSpPr>
          <p:cNvPr id="9221" name="Slide Number Placeholder 4">
            <a:extLst>
              <a:ext uri="{FF2B5EF4-FFF2-40B4-BE49-F238E27FC236}">
                <a16:creationId xmlns:a16="http://schemas.microsoft.com/office/drawing/2014/main" id="{925F8703-EA44-4595-A1C8-7476533DD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D5B4425-36F3-420A-B97D-0F9B467638B5}" type="slidenum">
              <a:rPr lang="ar-IQ" altLang="en-US"/>
              <a:pPr algn="l">
                <a:spcBef>
                  <a:spcPct val="0"/>
                </a:spcBef>
              </a:pPr>
              <a:t>11</a:t>
            </a:fld>
            <a:endParaRPr lang="ar-IQ"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EB0779D5-0E72-4E8B-B606-B8CBF8D3C95E}" type="datetime8">
              <a:rPr lang="ar-IQ"/>
              <a:pPr>
                <a:defRPr/>
              </a:pPr>
              <a:t>15 تشرين الثاني، 22</a:t>
            </a:fld>
            <a:endParaRPr lang="ar-IQ"/>
          </a:p>
        </p:txBody>
      </p:sp>
      <p:sp>
        <p:nvSpPr>
          <p:cNvPr id="5"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6" name="Slide Number Placeholder 5"/>
          <p:cNvSpPr>
            <a:spLocks noGrp="1"/>
          </p:cNvSpPr>
          <p:nvPr>
            <p:ph type="sldNum" sz="quarter" idx="12"/>
          </p:nvPr>
        </p:nvSpPr>
        <p:spPr/>
        <p:txBody>
          <a:bodyPr/>
          <a:lstStyle>
            <a:lvl1pPr>
              <a:defRPr/>
            </a:lvl1pPr>
          </a:lstStyle>
          <a:p>
            <a:pPr>
              <a:defRPr/>
            </a:pPr>
            <a:fld id="{7AA005C4-B2D4-416C-908F-5BAB4A955F3A}" type="slidenum">
              <a:rPr lang="ar-IQ"/>
              <a:pPr>
                <a:defRPr/>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DCA37BA1-EB58-4BDD-A71A-93C7D8C021AF}" type="datetime8">
              <a:rPr lang="ar-IQ"/>
              <a:pPr>
                <a:defRPr/>
              </a:pPr>
              <a:t>15 تشرين الثاني، 22</a:t>
            </a:fld>
            <a:endParaRPr lang="ar-IQ"/>
          </a:p>
        </p:txBody>
      </p:sp>
      <p:sp>
        <p:nvSpPr>
          <p:cNvPr id="5"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6" name="Slide Number Placeholder 5"/>
          <p:cNvSpPr>
            <a:spLocks noGrp="1"/>
          </p:cNvSpPr>
          <p:nvPr>
            <p:ph type="sldNum" sz="quarter" idx="12"/>
          </p:nvPr>
        </p:nvSpPr>
        <p:spPr/>
        <p:txBody>
          <a:bodyPr/>
          <a:lstStyle>
            <a:lvl1pPr>
              <a:defRPr/>
            </a:lvl1pPr>
          </a:lstStyle>
          <a:p>
            <a:pPr>
              <a:defRPr/>
            </a:pPr>
            <a:fld id="{573607B8-17FF-4367-8459-CC0DC0D0ADA7}" type="slidenum">
              <a:rPr lang="ar-IQ"/>
              <a:pPr>
                <a:defRPr/>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241A2462-22B7-47A6-8BD1-04528B108853}" type="datetime8">
              <a:rPr lang="ar-IQ"/>
              <a:pPr>
                <a:defRPr/>
              </a:pPr>
              <a:t>15 تشرين الثاني، 22</a:t>
            </a:fld>
            <a:endParaRPr lang="ar-IQ"/>
          </a:p>
        </p:txBody>
      </p:sp>
      <p:sp>
        <p:nvSpPr>
          <p:cNvPr id="5"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6" name="Slide Number Placeholder 5"/>
          <p:cNvSpPr>
            <a:spLocks noGrp="1"/>
          </p:cNvSpPr>
          <p:nvPr>
            <p:ph type="sldNum" sz="quarter" idx="12"/>
          </p:nvPr>
        </p:nvSpPr>
        <p:spPr/>
        <p:txBody>
          <a:bodyPr/>
          <a:lstStyle>
            <a:lvl1pPr>
              <a:defRPr/>
            </a:lvl1pPr>
          </a:lstStyle>
          <a:p>
            <a:pPr>
              <a:defRPr/>
            </a:pPr>
            <a:fld id="{18B0562E-A7E5-4BEB-AED2-136658D0026F}" type="slidenum">
              <a:rPr lang="ar-IQ"/>
              <a:pPr>
                <a:defRPr/>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F06714F8-BC30-458B-9C22-3462B0017BE1}" type="datetime8">
              <a:rPr lang="ar-IQ"/>
              <a:pPr>
                <a:defRPr/>
              </a:pPr>
              <a:t>15 تشرين الثاني، 22</a:t>
            </a:fld>
            <a:endParaRPr lang="ar-IQ"/>
          </a:p>
        </p:txBody>
      </p:sp>
      <p:sp>
        <p:nvSpPr>
          <p:cNvPr id="5"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6" name="Slide Number Placeholder 5"/>
          <p:cNvSpPr>
            <a:spLocks noGrp="1"/>
          </p:cNvSpPr>
          <p:nvPr>
            <p:ph type="sldNum" sz="quarter" idx="12"/>
          </p:nvPr>
        </p:nvSpPr>
        <p:spPr/>
        <p:txBody>
          <a:bodyPr/>
          <a:lstStyle>
            <a:lvl1pPr>
              <a:defRPr/>
            </a:lvl1pPr>
          </a:lstStyle>
          <a:p>
            <a:pPr>
              <a:defRPr/>
            </a:pPr>
            <a:fld id="{ACF39A34-9444-4E2B-A21F-3ADEB0313D6F}" type="slidenum">
              <a:rPr lang="ar-IQ"/>
              <a:pPr>
                <a:defRPr/>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F8B6C9C-AABD-4B00-A506-DA071B7EDD2B}" type="datetime8">
              <a:rPr lang="ar-IQ"/>
              <a:pPr>
                <a:defRPr/>
              </a:pPr>
              <a:t>15 تشرين الثاني، 22</a:t>
            </a:fld>
            <a:endParaRPr lang="ar-IQ"/>
          </a:p>
        </p:txBody>
      </p:sp>
      <p:sp>
        <p:nvSpPr>
          <p:cNvPr id="5"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6" name="Slide Number Placeholder 5"/>
          <p:cNvSpPr>
            <a:spLocks noGrp="1"/>
          </p:cNvSpPr>
          <p:nvPr>
            <p:ph type="sldNum" sz="quarter" idx="12"/>
          </p:nvPr>
        </p:nvSpPr>
        <p:spPr/>
        <p:txBody>
          <a:bodyPr/>
          <a:lstStyle>
            <a:lvl1pPr>
              <a:defRPr/>
            </a:lvl1pPr>
          </a:lstStyle>
          <a:p>
            <a:pPr>
              <a:defRPr/>
            </a:pPr>
            <a:fld id="{908B77FA-9C6E-43F6-B145-CF278D26F726}" type="slidenum">
              <a:rPr lang="ar-IQ"/>
              <a:pPr>
                <a:defRPr/>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3"/>
          <p:cNvSpPr>
            <a:spLocks noGrp="1"/>
          </p:cNvSpPr>
          <p:nvPr>
            <p:ph type="dt" sz="half" idx="10"/>
          </p:nvPr>
        </p:nvSpPr>
        <p:spPr/>
        <p:txBody>
          <a:bodyPr/>
          <a:lstStyle>
            <a:lvl1pPr>
              <a:defRPr/>
            </a:lvl1pPr>
          </a:lstStyle>
          <a:p>
            <a:pPr>
              <a:defRPr/>
            </a:pPr>
            <a:fld id="{F464E3CD-19D2-4112-AA6A-3FBEDAA740A0}" type="datetime8">
              <a:rPr lang="ar-IQ"/>
              <a:pPr>
                <a:defRPr/>
              </a:pPr>
              <a:t>15 تشرين الثاني، 22</a:t>
            </a:fld>
            <a:endParaRPr lang="ar-IQ"/>
          </a:p>
        </p:txBody>
      </p:sp>
      <p:sp>
        <p:nvSpPr>
          <p:cNvPr id="6"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7" name="Slide Number Placeholder 5"/>
          <p:cNvSpPr>
            <a:spLocks noGrp="1"/>
          </p:cNvSpPr>
          <p:nvPr>
            <p:ph type="sldNum" sz="quarter" idx="12"/>
          </p:nvPr>
        </p:nvSpPr>
        <p:spPr/>
        <p:txBody>
          <a:bodyPr/>
          <a:lstStyle>
            <a:lvl1pPr>
              <a:defRPr/>
            </a:lvl1pPr>
          </a:lstStyle>
          <a:p>
            <a:pPr>
              <a:defRPr/>
            </a:pPr>
            <a:fld id="{2EAA4CC8-7BE4-4094-A23E-3A6DEC57A5ED}" type="slidenum">
              <a:rPr lang="ar-IQ"/>
              <a:pPr>
                <a:defRPr/>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3"/>
          <p:cNvSpPr>
            <a:spLocks noGrp="1"/>
          </p:cNvSpPr>
          <p:nvPr>
            <p:ph type="dt" sz="half" idx="10"/>
          </p:nvPr>
        </p:nvSpPr>
        <p:spPr/>
        <p:txBody>
          <a:bodyPr/>
          <a:lstStyle>
            <a:lvl1pPr>
              <a:defRPr/>
            </a:lvl1pPr>
          </a:lstStyle>
          <a:p>
            <a:pPr>
              <a:defRPr/>
            </a:pPr>
            <a:fld id="{B3B9553C-E53D-4EB6-A69F-075091846065}" type="datetime8">
              <a:rPr lang="ar-IQ"/>
              <a:pPr>
                <a:defRPr/>
              </a:pPr>
              <a:t>15 تشرين الثاني، 22</a:t>
            </a:fld>
            <a:endParaRPr lang="ar-IQ"/>
          </a:p>
        </p:txBody>
      </p:sp>
      <p:sp>
        <p:nvSpPr>
          <p:cNvPr id="8"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9" name="Slide Number Placeholder 5"/>
          <p:cNvSpPr>
            <a:spLocks noGrp="1"/>
          </p:cNvSpPr>
          <p:nvPr>
            <p:ph type="sldNum" sz="quarter" idx="12"/>
          </p:nvPr>
        </p:nvSpPr>
        <p:spPr/>
        <p:txBody>
          <a:bodyPr/>
          <a:lstStyle>
            <a:lvl1pPr>
              <a:defRPr/>
            </a:lvl1pPr>
          </a:lstStyle>
          <a:p>
            <a:pPr>
              <a:defRPr/>
            </a:pPr>
            <a:fld id="{AAFB07A4-B2F6-4702-B991-FB7DDD3E4528}" type="slidenum">
              <a:rPr lang="ar-IQ"/>
              <a:pPr>
                <a:defRPr/>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E8362DB9-F8C9-46A3-ADA2-373421EC8A2B}" type="datetime8">
              <a:rPr lang="ar-IQ"/>
              <a:pPr>
                <a:defRPr/>
              </a:pPr>
              <a:t>15 تشرين الثاني، 22</a:t>
            </a:fld>
            <a:endParaRPr lang="ar-IQ"/>
          </a:p>
        </p:txBody>
      </p:sp>
      <p:sp>
        <p:nvSpPr>
          <p:cNvPr id="4"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5" name="Slide Number Placeholder 5"/>
          <p:cNvSpPr>
            <a:spLocks noGrp="1"/>
          </p:cNvSpPr>
          <p:nvPr>
            <p:ph type="sldNum" sz="quarter" idx="12"/>
          </p:nvPr>
        </p:nvSpPr>
        <p:spPr/>
        <p:txBody>
          <a:bodyPr/>
          <a:lstStyle>
            <a:lvl1pPr>
              <a:defRPr/>
            </a:lvl1pPr>
          </a:lstStyle>
          <a:p>
            <a:pPr>
              <a:defRPr/>
            </a:pPr>
            <a:fld id="{C96558EC-A604-4436-91E8-216CE309F91A}" type="slidenum">
              <a:rPr lang="ar-IQ"/>
              <a:pPr>
                <a:defRPr/>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14B6E0-84AB-4046-84C4-DF4ADA88C76E}" type="datetime8">
              <a:rPr lang="ar-IQ"/>
              <a:pPr>
                <a:defRPr/>
              </a:pPr>
              <a:t>15 تشرين الثاني، 22</a:t>
            </a:fld>
            <a:endParaRPr lang="ar-IQ"/>
          </a:p>
        </p:txBody>
      </p:sp>
      <p:sp>
        <p:nvSpPr>
          <p:cNvPr id="3"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4" name="Slide Number Placeholder 5"/>
          <p:cNvSpPr>
            <a:spLocks noGrp="1"/>
          </p:cNvSpPr>
          <p:nvPr>
            <p:ph type="sldNum" sz="quarter" idx="12"/>
          </p:nvPr>
        </p:nvSpPr>
        <p:spPr/>
        <p:txBody>
          <a:bodyPr/>
          <a:lstStyle>
            <a:lvl1pPr>
              <a:defRPr/>
            </a:lvl1pPr>
          </a:lstStyle>
          <a:p>
            <a:pPr>
              <a:defRPr/>
            </a:pPr>
            <a:fld id="{C5286E71-AEA2-49F2-ABC3-8DAAAE9592F9}" type="slidenum">
              <a:rPr lang="ar-IQ"/>
              <a:pPr>
                <a:defRPr/>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9B029B-7298-4D1B-A6A2-A23EE1680F39}" type="datetime8">
              <a:rPr lang="ar-IQ"/>
              <a:pPr>
                <a:defRPr/>
              </a:pPr>
              <a:t>15 تشرين الثاني، 22</a:t>
            </a:fld>
            <a:endParaRPr lang="ar-IQ"/>
          </a:p>
        </p:txBody>
      </p:sp>
      <p:sp>
        <p:nvSpPr>
          <p:cNvPr id="6"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7" name="Slide Number Placeholder 5"/>
          <p:cNvSpPr>
            <a:spLocks noGrp="1"/>
          </p:cNvSpPr>
          <p:nvPr>
            <p:ph type="sldNum" sz="quarter" idx="12"/>
          </p:nvPr>
        </p:nvSpPr>
        <p:spPr/>
        <p:txBody>
          <a:bodyPr/>
          <a:lstStyle>
            <a:lvl1pPr>
              <a:defRPr/>
            </a:lvl1pPr>
          </a:lstStyle>
          <a:p>
            <a:pPr>
              <a:defRPr/>
            </a:pPr>
            <a:fld id="{8320E5F7-B002-4239-9F03-F0243DC207DD}" type="slidenum">
              <a:rPr lang="ar-IQ"/>
              <a:pPr>
                <a:defRPr/>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755D52-A65C-45EC-9A84-4DEB3E1082C5}" type="datetime8">
              <a:rPr lang="ar-IQ"/>
              <a:pPr>
                <a:defRPr/>
              </a:pPr>
              <a:t>15 تشرين الثاني، 22</a:t>
            </a:fld>
            <a:endParaRPr lang="ar-IQ"/>
          </a:p>
        </p:txBody>
      </p:sp>
      <p:sp>
        <p:nvSpPr>
          <p:cNvPr id="6" name="Footer Placeholder 4"/>
          <p:cNvSpPr>
            <a:spLocks noGrp="1"/>
          </p:cNvSpPr>
          <p:nvPr>
            <p:ph type="ftr" sz="quarter" idx="11"/>
          </p:nvPr>
        </p:nvSpPr>
        <p:spPr/>
        <p:txBody>
          <a:bodyPr/>
          <a:lstStyle>
            <a:lvl1pPr>
              <a:defRPr/>
            </a:lvl1pPr>
          </a:lstStyle>
          <a:p>
            <a:pPr>
              <a:defRPr/>
            </a:pPr>
            <a:r>
              <a:rPr lang="en-US" dirty="0"/>
              <a:t>PLANT TAXONOMY</a:t>
            </a:r>
            <a:endParaRPr lang="ar-IQ"/>
          </a:p>
        </p:txBody>
      </p:sp>
      <p:sp>
        <p:nvSpPr>
          <p:cNvPr id="7" name="Slide Number Placeholder 5"/>
          <p:cNvSpPr>
            <a:spLocks noGrp="1"/>
          </p:cNvSpPr>
          <p:nvPr>
            <p:ph type="sldNum" sz="quarter" idx="12"/>
          </p:nvPr>
        </p:nvSpPr>
        <p:spPr/>
        <p:txBody>
          <a:bodyPr/>
          <a:lstStyle>
            <a:lvl1pPr>
              <a:defRPr/>
            </a:lvl1pPr>
          </a:lstStyle>
          <a:p>
            <a:pPr>
              <a:defRPr/>
            </a:pPr>
            <a:fld id="{98505FBC-01C2-4B14-ABCF-0C0C0C1FF1AE}" type="slidenum">
              <a:rPr lang="ar-IQ"/>
              <a:pPr>
                <a:defRPr/>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9052007-7D60-48DB-84F8-D7E071F23999}" type="datetime8">
              <a:rPr lang="ar-IQ"/>
              <a:pPr>
                <a:defRPr/>
              </a:pPr>
              <a:t>15 تشرين الثاني، 22</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t>PLANT TAXONOMY</a:t>
            </a:r>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CAF542-DC9E-47DC-AE04-685859D8E0E2}" type="slidenum">
              <a:rPr lang="ar-IQ"/>
              <a:pPr>
                <a:defRPr/>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Arial" charset="0"/>
        </a:defRPr>
      </a:lvl2pPr>
      <a:lvl3pPr algn="ctr" rtl="1" eaLnBrk="0" fontAlgn="base" hangingPunct="0">
        <a:spcBef>
          <a:spcPct val="0"/>
        </a:spcBef>
        <a:spcAft>
          <a:spcPct val="0"/>
        </a:spcAft>
        <a:defRPr sz="4400">
          <a:solidFill>
            <a:schemeClr val="tx1"/>
          </a:solidFill>
          <a:latin typeface="Calibri" pitchFamily="34" charset="0"/>
          <a:cs typeface="Arial" charset="0"/>
        </a:defRPr>
      </a:lvl3pPr>
      <a:lvl4pPr algn="ctr" rtl="1" eaLnBrk="0" fontAlgn="base" hangingPunct="0">
        <a:spcBef>
          <a:spcPct val="0"/>
        </a:spcBef>
        <a:spcAft>
          <a:spcPct val="0"/>
        </a:spcAft>
        <a:defRPr sz="4400">
          <a:solidFill>
            <a:schemeClr val="tx1"/>
          </a:solidFill>
          <a:latin typeface="Calibri" pitchFamily="34" charset="0"/>
          <a:cs typeface="Arial" charset="0"/>
        </a:defRPr>
      </a:lvl4pPr>
      <a:lvl5pPr algn="ctr" rtl="1" eaLnBrk="0" fontAlgn="base" hangingPunct="0">
        <a:spcBef>
          <a:spcPct val="0"/>
        </a:spcBef>
        <a:spcAft>
          <a:spcPct val="0"/>
        </a:spcAft>
        <a:defRPr sz="4400">
          <a:solidFill>
            <a:schemeClr val="tx1"/>
          </a:solidFill>
          <a:latin typeface="Calibri" pitchFamily="34" charset="0"/>
          <a:cs typeface="Arial" charset="0"/>
        </a:defRPr>
      </a:lvl5pPr>
      <a:lvl6pPr marL="457200" algn="ctr" rtl="1" fontAlgn="base">
        <a:spcBef>
          <a:spcPct val="0"/>
        </a:spcBef>
        <a:spcAft>
          <a:spcPct val="0"/>
        </a:spcAft>
        <a:defRPr sz="4400">
          <a:solidFill>
            <a:schemeClr val="tx1"/>
          </a:solidFill>
          <a:latin typeface="Calibri" pitchFamily="34" charset="0"/>
          <a:cs typeface="Arial" charset="0"/>
        </a:defRPr>
      </a:lvl6pPr>
      <a:lvl7pPr marL="914400" algn="ctr" rtl="1" fontAlgn="base">
        <a:spcBef>
          <a:spcPct val="0"/>
        </a:spcBef>
        <a:spcAft>
          <a:spcPct val="0"/>
        </a:spcAft>
        <a:defRPr sz="4400">
          <a:solidFill>
            <a:schemeClr val="tx1"/>
          </a:solidFill>
          <a:latin typeface="Calibri" pitchFamily="34" charset="0"/>
          <a:cs typeface="Arial" charset="0"/>
        </a:defRPr>
      </a:lvl7pPr>
      <a:lvl8pPr marL="1371600" algn="ctr" rtl="1" fontAlgn="base">
        <a:spcBef>
          <a:spcPct val="0"/>
        </a:spcBef>
        <a:spcAft>
          <a:spcPct val="0"/>
        </a:spcAft>
        <a:defRPr sz="4400">
          <a:solidFill>
            <a:schemeClr val="tx1"/>
          </a:solidFill>
          <a:latin typeface="Calibri" pitchFamily="34" charset="0"/>
          <a:cs typeface="Arial" charset="0"/>
        </a:defRPr>
      </a:lvl8pPr>
      <a:lvl9pPr marL="1828800" algn="ctr" rtl="1" fontAlgn="base">
        <a:spcBef>
          <a:spcPct val="0"/>
        </a:spcBef>
        <a:spcAft>
          <a:spcPct val="0"/>
        </a:spcAft>
        <a:defRPr sz="4400">
          <a:solidFill>
            <a:schemeClr val="tx1"/>
          </a:solidFill>
          <a:latin typeface="Calibri" pitchFamily="34" charset="0"/>
          <a:cs typeface="Arial"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PLANT TAXONOMY</a:t>
            </a:r>
            <a:endParaRPr lang="ar-IQ" dirty="0"/>
          </a:p>
        </p:txBody>
      </p:sp>
      <p:sp>
        <p:nvSpPr>
          <p:cNvPr id="5" name="Slide Number Placeholder 4"/>
          <p:cNvSpPr>
            <a:spLocks noGrp="1"/>
          </p:cNvSpPr>
          <p:nvPr>
            <p:ph type="sldNum" sz="quarter" idx="12"/>
          </p:nvPr>
        </p:nvSpPr>
        <p:spPr/>
        <p:txBody>
          <a:bodyPr/>
          <a:lstStyle/>
          <a:p>
            <a:pPr>
              <a:defRPr/>
            </a:pPr>
            <a:fld id="{A414A3F6-7E25-4F89-BEBA-EB28F6F7B854}" type="slidenum">
              <a:rPr lang="ar-IQ"/>
              <a:pPr>
                <a:defRPr/>
              </a:pPr>
              <a:t>1</a:t>
            </a:fld>
            <a:endParaRPr lang="ar-IQ"/>
          </a:p>
        </p:txBody>
      </p:sp>
      <p:sp>
        <p:nvSpPr>
          <p:cNvPr id="10" name="Title 1"/>
          <p:cNvSpPr>
            <a:spLocks noGrp="1"/>
          </p:cNvSpPr>
          <p:nvPr>
            <p:ph type="title"/>
          </p:nvPr>
        </p:nvSpPr>
        <p:spPr>
          <a:xfrm>
            <a:off x="3429000" y="0"/>
            <a:ext cx="2357438" cy="1368425"/>
          </a:xfrm>
        </p:spPr>
        <p:txBody>
          <a:bodyPr/>
          <a:lstStyle/>
          <a:p>
            <a:r>
              <a:rPr lang="en-US" sz="13800" dirty="0">
                <a:latin typeface="MCS Basmalah normal." pitchFamily="2" charset="0"/>
                <a:cs typeface="Arial" charset="0"/>
              </a:rPr>
              <a:t>l</a:t>
            </a:r>
            <a:endParaRPr lang="ar-IQ" sz="13800">
              <a:latin typeface="MCS Basmalah normal." pitchFamily="2" charset="0"/>
            </a:endParaRPr>
          </a:p>
        </p:txBody>
      </p:sp>
      <p:pic>
        <p:nvPicPr>
          <p:cNvPr id="1027" name="Picture 3"/>
          <p:cNvPicPr>
            <a:picLocks noChangeAspect="1" noChangeArrowheads="1"/>
          </p:cNvPicPr>
          <p:nvPr/>
        </p:nvPicPr>
        <p:blipFill>
          <a:blip r:embed="rId2"/>
          <a:srcRect/>
          <a:stretch>
            <a:fillRect/>
          </a:stretch>
        </p:blipFill>
        <p:spPr bwMode="auto">
          <a:xfrm>
            <a:off x="2643188" y="1285875"/>
            <a:ext cx="3914775" cy="4829175"/>
          </a:xfrm>
          <a:prstGeom prst="rect">
            <a:avLst/>
          </a:prstGeom>
          <a:noFill/>
          <a:ln w="9525">
            <a:noFill/>
            <a:miter lim="800000"/>
            <a:headEnd/>
            <a:tailEnd/>
          </a:ln>
        </p:spPr>
      </p:pic>
      <p:sp>
        <p:nvSpPr>
          <p:cNvPr id="11" name="Content Placeholder 2"/>
          <p:cNvSpPr>
            <a:spLocks noGrp="1"/>
          </p:cNvSpPr>
          <p:nvPr>
            <p:ph idx="1"/>
          </p:nvPr>
        </p:nvSpPr>
        <p:spPr/>
        <p:txBody>
          <a:bodyPr rtlCol="1">
            <a:normAutofit lnSpcReduction="10000"/>
          </a:bodyPr>
          <a:lstStyle/>
          <a:p>
            <a:pPr algn="ctr" fontAlgn="auto">
              <a:spcBef>
                <a:spcPct val="50000"/>
              </a:spcBef>
              <a:spcAft>
                <a:spcPts val="0"/>
              </a:spcAft>
              <a:buFont typeface="Arial" pitchFamily="34" charset="0"/>
              <a:buChar char="•"/>
              <a:defRPr/>
            </a:pPr>
            <a:r>
              <a:rPr lang="ar-IQ" sz="5400" dirty="0">
                <a:solidFill>
                  <a:srgbClr val="FFC000"/>
                </a:solidFill>
                <a:cs typeface="Ali-A-Samik" pitchFamily="2" charset="-78"/>
              </a:rPr>
              <a:t>وَهوَ الّّّّّذي مدّ ألأرض و جعل فيها رواسي و أنهاراَ و من كلّ الثمرات جعل فيها زوجين اثنين يغشي اللَّيل النَّهار اِنّ في ذلك لآيات لقومِ يتفكرون </a:t>
            </a:r>
            <a:r>
              <a:rPr lang="ar-SA" sz="5400" dirty="0">
                <a:solidFill>
                  <a:srgbClr val="FFC000"/>
                </a:solidFill>
                <a:cs typeface="Ali-A-Samik" pitchFamily="2" charset="-78"/>
              </a:rPr>
              <a:t>۞</a:t>
            </a:r>
            <a:endParaRPr lang="ar-IQ" sz="5400" dirty="0">
              <a:solidFill>
                <a:srgbClr val="FFC000"/>
              </a:solidFill>
              <a:cs typeface="Ali-A-Samik" pitchFamily="2" charset="-78"/>
            </a:endParaRPr>
          </a:p>
          <a:p>
            <a:pPr fontAlgn="auto">
              <a:spcBef>
                <a:spcPct val="50000"/>
              </a:spcBef>
              <a:spcAft>
                <a:spcPts val="0"/>
              </a:spcAft>
              <a:buFont typeface="Arial" pitchFamily="34" charset="0"/>
              <a:buNone/>
              <a:defRPr/>
            </a:pPr>
            <a:r>
              <a:rPr lang="ar-IQ" sz="5400" b="1" dirty="0">
                <a:solidFill>
                  <a:schemeClr val="tx2"/>
                </a:solidFill>
              </a:rPr>
              <a:t>                     </a:t>
            </a:r>
            <a:r>
              <a:rPr lang="ar-IQ" sz="5400" dirty="0">
                <a:solidFill>
                  <a:srgbClr val="FFFF00"/>
                </a:solidFill>
                <a:cs typeface="Ali-A-Khalid" pitchFamily="2" charset="-78"/>
              </a:rPr>
              <a:t>صدق الله العظيم</a:t>
            </a:r>
            <a:endParaRPr lang="en-US" sz="5400" dirty="0">
              <a:solidFill>
                <a:srgbClr val="FFFF00"/>
              </a:solidFill>
              <a:cs typeface="Ali-A-Khalid"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strVal val="#ppt_w*0.70"/>
                                          </p:val>
                                        </p:tav>
                                        <p:tav tm="100000">
                                          <p:val>
                                            <p:strVal val="#ppt_w"/>
                                          </p:val>
                                        </p:tav>
                                      </p:tavLst>
                                    </p:anim>
                                    <p:anim calcmode="lin" valueType="num">
                                      <p:cBhvr>
                                        <p:cTn id="8" dur="3000" fill="hold"/>
                                        <p:tgtEl>
                                          <p:spTgt spid="10"/>
                                        </p:tgtEl>
                                        <p:attrNameLst>
                                          <p:attrName>ppt_h</p:attrName>
                                        </p:attrNameLst>
                                      </p:cBhvr>
                                      <p:tavLst>
                                        <p:tav tm="0">
                                          <p:val>
                                            <p:strVal val="#ppt_h"/>
                                          </p:val>
                                        </p:tav>
                                        <p:tav tm="100000">
                                          <p:val>
                                            <p:strVal val="#ppt_h"/>
                                          </p:val>
                                        </p:tav>
                                      </p:tavLst>
                                    </p:anim>
                                    <p:animEffect transition="in" filter="fade">
                                      <p:cBhvr>
                                        <p:cTn id="9" dur="3000"/>
                                        <p:tgtEl>
                                          <p:spTgt spid="1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childTnLst>
                          </p:cTn>
                        </p:par>
                        <p:par>
                          <p:cTn id="16" fill="hold">
                            <p:stCondLst>
                              <p:cond delay="3000"/>
                            </p:stCondLst>
                            <p:childTnLst>
                              <p:par>
                                <p:cTn id="17" presetID="18" presetClass="entr" presetSubtype="12" fill="hold" nodeType="afterEffect">
                                  <p:stCondLst>
                                    <p:cond delay="2300"/>
                                  </p:stCondLst>
                                  <p:childTnLst>
                                    <p:set>
                                      <p:cBhvr>
                                        <p:cTn id="18" dur="1" fill="hold">
                                          <p:stCondLst>
                                            <p:cond delay="0"/>
                                          </p:stCondLst>
                                        </p:cTn>
                                        <p:tgtEl>
                                          <p:spTgt spid="1027"/>
                                        </p:tgtEl>
                                        <p:attrNameLst>
                                          <p:attrName>style.visibility</p:attrName>
                                        </p:attrNameLst>
                                      </p:cBhvr>
                                      <p:to>
                                        <p:strVal val="visible"/>
                                      </p:to>
                                    </p:set>
                                    <p:animEffect transition="in" filter="strips(downLeft)">
                                      <p:cBhvr>
                                        <p:cTn id="19" dur="26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C195D53-197B-423A-BF53-EB3D5497D1B2}"/>
              </a:ext>
            </a:extLst>
          </p:cNvPr>
          <p:cNvSpPr>
            <a:spLocks noGrp="1"/>
          </p:cNvSpPr>
          <p:nvPr>
            <p:ph type="title"/>
          </p:nvPr>
        </p:nvSpPr>
        <p:spPr>
          <a:xfrm>
            <a:off x="357188" y="285750"/>
            <a:ext cx="8229600" cy="642938"/>
          </a:xfrm>
        </p:spPr>
        <p:txBody>
          <a:bodyPr/>
          <a:lstStyle/>
          <a:p>
            <a:r>
              <a:rPr lang="en-US" altLang="en-US" sz="3200" b="1">
                <a:solidFill>
                  <a:srgbClr val="FF0000"/>
                </a:solidFill>
                <a:cs typeface="Arial" panose="020B0604020202020204" pitchFamily="34" charset="0"/>
              </a:rPr>
              <a:t>Fleshy Simple Fruits</a:t>
            </a:r>
            <a:endParaRPr lang="ar-IQ" altLang="en-US" sz="3200">
              <a:solidFill>
                <a:srgbClr val="FF0000"/>
              </a:solidFill>
            </a:endParaRPr>
          </a:p>
        </p:txBody>
      </p:sp>
      <p:sp>
        <p:nvSpPr>
          <p:cNvPr id="4" name="Footer Placeholder 3">
            <a:extLst>
              <a:ext uri="{FF2B5EF4-FFF2-40B4-BE49-F238E27FC236}">
                <a16:creationId xmlns:a16="http://schemas.microsoft.com/office/drawing/2014/main" id="{12FBF3D1-C1FA-48AD-B5DA-B3280D3A21D2}"/>
              </a:ext>
            </a:extLst>
          </p:cNvPr>
          <p:cNvSpPr>
            <a:spLocks noGrp="1"/>
          </p:cNvSpPr>
          <p:nvPr>
            <p:ph type="ftr" sz="quarter" idx="11"/>
          </p:nvPr>
        </p:nvSpPr>
        <p:spPr/>
        <p:txBody>
          <a:bodyPr/>
          <a:lstStyle/>
          <a:p>
            <a:pPr>
              <a:defRPr/>
            </a:pPr>
            <a:r>
              <a:rPr lang="en-US"/>
              <a:t>PLANT TAXONOMY</a:t>
            </a:r>
            <a:endParaRPr lang="ar-IQ"/>
          </a:p>
        </p:txBody>
      </p:sp>
      <p:sp>
        <p:nvSpPr>
          <p:cNvPr id="7172" name="Slide Number Placeholder 4">
            <a:extLst>
              <a:ext uri="{FF2B5EF4-FFF2-40B4-BE49-F238E27FC236}">
                <a16:creationId xmlns:a16="http://schemas.microsoft.com/office/drawing/2014/main" id="{848ACEB7-E6E7-442E-8F51-697D26F6D8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l">
              <a:spcBef>
                <a:spcPct val="0"/>
              </a:spcBef>
              <a:buFontTx/>
              <a:buNone/>
            </a:pPr>
            <a:fld id="{418FFC0E-0250-4D83-9A3E-E42FF1324C2E}" type="slidenum">
              <a:rPr lang="ar-IQ" altLang="en-US" sz="1200">
                <a:solidFill>
                  <a:srgbClr val="898989"/>
                </a:solidFill>
              </a:rPr>
              <a:pPr algn="l">
                <a:spcBef>
                  <a:spcPct val="0"/>
                </a:spcBef>
                <a:buFontTx/>
                <a:buNone/>
              </a:pPr>
              <a:t>10</a:t>
            </a:fld>
            <a:endParaRPr lang="ar-IQ" altLang="en-US" sz="1200">
              <a:solidFill>
                <a:srgbClr val="898989"/>
              </a:solidFill>
            </a:endParaRPr>
          </a:p>
        </p:txBody>
      </p:sp>
      <p:pic>
        <p:nvPicPr>
          <p:cNvPr id="7173" name="Picture 3">
            <a:extLst>
              <a:ext uri="{FF2B5EF4-FFF2-40B4-BE49-F238E27FC236}">
                <a16:creationId xmlns:a16="http://schemas.microsoft.com/office/drawing/2014/main" id="{B02D7BAA-267B-4D0C-82EB-FCB4A2D3F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8669338"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EE4E2CD-9F8C-472D-BEF0-F77AF19F94D5}"/>
              </a:ext>
            </a:extLst>
          </p:cNvPr>
          <p:cNvSpPr>
            <a:spLocks noGrp="1"/>
          </p:cNvSpPr>
          <p:nvPr>
            <p:ph type="title"/>
          </p:nvPr>
        </p:nvSpPr>
        <p:spPr>
          <a:xfrm>
            <a:off x="714375" y="214313"/>
            <a:ext cx="7615238" cy="571500"/>
          </a:xfrm>
        </p:spPr>
        <p:txBody>
          <a:bodyPr/>
          <a:lstStyle/>
          <a:p>
            <a:pPr rtl="0"/>
            <a:r>
              <a:rPr lang="en-US" altLang="en-US" sz="2800">
                <a:solidFill>
                  <a:srgbClr val="7030A0"/>
                </a:solidFill>
                <a:cs typeface="Arial" panose="020B0604020202020204" pitchFamily="34" charset="0"/>
              </a:rPr>
              <a:t>1''- </a:t>
            </a:r>
            <a:r>
              <a:rPr lang="en-US" altLang="en-US" sz="2800" b="1">
                <a:solidFill>
                  <a:srgbClr val="7030A0"/>
                </a:solidFill>
                <a:cs typeface="Arial" panose="020B0604020202020204" pitchFamily="34" charset="0"/>
              </a:rPr>
              <a:t>Simple dry at maturity</a:t>
            </a:r>
            <a:r>
              <a:rPr lang="en-US" altLang="en-US" sz="2800">
                <a:solidFill>
                  <a:srgbClr val="7030A0"/>
                </a:solidFill>
                <a:cs typeface="Arial" panose="020B0604020202020204" pitchFamily="34" charset="0"/>
              </a:rPr>
              <a:t>;</a:t>
            </a:r>
            <a:endParaRPr lang="en-US" altLang="en-US" sz="2800" b="1">
              <a:solidFill>
                <a:srgbClr val="7030A0"/>
              </a:solidFill>
              <a:cs typeface="Times New Roman" panose="02020603050405020304" pitchFamily="18" charset="0"/>
            </a:endParaRPr>
          </a:p>
        </p:txBody>
      </p:sp>
      <p:sp>
        <p:nvSpPr>
          <p:cNvPr id="8195" name="Content Placeholder 2">
            <a:extLst>
              <a:ext uri="{FF2B5EF4-FFF2-40B4-BE49-F238E27FC236}">
                <a16:creationId xmlns:a16="http://schemas.microsoft.com/office/drawing/2014/main" id="{F980CB01-DBFD-4DFF-B162-6DF92E2862EA}"/>
              </a:ext>
            </a:extLst>
          </p:cNvPr>
          <p:cNvSpPr>
            <a:spLocks noGrp="1"/>
          </p:cNvSpPr>
          <p:nvPr>
            <p:ph idx="1"/>
          </p:nvPr>
        </p:nvSpPr>
        <p:spPr>
          <a:xfrm>
            <a:off x="434975" y="762000"/>
            <a:ext cx="8461375" cy="5556250"/>
          </a:xfrm>
          <a:solidFill>
            <a:schemeClr val="bg1"/>
          </a:solidFill>
        </p:spPr>
        <p:txBody>
          <a:bodyPr/>
          <a:lstStyle/>
          <a:p>
            <a:pPr marL="0" indent="0" algn="l" rtl="0">
              <a:buFont typeface="Arial" panose="020B0604020202020204" pitchFamily="34" charset="0"/>
              <a:buNone/>
            </a:pPr>
            <a:r>
              <a:rPr lang="en-US" altLang="en-US" sz="1700" b="1">
                <a:cs typeface="Times New Roman" panose="02020603050405020304" pitchFamily="18" charset="0"/>
              </a:rPr>
              <a:t>I. </a:t>
            </a:r>
            <a:r>
              <a:rPr lang="en-US" altLang="en-US" sz="1700" b="1">
                <a:solidFill>
                  <a:srgbClr val="0070C0"/>
                </a:solidFill>
                <a:cs typeface="Times New Roman" panose="02020603050405020304" pitchFamily="18" charset="0"/>
              </a:rPr>
              <a:t>Indehiscent </a:t>
            </a:r>
            <a:r>
              <a:rPr lang="en-US" altLang="en-US" sz="1700">
                <a:solidFill>
                  <a:srgbClr val="0070C0"/>
                </a:solidFill>
                <a:cs typeface="Times New Roman" panose="02020603050405020304" pitchFamily="18" charset="0"/>
              </a:rPr>
              <a:t>(not splitting open at maturity);</a:t>
            </a:r>
          </a:p>
          <a:p>
            <a:pPr marL="0" indent="0" algn="l" rtl="0">
              <a:buFont typeface="Arial" panose="020B0604020202020204" pitchFamily="34" charset="0"/>
              <a:buNone/>
            </a:pPr>
            <a:r>
              <a:rPr lang="en-US" altLang="en-US" sz="1700" b="1">
                <a:solidFill>
                  <a:srgbClr val="C00000"/>
                </a:solidFill>
                <a:cs typeface="Times New Roman" panose="02020603050405020304" pitchFamily="18" charset="0"/>
              </a:rPr>
              <a:t>A. Achene</a:t>
            </a:r>
            <a:r>
              <a:rPr lang="en-US" altLang="en-US" sz="1700" b="1">
                <a:cs typeface="Times New Roman" panose="02020603050405020304" pitchFamily="18" charset="0"/>
              </a:rPr>
              <a:t> </a:t>
            </a:r>
            <a:r>
              <a:rPr lang="en-US" altLang="en-US" sz="1700">
                <a:cs typeface="Times New Roman" panose="02020603050405020304" pitchFamily="18" charset="0"/>
              </a:rPr>
              <a:t>is a one-seeded, dry, indehiscent fruit with seed attached to the pericarp at one point only, such as the unit fruits of sunflowers.</a:t>
            </a:r>
          </a:p>
          <a:p>
            <a:pPr marL="0" indent="0" algn="l" rtl="0">
              <a:buFont typeface="Arial" panose="020B0604020202020204" pitchFamily="34" charset="0"/>
              <a:buNone/>
            </a:pPr>
            <a:r>
              <a:rPr lang="en-US" altLang="en-US" sz="1700" b="1">
                <a:solidFill>
                  <a:srgbClr val="C00000"/>
                </a:solidFill>
                <a:cs typeface="Times New Roman" panose="02020603050405020304" pitchFamily="18" charset="0"/>
              </a:rPr>
              <a:t>B. Grain</a:t>
            </a:r>
            <a:r>
              <a:rPr lang="en-US" altLang="en-US" sz="1700" b="1">
                <a:cs typeface="Times New Roman" panose="02020603050405020304" pitchFamily="18" charset="0"/>
              </a:rPr>
              <a:t> </a:t>
            </a:r>
            <a:r>
              <a:rPr lang="en-US" altLang="en-US" sz="1700">
                <a:cs typeface="Times New Roman" panose="02020603050405020304" pitchFamily="18" charset="0"/>
              </a:rPr>
              <a:t>or </a:t>
            </a:r>
            <a:r>
              <a:rPr lang="en-US" altLang="en-US" sz="1700" b="1">
                <a:solidFill>
                  <a:srgbClr val="C00000"/>
                </a:solidFill>
                <a:cs typeface="Times New Roman" panose="02020603050405020304" pitchFamily="18" charset="0"/>
              </a:rPr>
              <a:t>caryopsis</a:t>
            </a:r>
            <a:r>
              <a:rPr lang="en-US" altLang="en-US" sz="1700" b="1">
                <a:cs typeface="Times New Roman" panose="02020603050405020304" pitchFamily="18" charset="0"/>
              </a:rPr>
              <a:t> </a:t>
            </a:r>
            <a:r>
              <a:rPr lang="en-US" altLang="en-US" sz="1700">
                <a:cs typeface="Times New Roman" panose="02020603050405020304" pitchFamily="18" charset="0"/>
              </a:rPr>
              <a:t>is a one-seeded, dry, indehiscent fruit with the seed coat adnate to pericarp wall; grains are the fruit type of all </a:t>
            </a:r>
            <a:r>
              <a:rPr lang="en-US" altLang="en-US" sz="1700">
                <a:solidFill>
                  <a:srgbClr val="C00000"/>
                </a:solidFill>
                <a:cs typeface="Times New Roman" panose="02020603050405020304" pitchFamily="18" charset="0"/>
              </a:rPr>
              <a:t>Poaceae</a:t>
            </a:r>
            <a:r>
              <a:rPr lang="en-US" altLang="en-US" sz="1700">
                <a:cs typeface="Times New Roman" panose="02020603050405020304" pitchFamily="18" charset="0"/>
              </a:rPr>
              <a:t> (grasses).</a:t>
            </a:r>
          </a:p>
          <a:p>
            <a:pPr marL="0" indent="0" algn="l" rtl="0">
              <a:buFont typeface="Arial" panose="020B0604020202020204" pitchFamily="34" charset="0"/>
              <a:buNone/>
            </a:pPr>
            <a:r>
              <a:rPr lang="en-US" altLang="en-US" sz="1700" b="1">
                <a:solidFill>
                  <a:srgbClr val="C00000"/>
                </a:solidFill>
                <a:cs typeface="Times New Roman" panose="02020603050405020304" pitchFamily="18" charset="0"/>
              </a:rPr>
              <a:t>C. Nut</a:t>
            </a:r>
            <a:r>
              <a:rPr lang="en-US" altLang="en-US" sz="1700" b="1">
                <a:cs typeface="Times New Roman" panose="02020603050405020304" pitchFamily="18" charset="0"/>
              </a:rPr>
              <a:t> </a:t>
            </a:r>
            <a:r>
              <a:rPr lang="en-US" altLang="en-US" sz="1700">
                <a:cs typeface="Times New Roman" panose="02020603050405020304" pitchFamily="18" charset="0"/>
              </a:rPr>
              <a:t>is a one-seeded, dry indehiscent fruit with a hard pericarp, usually derived from a one-loculed ovary, as in </a:t>
            </a:r>
            <a:r>
              <a:rPr lang="en-US" altLang="en-US" sz="1700" i="1">
                <a:solidFill>
                  <a:srgbClr val="C00000"/>
                </a:solidFill>
                <a:cs typeface="Times New Roman" panose="02020603050405020304" pitchFamily="18" charset="0"/>
              </a:rPr>
              <a:t>Quercus</a:t>
            </a:r>
            <a:r>
              <a:rPr lang="en-US" altLang="en-US" sz="1700">
                <a:solidFill>
                  <a:srgbClr val="C00000"/>
                </a:solidFill>
                <a:cs typeface="Times New Roman" panose="02020603050405020304" pitchFamily="18" charset="0"/>
              </a:rPr>
              <a:t> </a:t>
            </a:r>
            <a:r>
              <a:rPr lang="en-US" altLang="en-US" sz="1700">
                <a:cs typeface="Times New Roman" panose="02020603050405020304" pitchFamily="18" charset="0"/>
              </a:rPr>
              <a:t>sp., </a:t>
            </a:r>
            <a:r>
              <a:rPr lang="en-US" altLang="en-US" sz="1700" i="1">
                <a:solidFill>
                  <a:srgbClr val="C00000"/>
                </a:solidFill>
                <a:cs typeface="Times New Roman" panose="02020603050405020304" pitchFamily="18" charset="0"/>
              </a:rPr>
              <a:t>Corylus</a:t>
            </a:r>
            <a:r>
              <a:rPr lang="en-US" altLang="en-US" sz="1700">
                <a:cs typeface="Times New Roman" panose="02020603050405020304" pitchFamily="18" charset="0"/>
              </a:rPr>
              <a:t> sp. </a:t>
            </a:r>
          </a:p>
          <a:p>
            <a:pPr marL="0" indent="0" algn="l" rtl="0">
              <a:buFont typeface="Arial" panose="020B0604020202020204" pitchFamily="34" charset="0"/>
              <a:buNone/>
            </a:pPr>
            <a:r>
              <a:rPr lang="en-US" altLang="en-US" sz="1700" b="1">
                <a:solidFill>
                  <a:srgbClr val="C00000"/>
                </a:solidFill>
                <a:cs typeface="Times New Roman" panose="02020603050405020304" pitchFamily="18" charset="0"/>
              </a:rPr>
              <a:t>D. Nutlet</a:t>
            </a:r>
            <a:r>
              <a:rPr lang="en-US" altLang="en-US" sz="1700" b="1">
                <a:cs typeface="Times New Roman" panose="02020603050405020304" pitchFamily="18" charset="0"/>
              </a:rPr>
              <a:t> </a:t>
            </a:r>
            <a:r>
              <a:rPr lang="en-US" altLang="en-US" sz="1700">
                <a:cs typeface="Times New Roman" panose="02020603050405020304" pitchFamily="18" charset="0"/>
              </a:rPr>
              <a:t>is a small nutlike fruit; for example, the mericarps of the </a:t>
            </a:r>
            <a:r>
              <a:rPr lang="en-US" altLang="en-US" sz="1700">
                <a:solidFill>
                  <a:srgbClr val="C00000"/>
                </a:solidFill>
                <a:cs typeface="Times New Roman" panose="02020603050405020304" pitchFamily="18" charset="0"/>
              </a:rPr>
              <a:t>Boraginaceae</a:t>
            </a:r>
            <a:r>
              <a:rPr lang="en-US" altLang="en-US" sz="1700">
                <a:cs typeface="Times New Roman" panose="02020603050405020304" pitchFamily="18" charset="0"/>
              </a:rPr>
              <a:t> and </a:t>
            </a:r>
            <a:r>
              <a:rPr lang="en-US" altLang="en-US" sz="1700">
                <a:solidFill>
                  <a:srgbClr val="C00000"/>
                </a:solidFill>
                <a:cs typeface="Times New Roman" panose="02020603050405020304" pitchFamily="18" charset="0"/>
              </a:rPr>
              <a:t>Lamiaceae</a:t>
            </a:r>
            <a:r>
              <a:rPr lang="en-US" altLang="en-US" sz="1700">
                <a:cs typeface="Times New Roman" panose="02020603050405020304" pitchFamily="18" charset="0"/>
              </a:rPr>
              <a:t> are termed nutlets.</a:t>
            </a:r>
          </a:p>
          <a:p>
            <a:pPr marL="0" indent="0" algn="l" rtl="0">
              <a:buFont typeface="Arial" panose="020B0604020202020204" pitchFamily="34" charset="0"/>
              <a:buNone/>
            </a:pPr>
            <a:r>
              <a:rPr lang="en-US" altLang="en-US" sz="1700" b="1">
                <a:solidFill>
                  <a:srgbClr val="C00000"/>
                </a:solidFill>
                <a:cs typeface="Times New Roman" panose="02020603050405020304" pitchFamily="18" charset="0"/>
              </a:rPr>
              <a:t>E. Samara</a:t>
            </a:r>
            <a:r>
              <a:rPr lang="en-US" altLang="en-US" sz="1700" b="1">
                <a:cs typeface="Times New Roman" panose="02020603050405020304" pitchFamily="18" charset="0"/>
              </a:rPr>
              <a:t> </a:t>
            </a:r>
            <a:r>
              <a:rPr lang="en-US" altLang="en-US" sz="1700">
                <a:cs typeface="Times New Roman" panose="02020603050405020304" pitchFamily="18" charset="0"/>
              </a:rPr>
              <a:t>is a winged, dry, usually indehiscent fruit, as in </a:t>
            </a:r>
            <a:r>
              <a:rPr lang="en-US" altLang="en-US" sz="1700" i="1">
                <a:solidFill>
                  <a:srgbClr val="C00000"/>
                </a:solidFill>
                <a:cs typeface="Times New Roman" panose="02020603050405020304" pitchFamily="18" charset="0"/>
              </a:rPr>
              <a:t>Isatis</a:t>
            </a:r>
            <a:r>
              <a:rPr lang="en-US" altLang="en-US" sz="1700">
                <a:cs typeface="Times New Roman" panose="02020603050405020304" pitchFamily="18" charset="0"/>
              </a:rPr>
              <a:t>.</a:t>
            </a:r>
            <a:r>
              <a:rPr lang="en-US" altLang="en-US" sz="1700" i="1">
                <a:cs typeface="Times New Roman" panose="02020603050405020304" pitchFamily="18" charset="0"/>
              </a:rPr>
              <a:t> </a:t>
            </a:r>
            <a:endParaRPr lang="en-US" altLang="en-US" sz="1700">
              <a:cs typeface="Times New Roman" panose="02020603050405020304" pitchFamily="18" charset="0"/>
            </a:endParaRPr>
          </a:p>
          <a:p>
            <a:pPr marL="0" indent="0" algn="l" rtl="0">
              <a:buFont typeface="Arial" panose="020B0604020202020204" pitchFamily="34" charset="0"/>
              <a:buNone/>
            </a:pPr>
            <a:r>
              <a:rPr lang="en-US" altLang="en-US" sz="1700" b="1">
                <a:solidFill>
                  <a:srgbClr val="C00000"/>
                </a:solidFill>
                <a:cs typeface="Times New Roman" panose="02020603050405020304" pitchFamily="18" charset="0"/>
              </a:rPr>
              <a:t>F. Double</a:t>
            </a:r>
            <a:r>
              <a:rPr lang="en-US" altLang="en-US" sz="1700" b="1">
                <a:cs typeface="Times New Roman" panose="02020603050405020304" pitchFamily="18" charset="0"/>
              </a:rPr>
              <a:t> </a:t>
            </a:r>
            <a:r>
              <a:rPr lang="en-US" altLang="en-US" sz="1700" b="1">
                <a:solidFill>
                  <a:srgbClr val="C00000"/>
                </a:solidFill>
                <a:cs typeface="Times New Roman" panose="02020603050405020304" pitchFamily="18" charset="0"/>
              </a:rPr>
              <a:t>samara</a:t>
            </a:r>
            <a:r>
              <a:rPr lang="en-US" altLang="en-US" sz="1700" b="1">
                <a:cs typeface="Times New Roman" panose="02020603050405020304" pitchFamily="18" charset="0"/>
              </a:rPr>
              <a:t>,</a:t>
            </a:r>
            <a:r>
              <a:rPr lang="en-US" altLang="en-US" sz="1700">
                <a:cs typeface="Times New Roman" panose="02020603050405020304" pitchFamily="18" charset="0"/>
              </a:rPr>
              <a:t> the fruit develops from bicarpellary, syncarpous, pericarp develops into two wings, as in </a:t>
            </a:r>
            <a:r>
              <a:rPr lang="en-US" altLang="en-US" sz="1700" i="1">
                <a:solidFill>
                  <a:srgbClr val="C00000"/>
                </a:solidFill>
                <a:cs typeface="Times New Roman" panose="02020603050405020304" pitchFamily="18" charset="0"/>
              </a:rPr>
              <a:t>Acer</a:t>
            </a:r>
            <a:r>
              <a:rPr lang="en-US" altLang="en-US" sz="1700">
                <a:cs typeface="Times New Roman" panose="02020603050405020304" pitchFamily="18" charset="0"/>
              </a:rPr>
              <a:t>. </a:t>
            </a:r>
          </a:p>
          <a:p>
            <a:pPr marL="0" indent="0" algn="l" rtl="0">
              <a:buFont typeface="Arial" panose="020B0604020202020204" pitchFamily="34" charset="0"/>
              <a:buNone/>
            </a:pPr>
            <a:r>
              <a:rPr lang="en-US" altLang="en-US" sz="1700" b="1">
                <a:solidFill>
                  <a:srgbClr val="C00000"/>
                </a:solidFill>
                <a:cs typeface="Times New Roman" panose="02020603050405020304" pitchFamily="18" charset="0"/>
              </a:rPr>
              <a:t>G. Cypsella</a:t>
            </a:r>
            <a:r>
              <a:rPr lang="en-US" altLang="en-US" sz="1700" b="1">
                <a:cs typeface="Times New Roman" panose="02020603050405020304" pitchFamily="18" charset="0"/>
              </a:rPr>
              <a:t>,</a:t>
            </a:r>
            <a:r>
              <a:rPr lang="en-US" altLang="en-US" sz="1700">
                <a:cs typeface="Times New Roman" panose="02020603050405020304" pitchFamily="18" charset="0"/>
              </a:rPr>
              <a:t> the fruit develops from bicarpellary. Syncarpous, inferior ovary with basal placentation. Fruits are unilocular and single seeded. Persistent hairy calyx (pappus) is found at the apex of fruit, as in fruits of </a:t>
            </a:r>
            <a:r>
              <a:rPr lang="en-US" altLang="en-US" sz="1700">
                <a:solidFill>
                  <a:srgbClr val="C00000"/>
                </a:solidFill>
                <a:cs typeface="Times New Roman" panose="02020603050405020304" pitchFamily="18" charset="0"/>
              </a:rPr>
              <a:t>Compositae</a:t>
            </a:r>
            <a:r>
              <a:rPr lang="en-US" altLang="en-US" sz="1700">
                <a:cs typeface="Times New Roman" panose="02020603050405020304" pitchFamily="18" charset="0"/>
              </a:rPr>
              <a:t> members (e.g. </a:t>
            </a:r>
            <a:r>
              <a:rPr lang="en-US" altLang="en-US" sz="1700" i="1">
                <a:cs typeface="Times New Roman" panose="02020603050405020304" pitchFamily="18" charset="0"/>
              </a:rPr>
              <a:t>Erigeron</a:t>
            </a:r>
            <a:r>
              <a:rPr lang="en-US" altLang="en-US" sz="1700">
                <a:cs typeface="Times New Roman" panose="02020603050405020304" pitchFamily="18" charset="0"/>
              </a:rPr>
              <a:t> sp., </a:t>
            </a:r>
            <a:r>
              <a:rPr lang="en-US" altLang="en-US" sz="1700" i="1">
                <a:solidFill>
                  <a:srgbClr val="C00000"/>
                </a:solidFill>
                <a:cs typeface="Times New Roman" panose="02020603050405020304" pitchFamily="18" charset="0"/>
              </a:rPr>
              <a:t>Taraxacum</a:t>
            </a:r>
            <a:r>
              <a:rPr lang="en-US" altLang="en-US" sz="1700" i="1">
                <a:cs typeface="Times New Roman" panose="02020603050405020304" pitchFamily="18" charset="0"/>
              </a:rPr>
              <a:t> </a:t>
            </a:r>
            <a:r>
              <a:rPr lang="en-US" altLang="en-US" sz="1700" i="1">
                <a:solidFill>
                  <a:srgbClr val="C00000"/>
                </a:solidFill>
                <a:cs typeface="Times New Roman" panose="02020603050405020304" pitchFamily="18" charset="0"/>
              </a:rPr>
              <a:t>officinale</a:t>
            </a:r>
            <a:r>
              <a:rPr lang="en-US" altLang="en-US" sz="1700" i="1">
                <a:cs typeface="Times New Roman" panose="02020603050405020304" pitchFamily="18" charset="0"/>
              </a:rPr>
              <a:t>, </a:t>
            </a:r>
            <a:r>
              <a:rPr lang="en-US" altLang="en-US" sz="1700" i="1">
                <a:solidFill>
                  <a:srgbClr val="C00000"/>
                </a:solidFill>
                <a:cs typeface="Times New Roman" panose="02020603050405020304" pitchFamily="18" charset="0"/>
              </a:rPr>
              <a:t>Tragopogon</a:t>
            </a:r>
            <a:r>
              <a:rPr lang="en-US" altLang="en-US" sz="1700">
                <a:cs typeface="Times New Roman" panose="02020603050405020304" pitchFamily="18" charset="0"/>
              </a:rPr>
              <a:t> sp. and </a:t>
            </a:r>
            <a:r>
              <a:rPr lang="en-US" altLang="en-US" sz="1700" i="1">
                <a:solidFill>
                  <a:srgbClr val="C00000"/>
                </a:solidFill>
                <a:cs typeface="Times New Roman" panose="02020603050405020304" pitchFamily="18" charset="0"/>
              </a:rPr>
              <a:t>Onopordum</a:t>
            </a:r>
            <a:r>
              <a:rPr lang="en-US" altLang="en-US" sz="1700">
                <a:cs typeface="Times New Roman" panose="02020603050405020304" pitchFamily="18" charset="0"/>
              </a:rPr>
              <a:t>).</a:t>
            </a:r>
          </a:p>
          <a:p>
            <a:pPr marL="0" indent="0" algn="l" rtl="0">
              <a:buFont typeface="Arial" panose="020B0604020202020204" pitchFamily="34" charset="0"/>
              <a:buNone/>
            </a:pPr>
            <a:r>
              <a:rPr lang="en-US" altLang="en-US" sz="1700" b="1">
                <a:solidFill>
                  <a:srgbClr val="C00000"/>
                </a:solidFill>
                <a:cs typeface="Times New Roman" panose="02020603050405020304" pitchFamily="18" charset="0"/>
              </a:rPr>
              <a:t>H. Lomentum</a:t>
            </a:r>
            <a:r>
              <a:rPr lang="en-US" altLang="en-US" sz="1700">
                <a:cs typeface="Times New Roman" panose="02020603050405020304" pitchFamily="18" charset="0"/>
              </a:rPr>
              <a:t> or </a:t>
            </a:r>
            <a:r>
              <a:rPr lang="en-US" altLang="en-US" sz="1700" b="1">
                <a:solidFill>
                  <a:srgbClr val="C00000"/>
                </a:solidFill>
                <a:cs typeface="Times New Roman" panose="02020603050405020304" pitchFamily="18" charset="0"/>
              </a:rPr>
              <a:t>indehiscent</a:t>
            </a:r>
            <a:r>
              <a:rPr lang="en-US" altLang="en-US" sz="1700" b="1">
                <a:cs typeface="Times New Roman" panose="02020603050405020304" pitchFamily="18" charset="0"/>
              </a:rPr>
              <a:t> </a:t>
            </a:r>
            <a:r>
              <a:rPr lang="en-US" altLang="en-US" sz="1700" b="1">
                <a:solidFill>
                  <a:srgbClr val="C00000"/>
                </a:solidFill>
                <a:cs typeface="Times New Roman" panose="02020603050405020304" pitchFamily="18" charset="0"/>
              </a:rPr>
              <a:t>legumes</a:t>
            </a:r>
            <a:r>
              <a:rPr lang="en-US" altLang="en-US" sz="1700" b="1">
                <a:cs typeface="Times New Roman" panose="02020603050405020304" pitchFamily="18" charset="0"/>
              </a:rPr>
              <a:t>,</a:t>
            </a:r>
            <a:r>
              <a:rPr lang="en-US" altLang="en-US" sz="1700">
                <a:cs typeface="Times New Roman" panose="02020603050405020304" pitchFamily="18" charset="0"/>
              </a:rPr>
              <a:t> the fruit develops from monocarpellary, unilocular. It’s a modification of legume. These are bisutural fruits which are constricted or divided into one seeded mericarps, as in </a:t>
            </a:r>
            <a:r>
              <a:rPr lang="en-US" altLang="en-US" sz="1700" i="1">
                <a:solidFill>
                  <a:srgbClr val="C00000"/>
                </a:solidFill>
                <a:cs typeface="Times New Roman" panose="02020603050405020304" pitchFamily="18" charset="0"/>
              </a:rPr>
              <a:t>Mimosa</a:t>
            </a:r>
            <a:r>
              <a:rPr lang="en-US" altLang="en-US" sz="1700">
                <a:cs typeface="Times New Roman" panose="02020603050405020304" pitchFamily="18" charset="0"/>
              </a:rPr>
              <a:t> </a:t>
            </a:r>
            <a:r>
              <a:rPr lang="en-US" altLang="en-US" sz="1700" i="1">
                <a:solidFill>
                  <a:srgbClr val="C00000"/>
                </a:solidFill>
                <a:cs typeface="Times New Roman" panose="02020603050405020304" pitchFamily="18" charset="0"/>
              </a:rPr>
              <a:t>Prosopis</a:t>
            </a:r>
            <a:r>
              <a:rPr lang="en-US" altLang="en-US" sz="1700">
                <a:cs typeface="Times New Roman" panose="02020603050405020304" pitchFamily="18" charset="0"/>
              </a:rPr>
              <a:t> sp., and </a:t>
            </a:r>
            <a:r>
              <a:rPr lang="en-US" altLang="en-US" sz="1700" i="1">
                <a:solidFill>
                  <a:srgbClr val="C00000"/>
                </a:solidFill>
                <a:cs typeface="Times New Roman" panose="02020603050405020304" pitchFamily="18" charset="0"/>
              </a:rPr>
              <a:t>Tamarindus</a:t>
            </a:r>
            <a:r>
              <a:rPr lang="en-US" altLang="en-US" sz="1700">
                <a:cs typeface="Times New Roman" panose="02020603050405020304" pitchFamily="18" charset="0"/>
              </a:rPr>
              <a:t> etc. </a:t>
            </a:r>
          </a:p>
          <a:p>
            <a:pPr marL="0" indent="0" algn="l" rtl="0">
              <a:buFont typeface="Arial" panose="020B0604020202020204" pitchFamily="34" charset="0"/>
              <a:buNone/>
            </a:pPr>
            <a:endParaRPr lang="en-US" altLang="en-US" sz="1700">
              <a:cs typeface="Times New Roman" panose="02020603050405020304" pitchFamily="18" charset="0"/>
            </a:endParaRPr>
          </a:p>
        </p:txBody>
      </p:sp>
      <p:sp>
        <p:nvSpPr>
          <p:cNvPr id="7" name="Footer Placeholder 4">
            <a:extLst>
              <a:ext uri="{FF2B5EF4-FFF2-40B4-BE49-F238E27FC236}">
                <a16:creationId xmlns:a16="http://schemas.microsoft.com/office/drawing/2014/main" id="{9D8711B4-1934-488F-B0A5-38E92DD8659C}"/>
              </a:ext>
            </a:extLst>
          </p:cNvPr>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rtl="1" eaLnBrk="1" fontAlgn="auto" hangingPunct="1">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8197" name="Slide Number Placeholder 7">
            <a:extLst>
              <a:ext uri="{FF2B5EF4-FFF2-40B4-BE49-F238E27FC236}">
                <a16:creationId xmlns:a16="http://schemas.microsoft.com/office/drawing/2014/main" id="{F6D7D4A5-D697-4E2E-AA4E-A83894B9F7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l">
              <a:spcBef>
                <a:spcPct val="0"/>
              </a:spcBef>
              <a:buFontTx/>
              <a:buNone/>
            </a:pPr>
            <a:fld id="{017F9EC3-58B3-474F-B0A7-B7C7EA033D03}" type="slidenum">
              <a:rPr lang="ar-IQ" altLang="en-US" sz="1200">
                <a:solidFill>
                  <a:srgbClr val="898989"/>
                </a:solidFill>
              </a:rPr>
              <a:pPr algn="l">
                <a:spcBef>
                  <a:spcPct val="0"/>
                </a:spcBef>
                <a:buFontTx/>
                <a:buNone/>
              </a:pPr>
              <a:t>11</a:t>
            </a:fld>
            <a:endParaRPr lang="ar-IQ" altLang="en-US" sz="1200">
              <a:solidFill>
                <a:srgbClr val="898989"/>
              </a:solidFill>
            </a:endParaRP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E516FE9-6AC2-4200-8F2C-EF5C2B518FB6}"/>
              </a:ext>
            </a:extLst>
          </p:cNvPr>
          <p:cNvSpPr>
            <a:spLocks noGrp="1"/>
          </p:cNvSpPr>
          <p:nvPr>
            <p:ph type="title"/>
          </p:nvPr>
        </p:nvSpPr>
        <p:spPr>
          <a:xfrm>
            <a:off x="428625" y="214313"/>
            <a:ext cx="7615238" cy="439737"/>
          </a:xfrm>
        </p:spPr>
        <p:txBody>
          <a:bodyPr/>
          <a:lstStyle/>
          <a:p>
            <a:pPr rtl="0"/>
            <a:r>
              <a:rPr lang="en-US" altLang="en-US" sz="3200" b="1">
                <a:solidFill>
                  <a:srgbClr val="7030A0"/>
                </a:solidFill>
                <a:cs typeface="Arial" panose="020B0604020202020204" pitchFamily="34" charset="0"/>
              </a:rPr>
              <a:t>Indehiscent Simple Dry Fruits; </a:t>
            </a:r>
          </a:p>
        </p:txBody>
      </p:sp>
      <p:sp>
        <p:nvSpPr>
          <p:cNvPr id="10243" name="Slide Number Placeholder 4">
            <a:extLst>
              <a:ext uri="{FF2B5EF4-FFF2-40B4-BE49-F238E27FC236}">
                <a16:creationId xmlns:a16="http://schemas.microsoft.com/office/drawing/2014/main" id="{664E5CCD-A6D5-4194-88F0-C08CB4944E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l">
              <a:spcBef>
                <a:spcPct val="0"/>
              </a:spcBef>
              <a:buFontTx/>
              <a:buNone/>
            </a:pPr>
            <a:fld id="{C9AA304C-EDE0-4B30-9248-D4DBD4293FA3}" type="slidenum">
              <a:rPr lang="ar-IQ" altLang="en-US" sz="1200">
                <a:solidFill>
                  <a:srgbClr val="898989"/>
                </a:solidFill>
              </a:rPr>
              <a:pPr algn="l">
                <a:spcBef>
                  <a:spcPct val="0"/>
                </a:spcBef>
                <a:buFontTx/>
                <a:buNone/>
              </a:pPr>
              <a:t>12</a:t>
            </a:fld>
            <a:endParaRPr lang="ar-IQ" altLang="en-US" sz="1200">
              <a:solidFill>
                <a:srgbClr val="898989"/>
              </a:solidFill>
            </a:endParaRPr>
          </a:p>
        </p:txBody>
      </p:sp>
      <p:sp>
        <p:nvSpPr>
          <p:cNvPr id="8" name="Footer Placeholder 4">
            <a:extLst>
              <a:ext uri="{FF2B5EF4-FFF2-40B4-BE49-F238E27FC236}">
                <a16:creationId xmlns:a16="http://schemas.microsoft.com/office/drawing/2014/main" id="{8DF2D0BA-3008-4784-946F-9939C968B11A}"/>
              </a:ext>
            </a:extLst>
          </p:cNvPr>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rtl="1" eaLnBrk="1" fontAlgn="auto" hangingPunct="1">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0245" name="TextBox 10">
            <a:extLst>
              <a:ext uri="{FF2B5EF4-FFF2-40B4-BE49-F238E27FC236}">
                <a16:creationId xmlns:a16="http://schemas.microsoft.com/office/drawing/2014/main" id="{B6802A1D-1F78-47FD-BDCF-405D4880EA88}"/>
              </a:ext>
            </a:extLst>
          </p:cNvPr>
          <p:cNvSpPr txBox="1">
            <a:spLocks noChangeArrowheads="1"/>
          </p:cNvSpPr>
          <p:nvPr/>
        </p:nvSpPr>
        <p:spPr bwMode="auto">
          <a:xfrm>
            <a:off x="5286375" y="1500188"/>
            <a:ext cx="321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ctr" eaLnBrk="1" hangingPunct="1">
              <a:spcBef>
                <a:spcPct val="0"/>
              </a:spcBef>
              <a:buFontTx/>
              <a:buNone/>
            </a:pPr>
            <a:endParaRPr lang="ar-IQ" altLang="en-US" sz="1800"/>
          </a:p>
        </p:txBody>
      </p:sp>
      <p:pic>
        <p:nvPicPr>
          <p:cNvPr id="10246" name="Picture 2" descr="C:\Users\Ram Computer\Desktop\22.png">
            <a:extLst>
              <a:ext uri="{FF2B5EF4-FFF2-40B4-BE49-F238E27FC236}">
                <a16:creationId xmlns:a16="http://schemas.microsoft.com/office/drawing/2014/main" id="{554AD2BC-2A23-4446-973E-094D65CA2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84338"/>
            <a:ext cx="855345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1A44A9D-8DCA-45EA-969A-8AB258EFB1F7}"/>
              </a:ext>
            </a:extLst>
          </p:cNvPr>
          <p:cNvSpPr>
            <a:spLocks noGrp="1"/>
          </p:cNvSpPr>
          <p:nvPr>
            <p:ph type="title"/>
          </p:nvPr>
        </p:nvSpPr>
        <p:spPr>
          <a:xfrm>
            <a:off x="457200" y="274638"/>
            <a:ext cx="8229600" cy="725487"/>
          </a:xfrm>
        </p:spPr>
        <p:txBody>
          <a:bodyPr/>
          <a:lstStyle/>
          <a:p>
            <a:r>
              <a:rPr lang="en-US" altLang="en-US" sz="3200" b="1">
                <a:solidFill>
                  <a:srgbClr val="7030A0"/>
                </a:solidFill>
                <a:cs typeface="Arial" panose="020B0604020202020204" pitchFamily="34" charset="0"/>
              </a:rPr>
              <a:t>Dehiscent Simple Dry Fruits; </a:t>
            </a:r>
            <a:endParaRPr lang="ar-IQ" altLang="en-US" sz="3200">
              <a:solidFill>
                <a:srgbClr val="7030A0"/>
              </a:solidFill>
            </a:endParaRPr>
          </a:p>
        </p:txBody>
      </p:sp>
      <p:sp>
        <p:nvSpPr>
          <p:cNvPr id="3" name="Content Placeholder 2">
            <a:extLst>
              <a:ext uri="{FF2B5EF4-FFF2-40B4-BE49-F238E27FC236}">
                <a16:creationId xmlns:a16="http://schemas.microsoft.com/office/drawing/2014/main" id="{49AC97C6-CEF8-44ED-BA74-18276F521D94}"/>
              </a:ext>
            </a:extLst>
          </p:cNvPr>
          <p:cNvSpPr>
            <a:spLocks noGrp="1"/>
          </p:cNvSpPr>
          <p:nvPr>
            <p:ph sz="half" idx="1"/>
          </p:nvPr>
        </p:nvSpPr>
        <p:spPr>
          <a:xfrm>
            <a:off x="539750" y="1125538"/>
            <a:ext cx="8286750" cy="5183187"/>
          </a:xfrm>
        </p:spPr>
        <p:txBody>
          <a:bodyPr rtlCol="1">
            <a:normAutofit fontScale="92500" lnSpcReduction="20000"/>
          </a:bodyPr>
          <a:lstStyle/>
          <a:p>
            <a:pPr marL="0" indent="0" algn="l" rtl="0">
              <a:buFont typeface="Arial" panose="020B0604020202020204" pitchFamily="34" charset="0"/>
              <a:buNone/>
              <a:defRPr/>
            </a:pPr>
            <a:r>
              <a:rPr lang="en-US" sz="2000" b="1" dirty="0"/>
              <a:t>II. </a:t>
            </a:r>
            <a:r>
              <a:rPr lang="en-US" sz="2000" b="1" dirty="0">
                <a:solidFill>
                  <a:srgbClr val="0070C0"/>
                </a:solidFill>
              </a:rPr>
              <a:t>Dehiscent </a:t>
            </a:r>
            <a:r>
              <a:rPr lang="en-US" sz="2000" dirty="0">
                <a:solidFill>
                  <a:srgbClr val="0070C0"/>
                </a:solidFill>
              </a:rPr>
              <a:t>(splitting open along definite pores, slits, or sutures);</a:t>
            </a:r>
          </a:p>
          <a:p>
            <a:pPr marL="0" indent="0" algn="l" rtl="0">
              <a:buFont typeface="Arial" panose="020B0604020202020204" pitchFamily="34" charset="0"/>
              <a:buNone/>
              <a:defRPr/>
            </a:pPr>
            <a:r>
              <a:rPr lang="en-US" sz="2000" b="1" dirty="0"/>
              <a:t>    </a:t>
            </a:r>
            <a:r>
              <a:rPr lang="en-US" sz="2000" dirty="0"/>
              <a:t>Dehiscent, i.e., will open with force (by various mechanisms), functioning to eject the seeds.</a:t>
            </a:r>
          </a:p>
          <a:p>
            <a:pPr marL="0" indent="0" algn="l" rtl="0">
              <a:buFont typeface="Arial" panose="020B0604020202020204" pitchFamily="34" charset="0"/>
              <a:buNone/>
              <a:defRPr/>
            </a:pPr>
            <a:r>
              <a:rPr lang="en-US" sz="2000" b="1" dirty="0"/>
              <a:t>A. </a:t>
            </a:r>
            <a:r>
              <a:rPr lang="en-US" sz="2000" b="1" dirty="0">
                <a:solidFill>
                  <a:srgbClr val="C00000"/>
                </a:solidFill>
              </a:rPr>
              <a:t>Capsules</a:t>
            </a:r>
            <a:r>
              <a:rPr lang="en-US" sz="2000" b="1" dirty="0"/>
              <a:t> </a:t>
            </a:r>
            <a:r>
              <a:rPr lang="en-US" sz="2000" dirty="0"/>
              <a:t>are generally dry (rarely fleshy), dehiscent fruits derived from compound (</a:t>
            </a:r>
            <a:r>
              <a:rPr lang="en-US" sz="2000" dirty="0" err="1"/>
              <a:t>multicarpeled</a:t>
            </a:r>
            <a:r>
              <a:rPr lang="en-US" sz="2000" dirty="0"/>
              <a:t>) ovaries. Four types of capsules can be recognized based on the type or location of dehiscence. </a:t>
            </a:r>
          </a:p>
          <a:p>
            <a:pPr marL="0" indent="0" algn="l" rtl="0">
              <a:buFont typeface="Arial" panose="020B0604020202020204" pitchFamily="34" charset="0"/>
              <a:buNone/>
              <a:defRPr/>
            </a:pPr>
            <a:r>
              <a:rPr lang="en-US" sz="2000" b="1" dirty="0"/>
              <a:t>i. </a:t>
            </a:r>
            <a:r>
              <a:rPr lang="en-US" sz="2100" b="1" dirty="0" err="1">
                <a:solidFill>
                  <a:srgbClr val="C00000"/>
                </a:solidFill>
              </a:rPr>
              <a:t>Loculicidal</a:t>
            </a:r>
            <a:r>
              <a:rPr lang="en-US" sz="2000" b="1" dirty="0"/>
              <a:t> </a:t>
            </a:r>
            <a:r>
              <a:rPr lang="en-US" sz="2100" b="1" dirty="0">
                <a:solidFill>
                  <a:srgbClr val="C00000"/>
                </a:solidFill>
              </a:rPr>
              <a:t>capsules</a:t>
            </a:r>
            <a:r>
              <a:rPr lang="en-US" sz="2000" b="1" dirty="0"/>
              <a:t> </a:t>
            </a:r>
            <a:r>
              <a:rPr lang="en-US" sz="2000" dirty="0"/>
              <a:t>have longitudinal lines of dehiscence radially aligned with the </a:t>
            </a:r>
            <a:r>
              <a:rPr lang="en-US" sz="2000" dirty="0" err="1"/>
              <a:t>locules</a:t>
            </a:r>
            <a:r>
              <a:rPr lang="en-US" sz="2000" dirty="0"/>
              <a:t> (or between the placentae, if septa are absent), as in </a:t>
            </a:r>
            <a:r>
              <a:rPr lang="en-US" sz="2000" i="1" dirty="0">
                <a:solidFill>
                  <a:srgbClr val="C00000"/>
                </a:solidFill>
              </a:rPr>
              <a:t>Hibiscus</a:t>
            </a:r>
            <a:r>
              <a:rPr lang="en-US" sz="2000" i="1" dirty="0"/>
              <a:t> </a:t>
            </a:r>
            <a:r>
              <a:rPr lang="en-US" sz="2100" i="1" dirty="0" err="1">
                <a:solidFill>
                  <a:srgbClr val="C00000"/>
                </a:solidFill>
              </a:rPr>
              <a:t>esculentus</a:t>
            </a:r>
            <a:r>
              <a:rPr lang="en-US" sz="2000" dirty="0"/>
              <a:t>. </a:t>
            </a:r>
          </a:p>
          <a:p>
            <a:pPr marL="0" indent="0" algn="l" rtl="0">
              <a:buFont typeface="Arial" panose="020B0604020202020204" pitchFamily="34" charset="0"/>
              <a:buNone/>
              <a:defRPr/>
            </a:pPr>
            <a:r>
              <a:rPr lang="en-US" sz="2000" b="1" dirty="0"/>
              <a:t>ii. </a:t>
            </a:r>
            <a:r>
              <a:rPr lang="en-US" sz="2100" b="1" dirty="0" err="1">
                <a:solidFill>
                  <a:srgbClr val="C00000"/>
                </a:solidFill>
              </a:rPr>
              <a:t>Septicidal</a:t>
            </a:r>
            <a:r>
              <a:rPr lang="en-US" sz="2000" b="1" dirty="0"/>
              <a:t> </a:t>
            </a:r>
            <a:r>
              <a:rPr lang="en-US" sz="2100" b="1" dirty="0">
                <a:solidFill>
                  <a:srgbClr val="C00000"/>
                </a:solidFill>
              </a:rPr>
              <a:t>capsules</a:t>
            </a:r>
            <a:r>
              <a:rPr lang="en-US" sz="2000" b="1" dirty="0"/>
              <a:t> </a:t>
            </a:r>
            <a:r>
              <a:rPr lang="en-US" sz="2000" dirty="0"/>
              <a:t>have longitudinal lines of dehiscence radially aligned with the ovary septa (or with the placentae, if septa are absent). Both </a:t>
            </a:r>
            <a:r>
              <a:rPr lang="en-US" sz="2000" dirty="0" err="1"/>
              <a:t>loculicidal</a:t>
            </a:r>
            <a:r>
              <a:rPr lang="en-US" sz="2000" dirty="0"/>
              <a:t> and </a:t>
            </a:r>
            <a:r>
              <a:rPr lang="en-US" sz="2000" dirty="0" err="1"/>
              <a:t>septicidal</a:t>
            </a:r>
            <a:r>
              <a:rPr lang="en-US" sz="2000" dirty="0"/>
              <a:t> capsules split into </a:t>
            </a:r>
            <a:r>
              <a:rPr lang="en-US" sz="2000" b="1" dirty="0"/>
              <a:t>valves</a:t>
            </a:r>
            <a:r>
              <a:rPr lang="en-US" sz="2000" dirty="0"/>
              <a:t>, a portion of the pericarp wall that splits off, but does not enclose the seed(s); valves may remain attached to the fruit or may fall off, depending on the taxon, as in </a:t>
            </a:r>
            <a:r>
              <a:rPr lang="en-US" sz="2100" i="1" dirty="0" err="1">
                <a:solidFill>
                  <a:srgbClr val="C00000"/>
                </a:solidFill>
              </a:rPr>
              <a:t>Linum</a:t>
            </a:r>
            <a:r>
              <a:rPr lang="en-US" sz="2000" dirty="0"/>
              <a:t>. </a:t>
            </a:r>
          </a:p>
          <a:p>
            <a:pPr marL="0" indent="0" algn="l" rtl="0">
              <a:buFont typeface="Arial" panose="020B0604020202020204" pitchFamily="34" charset="0"/>
              <a:buNone/>
              <a:defRPr/>
            </a:pPr>
            <a:r>
              <a:rPr lang="en-US" sz="2000" b="1" dirty="0"/>
              <a:t>iii. </a:t>
            </a:r>
            <a:r>
              <a:rPr lang="en-US" sz="2100" b="1" dirty="0" err="1">
                <a:solidFill>
                  <a:srgbClr val="C00000"/>
                </a:solidFill>
              </a:rPr>
              <a:t>Circumscissile</a:t>
            </a:r>
            <a:r>
              <a:rPr lang="en-US" sz="2000" b="1" dirty="0"/>
              <a:t> </a:t>
            </a:r>
            <a:r>
              <a:rPr lang="en-US" sz="2100" b="1" dirty="0">
                <a:solidFill>
                  <a:srgbClr val="C00000"/>
                </a:solidFill>
              </a:rPr>
              <a:t>capsules</a:t>
            </a:r>
            <a:r>
              <a:rPr lang="en-US" sz="2000" b="1" dirty="0"/>
              <a:t> </a:t>
            </a:r>
            <a:r>
              <a:rPr lang="en-US" sz="2000" dirty="0"/>
              <a:t>(also called a </a:t>
            </a:r>
            <a:r>
              <a:rPr lang="en-US" sz="2000" b="1" dirty="0" err="1"/>
              <a:t>pyxis</a:t>
            </a:r>
            <a:r>
              <a:rPr lang="en-US" sz="2000" b="1" dirty="0"/>
              <a:t> </a:t>
            </a:r>
            <a:r>
              <a:rPr lang="en-US" sz="2000" dirty="0"/>
              <a:t>or </a:t>
            </a:r>
            <a:r>
              <a:rPr lang="en-US" sz="2000" b="1" dirty="0" err="1"/>
              <a:t>pyxide</a:t>
            </a:r>
            <a:r>
              <a:rPr lang="en-US" sz="2000" dirty="0"/>
              <a:t>) has a transverse (as opposed to longitudinal) line of dehiscence, typically forming a terminal lid or operculum, as in </a:t>
            </a:r>
            <a:r>
              <a:rPr lang="en-US" sz="2100" i="1" dirty="0" err="1">
                <a:solidFill>
                  <a:srgbClr val="C00000"/>
                </a:solidFill>
              </a:rPr>
              <a:t>Plantago</a:t>
            </a:r>
            <a:r>
              <a:rPr lang="en-US" sz="2000" dirty="0"/>
              <a:t> and </a:t>
            </a:r>
            <a:r>
              <a:rPr lang="en-US" sz="2100" i="1" dirty="0" err="1">
                <a:solidFill>
                  <a:srgbClr val="C00000"/>
                </a:solidFill>
              </a:rPr>
              <a:t>Hyoscyamus</a:t>
            </a:r>
            <a:r>
              <a:rPr lang="en-US" sz="2000" dirty="0"/>
              <a:t>.</a:t>
            </a:r>
          </a:p>
          <a:p>
            <a:pPr marL="0" indent="0" algn="l" rtl="0">
              <a:buFont typeface="Arial" panose="020B0604020202020204" pitchFamily="34" charset="0"/>
              <a:buNone/>
              <a:defRPr/>
            </a:pPr>
            <a:r>
              <a:rPr lang="en-US" sz="2000" dirty="0"/>
              <a:t> </a:t>
            </a:r>
            <a:r>
              <a:rPr lang="en-US" sz="2000" b="1" dirty="0"/>
              <a:t>iv</a:t>
            </a:r>
            <a:r>
              <a:rPr lang="en-US" sz="2000" dirty="0"/>
              <a:t>. </a:t>
            </a:r>
            <a:r>
              <a:rPr lang="en-US" sz="2100" b="1" dirty="0" err="1">
                <a:solidFill>
                  <a:srgbClr val="C00000"/>
                </a:solidFill>
              </a:rPr>
              <a:t>Poricidal</a:t>
            </a:r>
            <a:r>
              <a:rPr lang="en-US" sz="2000" b="1" dirty="0"/>
              <a:t> </a:t>
            </a:r>
            <a:r>
              <a:rPr lang="en-US" sz="2100" b="1" dirty="0">
                <a:solidFill>
                  <a:srgbClr val="C00000"/>
                </a:solidFill>
              </a:rPr>
              <a:t>capsules</a:t>
            </a:r>
            <a:r>
              <a:rPr lang="en-US" sz="2000" b="1" dirty="0"/>
              <a:t> </a:t>
            </a:r>
            <a:r>
              <a:rPr lang="en-US" sz="2000" dirty="0"/>
              <a:t>have dehiscence occurring by means of pores, as in </a:t>
            </a:r>
            <a:r>
              <a:rPr lang="en-US" sz="2100" i="1" dirty="0" err="1">
                <a:solidFill>
                  <a:srgbClr val="C00000"/>
                </a:solidFill>
              </a:rPr>
              <a:t>Papaver</a:t>
            </a:r>
            <a:r>
              <a:rPr lang="en-US" sz="2000" dirty="0"/>
              <a:t>, (POPPOY-</a:t>
            </a:r>
            <a:r>
              <a:rPr lang="en-US" sz="2000" b="1" dirty="0"/>
              <a:t>E</a:t>
            </a:r>
            <a:r>
              <a:rPr lang="en-US" sz="2000" dirty="0"/>
              <a:t>). </a:t>
            </a:r>
          </a:p>
        </p:txBody>
      </p:sp>
      <p:sp>
        <p:nvSpPr>
          <p:cNvPr id="5" name="Footer Placeholder 4">
            <a:extLst>
              <a:ext uri="{FF2B5EF4-FFF2-40B4-BE49-F238E27FC236}">
                <a16:creationId xmlns:a16="http://schemas.microsoft.com/office/drawing/2014/main" id="{6264A4A4-AF94-4FAD-BE69-E97E0E69F701}"/>
              </a:ext>
            </a:extLst>
          </p:cNvPr>
          <p:cNvSpPr>
            <a:spLocks noGrp="1"/>
          </p:cNvSpPr>
          <p:nvPr>
            <p:ph type="ftr" sz="quarter" idx="11"/>
          </p:nvPr>
        </p:nvSpPr>
        <p:spPr/>
        <p:txBody>
          <a:bodyPr/>
          <a:lstStyle/>
          <a:p>
            <a:pPr>
              <a:defRPr/>
            </a:pPr>
            <a:r>
              <a:rPr lang="en-US"/>
              <a:t>PLANT TAXONOMY</a:t>
            </a:r>
            <a:endParaRPr lang="ar-IQ"/>
          </a:p>
        </p:txBody>
      </p:sp>
      <p:sp>
        <p:nvSpPr>
          <p:cNvPr id="11269" name="Slide Number Placeholder 5">
            <a:extLst>
              <a:ext uri="{FF2B5EF4-FFF2-40B4-BE49-F238E27FC236}">
                <a16:creationId xmlns:a16="http://schemas.microsoft.com/office/drawing/2014/main" id="{705E7A44-028B-4A17-982C-F83A64A734E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l">
              <a:spcBef>
                <a:spcPct val="0"/>
              </a:spcBef>
              <a:buFontTx/>
              <a:buNone/>
            </a:pPr>
            <a:fld id="{4A1DD292-F985-4191-9D22-A4EC9A20CE11}" type="slidenum">
              <a:rPr lang="ar-IQ" altLang="en-US" sz="1200">
                <a:solidFill>
                  <a:srgbClr val="898989"/>
                </a:solidFill>
              </a:rPr>
              <a:pPr algn="l">
                <a:spcBef>
                  <a:spcPct val="0"/>
                </a:spcBef>
                <a:buFontTx/>
                <a:buNone/>
              </a:pPr>
              <a:t>13</a:t>
            </a:fld>
            <a:endParaRPr lang="ar-IQ"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F0B9D8A-9E27-4B21-8C39-C081321E5CF3}"/>
              </a:ext>
            </a:extLst>
          </p:cNvPr>
          <p:cNvSpPr>
            <a:spLocks noGrp="1"/>
          </p:cNvSpPr>
          <p:nvPr>
            <p:ph idx="1"/>
          </p:nvPr>
        </p:nvSpPr>
        <p:spPr>
          <a:xfrm>
            <a:off x="611188" y="1000125"/>
            <a:ext cx="7743825" cy="3292475"/>
          </a:xfrm>
        </p:spPr>
        <p:txBody>
          <a:bodyPr/>
          <a:lstStyle/>
          <a:p>
            <a:pPr marL="0" indent="0" algn="l" rtl="0">
              <a:buFont typeface="Arial" panose="020B0604020202020204" pitchFamily="34" charset="0"/>
              <a:buNone/>
            </a:pPr>
            <a:r>
              <a:rPr lang="en-US" altLang="en-US" sz="1800" b="1">
                <a:cs typeface="Times New Roman" panose="02020603050405020304" pitchFamily="18" charset="0"/>
              </a:rPr>
              <a:t>B. </a:t>
            </a:r>
            <a:r>
              <a:rPr lang="en-US" altLang="en-US" sz="1800" b="1">
                <a:solidFill>
                  <a:srgbClr val="C00000"/>
                </a:solidFill>
                <a:cs typeface="Times New Roman" panose="02020603050405020304" pitchFamily="18" charset="0"/>
              </a:rPr>
              <a:t>Follicle</a:t>
            </a:r>
            <a:r>
              <a:rPr lang="en-US" altLang="en-US" sz="1800" b="1">
                <a:cs typeface="Times New Roman" panose="02020603050405020304" pitchFamily="18" charset="0"/>
              </a:rPr>
              <a:t> </a:t>
            </a:r>
            <a:r>
              <a:rPr lang="en-US" altLang="en-US" sz="1800">
                <a:cs typeface="Times New Roman" panose="02020603050405020304" pitchFamily="18" charset="0"/>
              </a:rPr>
              <a:t>is a dry, dehiscent fruit derived from one carpel that splits along one suture, such as in the unit fruits of </a:t>
            </a:r>
            <a:r>
              <a:rPr lang="en-US" altLang="en-US" sz="1800" i="1">
                <a:solidFill>
                  <a:srgbClr val="C00000"/>
                </a:solidFill>
                <a:cs typeface="Times New Roman" panose="02020603050405020304" pitchFamily="18" charset="0"/>
              </a:rPr>
              <a:t>Delphinium</a:t>
            </a:r>
            <a:r>
              <a:rPr lang="en-US" altLang="en-US" sz="1800">
                <a:cs typeface="Times New Roman" panose="02020603050405020304" pitchFamily="18" charset="0"/>
              </a:rPr>
              <a:t>.</a:t>
            </a:r>
          </a:p>
          <a:p>
            <a:pPr marL="0" indent="0" algn="l" rtl="0">
              <a:buFont typeface="Arial" panose="020B0604020202020204" pitchFamily="34" charset="0"/>
              <a:buNone/>
            </a:pPr>
            <a:r>
              <a:rPr lang="en-US" altLang="en-US" sz="1800" b="1">
                <a:cs typeface="Times New Roman" panose="02020603050405020304" pitchFamily="18" charset="0"/>
              </a:rPr>
              <a:t>C. </a:t>
            </a:r>
            <a:r>
              <a:rPr lang="en-US" altLang="en-US" sz="1800" b="1">
                <a:solidFill>
                  <a:srgbClr val="C00000"/>
                </a:solidFill>
                <a:cs typeface="Times New Roman" panose="02020603050405020304" pitchFamily="18" charset="0"/>
              </a:rPr>
              <a:t>Pod</a:t>
            </a:r>
            <a:r>
              <a:rPr lang="en-US" altLang="en-US" sz="1800">
                <a:cs typeface="Times New Roman" panose="02020603050405020304" pitchFamily="18" charset="0"/>
              </a:rPr>
              <a:t> or </a:t>
            </a:r>
            <a:r>
              <a:rPr lang="en-US" altLang="en-US" sz="1800" b="1">
                <a:solidFill>
                  <a:srgbClr val="C00000"/>
                </a:solidFill>
                <a:cs typeface="Times New Roman" panose="02020603050405020304" pitchFamily="18" charset="0"/>
              </a:rPr>
              <a:t>Legume</a:t>
            </a:r>
            <a:r>
              <a:rPr lang="en-US" altLang="en-US" sz="1800" b="1">
                <a:cs typeface="Times New Roman" panose="02020603050405020304" pitchFamily="18" charset="0"/>
              </a:rPr>
              <a:t> </a:t>
            </a:r>
            <a:r>
              <a:rPr lang="en-US" altLang="en-US" sz="1800">
                <a:cs typeface="Times New Roman" panose="02020603050405020304" pitchFamily="18" charset="0"/>
              </a:rPr>
              <a:t>is a dry, dehiscent fruit derived from one carpel that splits along two longitudinal sutures; legumes are the diagnostic fruit type of the </a:t>
            </a:r>
            <a:r>
              <a:rPr lang="en-US" altLang="en-US" sz="1800">
                <a:solidFill>
                  <a:srgbClr val="C00000"/>
                </a:solidFill>
                <a:cs typeface="Times New Roman" panose="02020603050405020304" pitchFamily="18" charset="0"/>
              </a:rPr>
              <a:t>Fabaceae</a:t>
            </a:r>
            <a:r>
              <a:rPr lang="en-US" altLang="en-US" sz="1800">
                <a:cs typeface="Times New Roman" panose="02020603050405020304" pitchFamily="18" charset="0"/>
              </a:rPr>
              <a:t>, the legume family, </a:t>
            </a:r>
            <a:r>
              <a:rPr lang="en-US" altLang="en-US" sz="1800" i="1">
                <a:cs typeface="Times New Roman" panose="02020603050405020304" pitchFamily="18" charset="0"/>
              </a:rPr>
              <a:t>e.g</a:t>
            </a:r>
            <a:r>
              <a:rPr lang="en-US" altLang="en-US" sz="1800" i="1">
                <a:solidFill>
                  <a:srgbClr val="C00000"/>
                </a:solidFill>
                <a:cs typeface="Times New Roman" panose="02020603050405020304" pitchFamily="18" charset="0"/>
              </a:rPr>
              <a:t>.Vicia</a:t>
            </a:r>
            <a:r>
              <a:rPr lang="en-US" altLang="en-US" sz="1800" i="1">
                <a:cs typeface="Times New Roman" panose="02020603050405020304" pitchFamily="18" charset="0"/>
              </a:rPr>
              <a:t> </a:t>
            </a:r>
            <a:r>
              <a:rPr lang="en-US" altLang="en-US" sz="1800" i="1">
                <a:solidFill>
                  <a:srgbClr val="C00000"/>
                </a:solidFill>
                <a:cs typeface="Times New Roman" panose="02020603050405020304" pitchFamily="18" charset="0"/>
              </a:rPr>
              <a:t>faba</a:t>
            </a:r>
            <a:r>
              <a:rPr lang="en-US" altLang="en-US" sz="1800">
                <a:cs typeface="Times New Roman" panose="02020603050405020304" pitchFamily="18" charset="0"/>
              </a:rPr>
              <a:t>. </a:t>
            </a:r>
          </a:p>
          <a:p>
            <a:pPr marL="0" indent="0" algn="l" rtl="0">
              <a:buFont typeface="Arial" panose="020B0604020202020204" pitchFamily="34" charset="0"/>
              <a:buNone/>
            </a:pPr>
            <a:r>
              <a:rPr lang="en-US" altLang="en-US" sz="1800">
                <a:cs typeface="Times New Roman" panose="02020603050405020304" pitchFamily="18" charset="0"/>
              </a:rPr>
              <a:t> </a:t>
            </a:r>
            <a:r>
              <a:rPr lang="en-US" altLang="en-US" sz="1800" b="1">
                <a:cs typeface="Times New Roman" panose="02020603050405020304" pitchFamily="18" charset="0"/>
              </a:rPr>
              <a:t>D</a:t>
            </a:r>
            <a:r>
              <a:rPr lang="en-US" altLang="en-US" sz="1800">
                <a:cs typeface="Times New Roman" panose="02020603050405020304" pitchFamily="18" charset="0"/>
              </a:rPr>
              <a:t>. </a:t>
            </a:r>
            <a:r>
              <a:rPr lang="en-US" altLang="en-US" sz="1800" b="1">
                <a:solidFill>
                  <a:srgbClr val="C00000"/>
                </a:solidFill>
                <a:cs typeface="Times New Roman" panose="02020603050405020304" pitchFamily="18" charset="0"/>
              </a:rPr>
              <a:t>Silicles</a:t>
            </a:r>
            <a:r>
              <a:rPr lang="en-US" altLang="en-US" sz="1800" b="1">
                <a:cs typeface="Times New Roman" panose="02020603050405020304" pitchFamily="18" charset="0"/>
              </a:rPr>
              <a:t> </a:t>
            </a:r>
            <a:r>
              <a:rPr lang="en-US" altLang="en-US" sz="1800">
                <a:cs typeface="Times New Roman" panose="02020603050405020304" pitchFamily="18" charset="0"/>
              </a:rPr>
              <a:t>and </a:t>
            </a:r>
            <a:r>
              <a:rPr lang="en-US" altLang="en-US" sz="1800" b="1">
                <a:solidFill>
                  <a:srgbClr val="C00000"/>
                </a:solidFill>
                <a:cs typeface="Times New Roman" panose="02020603050405020304" pitchFamily="18" charset="0"/>
              </a:rPr>
              <a:t>siliques</a:t>
            </a:r>
            <a:r>
              <a:rPr lang="en-US" altLang="en-US" sz="1800" b="1">
                <a:cs typeface="Times New Roman" panose="02020603050405020304" pitchFamily="18" charset="0"/>
              </a:rPr>
              <a:t> </a:t>
            </a:r>
            <a:r>
              <a:rPr lang="en-US" altLang="en-US" sz="1800">
                <a:cs typeface="Times New Roman" panose="02020603050405020304" pitchFamily="18" charset="0"/>
              </a:rPr>
              <a:t>are dry, dehiscent fruits derived from a two-carpeled ovary that dehisces along two sutures: </a:t>
            </a:r>
          </a:p>
          <a:p>
            <a:pPr marL="0" indent="0" algn="l" rtl="0">
              <a:buFont typeface="Arial" panose="020B0604020202020204" pitchFamily="34" charset="0"/>
              <a:buNone/>
            </a:pPr>
            <a:r>
              <a:rPr lang="en-US" altLang="en-US" sz="1800" b="1">
                <a:cs typeface="Times New Roman" panose="02020603050405020304" pitchFamily="18" charset="0"/>
              </a:rPr>
              <a:t>i. </a:t>
            </a:r>
            <a:r>
              <a:rPr lang="en-US" altLang="en-US" sz="1800" b="1">
                <a:solidFill>
                  <a:srgbClr val="C00000"/>
                </a:solidFill>
                <a:cs typeface="Times New Roman" panose="02020603050405020304" pitchFamily="18" charset="0"/>
              </a:rPr>
              <a:t>Siliqua</a:t>
            </a:r>
            <a:r>
              <a:rPr lang="en-US" altLang="en-US" sz="1800">
                <a:cs typeface="Times New Roman" panose="02020603050405020304" pitchFamily="18" charset="0"/>
              </a:rPr>
              <a:t> is about as broad or broader than long, e.g. </a:t>
            </a:r>
            <a:r>
              <a:rPr lang="en-US" altLang="en-US" sz="1800" i="1">
                <a:solidFill>
                  <a:srgbClr val="C00000"/>
                </a:solidFill>
                <a:cs typeface="Times New Roman" panose="02020603050405020304" pitchFamily="18" charset="0"/>
              </a:rPr>
              <a:t>Sinapis</a:t>
            </a:r>
            <a:r>
              <a:rPr lang="en-US" altLang="en-US" sz="1800" i="1">
                <a:cs typeface="Times New Roman" panose="02020603050405020304" pitchFamily="18" charset="0"/>
              </a:rPr>
              <a:t> </a:t>
            </a:r>
            <a:r>
              <a:rPr lang="en-US" altLang="en-US" sz="1800" i="1">
                <a:solidFill>
                  <a:srgbClr val="C00000"/>
                </a:solidFill>
                <a:cs typeface="Times New Roman" panose="02020603050405020304" pitchFamily="18" charset="0"/>
              </a:rPr>
              <a:t>arvensis</a:t>
            </a:r>
            <a:r>
              <a:rPr lang="en-US" altLang="en-US" sz="1800">
                <a:cs typeface="Times New Roman" panose="02020603050405020304" pitchFamily="18" charset="0"/>
              </a:rPr>
              <a:t>.</a:t>
            </a:r>
            <a:r>
              <a:rPr lang="en-US" altLang="en-US" sz="1800" i="1">
                <a:cs typeface="Times New Roman" panose="02020603050405020304" pitchFamily="18" charset="0"/>
              </a:rPr>
              <a:t> </a:t>
            </a:r>
            <a:endParaRPr lang="en-US" altLang="en-US" sz="1800">
              <a:cs typeface="Times New Roman" panose="02020603050405020304" pitchFamily="18" charset="0"/>
            </a:endParaRPr>
          </a:p>
          <a:p>
            <a:pPr marL="0" indent="0" algn="l" rtl="0">
              <a:buFont typeface="Arial" panose="020B0604020202020204" pitchFamily="34" charset="0"/>
              <a:buNone/>
            </a:pPr>
            <a:r>
              <a:rPr lang="en-US" altLang="en-US" sz="1800" b="1">
                <a:cs typeface="Times New Roman" panose="02020603050405020304" pitchFamily="18" charset="0"/>
              </a:rPr>
              <a:t>ii. </a:t>
            </a:r>
            <a:r>
              <a:rPr lang="en-US" altLang="en-US" sz="1800" b="1">
                <a:solidFill>
                  <a:srgbClr val="C00000"/>
                </a:solidFill>
                <a:cs typeface="Times New Roman" panose="02020603050405020304" pitchFamily="18" charset="0"/>
              </a:rPr>
              <a:t>Siliqula</a:t>
            </a:r>
            <a:r>
              <a:rPr lang="en-US" altLang="en-US" sz="1800">
                <a:cs typeface="Times New Roman" panose="02020603050405020304" pitchFamily="18" charset="0"/>
              </a:rPr>
              <a:t> is longer than broad; both are characteristic fruit types of the </a:t>
            </a:r>
            <a:r>
              <a:rPr lang="en-US" altLang="en-US" sz="1800">
                <a:solidFill>
                  <a:srgbClr val="C00000"/>
                </a:solidFill>
                <a:cs typeface="Times New Roman" panose="02020603050405020304" pitchFamily="18" charset="0"/>
              </a:rPr>
              <a:t>Brassicaceae</a:t>
            </a:r>
            <a:r>
              <a:rPr lang="en-US" altLang="en-US" sz="1800">
                <a:cs typeface="Times New Roman" panose="02020603050405020304" pitchFamily="18" charset="0"/>
              </a:rPr>
              <a:t>, e.g. </a:t>
            </a:r>
            <a:r>
              <a:rPr lang="en-US" altLang="en-US" sz="1800" i="1">
                <a:solidFill>
                  <a:srgbClr val="C00000"/>
                </a:solidFill>
                <a:cs typeface="Times New Roman" panose="02020603050405020304" pitchFamily="18" charset="0"/>
              </a:rPr>
              <a:t>Capsella</a:t>
            </a:r>
            <a:r>
              <a:rPr lang="en-US" altLang="en-US" sz="1800" i="1">
                <a:cs typeface="Times New Roman" panose="02020603050405020304" pitchFamily="18" charset="0"/>
              </a:rPr>
              <a:t> </a:t>
            </a:r>
            <a:r>
              <a:rPr lang="en-US" altLang="en-US" sz="1800" i="1">
                <a:solidFill>
                  <a:srgbClr val="C00000"/>
                </a:solidFill>
                <a:cs typeface="Times New Roman" panose="02020603050405020304" pitchFamily="18" charset="0"/>
              </a:rPr>
              <a:t>bursa</a:t>
            </a:r>
            <a:r>
              <a:rPr lang="en-US" altLang="en-US" sz="1800" i="1">
                <a:cs typeface="Times New Roman" panose="02020603050405020304" pitchFamily="18" charset="0"/>
              </a:rPr>
              <a:t> </a:t>
            </a:r>
            <a:r>
              <a:rPr lang="en-US" altLang="en-US" sz="1800" i="1">
                <a:solidFill>
                  <a:srgbClr val="C00000"/>
                </a:solidFill>
                <a:cs typeface="Times New Roman" panose="02020603050405020304" pitchFamily="18" charset="0"/>
              </a:rPr>
              <a:t>pastoris</a:t>
            </a:r>
            <a:r>
              <a:rPr lang="en-US" altLang="en-US" sz="1800">
                <a:cs typeface="Times New Roman" panose="02020603050405020304" pitchFamily="18" charset="0"/>
              </a:rPr>
              <a:t>.</a:t>
            </a:r>
          </a:p>
        </p:txBody>
      </p:sp>
      <p:sp>
        <p:nvSpPr>
          <p:cNvPr id="4" name="Footer Placeholder 3">
            <a:extLst>
              <a:ext uri="{FF2B5EF4-FFF2-40B4-BE49-F238E27FC236}">
                <a16:creationId xmlns:a16="http://schemas.microsoft.com/office/drawing/2014/main" id="{1CD46D1B-BDAB-4371-89C8-340497AD41BB}"/>
              </a:ext>
            </a:extLst>
          </p:cNvPr>
          <p:cNvSpPr>
            <a:spLocks noGrp="1"/>
          </p:cNvSpPr>
          <p:nvPr>
            <p:ph type="ftr" sz="quarter" idx="11"/>
          </p:nvPr>
        </p:nvSpPr>
        <p:spPr/>
        <p:txBody>
          <a:bodyPr/>
          <a:lstStyle/>
          <a:p>
            <a:pPr>
              <a:defRPr/>
            </a:pPr>
            <a:r>
              <a:rPr lang="en-US"/>
              <a:t>PLANT TAXONOMY</a:t>
            </a:r>
            <a:endParaRPr lang="ar-IQ"/>
          </a:p>
        </p:txBody>
      </p:sp>
      <p:sp>
        <p:nvSpPr>
          <p:cNvPr id="12292" name="Slide Number Placeholder 4">
            <a:extLst>
              <a:ext uri="{FF2B5EF4-FFF2-40B4-BE49-F238E27FC236}">
                <a16:creationId xmlns:a16="http://schemas.microsoft.com/office/drawing/2014/main" id="{61186AA6-6F2C-4042-87A9-3BC552B91E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l">
              <a:spcBef>
                <a:spcPct val="0"/>
              </a:spcBef>
              <a:buFontTx/>
              <a:buNone/>
            </a:pPr>
            <a:fld id="{1068977D-DF27-4D89-B2B2-1F762CE9FFB1}" type="slidenum">
              <a:rPr lang="ar-IQ" altLang="en-US" sz="1200">
                <a:solidFill>
                  <a:srgbClr val="898989"/>
                </a:solidFill>
              </a:rPr>
              <a:pPr algn="l">
                <a:spcBef>
                  <a:spcPct val="0"/>
                </a:spcBef>
                <a:buFontTx/>
                <a:buNone/>
              </a:pPr>
              <a:t>14</a:t>
            </a:fld>
            <a:endParaRPr lang="ar-IQ" altLang="en-US" sz="1200">
              <a:solidFill>
                <a:srgbClr val="898989"/>
              </a:solidFill>
            </a:endParaRPr>
          </a:p>
        </p:txBody>
      </p:sp>
      <p:sp>
        <p:nvSpPr>
          <p:cNvPr id="12293" name="Title 1">
            <a:extLst>
              <a:ext uri="{FF2B5EF4-FFF2-40B4-BE49-F238E27FC236}">
                <a16:creationId xmlns:a16="http://schemas.microsoft.com/office/drawing/2014/main" id="{67EB32DE-2E7A-4514-8C40-F3DD5A5FA032}"/>
              </a:ext>
            </a:extLst>
          </p:cNvPr>
          <p:cNvSpPr txBox="1">
            <a:spLocks/>
          </p:cNvSpPr>
          <p:nvPr/>
        </p:nvSpPr>
        <p:spPr bwMode="auto">
          <a:xfrm>
            <a:off x="457200" y="274638"/>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ctr">
              <a:spcBef>
                <a:spcPct val="0"/>
              </a:spcBef>
              <a:buFontTx/>
              <a:buNone/>
            </a:pPr>
            <a:r>
              <a:rPr lang="en-US" altLang="en-US" b="1">
                <a:solidFill>
                  <a:srgbClr val="7030A0"/>
                </a:solidFill>
                <a:latin typeface="Calibri" panose="020F0502020204030204" pitchFamily="34" charset="0"/>
                <a:cs typeface="Arial" panose="020B0604020202020204" pitchFamily="34" charset="0"/>
              </a:rPr>
              <a:t>Dehiscent Simple Dry Fruits; </a:t>
            </a:r>
            <a:endParaRPr lang="ar-IQ" altLang="en-US">
              <a:solidFill>
                <a:srgbClr val="7030A0"/>
              </a:solidFill>
              <a:latin typeface="Calibri" panose="020F050202020403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FA5A2408-DC7C-4D0A-92EC-B10E3EDAABE4}"/>
              </a:ext>
            </a:extLst>
          </p:cNvPr>
          <p:cNvSpPr>
            <a:spLocks noGrp="1"/>
          </p:cNvSpPr>
          <p:nvPr>
            <p:ph idx="1"/>
          </p:nvPr>
        </p:nvSpPr>
        <p:spPr>
          <a:xfrm>
            <a:off x="457200" y="1011238"/>
            <a:ext cx="8147050" cy="5441950"/>
          </a:xfrm>
        </p:spPr>
        <p:txBody>
          <a:bodyPr/>
          <a:lstStyle/>
          <a:p>
            <a:pPr marL="0" indent="0" algn="l" rtl="0">
              <a:buFont typeface="Arial" panose="020B0604020202020204" pitchFamily="34" charset="0"/>
              <a:buNone/>
            </a:pPr>
            <a:r>
              <a:rPr lang="en-US" altLang="en-US" sz="2000" b="1">
                <a:cs typeface="Times New Roman" panose="02020603050405020304" pitchFamily="18" charset="0"/>
              </a:rPr>
              <a:t> E. </a:t>
            </a:r>
            <a:r>
              <a:rPr lang="en-US" altLang="en-US" sz="2000" b="1">
                <a:solidFill>
                  <a:srgbClr val="C00000"/>
                </a:solidFill>
                <a:cs typeface="Times New Roman" panose="02020603050405020304" pitchFamily="18" charset="0"/>
              </a:rPr>
              <a:t>Schizocarp</a:t>
            </a:r>
            <a:r>
              <a:rPr lang="en-US" altLang="en-US" sz="2000" b="1">
                <a:cs typeface="Times New Roman" panose="02020603050405020304" pitchFamily="18" charset="0"/>
              </a:rPr>
              <a:t> </a:t>
            </a:r>
            <a:r>
              <a:rPr lang="en-US" altLang="en-US" sz="2000">
                <a:cs typeface="Times New Roman" panose="02020603050405020304" pitchFamily="18" charset="0"/>
              </a:rPr>
              <a:t>is a dry, dehiscent fruit type derived from a two or more loculed compound ovary in which the locules separate at maturity.</a:t>
            </a:r>
          </a:p>
          <a:p>
            <a:pPr marL="0" indent="0" algn="l" rtl="0">
              <a:buFont typeface="Arial" panose="020B0604020202020204" pitchFamily="34" charset="0"/>
              <a:buNone/>
            </a:pPr>
            <a:r>
              <a:rPr lang="en-US" altLang="en-US" sz="2000" b="1">
                <a:cs typeface="Times New Roman" panose="02020603050405020304" pitchFamily="18" charset="0"/>
              </a:rPr>
              <a:t>i. </a:t>
            </a:r>
            <a:r>
              <a:rPr lang="en-US" altLang="en-US" sz="2000" b="1">
                <a:solidFill>
                  <a:srgbClr val="C00000"/>
                </a:solidFill>
                <a:cs typeface="Times New Roman" panose="02020603050405020304" pitchFamily="18" charset="0"/>
              </a:rPr>
              <a:t>Schizocarp</a:t>
            </a:r>
            <a:r>
              <a:rPr lang="en-US" altLang="en-US" sz="2000" b="1">
                <a:cs typeface="Times New Roman" panose="02020603050405020304" pitchFamily="18" charset="0"/>
              </a:rPr>
              <a:t> </a:t>
            </a:r>
            <a:r>
              <a:rPr lang="en-US" altLang="en-US" sz="2000" b="1">
                <a:solidFill>
                  <a:srgbClr val="C00000"/>
                </a:solidFill>
                <a:cs typeface="Times New Roman" panose="02020603050405020304" pitchFamily="18" charset="0"/>
              </a:rPr>
              <a:t>of</a:t>
            </a:r>
            <a:r>
              <a:rPr lang="en-US" altLang="en-US" sz="2000" b="1">
                <a:cs typeface="Times New Roman" panose="02020603050405020304" pitchFamily="18" charset="0"/>
              </a:rPr>
              <a:t> </a:t>
            </a:r>
            <a:r>
              <a:rPr lang="en-US" altLang="en-US" sz="2000" b="1">
                <a:solidFill>
                  <a:srgbClr val="C00000"/>
                </a:solidFill>
                <a:cs typeface="Times New Roman" panose="02020603050405020304" pitchFamily="18" charset="0"/>
              </a:rPr>
              <a:t>mericarps</a:t>
            </a:r>
            <a:r>
              <a:rPr lang="en-US" altLang="en-US" sz="2000" b="1">
                <a:cs typeface="Times New Roman" panose="02020603050405020304" pitchFamily="18" charset="0"/>
              </a:rPr>
              <a:t> (</a:t>
            </a:r>
            <a:r>
              <a:rPr lang="en-US" altLang="en-US" sz="2000" b="1">
                <a:solidFill>
                  <a:srgbClr val="C00000"/>
                </a:solidFill>
                <a:cs typeface="Times New Roman" panose="02020603050405020304" pitchFamily="18" charset="0"/>
              </a:rPr>
              <a:t>cremocarp</a:t>
            </a:r>
            <a:r>
              <a:rPr lang="en-US" altLang="en-US" sz="2000" b="1">
                <a:cs typeface="Times New Roman" panose="02020603050405020304" pitchFamily="18" charset="0"/>
              </a:rPr>
              <a:t>), </a:t>
            </a:r>
            <a:r>
              <a:rPr lang="en-US" altLang="en-US" sz="2000">
                <a:cs typeface="Times New Roman" panose="02020603050405020304" pitchFamily="18" charset="0"/>
              </a:rPr>
              <a:t>is one in which the carpels of a single ovary split during fruit maturation, each carpel developing into a unit mericarp, as in the Apiaceae. </a:t>
            </a:r>
            <a:r>
              <a:rPr lang="en-US" altLang="en-US" sz="2000" b="1">
                <a:cs typeface="Times New Roman" panose="02020603050405020304" pitchFamily="18" charset="0"/>
              </a:rPr>
              <a:t>Mericarps </a:t>
            </a:r>
            <a:r>
              <a:rPr lang="en-US" altLang="en-US" sz="2000">
                <a:cs typeface="Times New Roman" panose="02020603050405020304" pitchFamily="18" charset="0"/>
              </a:rPr>
              <a:t>are portions of the fruit that separate from the ovary as a distinct unit completely enclosing the seed(s); in the </a:t>
            </a:r>
            <a:r>
              <a:rPr lang="en-US" altLang="en-US" sz="2000">
                <a:solidFill>
                  <a:srgbClr val="C00000"/>
                </a:solidFill>
                <a:cs typeface="Times New Roman" panose="02020603050405020304" pitchFamily="18" charset="0"/>
              </a:rPr>
              <a:t>Apiaceae </a:t>
            </a:r>
            <a:r>
              <a:rPr lang="en-US" altLang="en-US" sz="2000">
                <a:cs typeface="Times New Roman" panose="02020603050405020304" pitchFamily="18" charset="0"/>
              </a:rPr>
              <a:t>the two mericarps are typically attached to one another via a stalk-like structure called the carpophore. </a:t>
            </a:r>
          </a:p>
          <a:p>
            <a:pPr marL="0" indent="0" algn="l" rtl="0">
              <a:buFont typeface="Arial" panose="020B0604020202020204" pitchFamily="34" charset="0"/>
              <a:buNone/>
            </a:pPr>
            <a:r>
              <a:rPr lang="en-US" altLang="en-US" sz="2000" b="1">
                <a:cs typeface="Times New Roman" panose="02020603050405020304" pitchFamily="18" charset="0"/>
              </a:rPr>
              <a:t>ii. </a:t>
            </a:r>
            <a:r>
              <a:rPr lang="en-US" altLang="en-US" sz="2000" b="1">
                <a:solidFill>
                  <a:srgbClr val="C00000"/>
                </a:solidFill>
                <a:cs typeface="Times New Roman" panose="02020603050405020304" pitchFamily="18" charset="0"/>
              </a:rPr>
              <a:t>Regma</a:t>
            </a:r>
            <a:r>
              <a:rPr lang="en-US" altLang="en-US" sz="2000" b="1">
                <a:cs typeface="Times New Roman" panose="02020603050405020304" pitchFamily="18" charset="0"/>
              </a:rPr>
              <a:t>,</a:t>
            </a:r>
            <a:r>
              <a:rPr lang="en-US" altLang="en-US" sz="2000">
                <a:cs typeface="Times New Roman" panose="02020603050405020304" pitchFamily="18" charset="0"/>
              </a:rPr>
              <a:t> the fruit develops from tricarpellary (multicarpellary), syncarpous. The fruit is multilocular, on maturation, after splitting, these divided into as many parts as the number of carpels, and has one seed, as in </a:t>
            </a:r>
            <a:r>
              <a:rPr lang="en-US" altLang="en-US" sz="2000" i="1">
                <a:solidFill>
                  <a:srgbClr val="C00000"/>
                </a:solidFill>
                <a:cs typeface="Times New Roman" panose="02020603050405020304" pitchFamily="18" charset="0"/>
              </a:rPr>
              <a:t>Ricinus</a:t>
            </a:r>
            <a:r>
              <a:rPr lang="en-US" altLang="en-US" sz="2000" i="1">
                <a:cs typeface="Times New Roman" panose="02020603050405020304" pitchFamily="18" charset="0"/>
              </a:rPr>
              <a:t>, </a:t>
            </a:r>
            <a:r>
              <a:rPr lang="en-US" altLang="en-US" sz="2000" i="1">
                <a:solidFill>
                  <a:srgbClr val="C00000"/>
                </a:solidFill>
                <a:cs typeface="Times New Roman" panose="02020603050405020304" pitchFamily="18" charset="0"/>
              </a:rPr>
              <a:t>Erodium</a:t>
            </a:r>
            <a:r>
              <a:rPr lang="en-US" altLang="en-US" sz="2000">
                <a:cs typeface="Times New Roman" panose="02020603050405020304" pitchFamily="18" charset="0"/>
              </a:rPr>
              <a:t> and </a:t>
            </a:r>
            <a:r>
              <a:rPr lang="en-US" altLang="en-US" sz="2000" i="1">
                <a:solidFill>
                  <a:srgbClr val="C00000"/>
                </a:solidFill>
                <a:cs typeface="Times New Roman" panose="02020603050405020304" pitchFamily="18" charset="0"/>
              </a:rPr>
              <a:t>Geranium</a:t>
            </a:r>
            <a:r>
              <a:rPr lang="en-US" altLang="en-US" sz="2000">
                <a:cs typeface="Times New Roman" panose="02020603050405020304" pitchFamily="18" charset="0"/>
              </a:rPr>
              <a:t>.  </a:t>
            </a:r>
          </a:p>
          <a:p>
            <a:pPr marL="0" indent="0" algn="l" rtl="0">
              <a:buFont typeface="Arial" panose="020B0604020202020204" pitchFamily="34" charset="0"/>
              <a:buNone/>
            </a:pPr>
            <a:r>
              <a:rPr lang="en-US" altLang="en-US" sz="2000" b="1">
                <a:cs typeface="Times New Roman" panose="02020603050405020304" pitchFamily="18" charset="0"/>
              </a:rPr>
              <a:t>ii. </a:t>
            </a:r>
            <a:r>
              <a:rPr lang="en-US" altLang="en-US" sz="2000" b="1">
                <a:solidFill>
                  <a:srgbClr val="C00000"/>
                </a:solidFill>
                <a:cs typeface="Times New Roman" panose="02020603050405020304" pitchFamily="18" charset="0"/>
              </a:rPr>
              <a:t>Carcerulus</a:t>
            </a:r>
            <a:r>
              <a:rPr lang="en-US" altLang="en-US" sz="2000" b="1">
                <a:cs typeface="Times New Roman" panose="02020603050405020304" pitchFamily="18" charset="0"/>
              </a:rPr>
              <a:t>,</a:t>
            </a:r>
            <a:r>
              <a:rPr lang="en-US" altLang="en-US" sz="2000">
                <a:cs typeface="Times New Roman" panose="02020603050405020304" pitchFamily="18" charset="0"/>
              </a:rPr>
              <a:t> the fruit develops from bi or polycarpellary, syncarpous, and is multilocular, number of locules may increase due to false septation, on maturation, single seeded mericarp  splits away, as in </a:t>
            </a:r>
            <a:r>
              <a:rPr lang="en-US" altLang="en-US" sz="2000" i="1">
                <a:solidFill>
                  <a:srgbClr val="C00000"/>
                </a:solidFill>
                <a:cs typeface="Times New Roman" panose="02020603050405020304" pitchFamily="18" charset="0"/>
              </a:rPr>
              <a:t>Althea</a:t>
            </a:r>
            <a:r>
              <a:rPr lang="en-US" altLang="en-US" sz="2000" i="1">
                <a:cs typeface="Times New Roman" panose="02020603050405020304" pitchFamily="18" charset="0"/>
              </a:rPr>
              <a:t>, </a:t>
            </a:r>
            <a:r>
              <a:rPr lang="en-US" altLang="en-US" sz="2000" i="1">
                <a:solidFill>
                  <a:srgbClr val="C00000"/>
                </a:solidFill>
                <a:cs typeface="Times New Roman" panose="02020603050405020304" pitchFamily="18" charset="0"/>
              </a:rPr>
              <a:t>Ocimum</a:t>
            </a:r>
            <a:r>
              <a:rPr lang="en-US" altLang="en-US" sz="2000">
                <a:cs typeface="Times New Roman" panose="02020603050405020304" pitchFamily="18" charset="0"/>
              </a:rPr>
              <a:t> and </a:t>
            </a:r>
            <a:r>
              <a:rPr lang="en-US" altLang="en-US" sz="2000" i="1">
                <a:solidFill>
                  <a:srgbClr val="C00000"/>
                </a:solidFill>
                <a:cs typeface="Times New Roman" panose="02020603050405020304" pitchFamily="18" charset="0"/>
              </a:rPr>
              <a:t>Malva</a:t>
            </a:r>
            <a:r>
              <a:rPr lang="en-US" altLang="en-US" sz="2000">
                <a:cs typeface="Times New Roman" panose="02020603050405020304" pitchFamily="18" charset="0"/>
              </a:rPr>
              <a:t>.</a:t>
            </a:r>
          </a:p>
        </p:txBody>
      </p:sp>
      <p:sp>
        <p:nvSpPr>
          <p:cNvPr id="4" name="Footer Placeholder 3">
            <a:extLst>
              <a:ext uri="{FF2B5EF4-FFF2-40B4-BE49-F238E27FC236}">
                <a16:creationId xmlns:a16="http://schemas.microsoft.com/office/drawing/2014/main" id="{2EC4A7C9-0F90-4739-9FC8-2415811E2508}"/>
              </a:ext>
            </a:extLst>
          </p:cNvPr>
          <p:cNvSpPr>
            <a:spLocks noGrp="1"/>
          </p:cNvSpPr>
          <p:nvPr>
            <p:ph type="ftr" sz="quarter" idx="11"/>
          </p:nvPr>
        </p:nvSpPr>
        <p:spPr/>
        <p:txBody>
          <a:bodyPr/>
          <a:lstStyle/>
          <a:p>
            <a:pPr>
              <a:defRPr/>
            </a:pPr>
            <a:r>
              <a:rPr lang="en-US"/>
              <a:t>PLANT TAXONOMY</a:t>
            </a:r>
            <a:endParaRPr lang="ar-IQ"/>
          </a:p>
        </p:txBody>
      </p:sp>
      <p:sp>
        <p:nvSpPr>
          <p:cNvPr id="13316" name="Slide Number Placeholder 4">
            <a:extLst>
              <a:ext uri="{FF2B5EF4-FFF2-40B4-BE49-F238E27FC236}">
                <a16:creationId xmlns:a16="http://schemas.microsoft.com/office/drawing/2014/main" id="{9CB1410B-665E-4F5D-AD7F-C991D1ABF92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l">
              <a:spcBef>
                <a:spcPct val="0"/>
              </a:spcBef>
              <a:buFontTx/>
              <a:buNone/>
            </a:pPr>
            <a:fld id="{D463621D-7C1C-4A9C-96EC-154B45933ECD}" type="slidenum">
              <a:rPr lang="ar-IQ" altLang="en-US" sz="1200">
                <a:solidFill>
                  <a:srgbClr val="898989"/>
                </a:solidFill>
              </a:rPr>
              <a:pPr algn="l">
                <a:spcBef>
                  <a:spcPct val="0"/>
                </a:spcBef>
                <a:buFontTx/>
                <a:buNone/>
              </a:pPr>
              <a:t>15</a:t>
            </a:fld>
            <a:endParaRPr lang="ar-IQ" altLang="en-US" sz="1200">
              <a:solidFill>
                <a:srgbClr val="898989"/>
              </a:solidFill>
            </a:endParaRPr>
          </a:p>
        </p:txBody>
      </p:sp>
      <p:sp>
        <p:nvSpPr>
          <p:cNvPr id="13317" name="Title 1">
            <a:extLst>
              <a:ext uri="{FF2B5EF4-FFF2-40B4-BE49-F238E27FC236}">
                <a16:creationId xmlns:a16="http://schemas.microsoft.com/office/drawing/2014/main" id="{EBBC8730-CF68-45F5-B679-A13414AC3A40}"/>
              </a:ext>
            </a:extLst>
          </p:cNvPr>
          <p:cNvSpPr txBox="1">
            <a:spLocks/>
          </p:cNvSpPr>
          <p:nvPr/>
        </p:nvSpPr>
        <p:spPr bwMode="auto">
          <a:xfrm>
            <a:off x="457200" y="274638"/>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ctr">
              <a:spcBef>
                <a:spcPct val="0"/>
              </a:spcBef>
              <a:buFontTx/>
              <a:buNone/>
            </a:pPr>
            <a:r>
              <a:rPr lang="en-US" altLang="en-US" b="1">
                <a:solidFill>
                  <a:srgbClr val="7030A0"/>
                </a:solidFill>
                <a:latin typeface="Calibri" panose="020F0502020204030204" pitchFamily="34" charset="0"/>
                <a:cs typeface="Arial" panose="020B0604020202020204" pitchFamily="34" charset="0"/>
              </a:rPr>
              <a:t>Dehiscent Simple Dry Fruits; </a:t>
            </a:r>
            <a:endParaRPr lang="ar-IQ" altLang="en-US">
              <a:solidFill>
                <a:srgbClr val="7030A0"/>
              </a:solidFill>
              <a:latin typeface="Calibri" panose="020F050202020403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E999612-25CC-447C-A16C-AE5A7935858E}"/>
              </a:ext>
            </a:extLst>
          </p:cNvPr>
          <p:cNvSpPr>
            <a:spLocks noGrp="1"/>
          </p:cNvSpPr>
          <p:nvPr>
            <p:ph type="ftr" sz="quarter" idx="11"/>
          </p:nvPr>
        </p:nvSpPr>
        <p:spPr/>
        <p:txBody>
          <a:bodyPr/>
          <a:lstStyle/>
          <a:p>
            <a:pPr>
              <a:defRPr/>
            </a:pPr>
            <a:r>
              <a:rPr lang="en-US"/>
              <a:t>PLANT TAXONOMY</a:t>
            </a:r>
            <a:endParaRPr lang="ar-IQ"/>
          </a:p>
        </p:txBody>
      </p:sp>
      <p:sp>
        <p:nvSpPr>
          <p:cNvPr id="14339" name="Slide Number Placeholder 4">
            <a:extLst>
              <a:ext uri="{FF2B5EF4-FFF2-40B4-BE49-F238E27FC236}">
                <a16:creationId xmlns:a16="http://schemas.microsoft.com/office/drawing/2014/main" id="{F42BBE6F-E62B-43E3-A53F-D7FB71428D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l">
              <a:spcBef>
                <a:spcPct val="0"/>
              </a:spcBef>
              <a:buFontTx/>
              <a:buNone/>
            </a:pPr>
            <a:fld id="{4EFBCC94-9485-421E-A8F4-CBC84363A975}" type="slidenum">
              <a:rPr lang="ar-IQ" altLang="en-US" sz="1200">
                <a:solidFill>
                  <a:srgbClr val="898989"/>
                </a:solidFill>
              </a:rPr>
              <a:pPr algn="l">
                <a:spcBef>
                  <a:spcPct val="0"/>
                </a:spcBef>
                <a:buFontTx/>
                <a:buNone/>
              </a:pPr>
              <a:t>16</a:t>
            </a:fld>
            <a:endParaRPr lang="ar-IQ" altLang="en-US" sz="1200">
              <a:solidFill>
                <a:srgbClr val="898989"/>
              </a:solidFill>
            </a:endParaRPr>
          </a:p>
        </p:txBody>
      </p:sp>
      <p:sp>
        <p:nvSpPr>
          <p:cNvPr id="14340" name="Title 1">
            <a:extLst>
              <a:ext uri="{FF2B5EF4-FFF2-40B4-BE49-F238E27FC236}">
                <a16:creationId xmlns:a16="http://schemas.microsoft.com/office/drawing/2014/main" id="{24BA1E37-9919-4B19-AC4D-40509105CF8F}"/>
              </a:ext>
            </a:extLst>
          </p:cNvPr>
          <p:cNvSpPr txBox="1">
            <a:spLocks/>
          </p:cNvSpPr>
          <p:nvPr/>
        </p:nvSpPr>
        <p:spPr bwMode="auto">
          <a:xfrm>
            <a:off x="457200" y="274638"/>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ctr">
              <a:spcBef>
                <a:spcPct val="0"/>
              </a:spcBef>
              <a:buFontTx/>
              <a:buNone/>
            </a:pPr>
            <a:r>
              <a:rPr lang="en-US" altLang="en-US" b="1">
                <a:solidFill>
                  <a:srgbClr val="7030A0"/>
                </a:solidFill>
                <a:latin typeface="Calibri" panose="020F0502020204030204" pitchFamily="34" charset="0"/>
                <a:cs typeface="Arial" panose="020B0604020202020204" pitchFamily="34" charset="0"/>
              </a:rPr>
              <a:t>Dehiscent Simple Dry Fruits; </a:t>
            </a:r>
            <a:endParaRPr lang="ar-IQ" altLang="en-US">
              <a:solidFill>
                <a:srgbClr val="7030A0"/>
              </a:solidFill>
              <a:latin typeface="Calibri" panose="020F0502020204030204" pitchFamily="34" charset="0"/>
              <a:cs typeface="Arial" panose="020B0604020202020204" pitchFamily="34" charset="0"/>
            </a:endParaRPr>
          </a:p>
        </p:txBody>
      </p:sp>
      <p:pic>
        <p:nvPicPr>
          <p:cNvPr id="14341" name="Content Placeholder 5">
            <a:extLst>
              <a:ext uri="{FF2B5EF4-FFF2-40B4-BE49-F238E27FC236}">
                <a16:creationId xmlns:a16="http://schemas.microsoft.com/office/drawing/2014/main" id="{33093773-F094-4445-BF54-7B4509F395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908050"/>
            <a:ext cx="6480175" cy="54991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2543C254-9F5C-45FF-AE36-C4375295E238}"/>
              </a:ext>
            </a:extLst>
          </p:cNvPr>
          <p:cNvSpPr>
            <a:spLocks noGrp="1"/>
          </p:cNvSpPr>
          <p:nvPr>
            <p:ph idx="1"/>
          </p:nvPr>
        </p:nvSpPr>
        <p:spPr>
          <a:xfrm>
            <a:off x="457200" y="1011238"/>
            <a:ext cx="8147050" cy="5441950"/>
          </a:xfrm>
        </p:spPr>
        <p:txBody>
          <a:bodyPr/>
          <a:lstStyle/>
          <a:p>
            <a:pPr marL="0" indent="0" algn="l" rtl="0">
              <a:buFont typeface="Arial" panose="020B0604020202020204" pitchFamily="34" charset="0"/>
              <a:buNone/>
            </a:pPr>
            <a:r>
              <a:rPr lang="en-US" altLang="en-US" sz="2000" b="1" dirty="0">
                <a:cs typeface="Times New Roman" panose="02020603050405020304" pitchFamily="18" charset="0"/>
              </a:rPr>
              <a:t> 2</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EAggregate</a:t>
            </a:r>
            <a:r>
              <a:rPr lang="en-US" altLang="en-US" sz="2000" b="1" dirty="0">
                <a:solidFill>
                  <a:srgbClr val="0070C0"/>
                </a:solidFill>
                <a:cs typeface="Times New Roman" panose="02020603050405020304" pitchFamily="18" charset="0"/>
              </a:rPr>
              <a:t> fruit types</a:t>
            </a:r>
            <a:r>
              <a:rPr lang="en-US" altLang="en-US" sz="2000" i="1" dirty="0">
                <a:solidFill>
                  <a:srgbClr val="0070C0"/>
                </a:solidFill>
                <a:cs typeface="Times New Roman" panose="02020603050405020304" pitchFamily="18" charset="0"/>
              </a:rPr>
              <a:t> </a:t>
            </a:r>
            <a:r>
              <a:rPr lang="en-US" altLang="en-US" sz="2000" dirty="0">
                <a:solidFill>
                  <a:srgbClr val="0070C0"/>
                </a:solidFill>
                <a:cs typeface="Times New Roman" panose="02020603050405020304" pitchFamily="18" charset="0"/>
              </a:rPr>
              <a:t>:</a:t>
            </a:r>
          </a:p>
          <a:p>
            <a:pPr marL="0" indent="0" algn="l" rtl="0">
              <a:buFont typeface="Arial" panose="020B0604020202020204" pitchFamily="34" charset="0"/>
              <a:buNone/>
            </a:pPr>
            <a:r>
              <a:rPr lang="en-US" altLang="en-US" sz="2000" dirty="0">
                <a:cs typeface="Times New Roman" panose="02020603050405020304" pitchFamily="18" charset="0"/>
              </a:rPr>
              <a:t>   An </a:t>
            </a:r>
            <a:r>
              <a:rPr lang="en-US" altLang="en-US" sz="2000" b="1" dirty="0">
                <a:cs typeface="Times New Roman" panose="02020603050405020304" pitchFamily="18" charset="0"/>
              </a:rPr>
              <a:t>aggregate fruit </a:t>
            </a:r>
            <a:r>
              <a:rPr lang="en-US" altLang="en-US" sz="2000" dirty="0">
                <a:cs typeface="Times New Roman" panose="02020603050405020304" pitchFamily="18" charset="0"/>
              </a:rPr>
              <a:t>is one derived from two or more pistils (ovaries) of one flower, as in </a:t>
            </a:r>
            <a:r>
              <a:rPr lang="en-US" altLang="en-US" sz="2000" dirty="0">
                <a:solidFill>
                  <a:srgbClr val="C00000"/>
                </a:solidFill>
                <a:cs typeface="Times New Roman" panose="02020603050405020304" pitchFamily="18" charset="0"/>
              </a:rPr>
              <a:t>Ranunculaceae </a:t>
            </a:r>
            <a:r>
              <a:rPr lang="en-US" altLang="en-US" sz="2000" dirty="0">
                <a:cs typeface="Times New Roman" panose="02020603050405020304" pitchFamily="18" charset="0"/>
              </a:rPr>
              <a:t>and </a:t>
            </a:r>
            <a:r>
              <a:rPr lang="en-US" altLang="en-US" sz="2000" dirty="0" err="1">
                <a:solidFill>
                  <a:srgbClr val="C00000"/>
                </a:solidFill>
                <a:cs typeface="Times New Roman" panose="02020603050405020304" pitchFamily="18" charset="0"/>
              </a:rPr>
              <a:t>Rosaceae</a:t>
            </a:r>
            <a:r>
              <a:rPr lang="en-US" altLang="en-US" sz="2000" dirty="0">
                <a:solidFill>
                  <a:srgbClr val="C00000"/>
                </a:solidFill>
                <a:cs typeface="Times New Roman" panose="02020603050405020304" pitchFamily="18" charset="0"/>
              </a:rPr>
              <a:t> </a:t>
            </a:r>
            <a:r>
              <a:rPr lang="en-US" altLang="en-US" sz="2000" dirty="0">
                <a:cs typeface="Times New Roman" panose="02020603050405020304" pitchFamily="18" charset="0"/>
              </a:rPr>
              <a:t>(e.g. </a:t>
            </a:r>
            <a:r>
              <a:rPr lang="en-US" altLang="en-US" sz="2000" i="1" dirty="0">
                <a:solidFill>
                  <a:srgbClr val="C00000"/>
                </a:solidFill>
                <a:cs typeface="Times New Roman" panose="02020603050405020304" pitchFamily="18" charset="0"/>
              </a:rPr>
              <a:t>Rosa</a:t>
            </a:r>
            <a:r>
              <a:rPr lang="en-US" altLang="en-US" sz="2000" dirty="0">
                <a:cs typeface="Times New Roman" panose="02020603050405020304" pitchFamily="18" charset="0"/>
              </a:rPr>
              <a:t>,</a:t>
            </a:r>
            <a:r>
              <a:rPr lang="en-US" altLang="en-US" sz="2000" i="1" dirty="0">
                <a:cs typeface="Times New Roman" panose="02020603050405020304" pitchFamily="18" charset="0"/>
              </a:rPr>
              <a:t> </a:t>
            </a:r>
            <a:r>
              <a:rPr lang="en-US" altLang="en-US" sz="2000" i="1" dirty="0">
                <a:solidFill>
                  <a:srgbClr val="C00000"/>
                </a:solidFill>
                <a:cs typeface="Times New Roman" panose="02020603050405020304" pitchFamily="18" charset="0"/>
              </a:rPr>
              <a:t>Fragaria</a:t>
            </a:r>
            <a:r>
              <a:rPr lang="en-US" altLang="en-US" sz="2000" dirty="0">
                <a:cs typeface="Times New Roman" panose="02020603050405020304" pitchFamily="18" charset="0"/>
              </a:rPr>
              <a:t>,</a:t>
            </a:r>
            <a:r>
              <a:rPr lang="en-US" altLang="en-US" sz="2000" i="1" dirty="0">
                <a:cs typeface="Times New Roman" panose="02020603050405020304" pitchFamily="18" charset="0"/>
              </a:rPr>
              <a:t> </a:t>
            </a:r>
            <a:r>
              <a:rPr lang="en-US" altLang="en-US" sz="2000" dirty="0">
                <a:cs typeface="Times New Roman" panose="02020603050405020304" pitchFamily="18" charset="0"/>
              </a:rPr>
              <a:t>and </a:t>
            </a:r>
            <a:r>
              <a:rPr lang="en-US" altLang="en-US" sz="2000" i="1" dirty="0" err="1">
                <a:solidFill>
                  <a:srgbClr val="C00000"/>
                </a:solidFill>
                <a:cs typeface="Times New Roman" panose="02020603050405020304" pitchFamily="18" charset="0"/>
              </a:rPr>
              <a:t>Rubus</a:t>
            </a:r>
            <a:r>
              <a:rPr lang="en-US" altLang="en-US" sz="2000" dirty="0">
                <a:cs typeface="Times New Roman" panose="02020603050405020304" pitchFamily="18" charset="0"/>
              </a:rPr>
              <a:t>).</a:t>
            </a:r>
          </a:p>
          <a:p>
            <a:pPr marL="0" indent="0" algn="l" rtl="0">
              <a:buFont typeface="Arial" panose="020B0604020202020204" pitchFamily="34" charset="0"/>
              <a:buNone/>
            </a:pPr>
            <a:r>
              <a:rPr lang="en-US" altLang="en-US" sz="2000" dirty="0">
                <a:cs typeface="Times New Roman" panose="02020603050405020304" pitchFamily="18" charset="0"/>
              </a:rPr>
              <a:t> </a:t>
            </a:r>
          </a:p>
          <a:p>
            <a:pPr marL="0" indent="0" algn="l" rtl="0">
              <a:buFont typeface="Arial" panose="020B0604020202020204" pitchFamily="34" charset="0"/>
              <a:buNone/>
            </a:pPr>
            <a:r>
              <a:rPr lang="en-US" altLang="en-US" sz="2000" b="1" dirty="0">
                <a:cs typeface="Times New Roman" panose="02020603050405020304" pitchFamily="18" charset="0"/>
              </a:rPr>
              <a:t>3</a:t>
            </a:r>
            <a:r>
              <a:rPr lang="en-US" altLang="en-US" sz="2000" b="1" dirty="0">
                <a:solidFill>
                  <a:srgbClr val="0070C0"/>
                </a:solidFill>
                <a:cs typeface="Times New Roman" panose="02020603050405020304" pitchFamily="18" charset="0"/>
              </a:rPr>
              <a:t>. Multiple fruit types</a:t>
            </a:r>
            <a:r>
              <a:rPr lang="en-US" altLang="en-US" sz="2000" dirty="0">
                <a:solidFill>
                  <a:srgbClr val="0070C0"/>
                </a:solidFill>
                <a:cs typeface="Times New Roman" panose="02020603050405020304" pitchFamily="18" charset="0"/>
              </a:rPr>
              <a:t>:</a:t>
            </a:r>
          </a:p>
          <a:p>
            <a:pPr marL="0" indent="0" algn="l" rtl="0">
              <a:buFont typeface="Arial" panose="020B0604020202020204" pitchFamily="34" charset="0"/>
              <a:buNone/>
            </a:pPr>
            <a:r>
              <a:rPr lang="en-US" altLang="en-US" sz="2000" dirty="0">
                <a:cs typeface="Times New Roman" panose="02020603050405020304" pitchFamily="18" charset="0"/>
              </a:rPr>
              <a:t>    A </a:t>
            </a:r>
            <a:r>
              <a:rPr lang="en-US" altLang="en-US" sz="2000" b="1" dirty="0">
                <a:cs typeface="Times New Roman" panose="02020603050405020304" pitchFamily="18" charset="0"/>
              </a:rPr>
              <a:t>multiple fruit</a:t>
            </a:r>
            <a:r>
              <a:rPr lang="en-US" altLang="en-US" sz="2000" dirty="0">
                <a:cs typeface="Times New Roman" panose="02020603050405020304" pitchFamily="18" charset="0"/>
              </a:rPr>
              <a:t> is one derived from two or more flowers that coalesce.     </a:t>
            </a:r>
          </a:p>
          <a:p>
            <a:pPr marL="0" indent="0" algn="l" rtl="0">
              <a:buFont typeface="Arial" panose="020B0604020202020204" pitchFamily="34" charset="0"/>
              <a:buNone/>
            </a:pPr>
            <a:r>
              <a:rPr lang="en-US" altLang="en-US" sz="2000" dirty="0">
                <a:cs typeface="Times New Roman" panose="02020603050405020304" pitchFamily="18" charset="0"/>
              </a:rPr>
              <a:t>   Some specialized multiple fruit types are as follows: </a:t>
            </a:r>
          </a:p>
          <a:p>
            <a:pPr marL="0" indent="0" algn="l" rtl="0">
              <a:buFont typeface="Arial" panose="020B0604020202020204" pitchFamily="34" charset="0"/>
              <a:buNone/>
            </a:pPr>
            <a:r>
              <a:rPr lang="en-US" altLang="en-US" sz="2000" dirty="0">
                <a:cs typeface="Times New Roman" panose="02020603050405020304" pitchFamily="18" charset="0"/>
              </a:rPr>
              <a:t>  </a:t>
            </a:r>
            <a:r>
              <a:rPr lang="en-US" altLang="en-US" sz="2000" b="1" dirty="0" err="1">
                <a:cs typeface="Times New Roman" panose="02020603050405020304" pitchFamily="18" charset="0"/>
              </a:rPr>
              <a:t>i</a:t>
            </a:r>
            <a:r>
              <a:rPr lang="en-US" altLang="en-US" sz="2000" dirty="0">
                <a:cs typeface="Times New Roman" panose="02020603050405020304" pitchFamily="18" charset="0"/>
              </a:rPr>
              <a:t>. </a:t>
            </a:r>
            <a:r>
              <a:rPr lang="en-US" altLang="en-US" sz="2000" b="1" dirty="0" err="1">
                <a:solidFill>
                  <a:srgbClr val="C00000"/>
                </a:solidFill>
                <a:cs typeface="Times New Roman" panose="02020603050405020304" pitchFamily="18" charset="0"/>
              </a:rPr>
              <a:t>Sorosis</a:t>
            </a:r>
            <a:r>
              <a:rPr lang="en-US" altLang="en-US" sz="2000" b="1" dirty="0">
                <a:solidFill>
                  <a:srgbClr val="C00000"/>
                </a:solidFill>
                <a:cs typeface="Times New Roman" panose="02020603050405020304" pitchFamily="18" charset="0"/>
              </a:rPr>
              <a:t> </a:t>
            </a:r>
            <a:r>
              <a:rPr lang="en-US" altLang="en-US" sz="2000" dirty="0">
                <a:cs typeface="Times New Roman" panose="02020603050405020304" pitchFamily="18" charset="0"/>
              </a:rPr>
              <a:t>is a multiple fruit in which the unit fruits are fleshy berries and are laterally fused along a central axis, as in </a:t>
            </a:r>
            <a:r>
              <a:rPr lang="en-US" altLang="en-US" sz="2000" i="1" dirty="0" err="1">
                <a:solidFill>
                  <a:srgbClr val="C00000"/>
                </a:solidFill>
                <a:cs typeface="Times New Roman" panose="02020603050405020304" pitchFamily="18" charset="0"/>
              </a:rPr>
              <a:t>Ananas</a:t>
            </a:r>
            <a:r>
              <a:rPr lang="en-US" altLang="en-US" sz="2000" dirty="0">
                <a:cs typeface="Times New Roman" panose="02020603050405020304" pitchFamily="18" charset="0"/>
              </a:rPr>
              <a:t>, (pineapple) and </a:t>
            </a:r>
            <a:r>
              <a:rPr lang="en-US" altLang="en-US" sz="2000" i="1" dirty="0" err="1">
                <a:solidFill>
                  <a:srgbClr val="C00000"/>
                </a:solidFill>
                <a:cs typeface="Times New Roman" panose="02020603050405020304" pitchFamily="18" charset="0"/>
              </a:rPr>
              <a:t>Morus</a:t>
            </a:r>
            <a:r>
              <a:rPr lang="en-US" altLang="en-US" sz="2000" dirty="0">
                <a:cs typeface="Times New Roman" panose="02020603050405020304" pitchFamily="18" charset="0"/>
              </a:rPr>
              <a:t>.</a:t>
            </a:r>
          </a:p>
          <a:p>
            <a:pPr marL="0" indent="0" algn="l" rtl="0">
              <a:buFont typeface="Arial" panose="020B0604020202020204" pitchFamily="34" charset="0"/>
              <a:buNone/>
            </a:pPr>
            <a:r>
              <a:rPr lang="en-US" altLang="en-US" sz="2000" dirty="0">
                <a:cs typeface="Times New Roman" panose="02020603050405020304" pitchFamily="18" charset="0"/>
              </a:rPr>
              <a:t> </a:t>
            </a:r>
            <a:r>
              <a:rPr lang="en-US" altLang="en-US" sz="2000" b="1" dirty="0">
                <a:cs typeface="Times New Roman" panose="02020603050405020304" pitchFamily="18" charset="0"/>
              </a:rPr>
              <a:t>ii</a:t>
            </a:r>
            <a:r>
              <a:rPr lang="en-US" altLang="en-US" sz="2000" dirty="0">
                <a:cs typeface="Times New Roman" panose="02020603050405020304" pitchFamily="18" charset="0"/>
              </a:rPr>
              <a:t>. </a:t>
            </a:r>
            <a:r>
              <a:rPr lang="en-US" altLang="en-US" sz="2000" b="1" dirty="0">
                <a:solidFill>
                  <a:srgbClr val="C00000"/>
                </a:solidFill>
                <a:cs typeface="Times New Roman" panose="02020603050405020304" pitchFamily="18" charset="0"/>
              </a:rPr>
              <a:t>Syconium </a:t>
            </a:r>
            <a:r>
              <a:rPr lang="en-US" altLang="en-US" sz="2000" dirty="0">
                <a:cs typeface="Times New Roman" panose="02020603050405020304" pitchFamily="18" charset="0"/>
              </a:rPr>
              <a:t>is a multiple fruit in which the unit fruits are small achenes covering the surface of a fleshy, inverted compound receptacle (derived from a </a:t>
            </a:r>
            <a:r>
              <a:rPr lang="en-US" altLang="en-US" sz="2000" dirty="0" err="1">
                <a:cs typeface="Times New Roman" panose="02020603050405020304" pitchFamily="18" charset="0"/>
              </a:rPr>
              <a:t>hypanthodium</a:t>
            </a:r>
            <a:r>
              <a:rPr lang="en-US" altLang="en-US" sz="2000" dirty="0">
                <a:cs typeface="Times New Roman" panose="02020603050405020304" pitchFamily="18" charset="0"/>
              </a:rPr>
              <a:t>), as in </a:t>
            </a:r>
            <a:r>
              <a:rPr lang="en-US" altLang="en-US" sz="2000" i="1" dirty="0" err="1">
                <a:solidFill>
                  <a:srgbClr val="C00000"/>
                </a:solidFill>
                <a:cs typeface="Times New Roman" panose="02020603050405020304" pitchFamily="18" charset="0"/>
              </a:rPr>
              <a:t>Ficus</a:t>
            </a:r>
            <a:r>
              <a:rPr lang="en-US" altLang="en-US" sz="2000" dirty="0">
                <a:cs typeface="Times New Roman" panose="02020603050405020304" pitchFamily="18" charset="0"/>
              </a:rPr>
              <a:t>, </a:t>
            </a:r>
          </a:p>
        </p:txBody>
      </p:sp>
      <p:sp>
        <p:nvSpPr>
          <p:cNvPr id="4" name="Footer Placeholder 3">
            <a:extLst>
              <a:ext uri="{FF2B5EF4-FFF2-40B4-BE49-F238E27FC236}">
                <a16:creationId xmlns:a16="http://schemas.microsoft.com/office/drawing/2014/main" id="{CD6D8D50-A35A-43B2-AB33-7ADD0D8B329E}"/>
              </a:ext>
            </a:extLst>
          </p:cNvPr>
          <p:cNvSpPr>
            <a:spLocks noGrp="1"/>
          </p:cNvSpPr>
          <p:nvPr>
            <p:ph type="ftr" sz="quarter" idx="11"/>
          </p:nvPr>
        </p:nvSpPr>
        <p:spPr/>
        <p:txBody>
          <a:bodyPr/>
          <a:lstStyle/>
          <a:p>
            <a:pPr>
              <a:defRPr/>
            </a:pPr>
            <a:r>
              <a:rPr lang="en-US"/>
              <a:t>PLANT TAXONOMY</a:t>
            </a:r>
            <a:endParaRPr lang="ar-IQ"/>
          </a:p>
        </p:txBody>
      </p:sp>
      <p:sp>
        <p:nvSpPr>
          <p:cNvPr id="15364" name="Slide Number Placeholder 4">
            <a:extLst>
              <a:ext uri="{FF2B5EF4-FFF2-40B4-BE49-F238E27FC236}">
                <a16:creationId xmlns:a16="http://schemas.microsoft.com/office/drawing/2014/main" id="{4A1ADD29-7F7B-4B5D-B50B-613746F73FB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l">
              <a:spcBef>
                <a:spcPct val="0"/>
              </a:spcBef>
              <a:buFontTx/>
              <a:buNone/>
            </a:pPr>
            <a:fld id="{00862A92-BA99-4AC0-8BA0-BC11AB3F191A}" type="slidenum">
              <a:rPr lang="ar-IQ" altLang="en-US" sz="1200">
                <a:solidFill>
                  <a:srgbClr val="898989"/>
                </a:solidFill>
              </a:rPr>
              <a:pPr algn="l">
                <a:spcBef>
                  <a:spcPct val="0"/>
                </a:spcBef>
                <a:buFontTx/>
                <a:buNone/>
              </a:pPr>
              <a:t>17</a:t>
            </a:fld>
            <a:endParaRPr lang="ar-IQ" altLang="en-US" sz="1200">
              <a:solidFill>
                <a:srgbClr val="898989"/>
              </a:solidFill>
            </a:endParaRPr>
          </a:p>
        </p:txBody>
      </p:sp>
      <p:sp>
        <p:nvSpPr>
          <p:cNvPr id="15365" name="Title 1">
            <a:extLst>
              <a:ext uri="{FF2B5EF4-FFF2-40B4-BE49-F238E27FC236}">
                <a16:creationId xmlns:a16="http://schemas.microsoft.com/office/drawing/2014/main" id="{E6BD5DAA-8A98-4100-956B-152C72E88CC5}"/>
              </a:ext>
            </a:extLst>
          </p:cNvPr>
          <p:cNvSpPr txBox="1">
            <a:spLocks/>
          </p:cNvSpPr>
          <p:nvPr/>
        </p:nvSpPr>
        <p:spPr bwMode="auto">
          <a:xfrm>
            <a:off x="457200" y="274638"/>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ctr">
              <a:spcBef>
                <a:spcPct val="0"/>
              </a:spcBef>
              <a:buFontTx/>
              <a:buNone/>
            </a:pPr>
            <a:r>
              <a:rPr lang="en-US" altLang="en-US" sz="4000" b="1" dirty="0">
                <a:solidFill>
                  <a:srgbClr val="7030A0"/>
                </a:solidFill>
                <a:latin typeface="Calibri" panose="020F0502020204030204" pitchFamily="34" charset="0"/>
                <a:cs typeface="Arial" panose="020B0604020202020204" pitchFamily="34" charset="0"/>
              </a:rPr>
              <a:t>Fruits; </a:t>
            </a:r>
            <a:endParaRPr lang="ar-IQ" altLang="en-US" sz="4000" dirty="0">
              <a:solidFill>
                <a:srgbClr val="7030A0"/>
              </a:solidFill>
              <a:latin typeface="Calibri" panose="020F050202020403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8448F8E-C5EF-4B4B-8EA5-A9E46549A395}"/>
                  </a:ext>
                </a:extLst>
              </p14:cNvPr>
              <p14:cNvContentPartPr/>
              <p14:nvPr/>
            </p14:nvContentPartPr>
            <p14:xfrm>
              <a:off x="7589160" y="299520"/>
              <a:ext cx="799200" cy="927000"/>
            </p14:xfrm>
          </p:contentPart>
        </mc:Choice>
        <mc:Fallback xmlns="">
          <p:pic>
            <p:nvPicPr>
              <p:cNvPr id="2" name="Ink 1">
                <a:extLst>
                  <a:ext uri="{FF2B5EF4-FFF2-40B4-BE49-F238E27FC236}">
                    <a16:creationId xmlns:a16="http://schemas.microsoft.com/office/drawing/2014/main" id="{88448F8E-C5EF-4B4B-8EA5-A9E46549A395}"/>
                  </a:ext>
                </a:extLst>
              </p:cNvPr>
              <p:cNvPicPr/>
              <p:nvPr/>
            </p:nvPicPr>
            <p:blipFill>
              <a:blip r:embed="rId3"/>
              <a:stretch>
                <a:fillRect/>
              </a:stretch>
            </p:blipFill>
            <p:spPr>
              <a:xfrm>
                <a:off x="7579800" y="290160"/>
                <a:ext cx="817920" cy="94572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ES.jpg"/>
          <p:cNvPicPr>
            <a:picLocks noChangeAspect="1"/>
          </p:cNvPicPr>
          <p:nvPr/>
        </p:nvPicPr>
        <p:blipFill>
          <a:blip r:embed="rId2"/>
          <a:stretch>
            <a:fillRect/>
          </a:stretch>
        </p:blipFill>
        <p:spPr>
          <a:xfrm>
            <a:off x="2922434" y="1428737"/>
            <a:ext cx="4726424" cy="45667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a:spLocks noChangeArrowheads="1"/>
          </p:cNvSpPr>
          <p:nvPr/>
        </p:nvSpPr>
        <p:spPr bwMode="auto">
          <a:xfrm rot="-1633798">
            <a:off x="701675" y="1320800"/>
            <a:ext cx="4795838" cy="1108075"/>
          </a:xfrm>
          <a:prstGeom prst="rect">
            <a:avLst/>
          </a:prstGeom>
          <a:noFill/>
          <a:ln w="9525">
            <a:noFill/>
            <a:miter lim="800000"/>
            <a:headEnd/>
            <a:tailEnd/>
          </a:ln>
        </p:spPr>
        <p:txBody>
          <a:bodyPr>
            <a:spAutoFit/>
          </a:bodyPr>
          <a:lstStyle/>
          <a:p>
            <a:r>
              <a:rPr lang="en-US" sz="6600" b="1">
                <a:solidFill>
                  <a:srgbClr val="FFFF00"/>
                </a:solidFill>
                <a:latin typeface="Cambria" pitchFamily="18" charset="0"/>
                <a:cs typeface="Times New Roman" pitchFamily="18" charset="0"/>
              </a:rPr>
              <a:t>Thank You</a:t>
            </a:r>
            <a:endParaRPr lang="ar-IQ" sz="6600" b="1">
              <a:solidFill>
                <a:srgbClr val="FFFF00"/>
              </a:solidFill>
              <a:latin typeface="Cambria" pitchFamily="18" charset="0"/>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50000" y="150000"/>
                                    </p:animScale>
                                  </p:childTnLst>
                                </p:cTn>
                              </p:par>
                              <p:par>
                                <p:cTn id="7" presetID="8" presetClass="emph" presetSubtype="0" fill="hold" grpId="0" nodeType="withEffect">
                                  <p:stCondLst>
                                    <p:cond delay="0"/>
                                  </p:stCondLst>
                                  <p:childTnLst>
                                    <p:animRot by="21600000">
                                      <p:cBhvr>
                                        <p:cTn id="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642918"/>
            <a:ext cx="7772400" cy="1470025"/>
          </a:xfrm>
        </p:spPr>
        <p:txBody>
          <a:bodyPr/>
          <a:lstStyle/>
          <a:p>
            <a:r>
              <a:rPr lang="en-US" sz="6000" b="1" dirty="0"/>
              <a:t>Quiz  -   6</a:t>
            </a:r>
            <a:endParaRPr lang="ar-IQ" sz="6000" b="1" dirty="0"/>
          </a:p>
        </p:txBody>
      </p:sp>
      <p:sp>
        <p:nvSpPr>
          <p:cNvPr id="3" name="Subtitle 2"/>
          <p:cNvSpPr>
            <a:spLocks noGrp="1"/>
          </p:cNvSpPr>
          <p:nvPr>
            <p:ph type="subTitle" idx="1"/>
          </p:nvPr>
        </p:nvSpPr>
        <p:spPr>
          <a:xfrm>
            <a:off x="500034" y="1928802"/>
            <a:ext cx="8358246" cy="4000528"/>
          </a:xfrm>
        </p:spPr>
        <p:txBody>
          <a:bodyPr/>
          <a:lstStyle/>
          <a:p>
            <a:pPr rtl="0"/>
            <a:r>
              <a:rPr lang="en-US" sz="6000" dirty="0">
                <a:solidFill>
                  <a:schemeClr val="tx1"/>
                </a:solidFill>
              </a:rPr>
              <a:t>Count only :</a:t>
            </a:r>
          </a:p>
          <a:p>
            <a:pPr rtl="0"/>
            <a:r>
              <a:rPr lang="en-US" sz="6000" dirty="0">
                <a:solidFill>
                  <a:schemeClr val="tx1"/>
                </a:solidFill>
              </a:rPr>
              <a:t> </a:t>
            </a:r>
            <a:r>
              <a:rPr lang="en-US" dirty="0">
                <a:solidFill>
                  <a:schemeClr val="tx1"/>
                </a:solidFill>
              </a:rPr>
              <a:t>1. </a:t>
            </a:r>
            <a:r>
              <a:rPr lang="en-US" sz="4400" b="1" dirty="0">
                <a:solidFill>
                  <a:srgbClr val="7030A0"/>
                </a:solidFill>
              </a:rPr>
              <a:t>Aestivation</a:t>
            </a:r>
            <a:r>
              <a:rPr lang="en-US" sz="4400" b="1" dirty="0">
                <a:solidFill>
                  <a:srgbClr val="7030A0"/>
                </a:solidFill>
                <a:cs typeface="Arial" charset="0"/>
              </a:rPr>
              <a:t> types </a:t>
            </a:r>
            <a:endParaRPr lang="en-US" sz="6000" dirty="0">
              <a:solidFill>
                <a:srgbClr val="7030A0"/>
              </a:solidFill>
            </a:endParaRPr>
          </a:p>
          <a:p>
            <a:pPr rtl="0"/>
            <a:r>
              <a:rPr lang="en-US" sz="3600" dirty="0">
                <a:solidFill>
                  <a:schemeClr val="tx1"/>
                </a:solidFill>
              </a:rPr>
              <a:t>2.</a:t>
            </a:r>
            <a:r>
              <a:rPr lang="en-US" sz="6000" dirty="0"/>
              <a:t> </a:t>
            </a:r>
            <a:r>
              <a:rPr lang="en-US" b="1" dirty="0">
                <a:solidFill>
                  <a:schemeClr val="tx1"/>
                </a:solidFill>
              </a:rPr>
              <a:t>Five types of</a:t>
            </a:r>
            <a:r>
              <a:rPr lang="en-US" b="1" dirty="0"/>
              <a:t> </a:t>
            </a:r>
            <a:r>
              <a:rPr lang="en-US" b="1" dirty="0">
                <a:solidFill>
                  <a:srgbClr val="CC0000"/>
                </a:solidFill>
              </a:rPr>
              <a:t>Specialized inflorescences</a:t>
            </a:r>
            <a:endParaRPr lang="en-US" b="1" dirty="0">
              <a:solidFill>
                <a:srgbClr val="CC0000"/>
              </a:solidFill>
              <a:cs typeface="Arial" charset="0"/>
            </a:endParaRPr>
          </a:p>
        </p:txBody>
      </p:sp>
      <p:sp>
        <p:nvSpPr>
          <p:cNvPr id="4" name="Footer Placeholder 3"/>
          <p:cNvSpPr>
            <a:spLocks noGrp="1"/>
          </p:cNvSpPr>
          <p:nvPr>
            <p:ph type="ftr" sz="quarter" idx="11"/>
          </p:nvPr>
        </p:nvSpPr>
        <p:spPr/>
        <p:txBody>
          <a:bodyPr/>
          <a:lstStyle/>
          <a:p>
            <a:pPr>
              <a:defRPr/>
            </a:pPr>
            <a:r>
              <a:rPr lang="en-US" dirty="0"/>
              <a:t>PLANT TAXONOMY</a:t>
            </a:r>
            <a:endParaRPr lang="ar-IQ"/>
          </a:p>
        </p:txBody>
      </p:sp>
      <p:sp>
        <p:nvSpPr>
          <p:cNvPr id="5" name="Slide Number Placeholder 4"/>
          <p:cNvSpPr>
            <a:spLocks noGrp="1"/>
          </p:cNvSpPr>
          <p:nvPr>
            <p:ph type="sldNum" sz="quarter" idx="12"/>
          </p:nvPr>
        </p:nvSpPr>
        <p:spPr/>
        <p:txBody>
          <a:bodyPr/>
          <a:lstStyle/>
          <a:p>
            <a:pPr>
              <a:defRPr/>
            </a:pPr>
            <a:fld id="{7AA005C4-B2D4-416C-908F-5BAB4A955F3A}" type="slidenum">
              <a:rPr lang="ar-IQ" smtClean="0"/>
              <a:pPr>
                <a:defRPr/>
              </a:pPr>
              <a:t>19</a:t>
            </a:fld>
            <a:endParaRPr lang="ar-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38" cy="439737"/>
          </a:xfrm>
        </p:spPr>
        <p:txBody>
          <a:bodyPr rtlCol="1">
            <a:noAutofit/>
          </a:bodyPr>
          <a:lstStyle/>
          <a:p>
            <a:pPr rtl="0" fontAlgn="auto">
              <a:spcAft>
                <a:spcPts val="0"/>
              </a:spcAft>
              <a:defRPr/>
            </a:pPr>
            <a:r>
              <a:rPr lang="en-US" sz="2800" b="1" dirty="0">
                <a:solidFill>
                  <a:srgbClr val="FF0000"/>
                </a:solidFill>
              </a:rPr>
              <a:t>INFLORESCENCES;</a:t>
            </a: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pPr>
              <a:defRPr/>
            </a:pPr>
            <a:fld id="{DF78A7D3-4285-44CF-B8CB-98DF0CF403FE}" type="slidenum">
              <a:rPr lang="ar-IQ"/>
              <a:pPr>
                <a:defRPr/>
              </a:pPr>
              <a:t>2</a:t>
            </a:fld>
            <a:endParaRPr lang="ar-IQ"/>
          </a:p>
        </p:txBody>
      </p:sp>
      <p:sp>
        <p:nvSpPr>
          <p:cNvPr id="7" name="Slide Number Placeholder 3"/>
          <p:cNvSpPr txBox="1">
            <a:spLocks/>
          </p:cNvSpPr>
          <p:nvPr/>
        </p:nvSpPr>
        <p:spPr>
          <a:xfrm>
            <a:off x="560234" y="6492875"/>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362BAB4B-AC26-448F-B98E-223001CFAD29}" type="slidenum">
              <a:rPr lang="ar-IQ" sz="3600" b="1" spc="50">
                <a:ln w="11430"/>
                <a:solidFill>
                  <a:srgbClr val="7030A0"/>
                </a:solidFill>
                <a:effectLst>
                  <a:outerShdw blurRad="38100" dist="38100" dir="2700000" algn="tl">
                    <a:srgbClr val="000000">
                      <a:alpha val="43137"/>
                    </a:srgbClr>
                  </a:outerShdw>
                </a:effectLst>
                <a:latin typeface="+mn-lt"/>
                <a:cs typeface="+mn-cs"/>
              </a:rPr>
              <a:pPr algn="l" fontAlgn="auto">
                <a:spcBef>
                  <a:spcPts val="0"/>
                </a:spcBef>
                <a:spcAft>
                  <a:spcPts val="0"/>
                </a:spcAft>
                <a:defRPr/>
              </a:pPr>
              <a:t>2</a:t>
            </a:fld>
            <a:endParaRPr lang="ar-IQ" sz="3600" b="1" spc="50">
              <a:ln w="11430"/>
              <a:solidFill>
                <a:srgbClr val="7030A0"/>
              </a:solidFill>
              <a:effectLst>
                <a:outerShdw blurRad="38100" dist="38100" dir="2700000" algn="tl">
                  <a:srgbClr val="000000">
                    <a:alpha val="43137"/>
                  </a:srgbClr>
                </a:outerShdw>
              </a:effectLst>
              <a:latin typeface="+mn-lt"/>
              <a:cs typeface="+mn-cs"/>
            </a:endParaRPr>
          </a:p>
        </p:txBody>
      </p:sp>
      <p:sp>
        <p:nvSpPr>
          <p:cNvPr id="8" name="Footer Placeholder 4"/>
          <p:cNvSpPr txBox="1">
            <a:spLocks/>
          </p:cNvSpPr>
          <p:nvPr/>
        </p:nvSpPr>
        <p:spPr>
          <a:xfrm>
            <a:off x="6239881" y="6456336"/>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9461" name="Content Placeholder 8"/>
          <p:cNvSpPr>
            <a:spLocks noGrp="1"/>
          </p:cNvSpPr>
          <p:nvPr>
            <p:ph idx="1"/>
          </p:nvPr>
        </p:nvSpPr>
        <p:spPr>
          <a:xfrm>
            <a:off x="505654" y="739632"/>
            <a:ext cx="8390706" cy="5729450"/>
          </a:xfrm>
        </p:spPr>
        <p:txBody>
          <a:bodyPr/>
          <a:lstStyle/>
          <a:p>
            <a:pPr marL="0" indent="0" algn="l" rtl="0">
              <a:buNone/>
            </a:pPr>
            <a:r>
              <a:rPr lang="en-US" sz="2000" dirty="0"/>
              <a:t>	An inflorescence is a collection or aggregation of flowers on an individual plant. Inflorescences often function to </a:t>
            </a:r>
            <a:r>
              <a:rPr lang="en-US" sz="2000" dirty="0" err="1"/>
              <a:t>enchance</a:t>
            </a:r>
            <a:r>
              <a:rPr lang="en-US" sz="2000" dirty="0"/>
              <a:t> reproduction. </a:t>
            </a:r>
          </a:p>
          <a:p>
            <a:pPr algn="l" rtl="0"/>
            <a:r>
              <a:rPr lang="en-US" sz="2000" b="1" dirty="0"/>
              <a:t>Inflorescence parts:</a:t>
            </a:r>
            <a:endParaRPr lang="en-US" sz="2000" dirty="0"/>
          </a:p>
          <a:p>
            <a:pPr algn="l" rtl="0"/>
            <a:r>
              <a:rPr lang="en-US" sz="2000" dirty="0"/>
              <a:t>    Several terms deal with leaf-like structures found in the inflorescence. An </a:t>
            </a:r>
            <a:r>
              <a:rPr lang="en-US" sz="2000" b="1" dirty="0"/>
              <a:t>inflorescence bract </a:t>
            </a:r>
            <a:r>
              <a:rPr lang="en-US" sz="2000" dirty="0"/>
              <a:t>is one that subtends not an individual flower but an inflorescence axis or a group of flowers. (Bracts that subtend an individual flower should be termed floral bracts; however, some sources do not make the distinction or will use inflorescence bract</a:t>
            </a:r>
            <a:r>
              <a:rPr lang="en-US" sz="2000" i="1" dirty="0"/>
              <a:t> </a:t>
            </a:r>
            <a:r>
              <a:rPr lang="en-US" sz="2000" dirty="0"/>
              <a:t>to refer to either.) A group or cluster of bracts subtending an entire inflorescence is termed an </a:t>
            </a:r>
            <a:r>
              <a:rPr lang="en-US" sz="2000" b="1" dirty="0"/>
              <a:t>involucre </a:t>
            </a:r>
            <a:r>
              <a:rPr lang="en-US" sz="2000" dirty="0"/>
              <a:t>(adjective involucrate); a similar group of bracts subtending a unit of the inflorescence is an </a:t>
            </a:r>
            <a:r>
              <a:rPr lang="en-US" sz="2000" b="1" dirty="0"/>
              <a:t>involucel</a:t>
            </a:r>
            <a:r>
              <a:rPr lang="en-US" sz="2000" dirty="0"/>
              <a:t>.</a:t>
            </a:r>
          </a:p>
          <a:p>
            <a:pPr algn="l" rtl="0"/>
            <a:r>
              <a:rPr lang="en-US" sz="2000" dirty="0"/>
              <a:t>    </a:t>
            </a:r>
            <a:endParaRPr lang="ar-IQ" sz="2000" dirty="0"/>
          </a:p>
        </p:txBody>
      </p:sp>
      <p:sp>
        <p:nvSpPr>
          <p:cNvPr id="19462" name="TextBox 10"/>
          <p:cNvSpPr txBox="1">
            <a:spLocks noChangeArrowheads="1"/>
          </p:cNvSpPr>
          <p:nvPr/>
        </p:nvSpPr>
        <p:spPr bwMode="auto">
          <a:xfrm>
            <a:off x="5286375" y="1500188"/>
            <a:ext cx="3214688" cy="369887"/>
          </a:xfrm>
          <a:prstGeom prst="rect">
            <a:avLst/>
          </a:prstGeom>
          <a:noFill/>
          <a:ln w="9525">
            <a:noFill/>
            <a:miter lim="800000"/>
            <a:headEnd/>
            <a:tailEnd/>
          </a:ln>
        </p:spPr>
        <p:txBody>
          <a:bodyPr>
            <a:spAutoFit/>
          </a:bodyPr>
          <a:lstStyle/>
          <a:p>
            <a:pPr algn="ctr"/>
            <a:endParaRPr lang="ar-IQ">
              <a:latin typeface="Cambria" pitchFamily="18" charset="0"/>
              <a:cs typeface="Times New Roman" pitchFamily="18" charset="0"/>
            </a:endParaRPr>
          </a:p>
        </p:txBody>
      </p:sp>
      <p:sp>
        <p:nvSpPr>
          <p:cNvPr id="3" name="Rectangle 2"/>
          <p:cNvSpPr/>
          <p:nvPr/>
        </p:nvSpPr>
        <p:spPr>
          <a:xfrm>
            <a:off x="571472" y="4869160"/>
            <a:ext cx="7816952" cy="369332"/>
          </a:xfrm>
          <a:prstGeom prst="rect">
            <a:avLst/>
          </a:prstGeom>
        </p:spPr>
        <p:txBody>
          <a:bodyPr wrap="square">
            <a:spAutoFit/>
          </a:bodyPr>
          <a:lstStyle/>
          <a:p>
            <a:endParaRPr lang="ar-IQ" dirty="0"/>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1">
            <a:normAutofit fontScale="90000"/>
          </a:bodyPr>
          <a:lstStyle/>
          <a:p>
            <a:pPr fontAlgn="auto">
              <a:spcAft>
                <a:spcPts val="0"/>
              </a:spcAft>
              <a:defRPr/>
            </a:pPr>
            <a:r>
              <a:rPr lang="en-US" b="1" dirty="0">
                <a:solidFill>
                  <a:srgbClr val="FF0000"/>
                </a:solidFill>
              </a:rPr>
              <a:t>INFLORESCENCES;</a:t>
            </a:r>
            <a:endParaRPr lang="ar-IQ" dirty="0">
              <a:solidFill>
                <a:srgbClr val="FF0000"/>
              </a:solidFill>
            </a:endParaRPr>
          </a:p>
        </p:txBody>
      </p:sp>
      <p:sp>
        <p:nvSpPr>
          <p:cNvPr id="3" name="Content Placeholder 2"/>
          <p:cNvSpPr>
            <a:spLocks noGrp="1"/>
          </p:cNvSpPr>
          <p:nvPr>
            <p:ph sz="half" idx="1"/>
          </p:nvPr>
        </p:nvSpPr>
        <p:spPr>
          <a:xfrm>
            <a:off x="467544" y="1124744"/>
            <a:ext cx="8115300" cy="3024336"/>
          </a:xfrm>
        </p:spPr>
        <p:txBody>
          <a:bodyPr rtlCol="1">
            <a:normAutofit fontScale="70000" lnSpcReduction="20000"/>
          </a:bodyPr>
          <a:lstStyle/>
          <a:p>
            <a:pPr algn="just" rtl="0" fontAlgn="auto">
              <a:spcAft>
                <a:spcPts val="0"/>
              </a:spcAft>
              <a:buNone/>
              <a:defRPr/>
            </a:pPr>
            <a:r>
              <a:rPr lang="en-US" dirty="0"/>
              <a:t>Other terms deal with various (stem) axes in an inflorescence. A </a:t>
            </a:r>
            <a:r>
              <a:rPr lang="en-US" b="1" dirty="0"/>
              <a:t>peduncle </a:t>
            </a:r>
            <a:r>
              <a:rPr lang="en-US" dirty="0"/>
              <a:t>(adjective </a:t>
            </a:r>
            <a:r>
              <a:rPr lang="en-US" dirty="0" err="1"/>
              <a:t>pedunculate</a:t>
            </a:r>
            <a:r>
              <a:rPr lang="en-US" dirty="0"/>
              <a:t>) is the stalk of an entire inflorescence. </a:t>
            </a:r>
          </a:p>
          <a:p>
            <a:pPr algn="just" rtl="0" fontAlgn="auto">
              <a:spcAft>
                <a:spcPts val="0"/>
              </a:spcAft>
              <a:buNone/>
              <a:defRPr/>
            </a:pPr>
            <a:r>
              <a:rPr lang="en-US" dirty="0"/>
              <a:t>A </a:t>
            </a:r>
            <a:r>
              <a:rPr lang="en-US" b="1" dirty="0"/>
              <a:t>compound receptacle </a:t>
            </a:r>
            <a:r>
              <a:rPr lang="en-US" dirty="0"/>
              <a:t>(also called a torus) is a mass of tissue at the apex of a peduncle that bears more than one flower. </a:t>
            </a:r>
          </a:p>
          <a:p>
            <a:pPr algn="just" rtl="0" fontAlgn="auto">
              <a:spcAft>
                <a:spcPts val="0"/>
              </a:spcAft>
              <a:buNone/>
              <a:defRPr/>
            </a:pPr>
            <a:r>
              <a:rPr lang="en-US" dirty="0"/>
              <a:t>A peduncle that lacks well-developed leaves, arising from a basal rosette of vegetative leaves is termed a </a:t>
            </a:r>
            <a:r>
              <a:rPr lang="en-US" b="1" dirty="0"/>
              <a:t>scape </a:t>
            </a:r>
            <a:r>
              <a:rPr lang="en-US" dirty="0"/>
              <a:t>(adjective </a:t>
            </a:r>
            <a:r>
              <a:rPr lang="en-US" dirty="0" err="1"/>
              <a:t>scapose</a:t>
            </a:r>
            <a:r>
              <a:rPr lang="en-US" dirty="0"/>
              <a:t>, as in </a:t>
            </a:r>
            <a:r>
              <a:rPr lang="en-US" i="1" dirty="0"/>
              <a:t>Allium</a:t>
            </a:r>
            <a:r>
              <a:rPr lang="en-US" dirty="0"/>
              <a:t> and </a:t>
            </a:r>
            <a:r>
              <a:rPr lang="en-US" i="1" dirty="0"/>
              <a:t>Narcissus</a:t>
            </a:r>
            <a:r>
              <a:rPr lang="en-US" dirty="0"/>
              <a:t>), the plant habit in such a case being </a:t>
            </a:r>
            <a:r>
              <a:rPr lang="en-US" dirty="0" err="1"/>
              <a:t>acaulescent</a:t>
            </a:r>
            <a:r>
              <a:rPr lang="en-US" dirty="0"/>
              <a:t>. </a:t>
            </a:r>
          </a:p>
          <a:p>
            <a:pPr algn="just" rtl="0" fontAlgn="auto">
              <a:spcAft>
                <a:spcPts val="0"/>
              </a:spcAft>
              <a:buNone/>
              <a:defRPr/>
            </a:pPr>
            <a:r>
              <a:rPr lang="en-US" dirty="0"/>
              <a:t>A </a:t>
            </a:r>
            <a:r>
              <a:rPr lang="en-US" b="1" dirty="0"/>
              <a:t>rachis </a:t>
            </a:r>
            <a:r>
              <a:rPr lang="en-US" dirty="0"/>
              <a:t>is a major, central axis within an inflorescence. However, the central axis of a grass or sedge spikelet is a </a:t>
            </a:r>
            <a:r>
              <a:rPr lang="en-US" b="1" dirty="0" err="1"/>
              <a:t>rachilla</a:t>
            </a:r>
            <a:r>
              <a:rPr lang="en-US" dirty="0"/>
              <a:t>. Finally, a </a:t>
            </a:r>
            <a:r>
              <a:rPr lang="en-US" b="1" dirty="0"/>
              <a:t>ray </a:t>
            </a:r>
            <a:r>
              <a:rPr lang="en-US" dirty="0"/>
              <a:t>is a secondary axis of a compound umbel.</a:t>
            </a:r>
          </a:p>
        </p:txBody>
      </p:sp>
      <p:sp>
        <p:nvSpPr>
          <p:cNvPr id="5" name="Footer Placeholder 4"/>
          <p:cNvSpPr>
            <a:spLocks noGrp="1"/>
          </p:cNvSpPr>
          <p:nvPr>
            <p:ph type="ftr" sz="quarter" idx="11"/>
          </p:nvPr>
        </p:nvSpPr>
        <p:spPr/>
        <p:txBody>
          <a:body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p>
            <a:pPr>
              <a:defRPr/>
            </a:pPr>
            <a:fld id="{4024D154-A34A-4E3F-A790-E957D31B8A60}" type="slidenum">
              <a:rPr lang="ar-IQ"/>
              <a:pPr>
                <a:defRPr/>
              </a:pPr>
              <a:t>3</a:t>
            </a:fld>
            <a:endParaRPr lang="ar-IQ"/>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205515"/>
            <a:ext cx="3312368" cy="18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175779"/>
            <a:ext cx="3203236" cy="205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67544" y="404664"/>
            <a:ext cx="8043863" cy="706090"/>
          </a:xfrm>
        </p:spPr>
        <p:txBody>
          <a:bodyPr/>
          <a:lstStyle/>
          <a:p>
            <a:pPr rtl="0"/>
            <a:r>
              <a:rPr lang="en-US" sz="3200" b="1" dirty="0">
                <a:solidFill>
                  <a:srgbClr val="7030A0"/>
                </a:solidFill>
              </a:rPr>
              <a:t>Inflorescence development:</a:t>
            </a:r>
            <a:endParaRPr lang="en-US" sz="6600" dirty="0">
              <a:solidFill>
                <a:srgbClr val="7030A0"/>
              </a:solidFill>
              <a:cs typeface="Arial" charset="0"/>
            </a:endParaRPr>
          </a:p>
        </p:txBody>
      </p:sp>
      <p:sp>
        <p:nvSpPr>
          <p:cNvPr id="3" name="Content Placeholder 2"/>
          <p:cNvSpPr>
            <a:spLocks noGrp="1"/>
          </p:cNvSpPr>
          <p:nvPr>
            <p:ph idx="1"/>
          </p:nvPr>
        </p:nvSpPr>
        <p:spPr>
          <a:xfrm>
            <a:off x="500063" y="1214438"/>
            <a:ext cx="8229600" cy="4786312"/>
          </a:xfrm>
        </p:spPr>
        <p:txBody>
          <a:bodyPr rtlCol="1">
            <a:normAutofit fontScale="77500" lnSpcReduction="20000"/>
          </a:bodyPr>
          <a:lstStyle/>
          <a:p>
            <a:pPr algn="l" rtl="0"/>
            <a:r>
              <a:rPr lang="en-US" b="1" dirty="0"/>
              <a:t> </a:t>
            </a:r>
            <a:endParaRPr lang="en-US" dirty="0"/>
          </a:p>
          <a:p>
            <a:pPr algn="l" rtl="0"/>
            <a:r>
              <a:rPr lang="en-US" dirty="0"/>
              <a:t>1. A </a:t>
            </a:r>
            <a:r>
              <a:rPr lang="en-US" b="1" dirty="0"/>
              <a:t>determinate</a:t>
            </a:r>
            <a:r>
              <a:rPr lang="en-US" dirty="0"/>
              <a:t> inflorescence is one in which the apical meristem of the primary inflorescence axis terminates in a flower; typically, the terminal flower matures first, with subsequent maturation occurring from apex to base. Determinate inflorescences are characteristic of </a:t>
            </a:r>
            <a:r>
              <a:rPr lang="en-US" b="1" dirty="0"/>
              <a:t>cymes</a:t>
            </a:r>
            <a:r>
              <a:rPr lang="en-US" dirty="0"/>
              <a:t> "</a:t>
            </a:r>
            <a:r>
              <a:rPr lang="en-US" b="1" dirty="0" err="1"/>
              <a:t>Cymose</a:t>
            </a:r>
            <a:r>
              <a:rPr lang="en-US" b="1" dirty="0"/>
              <a:t>"</a:t>
            </a:r>
            <a:r>
              <a:rPr lang="en-US" dirty="0"/>
              <a:t>. </a:t>
            </a:r>
          </a:p>
          <a:p>
            <a:pPr algn="l" rtl="0"/>
            <a:r>
              <a:rPr lang="en-US" dirty="0"/>
              <a:t>2. An </a:t>
            </a:r>
            <a:r>
              <a:rPr lang="en-US" b="1" dirty="0"/>
              <a:t>indeterminate </a:t>
            </a:r>
            <a:r>
              <a:rPr lang="en-US" dirty="0"/>
              <a:t>inflorescence is one in which the apical meristem of the primary inflorescence axis does not develop into a flower; typically, the basal flower matures first, with maturation occurring from base to apex. Indeterminate inflorescences </a:t>
            </a:r>
            <a:r>
              <a:rPr lang="en-US" b="1" dirty="0"/>
              <a:t>"</a:t>
            </a:r>
            <a:r>
              <a:rPr lang="en-US" b="1" dirty="0" err="1"/>
              <a:t>Racemose</a:t>
            </a:r>
            <a:r>
              <a:rPr lang="en-US" b="1" dirty="0"/>
              <a:t>'</a:t>
            </a:r>
            <a:r>
              <a:rPr lang="en-US" dirty="0"/>
              <a:t>, include a number of types, such as spikes, racemes, and panicles.</a:t>
            </a:r>
          </a:p>
        </p:txBody>
      </p:sp>
      <p:sp>
        <p:nvSpPr>
          <p:cNvPr id="4" name="Slide Number Placeholder 3"/>
          <p:cNvSpPr>
            <a:spLocks noGrp="1"/>
          </p:cNvSpPr>
          <p:nvPr>
            <p:ph type="sldNum" sz="quarter" idx="12"/>
          </p:nvPr>
        </p:nvSpPr>
        <p:spPr>
          <a:solidFill>
            <a:srgbClr val="92D050"/>
          </a:solidFill>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fld id="{81753467-363A-4F20-A68F-0972A97A2C96}" type="slidenum">
              <a:rPr lang="ar-IQ" sz="3600" b="1" spc="50">
                <a:ln w="11430"/>
                <a:solidFill>
                  <a:srgbClr val="7030A0"/>
                </a:solidFill>
                <a:effectLst>
                  <a:outerShdw blurRad="76200" dist="50800" dir="5400000" algn="tl" rotWithShape="0">
                    <a:srgbClr val="000000">
                      <a:alpha val="65000"/>
                    </a:srgbClr>
                  </a:outerShdw>
                </a:effectLst>
              </a:rPr>
              <a:pPr>
                <a:defRPr/>
              </a:pPr>
              <a:t>4</a:t>
            </a:fld>
            <a:endParaRPr lang="ar-IQ" sz="3600" b="1" spc="50">
              <a:ln w="11430"/>
              <a:solidFill>
                <a:srgbClr val="7030A0"/>
              </a:solidFill>
              <a:effectLst>
                <a:outerShdw blurRad="76200" dist="50800" dir="5400000" algn="tl" rotWithShape="0">
                  <a:srgbClr val="000000">
                    <a:alpha val="65000"/>
                  </a:srgbClr>
                </a:outerShdw>
              </a:effectLst>
            </a:endParaRPr>
          </a:p>
        </p:txBody>
      </p:sp>
      <p:sp>
        <p:nvSpPr>
          <p:cNvPr id="5" name="Footer Placeholder 4"/>
          <p:cNvSpPr>
            <a:spLocks noGrp="1"/>
          </p:cNvSpPr>
          <p:nvPr>
            <p:ph type="ftr" sz="quarter" idx="11"/>
          </p:nvPr>
        </p:nvSpPr>
        <p:spPr>
          <a:xfrm>
            <a:off x="6000760" y="6286520"/>
            <a:ext cx="2895600" cy="365125"/>
          </a:xfrm>
          <a:solidFill>
            <a:srgbClr val="92D050"/>
          </a:solidFill>
          <a:ln>
            <a:solidFill>
              <a:srgbClr val="FFFF00"/>
            </a:solidFill>
          </a:ln>
          <a:scene3d>
            <a:camera prst="orthographicFront"/>
            <a:lightRig rig="soft" dir="tl">
              <a:rot lat="0" lon="0" rev="0"/>
            </a:lightRig>
          </a:scene3d>
          <a:sp3d>
            <a:bevelT prst="relaxedInset"/>
          </a:sp3d>
        </p:spPr>
        <p:txBody>
          <a:bodyPr>
            <a:sp3d contourW="25400" prstMaterial="matte">
              <a:bevelT w="25400" h="55880" prst="artDeco"/>
              <a:contourClr>
                <a:schemeClr val="accent2">
                  <a:tint val="20000"/>
                </a:schemeClr>
              </a:contourClr>
            </a:sp3d>
          </a:bodyPr>
          <a:lstStyle/>
          <a:p>
            <a:pPr>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 TAXONOMY</a:t>
            </a:r>
            <a:endParaRPr lang="ar-IQ"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7043738" cy="582612"/>
          </a:xfrm>
        </p:spPr>
        <p:txBody>
          <a:bodyPr/>
          <a:lstStyle/>
          <a:p>
            <a:pPr rtl="0"/>
            <a:r>
              <a:rPr lang="en-US" sz="3200" b="1" dirty="0">
                <a:solidFill>
                  <a:srgbClr val="7030A0"/>
                </a:solidFill>
              </a:rPr>
              <a:t>Specialized inflorescences;</a:t>
            </a:r>
            <a:endParaRPr lang="en-US" sz="3200" b="1" dirty="0">
              <a:solidFill>
                <a:srgbClr val="7030A0"/>
              </a:solidFill>
              <a:cs typeface="Arial" charset="0"/>
            </a:endParaRPr>
          </a:p>
        </p:txBody>
      </p:sp>
      <p:sp>
        <p:nvSpPr>
          <p:cNvPr id="5" name="Footer Placeholder 4"/>
          <p:cNvSpPr>
            <a:spLocks noGrp="1"/>
          </p:cNvSpPr>
          <p:nvPr>
            <p:ph type="ftr" sz="quarter" idx="11"/>
          </p:nvPr>
        </p:nvSpPr>
        <p:spPr/>
        <p:txBody>
          <a:body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p>
            <a:pPr>
              <a:defRPr/>
            </a:pPr>
            <a:fld id="{0EF4DDC2-85A8-4091-A7CF-3E67E7A384D9}" type="slidenum">
              <a:rPr lang="ar-IQ"/>
              <a:pPr>
                <a:defRPr/>
              </a:pPr>
              <a:t>5</a:t>
            </a:fld>
            <a:endParaRPr lang="ar-IQ"/>
          </a:p>
        </p:txBody>
      </p:sp>
      <p:sp>
        <p:nvSpPr>
          <p:cNvPr id="8" name="Slide Number Placeholder 3"/>
          <p:cNvSpPr txBox="1">
            <a:spLocks/>
          </p:cNvSpPr>
          <p:nvPr/>
        </p:nvSpPr>
        <p:spPr>
          <a:xfrm>
            <a:off x="357158" y="6286520"/>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E1A0A3E7-035E-4125-9C52-523553C49F0C}" type="slidenum">
              <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rPr>
              <a:pPr algn="l" fontAlgn="auto">
                <a:spcBef>
                  <a:spcPts val="0"/>
                </a:spcBef>
                <a:spcAft>
                  <a:spcPts val="0"/>
                </a:spcAft>
                <a:defRPr/>
              </a:pPr>
              <a:t>5</a:t>
            </a:fld>
            <a:endPar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endParaRPr>
          </a:p>
        </p:txBody>
      </p:sp>
      <p:sp>
        <p:nvSpPr>
          <p:cNvPr id="9" name="Footer Placeholder 4"/>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23558" name="Content Placeholder 9"/>
          <p:cNvSpPr>
            <a:spLocks noGrp="1"/>
          </p:cNvSpPr>
          <p:nvPr>
            <p:ph sz="half" idx="1"/>
          </p:nvPr>
        </p:nvSpPr>
        <p:spPr>
          <a:xfrm>
            <a:off x="611560" y="836712"/>
            <a:ext cx="8174682" cy="2808312"/>
          </a:xfrm>
        </p:spPr>
        <p:txBody>
          <a:bodyPr/>
          <a:lstStyle/>
          <a:p>
            <a:pPr marL="0" indent="0" algn="l" rtl="0">
              <a:buNone/>
            </a:pPr>
            <a:r>
              <a:rPr lang="en-US" sz="2000" dirty="0"/>
              <a:t>Some inflorescences are quite specialized and often restricted to certain taxonomic groups as: </a:t>
            </a:r>
          </a:p>
          <a:p>
            <a:pPr marL="0" indent="0" algn="l" rtl="0">
              <a:buNone/>
            </a:pPr>
            <a:r>
              <a:rPr lang="en-US" sz="2000" b="1" dirty="0"/>
              <a:t>I. Catkin </a:t>
            </a:r>
            <a:r>
              <a:rPr lang="en-US" sz="2000" dirty="0"/>
              <a:t>(also called an ament) in </a:t>
            </a:r>
            <a:r>
              <a:rPr lang="en-US" sz="2000" i="1" dirty="0" err="1"/>
              <a:t>Quercus</a:t>
            </a:r>
            <a:r>
              <a:rPr lang="en-US" sz="2000" dirty="0"/>
              <a:t> and </a:t>
            </a:r>
            <a:r>
              <a:rPr lang="en-US" sz="2000" i="1" dirty="0"/>
              <a:t>Salix</a:t>
            </a:r>
            <a:r>
              <a:rPr lang="en-US" sz="2000" dirty="0"/>
              <a:t>. </a:t>
            </a:r>
          </a:p>
          <a:p>
            <a:pPr marL="0" indent="0" algn="l" rtl="0">
              <a:buNone/>
            </a:pPr>
            <a:r>
              <a:rPr lang="en-US" sz="2000" b="1" dirty="0"/>
              <a:t>II. </a:t>
            </a:r>
            <a:r>
              <a:rPr lang="en-US" sz="2000" b="1" dirty="0" err="1"/>
              <a:t>Cyathium</a:t>
            </a:r>
            <a:r>
              <a:rPr lang="en-US" sz="2000" b="1" dirty="0"/>
              <a:t> </a:t>
            </a:r>
            <a:r>
              <a:rPr lang="en-US" sz="2000" dirty="0"/>
              <a:t>as in </a:t>
            </a:r>
            <a:r>
              <a:rPr lang="en-US" sz="2000" i="1" dirty="0"/>
              <a:t>Euphorbia </a:t>
            </a:r>
            <a:r>
              <a:rPr lang="en-US" sz="2000" i="1" dirty="0" err="1"/>
              <a:t>helioscopia</a:t>
            </a:r>
            <a:r>
              <a:rPr lang="en-US" sz="2000" b="1" i="1" dirty="0"/>
              <a:t> </a:t>
            </a:r>
            <a:r>
              <a:rPr lang="en-US" sz="2000" i="1" dirty="0"/>
              <a:t>Euphorbia </a:t>
            </a:r>
            <a:r>
              <a:rPr lang="en-US" sz="2000" i="1" dirty="0" err="1"/>
              <a:t>pilulifera</a:t>
            </a:r>
            <a:r>
              <a:rPr lang="en-US" sz="2000" dirty="0"/>
              <a:t>. </a:t>
            </a:r>
          </a:p>
          <a:p>
            <a:pPr marL="0" indent="0" algn="l" rtl="0">
              <a:buNone/>
            </a:pPr>
            <a:r>
              <a:rPr lang="en-US" sz="2000" b="1" dirty="0"/>
              <a:t>III. Head </a:t>
            </a:r>
            <a:r>
              <a:rPr lang="en-US" sz="2000" dirty="0"/>
              <a:t>or </a:t>
            </a:r>
            <a:r>
              <a:rPr lang="en-US" sz="2000" b="1" dirty="0" err="1"/>
              <a:t>capitulum</a:t>
            </a:r>
            <a:r>
              <a:rPr lang="en-US" sz="2000" dirty="0"/>
              <a:t> are typical of the </a:t>
            </a:r>
            <a:r>
              <a:rPr lang="en-US" sz="2000" dirty="0" err="1"/>
              <a:t>Asteraceae</a:t>
            </a:r>
            <a:r>
              <a:rPr lang="en-US" sz="2000" dirty="0"/>
              <a:t> and </a:t>
            </a:r>
            <a:r>
              <a:rPr lang="en-US" sz="2000" dirty="0" err="1"/>
              <a:t>Dipsacaceae</a:t>
            </a:r>
            <a:r>
              <a:rPr lang="en-US" sz="2000" dirty="0"/>
              <a:t> (and some other groups.</a:t>
            </a:r>
          </a:p>
          <a:p>
            <a:pPr marL="0" indent="0" algn="l" rtl="0">
              <a:buNone/>
            </a:pPr>
            <a:r>
              <a:rPr lang="en-US" sz="2000" b="1" dirty="0"/>
              <a:t>IV</a:t>
            </a:r>
            <a:r>
              <a:rPr lang="en-US" sz="2000" dirty="0"/>
              <a:t>. </a:t>
            </a:r>
            <a:r>
              <a:rPr lang="en-US" sz="2000" b="1" dirty="0" err="1"/>
              <a:t>Syconium</a:t>
            </a:r>
            <a:r>
              <a:rPr lang="en-US" sz="2000" b="1" dirty="0"/>
              <a:t> </a:t>
            </a:r>
            <a:r>
              <a:rPr lang="en-US" sz="2000" dirty="0"/>
              <a:t>or</a:t>
            </a:r>
            <a:r>
              <a:rPr lang="en-US" sz="2000" b="1" dirty="0"/>
              <a:t> </a:t>
            </a:r>
            <a:r>
              <a:rPr lang="en-US" sz="2000" b="1" dirty="0" err="1"/>
              <a:t>Hypanthodium</a:t>
            </a:r>
            <a:r>
              <a:rPr lang="en-US" sz="2000" b="1" dirty="0"/>
              <a:t> </a:t>
            </a:r>
            <a:r>
              <a:rPr lang="en-US" sz="2000" dirty="0"/>
              <a:t>in </a:t>
            </a:r>
            <a:r>
              <a:rPr lang="en-US" sz="2000" i="1" dirty="0" err="1"/>
              <a:t>Ficus</a:t>
            </a:r>
            <a:r>
              <a:rPr lang="en-US" sz="2000" dirty="0"/>
              <a:t>. And </a:t>
            </a:r>
            <a:r>
              <a:rPr lang="en-US" sz="2000" b="1" dirty="0" err="1"/>
              <a:t>Spadix</a:t>
            </a:r>
            <a:r>
              <a:rPr lang="en-US" sz="2000" b="1" dirty="0"/>
              <a:t> </a:t>
            </a:r>
            <a:r>
              <a:rPr lang="en-US" sz="2000" dirty="0"/>
              <a:t>is a spike with a thickened or fleshy central axis, typically in the </a:t>
            </a:r>
            <a:r>
              <a:rPr lang="en-US" sz="2000" dirty="0" err="1"/>
              <a:t>Araceae</a:t>
            </a:r>
            <a:r>
              <a:rPr lang="en-US" sz="2000" dirty="0"/>
              <a:t>, e.g. </a:t>
            </a:r>
            <a:r>
              <a:rPr lang="en-US" sz="2000" i="1" dirty="0"/>
              <a:t>Arum</a:t>
            </a:r>
            <a:r>
              <a:rPr lang="en-US" sz="2000" dirty="0"/>
              <a:t> sp. </a:t>
            </a:r>
          </a:p>
          <a:p>
            <a:pPr marL="0" indent="0" algn="l" rtl="0">
              <a:buNone/>
            </a:pPr>
            <a:endParaRPr lang="en-US" sz="1800" dirty="0">
              <a:solidFill>
                <a:schemeClr val="tx1">
                  <a:lumMod val="75000"/>
                  <a:lumOff val="25000"/>
                </a:schemeClr>
              </a:solidFill>
            </a:endParaRPr>
          </a:p>
        </p:txBody>
      </p:sp>
      <p:pic>
        <p:nvPicPr>
          <p:cNvPr id="5122" name="Picture 2" descr="Inf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3789040"/>
            <a:ext cx="7717035" cy="243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PLANT TAXONOMY</a:t>
            </a:r>
            <a:endParaRPr lang="ar-IQ"/>
          </a:p>
        </p:txBody>
      </p:sp>
      <p:sp>
        <p:nvSpPr>
          <p:cNvPr id="24578" name="Title 6"/>
          <p:cNvSpPr>
            <a:spLocks noGrp="1"/>
          </p:cNvSpPr>
          <p:nvPr>
            <p:ph type="title"/>
          </p:nvPr>
        </p:nvSpPr>
        <p:spPr>
          <a:xfrm>
            <a:off x="1979712" y="260648"/>
            <a:ext cx="5357822" cy="511175"/>
          </a:xfrm>
        </p:spPr>
        <p:txBody>
          <a:bodyPr/>
          <a:lstStyle/>
          <a:p>
            <a:pPr marL="342900" indent="-342900"/>
            <a:r>
              <a:rPr lang="en-US" sz="2800" b="1" dirty="0">
                <a:solidFill>
                  <a:srgbClr val="EE0000"/>
                </a:solidFill>
              </a:rPr>
              <a:t>FRUITS</a:t>
            </a:r>
            <a:r>
              <a:rPr lang="en-US" sz="2800" b="1" dirty="0">
                <a:solidFill>
                  <a:srgbClr val="EE0000"/>
                </a:solidFill>
                <a:cs typeface="Arial" charset="0"/>
              </a:rPr>
              <a:t>;</a:t>
            </a:r>
            <a:endParaRPr lang="ar-IQ" sz="3200" dirty="0">
              <a:solidFill>
                <a:srgbClr val="EE0000"/>
              </a:solidFill>
            </a:endParaRPr>
          </a:p>
        </p:txBody>
      </p:sp>
      <p:sp>
        <p:nvSpPr>
          <p:cNvPr id="24579" name="TextBox 21"/>
          <p:cNvSpPr txBox="1">
            <a:spLocks noChangeArrowheads="1"/>
          </p:cNvSpPr>
          <p:nvPr/>
        </p:nvSpPr>
        <p:spPr bwMode="auto">
          <a:xfrm>
            <a:off x="395536" y="928688"/>
            <a:ext cx="8246119" cy="2554545"/>
          </a:xfrm>
          <a:prstGeom prst="rect">
            <a:avLst/>
          </a:prstGeom>
          <a:solidFill>
            <a:schemeClr val="bg1"/>
          </a:solidFill>
          <a:ln w="9525">
            <a:noFill/>
            <a:miter lim="800000"/>
            <a:headEnd/>
            <a:tailEnd/>
          </a:ln>
        </p:spPr>
        <p:txBody>
          <a:bodyPr wrap="square">
            <a:spAutoFit/>
          </a:bodyPr>
          <a:lstStyle/>
          <a:p>
            <a:pPr algn="l" rtl="0"/>
            <a:r>
              <a:rPr lang="en-US" sz="2000" b="1" dirty="0">
                <a:latin typeface="Times New Roman" pitchFamily="18" charset="0"/>
                <a:cs typeface="Times New Roman" pitchFamily="18" charset="0"/>
              </a:rPr>
              <a:t>	Fruits </a:t>
            </a:r>
            <a:r>
              <a:rPr lang="en-US" sz="2000" dirty="0">
                <a:latin typeface="Times New Roman" pitchFamily="18" charset="0"/>
                <a:cs typeface="Times New Roman" pitchFamily="18" charset="0"/>
              </a:rPr>
              <a:t>are the mature ovaries or pistils of flowering plants plus any associated accessory parts. </a:t>
            </a:r>
            <a:r>
              <a:rPr lang="en-US" sz="2000" b="1" dirty="0">
                <a:latin typeface="Times New Roman" pitchFamily="18" charset="0"/>
                <a:cs typeface="Times New Roman" pitchFamily="18" charset="0"/>
              </a:rPr>
              <a:t>Accessory parts </a:t>
            </a:r>
            <a:r>
              <a:rPr lang="en-US" sz="2000" dirty="0">
                <a:latin typeface="Times New Roman" pitchFamily="18" charset="0"/>
                <a:cs typeface="Times New Roman" pitchFamily="18" charset="0"/>
              </a:rPr>
              <a:t>are organs attached to a fruit but not derived directly from the ovary or ovaries, including the bracts, axes </a:t>
            </a:r>
            <a:r>
              <a:rPr lang="en-US" sz="2000" i="1" dirty="0" err="1">
                <a:solidFill>
                  <a:srgbClr val="C00000"/>
                </a:solidFill>
                <a:latin typeface="Times New Roman" pitchFamily="18" charset="0"/>
                <a:cs typeface="Times New Roman" pitchFamily="18" charset="0"/>
              </a:rPr>
              <a:t>Ficus</a:t>
            </a:r>
            <a:r>
              <a:rPr lang="en-US" sz="2000" dirty="0">
                <a:latin typeface="Times New Roman" pitchFamily="18" charset="0"/>
                <a:cs typeface="Times New Roman" pitchFamily="18" charset="0"/>
              </a:rPr>
              <a:t>, receptacle</a:t>
            </a:r>
            <a:r>
              <a:rPr lang="en-US" sz="2000" b="1" i="1" dirty="0">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Malus</a:t>
            </a:r>
            <a:r>
              <a:rPr lang="en-US" sz="2000" i="1" dirty="0">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domestica</a:t>
            </a:r>
            <a:r>
              <a:rPr lang="en-US" sz="2000" dirty="0">
                <a:latin typeface="Times New Roman" pitchFamily="18" charset="0"/>
                <a:cs typeface="Times New Roman" pitchFamily="18" charset="0"/>
              </a:rPr>
              <a:t>, compound receptacle (in multiple fruits </a:t>
            </a:r>
            <a:r>
              <a:rPr lang="en-US" sz="2000" i="1" dirty="0" err="1">
                <a:solidFill>
                  <a:srgbClr val="C00000"/>
                </a:solidFill>
                <a:latin typeface="Times New Roman" pitchFamily="18" charset="0"/>
                <a:cs typeface="Times New Roman" pitchFamily="18" charset="0"/>
              </a:rPr>
              <a:t>Fragaria</a:t>
            </a:r>
            <a:r>
              <a:rPr lang="en-US" sz="2000" i="1" dirty="0">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chiloensis</a:t>
            </a:r>
            <a:r>
              <a:rPr lang="en-US" sz="2000" dirty="0">
                <a:latin typeface="Times New Roman" pitchFamily="18" charset="0"/>
                <a:cs typeface="Times New Roman" pitchFamily="18" charset="0"/>
              </a:rPr>
              <a:t> and </a:t>
            </a:r>
            <a:r>
              <a:rPr lang="en-US" sz="2000" i="1" dirty="0" err="1">
                <a:solidFill>
                  <a:srgbClr val="C00000"/>
                </a:solidFill>
                <a:latin typeface="Times New Roman" pitchFamily="18" charset="0"/>
                <a:cs typeface="Times New Roman" pitchFamily="18" charset="0"/>
              </a:rPr>
              <a:t>Ananas</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perianth</a:t>
            </a:r>
            <a:r>
              <a:rPr lang="en-US" sz="2000" dirty="0">
                <a:latin typeface="Times New Roman" pitchFamily="18" charset="0"/>
                <a:cs typeface="Times New Roman" pitchFamily="18" charset="0"/>
              </a:rPr>
              <a:t> (calyx in </a:t>
            </a:r>
            <a:r>
              <a:rPr lang="en-US" sz="2000" i="1" dirty="0" err="1">
                <a:solidFill>
                  <a:srgbClr val="C00000"/>
                </a:solidFill>
                <a:latin typeface="Times New Roman" pitchFamily="18" charset="0"/>
                <a:cs typeface="Times New Roman" pitchFamily="18" charset="0"/>
              </a:rPr>
              <a:t>Punica</a:t>
            </a:r>
            <a:r>
              <a:rPr lang="en-US" sz="2000" dirty="0">
                <a:latin typeface="Times New Roman" pitchFamily="18" charset="0"/>
                <a:cs typeface="Times New Roman" pitchFamily="18" charset="0"/>
              </a:rPr>
              <a:t>, and corolla in </a:t>
            </a:r>
            <a:r>
              <a:rPr lang="en-US" sz="2000" i="1" dirty="0" err="1">
                <a:solidFill>
                  <a:srgbClr val="C00000"/>
                </a:solidFill>
                <a:latin typeface="Times New Roman" pitchFamily="18" charset="0"/>
                <a:cs typeface="Times New Roman" pitchFamily="18" charset="0"/>
              </a:rPr>
              <a:t>Cucurbita</a:t>
            </a:r>
            <a:r>
              <a:rPr lang="en-US" sz="2000" i="1" dirty="0">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moschata</a:t>
            </a:r>
            <a:r>
              <a:rPr lang="en-US" sz="2000" dirty="0">
                <a:latin typeface="Times New Roman" pitchFamily="18" charset="0"/>
                <a:cs typeface="Times New Roman" pitchFamily="18" charset="0"/>
              </a:rPr>
              <a:t>. The term </a:t>
            </a:r>
            <a:r>
              <a:rPr lang="en-US" sz="2000" b="1" dirty="0">
                <a:latin typeface="Times New Roman" pitchFamily="18" charset="0"/>
                <a:cs typeface="Times New Roman" pitchFamily="18" charset="0"/>
              </a:rPr>
              <a:t>pericarp </a:t>
            </a:r>
            <a:r>
              <a:rPr lang="en-US" sz="2000" dirty="0">
                <a:latin typeface="Times New Roman" pitchFamily="18" charset="0"/>
                <a:cs typeface="Times New Roman" pitchFamily="18" charset="0"/>
              </a:rPr>
              <a:t>(rind, in the vernacular) is used for the fruit wall, derived from the mature ovary wall. The pericarp is sometimes divisible into layers: endocarp, </a:t>
            </a:r>
            <a:r>
              <a:rPr lang="en-US" sz="2000" dirty="0" err="1">
                <a:latin typeface="Times New Roman" pitchFamily="18" charset="0"/>
                <a:cs typeface="Times New Roman" pitchFamily="18" charset="0"/>
              </a:rPr>
              <a:t>mesocarp</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exocarp</a:t>
            </a:r>
            <a:r>
              <a:rPr lang="en-US" sz="2000" dirty="0">
                <a:latin typeface="Times New Roman" pitchFamily="18" charset="0"/>
                <a:cs typeface="Times New Roman" pitchFamily="18"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483233"/>
            <a:ext cx="2736304" cy="296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645024"/>
            <a:ext cx="4473292" cy="239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813" y="214313"/>
            <a:ext cx="6858000" cy="428625"/>
          </a:xfrm>
        </p:spPr>
        <p:txBody>
          <a:bodyPr rtlCol="1">
            <a:normAutofit fontScale="90000"/>
          </a:bodyPr>
          <a:lstStyle/>
          <a:p>
            <a:pPr marL="400050" indent="-400050" rtl="0"/>
            <a:r>
              <a:rPr lang="en-US" b="1" dirty="0">
                <a:solidFill>
                  <a:srgbClr val="FF0000"/>
                </a:solidFill>
              </a:rPr>
              <a:t>Fruit types;</a:t>
            </a:r>
            <a:endParaRPr lang="en-US" dirty="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t>PLANT TAXONOMY</a:t>
            </a:r>
            <a:endParaRPr lang="ar-IQ" dirty="0"/>
          </a:p>
        </p:txBody>
      </p:sp>
      <p:sp>
        <p:nvSpPr>
          <p:cNvPr id="7" name="Footer Placeholder 4"/>
          <p:cNvSpPr txBox="1">
            <a:spLocks/>
          </p:cNvSpPr>
          <p:nvPr/>
        </p:nvSpPr>
        <p:spPr>
          <a:xfrm>
            <a:off x="6000760" y="6350023"/>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3" name="Subtitle 2"/>
          <p:cNvSpPr>
            <a:spLocks noGrp="1"/>
          </p:cNvSpPr>
          <p:nvPr>
            <p:ph type="subTitle" idx="1"/>
          </p:nvPr>
        </p:nvSpPr>
        <p:spPr>
          <a:xfrm>
            <a:off x="683568" y="666935"/>
            <a:ext cx="7981378" cy="457809"/>
          </a:xfrm>
        </p:spPr>
        <p:txBody>
          <a:bodyPr/>
          <a:lstStyle/>
          <a:p>
            <a:pPr algn="l" rtl="0"/>
            <a:r>
              <a:rPr lang="en-US" sz="1800" dirty="0">
                <a:solidFill>
                  <a:srgbClr val="7030A0"/>
                </a:solidFill>
              </a:rPr>
              <a:t>are based first on fruit development. The three major fruit developments are:</a:t>
            </a:r>
          </a:p>
          <a:p>
            <a:pPr algn="l" rtl="0"/>
            <a:endParaRPr lang="ar-IQ" sz="1800"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6989" y="1052736"/>
            <a:ext cx="6101355"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813" y="214313"/>
            <a:ext cx="6858000" cy="428625"/>
          </a:xfrm>
        </p:spPr>
        <p:txBody>
          <a:bodyPr rtlCol="1">
            <a:normAutofit fontScale="90000"/>
          </a:bodyPr>
          <a:lstStyle/>
          <a:p>
            <a:pPr marL="400050" indent="-400050" rtl="0"/>
            <a:r>
              <a:rPr lang="en-US" b="1" dirty="0">
                <a:solidFill>
                  <a:srgbClr val="FF0000"/>
                </a:solidFill>
              </a:rPr>
              <a:t>Fruit types;</a:t>
            </a:r>
            <a:endParaRPr lang="en-US" dirty="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a:t>PLANT TAXONOMY</a:t>
            </a:r>
            <a:endParaRPr lang="ar-IQ" dirty="0"/>
          </a:p>
        </p:txBody>
      </p:sp>
      <p:sp>
        <p:nvSpPr>
          <p:cNvPr id="7" name="Footer Placeholder 4"/>
          <p:cNvSpPr txBox="1">
            <a:spLocks/>
          </p:cNvSpPr>
          <p:nvPr/>
        </p:nvSpPr>
        <p:spPr>
          <a:xfrm>
            <a:off x="6000760" y="6350023"/>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3" name="Subtitle 2"/>
          <p:cNvSpPr>
            <a:spLocks noGrp="1"/>
          </p:cNvSpPr>
          <p:nvPr>
            <p:ph type="subTitle" idx="1"/>
          </p:nvPr>
        </p:nvSpPr>
        <p:spPr>
          <a:xfrm>
            <a:off x="683568" y="666935"/>
            <a:ext cx="7981378" cy="457809"/>
          </a:xfrm>
        </p:spPr>
        <p:txBody>
          <a:bodyPr/>
          <a:lstStyle/>
          <a:p>
            <a:pPr algn="l" rtl="0"/>
            <a:r>
              <a:rPr lang="en-US" sz="1800" dirty="0">
                <a:solidFill>
                  <a:srgbClr val="7030A0"/>
                </a:solidFill>
              </a:rPr>
              <a:t>are based first on fruit development. The three major fruit developments are:</a:t>
            </a:r>
          </a:p>
          <a:p>
            <a:pPr algn="l" rtl="0"/>
            <a:endParaRPr lang="ar-IQ" sz="1800" dirty="0">
              <a:solidFill>
                <a:srgbClr val="7030A0"/>
              </a:solidFill>
            </a:endParaRPr>
          </a:p>
        </p:txBody>
      </p:sp>
      <p:pic>
        <p:nvPicPr>
          <p:cNvPr id="5" name="Picture 2">
            <a:extLst>
              <a:ext uri="{FF2B5EF4-FFF2-40B4-BE49-F238E27FC236}">
                <a16:creationId xmlns:a16="http://schemas.microsoft.com/office/drawing/2014/main" id="{DD0333E2-1B4C-48E5-8688-3DC1A8E83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830" y="982982"/>
            <a:ext cx="6113466" cy="536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531EC8-D5B8-40FA-9DD7-F02AF6CF9C28}"/>
              </a:ext>
            </a:extLst>
          </p:cNvPr>
          <p:cNvSpPr>
            <a:spLocks noGrp="1"/>
          </p:cNvSpPr>
          <p:nvPr>
            <p:ph type="title"/>
          </p:nvPr>
        </p:nvSpPr>
        <p:spPr>
          <a:xfrm>
            <a:off x="142875" y="214313"/>
            <a:ext cx="8543925" cy="571500"/>
          </a:xfrm>
        </p:spPr>
        <p:txBody>
          <a:bodyPr/>
          <a:lstStyle/>
          <a:p>
            <a:pPr marL="457200" indent="-457200" rtl="0"/>
            <a:r>
              <a:rPr lang="en-US" altLang="en-US" sz="2800" b="1">
                <a:solidFill>
                  <a:srgbClr val="7030A0"/>
                </a:solidFill>
                <a:cs typeface="Arial" panose="020B0604020202020204" pitchFamily="34" charset="0"/>
              </a:rPr>
              <a:t>Simple fruit types;</a:t>
            </a:r>
            <a:endParaRPr lang="ar-IQ" altLang="en-US" sz="2800">
              <a:solidFill>
                <a:srgbClr val="7030A0"/>
              </a:solidFill>
            </a:endParaRPr>
          </a:p>
        </p:txBody>
      </p:sp>
      <p:sp>
        <p:nvSpPr>
          <p:cNvPr id="5" name="Footer Placeholder 4">
            <a:extLst>
              <a:ext uri="{FF2B5EF4-FFF2-40B4-BE49-F238E27FC236}">
                <a16:creationId xmlns:a16="http://schemas.microsoft.com/office/drawing/2014/main" id="{51F705CA-1F9A-4120-9229-570034691F63}"/>
              </a:ext>
            </a:extLst>
          </p:cNvPr>
          <p:cNvSpPr>
            <a:spLocks noGrp="1"/>
          </p:cNvSpPr>
          <p:nvPr>
            <p:ph type="ftr" sz="quarter" idx="11"/>
          </p:nvPr>
        </p:nvSpPr>
        <p:spPr/>
        <p:txBody>
          <a:bodyPr/>
          <a:lstStyle/>
          <a:p>
            <a:pPr>
              <a:defRPr/>
            </a:pPr>
            <a:r>
              <a:rPr lang="en-US"/>
              <a:t>PLANT TAXONOMY</a:t>
            </a:r>
            <a:endParaRPr lang="ar-IQ"/>
          </a:p>
        </p:txBody>
      </p:sp>
      <p:sp>
        <p:nvSpPr>
          <p:cNvPr id="6148" name="Slide Number Placeholder 5">
            <a:extLst>
              <a:ext uri="{FF2B5EF4-FFF2-40B4-BE49-F238E27FC236}">
                <a16:creationId xmlns:a16="http://schemas.microsoft.com/office/drawing/2014/main" id="{3711FF58-ACB2-454A-9B58-45ADA9BEF2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mbria" panose="02040503050406030204" pitchFamily="18" charset="0"/>
                <a:cs typeface="Times New Roman" panose="02020603050405020304" pitchFamily="18" charset="0"/>
              </a:defRPr>
            </a:lvl1pPr>
            <a:lvl2pPr marL="742950" indent="-285750" algn="r" rtl="1">
              <a:spcBef>
                <a:spcPct val="20000"/>
              </a:spcBef>
              <a:buFont typeface="Arial" panose="020B0604020202020204" pitchFamily="34" charset="0"/>
              <a:buChar char="–"/>
              <a:defRPr sz="2800">
                <a:solidFill>
                  <a:schemeClr val="tx1"/>
                </a:solidFill>
                <a:latin typeface="Cambria" panose="02040503050406030204" pitchFamily="18" charset="0"/>
                <a:cs typeface="Times New Roman" panose="02020603050405020304" pitchFamily="18" charset="0"/>
              </a:defRPr>
            </a:lvl2pPr>
            <a:lvl3pPr marL="1143000" indent="-228600" algn="r" rtl="1">
              <a:spcBef>
                <a:spcPct val="20000"/>
              </a:spcBef>
              <a:buFont typeface="Arial" panose="020B0604020202020204" pitchFamily="34" charset="0"/>
              <a:buChar char="•"/>
              <a:defRPr sz="2400">
                <a:solidFill>
                  <a:schemeClr val="tx1"/>
                </a:solidFill>
                <a:latin typeface="Cambria" panose="02040503050406030204" pitchFamily="18" charset="0"/>
                <a:cs typeface="Times New Roman" panose="02020603050405020304" pitchFamily="18" charset="0"/>
              </a:defRPr>
            </a:lvl3pPr>
            <a:lvl4pPr marL="16002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4pPr>
            <a:lvl5pPr marL="2057400" indent="-228600" algn="r" rtl="1">
              <a:spcBef>
                <a:spcPct val="20000"/>
              </a:spcBef>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cs typeface="Times New Roman" panose="02020603050405020304" pitchFamily="18" charset="0"/>
              </a:defRPr>
            </a:lvl9pPr>
          </a:lstStyle>
          <a:p>
            <a:pPr algn="l">
              <a:spcBef>
                <a:spcPct val="0"/>
              </a:spcBef>
              <a:buFontTx/>
              <a:buNone/>
            </a:pPr>
            <a:fld id="{0D9CE14A-6DFC-4274-97AF-AD2E441B088B}" type="slidenum">
              <a:rPr lang="ar-IQ" altLang="en-US" sz="1200">
                <a:solidFill>
                  <a:srgbClr val="898989"/>
                </a:solidFill>
              </a:rPr>
              <a:pPr algn="l">
                <a:spcBef>
                  <a:spcPct val="0"/>
                </a:spcBef>
                <a:buFontTx/>
                <a:buNone/>
              </a:pPr>
              <a:t>9</a:t>
            </a:fld>
            <a:endParaRPr lang="ar-IQ" altLang="en-US" sz="1200">
              <a:solidFill>
                <a:srgbClr val="898989"/>
              </a:solidFill>
            </a:endParaRPr>
          </a:p>
        </p:txBody>
      </p:sp>
      <p:sp>
        <p:nvSpPr>
          <p:cNvPr id="10" name="Slide Number Placeholder 3">
            <a:extLst>
              <a:ext uri="{FF2B5EF4-FFF2-40B4-BE49-F238E27FC236}">
                <a16:creationId xmlns:a16="http://schemas.microsoft.com/office/drawing/2014/main" id="{13CF55D8-B707-479E-9C0E-B16F8376AE35}"/>
              </a:ext>
            </a:extLst>
          </p:cNvPr>
          <p:cNvSpPr txBox="1">
            <a:spLocks/>
          </p:cNvSpPr>
          <p:nvPr/>
        </p:nvSpPr>
        <p:spPr>
          <a:xfrm>
            <a:off x="500034" y="6286520"/>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eaLnBrk="1" fontAlgn="auto" hangingPunct="1">
              <a:spcBef>
                <a:spcPts val="0"/>
              </a:spcBef>
              <a:spcAft>
                <a:spcPts val="0"/>
              </a:spcAft>
              <a:defRPr/>
            </a:pPr>
            <a:fld id="{13C4A63C-AE4B-4ED9-84B3-547983731DE2}" type="slidenum">
              <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rPr>
              <a:pPr rtl="1" eaLnBrk="1" fontAlgn="auto" hangingPunct="1">
                <a:spcBef>
                  <a:spcPts val="0"/>
                </a:spcBef>
                <a:spcAft>
                  <a:spcPts val="0"/>
                </a:spcAft>
                <a:defRPr/>
              </a:pPr>
              <a:t>9</a:t>
            </a:fld>
            <a:endPar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endParaRPr>
          </a:p>
        </p:txBody>
      </p:sp>
      <p:sp>
        <p:nvSpPr>
          <p:cNvPr id="11" name="Footer Placeholder 4">
            <a:extLst>
              <a:ext uri="{FF2B5EF4-FFF2-40B4-BE49-F238E27FC236}">
                <a16:creationId xmlns:a16="http://schemas.microsoft.com/office/drawing/2014/main" id="{54633DFC-F368-4617-851B-74C4395B5215}"/>
              </a:ext>
            </a:extLst>
          </p:cNvPr>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rtl="1" eaLnBrk="1" fontAlgn="auto" hangingPunct="1">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27654" name="Content Placeholder 11">
            <a:extLst>
              <a:ext uri="{FF2B5EF4-FFF2-40B4-BE49-F238E27FC236}">
                <a16:creationId xmlns:a16="http://schemas.microsoft.com/office/drawing/2014/main" id="{6E0D732C-F3AB-45A3-9B11-701987B1E76E}"/>
              </a:ext>
            </a:extLst>
          </p:cNvPr>
          <p:cNvSpPr>
            <a:spLocks noGrp="1"/>
          </p:cNvSpPr>
          <p:nvPr>
            <p:ph sz="half" idx="1"/>
          </p:nvPr>
        </p:nvSpPr>
        <p:spPr>
          <a:xfrm>
            <a:off x="285750" y="714375"/>
            <a:ext cx="8572500" cy="5378450"/>
          </a:xfrm>
        </p:spPr>
        <p:txBody>
          <a:bodyPr/>
          <a:lstStyle/>
          <a:p>
            <a:pPr marL="0" indent="0" algn="l" rtl="0">
              <a:buFont typeface="Arial" panose="020B0604020202020204" pitchFamily="34" charset="0"/>
              <a:buNone/>
              <a:defRPr/>
            </a:pPr>
            <a:r>
              <a:rPr lang="en-US" sz="2000" dirty="0"/>
              <a:t>    The simple fruit type, as well as unit fruit types of aggregate and multiple fruits, are classified based on a number of criteria, including: </a:t>
            </a:r>
          </a:p>
          <a:p>
            <a:pPr marL="0" indent="0" algn="l" rtl="0">
              <a:buFont typeface="Arial" panose="020B0604020202020204" pitchFamily="34" charset="0"/>
              <a:buNone/>
              <a:defRPr/>
            </a:pPr>
            <a:r>
              <a:rPr lang="en-US" sz="2000" b="1" dirty="0">
                <a:solidFill>
                  <a:srgbClr val="0070C0"/>
                </a:solidFill>
              </a:rPr>
              <a:t>1</a:t>
            </a:r>
            <a:r>
              <a:rPr lang="he-IL" sz="2000" b="1" dirty="0">
                <a:solidFill>
                  <a:srgbClr val="0070C0"/>
                </a:solidFill>
              </a:rPr>
              <a:t>'</a:t>
            </a:r>
            <a:r>
              <a:rPr lang="en-US" sz="2000" b="1" dirty="0">
                <a:solidFill>
                  <a:srgbClr val="0070C0"/>
                </a:solidFill>
              </a:rPr>
              <a:t>- Fleshy (succulent) simple fruits:</a:t>
            </a:r>
            <a:endParaRPr lang="en-US" sz="2000" dirty="0">
              <a:solidFill>
                <a:srgbClr val="0070C0"/>
              </a:solidFill>
            </a:endParaRPr>
          </a:p>
          <a:p>
            <a:pPr marL="0" indent="0" algn="l" rtl="0">
              <a:buFont typeface="Arial" panose="020B0604020202020204" pitchFamily="34" charset="0"/>
              <a:buNone/>
              <a:defRPr/>
            </a:pPr>
            <a:r>
              <a:rPr lang="en-US" sz="2000" b="1" dirty="0">
                <a:solidFill>
                  <a:schemeClr val="accent6">
                    <a:lumMod val="50000"/>
                  </a:schemeClr>
                </a:solidFill>
              </a:rPr>
              <a:t>A. Berry; </a:t>
            </a:r>
            <a:r>
              <a:rPr lang="en-US" sz="2000" dirty="0"/>
              <a:t>is the general, unspecialized term for a fruit with a succulent pericarp, as in </a:t>
            </a:r>
            <a:r>
              <a:rPr lang="en-US" sz="2000" i="1" dirty="0" err="1">
                <a:solidFill>
                  <a:schemeClr val="accent6">
                    <a:lumMod val="50000"/>
                  </a:schemeClr>
                </a:solidFill>
              </a:rPr>
              <a:t>Vitis</a:t>
            </a:r>
            <a:r>
              <a:rPr lang="en-US" sz="2000" dirty="0">
                <a:solidFill>
                  <a:schemeClr val="accent6">
                    <a:lumMod val="50000"/>
                  </a:schemeClr>
                </a:solidFill>
              </a:rPr>
              <a:t>,</a:t>
            </a:r>
            <a:r>
              <a:rPr lang="en-US" sz="2000" i="1" dirty="0"/>
              <a:t> </a:t>
            </a:r>
            <a:r>
              <a:rPr lang="en-US" sz="2000" i="1" dirty="0">
                <a:solidFill>
                  <a:schemeClr val="accent6">
                    <a:lumMod val="50000"/>
                  </a:schemeClr>
                </a:solidFill>
              </a:rPr>
              <a:t>Phoenix</a:t>
            </a:r>
            <a:r>
              <a:rPr lang="en-US" sz="2000" dirty="0"/>
              <a:t> and </a:t>
            </a:r>
            <a:r>
              <a:rPr lang="en-US" sz="2000" i="1" dirty="0" err="1">
                <a:solidFill>
                  <a:schemeClr val="accent6">
                    <a:lumMod val="50000"/>
                  </a:schemeClr>
                </a:solidFill>
              </a:rPr>
              <a:t>Lycopersicon</a:t>
            </a:r>
            <a:r>
              <a:rPr lang="en-US" sz="2000" dirty="0"/>
              <a:t>. </a:t>
            </a:r>
          </a:p>
          <a:p>
            <a:pPr marL="0" indent="0" algn="l" rtl="0">
              <a:buFont typeface="Arial" panose="020B0604020202020204" pitchFamily="34" charset="0"/>
              <a:buNone/>
              <a:defRPr/>
            </a:pPr>
            <a:r>
              <a:rPr lang="en-US" sz="2000" b="1" dirty="0">
                <a:solidFill>
                  <a:schemeClr val="accent6">
                    <a:lumMod val="50000"/>
                  </a:schemeClr>
                </a:solidFill>
              </a:rPr>
              <a:t>B. Drupe; </a:t>
            </a:r>
            <a:r>
              <a:rPr lang="en-US" sz="2000" dirty="0"/>
              <a:t>is a fruit with a hard, stony endocarp and a fleshy </a:t>
            </a:r>
            <a:r>
              <a:rPr lang="en-US" sz="2000" dirty="0" err="1"/>
              <a:t>mesocarp</a:t>
            </a:r>
            <a:r>
              <a:rPr lang="en-US" sz="2000" dirty="0"/>
              <a:t>, as in </a:t>
            </a:r>
            <a:r>
              <a:rPr lang="en-US" sz="2000" i="1" dirty="0" err="1">
                <a:solidFill>
                  <a:schemeClr val="accent6">
                    <a:lumMod val="50000"/>
                  </a:schemeClr>
                </a:solidFill>
              </a:rPr>
              <a:t>Prunus</a:t>
            </a:r>
            <a:r>
              <a:rPr lang="en-US" sz="2000" i="1" dirty="0"/>
              <a:t> </a:t>
            </a:r>
            <a:r>
              <a:rPr lang="en-US" sz="2000" i="1" dirty="0" err="1">
                <a:solidFill>
                  <a:schemeClr val="accent6">
                    <a:lumMod val="50000"/>
                  </a:schemeClr>
                </a:solidFill>
              </a:rPr>
              <a:t>amygdalus</a:t>
            </a:r>
            <a:r>
              <a:rPr lang="en-US" sz="2000" i="1" dirty="0"/>
              <a:t>, </a:t>
            </a:r>
            <a:r>
              <a:rPr lang="en-US" sz="2000" i="1" dirty="0">
                <a:solidFill>
                  <a:schemeClr val="accent6">
                    <a:lumMod val="50000"/>
                  </a:schemeClr>
                </a:solidFill>
              </a:rPr>
              <a:t>P. </a:t>
            </a:r>
            <a:r>
              <a:rPr lang="en-US" sz="2000" i="1" dirty="0" err="1">
                <a:solidFill>
                  <a:schemeClr val="accent6">
                    <a:lumMod val="50000"/>
                  </a:schemeClr>
                </a:solidFill>
              </a:rPr>
              <a:t>percicu</a:t>
            </a:r>
            <a:r>
              <a:rPr lang="en-US" sz="2000" dirty="0"/>
              <a:t>,</a:t>
            </a:r>
            <a:r>
              <a:rPr lang="en-US" sz="2000" i="1" dirty="0"/>
              <a:t> </a:t>
            </a:r>
            <a:r>
              <a:rPr lang="en-US" sz="2000" i="1" dirty="0">
                <a:solidFill>
                  <a:schemeClr val="accent6">
                    <a:lumMod val="50000"/>
                  </a:schemeClr>
                </a:solidFill>
              </a:rPr>
              <a:t>P.</a:t>
            </a:r>
            <a:r>
              <a:rPr lang="en-US" sz="2000" i="1" dirty="0"/>
              <a:t> </a:t>
            </a:r>
            <a:r>
              <a:rPr lang="en-US" sz="2000" i="1" dirty="0" err="1">
                <a:solidFill>
                  <a:schemeClr val="accent6">
                    <a:lumMod val="50000"/>
                  </a:schemeClr>
                </a:solidFill>
              </a:rPr>
              <a:t>armenica</a:t>
            </a:r>
            <a:r>
              <a:rPr lang="en-US" sz="2000" i="1" dirty="0"/>
              <a:t>, </a:t>
            </a:r>
            <a:r>
              <a:rPr lang="en-US" sz="2000" i="1" dirty="0" err="1">
                <a:solidFill>
                  <a:schemeClr val="accent6">
                    <a:lumMod val="50000"/>
                  </a:schemeClr>
                </a:solidFill>
              </a:rPr>
              <a:t>Juglans</a:t>
            </a:r>
            <a:r>
              <a:rPr lang="en-US" sz="2000" i="1" dirty="0"/>
              <a:t> </a:t>
            </a:r>
            <a:r>
              <a:rPr lang="en-US" sz="2000" dirty="0"/>
              <a:t>spp</a:t>
            </a:r>
            <a:r>
              <a:rPr lang="en-US" sz="2000" i="1" dirty="0"/>
              <a:t>. </a:t>
            </a:r>
            <a:r>
              <a:rPr lang="en-US" sz="2000" i="1" dirty="0" err="1">
                <a:solidFill>
                  <a:schemeClr val="accent6">
                    <a:lumMod val="50000"/>
                  </a:schemeClr>
                </a:solidFill>
              </a:rPr>
              <a:t>Olea</a:t>
            </a:r>
            <a:r>
              <a:rPr lang="en-US" sz="2000" i="1" dirty="0"/>
              <a:t> </a:t>
            </a:r>
            <a:r>
              <a:rPr lang="en-US" sz="2000" i="1" dirty="0" err="1">
                <a:solidFill>
                  <a:schemeClr val="accent6">
                    <a:lumMod val="50000"/>
                  </a:schemeClr>
                </a:solidFill>
              </a:rPr>
              <a:t>europaeus</a:t>
            </a:r>
            <a:r>
              <a:rPr lang="en-US" sz="2000" dirty="0"/>
              <a:t>, etc. </a:t>
            </a:r>
          </a:p>
          <a:p>
            <a:pPr marL="0" indent="0" algn="l" rtl="0">
              <a:buFont typeface="Arial" panose="020B0604020202020204" pitchFamily="34" charset="0"/>
              <a:buNone/>
              <a:defRPr/>
            </a:pPr>
            <a:r>
              <a:rPr lang="en-US" sz="2000" b="1" dirty="0">
                <a:solidFill>
                  <a:schemeClr val="accent6">
                    <a:lumMod val="50000"/>
                  </a:schemeClr>
                </a:solidFill>
              </a:rPr>
              <a:t>C. Hesperidium; </a:t>
            </a:r>
            <a:r>
              <a:rPr lang="en-US" sz="2000" dirty="0"/>
              <a:t>is a </a:t>
            </a:r>
            <a:r>
              <a:rPr lang="en-US" sz="2000" dirty="0" err="1"/>
              <a:t>septate</a:t>
            </a:r>
            <a:r>
              <a:rPr lang="en-US" sz="2000" dirty="0"/>
              <a:t> fleshy fruit with a thick skinned, leathery outer pericarp wall and fleshy modified </a:t>
            </a:r>
            <a:r>
              <a:rPr lang="en-US" sz="2000" dirty="0" err="1"/>
              <a:t>trichomes</a:t>
            </a:r>
            <a:r>
              <a:rPr lang="en-US" sz="2000" dirty="0"/>
              <a:t> (juice sacs) arising from the inner walls, as in </a:t>
            </a:r>
            <a:r>
              <a:rPr lang="en-US" sz="2000" i="1" dirty="0">
                <a:solidFill>
                  <a:schemeClr val="accent6">
                    <a:lumMod val="50000"/>
                  </a:schemeClr>
                </a:solidFill>
              </a:rPr>
              <a:t>Citrus</a:t>
            </a:r>
            <a:r>
              <a:rPr lang="en-US" sz="2000" dirty="0"/>
              <a:t> spp. (orange, lemon, grapefruit, etc.). </a:t>
            </a:r>
          </a:p>
          <a:p>
            <a:pPr marL="0" indent="0" algn="l" rtl="0">
              <a:buFont typeface="Arial" panose="020B0604020202020204" pitchFamily="34" charset="0"/>
              <a:buNone/>
              <a:defRPr/>
            </a:pPr>
            <a:r>
              <a:rPr lang="en-US" sz="2000" b="1" dirty="0">
                <a:solidFill>
                  <a:schemeClr val="accent6">
                    <a:lumMod val="50000"/>
                  </a:schemeClr>
                </a:solidFill>
              </a:rPr>
              <a:t>D. </a:t>
            </a:r>
            <a:r>
              <a:rPr lang="en-US" sz="2000" b="1" dirty="0" err="1">
                <a:solidFill>
                  <a:schemeClr val="accent6">
                    <a:lumMod val="50000"/>
                  </a:schemeClr>
                </a:solidFill>
              </a:rPr>
              <a:t>Pepo</a:t>
            </a:r>
            <a:r>
              <a:rPr lang="en-US" sz="2000" b="1" dirty="0">
                <a:solidFill>
                  <a:schemeClr val="accent6">
                    <a:lumMod val="50000"/>
                  </a:schemeClr>
                </a:solidFill>
              </a:rPr>
              <a:t>; </a:t>
            </a:r>
            <a:r>
              <a:rPr lang="en-US" sz="2000" dirty="0"/>
              <a:t>is a </a:t>
            </a:r>
            <a:r>
              <a:rPr lang="en-US" sz="2000" dirty="0" err="1"/>
              <a:t>nonseptate</a:t>
            </a:r>
            <a:r>
              <a:rPr lang="en-US" sz="2000" dirty="0"/>
              <a:t> fleshy fruit with parietal placentation and a leathery </a:t>
            </a:r>
            <a:r>
              <a:rPr lang="en-US" sz="2000" dirty="0" err="1"/>
              <a:t>exocarp</a:t>
            </a:r>
            <a:r>
              <a:rPr lang="en-US" sz="2000" dirty="0"/>
              <a:t> derived from an inferior ovary, the fruit type of the </a:t>
            </a:r>
            <a:r>
              <a:rPr lang="en-US" sz="2000" dirty="0" err="1">
                <a:solidFill>
                  <a:schemeClr val="accent6">
                    <a:lumMod val="50000"/>
                  </a:schemeClr>
                </a:solidFill>
              </a:rPr>
              <a:t>Cucurbitaceae</a:t>
            </a:r>
            <a:r>
              <a:rPr lang="en-US" sz="2000" dirty="0"/>
              <a:t> (</a:t>
            </a:r>
            <a:r>
              <a:rPr lang="en-US" sz="2000" i="1" dirty="0" err="1">
                <a:solidFill>
                  <a:schemeClr val="accent6">
                    <a:lumMod val="50000"/>
                  </a:schemeClr>
                </a:solidFill>
              </a:rPr>
              <a:t>Benincasa</a:t>
            </a:r>
            <a:r>
              <a:rPr lang="en-US" sz="2000" i="1" dirty="0"/>
              <a:t> </a:t>
            </a:r>
            <a:r>
              <a:rPr lang="en-US" sz="2000" i="1" dirty="0" err="1">
                <a:solidFill>
                  <a:schemeClr val="accent6">
                    <a:lumMod val="50000"/>
                  </a:schemeClr>
                </a:solidFill>
              </a:rPr>
              <a:t>hispida</a:t>
            </a:r>
            <a:r>
              <a:rPr lang="en-US" sz="2000" dirty="0"/>
              <a:t> and</a:t>
            </a:r>
            <a:r>
              <a:rPr lang="en-US" sz="2000" b="1" i="1" dirty="0"/>
              <a:t> </a:t>
            </a:r>
            <a:r>
              <a:rPr lang="en-US" sz="2000" i="1" dirty="0" err="1">
                <a:solidFill>
                  <a:schemeClr val="accent6">
                    <a:lumMod val="50000"/>
                  </a:schemeClr>
                </a:solidFill>
              </a:rPr>
              <a:t>Cucurbita</a:t>
            </a:r>
            <a:r>
              <a:rPr lang="en-US" sz="2000" i="1" dirty="0"/>
              <a:t> </a:t>
            </a:r>
            <a:r>
              <a:rPr lang="en-US" sz="2000" i="1" dirty="0">
                <a:solidFill>
                  <a:schemeClr val="accent6">
                    <a:lumMod val="50000"/>
                  </a:schemeClr>
                </a:solidFill>
              </a:rPr>
              <a:t>maxima</a:t>
            </a:r>
            <a:r>
              <a:rPr lang="en-US" sz="2000" dirty="0"/>
              <a:t>.</a:t>
            </a:r>
          </a:p>
          <a:p>
            <a:pPr marL="0" indent="0" algn="l" rtl="0">
              <a:buFont typeface="Arial" panose="020B0604020202020204" pitchFamily="34" charset="0"/>
              <a:buNone/>
              <a:defRPr/>
            </a:pPr>
            <a:r>
              <a:rPr lang="en-US" sz="2000" b="1" dirty="0">
                <a:solidFill>
                  <a:schemeClr val="accent6">
                    <a:lumMod val="50000"/>
                  </a:schemeClr>
                </a:solidFill>
              </a:rPr>
              <a:t>E. Pome; </a:t>
            </a:r>
            <a:r>
              <a:rPr lang="en-US" sz="2000" dirty="0"/>
              <a:t>is a fleshy fruit with a cartilaginous endocarp derived from an inferior ovary, with the bulk of the fleshy tissue derived from the outer, </a:t>
            </a:r>
            <a:r>
              <a:rPr lang="en-US" sz="2000" dirty="0" err="1"/>
              <a:t>adnate</a:t>
            </a:r>
            <a:r>
              <a:rPr lang="en-US" sz="2000" dirty="0"/>
              <a:t> </a:t>
            </a:r>
            <a:r>
              <a:rPr lang="en-US" sz="2000" dirty="0" err="1"/>
              <a:t>hypanthial</a:t>
            </a:r>
            <a:r>
              <a:rPr lang="en-US" sz="2000" dirty="0"/>
              <a:t> tissue, as in </a:t>
            </a:r>
            <a:r>
              <a:rPr lang="en-US" sz="2000" i="1" dirty="0" err="1">
                <a:solidFill>
                  <a:schemeClr val="accent6">
                    <a:lumMod val="50000"/>
                  </a:schemeClr>
                </a:solidFill>
              </a:rPr>
              <a:t>Malus</a:t>
            </a:r>
            <a:r>
              <a:rPr lang="en-US" sz="2000" dirty="0"/>
              <a:t> and </a:t>
            </a:r>
            <a:r>
              <a:rPr lang="en-US" sz="2000" i="1" dirty="0" err="1">
                <a:solidFill>
                  <a:schemeClr val="accent6">
                    <a:lumMod val="50000"/>
                  </a:schemeClr>
                </a:solidFill>
              </a:rPr>
              <a:t>Pyrus</a:t>
            </a:r>
            <a:endParaRPr lang="en-US" sz="2000" i="1" dirty="0">
              <a:solidFill>
                <a:schemeClr val="accent6">
                  <a:lumMod val="50000"/>
                </a:schemeClr>
              </a:solidFill>
            </a:endParaRPr>
          </a:p>
          <a:p>
            <a:pPr marL="457200" indent="-457200" algn="l" rtl="0">
              <a:buFont typeface="+mj-lt"/>
              <a:buAutoNum type="arabicPeriod"/>
              <a:defRPr/>
            </a:pPr>
            <a:endParaRPr lang="en-US" sz="2000"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AA449FB-584A-4173-8192-4B9A6EF23921}"/>
                  </a:ext>
                </a:extLst>
              </p14:cNvPr>
              <p14:cNvContentPartPr/>
              <p14:nvPr/>
            </p14:nvContentPartPr>
            <p14:xfrm>
              <a:off x="6362640" y="327960"/>
              <a:ext cx="1241280" cy="385200"/>
            </p14:xfrm>
          </p:contentPart>
        </mc:Choice>
        <mc:Fallback xmlns="">
          <p:pic>
            <p:nvPicPr>
              <p:cNvPr id="2" name="Ink 1">
                <a:extLst>
                  <a:ext uri="{FF2B5EF4-FFF2-40B4-BE49-F238E27FC236}">
                    <a16:creationId xmlns:a16="http://schemas.microsoft.com/office/drawing/2014/main" id="{BAA449FB-584A-4173-8192-4B9A6EF23921}"/>
                  </a:ext>
                </a:extLst>
              </p:cNvPr>
              <p:cNvPicPr/>
              <p:nvPr/>
            </p:nvPicPr>
            <p:blipFill>
              <a:blip r:embed="rId4"/>
              <a:stretch>
                <a:fillRect/>
              </a:stretch>
            </p:blipFill>
            <p:spPr>
              <a:xfrm>
                <a:off x="6353280" y="318600"/>
                <a:ext cx="1260000" cy="403920"/>
              </a:xfrm>
              <a:prstGeom prst="rect">
                <a:avLst/>
              </a:prstGeom>
            </p:spPr>
          </p:pic>
        </mc:Fallback>
      </mc:AlternateContent>
    </p:spTree>
  </p:cSld>
  <p:clrMapOvr>
    <a:masterClrMapping/>
  </p:clrMapOvr>
  <p:transition>
    <p:wipe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1396</TotalTime>
  <Words>1990</Words>
  <Application>Microsoft Office PowerPoint</Application>
  <PresentationFormat>On-screen Show (4:3)</PresentationFormat>
  <Paragraphs>127</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vt:lpstr>
      <vt:lpstr>MCS Basmalah normal.</vt:lpstr>
      <vt:lpstr>Times New Roman</vt:lpstr>
      <vt:lpstr>Office Theme</vt:lpstr>
      <vt:lpstr>l</vt:lpstr>
      <vt:lpstr>INFLORESCENCES;</vt:lpstr>
      <vt:lpstr>INFLORESCENCES;</vt:lpstr>
      <vt:lpstr>Inflorescence development:</vt:lpstr>
      <vt:lpstr>Specialized inflorescences;</vt:lpstr>
      <vt:lpstr>FRUITS;</vt:lpstr>
      <vt:lpstr>Fruit types;</vt:lpstr>
      <vt:lpstr>Fruit types;</vt:lpstr>
      <vt:lpstr>Simple fruit types;</vt:lpstr>
      <vt:lpstr>Fleshy Simple Fruits</vt:lpstr>
      <vt:lpstr>1''- Simple dry at maturity;</vt:lpstr>
      <vt:lpstr>Indehiscent Simple Dry Fruits; </vt:lpstr>
      <vt:lpstr>Dehiscent Simple Dry Fruits; </vt:lpstr>
      <vt:lpstr>PowerPoint Presentation</vt:lpstr>
      <vt:lpstr>PowerPoint Presentation</vt:lpstr>
      <vt:lpstr>PowerPoint Presentation</vt:lpstr>
      <vt:lpstr>PowerPoint Presentation</vt:lpstr>
      <vt:lpstr>PowerPoint Presentation</vt:lpstr>
      <vt:lpstr>Quiz  -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Botany Areas</dc:title>
  <dc:creator>RAM 2009</dc:creator>
  <cp:lastModifiedBy>Windows</cp:lastModifiedBy>
  <cp:revision>155</cp:revision>
  <dcterms:created xsi:type="dcterms:W3CDTF">2011-02-13T19:08:45Z</dcterms:created>
  <dcterms:modified xsi:type="dcterms:W3CDTF">2022-11-15T08:51:55Z</dcterms:modified>
</cp:coreProperties>
</file>