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68" r:id="rId4"/>
    <p:sldId id="258" r:id="rId5"/>
    <p:sldId id="267" r:id="rId6"/>
    <p:sldId id="259" r:id="rId7"/>
    <p:sldId id="260" r:id="rId8"/>
    <p:sldId id="264" r:id="rId9"/>
    <p:sldId id="265" r:id="rId10"/>
    <p:sldId id="262" r:id="rId11"/>
    <p:sldId id="266" r:id="rId12"/>
    <p:sldId id="263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A65CF-AAF8-4083-AEDE-0D1E1E9BD36F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9F0129-537B-4736-8478-B778C830E89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F0129-537B-4736-8478-B778C830E8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F39E1A2-B301-4F35-A971-5CC3DE194B83}" type="datetimeFigureOut">
              <a:rPr lang="en-US" smtClean="0"/>
              <a:pPr/>
              <a:t>11/21/2020</a:t>
            </a:fld>
            <a:endParaRPr lang="en-US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FBEED0A-36F6-4176-87BB-5C678BAC1D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457200" y="2209800"/>
            <a:ext cx="8382000" cy="2971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SURVEYİNG ENGİNEERİNG Lab.</a:t>
            </a:r>
            <a:br>
              <a:rPr lang="en-US" dirty="0"/>
            </a:br>
            <a:br>
              <a:rPr lang="en-US" dirty="0"/>
            </a:br>
            <a:r>
              <a:rPr lang="en-US" dirty="0">
                <a:solidFill>
                  <a:schemeClr val="tx1"/>
                </a:solidFill>
              </a:rPr>
              <a:t>Pacing and Rectangular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2</a:t>
            </a:r>
            <a:r>
              <a:rPr lang="en-US" sz="2400" baseline="30000" dirty="0">
                <a:solidFill>
                  <a:schemeClr val="tx1"/>
                </a:solidFill>
              </a:rPr>
              <a:t>nd</a:t>
            </a:r>
            <a:r>
              <a:rPr lang="en-US" sz="2400" dirty="0">
                <a:solidFill>
                  <a:schemeClr val="tx1"/>
                </a:solidFill>
              </a:rPr>
              <a:t> lecture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By: Ali A. </a:t>
            </a:r>
            <a:r>
              <a:rPr lang="en-US" sz="2400" dirty="0" err="1">
                <a:solidFill>
                  <a:schemeClr val="tx1"/>
                </a:solidFill>
              </a:rPr>
              <a:t>Mahmod</a:t>
            </a:r>
            <a:endParaRPr lang="en-US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04800" y="457200"/>
            <a:ext cx="4038600" cy="17526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 err="1">
                <a:solidFill>
                  <a:schemeClr val="tx1"/>
                </a:solidFill>
              </a:rPr>
              <a:t>Salahaddin</a:t>
            </a:r>
            <a:r>
              <a:rPr lang="en-US" dirty="0">
                <a:solidFill>
                  <a:schemeClr val="tx1"/>
                </a:solidFill>
              </a:rPr>
              <a:t> university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Engineering college 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Civil department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2</a:t>
            </a:r>
            <a:r>
              <a:rPr lang="en-US" baseline="30000" dirty="0">
                <a:solidFill>
                  <a:schemeClr val="tx1"/>
                </a:solidFill>
              </a:rPr>
              <a:t>nd</a:t>
            </a:r>
            <a:r>
              <a:rPr lang="en-US" dirty="0">
                <a:solidFill>
                  <a:schemeClr val="tx1"/>
                </a:solidFill>
              </a:rPr>
              <a:t> class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2020_2021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5CF3C2-14E4-40EE-B924-19E899CDF36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8712" y="228600"/>
            <a:ext cx="1836420" cy="1628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828800"/>
            <a:ext cx="7696200" cy="4178491"/>
          </a:xfrm>
        </p:spPr>
        <p:txBody>
          <a:bodyPr>
            <a:normAutofit/>
          </a:bodyPr>
          <a:lstStyle/>
          <a:p>
            <a:pPr algn="just"/>
            <a:r>
              <a:rPr lang="en-US" b="1" dirty="0"/>
              <a:t>Setting out of a Rectangular: </a:t>
            </a:r>
            <a:r>
              <a:rPr lang="en-US" dirty="0"/>
              <a:t>It is the process of developing the physical positions of corners of a rectangular, and it's done by transferring dimensions from the layout plan to the ground.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10600" cy="1143000"/>
          </a:xfrm>
        </p:spPr>
        <p:txBody>
          <a:bodyPr>
            <a:normAutofit/>
          </a:bodyPr>
          <a:lstStyle/>
          <a:p>
            <a:r>
              <a:rPr lang="en-US" sz="4400" dirty="0"/>
              <a:t>Rectangular</a:t>
            </a:r>
            <a:endParaRPr lang="en-US" dirty="0"/>
          </a:p>
        </p:txBody>
      </p:sp>
      <p:sp>
        <p:nvSpPr>
          <p:cNvPr id="4" name="3 Metin kutusu"/>
          <p:cNvSpPr txBox="1"/>
          <p:nvPr/>
        </p:nvSpPr>
        <p:spPr>
          <a:xfrm>
            <a:off x="304800" y="6324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10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7620000" y="304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lecture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Purpose of the test: </a:t>
            </a:r>
            <a:r>
              <a:rPr lang="en-US" dirty="0"/>
              <a:t>Learning how to set out right angles or perpendicular lines on the field.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304800" y="6324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11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7620000" y="304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lecture</a:t>
            </a:r>
          </a:p>
        </p:txBody>
      </p:sp>
      <p:pic>
        <p:nvPicPr>
          <p:cNvPr id="6" name="5 Resim" descr="rectangula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1" y="2743200"/>
            <a:ext cx="6054894" cy="3748831"/>
          </a:xfrm>
          <a:prstGeom prst="rect">
            <a:avLst/>
          </a:prstGeom>
        </p:spPr>
      </p:pic>
      <p:sp>
        <p:nvSpPr>
          <p:cNvPr id="7" name="6 Metin kutusu"/>
          <p:cNvSpPr txBox="1"/>
          <p:nvPr/>
        </p:nvSpPr>
        <p:spPr>
          <a:xfrm>
            <a:off x="7010400" y="6096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2</a:t>
            </a:r>
          </a:p>
        </p:txBody>
      </p:sp>
      <p:sp>
        <p:nvSpPr>
          <p:cNvPr id="9" name="2 Başlık"/>
          <p:cNvSpPr txBox="1">
            <a:spLocks/>
          </p:cNvSpPr>
          <p:nvPr/>
        </p:nvSpPr>
        <p:spPr>
          <a:xfrm>
            <a:off x="228600" y="274638"/>
            <a:ext cx="8610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Test 2:</a:t>
            </a:r>
            <a:r>
              <a:rPr kumimoji="0" lang="en-US" sz="4400" b="1" i="0" u="none" strike="noStrike" kern="1200" cap="none" spc="0" normalizeH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Rectangular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1219200"/>
            <a:ext cx="8991600" cy="4800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b="1" dirty="0"/>
              <a:t>Apparatus: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/>
              <a:t>Tape.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/>
              <a:t>Four pegs. </a:t>
            </a:r>
          </a:p>
          <a:p>
            <a:pPr algn="just"/>
            <a:r>
              <a:rPr lang="en-US" b="1" dirty="0"/>
              <a:t>Procedure: </a:t>
            </a:r>
            <a:r>
              <a:rPr lang="en-US" dirty="0"/>
              <a:t>Using Pythagoras theory (3-4-5 method) </a:t>
            </a:r>
          </a:p>
          <a:p>
            <a:pPr algn="just"/>
            <a:r>
              <a:rPr lang="en-US" b="1" dirty="0"/>
              <a:t>A. </a:t>
            </a:r>
            <a:r>
              <a:rPr lang="en-US" dirty="0"/>
              <a:t>Divide the rectangular to 2 triangles; to set out the triangle, three persons are required.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/>
              <a:t>The first person holds together, between thumb and finger, the zero mark and the 12m mark of the tape.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/>
              <a:t>The second person holds between thumb and finger the 3m mark of the tape. </a:t>
            </a:r>
          </a:p>
          <a:p>
            <a:pPr marL="624078" indent="-514350" algn="just">
              <a:buFont typeface="+mj-lt"/>
              <a:buAutoNum type="arabicPeriod"/>
            </a:pPr>
            <a:r>
              <a:rPr lang="en-US" dirty="0"/>
              <a:t>The third person holds the 8m mark. When all sides of the tape are stretched, a triangle with lengths of 3 m, 4 m and 5 m is formed, and the angle near person 1 is a right angle. </a:t>
            </a:r>
          </a:p>
          <a:p>
            <a:pPr algn="just"/>
            <a:r>
              <a:rPr lang="en-US" b="1" dirty="0"/>
              <a:t>B</a:t>
            </a:r>
            <a:r>
              <a:rPr lang="en-US" dirty="0"/>
              <a:t>. Repeat steps 1, 2 and 3 to set out the second part of the rectangular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304800" y="632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12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7620000" y="304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lecture</a:t>
            </a:r>
          </a:p>
        </p:txBody>
      </p:sp>
      <p:sp>
        <p:nvSpPr>
          <p:cNvPr id="6" name="2 Başlık"/>
          <p:cNvSpPr txBox="1">
            <a:spLocks/>
          </p:cNvSpPr>
          <p:nvPr/>
        </p:nvSpPr>
        <p:spPr>
          <a:xfrm>
            <a:off x="228600" y="274638"/>
            <a:ext cx="8610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Test 2: Rectangular</a:t>
            </a:r>
            <a:endParaRPr kumimoji="0" lang="en-US" sz="41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228600" y="1481328"/>
            <a:ext cx="8458200" cy="4525963"/>
          </a:xfrm>
        </p:spPr>
        <p:txBody>
          <a:bodyPr/>
          <a:lstStyle/>
          <a:p>
            <a:r>
              <a:rPr lang="en-US" b="1" dirty="0"/>
              <a:t>Report about pacing test</a:t>
            </a:r>
            <a:r>
              <a:rPr lang="en-US" dirty="0"/>
              <a:t>, including answers of:</a:t>
            </a:r>
          </a:p>
          <a:p>
            <a:pPr>
              <a:buNone/>
            </a:pPr>
            <a:endParaRPr lang="en-US" dirty="0"/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How many paces in 216 m distance, if you know that 18 m distance was crossed by 25 paces.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If the dimensions of the rectangular are 20*15m, the diagonal distance will be -----.</a:t>
            </a:r>
          </a:p>
          <a:p>
            <a:endParaRPr lang="en-US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7620000" y="304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lecture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304800" y="63246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Class rules</a:t>
            </a:r>
          </a:p>
          <a:p>
            <a:r>
              <a:rPr lang="en-US" sz="3200" b="1" dirty="0"/>
              <a:t>Surveying</a:t>
            </a:r>
          </a:p>
          <a:p>
            <a:r>
              <a:rPr lang="en-US" sz="3200" b="1" dirty="0"/>
              <a:t>Pacing</a:t>
            </a:r>
          </a:p>
          <a:p>
            <a:r>
              <a:rPr lang="en-US" sz="3200" b="1" dirty="0"/>
              <a:t>Rectangular</a:t>
            </a:r>
          </a:p>
          <a:p>
            <a:r>
              <a:rPr lang="en-US" sz="3200" b="1" dirty="0"/>
              <a:t>Homework</a:t>
            </a:r>
          </a:p>
          <a:p>
            <a:endParaRPr lang="en-US" sz="3200" b="1" dirty="0"/>
          </a:p>
          <a:p>
            <a:pPr marL="624078" indent="-514350">
              <a:buNone/>
            </a:pPr>
            <a:endParaRPr lang="en-US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7620000" y="304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lecture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/>
              <a:t>While in lecture, please : </a:t>
            </a:r>
          </a:p>
          <a:p>
            <a:r>
              <a:rPr lang="en-US" dirty="0"/>
              <a:t>Turn off cell phones. </a:t>
            </a:r>
          </a:p>
          <a:p>
            <a:r>
              <a:rPr lang="en-US" dirty="0"/>
              <a:t>Do not talk and have conversations.</a:t>
            </a:r>
          </a:p>
          <a:p>
            <a:r>
              <a:rPr lang="en-US" dirty="0"/>
              <a:t>Do not eat (water allowable).</a:t>
            </a:r>
            <a:r>
              <a:rPr lang="en-US" sz="3200" b="1" dirty="0"/>
              <a:t> </a:t>
            </a:r>
          </a:p>
          <a:p>
            <a:r>
              <a:rPr lang="en-US" dirty="0"/>
              <a:t>Ask questions when anything is not clear.</a:t>
            </a:r>
          </a:p>
          <a:p>
            <a:r>
              <a:rPr lang="en-US" dirty="0"/>
              <a:t>Engage in the discussions.</a:t>
            </a:r>
          </a:p>
          <a:p>
            <a:r>
              <a:rPr lang="en-US" dirty="0"/>
              <a:t>Fully participate in in-class exercises 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Class rules</a:t>
            </a:r>
            <a:endParaRPr lang="en-US" dirty="0"/>
          </a:p>
        </p:txBody>
      </p:sp>
      <p:sp>
        <p:nvSpPr>
          <p:cNvPr id="4" name="3 Metin kutusu"/>
          <p:cNvSpPr txBox="1"/>
          <p:nvPr/>
        </p:nvSpPr>
        <p:spPr>
          <a:xfrm>
            <a:off x="7620000" y="304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lecture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/>
              <a:t>Surveying is the process of determining the </a:t>
            </a:r>
            <a:r>
              <a:rPr lang="en-US" b="1" dirty="0">
                <a:solidFill>
                  <a:srgbClr val="FF0000"/>
                </a:solidFill>
              </a:rPr>
              <a:t>relative position </a:t>
            </a:r>
            <a:r>
              <a:rPr lang="en-US" b="1" dirty="0"/>
              <a:t>of natural and manmade features on or under the earth’s surface.</a:t>
            </a:r>
          </a:p>
          <a:p>
            <a:pPr algn="just">
              <a:buNone/>
            </a:pPr>
            <a:endParaRPr lang="en-US" b="1" dirty="0"/>
          </a:p>
          <a:p>
            <a:pPr algn="just">
              <a:buNone/>
            </a:pPr>
            <a:endParaRPr lang="en-US" b="1" dirty="0"/>
          </a:p>
          <a:p>
            <a:pPr algn="just">
              <a:buNone/>
            </a:pPr>
            <a:r>
              <a:rPr lang="en-US" b="1" dirty="0"/>
              <a:t>A more modern definition is “the collection, processing, and management of </a:t>
            </a:r>
            <a:r>
              <a:rPr lang="en-US" b="1" dirty="0">
                <a:solidFill>
                  <a:srgbClr val="FF0000"/>
                </a:solidFill>
              </a:rPr>
              <a:t>spatial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information</a:t>
            </a:r>
            <a:r>
              <a:rPr lang="en-US" b="1" dirty="0"/>
              <a:t>”. 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Surveying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7620000" y="304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lecture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>
                <a:solidFill>
                  <a:schemeClr val="accent4"/>
                </a:solidFill>
                <a:latin typeface="Arial Rounded MT Bold" pitchFamily="34" charset="0"/>
              </a:rPr>
              <a:t>WHAT</a:t>
            </a:r>
            <a:r>
              <a:rPr lang="en-US" dirty="0"/>
              <a:t> does pacing mean?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3600" b="1" dirty="0">
                <a:solidFill>
                  <a:schemeClr val="accent4"/>
                </a:solidFill>
                <a:latin typeface="Arial Rounded MT Bold" pitchFamily="34" charset="0"/>
              </a:rPr>
              <a:t>HOW</a:t>
            </a:r>
            <a:r>
              <a:rPr lang="en-US" dirty="0"/>
              <a:t> can we determine it?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sz="3600" b="1" dirty="0">
                <a:solidFill>
                  <a:schemeClr val="accent4"/>
                </a:solidFill>
                <a:latin typeface="Arial Rounded MT Bold" pitchFamily="34" charset="0"/>
              </a:rPr>
              <a:t>WHY</a:t>
            </a:r>
            <a:r>
              <a:rPr lang="en-US" dirty="0"/>
              <a:t> is it important?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5" name="4 Metin kutusu"/>
          <p:cNvSpPr txBox="1"/>
          <p:nvPr/>
        </p:nvSpPr>
        <p:spPr>
          <a:xfrm>
            <a:off x="7620000" y="304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lecture</a:t>
            </a:r>
          </a:p>
        </p:txBody>
      </p:sp>
      <p:sp>
        <p:nvSpPr>
          <p:cNvPr id="7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4000" dirty="0"/>
              <a:t>Pacing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10" name="9 Metin kutusu"/>
          <p:cNvSpPr txBox="1"/>
          <p:nvPr/>
        </p:nvSpPr>
        <p:spPr>
          <a:xfrm>
            <a:off x="7620000" y="304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lecture</a:t>
            </a:r>
          </a:p>
        </p:txBody>
      </p:sp>
      <p:sp>
        <p:nvSpPr>
          <p:cNvPr id="11" name="10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sz="3200" dirty="0"/>
              <a:t>Is the simplest method of measuring distance in the field. By determining one's own pace, distance can easily be estimated. A pace is generally equal to one natural step. </a:t>
            </a:r>
          </a:p>
        </p:txBody>
      </p:sp>
      <p:sp>
        <p:nvSpPr>
          <p:cNvPr id="13" name="2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4000" dirty="0"/>
              <a:t>Pacing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295400"/>
            <a:ext cx="8153400" cy="4495799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Test 1: Pacing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7620000" y="304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lecture</a:t>
            </a:r>
          </a:p>
        </p:txBody>
      </p:sp>
      <p:pic>
        <p:nvPicPr>
          <p:cNvPr id="9" name="8 Resim" descr="pacin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2286000"/>
            <a:ext cx="5920006" cy="3548123"/>
          </a:xfrm>
          <a:prstGeom prst="rect">
            <a:avLst/>
          </a:prstGeom>
        </p:spPr>
      </p:pic>
      <p:sp>
        <p:nvSpPr>
          <p:cNvPr id="10" name="9 Metin kutusu"/>
          <p:cNvSpPr txBox="1"/>
          <p:nvPr/>
        </p:nvSpPr>
        <p:spPr>
          <a:xfrm>
            <a:off x="7010400" y="6096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1</a:t>
            </a:r>
          </a:p>
        </p:txBody>
      </p:sp>
      <p:sp>
        <p:nvSpPr>
          <p:cNvPr id="11" name="10 Metin kutusu"/>
          <p:cNvSpPr txBox="1"/>
          <p:nvPr/>
        </p:nvSpPr>
        <p:spPr>
          <a:xfrm>
            <a:off x="457200" y="1219200"/>
            <a:ext cx="792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b="1" dirty="0"/>
              <a:t>Purpose of the test: </a:t>
            </a:r>
            <a:r>
              <a:rPr lang="en-US" sz="2800" dirty="0"/>
              <a:t>Determining one's own pace.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41909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Apparatus</a:t>
            </a:r>
            <a:r>
              <a:rPr lang="en-US" dirty="0"/>
              <a:t>: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Tape.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Two pegs. </a:t>
            </a:r>
          </a:p>
          <a:p>
            <a:pPr>
              <a:buNone/>
            </a:pPr>
            <a:endParaRPr lang="en-US" dirty="0"/>
          </a:p>
          <a:p>
            <a:r>
              <a:rPr lang="en-US" b="1" dirty="0"/>
              <a:t>Procedure</a:t>
            </a:r>
            <a:r>
              <a:rPr lang="en-US" dirty="0"/>
              <a:t>: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Locate pegs in points A and B.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Measure the distance between the points (x m).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Count your steps as you walk across that distance. 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/>
              <a:t>Repeat step (3) n times.</a:t>
            </a: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Test 1: Pacing</a:t>
            </a:r>
            <a:endParaRPr lang="en-US" dirty="0"/>
          </a:p>
        </p:txBody>
      </p:sp>
      <p:sp>
        <p:nvSpPr>
          <p:cNvPr id="6" name="5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7620000" y="304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lecture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304800" y="1295400"/>
            <a:ext cx="7924800" cy="4343399"/>
          </a:xfrm>
        </p:spPr>
        <p:txBody>
          <a:bodyPr/>
          <a:lstStyle/>
          <a:p>
            <a:r>
              <a:rPr lang="en-US" b="1" dirty="0"/>
              <a:t>Calculation: </a:t>
            </a:r>
          </a:p>
          <a:p>
            <a:pPr>
              <a:buNone/>
            </a:pPr>
            <a:endParaRPr lang="en-US" b="1" dirty="0"/>
          </a:p>
          <a:p>
            <a:pPr>
              <a:buNone/>
            </a:pPr>
            <a:r>
              <a:rPr lang="en-US" dirty="0"/>
              <a:t>Avg. paces = No. of paces / n</a:t>
            </a:r>
          </a:p>
          <a:p>
            <a:pPr>
              <a:buNone/>
            </a:pPr>
            <a:r>
              <a:rPr lang="en-US" dirty="0"/>
              <a:t> </a:t>
            </a:r>
          </a:p>
          <a:p>
            <a:pPr>
              <a:buNone/>
            </a:pPr>
            <a:r>
              <a:rPr lang="en-US" dirty="0"/>
              <a:t>Length of pace (cm) = (x / Avg.) * 100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Test 1: Pacing</a:t>
            </a:r>
            <a:endParaRPr lang="en-US" dirty="0"/>
          </a:p>
        </p:txBody>
      </p:sp>
      <p:sp>
        <p:nvSpPr>
          <p:cNvPr id="6" name="5 Metin kutusu"/>
          <p:cNvSpPr txBox="1"/>
          <p:nvPr/>
        </p:nvSpPr>
        <p:spPr>
          <a:xfrm>
            <a:off x="304800" y="63246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</a:t>
            </a:r>
          </a:p>
        </p:txBody>
      </p:sp>
      <p:sp>
        <p:nvSpPr>
          <p:cNvPr id="7" name="6 Metin kutusu"/>
          <p:cNvSpPr txBox="1"/>
          <p:nvPr/>
        </p:nvSpPr>
        <p:spPr>
          <a:xfrm>
            <a:off x="7620000" y="3048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2</a:t>
            </a:r>
            <a:r>
              <a:rPr lang="en-US" baseline="30000" dirty="0">
                <a:solidFill>
                  <a:srgbClr val="0070C0"/>
                </a:solidFill>
              </a:rPr>
              <a:t>nd</a:t>
            </a:r>
            <a:r>
              <a:rPr lang="en-US" dirty="0">
                <a:solidFill>
                  <a:srgbClr val="0070C0"/>
                </a:solidFill>
              </a:rPr>
              <a:t> lecture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3746</TotalTime>
  <Words>534</Words>
  <Application>Microsoft Office PowerPoint</Application>
  <PresentationFormat>On-screen Show (4:3)</PresentationFormat>
  <Paragraphs>106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 Rounded MT Bold</vt:lpstr>
      <vt:lpstr>Calibri</vt:lpstr>
      <vt:lpstr>Lucida Sans Unicode</vt:lpstr>
      <vt:lpstr>Verdana</vt:lpstr>
      <vt:lpstr>Wingdings 2</vt:lpstr>
      <vt:lpstr>Wingdings 3</vt:lpstr>
      <vt:lpstr>Kalabalık</vt:lpstr>
      <vt:lpstr>SURVEYİNG ENGİNEERİNG Lab.  Pacing and Rectangular 2nd lecture By: Ali A. Mahmod</vt:lpstr>
      <vt:lpstr>Contents</vt:lpstr>
      <vt:lpstr>Class rules</vt:lpstr>
      <vt:lpstr>Surveying</vt:lpstr>
      <vt:lpstr>Pacing</vt:lpstr>
      <vt:lpstr>Pacing</vt:lpstr>
      <vt:lpstr>Test 1: Pacing</vt:lpstr>
      <vt:lpstr>Test 1: Pacing</vt:lpstr>
      <vt:lpstr>Test 1: Pacing</vt:lpstr>
      <vt:lpstr>Rectangular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SURVEYİNG ENGİNEERİNG  Apparatus of surveying engineering</dc:title>
  <dc:creator>ALI</dc:creator>
  <cp:lastModifiedBy>MiQDAD</cp:lastModifiedBy>
  <cp:revision>36</cp:revision>
  <dcterms:created xsi:type="dcterms:W3CDTF">2020-07-06T11:36:48Z</dcterms:created>
  <dcterms:modified xsi:type="dcterms:W3CDTF">2020-11-21T15:23:18Z</dcterms:modified>
</cp:coreProperties>
</file>