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67" r:id="rId6"/>
    <p:sldId id="259" r:id="rId7"/>
    <p:sldId id="260" r:id="rId8"/>
    <p:sldId id="264" r:id="rId9"/>
    <p:sldId id="265" r:id="rId10"/>
    <p:sldId id="262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A65CF-AAF8-4083-AEDE-0D1E1E9BD36F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F0129-537B-4736-8478-B778C830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F0129-537B-4736-8478-B778C830E8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levelling&amp;source=images&amp;cd=&amp;cad=rja&amp;docid=fot-H7Z7Ly2YwM&amp;tbnid=r2W87_D0nw99cM:&amp;ved=0CAUQjRw&amp;url=http://www.nzdl.org/gsdlmod?e=d-00000-00---off-0cdl--00-0----0-10-0---0---0direct-10---4-------0-1l--11-en-50---20-about---00-0-1-00-0-0-11-1-0utfZz-8-00&amp;a=d&amp;c=cdl&amp;cl=CL3.10.5&amp;d=HASHcd792f332822292c2122f0.8.3.2.3&amp;ei=ikI-UYbsE4ifyQGUnIFg&amp;psig=AFQjCNHfjnqsaReCAXBmsSBpTofMB6OM6w&amp;ust=136312099711018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3820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SURVEYİNG ENGİNEERİNG Lab.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Fly (differential) leveling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5th lecture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By: Ali A. </a:t>
            </a:r>
            <a:r>
              <a:rPr lang="en-US" sz="2400" dirty="0" err="1">
                <a:solidFill>
                  <a:schemeClr val="tx1"/>
                </a:solidFill>
              </a:rPr>
              <a:t>Mahmod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40386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Salahaddin</a:t>
            </a:r>
            <a:r>
              <a:rPr lang="en-US" dirty="0">
                <a:solidFill>
                  <a:schemeClr val="tx1"/>
                </a:solidFill>
              </a:rPr>
              <a:t> university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Engineering college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Civil department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class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2020_2021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C2BD7B-7840-4C39-B927-74F7F9C598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83642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74002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HI= B.M + BS,</a:t>
            </a:r>
          </a:p>
          <a:p>
            <a:pPr algn="just"/>
            <a:r>
              <a:rPr lang="en-US" dirty="0"/>
              <a:t>RL= HI – FS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92162"/>
          </a:xfrm>
        </p:spPr>
        <p:txBody>
          <a:bodyPr>
            <a:normAutofit/>
          </a:bodyPr>
          <a:lstStyle/>
          <a:p>
            <a:r>
              <a:rPr lang="en-US" sz="4400" dirty="0"/>
              <a:t>Calculation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467600" y="30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D27547-86AD-4805-803E-5FDDE4FE9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98471"/>
              </p:ext>
            </p:extLst>
          </p:nvPr>
        </p:nvGraphicFramePr>
        <p:xfrm>
          <a:off x="1219200" y="2514600"/>
          <a:ext cx="6591300" cy="2705642"/>
        </p:xfrm>
        <a:graphic>
          <a:graphicData uri="http://schemas.openxmlformats.org/drawingml/2006/table">
            <a:tbl>
              <a:tblPr firstRow="1" firstCol="1" bandRow="1"/>
              <a:tblGrid>
                <a:gridCol w="1195378">
                  <a:extLst>
                    <a:ext uri="{9D8B030D-6E8A-4147-A177-3AD203B41FA5}">
                      <a16:colId xmlns:a16="http://schemas.microsoft.com/office/drawing/2014/main" val="659457544"/>
                    </a:ext>
                  </a:extLst>
                </a:gridCol>
                <a:gridCol w="1235624">
                  <a:extLst>
                    <a:ext uri="{9D8B030D-6E8A-4147-A177-3AD203B41FA5}">
                      <a16:colId xmlns:a16="http://schemas.microsoft.com/office/drawing/2014/main" val="1350425984"/>
                    </a:ext>
                  </a:extLst>
                </a:gridCol>
                <a:gridCol w="1235624">
                  <a:extLst>
                    <a:ext uri="{9D8B030D-6E8A-4147-A177-3AD203B41FA5}">
                      <a16:colId xmlns:a16="http://schemas.microsoft.com/office/drawing/2014/main" val="762018080"/>
                    </a:ext>
                  </a:extLst>
                </a:gridCol>
                <a:gridCol w="979751">
                  <a:extLst>
                    <a:ext uri="{9D8B030D-6E8A-4147-A177-3AD203B41FA5}">
                      <a16:colId xmlns:a16="http://schemas.microsoft.com/office/drawing/2014/main" val="2826446867"/>
                    </a:ext>
                  </a:extLst>
                </a:gridCol>
                <a:gridCol w="856554">
                  <a:extLst>
                    <a:ext uri="{9D8B030D-6E8A-4147-A177-3AD203B41FA5}">
                      <a16:colId xmlns:a16="http://schemas.microsoft.com/office/drawing/2014/main" val="644526271"/>
                    </a:ext>
                  </a:extLst>
                </a:gridCol>
                <a:gridCol w="1088369">
                  <a:extLst>
                    <a:ext uri="{9D8B030D-6E8A-4147-A177-3AD203B41FA5}">
                      <a16:colId xmlns:a16="http://schemas.microsoft.com/office/drawing/2014/main" val="2151969719"/>
                    </a:ext>
                  </a:extLst>
                </a:gridCol>
              </a:tblGrid>
              <a:tr h="350431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Reduced Level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861160"/>
                  </a:ext>
                </a:extLst>
              </a:tr>
              <a:tr h="724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Back sight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Intermediate sight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Fore sight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119914"/>
                  </a:ext>
                </a:extLst>
              </a:tr>
              <a:tr h="407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7017"/>
                  </a:ext>
                </a:extLst>
              </a:tr>
              <a:tr h="407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524561"/>
                  </a:ext>
                </a:extLst>
              </a:tr>
              <a:tr h="407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662471"/>
                  </a:ext>
                </a:extLst>
              </a:tr>
              <a:tr h="40765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8674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164019"/>
            <a:ext cx="8229600" cy="4843273"/>
          </a:xfrm>
        </p:spPr>
        <p:txBody>
          <a:bodyPr>
            <a:normAutofit/>
          </a:bodyPr>
          <a:lstStyle/>
          <a:p>
            <a:r>
              <a:rPr lang="en-US" b="1" u="sng" dirty="0"/>
              <a:t>Arithmetic Check: </a:t>
            </a:r>
          </a:p>
          <a:p>
            <a:pPr marL="109728" indent="0">
              <a:buNone/>
            </a:pPr>
            <a:r>
              <a:rPr lang="en-US" b="1" dirty="0"/>
              <a:t>    Σ B.S - ΣF.S = Last RL - First R.L</a:t>
            </a:r>
          </a:p>
          <a:p>
            <a:pPr marL="109728" indent="0">
              <a:buNone/>
            </a:pPr>
            <a:endParaRPr lang="en-US" b="1" dirty="0"/>
          </a:p>
          <a:p>
            <a:r>
              <a:rPr lang="en-US" b="1" u="sng" dirty="0"/>
              <a:t>Errors and corrections:</a:t>
            </a:r>
          </a:p>
          <a:p>
            <a:pPr marL="109728" indent="0">
              <a:buNone/>
            </a:pPr>
            <a:r>
              <a:rPr lang="en-US" b="1" dirty="0"/>
              <a:t>Error = determined elevation – actual elevation</a:t>
            </a:r>
          </a:p>
          <a:p>
            <a:pPr marL="109728" indent="0">
              <a:buNone/>
            </a:pPr>
            <a:r>
              <a:rPr lang="en-US" b="1" dirty="0"/>
              <a:t>Correction (C) = - Error/n,        </a:t>
            </a:r>
          </a:p>
          <a:p>
            <a:pPr marL="109728" indent="0">
              <a:buNone/>
            </a:pPr>
            <a:r>
              <a:rPr lang="en-US" b="1" dirty="0"/>
              <a:t>n: number of setup</a:t>
            </a:r>
          </a:p>
          <a:p>
            <a:pPr marL="109728" indent="0">
              <a:buNone/>
            </a:pPr>
            <a:r>
              <a:rPr lang="en-US" sz="1800" b="1" dirty="0"/>
              <a:t>*</a:t>
            </a:r>
            <a:r>
              <a:rPr lang="en-US" b="1" dirty="0"/>
              <a:t> </a:t>
            </a:r>
            <a:r>
              <a:rPr lang="en-US" sz="1800" b="1" dirty="0"/>
              <a:t>Correction value is distributed cumulatively.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467600" y="27666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9" name="2 Başlık"/>
          <p:cNvSpPr txBox="1">
            <a:spLocks/>
          </p:cNvSpPr>
          <p:nvPr/>
        </p:nvSpPr>
        <p:spPr>
          <a:xfrm>
            <a:off x="228600" y="274638"/>
            <a:ext cx="8610600" cy="88938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Calculation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786CDC-7C6C-4477-BAB5-DE376DD5D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95282"/>
              </p:ext>
            </p:extLst>
          </p:nvPr>
        </p:nvGraphicFramePr>
        <p:xfrm>
          <a:off x="1295400" y="5069726"/>
          <a:ext cx="6934200" cy="1624206"/>
        </p:xfrm>
        <a:graphic>
          <a:graphicData uri="http://schemas.openxmlformats.org/drawingml/2006/table">
            <a:tbl>
              <a:tblPr firstRow="1" firstCol="1" bandRow="1"/>
              <a:tblGrid>
                <a:gridCol w="2209800">
                  <a:extLst>
                    <a:ext uri="{9D8B030D-6E8A-4147-A177-3AD203B41FA5}">
                      <a16:colId xmlns:a16="http://schemas.microsoft.com/office/drawing/2014/main" val="420163903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7791952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155161662"/>
                    </a:ext>
                  </a:extLst>
                </a:gridCol>
              </a:tblGrid>
              <a:tr h="18246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R.L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Correction 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Corrected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R.L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569559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3862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942907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95522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718525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869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/>
          <a:lstStyle/>
          <a:p>
            <a:r>
              <a:rPr lang="en-US" b="1" dirty="0"/>
              <a:t>Report about fly leveling test, discussion includes answers of following questions: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Keep foresight and back sight distances as equal as possible. Why?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Always start and finish a levelling run on Benchmark (BM) or close loops levelling. Why?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75438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Introduction</a:t>
            </a:r>
          </a:p>
          <a:p>
            <a:r>
              <a:rPr lang="en-US" sz="3200" b="1" dirty="0"/>
              <a:t>Objective</a:t>
            </a:r>
          </a:p>
          <a:p>
            <a:r>
              <a:rPr lang="en-US" sz="3200" b="1" dirty="0"/>
              <a:t>Apparatus</a:t>
            </a:r>
          </a:p>
          <a:p>
            <a:r>
              <a:rPr lang="en-US" sz="3200" b="1" dirty="0"/>
              <a:t>procedure</a:t>
            </a:r>
          </a:p>
          <a:p>
            <a:r>
              <a:rPr lang="en-US" sz="3200" b="1" dirty="0"/>
              <a:t>Calculation</a:t>
            </a:r>
          </a:p>
          <a:p>
            <a:r>
              <a:rPr lang="en-US" sz="3200" b="1" dirty="0"/>
              <a:t>Homework</a:t>
            </a:r>
          </a:p>
          <a:p>
            <a:endParaRPr lang="en-US" sz="3200" b="1" dirty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543800" y="27666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690872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0070C0"/>
                </a:solidFill>
              </a:rPr>
              <a:t>Leveling</a:t>
            </a:r>
            <a:r>
              <a:rPr lang="en-US" dirty="0"/>
              <a:t>: Is the art of determining and representing the relative height or elevation of different objects/ points on the surface of earth.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>
                <a:solidFill>
                  <a:srgbClr val="0070C0"/>
                </a:solidFill>
              </a:rPr>
              <a:t>Fly Leveling: </a:t>
            </a:r>
            <a:r>
              <a:rPr lang="en-US" dirty="0"/>
              <a:t>Is the method of direct leveling to determine difference in elevations of two points, when it may be necessary to setup the instrument several times.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438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46503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315200" y="27666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pic>
        <p:nvPicPr>
          <p:cNvPr id="6" name="Content Placeholder 3">
            <a:hlinkClick r:id="rId2"/>
            <a:extLst>
              <a:ext uri="{FF2B5EF4-FFF2-40B4-BE49-F238E27FC236}">
                <a16:creationId xmlns:a16="http://schemas.microsoft.com/office/drawing/2014/main" id="{5FCE4716-7597-467C-9B86-4DCCF2E59A9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162799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D2172D-8D27-4EAE-885D-DCBEBEAFD626}"/>
              </a:ext>
            </a:extLst>
          </p:cNvPr>
          <p:cNvSpPr txBox="1"/>
          <p:nvPr/>
        </p:nvSpPr>
        <p:spPr>
          <a:xfrm>
            <a:off x="7086600" y="57451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482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70C0"/>
                </a:solidFill>
              </a:rPr>
              <a:t>Bench mark (B.M.): </a:t>
            </a:r>
            <a:r>
              <a:rPr lang="en-US" dirty="0"/>
              <a:t>Is a definite point of which the elevation &amp; location of it are known.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The datum: </a:t>
            </a:r>
            <a:r>
              <a:rPr lang="en-US" dirty="0"/>
              <a:t>Most commonly used is mean sea level.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The height of instrument (H.I.): </a:t>
            </a:r>
            <a:r>
              <a:rPr lang="en-US" dirty="0"/>
              <a:t>Is the elevation of the line of sight of the telescope above the datum when the instrument is leveled.</a:t>
            </a:r>
          </a:p>
          <a:p>
            <a:pPr algn="just"/>
            <a:r>
              <a:rPr lang="en-US" dirty="0">
                <a:solidFill>
                  <a:srgbClr val="0070C0"/>
                </a:solidFill>
              </a:rPr>
              <a:t>Reduced Level (RL): </a:t>
            </a:r>
            <a:r>
              <a:rPr lang="en-US" dirty="0"/>
              <a:t>A distance recorded as a height above or below the datum. This height is in meters.</a:t>
            </a:r>
          </a:p>
          <a:p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467600" y="27666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6" name="2 Başlık">
            <a:extLst>
              <a:ext uri="{FF2B5EF4-FFF2-40B4-BE49-F238E27FC236}">
                <a16:creationId xmlns:a16="http://schemas.microsoft.com/office/drawing/2014/main" id="{DCF3DE4D-C1A1-4B39-BF99-D47CB1A1C169}"/>
              </a:ext>
            </a:extLst>
          </p:cNvPr>
          <p:cNvSpPr txBox="1">
            <a:spLocks/>
          </p:cNvSpPr>
          <p:nvPr/>
        </p:nvSpPr>
        <p:spPr>
          <a:xfrm>
            <a:off x="457200" y="398903"/>
            <a:ext cx="8382000" cy="88938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dirty="0"/>
              <a:t>introduction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8BF5FE0-59F3-48C6-95F7-155886561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38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7467600" y="30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200" dirty="0">
                <a:solidFill>
                  <a:srgbClr val="0070C0"/>
                </a:solidFill>
              </a:rPr>
              <a:t>Back sight (B.S.): </a:t>
            </a:r>
            <a:r>
              <a:rPr lang="en-US" sz="3200" dirty="0"/>
              <a:t>Is a staff reading taken on a point of known elevation, as a bench mark.</a:t>
            </a:r>
          </a:p>
          <a:p>
            <a:pPr algn="just"/>
            <a:r>
              <a:rPr lang="en-US" sz="3200" dirty="0">
                <a:solidFill>
                  <a:srgbClr val="0070C0"/>
                </a:solidFill>
              </a:rPr>
              <a:t>Foresight (F.S.): </a:t>
            </a:r>
            <a:r>
              <a:rPr lang="en-US" sz="3200" dirty="0"/>
              <a:t>Is a staff reading taken on a point the elevation of which is to be determined.</a:t>
            </a:r>
          </a:p>
          <a:p>
            <a:pPr algn="just"/>
            <a:r>
              <a:rPr lang="en-US" sz="3200" dirty="0">
                <a:solidFill>
                  <a:srgbClr val="0070C0"/>
                </a:solidFill>
              </a:rPr>
              <a:t>Intermediate Site (I.S.): </a:t>
            </a:r>
            <a:r>
              <a:rPr lang="en-US" sz="3200" dirty="0"/>
              <a:t>These are the sights taken at nominated position, known as stations. The sights are then converted to reduced levels.</a:t>
            </a:r>
          </a:p>
          <a:p>
            <a:pPr algn="just"/>
            <a:r>
              <a:rPr lang="en-US" sz="3200" dirty="0">
                <a:solidFill>
                  <a:srgbClr val="0070C0"/>
                </a:solidFill>
              </a:rPr>
              <a:t>Turning point (T.P.): </a:t>
            </a:r>
            <a:r>
              <a:rPr lang="en-US" sz="3200" dirty="0"/>
              <a:t>Is a point which foresight and back sight staff readings are taken on it.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3183BF-F5D0-4238-B941-1CA438A9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" name="2 Başlık">
            <a:extLst>
              <a:ext uri="{FF2B5EF4-FFF2-40B4-BE49-F238E27FC236}">
                <a16:creationId xmlns:a16="http://schemas.microsoft.com/office/drawing/2014/main" id="{CF4EF4C5-3863-4F16-AD5C-A3CD8CF1E7FA}"/>
              </a:ext>
            </a:extLst>
          </p:cNvPr>
          <p:cNvSpPr txBox="1">
            <a:spLocks/>
          </p:cNvSpPr>
          <p:nvPr/>
        </p:nvSpPr>
        <p:spPr>
          <a:xfrm>
            <a:off x="457200" y="398904"/>
            <a:ext cx="8382000" cy="76511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400" dirty="0"/>
              <a:t>introduction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4957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31869"/>
          </a:xfrm>
        </p:spPr>
        <p:txBody>
          <a:bodyPr>
            <a:normAutofit/>
          </a:bodyPr>
          <a:lstStyle/>
          <a:p>
            <a:r>
              <a:rPr lang="en-US" sz="4400" dirty="0"/>
              <a:t>Objective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444006" y="304800"/>
            <a:ext cx="154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457200" y="1219200"/>
            <a:ext cx="8153400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/>
              <a:t>Fly leveling is used when it may be necessary to setup the instrument several times.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/>
              <a:t>This method of leveling is used when; distance so far, large difference in elevations or there is an obstacle between points.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337"/>
          </a:xfrm>
        </p:spPr>
        <p:txBody>
          <a:bodyPr/>
          <a:lstStyle/>
          <a:p>
            <a:r>
              <a:rPr lang="en-US" sz="4000" dirty="0"/>
              <a:t>Apparatus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391400" y="30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B8CD12-B988-4347-851B-5C89D7E0A7A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105446"/>
            <a:ext cx="2590800" cy="21581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5FCEED-BCD2-47E2-8B50-0BCE8C0C195C}"/>
              </a:ext>
            </a:extLst>
          </p:cNvPr>
          <p:cNvSpPr txBox="1"/>
          <p:nvPr/>
        </p:nvSpPr>
        <p:spPr>
          <a:xfrm>
            <a:off x="916158" y="3541232"/>
            <a:ext cx="353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2:Level instrument.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7B9369-DBF0-4CBA-B300-0CDCC544F9D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846138"/>
            <a:ext cx="2590800" cy="267678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A554841-FD97-4518-AB7C-278C29C2F6A7}"/>
              </a:ext>
            </a:extLst>
          </p:cNvPr>
          <p:cNvSpPr txBox="1"/>
          <p:nvPr/>
        </p:nvSpPr>
        <p:spPr>
          <a:xfrm>
            <a:off x="5619750" y="348323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3: Tripod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1F20B67-98CF-48C0-9260-6182470F602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45" y="3937516"/>
            <a:ext cx="2891155" cy="2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D3E27AB-9350-4D40-AE7F-DF2E27ABEB63}"/>
              </a:ext>
            </a:extLst>
          </p:cNvPr>
          <p:cNvSpPr txBox="1"/>
          <p:nvPr/>
        </p:nvSpPr>
        <p:spPr>
          <a:xfrm>
            <a:off x="4414326" y="6188630"/>
            <a:ext cx="172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4: Staff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6200" y="1295400"/>
            <a:ext cx="8763000" cy="46365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dirty="0"/>
              <a:t>When 2 setup needed,</a:t>
            </a:r>
          </a:p>
          <a:p>
            <a:pPr algn="just"/>
            <a:r>
              <a:rPr lang="en-US" dirty="0"/>
              <a:t>Setup instrument at convenient position that you can take (B.S) reading on B.M.</a:t>
            </a:r>
          </a:p>
          <a:p>
            <a:pPr algn="just"/>
            <a:r>
              <a:rPr lang="en-US" dirty="0"/>
              <a:t>F.S reading is taken on stable location that will be T.P.</a:t>
            </a:r>
          </a:p>
          <a:p>
            <a:pPr algn="just"/>
            <a:r>
              <a:rPr lang="en-US" dirty="0"/>
              <a:t>Instrument is shifted and setup at other place (between T.P and last point)</a:t>
            </a:r>
          </a:p>
          <a:p>
            <a:pPr algn="just"/>
            <a:r>
              <a:rPr lang="en-US" dirty="0"/>
              <a:t>Take B.S. reading on T.P, and F.S on the required point. </a:t>
            </a:r>
          </a:p>
          <a:p>
            <a:pPr marL="109728" indent="0" algn="just">
              <a:buNone/>
            </a:pPr>
            <a:r>
              <a:rPr lang="en-US" dirty="0"/>
              <a:t>*T.P. has 2 readings (F.S and B.S).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Procedure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467600" y="304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5th lecture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3886</TotalTime>
  <Words>594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Lucida Sans Unicode</vt:lpstr>
      <vt:lpstr>Times New Roman</vt:lpstr>
      <vt:lpstr>Verdana</vt:lpstr>
      <vt:lpstr>Wingdings 2</vt:lpstr>
      <vt:lpstr>Wingdings 3</vt:lpstr>
      <vt:lpstr>Kalabalık</vt:lpstr>
      <vt:lpstr>SURVEYİNG ENGİNEERİNG Lab.  Fly (differential) leveling 5th lecture By: Ali A. Mahmod</vt:lpstr>
      <vt:lpstr>Contents</vt:lpstr>
      <vt:lpstr>introduction</vt:lpstr>
      <vt:lpstr>introduction</vt:lpstr>
      <vt:lpstr> </vt:lpstr>
      <vt:lpstr> </vt:lpstr>
      <vt:lpstr>Objective</vt:lpstr>
      <vt:lpstr>Apparatus</vt:lpstr>
      <vt:lpstr>Procedure</vt:lpstr>
      <vt:lpstr>Calculation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SURVEYİNG ENGİNEERİNG  Apparatus of surveying engineering</dc:title>
  <dc:creator>ALI</dc:creator>
  <cp:lastModifiedBy>MiQDAD</cp:lastModifiedBy>
  <cp:revision>51</cp:revision>
  <dcterms:created xsi:type="dcterms:W3CDTF">2020-07-06T11:36:48Z</dcterms:created>
  <dcterms:modified xsi:type="dcterms:W3CDTF">2020-11-21T15:23:40Z</dcterms:modified>
</cp:coreProperties>
</file>