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68" r:id="rId4"/>
    <p:sldId id="258" r:id="rId5"/>
    <p:sldId id="260" r:id="rId6"/>
    <p:sldId id="264" r:id="rId7"/>
    <p:sldId id="265" r:id="rId8"/>
    <p:sldId id="262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A65CF-AAF8-4083-AEDE-0D1E1E9BD36F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F0129-537B-4736-8478-B778C830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F0129-537B-4736-8478-B778C830E8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3820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SURVEYİNG ENGİNEERİNG Lab.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Profile leveling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6th lecture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By: Ali A. </a:t>
            </a:r>
            <a:r>
              <a:rPr lang="en-US" sz="2400" dirty="0" err="1">
                <a:solidFill>
                  <a:schemeClr val="tx1"/>
                </a:solidFill>
              </a:rPr>
              <a:t>Mahmod</a:t>
            </a: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40386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</a:rPr>
              <a:t>Salahaddin</a:t>
            </a:r>
            <a:r>
              <a:rPr lang="en-US" dirty="0">
                <a:solidFill>
                  <a:schemeClr val="tx1"/>
                </a:solidFill>
              </a:rPr>
              <a:t> university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Engineering college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Civil department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class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2020_2021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05D086-E1A6-4E99-992A-BE444F21A0E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780" y="304800"/>
            <a:ext cx="1836420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525963"/>
          </a:xfrm>
        </p:spPr>
        <p:txBody>
          <a:bodyPr/>
          <a:lstStyle/>
          <a:p>
            <a:r>
              <a:rPr lang="en-US" b="1" dirty="0"/>
              <a:t>Report about profile leveling test.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For profile graph use scales: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1:500 horizontally.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1:10 vertically.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For cross section graphs use scales: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1:100 horizontally.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1:10 vertically.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7543800" y="304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6th lecture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304800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Introduction</a:t>
            </a:r>
          </a:p>
          <a:p>
            <a:r>
              <a:rPr lang="en-US" sz="3200" b="1" dirty="0"/>
              <a:t>Objective</a:t>
            </a:r>
          </a:p>
          <a:p>
            <a:r>
              <a:rPr lang="en-US" sz="3200" b="1" dirty="0"/>
              <a:t>Apparatus</a:t>
            </a:r>
          </a:p>
          <a:p>
            <a:r>
              <a:rPr lang="en-US" sz="3200" b="1" dirty="0"/>
              <a:t>procedure</a:t>
            </a:r>
          </a:p>
          <a:p>
            <a:r>
              <a:rPr lang="en-US" sz="3200" b="1" dirty="0"/>
              <a:t>Calculation</a:t>
            </a:r>
          </a:p>
          <a:p>
            <a:r>
              <a:rPr lang="en-US" sz="3200" b="1" dirty="0"/>
              <a:t>Homework</a:t>
            </a:r>
          </a:p>
          <a:p>
            <a:endParaRPr lang="en-US" sz="3200" b="1" dirty="0"/>
          </a:p>
          <a:p>
            <a:pPr marL="624078" indent="-514350">
              <a:buNone/>
            </a:pPr>
            <a:endParaRPr lang="en-US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543800" y="27666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6th lecture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6908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process of determining the elevations of points at short measured intervals along a fixed line is called profile leveling.</a:t>
            </a:r>
          </a:p>
          <a:p>
            <a:pPr algn="just"/>
            <a:r>
              <a:rPr lang="en-US" dirty="0"/>
              <a:t>Pegs are placed at regular intervals along a fixed line, usually the center line, during the location and construction of highways, railroads, canals, and sewers.</a:t>
            </a:r>
          </a:p>
          <a:p>
            <a:pPr algn="just"/>
            <a:r>
              <a:rPr lang="en-US" dirty="0"/>
              <a:t>Interval distances (stations):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/>
              <a:t>Full stations, most commonly: 100 (1+00), 200 (2+00), 300 (3+00) ….. etc.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/>
              <a:t>Plus stations, for example: 150 (1+50), 225 (2+25), 380 (3+80) …..etc. </a:t>
            </a:r>
          </a:p>
          <a:p>
            <a:pPr algn="just"/>
            <a:endParaRPr lang="en-US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introduction</a:t>
            </a:r>
            <a:endParaRPr lang="en-US" dirty="0"/>
          </a:p>
        </p:txBody>
      </p:sp>
      <p:sp>
        <p:nvSpPr>
          <p:cNvPr id="4" name="3 Metin kutusu"/>
          <p:cNvSpPr txBox="1"/>
          <p:nvPr/>
        </p:nvSpPr>
        <p:spPr>
          <a:xfrm>
            <a:off x="7543800" y="304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6th lecture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46503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/>
              <a:t>introduction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315200" y="27666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6th lecture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9B2B1D8-287D-46E1-B7F3-178DD7675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 sections: Is deﬁned in terms of vertical heights (levels) at horizontal distances each side of the center line.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225C34-2EB2-4F11-B22D-0F93AF858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876481"/>
            <a:ext cx="5181600" cy="34481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95300" y="1151909"/>
            <a:ext cx="8153400" cy="137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/>
              <a:t>Purpose of the test: plotted profile and cross sections on paper for specified horizontal and vertical scales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31869"/>
          </a:xfrm>
        </p:spPr>
        <p:txBody>
          <a:bodyPr>
            <a:normAutofit/>
          </a:bodyPr>
          <a:lstStyle/>
          <a:p>
            <a:r>
              <a:rPr lang="en-US" sz="4400" dirty="0"/>
              <a:t>Objective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444006" y="304800"/>
            <a:ext cx="154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6th lecture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DE2A36-FBE9-4527-9FF1-7CF9204F9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98" y="2568911"/>
            <a:ext cx="7842491" cy="398428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4337"/>
          </a:xfrm>
        </p:spPr>
        <p:txBody>
          <a:bodyPr/>
          <a:lstStyle/>
          <a:p>
            <a:r>
              <a:rPr lang="en-US" sz="4000" dirty="0"/>
              <a:t>Apparatus</a:t>
            </a:r>
            <a:endParaRPr lang="en-US" dirty="0"/>
          </a:p>
        </p:txBody>
      </p:sp>
      <p:sp>
        <p:nvSpPr>
          <p:cNvPr id="6" name="5 Metin kutusu"/>
          <p:cNvSpPr txBox="1"/>
          <p:nvPr/>
        </p:nvSpPr>
        <p:spPr>
          <a:xfrm>
            <a:off x="304800" y="638087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391400" y="30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6th lecture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E6B6352-B9AC-4CED-9000-69DA230BCAD7}"/>
              </a:ext>
            </a:extLst>
          </p:cNvPr>
          <p:cNvSpPr/>
          <p:nvPr/>
        </p:nvSpPr>
        <p:spPr>
          <a:xfrm>
            <a:off x="1143000" y="1828800"/>
            <a:ext cx="6248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Level instrument. 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Tripod.  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Staff.   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Pegs. 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Tape.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76200" y="1295400"/>
            <a:ext cx="8763000" cy="46365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en-US" dirty="0"/>
          </a:p>
          <a:p>
            <a:pPr marL="624078" indent="-514350" algn="just">
              <a:buFont typeface="+mj-lt"/>
              <a:buAutoNum type="arabicPeriod"/>
            </a:pPr>
            <a:r>
              <a:rPr lang="en-US" dirty="0"/>
              <a:t>Divide center line to stations and place pegs on them.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/>
              <a:t>Pegs are placed on cross section points (in both sides of stations and in right angles).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/>
              <a:t>Instrument level is setup at convenient positions.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/>
              <a:t>Readings (BS, IS, FS) are took on stations and cross sections (last reading on turning point).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/>
              <a:t>Instrument is shifted to take other readings.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dirty="0"/>
              <a:t>Procedure</a:t>
            </a:r>
            <a:endParaRPr lang="en-US" dirty="0"/>
          </a:p>
        </p:txBody>
      </p:sp>
      <p:sp>
        <p:nvSpPr>
          <p:cNvPr id="6" name="5 Metin kutusu"/>
          <p:cNvSpPr txBox="1"/>
          <p:nvPr/>
        </p:nvSpPr>
        <p:spPr>
          <a:xfrm>
            <a:off x="304800" y="638087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467600" y="304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6th lecture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474002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HI= B.M + BS,         RL= HI – FS</a:t>
            </a:r>
          </a:p>
          <a:p>
            <a:pPr marL="109728" indent="0" algn="just">
              <a:buNone/>
            </a:pPr>
            <a:endParaRPr lang="en-US" dirty="0"/>
          </a:p>
          <a:p>
            <a:pPr algn="just"/>
            <a:r>
              <a:rPr lang="en-US" dirty="0"/>
              <a:t>Arithmetic Check: </a:t>
            </a:r>
          </a:p>
          <a:p>
            <a:pPr marL="109728" indent="0" algn="just">
              <a:buNone/>
            </a:pPr>
            <a:r>
              <a:rPr lang="en-US" dirty="0"/>
              <a:t>      Σ B.S - ΣF.S = Last RL - First R.L</a:t>
            </a:r>
          </a:p>
          <a:p>
            <a:pPr marL="109728" indent="0" algn="just">
              <a:buNone/>
            </a:pPr>
            <a:endParaRPr lang="en-US" dirty="0"/>
          </a:p>
          <a:p>
            <a:pPr algn="just"/>
            <a:r>
              <a:rPr lang="en-US" dirty="0"/>
              <a:t>Errors and corrections:</a:t>
            </a:r>
          </a:p>
          <a:p>
            <a:pPr marL="109728" indent="0" algn="just">
              <a:buNone/>
            </a:pPr>
            <a:r>
              <a:rPr lang="en-US" dirty="0"/>
              <a:t>Error=determined elevation – actual elevation</a:t>
            </a:r>
          </a:p>
          <a:p>
            <a:pPr marL="109728" indent="0" algn="just">
              <a:buNone/>
            </a:pPr>
            <a:r>
              <a:rPr lang="en-US" dirty="0"/>
              <a:t>Correction (C) = - Error/n,        </a:t>
            </a:r>
          </a:p>
          <a:p>
            <a:pPr marL="109728" indent="0" algn="just">
              <a:buNone/>
            </a:pPr>
            <a:r>
              <a:rPr lang="en-US" dirty="0"/>
              <a:t>n: number of setup</a:t>
            </a:r>
          </a:p>
          <a:p>
            <a:pPr marL="109728" indent="0" algn="just">
              <a:buNone/>
            </a:pPr>
            <a:r>
              <a:rPr lang="en-US" dirty="0"/>
              <a:t>* Correction value is distributed cumulatively.</a:t>
            </a:r>
          </a:p>
          <a:p>
            <a:pPr marL="109728" indent="0" algn="just">
              <a:buNone/>
            </a:pPr>
            <a:endParaRPr lang="en-US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792162"/>
          </a:xfrm>
        </p:spPr>
        <p:txBody>
          <a:bodyPr>
            <a:normAutofit/>
          </a:bodyPr>
          <a:lstStyle/>
          <a:p>
            <a:r>
              <a:rPr lang="en-US" sz="4400" dirty="0"/>
              <a:t>Calculation</a:t>
            </a:r>
            <a:endParaRPr lang="en-US" dirty="0"/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356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467600" y="304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6th lecture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164019"/>
            <a:ext cx="8229600" cy="4843273"/>
          </a:xfrm>
        </p:spPr>
        <p:txBody>
          <a:bodyPr>
            <a:normAutofit/>
          </a:bodyPr>
          <a:lstStyle/>
          <a:p>
            <a:r>
              <a:rPr lang="en-US" b="1" dirty="0"/>
              <a:t>Plotting results: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/>
              <a:t>Choose suitable scale to plot profile and cross sections: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/>
              <a:t>Horizontal scale: horizontal distances.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/>
              <a:t>Vertical scale: elevations of points.</a:t>
            </a:r>
          </a:p>
          <a:p>
            <a:pPr marL="109728" indent="0">
              <a:buNone/>
            </a:pPr>
            <a:endParaRPr lang="en-US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467600" y="27666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6th lecture</a:t>
            </a:r>
          </a:p>
        </p:txBody>
      </p:sp>
      <p:sp>
        <p:nvSpPr>
          <p:cNvPr id="9" name="2 Başlık"/>
          <p:cNvSpPr txBox="1">
            <a:spLocks/>
          </p:cNvSpPr>
          <p:nvPr/>
        </p:nvSpPr>
        <p:spPr>
          <a:xfrm>
            <a:off x="228600" y="274638"/>
            <a:ext cx="8610600" cy="88938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Calculation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ACA2D3-18E3-4859-8210-D471AB088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114484"/>
              </p:ext>
            </p:extLst>
          </p:nvPr>
        </p:nvGraphicFramePr>
        <p:xfrm>
          <a:off x="1143000" y="3551359"/>
          <a:ext cx="7400924" cy="2973952"/>
        </p:xfrm>
        <a:graphic>
          <a:graphicData uri="http://schemas.openxmlformats.org/drawingml/2006/table">
            <a:tbl>
              <a:tblPr firstRow="1" firstCol="1" bandRow="1"/>
              <a:tblGrid>
                <a:gridCol w="786552">
                  <a:extLst>
                    <a:ext uri="{9D8B030D-6E8A-4147-A177-3AD203B41FA5}">
                      <a16:colId xmlns:a16="http://schemas.microsoft.com/office/drawing/2014/main" val="3540271302"/>
                    </a:ext>
                  </a:extLst>
                </a:gridCol>
                <a:gridCol w="687540">
                  <a:extLst>
                    <a:ext uri="{9D8B030D-6E8A-4147-A177-3AD203B41FA5}">
                      <a16:colId xmlns:a16="http://schemas.microsoft.com/office/drawing/2014/main" val="1405908783"/>
                    </a:ext>
                  </a:extLst>
                </a:gridCol>
                <a:gridCol w="687540">
                  <a:extLst>
                    <a:ext uri="{9D8B030D-6E8A-4147-A177-3AD203B41FA5}">
                      <a16:colId xmlns:a16="http://schemas.microsoft.com/office/drawing/2014/main" val="1964364724"/>
                    </a:ext>
                  </a:extLst>
                </a:gridCol>
                <a:gridCol w="620378">
                  <a:extLst>
                    <a:ext uri="{9D8B030D-6E8A-4147-A177-3AD203B41FA5}">
                      <a16:colId xmlns:a16="http://schemas.microsoft.com/office/drawing/2014/main" val="1549860776"/>
                    </a:ext>
                  </a:extLst>
                </a:gridCol>
                <a:gridCol w="786552">
                  <a:extLst>
                    <a:ext uri="{9D8B030D-6E8A-4147-A177-3AD203B41FA5}">
                      <a16:colId xmlns:a16="http://schemas.microsoft.com/office/drawing/2014/main" val="1558303064"/>
                    </a:ext>
                  </a:extLst>
                </a:gridCol>
                <a:gridCol w="722160">
                  <a:extLst>
                    <a:ext uri="{9D8B030D-6E8A-4147-A177-3AD203B41FA5}">
                      <a16:colId xmlns:a16="http://schemas.microsoft.com/office/drawing/2014/main" val="2345772509"/>
                    </a:ext>
                  </a:extLst>
                </a:gridCol>
                <a:gridCol w="982497">
                  <a:extLst>
                    <a:ext uri="{9D8B030D-6E8A-4147-A177-3AD203B41FA5}">
                      <a16:colId xmlns:a16="http://schemas.microsoft.com/office/drawing/2014/main" val="647061902"/>
                    </a:ext>
                  </a:extLst>
                </a:gridCol>
                <a:gridCol w="983189">
                  <a:extLst>
                    <a:ext uri="{9D8B030D-6E8A-4147-A177-3AD203B41FA5}">
                      <a16:colId xmlns:a16="http://schemas.microsoft.com/office/drawing/2014/main" val="2328259946"/>
                    </a:ext>
                  </a:extLst>
                </a:gridCol>
                <a:gridCol w="1144516">
                  <a:extLst>
                    <a:ext uri="{9D8B030D-6E8A-4147-A177-3AD203B41FA5}">
                      <a16:colId xmlns:a16="http://schemas.microsoft.com/office/drawing/2014/main" val="676357489"/>
                    </a:ext>
                  </a:extLst>
                </a:gridCol>
              </a:tblGrid>
              <a:tr h="50956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R.L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Correction 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Corrected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R.L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690917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B.M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409577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1+00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41513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420725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779880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1+20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285266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748216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580318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1+30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807032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130473"/>
                  </a:ext>
                </a:extLst>
              </a:tr>
              <a:tr h="24643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8369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4048</TotalTime>
  <Words>425</Words>
  <Application>Microsoft Office PowerPoint</Application>
  <PresentationFormat>On-screen Show (4:3)</PresentationFormat>
  <Paragraphs>187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Lucida Sans Unicode</vt:lpstr>
      <vt:lpstr>Times New Roman</vt:lpstr>
      <vt:lpstr>Verdana</vt:lpstr>
      <vt:lpstr>Wingdings 2</vt:lpstr>
      <vt:lpstr>Wingdings 3</vt:lpstr>
      <vt:lpstr>Kalabalık</vt:lpstr>
      <vt:lpstr>SURVEYİNG ENGİNEERİNG Lab.  Profile leveling 6th lecture By: Ali A. Mahmod</vt:lpstr>
      <vt:lpstr>Contents</vt:lpstr>
      <vt:lpstr>introduction</vt:lpstr>
      <vt:lpstr>introduction</vt:lpstr>
      <vt:lpstr>Objective</vt:lpstr>
      <vt:lpstr>Apparatus</vt:lpstr>
      <vt:lpstr>Procedure</vt:lpstr>
      <vt:lpstr>Calculation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SURVEYİNG ENGİNEERİNG  Apparatus of surveying engineering</dc:title>
  <dc:creator>ALI</dc:creator>
  <cp:lastModifiedBy>MiQDAD</cp:lastModifiedBy>
  <cp:revision>60</cp:revision>
  <dcterms:created xsi:type="dcterms:W3CDTF">2020-07-06T11:36:48Z</dcterms:created>
  <dcterms:modified xsi:type="dcterms:W3CDTF">2020-11-21T15:24:12Z</dcterms:modified>
</cp:coreProperties>
</file>