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68" r:id="rId3"/>
    <p:sldId id="258" r:id="rId4"/>
    <p:sldId id="271" r:id="rId5"/>
    <p:sldId id="270" r:id="rId6"/>
    <p:sldId id="272" r:id="rId7"/>
    <p:sldId id="260" r:id="rId8"/>
    <p:sldId id="265"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CA65CF-AAF8-4083-AEDE-0D1E1E9BD36F}" type="datetimeFigureOut">
              <a:rPr lang="en-US" smtClean="0"/>
              <a:pPr/>
              <a:t>1/14/2021</a:t>
            </a:fld>
            <a:endParaRPr lang="en-US"/>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F0129-537B-4736-8478-B778C830E8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7F39E1A2-B301-4F35-A971-5CC3DE194B83}" type="datetimeFigureOut">
              <a:rPr lang="en-US" smtClean="0"/>
              <a:pPr/>
              <a:t>1/14/2021</a:t>
            </a:fld>
            <a:endParaRPr lang="en-US"/>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AFBEED0A-36F6-4176-87BB-5C678BAC1D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F39E1A2-B301-4F35-A971-5CC3DE194B83}" type="datetimeFigureOut">
              <a:rPr lang="en-US" smtClean="0"/>
              <a:pPr/>
              <a:t>1/14/2021</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AFBEED0A-36F6-4176-87BB-5C678BAC1D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F39E1A2-B301-4F35-A971-5CC3DE194B83}" type="datetimeFigureOut">
              <a:rPr lang="en-US" smtClean="0"/>
              <a:pPr/>
              <a:t>1/14/2021</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AFBEED0A-36F6-4176-87BB-5C678BAC1D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7F39E1A2-B301-4F35-A971-5CC3DE194B83}" type="datetimeFigureOut">
              <a:rPr lang="en-US" smtClean="0"/>
              <a:pPr/>
              <a:t>1/14/2021</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AFBEED0A-36F6-4176-87BB-5C678BAC1D38}" type="slidenum">
              <a:rPr lang="en-US" smtClean="0"/>
              <a:pPr/>
              <a:t>‹#›</a:t>
            </a:fld>
            <a:endParaRPr lang="en-US"/>
          </a:p>
        </p:txBody>
      </p:sp>
      <p:sp>
        <p:nvSpPr>
          <p:cNvPr id="7" name="6 Başlık"/>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7F39E1A2-B301-4F35-A971-5CC3DE194B83}" type="datetimeFigureOut">
              <a:rPr lang="en-US" smtClean="0"/>
              <a:pPr/>
              <a:t>1/14/2021</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AFBEED0A-36F6-4176-87BB-5C678BAC1D38}" type="slidenum">
              <a:rPr lang="en-US" smtClean="0"/>
              <a:pPr/>
              <a:t>‹#›</a:t>
            </a:fld>
            <a:endParaRPr lang="en-US"/>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7F39E1A2-B301-4F35-A971-5CC3DE194B83}" type="datetimeFigureOut">
              <a:rPr lang="en-US" smtClean="0"/>
              <a:pPr/>
              <a:t>1/14/2021</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AFBEED0A-36F6-4176-87BB-5C678BAC1D38}" type="slidenum">
              <a:rPr lang="en-US" smtClean="0"/>
              <a:pPr/>
              <a:t>‹#›</a:t>
            </a:fld>
            <a:endParaRPr lang="en-US"/>
          </a:p>
        </p:txBody>
      </p:sp>
      <p:sp>
        <p:nvSpPr>
          <p:cNvPr id="8" name="7 Başlık"/>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7F39E1A2-B301-4F35-A971-5CC3DE194B83}" type="datetimeFigureOut">
              <a:rPr lang="en-US" smtClean="0"/>
              <a:pPr/>
              <a:t>1/14/2021</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AFBEED0A-36F6-4176-87BB-5C678BAC1D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7F39E1A2-B301-4F35-A971-5CC3DE194B83}" type="datetimeFigureOut">
              <a:rPr lang="en-US" smtClean="0"/>
              <a:pPr/>
              <a:t>1/14/2021</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AFBEED0A-36F6-4176-87BB-5C678BAC1D38}" type="slidenum">
              <a:rPr lang="en-US" smtClean="0"/>
              <a:pPr/>
              <a:t>‹#›</a:t>
            </a:fld>
            <a:endParaRPr lang="en-US"/>
          </a:p>
        </p:txBody>
      </p:sp>
      <p:sp>
        <p:nvSpPr>
          <p:cNvPr id="6" name="5 Başlık"/>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F39E1A2-B301-4F35-A971-5CC3DE194B83}" type="datetimeFigureOut">
              <a:rPr lang="en-US" smtClean="0"/>
              <a:pPr/>
              <a:t>1/14/2021</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AFBEED0A-36F6-4176-87BB-5C678BAC1D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7F39E1A2-B301-4F35-A971-5CC3DE194B83}" type="datetimeFigureOut">
              <a:rPr lang="en-US" smtClean="0"/>
              <a:pPr/>
              <a:t>1/14/2021</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AFBEED0A-36F6-4176-87BB-5C678BAC1D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7F39E1A2-B301-4F35-A971-5CC3DE194B83}" type="datetimeFigureOut">
              <a:rPr lang="en-US" smtClean="0"/>
              <a:pPr/>
              <a:t>1/14/2021</a:t>
            </a:fld>
            <a:endParaRPr lang="en-US"/>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AFBEED0A-36F6-4176-87BB-5C678BAC1D38}" type="slidenum">
              <a:rPr lang="en-US" smtClean="0"/>
              <a:pPr/>
              <a:t>‹#›</a:t>
            </a:fld>
            <a:endParaRPr lang="en-US"/>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39E1A2-B301-4F35-A971-5CC3DE194B83}" type="datetimeFigureOut">
              <a:rPr lang="en-US" smtClean="0"/>
              <a:pPr/>
              <a:t>1/14/2021</a:t>
            </a:fld>
            <a:endParaRPr lang="en-US"/>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BEED0A-36F6-4176-87BB-5C678BAC1D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57200" y="2209800"/>
            <a:ext cx="8382000" cy="2971800"/>
          </a:xfrm>
        </p:spPr>
        <p:txBody>
          <a:bodyPr>
            <a:normAutofit fontScale="90000"/>
          </a:bodyPr>
          <a:lstStyle/>
          <a:p>
            <a:pPr algn="ctr"/>
            <a:r>
              <a:rPr lang="en-US" dirty="0"/>
              <a:t>SURVEYİNG ENGİNEERİNG Lab.</a:t>
            </a:r>
            <a:br>
              <a:rPr lang="en-US" dirty="0"/>
            </a:br>
            <a:br>
              <a:rPr lang="en-US" dirty="0"/>
            </a:br>
            <a:r>
              <a:rPr lang="en-US" dirty="0">
                <a:solidFill>
                  <a:schemeClr val="tx1"/>
                </a:solidFill>
              </a:rPr>
              <a:t>Contour lines</a:t>
            </a:r>
            <a:br>
              <a:rPr lang="en-US" dirty="0">
                <a:solidFill>
                  <a:schemeClr val="tx1"/>
                </a:solidFill>
              </a:rPr>
            </a:br>
            <a:r>
              <a:rPr lang="en-US" sz="2400" dirty="0">
                <a:solidFill>
                  <a:schemeClr val="tx1"/>
                </a:solidFill>
              </a:rPr>
              <a:t>7th lecture</a:t>
            </a:r>
            <a:br>
              <a:rPr lang="en-US" sz="2400" dirty="0">
                <a:solidFill>
                  <a:schemeClr val="tx1"/>
                </a:solidFill>
              </a:rPr>
            </a:br>
            <a:r>
              <a:rPr lang="en-US" sz="2400" dirty="0">
                <a:solidFill>
                  <a:schemeClr val="tx1"/>
                </a:solidFill>
              </a:rPr>
              <a:t>By: Ali A. </a:t>
            </a:r>
            <a:r>
              <a:rPr lang="en-US" sz="2400" dirty="0" err="1">
                <a:solidFill>
                  <a:schemeClr val="tx1"/>
                </a:solidFill>
              </a:rPr>
              <a:t>Mahmod</a:t>
            </a:r>
            <a:endParaRPr lang="en-US" dirty="0"/>
          </a:p>
        </p:txBody>
      </p:sp>
      <p:sp>
        <p:nvSpPr>
          <p:cNvPr id="3" name="2 Alt Başlık"/>
          <p:cNvSpPr>
            <a:spLocks noGrp="1"/>
          </p:cNvSpPr>
          <p:nvPr>
            <p:ph type="subTitle" idx="1"/>
          </p:nvPr>
        </p:nvSpPr>
        <p:spPr>
          <a:xfrm>
            <a:off x="304800" y="457200"/>
            <a:ext cx="4038600" cy="1752600"/>
          </a:xfrm>
        </p:spPr>
        <p:txBody>
          <a:bodyPr>
            <a:normAutofit fontScale="85000" lnSpcReduction="20000"/>
          </a:bodyPr>
          <a:lstStyle/>
          <a:p>
            <a:pPr algn="l"/>
            <a:r>
              <a:rPr lang="en-US" dirty="0" err="1">
                <a:solidFill>
                  <a:schemeClr val="tx1"/>
                </a:solidFill>
              </a:rPr>
              <a:t>Salahaddin</a:t>
            </a:r>
            <a:r>
              <a:rPr lang="en-US" dirty="0">
                <a:solidFill>
                  <a:schemeClr val="tx1"/>
                </a:solidFill>
              </a:rPr>
              <a:t> university</a:t>
            </a:r>
          </a:p>
          <a:p>
            <a:pPr algn="l"/>
            <a:r>
              <a:rPr lang="en-US" dirty="0">
                <a:solidFill>
                  <a:schemeClr val="tx1"/>
                </a:solidFill>
              </a:rPr>
              <a:t>Engineering college </a:t>
            </a:r>
          </a:p>
          <a:p>
            <a:pPr algn="l"/>
            <a:r>
              <a:rPr lang="en-US" dirty="0">
                <a:solidFill>
                  <a:schemeClr val="tx1"/>
                </a:solidFill>
              </a:rPr>
              <a:t>Civil department</a:t>
            </a:r>
          </a:p>
          <a:p>
            <a:pPr algn="l"/>
            <a:r>
              <a:rPr lang="en-US" dirty="0">
                <a:solidFill>
                  <a:schemeClr val="tx1"/>
                </a:solidFill>
              </a:rPr>
              <a:t>2</a:t>
            </a:r>
            <a:r>
              <a:rPr lang="en-US" baseline="30000" dirty="0">
                <a:solidFill>
                  <a:schemeClr val="tx1"/>
                </a:solidFill>
              </a:rPr>
              <a:t>nd</a:t>
            </a:r>
            <a:r>
              <a:rPr lang="en-US" dirty="0">
                <a:solidFill>
                  <a:schemeClr val="tx1"/>
                </a:solidFill>
              </a:rPr>
              <a:t> class</a:t>
            </a:r>
          </a:p>
          <a:p>
            <a:pPr algn="l"/>
            <a:r>
              <a:rPr lang="en-US" dirty="0">
                <a:solidFill>
                  <a:schemeClr val="tx1"/>
                </a:solidFill>
              </a:rPr>
              <a:t>2020_2021</a:t>
            </a:r>
          </a:p>
        </p:txBody>
      </p:sp>
      <p:pic>
        <p:nvPicPr>
          <p:cNvPr id="5" name="Picture 4">
            <a:extLst>
              <a:ext uri="{FF2B5EF4-FFF2-40B4-BE49-F238E27FC236}">
                <a16:creationId xmlns:a16="http://schemas.microsoft.com/office/drawing/2014/main" id="{2805D086-E1A6-4E99-992A-BE444F21A0E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02780" y="304800"/>
            <a:ext cx="1836420" cy="16287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04800" y="1481328"/>
            <a:ext cx="8534400" cy="4690872"/>
          </a:xfrm>
        </p:spPr>
        <p:txBody>
          <a:bodyPr>
            <a:normAutofit/>
          </a:bodyPr>
          <a:lstStyle/>
          <a:p>
            <a:pPr algn="just"/>
            <a:r>
              <a:rPr lang="en-US" b="1" dirty="0">
                <a:solidFill>
                  <a:schemeClr val="accent1"/>
                </a:solidFill>
              </a:rPr>
              <a:t>contour line </a:t>
            </a:r>
            <a:r>
              <a:rPr lang="en-US" dirty="0"/>
              <a:t>is an imaginary line which connects points of equal elevation. Such lines are drawn on the plan of an area after establishing reduced levels of several points in the area. The contour lines in an area are drawn keeping difference in elevation of between two consecutive lines constant. For example, Fig.1 shows contours in an area with contour interval of 1 m. On contour lines the level of lines is also written.</a:t>
            </a:r>
          </a:p>
        </p:txBody>
      </p:sp>
      <p:sp>
        <p:nvSpPr>
          <p:cNvPr id="3" name="2 Başlık"/>
          <p:cNvSpPr>
            <a:spLocks noGrp="1"/>
          </p:cNvSpPr>
          <p:nvPr>
            <p:ph type="title"/>
          </p:nvPr>
        </p:nvSpPr>
        <p:spPr>
          <a:xfrm>
            <a:off x="457200" y="274638"/>
            <a:ext cx="8229600" cy="868362"/>
          </a:xfrm>
        </p:spPr>
        <p:txBody>
          <a:bodyPr>
            <a:normAutofit/>
          </a:bodyPr>
          <a:lstStyle/>
          <a:p>
            <a:r>
              <a:rPr lang="en-US" sz="4400" dirty="0"/>
              <a:t>introduction</a:t>
            </a:r>
            <a:endParaRPr lang="en-US" dirty="0"/>
          </a:p>
        </p:txBody>
      </p:sp>
      <p:sp>
        <p:nvSpPr>
          <p:cNvPr id="4" name="3 Metin kutusu"/>
          <p:cNvSpPr txBox="1"/>
          <p:nvPr/>
        </p:nvSpPr>
        <p:spPr>
          <a:xfrm>
            <a:off x="7543800" y="276665"/>
            <a:ext cx="1447800" cy="369332"/>
          </a:xfrm>
          <a:prstGeom prst="rect">
            <a:avLst/>
          </a:prstGeom>
          <a:noFill/>
        </p:spPr>
        <p:txBody>
          <a:bodyPr wrap="square" rtlCol="0">
            <a:spAutoFit/>
          </a:bodyPr>
          <a:lstStyle/>
          <a:p>
            <a:r>
              <a:rPr lang="en-US" dirty="0">
                <a:solidFill>
                  <a:srgbClr val="0070C0"/>
                </a:solidFill>
              </a:rPr>
              <a:t>7th lecture</a:t>
            </a:r>
          </a:p>
        </p:txBody>
      </p:sp>
      <p:sp>
        <p:nvSpPr>
          <p:cNvPr id="5" name="4 Metin kutusu"/>
          <p:cNvSpPr txBox="1"/>
          <p:nvPr/>
        </p:nvSpPr>
        <p:spPr>
          <a:xfrm>
            <a:off x="304800" y="6324600"/>
            <a:ext cx="381000" cy="369332"/>
          </a:xfrm>
          <a:prstGeom prst="rect">
            <a:avLst/>
          </a:prstGeom>
          <a:noFill/>
        </p:spPr>
        <p:txBody>
          <a:bodyPr wrap="square" rtlCol="0">
            <a:spAutoFit/>
          </a:bodyPr>
          <a:lstStyle/>
          <a:p>
            <a:r>
              <a:rPr lang="en-US" dirty="0"/>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246503"/>
            <a:ext cx="8229600" cy="1143000"/>
          </a:xfrm>
        </p:spPr>
        <p:txBody>
          <a:bodyPr>
            <a:normAutofit/>
          </a:bodyPr>
          <a:lstStyle/>
          <a:p>
            <a:r>
              <a:rPr lang="en-US" sz="4400" dirty="0"/>
              <a:t>introduction</a:t>
            </a:r>
          </a:p>
        </p:txBody>
      </p:sp>
      <p:sp>
        <p:nvSpPr>
          <p:cNvPr id="4" name="3 Metin kutusu"/>
          <p:cNvSpPr txBox="1"/>
          <p:nvPr/>
        </p:nvSpPr>
        <p:spPr>
          <a:xfrm>
            <a:off x="304800" y="6324600"/>
            <a:ext cx="381000" cy="369332"/>
          </a:xfrm>
          <a:prstGeom prst="rect">
            <a:avLst/>
          </a:prstGeom>
          <a:noFill/>
        </p:spPr>
        <p:txBody>
          <a:bodyPr wrap="square" rtlCol="0">
            <a:spAutoFit/>
          </a:bodyPr>
          <a:lstStyle/>
          <a:p>
            <a:r>
              <a:rPr lang="en-US" dirty="0"/>
              <a:t>3</a:t>
            </a:r>
          </a:p>
        </p:txBody>
      </p:sp>
      <p:pic>
        <p:nvPicPr>
          <p:cNvPr id="7" name="Content Placeholder 6">
            <a:extLst>
              <a:ext uri="{FF2B5EF4-FFF2-40B4-BE49-F238E27FC236}">
                <a16:creationId xmlns:a16="http://schemas.microsoft.com/office/drawing/2014/main" id="{98884B30-8108-4AC0-AD2F-8B35F2543D1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7807"/>
          <a:stretch/>
        </p:blipFill>
        <p:spPr>
          <a:xfrm>
            <a:off x="1295400" y="1227753"/>
            <a:ext cx="6714233" cy="5204671"/>
          </a:xfrm>
        </p:spPr>
      </p:pic>
      <p:sp>
        <p:nvSpPr>
          <p:cNvPr id="10" name="TextBox 9">
            <a:extLst>
              <a:ext uri="{FF2B5EF4-FFF2-40B4-BE49-F238E27FC236}">
                <a16:creationId xmlns:a16="http://schemas.microsoft.com/office/drawing/2014/main" id="{73A0B031-554D-4F11-B0FA-B2DD4DCB9DA5}"/>
              </a:ext>
            </a:extLst>
          </p:cNvPr>
          <p:cNvSpPr txBox="1"/>
          <p:nvPr/>
        </p:nvSpPr>
        <p:spPr>
          <a:xfrm>
            <a:off x="7162800" y="6172200"/>
            <a:ext cx="1524000" cy="369332"/>
          </a:xfrm>
          <a:prstGeom prst="rect">
            <a:avLst/>
          </a:prstGeom>
          <a:noFill/>
        </p:spPr>
        <p:txBody>
          <a:bodyPr wrap="square" rtlCol="0">
            <a:spAutoFit/>
          </a:bodyPr>
          <a:lstStyle/>
          <a:p>
            <a:r>
              <a:rPr lang="en-US" dirty="0"/>
              <a:t>Figure 1</a:t>
            </a:r>
          </a:p>
        </p:txBody>
      </p:sp>
      <p:sp>
        <p:nvSpPr>
          <p:cNvPr id="8" name="3 Metin kutusu">
            <a:extLst>
              <a:ext uri="{FF2B5EF4-FFF2-40B4-BE49-F238E27FC236}">
                <a16:creationId xmlns:a16="http://schemas.microsoft.com/office/drawing/2014/main" id="{58E40E63-1FE5-42F1-9DD7-F1FAE8A6FB22}"/>
              </a:ext>
            </a:extLst>
          </p:cNvPr>
          <p:cNvSpPr txBox="1"/>
          <p:nvPr/>
        </p:nvSpPr>
        <p:spPr>
          <a:xfrm>
            <a:off x="7543800" y="276665"/>
            <a:ext cx="1447800" cy="369332"/>
          </a:xfrm>
          <a:prstGeom prst="rect">
            <a:avLst/>
          </a:prstGeom>
          <a:noFill/>
        </p:spPr>
        <p:txBody>
          <a:bodyPr wrap="square" rtlCol="0">
            <a:spAutoFit/>
          </a:bodyPr>
          <a:lstStyle/>
          <a:p>
            <a:r>
              <a:rPr lang="en-US" dirty="0">
                <a:solidFill>
                  <a:srgbClr val="0070C0"/>
                </a:solidFill>
              </a:rPr>
              <a:t>7th lecture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235C4F-9D0A-46D8-BA69-A6AB2DC7AA1B}"/>
              </a:ext>
            </a:extLst>
          </p:cNvPr>
          <p:cNvSpPr>
            <a:spLocks noGrp="1"/>
          </p:cNvSpPr>
          <p:nvPr>
            <p:ph idx="1"/>
          </p:nvPr>
        </p:nvSpPr>
        <p:spPr/>
        <p:txBody>
          <a:bodyPr/>
          <a:lstStyle/>
          <a:p>
            <a:pPr marL="109728" indent="0" algn="just">
              <a:buNone/>
            </a:pPr>
            <a:r>
              <a:rPr lang="en-US" b="1" dirty="0">
                <a:solidFill>
                  <a:schemeClr val="accent1"/>
                </a:solidFill>
              </a:rPr>
              <a:t>Contour line characteristic:</a:t>
            </a:r>
          </a:p>
          <a:p>
            <a:pPr algn="just"/>
            <a:r>
              <a:rPr lang="en-US" dirty="0"/>
              <a:t>A contour cannot have an end within the map. It must either close on itself, or commence and end at the edges of the map.</a:t>
            </a:r>
          </a:p>
          <a:p>
            <a:pPr algn="just"/>
            <a:r>
              <a:rPr lang="en-US" dirty="0"/>
              <a:t>A series of closed contours represents either a hill or a depression.</a:t>
            </a:r>
          </a:p>
          <a:p>
            <a:pPr algn="just"/>
            <a:r>
              <a:rPr lang="en-US" dirty="0"/>
              <a:t>It is incorrect, as two contours are meeting and continuing as a single line.</a:t>
            </a:r>
          </a:p>
        </p:txBody>
      </p:sp>
      <p:sp>
        <p:nvSpPr>
          <p:cNvPr id="3" name="Title 2">
            <a:extLst>
              <a:ext uri="{FF2B5EF4-FFF2-40B4-BE49-F238E27FC236}">
                <a16:creationId xmlns:a16="http://schemas.microsoft.com/office/drawing/2014/main" id="{70FDE034-3F97-4E77-A7C0-F64E9F4E5DF1}"/>
              </a:ext>
            </a:extLst>
          </p:cNvPr>
          <p:cNvSpPr>
            <a:spLocks noGrp="1"/>
          </p:cNvSpPr>
          <p:nvPr>
            <p:ph type="title"/>
          </p:nvPr>
        </p:nvSpPr>
        <p:spPr/>
        <p:txBody>
          <a:bodyPr/>
          <a:lstStyle/>
          <a:p>
            <a:r>
              <a:rPr lang="en-US" sz="4000" dirty="0"/>
              <a:t>introduction</a:t>
            </a:r>
            <a:endParaRPr lang="en-US" dirty="0"/>
          </a:p>
        </p:txBody>
      </p:sp>
      <p:sp>
        <p:nvSpPr>
          <p:cNvPr id="4" name="3 Metin kutusu">
            <a:extLst>
              <a:ext uri="{FF2B5EF4-FFF2-40B4-BE49-F238E27FC236}">
                <a16:creationId xmlns:a16="http://schemas.microsoft.com/office/drawing/2014/main" id="{2E91E738-1967-47D5-AD1C-015E63B46355}"/>
              </a:ext>
            </a:extLst>
          </p:cNvPr>
          <p:cNvSpPr txBox="1"/>
          <p:nvPr/>
        </p:nvSpPr>
        <p:spPr>
          <a:xfrm>
            <a:off x="304800" y="6324600"/>
            <a:ext cx="381000" cy="369332"/>
          </a:xfrm>
          <a:prstGeom prst="rect">
            <a:avLst/>
          </a:prstGeom>
          <a:noFill/>
        </p:spPr>
        <p:txBody>
          <a:bodyPr wrap="square" rtlCol="0">
            <a:spAutoFit/>
          </a:bodyPr>
          <a:lstStyle/>
          <a:p>
            <a:r>
              <a:rPr lang="en-US" dirty="0"/>
              <a:t>4</a:t>
            </a:r>
          </a:p>
        </p:txBody>
      </p:sp>
      <p:sp>
        <p:nvSpPr>
          <p:cNvPr id="5" name="3 Metin kutusu">
            <a:extLst>
              <a:ext uri="{FF2B5EF4-FFF2-40B4-BE49-F238E27FC236}">
                <a16:creationId xmlns:a16="http://schemas.microsoft.com/office/drawing/2014/main" id="{FD194309-64BF-4CB1-A0DD-0534D4FE1AC1}"/>
              </a:ext>
            </a:extLst>
          </p:cNvPr>
          <p:cNvSpPr txBox="1"/>
          <p:nvPr/>
        </p:nvSpPr>
        <p:spPr>
          <a:xfrm>
            <a:off x="7543800" y="276665"/>
            <a:ext cx="1447800" cy="369332"/>
          </a:xfrm>
          <a:prstGeom prst="rect">
            <a:avLst/>
          </a:prstGeom>
          <a:noFill/>
        </p:spPr>
        <p:txBody>
          <a:bodyPr wrap="square" rtlCol="0">
            <a:spAutoFit/>
          </a:bodyPr>
          <a:lstStyle/>
          <a:p>
            <a:r>
              <a:rPr lang="en-US" dirty="0">
                <a:solidFill>
                  <a:srgbClr val="0070C0"/>
                </a:solidFill>
              </a:rPr>
              <a:t>7th lecture</a:t>
            </a:r>
          </a:p>
        </p:txBody>
      </p:sp>
    </p:spTree>
    <p:extLst>
      <p:ext uri="{BB962C8B-B14F-4D97-AF65-F5344CB8AC3E}">
        <p14:creationId xmlns:p14="http://schemas.microsoft.com/office/powerpoint/2010/main" val="234184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4B9A1B-FE9B-4A6F-94A6-CA707E1C1F13}"/>
              </a:ext>
            </a:extLst>
          </p:cNvPr>
          <p:cNvSpPr>
            <a:spLocks noGrp="1"/>
          </p:cNvSpPr>
          <p:nvPr>
            <p:ph idx="1"/>
          </p:nvPr>
        </p:nvSpPr>
        <p:spPr/>
        <p:txBody>
          <a:bodyPr>
            <a:normAutofit/>
          </a:bodyPr>
          <a:lstStyle/>
          <a:p>
            <a:pPr algn="just"/>
            <a:r>
              <a:rPr lang="en-US" dirty="0"/>
              <a:t>It is incorrect, or at least unusual when several contours are merging and continuing as a single line. This would be correct only in the case of: </a:t>
            </a:r>
          </a:p>
          <a:p>
            <a:pPr marL="109728" indent="0" algn="just">
              <a:buNone/>
            </a:pPr>
            <a:r>
              <a:rPr lang="en-US" dirty="0"/>
              <a:t>1. Vertical slope </a:t>
            </a:r>
          </a:p>
          <a:p>
            <a:pPr marL="109728" indent="0" algn="just">
              <a:buNone/>
            </a:pPr>
            <a:r>
              <a:rPr lang="en-US" dirty="0"/>
              <a:t>2. Retaining wall. </a:t>
            </a:r>
          </a:p>
          <a:p>
            <a:pPr marL="109728" indent="0" algn="just">
              <a:buNone/>
            </a:pPr>
            <a:r>
              <a:rPr lang="en-US" dirty="0"/>
              <a:t>3. Cave </a:t>
            </a:r>
          </a:p>
          <a:p>
            <a:pPr algn="just"/>
            <a:r>
              <a:rPr lang="en-US" dirty="0"/>
              <a:t>A series of equally spaced contour lines represents a constant slope along a line normal to the contours. </a:t>
            </a:r>
          </a:p>
        </p:txBody>
      </p:sp>
      <p:sp>
        <p:nvSpPr>
          <p:cNvPr id="3" name="Title 2">
            <a:extLst>
              <a:ext uri="{FF2B5EF4-FFF2-40B4-BE49-F238E27FC236}">
                <a16:creationId xmlns:a16="http://schemas.microsoft.com/office/drawing/2014/main" id="{4B3BA9D4-DB93-4AD4-9FFE-54D84C98D79C}"/>
              </a:ext>
            </a:extLst>
          </p:cNvPr>
          <p:cNvSpPr>
            <a:spLocks noGrp="1"/>
          </p:cNvSpPr>
          <p:nvPr>
            <p:ph type="title"/>
          </p:nvPr>
        </p:nvSpPr>
        <p:spPr>
          <a:xfrm>
            <a:off x="457200" y="274638"/>
            <a:ext cx="8229600" cy="868362"/>
          </a:xfrm>
        </p:spPr>
        <p:txBody>
          <a:bodyPr/>
          <a:lstStyle/>
          <a:p>
            <a:r>
              <a:rPr lang="en-US" sz="4000" dirty="0"/>
              <a:t>introduction</a:t>
            </a:r>
            <a:endParaRPr lang="en-US" dirty="0"/>
          </a:p>
        </p:txBody>
      </p:sp>
      <p:sp>
        <p:nvSpPr>
          <p:cNvPr id="4" name="3 Metin kutusu">
            <a:extLst>
              <a:ext uri="{FF2B5EF4-FFF2-40B4-BE49-F238E27FC236}">
                <a16:creationId xmlns:a16="http://schemas.microsoft.com/office/drawing/2014/main" id="{539B0D7B-CC12-41AE-BBE4-C0862B5CD07C}"/>
              </a:ext>
            </a:extLst>
          </p:cNvPr>
          <p:cNvSpPr txBox="1"/>
          <p:nvPr/>
        </p:nvSpPr>
        <p:spPr>
          <a:xfrm>
            <a:off x="304800" y="6324600"/>
            <a:ext cx="381000" cy="369332"/>
          </a:xfrm>
          <a:prstGeom prst="rect">
            <a:avLst/>
          </a:prstGeom>
          <a:noFill/>
        </p:spPr>
        <p:txBody>
          <a:bodyPr wrap="square" rtlCol="0">
            <a:spAutoFit/>
          </a:bodyPr>
          <a:lstStyle/>
          <a:p>
            <a:r>
              <a:rPr lang="en-US" dirty="0"/>
              <a:t>5</a:t>
            </a:r>
          </a:p>
        </p:txBody>
      </p:sp>
      <p:sp>
        <p:nvSpPr>
          <p:cNvPr id="5" name="3 Metin kutusu">
            <a:extLst>
              <a:ext uri="{FF2B5EF4-FFF2-40B4-BE49-F238E27FC236}">
                <a16:creationId xmlns:a16="http://schemas.microsoft.com/office/drawing/2014/main" id="{7724BB68-9C23-41A6-87ED-530EA701F1B4}"/>
              </a:ext>
            </a:extLst>
          </p:cNvPr>
          <p:cNvSpPr txBox="1"/>
          <p:nvPr/>
        </p:nvSpPr>
        <p:spPr>
          <a:xfrm>
            <a:off x="7543800" y="316468"/>
            <a:ext cx="1447800" cy="369332"/>
          </a:xfrm>
          <a:prstGeom prst="rect">
            <a:avLst/>
          </a:prstGeom>
          <a:noFill/>
        </p:spPr>
        <p:txBody>
          <a:bodyPr wrap="square" rtlCol="0">
            <a:spAutoFit/>
          </a:bodyPr>
          <a:lstStyle/>
          <a:p>
            <a:r>
              <a:rPr lang="en-US" dirty="0">
                <a:solidFill>
                  <a:srgbClr val="0070C0"/>
                </a:solidFill>
              </a:rPr>
              <a:t>7th lecture</a:t>
            </a:r>
          </a:p>
        </p:txBody>
      </p:sp>
    </p:spTree>
    <p:extLst>
      <p:ext uri="{BB962C8B-B14F-4D97-AF65-F5344CB8AC3E}">
        <p14:creationId xmlns:p14="http://schemas.microsoft.com/office/powerpoint/2010/main" val="126826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D3A81B-5422-4C4C-B090-3CE3A00B75F5}"/>
              </a:ext>
            </a:extLst>
          </p:cNvPr>
          <p:cNvSpPr>
            <a:spLocks noGrp="1"/>
          </p:cNvSpPr>
          <p:nvPr>
            <p:ph idx="1"/>
          </p:nvPr>
        </p:nvSpPr>
        <p:spPr>
          <a:xfrm>
            <a:off x="381000" y="1091736"/>
            <a:ext cx="8229600" cy="4525963"/>
          </a:xfrm>
        </p:spPr>
        <p:txBody>
          <a:bodyPr>
            <a:normAutofit lnSpcReduction="10000"/>
          </a:bodyPr>
          <a:lstStyle/>
          <a:p>
            <a:pPr marL="109728" indent="0" algn="just">
              <a:buNone/>
            </a:pPr>
            <a:r>
              <a:rPr lang="en-US" dirty="0"/>
              <a:t>General definition: </a:t>
            </a:r>
          </a:p>
          <a:p>
            <a:pPr marL="624078" indent="-514350" algn="just">
              <a:buAutoNum type="arabicPeriod"/>
            </a:pPr>
            <a:r>
              <a:rPr lang="en-US" dirty="0">
                <a:solidFill>
                  <a:schemeClr val="accent1"/>
                </a:solidFill>
              </a:rPr>
              <a:t>Vertical interval: </a:t>
            </a:r>
            <a:r>
              <a:rPr lang="en-US" dirty="0"/>
              <a:t>The height between successive contour lines.</a:t>
            </a:r>
          </a:p>
          <a:p>
            <a:pPr marL="624078" indent="-514350" algn="just">
              <a:buAutoNum type="arabicPeriod"/>
            </a:pPr>
            <a:r>
              <a:rPr lang="en-US" dirty="0">
                <a:solidFill>
                  <a:schemeClr val="accent1"/>
                </a:solidFill>
              </a:rPr>
              <a:t>Index contour: </a:t>
            </a:r>
            <a:r>
              <a:rPr lang="en-US" dirty="0"/>
              <a:t>Each fifth contour is drawn as a heavier line.</a:t>
            </a:r>
          </a:p>
          <a:p>
            <a:pPr marL="624078" indent="-514350" algn="just">
              <a:buAutoNum type="arabicPeriod"/>
            </a:pPr>
            <a:r>
              <a:rPr lang="en-US" dirty="0">
                <a:solidFill>
                  <a:schemeClr val="accent1"/>
                </a:solidFill>
              </a:rPr>
              <a:t>Horizontal equivalent: </a:t>
            </a:r>
            <a:r>
              <a:rPr lang="en-US" dirty="0"/>
              <a:t>The horizontal distance between two successive contour lines.</a:t>
            </a:r>
          </a:p>
          <a:p>
            <a:pPr marL="624078" indent="-514350" algn="just">
              <a:buAutoNum type="arabicPeriod"/>
            </a:pPr>
            <a:r>
              <a:rPr lang="en-US" dirty="0">
                <a:solidFill>
                  <a:schemeClr val="accent1"/>
                </a:solidFill>
              </a:rPr>
              <a:t>Gradient of the ground: </a:t>
            </a:r>
            <a:r>
              <a:rPr lang="en-US" dirty="0"/>
              <a:t>The ratio between the vertical interval and the horizontal equivalent the same two contour lines.</a:t>
            </a:r>
          </a:p>
        </p:txBody>
      </p:sp>
      <p:sp>
        <p:nvSpPr>
          <p:cNvPr id="3" name="Title 2">
            <a:extLst>
              <a:ext uri="{FF2B5EF4-FFF2-40B4-BE49-F238E27FC236}">
                <a16:creationId xmlns:a16="http://schemas.microsoft.com/office/drawing/2014/main" id="{DA84CFE7-5F1A-47C0-9D28-F4ADC2607FD7}"/>
              </a:ext>
            </a:extLst>
          </p:cNvPr>
          <p:cNvSpPr>
            <a:spLocks noGrp="1"/>
          </p:cNvSpPr>
          <p:nvPr>
            <p:ph type="title"/>
          </p:nvPr>
        </p:nvSpPr>
        <p:spPr>
          <a:xfrm>
            <a:off x="228600" y="304800"/>
            <a:ext cx="7239000" cy="808038"/>
          </a:xfrm>
        </p:spPr>
        <p:txBody>
          <a:bodyPr/>
          <a:lstStyle/>
          <a:p>
            <a:r>
              <a:rPr lang="en-US" sz="4400" dirty="0"/>
              <a:t>introduction</a:t>
            </a:r>
            <a:endParaRPr lang="en-US"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5E8E4E5-0FB8-4F69-8B45-0B35C3B25724}"/>
                  </a:ext>
                </a:extLst>
              </p:cNvPr>
              <p:cNvSpPr txBox="1"/>
              <p:nvPr/>
            </p:nvSpPr>
            <p:spPr>
              <a:xfrm>
                <a:off x="2438400" y="5708503"/>
                <a:ext cx="4800600" cy="674095"/>
              </a:xfrm>
              <a:prstGeom prst="rect">
                <a:avLst/>
              </a:prstGeom>
              <a:noFill/>
            </p:spPr>
            <p:txBody>
              <a:bodyPr wrap="square" lIns="0" tIns="0" rIns="0" bIns="0" rtlCol="0">
                <a:spAutoFit/>
              </a:bodyPr>
              <a:lstStyle/>
              <a:p>
                <a:r>
                  <a:rPr lang="en-US" sz="2800" dirty="0"/>
                  <a:t>Gradient</a:t>
                </a:r>
                <a14:m>
                  <m:oMath xmlns:m="http://schemas.openxmlformats.org/officeDocument/2006/math">
                    <m:r>
                      <a:rPr lang="en-US" sz="2800" i="1" smtClean="0">
                        <a:latin typeface="Cambria Math" panose="02040503050406030204" pitchFamily="18" charset="0"/>
                      </a:rPr>
                      <m:t>=</m:t>
                    </m:r>
                    <m:f>
                      <m:fPr>
                        <m:ctrlPr>
                          <a:rPr lang="en-US" sz="2800" i="1" smtClean="0">
                            <a:latin typeface="Cambria Math" panose="02040503050406030204" pitchFamily="18" charset="0"/>
                          </a:rPr>
                        </m:ctrlPr>
                      </m:fPr>
                      <m:num>
                        <m:r>
                          <a:rPr lang="en-US" sz="2800" b="0" i="1" smtClean="0">
                            <a:latin typeface="Cambria Math" panose="02040503050406030204" pitchFamily="18" charset="0"/>
                          </a:rPr>
                          <m:t>𝑉𝑒𝑟𝑖𝑐𝑎𝑙</m:t>
                        </m:r>
                        <m:r>
                          <a:rPr lang="en-US" sz="2800" b="0" i="1" smtClean="0">
                            <a:latin typeface="Cambria Math" panose="02040503050406030204" pitchFamily="18" charset="0"/>
                          </a:rPr>
                          <m:t> </m:t>
                        </m:r>
                        <m:r>
                          <a:rPr lang="en-US" sz="2800" b="0" i="1" smtClean="0">
                            <a:latin typeface="Cambria Math" panose="02040503050406030204" pitchFamily="18" charset="0"/>
                          </a:rPr>
                          <m:t>𝑖𝑛𝑡𝑒𝑟𝑣𝑎𝑙</m:t>
                        </m:r>
                      </m:num>
                      <m:den>
                        <m:r>
                          <a:rPr lang="en-US" sz="2800" b="0" i="1" smtClean="0">
                            <a:latin typeface="Cambria Math" panose="02040503050406030204" pitchFamily="18" charset="0"/>
                          </a:rPr>
                          <m:t>h𝑜𝑟𝑖𝑧𝑜𝑛𝑡𝑎𝑙</m:t>
                        </m:r>
                        <m:r>
                          <a:rPr lang="en-US" sz="2800" b="0" i="1" smtClean="0">
                            <a:latin typeface="Cambria Math" panose="02040503050406030204" pitchFamily="18" charset="0"/>
                          </a:rPr>
                          <m:t> </m:t>
                        </m:r>
                        <m:r>
                          <a:rPr lang="en-US" sz="2800" b="0" i="1" smtClean="0">
                            <a:latin typeface="Cambria Math" panose="02040503050406030204" pitchFamily="18" charset="0"/>
                          </a:rPr>
                          <m:t>𝑒𝑞𝑢𝑖𝑣𝑎𝑙𝑒𝑛𝑡</m:t>
                        </m:r>
                        <m:r>
                          <a:rPr lang="en-US" sz="2800" b="0" i="1" smtClean="0">
                            <a:latin typeface="Cambria Math" panose="02040503050406030204" pitchFamily="18" charset="0"/>
                          </a:rPr>
                          <m:t> </m:t>
                        </m:r>
                      </m:den>
                    </m:f>
                  </m:oMath>
                </a14:m>
                <a:endParaRPr lang="en-US" sz="2800" dirty="0"/>
              </a:p>
            </p:txBody>
          </p:sp>
        </mc:Choice>
        <mc:Fallback xmlns="">
          <p:sp>
            <p:nvSpPr>
              <p:cNvPr id="4" name="TextBox 3">
                <a:extLst>
                  <a:ext uri="{FF2B5EF4-FFF2-40B4-BE49-F238E27FC236}">
                    <a16:creationId xmlns:a16="http://schemas.microsoft.com/office/drawing/2014/main" id="{55E8E4E5-0FB8-4F69-8B45-0B35C3B25724}"/>
                  </a:ext>
                </a:extLst>
              </p:cNvPr>
              <p:cNvSpPr txBox="1">
                <a:spLocks noRot="1" noChangeAspect="1" noMove="1" noResize="1" noEditPoints="1" noAdjustHandles="1" noChangeArrowheads="1" noChangeShapeType="1" noTextEdit="1"/>
              </p:cNvSpPr>
              <p:nvPr/>
            </p:nvSpPr>
            <p:spPr>
              <a:xfrm>
                <a:off x="2438400" y="5708503"/>
                <a:ext cx="4800600" cy="674095"/>
              </a:xfrm>
              <a:prstGeom prst="rect">
                <a:avLst/>
              </a:prstGeom>
              <a:blipFill>
                <a:blip r:embed="rId2"/>
                <a:stretch>
                  <a:fillRect l="-4442" b="-15315"/>
                </a:stretch>
              </a:blipFill>
            </p:spPr>
            <p:txBody>
              <a:bodyPr/>
              <a:lstStyle/>
              <a:p>
                <a:r>
                  <a:rPr lang="en-US">
                    <a:noFill/>
                  </a:rPr>
                  <a:t> </a:t>
                </a:r>
              </a:p>
            </p:txBody>
          </p:sp>
        </mc:Fallback>
      </mc:AlternateContent>
      <p:sp>
        <p:nvSpPr>
          <p:cNvPr id="5" name="3 Metin kutusu">
            <a:extLst>
              <a:ext uri="{FF2B5EF4-FFF2-40B4-BE49-F238E27FC236}">
                <a16:creationId xmlns:a16="http://schemas.microsoft.com/office/drawing/2014/main" id="{9F5EBA66-C97C-4C54-8568-11D6CB4D2690}"/>
              </a:ext>
            </a:extLst>
          </p:cNvPr>
          <p:cNvSpPr txBox="1"/>
          <p:nvPr/>
        </p:nvSpPr>
        <p:spPr>
          <a:xfrm>
            <a:off x="304800" y="6324600"/>
            <a:ext cx="381000" cy="369332"/>
          </a:xfrm>
          <a:prstGeom prst="rect">
            <a:avLst/>
          </a:prstGeom>
          <a:noFill/>
        </p:spPr>
        <p:txBody>
          <a:bodyPr wrap="square" rtlCol="0">
            <a:spAutoFit/>
          </a:bodyPr>
          <a:lstStyle/>
          <a:p>
            <a:r>
              <a:rPr lang="en-US" dirty="0"/>
              <a:t>6</a:t>
            </a:r>
          </a:p>
        </p:txBody>
      </p:sp>
      <p:sp>
        <p:nvSpPr>
          <p:cNvPr id="6" name="3 Metin kutusu">
            <a:extLst>
              <a:ext uri="{FF2B5EF4-FFF2-40B4-BE49-F238E27FC236}">
                <a16:creationId xmlns:a16="http://schemas.microsoft.com/office/drawing/2014/main" id="{733F29FD-7CAC-4166-A769-F4A0BA9841CE}"/>
              </a:ext>
            </a:extLst>
          </p:cNvPr>
          <p:cNvSpPr txBox="1"/>
          <p:nvPr/>
        </p:nvSpPr>
        <p:spPr>
          <a:xfrm>
            <a:off x="7543800" y="276665"/>
            <a:ext cx="1447800" cy="369332"/>
          </a:xfrm>
          <a:prstGeom prst="rect">
            <a:avLst/>
          </a:prstGeom>
          <a:noFill/>
        </p:spPr>
        <p:txBody>
          <a:bodyPr wrap="square" rtlCol="0">
            <a:spAutoFit/>
          </a:bodyPr>
          <a:lstStyle/>
          <a:p>
            <a:r>
              <a:rPr lang="en-US" dirty="0">
                <a:solidFill>
                  <a:srgbClr val="0070C0"/>
                </a:solidFill>
              </a:rPr>
              <a:t>7th lecture</a:t>
            </a:r>
          </a:p>
        </p:txBody>
      </p:sp>
    </p:spTree>
    <p:extLst>
      <p:ext uri="{BB962C8B-B14F-4D97-AF65-F5344CB8AC3E}">
        <p14:creationId xmlns:p14="http://schemas.microsoft.com/office/powerpoint/2010/main" val="4128681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95300" y="1151909"/>
            <a:ext cx="8153400" cy="1371600"/>
          </a:xfrm>
        </p:spPr>
        <p:txBody>
          <a:bodyPr>
            <a:normAutofit/>
          </a:bodyPr>
          <a:lstStyle/>
          <a:p>
            <a:pPr algn="just">
              <a:buNone/>
            </a:pPr>
            <a:r>
              <a:rPr lang="en-US" dirty="0">
                <a:solidFill>
                  <a:schemeClr val="accent1"/>
                </a:solidFill>
              </a:rPr>
              <a:t>Purpose of the test: </a:t>
            </a:r>
            <a:r>
              <a:rPr lang="en-US" dirty="0"/>
              <a:t>Drawing contour lines to produce a topographic map. </a:t>
            </a:r>
          </a:p>
          <a:p>
            <a:pPr marL="109728" indent="0">
              <a:buNone/>
            </a:pPr>
            <a:endParaRPr lang="en-US" dirty="0"/>
          </a:p>
          <a:p>
            <a:endParaRPr lang="en-US" dirty="0"/>
          </a:p>
          <a:p>
            <a:pPr>
              <a:buNone/>
            </a:pPr>
            <a:endParaRPr lang="en-US" dirty="0"/>
          </a:p>
          <a:p>
            <a:endParaRPr lang="en-US" dirty="0"/>
          </a:p>
          <a:p>
            <a:endParaRPr lang="en-US" dirty="0"/>
          </a:p>
          <a:p>
            <a:pPr>
              <a:buNone/>
            </a:pPr>
            <a:endParaRPr lang="en-US" dirty="0"/>
          </a:p>
          <a:p>
            <a:pPr>
              <a:buNone/>
            </a:pPr>
            <a:endParaRPr lang="en-US" dirty="0"/>
          </a:p>
        </p:txBody>
      </p:sp>
      <p:sp>
        <p:nvSpPr>
          <p:cNvPr id="3" name="2 Başlık"/>
          <p:cNvSpPr>
            <a:spLocks noGrp="1"/>
          </p:cNvSpPr>
          <p:nvPr>
            <p:ph type="title"/>
          </p:nvPr>
        </p:nvSpPr>
        <p:spPr>
          <a:xfrm>
            <a:off x="304800" y="274638"/>
            <a:ext cx="8382000" cy="831869"/>
          </a:xfrm>
        </p:spPr>
        <p:txBody>
          <a:bodyPr>
            <a:normAutofit/>
          </a:bodyPr>
          <a:lstStyle/>
          <a:p>
            <a:r>
              <a:rPr lang="en-US" sz="4400" dirty="0"/>
              <a:t>Objective</a:t>
            </a:r>
          </a:p>
        </p:txBody>
      </p:sp>
      <p:sp>
        <p:nvSpPr>
          <p:cNvPr id="4" name="3 Metin kutusu"/>
          <p:cNvSpPr txBox="1"/>
          <p:nvPr/>
        </p:nvSpPr>
        <p:spPr>
          <a:xfrm>
            <a:off x="304800" y="6324600"/>
            <a:ext cx="381000" cy="369332"/>
          </a:xfrm>
          <a:prstGeom prst="rect">
            <a:avLst/>
          </a:prstGeom>
          <a:noFill/>
        </p:spPr>
        <p:txBody>
          <a:bodyPr wrap="square" rtlCol="0">
            <a:spAutoFit/>
          </a:bodyPr>
          <a:lstStyle/>
          <a:p>
            <a:r>
              <a:rPr lang="en-US" dirty="0"/>
              <a:t>7</a:t>
            </a:r>
          </a:p>
        </p:txBody>
      </p:sp>
      <p:pic>
        <p:nvPicPr>
          <p:cNvPr id="6" name="Picture 5">
            <a:extLst>
              <a:ext uri="{FF2B5EF4-FFF2-40B4-BE49-F238E27FC236}">
                <a16:creationId xmlns:a16="http://schemas.microsoft.com/office/drawing/2014/main" id="{D6F539B7-F5E7-4E3E-B73F-27EC1CA315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2548127"/>
            <a:ext cx="6858576" cy="3905691"/>
          </a:xfrm>
          <a:prstGeom prst="rect">
            <a:avLst/>
          </a:prstGeom>
        </p:spPr>
      </p:pic>
      <p:sp>
        <p:nvSpPr>
          <p:cNvPr id="8" name="TextBox 7">
            <a:extLst>
              <a:ext uri="{FF2B5EF4-FFF2-40B4-BE49-F238E27FC236}">
                <a16:creationId xmlns:a16="http://schemas.microsoft.com/office/drawing/2014/main" id="{009B6521-E0BA-4CBF-B5A2-3CC8963EE3A3}"/>
              </a:ext>
            </a:extLst>
          </p:cNvPr>
          <p:cNvSpPr txBox="1"/>
          <p:nvPr/>
        </p:nvSpPr>
        <p:spPr>
          <a:xfrm>
            <a:off x="7162800" y="6172200"/>
            <a:ext cx="1524000" cy="369332"/>
          </a:xfrm>
          <a:prstGeom prst="rect">
            <a:avLst/>
          </a:prstGeom>
          <a:noFill/>
        </p:spPr>
        <p:txBody>
          <a:bodyPr wrap="square" rtlCol="0">
            <a:spAutoFit/>
          </a:bodyPr>
          <a:lstStyle/>
          <a:p>
            <a:r>
              <a:rPr lang="en-US" dirty="0"/>
              <a:t>Figure 2</a:t>
            </a:r>
          </a:p>
        </p:txBody>
      </p:sp>
      <p:sp>
        <p:nvSpPr>
          <p:cNvPr id="9" name="3 Metin kutusu">
            <a:extLst>
              <a:ext uri="{FF2B5EF4-FFF2-40B4-BE49-F238E27FC236}">
                <a16:creationId xmlns:a16="http://schemas.microsoft.com/office/drawing/2014/main" id="{56D5EE63-9B5B-427F-BFC6-38086D26E02B}"/>
              </a:ext>
            </a:extLst>
          </p:cNvPr>
          <p:cNvSpPr txBox="1"/>
          <p:nvPr/>
        </p:nvSpPr>
        <p:spPr>
          <a:xfrm>
            <a:off x="7543800" y="276665"/>
            <a:ext cx="1447800" cy="369332"/>
          </a:xfrm>
          <a:prstGeom prst="rect">
            <a:avLst/>
          </a:prstGeom>
          <a:noFill/>
        </p:spPr>
        <p:txBody>
          <a:bodyPr wrap="square" rtlCol="0">
            <a:spAutoFit/>
          </a:bodyPr>
          <a:lstStyle/>
          <a:p>
            <a:r>
              <a:rPr lang="en-US" dirty="0">
                <a:solidFill>
                  <a:srgbClr val="0070C0"/>
                </a:solidFill>
              </a:rPr>
              <a:t>7th lecture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1 İçerik Yer Tutucusu"/>
              <p:cNvSpPr>
                <a:spLocks noGrp="1"/>
              </p:cNvSpPr>
              <p:nvPr>
                <p:ph idx="1"/>
              </p:nvPr>
            </p:nvSpPr>
            <p:spPr>
              <a:xfrm>
                <a:off x="76200" y="914400"/>
                <a:ext cx="8763000" cy="5638800"/>
              </a:xfrm>
            </p:spPr>
            <p:txBody>
              <a:bodyPr>
                <a:normAutofit fontScale="77500" lnSpcReduction="20000"/>
              </a:bodyPr>
              <a:lstStyle/>
              <a:p>
                <a:pPr marL="109728" indent="0" algn="just">
                  <a:buNone/>
                </a:pPr>
                <a:r>
                  <a:rPr lang="en-US" dirty="0">
                    <a:solidFill>
                      <a:schemeClr val="accent1"/>
                    </a:solidFill>
                    <a:latin typeface="+mj-lt"/>
                  </a:rPr>
                  <a:t>The methods of contouring:</a:t>
                </a:r>
                <a:r>
                  <a:rPr lang="en-US" dirty="0">
                    <a:latin typeface="+mj-lt"/>
                  </a:rPr>
                  <a:t> </a:t>
                </a:r>
              </a:p>
              <a:p>
                <a:pPr marL="624078" indent="-514350" algn="just">
                  <a:buAutoNum type="alphaLcParenBoth"/>
                </a:pPr>
                <a:r>
                  <a:rPr lang="en-US" dirty="0">
                    <a:latin typeface="+mj-lt"/>
                  </a:rPr>
                  <a:t>Direct method by hand drawing. </a:t>
                </a:r>
              </a:p>
              <a:p>
                <a:pPr marL="624078" indent="-514350" algn="just">
                  <a:buAutoNum type="alphaLcParenBoth"/>
                </a:pPr>
                <a:r>
                  <a:rPr lang="en-US" dirty="0">
                    <a:latin typeface="+mj-lt"/>
                  </a:rPr>
                  <a:t>Indirect methods using software programs.</a:t>
                </a:r>
              </a:p>
              <a:p>
                <a:pPr marL="109728" indent="0" algn="just">
                  <a:buNone/>
                </a:pPr>
                <a:r>
                  <a:rPr lang="en-US" dirty="0">
                    <a:latin typeface="+mj-lt"/>
                  </a:rPr>
                  <a:t>• Drawing contour lines to produce a topographic map requires the ability to interpolate between points.</a:t>
                </a:r>
              </a:p>
              <a:p>
                <a:pPr marL="109728" indent="0" algn="just">
                  <a:buNone/>
                </a:pPr>
                <a:r>
                  <a:rPr lang="en-US" dirty="0">
                    <a:latin typeface="+mj-lt"/>
                  </a:rPr>
                  <a:t>• Interpolation is required because contour lines are lines of constant elevation and the station elevations that are measured in the field seldom fall on the desired contour elevation.</a:t>
                </a:r>
              </a:p>
              <a:p>
                <a:pPr marL="109728" indent="0" algn="just">
                  <a:buNone/>
                </a:pPr>
                <a:r>
                  <a:rPr lang="en-US" dirty="0">
                    <a:latin typeface="+mj-lt"/>
                  </a:rPr>
                  <a:t>• Interpolating is finding the proportional distance from the grid points to the contour line elevation.</a:t>
                </a:r>
              </a:p>
              <a:p>
                <a:pPr marL="109728" indent="0" algn="just">
                  <a:buNone/>
                </a:pPr>
                <a:r>
                  <a:rPr lang="en-US" dirty="0">
                    <a:latin typeface="+mj-lt"/>
                  </a:rPr>
                  <a:t>• Logic or intuitive reasoning would conclude that when the grid points are at 102 m elevation and 98 m elevation, then a contour line of 100 m elevation would be half way in between.</a:t>
                </a:r>
              </a:p>
              <a:p>
                <a:pPr marL="109728" indent="0" algn="just">
                  <a:buNone/>
                </a:pPr>
                <a:r>
                  <a:rPr lang="en-US" dirty="0">
                    <a:latin typeface="+mj-lt"/>
                  </a:rPr>
                  <a:t>• Proportional distance is calculated using an equation</a:t>
                </a:r>
              </a:p>
              <a:p>
                <a:pPr marL="109728" indent="0" algn="ctr">
                  <a:buNone/>
                </a:pPr>
                <a:endParaRPr lang="en-US" dirty="0">
                  <a:solidFill>
                    <a:schemeClr val="accent1"/>
                  </a:solidFill>
                  <a:latin typeface="+mj-lt"/>
                </a:endParaRPr>
              </a:p>
              <a:p>
                <a:pPr marL="109728" indent="0" algn="ctr">
                  <a:buNone/>
                </a:pPr>
                <a:r>
                  <a:rPr lang="en-US" dirty="0">
                    <a:solidFill>
                      <a:schemeClr val="accent1"/>
                    </a:solidFill>
                    <a:latin typeface="+mj-lt"/>
                  </a:rPr>
                  <a:t>Proportion </a:t>
                </a:r>
                <a14:m>
                  <m:oMath xmlns:m="http://schemas.openxmlformats.org/officeDocument/2006/math">
                    <m:r>
                      <a:rPr lang="en-US" i="1">
                        <a:solidFill>
                          <a:schemeClr val="accent1"/>
                        </a:solidFill>
                        <a:latin typeface="Cambria Math" panose="02040503050406030204" pitchFamily="18" charset="0"/>
                      </a:rPr>
                      <m:t>=</m:t>
                    </m:r>
                    <m:f>
                      <m:fPr>
                        <m:ctrlPr>
                          <a:rPr lang="en-US" i="1">
                            <a:solidFill>
                              <a:schemeClr val="accent1"/>
                            </a:solidFill>
                            <a:latin typeface="Cambria Math" panose="02040503050406030204" pitchFamily="18" charset="0"/>
                          </a:rPr>
                        </m:ctrlPr>
                      </m:fPr>
                      <m:num>
                        <m:r>
                          <a:rPr lang="en-US" b="0" i="1" smtClean="0">
                            <a:solidFill>
                              <a:schemeClr val="accent1"/>
                            </a:solidFill>
                            <a:latin typeface="Cambria Math" panose="02040503050406030204" pitchFamily="18" charset="0"/>
                          </a:rPr>
                          <m:t>h𝑖𝑔h</m:t>
                        </m:r>
                        <m:r>
                          <a:rPr lang="en-US" b="0" i="1" smtClean="0">
                            <a:solidFill>
                              <a:schemeClr val="accent1"/>
                            </a:solidFill>
                            <a:latin typeface="Cambria Math" panose="02040503050406030204" pitchFamily="18" charset="0"/>
                          </a:rPr>
                          <m:t> </m:t>
                        </m:r>
                        <m:r>
                          <a:rPr lang="en-US" b="0" i="1" smtClean="0">
                            <a:solidFill>
                              <a:schemeClr val="accent1"/>
                            </a:solidFill>
                            <a:latin typeface="Cambria Math" panose="02040503050406030204" pitchFamily="18" charset="0"/>
                          </a:rPr>
                          <m:t>𝑒𝑒𝑙𝑒𝑣𝑎𝑡𝑖𝑜𝑛</m:t>
                        </m:r>
                        <m:r>
                          <a:rPr lang="en-US" b="0" i="1" smtClean="0">
                            <a:solidFill>
                              <a:schemeClr val="accent1"/>
                            </a:solidFill>
                            <a:latin typeface="Cambria Math" panose="02040503050406030204" pitchFamily="18" charset="0"/>
                          </a:rPr>
                          <m:t>−</m:t>
                        </m:r>
                        <m:r>
                          <a:rPr lang="en-US" b="0" i="1" smtClean="0">
                            <a:solidFill>
                              <a:schemeClr val="accent1"/>
                            </a:solidFill>
                            <a:latin typeface="Cambria Math" panose="02040503050406030204" pitchFamily="18" charset="0"/>
                          </a:rPr>
                          <m:t>𝑐𝑜𝑛𝑡𝑜𝑢𝑟</m:t>
                        </m:r>
                        <m:r>
                          <a:rPr lang="en-US" b="0" i="1" smtClean="0">
                            <a:solidFill>
                              <a:schemeClr val="accent1"/>
                            </a:solidFill>
                            <a:latin typeface="Cambria Math" panose="02040503050406030204" pitchFamily="18" charset="0"/>
                          </a:rPr>
                          <m:t> </m:t>
                        </m:r>
                        <m:r>
                          <a:rPr lang="en-US" b="0" i="1" smtClean="0">
                            <a:solidFill>
                              <a:schemeClr val="accent1"/>
                            </a:solidFill>
                            <a:latin typeface="Cambria Math" panose="02040503050406030204" pitchFamily="18" charset="0"/>
                          </a:rPr>
                          <m:t>𝑒𝑙𝑒𝑣𝑎𝑡𝑖𝑜𝑛</m:t>
                        </m:r>
                      </m:num>
                      <m:den>
                        <m:r>
                          <a:rPr lang="en-US" b="0" i="1" smtClean="0">
                            <a:solidFill>
                              <a:schemeClr val="accent1"/>
                            </a:solidFill>
                            <a:latin typeface="Cambria Math" panose="02040503050406030204" pitchFamily="18" charset="0"/>
                          </a:rPr>
                          <m:t>h𝑖𝑔h</m:t>
                        </m:r>
                        <m:r>
                          <a:rPr lang="en-US" b="0" i="1" smtClean="0">
                            <a:solidFill>
                              <a:schemeClr val="accent1"/>
                            </a:solidFill>
                            <a:latin typeface="Cambria Math" panose="02040503050406030204" pitchFamily="18" charset="0"/>
                          </a:rPr>
                          <m:t> </m:t>
                        </m:r>
                        <m:r>
                          <a:rPr lang="en-US" b="0" i="1" smtClean="0">
                            <a:solidFill>
                              <a:schemeClr val="accent1"/>
                            </a:solidFill>
                            <a:latin typeface="Cambria Math" panose="02040503050406030204" pitchFamily="18" charset="0"/>
                          </a:rPr>
                          <m:t>𝑒𝑙𝑒𝑣𝑎𝑡𝑖𝑜𝑛</m:t>
                        </m:r>
                        <m:r>
                          <a:rPr lang="en-US" b="0" i="1" smtClean="0">
                            <a:solidFill>
                              <a:schemeClr val="accent1"/>
                            </a:solidFill>
                            <a:latin typeface="Cambria Math" panose="02040503050406030204" pitchFamily="18" charset="0"/>
                          </a:rPr>
                          <m:t>−</m:t>
                        </m:r>
                        <m:r>
                          <a:rPr lang="en-US" b="0" i="1" smtClean="0">
                            <a:solidFill>
                              <a:schemeClr val="accent1"/>
                            </a:solidFill>
                            <a:latin typeface="Cambria Math" panose="02040503050406030204" pitchFamily="18" charset="0"/>
                          </a:rPr>
                          <m:t>𝑙𝑜𝑤</m:t>
                        </m:r>
                        <m:r>
                          <a:rPr lang="en-US" b="0" i="1" smtClean="0">
                            <a:solidFill>
                              <a:schemeClr val="accent1"/>
                            </a:solidFill>
                            <a:latin typeface="Cambria Math" panose="02040503050406030204" pitchFamily="18" charset="0"/>
                          </a:rPr>
                          <m:t> </m:t>
                        </m:r>
                        <m:r>
                          <a:rPr lang="en-US" b="0" i="1" smtClean="0">
                            <a:solidFill>
                              <a:schemeClr val="accent1"/>
                            </a:solidFill>
                            <a:latin typeface="Cambria Math" panose="02040503050406030204" pitchFamily="18" charset="0"/>
                          </a:rPr>
                          <m:t>𝑒𝑙𝑒𝑣𝑎𝑡𝑖𝑜𝑛</m:t>
                        </m:r>
                      </m:den>
                    </m:f>
                  </m:oMath>
                </a14:m>
                <a:endParaRPr lang="en-US" dirty="0">
                  <a:latin typeface="+mj-lt"/>
                </a:endParaRPr>
              </a:p>
            </p:txBody>
          </p:sp>
        </mc:Choice>
        <mc:Fallback xmlns="">
          <p:sp>
            <p:nvSpPr>
              <p:cNvPr id="2" name="1 İçerik Yer Tutucusu"/>
              <p:cNvSpPr>
                <a:spLocks noGrp="1" noRot="1" noChangeAspect="1" noMove="1" noResize="1" noEditPoints="1" noAdjustHandles="1" noChangeArrowheads="1" noChangeShapeType="1" noTextEdit="1"/>
              </p:cNvSpPr>
              <p:nvPr>
                <p:ph idx="1"/>
              </p:nvPr>
            </p:nvSpPr>
            <p:spPr>
              <a:xfrm>
                <a:off x="76200" y="914400"/>
                <a:ext cx="8763000" cy="5638800"/>
              </a:xfrm>
              <a:blipFill>
                <a:blip r:embed="rId2"/>
                <a:stretch>
                  <a:fillRect t="-1514" r="-765"/>
                </a:stretch>
              </a:blipFill>
            </p:spPr>
            <p:txBody>
              <a:bodyPr/>
              <a:lstStyle/>
              <a:p>
                <a:r>
                  <a:rPr lang="en-US">
                    <a:noFill/>
                  </a:rPr>
                  <a:t> </a:t>
                </a:r>
              </a:p>
            </p:txBody>
          </p:sp>
        </mc:Fallback>
      </mc:AlternateContent>
      <p:sp>
        <p:nvSpPr>
          <p:cNvPr id="3" name="2 Başlık"/>
          <p:cNvSpPr>
            <a:spLocks noGrp="1"/>
          </p:cNvSpPr>
          <p:nvPr>
            <p:ph type="title"/>
          </p:nvPr>
        </p:nvSpPr>
        <p:spPr>
          <a:xfrm>
            <a:off x="457200" y="274638"/>
            <a:ext cx="8229600" cy="792162"/>
          </a:xfrm>
        </p:spPr>
        <p:txBody>
          <a:bodyPr/>
          <a:lstStyle/>
          <a:p>
            <a:r>
              <a:rPr lang="en-US" sz="4000" dirty="0"/>
              <a:t>Procedure</a:t>
            </a:r>
            <a:endParaRPr lang="en-US" dirty="0"/>
          </a:p>
        </p:txBody>
      </p:sp>
      <p:sp>
        <p:nvSpPr>
          <p:cNvPr id="6" name="5 Metin kutusu"/>
          <p:cNvSpPr txBox="1"/>
          <p:nvPr/>
        </p:nvSpPr>
        <p:spPr>
          <a:xfrm>
            <a:off x="304800" y="6380871"/>
            <a:ext cx="381000" cy="369332"/>
          </a:xfrm>
          <a:prstGeom prst="rect">
            <a:avLst/>
          </a:prstGeom>
          <a:noFill/>
        </p:spPr>
        <p:txBody>
          <a:bodyPr wrap="square" rtlCol="0">
            <a:spAutoFit/>
          </a:bodyPr>
          <a:lstStyle/>
          <a:p>
            <a:r>
              <a:rPr lang="en-US" dirty="0"/>
              <a:t>8</a:t>
            </a:r>
          </a:p>
        </p:txBody>
      </p:sp>
      <p:sp>
        <p:nvSpPr>
          <p:cNvPr id="8" name="3 Metin kutusu">
            <a:extLst>
              <a:ext uri="{FF2B5EF4-FFF2-40B4-BE49-F238E27FC236}">
                <a16:creationId xmlns:a16="http://schemas.microsoft.com/office/drawing/2014/main" id="{3DE771BB-A9D5-4D20-90EF-6273DB1366FD}"/>
              </a:ext>
            </a:extLst>
          </p:cNvPr>
          <p:cNvSpPr txBox="1"/>
          <p:nvPr/>
        </p:nvSpPr>
        <p:spPr>
          <a:xfrm>
            <a:off x="7543800" y="276665"/>
            <a:ext cx="1447800" cy="369332"/>
          </a:xfrm>
          <a:prstGeom prst="rect">
            <a:avLst/>
          </a:prstGeom>
          <a:noFill/>
        </p:spPr>
        <p:txBody>
          <a:bodyPr wrap="square" rtlCol="0">
            <a:spAutoFit/>
          </a:bodyPr>
          <a:lstStyle/>
          <a:p>
            <a:r>
              <a:rPr lang="en-US" dirty="0">
                <a:solidFill>
                  <a:srgbClr val="0070C0"/>
                </a:solidFill>
              </a:rPr>
              <a:t>7th lecture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28600" y="1481328"/>
            <a:ext cx="8458200" cy="4525963"/>
          </a:xfrm>
        </p:spPr>
        <p:txBody>
          <a:bodyPr/>
          <a:lstStyle/>
          <a:p>
            <a:r>
              <a:rPr lang="en-US" b="1" dirty="0"/>
              <a:t>Report about contour lines.</a:t>
            </a:r>
          </a:p>
          <a:p>
            <a:pPr marL="624078" indent="-514350">
              <a:buFont typeface="+mj-lt"/>
              <a:buAutoNum type="arabicPeriod"/>
            </a:pPr>
            <a:endParaRPr lang="en-US" dirty="0"/>
          </a:p>
        </p:txBody>
      </p:sp>
      <p:sp>
        <p:nvSpPr>
          <p:cNvPr id="3" name="2 Başlık"/>
          <p:cNvSpPr>
            <a:spLocks noGrp="1"/>
          </p:cNvSpPr>
          <p:nvPr>
            <p:ph type="title"/>
          </p:nvPr>
        </p:nvSpPr>
        <p:spPr/>
        <p:txBody>
          <a:bodyPr/>
          <a:lstStyle/>
          <a:p>
            <a:r>
              <a:rPr lang="en-US" dirty="0"/>
              <a:t>Homework</a:t>
            </a:r>
          </a:p>
        </p:txBody>
      </p:sp>
      <p:sp>
        <p:nvSpPr>
          <p:cNvPr id="5" name="4 Metin kutusu"/>
          <p:cNvSpPr txBox="1"/>
          <p:nvPr/>
        </p:nvSpPr>
        <p:spPr>
          <a:xfrm>
            <a:off x="304800" y="6324600"/>
            <a:ext cx="533400" cy="369332"/>
          </a:xfrm>
          <a:prstGeom prst="rect">
            <a:avLst/>
          </a:prstGeom>
          <a:noFill/>
        </p:spPr>
        <p:txBody>
          <a:bodyPr wrap="square" rtlCol="0">
            <a:spAutoFit/>
          </a:bodyPr>
          <a:lstStyle/>
          <a:p>
            <a:r>
              <a:rPr lang="en-US" dirty="0"/>
              <a:t>9</a:t>
            </a:r>
          </a:p>
        </p:txBody>
      </p:sp>
      <p:sp>
        <p:nvSpPr>
          <p:cNvPr id="6" name="3 Metin kutusu">
            <a:extLst>
              <a:ext uri="{FF2B5EF4-FFF2-40B4-BE49-F238E27FC236}">
                <a16:creationId xmlns:a16="http://schemas.microsoft.com/office/drawing/2014/main" id="{B264065C-5F38-4388-AFA9-66B0CAEC4C87}"/>
              </a:ext>
            </a:extLst>
          </p:cNvPr>
          <p:cNvSpPr txBox="1"/>
          <p:nvPr/>
        </p:nvSpPr>
        <p:spPr>
          <a:xfrm>
            <a:off x="7543800" y="276665"/>
            <a:ext cx="1447800" cy="369332"/>
          </a:xfrm>
          <a:prstGeom prst="rect">
            <a:avLst/>
          </a:prstGeom>
          <a:noFill/>
        </p:spPr>
        <p:txBody>
          <a:bodyPr wrap="square" rtlCol="0">
            <a:spAutoFit/>
          </a:bodyPr>
          <a:lstStyle/>
          <a:p>
            <a:r>
              <a:rPr lang="en-US" dirty="0">
                <a:solidFill>
                  <a:srgbClr val="0070C0"/>
                </a:solidFill>
              </a:rPr>
              <a:t>7th lecture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4197</TotalTime>
  <Words>463</Words>
  <Application>Microsoft Office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Calibri</vt:lpstr>
      <vt:lpstr>Cambria Math</vt:lpstr>
      <vt:lpstr>Lucida Sans Unicode</vt:lpstr>
      <vt:lpstr>Verdana</vt:lpstr>
      <vt:lpstr>Wingdings 2</vt:lpstr>
      <vt:lpstr>Wingdings 3</vt:lpstr>
      <vt:lpstr>Kalabalık</vt:lpstr>
      <vt:lpstr>SURVEYİNG ENGİNEERİNG Lab.  Contour lines 7th lecture By: Ali A. Mahmod</vt:lpstr>
      <vt:lpstr>introduction</vt:lpstr>
      <vt:lpstr>introduction</vt:lpstr>
      <vt:lpstr>introduction</vt:lpstr>
      <vt:lpstr>introduction</vt:lpstr>
      <vt:lpstr>introduction</vt:lpstr>
      <vt:lpstr>Objective</vt:lpstr>
      <vt:lpstr>Procedure</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SURVEYİNG ENGİNEERİNG  Apparatus of surveying engineering</dc:title>
  <dc:creator>ALI</dc:creator>
  <cp:lastModifiedBy>MiQDAD</cp:lastModifiedBy>
  <cp:revision>72</cp:revision>
  <dcterms:created xsi:type="dcterms:W3CDTF">2020-07-06T11:36:48Z</dcterms:created>
  <dcterms:modified xsi:type="dcterms:W3CDTF">2021-01-14T07:08:27Z</dcterms:modified>
</cp:coreProperties>
</file>