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DC980D-A4DC-4FA9-B5CA-1C9A40E6D564}" type="datetimeFigureOut">
              <a:rPr lang="en-US" smtClean="0"/>
              <a:pPr/>
              <a:t>11/28/2017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8E25CC-7652-4E75-B01A-E58C75EA21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7F160F-375E-4783-B38C-0CD52F771FBA}" type="datetime1">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C01CA-CE50-4484-A186-53EE3D5A08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F3FC3-9828-4042-B6C6-55E84939EB27}" type="datetime1">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C01CA-CE50-4484-A186-53EE3D5A08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6736D-3826-406B-A622-9B076BD0C389}" type="datetime1">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C01CA-CE50-4484-A186-53EE3D5A08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F5809-5940-4573-9831-A752D878D91A}" type="datetime1">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C01CA-CE50-4484-A186-53EE3D5A08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481B39-EE7C-41D2-84D1-225A9D2CE46C}" type="datetime1">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C01CA-CE50-4484-A186-53EE3D5A08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7DF8A4-5932-49F5-A577-FDF6B5CF6E88}" type="datetime1">
              <a:rPr lang="en-US" smtClean="0"/>
              <a:pPr/>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C01CA-CE50-4484-A186-53EE3D5A08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F8579E-D1DF-4CEB-A6ED-8EB02A25E9DF}" type="datetime1">
              <a:rPr lang="en-US" smtClean="0"/>
              <a:pPr/>
              <a:t>11/28/2017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C01CA-CE50-4484-A186-53EE3D5A08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B6BA4D-9156-41B6-99D4-321F537A76DA}" type="datetime1">
              <a:rPr lang="en-US" smtClean="0"/>
              <a:pPr/>
              <a:t>11/28/2017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C01CA-CE50-4484-A186-53EE3D5A08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39D15-46BD-4C53-A100-B439CFC14173}" type="datetime1">
              <a:rPr lang="en-US" smtClean="0"/>
              <a:pPr/>
              <a:t>11/28/2017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C01CA-CE50-4484-A186-53EE3D5A08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B4D06-AFFE-4F0B-A0F5-ABC005529D6F}" type="datetime1">
              <a:rPr lang="en-US" smtClean="0"/>
              <a:pPr/>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C01CA-CE50-4484-A186-53EE3D5A08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0FD28-0651-46FD-AF61-F845DA1E0F37}" type="datetime1">
              <a:rPr lang="en-US" smtClean="0"/>
              <a:pPr/>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C01CA-CE50-4484-A186-53EE3D5A08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1A1A0-4061-47BD-91AD-08FBCCD362EE}" type="datetime1">
              <a:rPr lang="en-US" smtClean="0"/>
              <a:pPr/>
              <a:t>11/28/2017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C01CA-CE50-4484-A186-53EE3D5A08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pengajaran/STAG2003%20-%20sedimentologi/file%20movie%20sedimen/antidunes.mov"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pengajaran/STAG2003%20-%20sedimentologi/file%20movie%20sedimen/ripples%20migration.mov" TargetMode="External"/><Relationship Id="rId4" Type="http://schemas.openxmlformats.org/officeDocument/2006/relationships/hyperlink" Target="../pengajaran/STAG2003%20-%20sedimentologi/file%20movie%20sedimen/plane%20bed%20lamination.mov"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084168" cy="1728192"/>
          </a:xfrm>
        </p:spPr>
        <p:txBody>
          <a:bodyPr>
            <a:normAutofit fontScale="90000"/>
          </a:bodyPr>
          <a:lstStyle/>
          <a:p>
            <a:pPr algn="l"/>
            <a:r>
              <a:rPr lang="en-US" sz="2200" b="1" dirty="0" smtClean="0">
                <a:solidFill>
                  <a:schemeClr val="accent2">
                    <a:lumMod val="50000"/>
                  </a:schemeClr>
                </a:solidFill>
              </a:rPr>
              <a:t>Iraqi Kurdistan region</a:t>
            </a:r>
            <a:br>
              <a:rPr lang="en-US" sz="2200" b="1" dirty="0" smtClean="0">
                <a:solidFill>
                  <a:schemeClr val="accent2">
                    <a:lumMod val="50000"/>
                  </a:schemeClr>
                </a:solidFill>
              </a:rPr>
            </a:br>
            <a:r>
              <a:rPr lang="en-US" sz="2200" b="1" dirty="0" smtClean="0">
                <a:solidFill>
                  <a:schemeClr val="accent2">
                    <a:lumMod val="50000"/>
                  </a:schemeClr>
                </a:solidFill>
              </a:rPr>
              <a:t>University of </a:t>
            </a:r>
            <a:r>
              <a:rPr lang="en-US" sz="2200" b="1" dirty="0" err="1" smtClean="0">
                <a:solidFill>
                  <a:schemeClr val="accent2">
                    <a:lumMod val="50000"/>
                  </a:schemeClr>
                </a:solidFill>
              </a:rPr>
              <a:t>sallahaddin</a:t>
            </a:r>
            <a:r>
              <a:rPr lang="en-US" sz="2200" b="1" dirty="0" smtClean="0">
                <a:solidFill>
                  <a:schemeClr val="accent2">
                    <a:lumMod val="50000"/>
                  </a:schemeClr>
                </a:solidFill>
              </a:rPr>
              <a:t>-Erbil</a:t>
            </a:r>
            <a:r>
              <a:rPr lang="en-US" sz="2200" dirty="0" smtClean="0">
                <a:solidFill>
                  <a:schemeClr val="accent2">
                    <a:lumMod val="50000"/>
                  </a:schemeClr>
                </a:solidFill>
              </a:rPr>
              <a:t/>
            </a:r>
            <a:br>
              <a:rPr lang="en-US" sz="2200" dirty="0" smtClean="0">
                <a:solidFill>
                  <a:schemeClr val="accent2">
                    <a:lumMod val="50000"/>
                  </a:schemeClr>
                </a:solidFill>
              </a:rPr>
            </a:br>
            <a:r>
              <a:rPr lang="en-US" sz="2200" b="1" dirty="0" smtClean="0">
                <a:solidFill>
                  <a:schemeClr val="accent2">
                    <a:lumMod val="50000"/>
                  </a:schemeClr>
                </a:solidFill>
              </a:rPr>
              <a:t>College of science                                                                                </a:t>
            </a:r>
            <a:r>
              <a:rPr lang="en-US" sz="2200" dirty="0" smtClean="0">
                <a:solidFill>
                  <a:schemeClr val="accent2">
                    <a:lumMod val="50000"/>
                  </a:schemeClr>
                </a:solidFill>
              </a:rPr>
              <a:t/>
            </a:r>
            <a:br>
              <a:rPr lang="en-US" sz="2200" dirty="0" smtClean="0">
                <a:solidFill>
                  <a:schemeClr val="accent2">
                    <a:lumMod val="50000"/>
                  </a:schemeClr>
                </a:solidFill>
              </a:rPr>
            </a:br>
            <a:r>
              <a:rPr lang="en-US" sz="2200" b="1" dirty="0" smtClean="0">
                <a:solidFill>
                  <a:schemeClr val="accent2">
                    <a:lumMod val="50000"/>
                  </a:schemeClr>
                </a:solidFill>
              </a:rPr>
              <a:t>Department of Geology</a:t>
            </a:r>
            <a:r>
              <a:rPr lang="en-US" sz="4000" b="1" dirty="0" smtClean="0">
                <a:solidFill>
                  <a:schemeClr val="accent2">
                    <a:lumMod val="50000"/>
                  </a:schemeClr>
                </a:solidFill>
              </a:rPr>
              <a:t/>
            </a:r>
            <a:br>
              <a:rPr lang="en-US" sz="4000" b="1" dirty="0" smtClean="0">
                <a:solidFill>
                  <a:schemeClr val="accent2">
                    <a:lumMod val="50000"/>
                  </a:schemeClr>
                </a:solidFill>
              </a:rPr>
            </a:br>
            <a:endParaRPr lang="en-US" dirty="0"/>
          </a:p>
        </p:txBody>
      </p:sp>
      <p:sp>
        <p:nvSpPr>
          <p:cNvPr id="3" name="Subtitle 2"/>
          <p:cNvSpPr>
            <a:spLocks noGrp="1"/>
          </p:cNvSpPr>
          <p:nvPr>
            <p:ph type="subTitle" idx="1"/>
          </p:nvPr>
        </p:nvSpPr>
        <p:spPr>
          <a:xfrm>
            <a:off x="467544" y="1772816"/>
            <a:ext cx="7632848" cy="1752600"/>
          </a:xfrm>
        </p:spPr>
        <p:txBody>
          <a:bodyPr/>
          <a:lstStyle/>
          <a:p>
            <a:r>
              <a:rPr lang="en-US" b="1" dirty="0" smtClean="0">
                <a:solidFill>
                  <a:schemeClr val="accent1">
                    <a:lumMod val="50000"/>
                  </a:schemeClr>
                </a:solidFill>
                <a:effectLst>
                  <a:outerShdw blurRad="38100" dist="38100" dir="2700000" algn="tl">
                    <a:srgbClr val="C0C0C0"/>
                  </a:outerShdw>
                </a:effectLst>
                <a:latin typeface="Helvetica" charset="0"/>
              </a:rPr>
              <a:t>Sediments and Sedimentary Rocks</a:t>
            </a:r>
            <a:br>
              <a:rPr lang="en-US" b="1" dirty="0" smtClean="0">
                <a:solidFill>
                  <a:schemeClr val="accent1">
                    <a:lumMod val="50000"/>
                  </a:schemeClr>
                </a:solidFill>
                <a:effectLst>
                  <a:outerShdw blurRad="38100" dist="38100" dir="2700000" algn="tl">
                    <a:srgbClr val="C0C0C0"/>
                  </a:outerShdw>
                </a:effectLst>
                <a:latin typeface="Helvetica" charset="0"/>
              </a:rPr>
            </a:br>
            <a:endParaRPr lang="en-US" dirty="0" smtClean="0">
              <a:solidFill>
                <a:schemeClr val="accent1">
                  <a:lumMod val="50000"/>
                </a:schemeClr>
              </a:solidFill>
            </a:endParaRPr>
          </a:p>
          <a:p>
            <a:endParaRPr lang="en-US" dirty="0"/>
          </a:p>
        </p:txBody>
      </p:sp>
      <p:pic>
        <p:nvPicPr>
          <p:cNvPr id="4" name="Picture 3"/>
          <p:cNvPicPr/>
          <p:nvPr/>
        </p:nvPicPr>
        <p:blipFill>
          <a:blip r:embed="rId2" cstate="print">
            <a:lum bright="-40000" contrast="28000"/>
          </a:blip>
          <a:srcRect/>
          <a:stretch>
            <a:fillRect/>
          </a:stretch>
        </p:blipFill>
        <p:spPr bwMode="auto">
          <a:xfrm>
            <a:off x="7740352" y="188640"/>
            <a:ext cx="1202062" cy="9361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1475656" y="2708920"/>
            <a:ext cx="5868144" cy="2492990"/>
          </a:xfrm>
          <a:prstGeom prst="rect">
            <a:avLst/>
          </a:prstGeom>
        </p:spPr>
        <p:txBody>
          <a:bodyPr wrap="square">
            <a:spAutoFit/>
          </a:bodyPr>
          <a:lstStyle/>
          <a:p>
            <a:pPr algn="ctr"/>
            <a:r>
              <a:rPr lang="en-US" sz="2000" dirty="0" smtClean="0">
                <a:latin typeface="Arial" pitchFamily="34" charset="0"/>
                <a:cs typeface="Arial" pitchFamily="34" charset="0"/>
              </a:rPr>
              <a:t>Prepared by  :- Dr. Ali </a:t>
            </a:r>
            <a:r>
              <a:rPr lang="en-US" sz="2000" dirty="0" err="1" smtClean="0">
                <a:latin typeface="Arial" pitchFamily="34" charset="0"/>
                <a:cs typeface="Arial" pitchFamily="34" charset="0"/>
              </a:rPr>
              <a:t>Mahmood</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Sordashy</a:t>
            </a:r>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                   Prof. in </a:t>
            </a:r>
            <a:r>
              <a:rPr lang="en-US" sz="2000" dirty="0" err="1" smtClean="0">
                <a:latin typeface="Arial" pitchFamily="34" charset="0"/>
                <a:cs typeface="Arial" pitchFamily="34" charset="0"/>
              </a:rPr>
              <a:t>Sedimentology</a:t>
            </a:r>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 3</a:t>
            </a:r>
            <a:r>
              <a:rPr lang="en-US" sz="2000" baseline="30000" dirty="0" smtClean="0">
                <a:latin typeface="Arial" pitchFamily="34" charset="0"/>
                <a:cs typeface="Arial" pitchFamily="34" charset="0"/>
              </a:rPr>
              <a:t>rd</a:t>
            </a:r>
            <a:r>
              <a:rPr lang="en-US" sz="2000" dirty="0" smtClean="0">
                <a:latin typeface="Arial" pitchFamily="34" charset="0"/>
                <a:cs typeface="Arial" pitchFamily="34" charset="0"/>
              </a:rPr>
              <a:t> year Geo.</a:t>
            </a:r>
          </a:p>
          <a:p>
            <a:r>
              <a:rPr lang="en-US" dirty="0" smtClean="0">
                <a:latin typeface="Arial" pitchFamily="34" charset="0"/>
                <a:cs typeface="Arial" pitchFamily="34" charset="0"/>
              </a:rPr>
              <a:t>                                   </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pPr algn="ctr"/>
            <a:r>
              <a:rPr lang="en-US" sz="2400" b="1" dirty="0" err="1" smtClean="0">
                <a:solidFill>
                  <a:srgbClr val="0070C0"/>
                </a:solidFill>
                <a:latin typeface="Arial" pitchFamily="34" charset="0"/>
                <a:cs typeface="Arial" pitchFamily="34" charset="0"/>
              </a:rPr>
              <a:t>Lec</a:t>
            </a:r>
            <a:r>
              <a:rPr lang="en-US" sz="2400" b="1" dirty="0" smtClean="0">
                <a:solidFill>
                  <a:srgbClr val="0070C0"/>
                </a:solidFill>
                <a:latin typeface="Arial" pitchFamily="34" charset="0"/>
                <a:cs typeface="Arial" pitchFamily="34" charset="0"/>
              </a:rPr>
              <a:t> No. 5</a:t>
            </a:r>
          </a:p>
          <a:p>
            <a:pPr algn="ctr"/>
            <a:endParaRPr lang="en-US" dirty="0"/>
          </a:p>
        </p:txBody>
      </p:sp>
      <p:sp>
        <p:nvSpPr>
          <p:cNvPr id="6" name="Rectangle 5"/>
          <p:cNvSpPr/>
          <p:nvPr/>
        </p:nvSpPr>
        <p:spPr>
          <a:xfrm>
            <a:off x="971600" y="5013176"/>
            <a:ext cx="6768752" cy="1077218"/>
          </a:xfrm>
          <a:prstGeom prst="rect">
            <a:avLst/>
          </a:prstGeom>
        </p:spPr>
        <p:txBody>
          <a:bodyPr wrap="square">
            <a:spAutoFit/>
          </a:bodyPr>
          <a:lstStyle/>
          <a:p>
            <a:pPr algn="ctr"/>
            <a:r>
              <a:rPr lang="en-US" sz="3200" b="1" i="0" dirty="0" smtClean="0">
                <a:solidFill>
                  <a:srgbClr val="C00000"/>
                </a:solidFill>
                <a:latin typeface="+mj-lt"/>
              </a:rPr>
              <a:t>Processes of Transportation &amp; Sedimentation</a:t>
            </a:r>
            <a:endParaRPr lang="en-US" sz="3200" b="1" dirty="0">
              <a:solidFill>
                <a:srgbClr val="C00000"/>
              </a:solidFill>
              <a:latin typeface="+mj-lt"/>
            </a:endParaRPr>
          </a:p>
        </p:txBody>
      </p:sp>
      <p:sp>
        <p:nvSpPr>
          <p:cNvPr id="7" name="Rectangle 6"/>
          <p:cNvSpPr/>
          <p:nvPr/>
        </p:nvSpPr>
        <p:spPr>
          <a:xfrm>
            <a:off x="0" y="6309320"/>
            <a:ext cx="2195736" cy="400110"/>
          </a:xfrm>
          <a:prstGeom prst="rect">
            <a:avLst/>
          </a:prstGeom>
        </p:spPr>
        <p:txBody>
          <a:bodyPr wrap="square">
            <a:spAutoFit/>
          </a:bodyPr>
          <a:lstStyle/>
          <a:p>
            <a:r>
              <a:rPr lang="en-US" sz="2000" b="1" dirty="0" smtClean="0"/>
              <a:t>Date:-    /10 / 2013</a:t>
            </a:r>
            <a:endParaRPr lang="en-US" sz="2000" b="1" dirty="0"/>
          </a:p>
        </p:txBody>
      </p:sp>
      <p:sp>
        <p:nvSpPr>
          <p:cNvPr id="8" name="Slide Number Placeholder 7"/>
          <p:cNvSpPr>
            <a:spLocks noGrp="1"/>
          </p:cNvSpPr>
          <p:nvPr>
            <p:ph type="sldNum" sz="quarter" idx="12"/>
          </p:nvPr>
        </p:nvSpPr>
        <p:spPr/>
        <p:txBody>
          <a:bodyPr/>
          <a:lstStyle/>
          <a:p>
            <a:fld id="{470B8115-1D96-4902-9949-6E175E578A32}" type="slidenum">
              <a:rPr lang="en-US" smtClean="0"/>
              <a:pPr/>
              <a:t>1</a:t>
            </a:fld>
            <a:endParaRPr lang="en-US"/>
          </a:p>
        </p:txBody>
      </p:sp>
      <p:sp>
        <p:nvSpPr>
          <p:cNvPr id="9" name="Rectangle 8"/>
          <p:cNvSpPr/>
          <p:nvPr/>
        </p:nvSpPr>
        <p:spPr>
          <a:xfrm>
            <a:off x="1043608" y="4221088"/>
            <a:ext cx="6624736" cy="201622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4-5"/>
          <p:cNvPicPr>
            <a:picLocks noChangeAspect="1" noChangeArrowheads="1"/>
          </p:cNvPicPr>
          <p:nvPr/>
        </p:nvPicPr>
        <p:blipFill>
          <a:blip r:embed="rId2" cstate="print"/>
          <a:srcRect/>
          <a:stretch>
            <a:fillRect/>
          </a:stretch>
        </p:blipFill>
        <p:spPr bwMode="auto">
          <a:xfrm>
            <a:off x="0" y="404665"/>
            <a:ext cx="9144000" cy="6453336"/>
          </a:xfrm>
          <a:prstGeom prst="rect">
            <a:avLst/>
          </a:prstGeom>
          <a:noFill/>
        </p:spPr>
      </p:pic>
      <p:sp>
        <p:nvSpPr>
          <p:cNvPr id="230403" name="Rectangle 3"/>
          <p:cNvSpPr>
            <a:spLocks noChangeArrowheads="1"/>
          </p:cNvSpPr>
          <p:nvPr/>
        </p:nvSpPr>
        <p:spPr bwMode="auto">
          <a:xfrm>
            <a:off x="2895600" y="0"/>
            <a:ext cx="2408032" cy="461665"/>
          </a:xfrm>
          <a:prstGeom prst="rect">
            <a:avLst/>
          </a:prstGeom>
          <a:noFill/>
          <a:ln w="12700" cap="sq">
            <a:noFill/>
            <a:miter lim="800000"/>
            <a:headEnd type="none" w="sm" len="sm"/>
            <a:tailEnd type="none" w="sm" len="sm"/>
          </a:ln>
          <a:effectLst/>
        </p:spPr>
        <p:txBody>
          <a:bodyPr wrap="none">
            <a:spAutoFit/>
          </a:bodyPr>
          <a:lstStyle/>
          <a:p>
            <a:r>
              <a:rPr lang="en-US" sz="2400" b="1" dirty="0">
                <a:solidFill>
                  <a:schemeClr val="accent1">
                    <a:lumMod val="75000"/>
                  </a:schemeClr>
                </a:solidFill>
                <a:latin typeface="Arial" pitchFamily="34" charset="0"/>
                <a:cs typeface="Arial" pitchFamily="34" charset="0"/>
              </a:rPr>
              <a:t>critical velocity</a:t>
            </a:r>
          </a:p>
        </p:txBody>
      </p:sp>
      <p:sp>
        <p:nvSpPr>
          <p:cNvPr id="4" name="Slide Number Placeholder 3"/>
          <p:cNvSpPr>
            <a:spLocks noGrp="1"/>
          </p:cNvSpPr>
          <p:nvPr>
            <p:ph type="sldNum" sz="quarter" idx="12"/>
          </p:nvPr>
        </p:nvSpPr>
        <p:spPr/>
        <p:txBody>
          <a:bodyPr/>
          <a:lstStyle/>
          <a:p>
            <a:fld id="{E48C01CA-CE50-4484-A186-53EE3D5A0802}" type="slidenum">
              <a:rPr lang="en-US" smtClean="0"/>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BedformDiagram"/>
          <p:cNvPicPr>
            <a:picLocks noChangeAspect="1" noChangeArrowheads="1"/>
          </p:cNvPicPr>
          <p:nvPr/>
        </p:nvPicPr>
        <p:blipFill>
          <a:blip r:embed="rId2" cstate="print"/>
          <a:srcRect/>
          <a:stretch>
            <a:fillRect/>
          </a:stretch>
        </p:blipFill>
        <p:spPr bwMode="auto">
          <a:xfrm>
            <a:off x="0" y="260649"/>
            <a:ext cx="9144000" cy="6368752"/>
          </a:xfrm>
          <a:prstGeom prst="rect">
            <a:avLst/>
          </a:prstGeom>
          <a:noFill/>
        </p:spPr>
      </p:pic>
      <p:sp>
        <p:nvSpPr>
          <p:cNvPr id="237571" name="Text Box 3"/>
          <p:cNvSpPr txBox="1">
            <a:spLocks noChangeArrowheads="1"/>
          </p:cNvSpPr>
          <p:nvPr/>
        </p:nvSpPr>
        <p:spPr bwMode="auto">
          <a:xfrm>
            <a:off x="6084168" y="0"/>
            <a:ext cx="2819400" cy="1123384"/>
          </a:xfrm>
          <a:prstGeom prst="rect">
            <a:avLst/>
          </a:prstGeom>
          <a:noFill/>
          <a:ln w="9525">
            <a:noFill/>
            <a:miter lim="800000"/>
            <a:headEnd/>
            <a:tailEnd/>
          </a:ln>
          <a:effectLst/>
        </p:spPr>
        <p:txBody>
          <a:bodyPr wrap="square">
            <a:spAutoFit/>
          </a:bodyPr>
          <a:lstStyle/>
          <a:p>
            <a:pPr>
              <a:spcBef>
                <a:spcPct val="50000"/>
              </a:spcBef>
            </a:pPr>
            <a:r>
              <a:rPr lang="en-US" sz="3200" b="1" dirty="0" smtClean="0">
                <a:solidFill>
                  <a:srgbClr val="FFFF00"/>
                </a:solidFill>
                <a:hlinkClick r:id="rId3" action="ppaction://hlinkfile"/>
              </a:rPr>
              <a:t>Move</a:t>
            </a:r>
            <a:r>
              <a:rPr lang="en-US" sz="4000" b="1" dirty="0" smtClean="0">
                <a:solidFill>
                  <a:srgbClr val="FFFF00"/>
                </a:solidFill>
              </a:rPr>
              <a:t> </a:t>
            </a:r>
            <a:endParaRPr lang="en-US" sz="4000" b="1" dirty="0">
              <a:solidFill>
                <a:srgbClr val="FFFF00"/>
              </a:solidFill>
            </a:endParaRPr>
          </a:p>
          <a:p>
            <a:pPr>
              <a:spcBef>
                <a:spcPct val="50000"/>
              </a:spcBef>
            </a:pPr>
            <a:r>
              <a:rPr lang="en-US" b="1" dirty="0" err="1">
                <a:solidFill>
                  <a:srgbClr val="FF0000"/>
                </a:solidFill>
              </a:rPr>
              <a:t>antidunes</a:t>
            </a:r>
            <a:endParaRPr lang="en-US" b="1" dirty="0">
              <a:solidFill>
                <a:srgbClr val="FF0000"/>
              </a:solidFill>
            </a:endParaRPr>
          </a:p>
        </p:txBody>
      </p:sp>
      <p:sp>
        <p:nvSpPr>
          <p:cNvPr id="237572" name="Text Box 4"/>
          <p:cNvSpPr txBox="1">
            <a:spLocks noChangeArrowheads="1"/>
          </p:cNvSpPr>
          <p:nvPr/>
        </p:nvSpPr>
        <p:spPr bwMode="auto">
          <a:xfrm>
            <a:off x="1043608" y="476672"/>
            <a:ext cx="3352800" cy="1169551"/>
          </a:xfrm>
          <a:prstGeom prst="rect">
            <a:avLst/>
          </a:prstGeom>
          <a:noFill/>
          <a:ln w="9525">
            <a:noFill/>
            <a:miter lim="800000"/>
            <a:headEnd/>
            <a:tailEnd/>
          </a:ln>
          <a:effectLst/>
        </p:spPr>
        <p:txBody>
          <a:bodyPr>
            <a:spAutoFit/>
          </a:bodyPr>
          <a:lstStyle/>
          <a:p>
            <a:pPr>
              <a:spcBef>
                <a:spcPct val="50000"/>
              </a:spcBef>
            </a:pPr>
            <a:r>
              <a:rPr lang="en-US" sz="3200" b="1" dirty="0" smtClean="0">
                <a:solidFill>
                  <a:srgbClr val="FFFF00"/>
                </a:solidFill>
                <a:hlinkClick r:id="rId4" action="ppaction://hlinkfile"/>
              </a:rPr>
              <a:t>Move</a:t>
            </a:r>
            <a:r>
              <a:rPr lang="en-US" sz="4000" b="1" dirty="0" smtClean="0">
                <a:solidFill>
                  <a:srgbClr val="FFFF00"/>
                </a:solidFill>
              </a:rPr>
              <a:t> </a:t>
            </a:r>
            <a:endParaRPr lang="en-US" sz="4000" b="1" dirty="0">
              <a:solidFill>
                <a:srgbClr val="FFFF00"/>
              </a:solidFill>
            </a:endParaRPr>
          </a:p>
          <a:p>
            <a:pPr>
              <a:spcBef>
                <a:spcPct val="50000"/>
              </a:spcBef>
            </a:pPr>
            <a:r>
              <a:rPr lang="en-US" sz="2000" b="1" dirty="0">
                <a:solidFill>
                  <a:srgbClr val="FF0000"/>
                </a:solidFill>
              </a:rPr>
              <a:t>Upper plane</a:t>
            </a:r>
          </a:p>
        </p:txBody>
      </p:sp>
      <p:sp>
        <p:nvSpPr>
          <p:cNvPr id="237573" name="Text Box 5"/>
          <p:cNvSpPr txBox="1">
            <a:spLocks noChangeArrowheads="1"/>
          </p:cNvSpPr>
          <p:nvPr/>
        </p:nvSpPr>
        <p:spPr bwMode="auto">
          <a:xfrm>
            <a:off x="1524000" y="4733925"/>
            <a:ext cx="2590800" cy="1169551"/>
          </a:xfrm>
          <a:prstGeom prst="rect">
            <a:avLst/>
          </a:prstGeom>
          <a:noFill/>
          <a:ln w="9525">
            <a:noFill/>
            <a:miter lim="800000"/>
            <a:headEnd/>
            <a:tailEnd/>
          </a:ln>
          <a:effectLst/>
        </p:spPr>
        <p:txBody>
          <a:bodyPr>
            <a:spAutoFit/>
          </a:bodyPr>
          <a:lstStyle/>
          <a:p>
            <a:pPr>
              <a:spcBef>
                <a:spcPct val="50000"/>
              </a:spcBef>
            </a:pPr>
            <a:r>
              <a:rPr lang="en-US" sz="3200" b="1" dirty="0" smtClean="0">
                <a:solidFill>
                  <a:srgbClr val="FFFF00"/>
                </a:solidFill>
                <a:hlinkClick r:id="rId5" action="ppaction://hlinkfile"/>
              </a:rPr>
              <a:t>Move</a:t>
            </a:r>
            <a:r>
              <a:rPr lang="en-US" sz="4000" b="1" dirty="0" smtClean="0">
                <a:solidFill>
                  <a:srgbClr val="FFFF00"/>
                </a:solidFill>
              </a:rPr>
              <a:t> </a:t>
            </a:r>
            <a:endParaRPr lang="en-US" sz="4000" b="1" dirty="0">
              <a:solidFill>
                <a:srgbClr val="FFFF00"/>
              </a:solidFill>
            </a:endParaRPr>
          </a:p>
          <a:p>
            <a:pPr>
              <a:spcBef>
                <a:spcPct val="50000"/>
              </a:spcBef>
            </a:pPr>
            <a:r>
              <a:rPr lang="en-US" sz="2000" b="1" dirty="0">
                <a:solidFill>
                  <a:srgbClr val="FF0000"/>
                </a:solidFill>
              </a:rPr>
              <a:t>ripple</a:t>
            </a:r>
          </a:p>
        </p:txBody>
      </p:sp>
      <p:sp>
        <p:nvSpPr>
          <p:cNvPr id="237574" name="Rectangle 6"/>
          <p:cNvSpPr>
            <a:spLocks noChangeArrowheads="1"/>
          </p:cNvSpPr>
          <p:nvPr/>
        </p:nvSpPr>
        <p:spPr bwMode="auto">
          <a:xfrm>
            <a:off x="3429000" y="0"/>
            <a:ext cx="1980029" cy="461665"/>
          </a:xfrm>
          <a:prstGeom prst="rect">
            <a:avLst/>
          </a:prstGeom>
          <a:noFill/>
          <a:ln w="12700" cap="sq">
            <a:noFill/>
            <a:miter lim="800000"/>
            <a:headEnd type="none" w="sm" len="sm"/>
            <a:tailEnd type="none" w="sm" len="sm"/>
          </a:ln>
          <a:effectLst/>
        </p:spPr>
        <p:txBody>
          <a:bodyPr wrap="none">
            <a:spAutoFit/>
          </a:bodyPr>
          <a:lstStyle/>
          <a:p>
            <a:pPr>
              <a:buFont typeface="Wingdings" pitchFamily="2" charset="2"/>
              <a:buChar char="q"/>
            </a:pPr>
            <a:r>
              <a:rPr lang="en-US" sz="2400" b="1" dirty="0" smtClean="0">
                <a:solidFill>
                  <a:schemeClr val="accent1">
                    <a:lumMod val="75000"/>
                  </a:schemeClr>
                </a:solidFill>
                <a:latin typeface="Arial" pitchFamily="34" charset="0"/>
                <a:cs typeface="Arial" pitchFamily="34" charset="0"/>
              </a:rPr>
              <a:t>  Bed form</a:t>
            </a:r>
            <a:endParaRPr lang="en-US" sz="2400" b="1" dirty="0">
              <a:solidFill>
                <a:schemeClr val="accent1">
                  <a:lumMod val="75000"/>
                </a:scheme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E48C01CA-CE50-4484-A186-53EE3D5A0802}" type="slidenum">
              <a:rPr lang="en-US" smtClean="0"/>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FBBC5C2-EC02-4ED8-A7F0-36D88DE93F66}" type="slidenum">
              <a:rPr lang="en-US"/>
              <a:pPr/>
              <a:t>12</a:t>
            </a:fld>
            <a:endParaRPr lang="en-US"/>
          </a:p>
        </p:txBody>
      </p:sp>
      <p:pic>
        <p:nvPicPr>
          <p:cNvPr id="266244" name="Picture 4"/>
          <p:cNvPicPr>
            <a:picLocks noChangeAspect="1" noChangeArrowheads="1"/>
          </p:cNvPicPr>
          <p:nvPr/>
        </p:nvPicPr>
        <p:blipFill>
          <a:blip r:embed="rId2" cstate="print"/>
          <a:srcRect l="3538" t="1578" r="7476" b="1543"/>
          <a:stretch>
            <a:fillRect/>
          </a:stretch>
        </p:blipFill>
        <p:spPr bwMode="auto">
          <a:xfrm>
            <a:off x="0" y="0"/>
            <a:ext cx="9144000" cy="6453336"/>
          </a:xfrm>
          <a:prstGeom prst="rect">
            <a:avLst/>
          </a:prstGeom>
          <a:noFill/>
          <a:ln w="12700" cap="sq">
            <a:noFill/>
            <a:miter lim="800000"/>
            <a:headEnd type="none" w="sm" len="sm"/>
            <a:tailEnd type="none" w="sm" len="sm"/>
          </a:ln>
          <a:effectLst/>
        </p:spPr>
      </p:pic>
      <p:sp>
        <p:nvSpPr>
          <p:cNvPr id="6" name="Rectangle 5"/>
          <p:cNvSpPr/>
          <p:nvPr/>
        </p:nvSpPr>
        <p:spPr>
          <a:xfrm>
            <a:off x="3851920" y="6488668"/>
            <a:ext cx="787395" cy="369332"/>
          </a:xfrm>
          <a:prstGeom prst="rect">
            <a:avLst/>
          </a:prstGeom>
        </p:spPr>
        <p:txBody>
          <a:bodyPr wrap="none">
            <a:spAutoFit/>
          </a:bodyPr>
          <a:lstStyle/>
          <a:p>
            <a:r>
              <a:rPr lang="en-US" b="1" dirty="0" smtClean="0">
                <a:solidFill>
                  <a:srgbClr val="FF0000"/>
                </a:solidFill>
                <a:latin typeface="Arial" pitchFamily="34" charset="0"/>
                <a:cs typeface="Arial" pitchFamily="34" charset="0"/>
              </a:rPr>
              <a:t>Fig,4.</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ECBF094-8EC4-4457-9B2F-E6E0D6F7718A}" type="slidenum">
              <a:rPr lang="en-US"/>
              <a:pPr/>
              <a:t>13</a:t>
            </a:fld>
            <a:endParaRPr lang="en-US"/>
          </a:p>
        </p:txBody>
      </p:sp>
      <p:pic>
        <p:nvPicPr>
          <p:cNvPr id="265220" name="Picture 4"/>
          <p:cNvPicPr>
            <a:picLocks noChangeAspect="1" noChangeArrowheads="1"/>
          </p:cNvPicPr>
          <p:nvPr/>
        </p:nvPicPr>
        <p:blipFill>
          <a:blip r:embed="rId2" cstate="print"/>
          <a:srcRect l="6369" r="6265" b="18671"/>
          <a:stretch>
            <a:fillRect/>
          </a:stretch>
        </p:blipFill>
        <p:spPr bwMode="auto">
          <a:xfrm>
            <a:off x="0" y="0"/>
            <a:ext cx="9144000" cy="6453335"/>
          </a:xfrm>
          <a:prstGeom prst="rect">
            <a:avLst/>
          </a:prstGeom>
          <a:noFill/>
          <a:ln w="12700" cap="sq">
            <a:noFill/>
            <a:miter lim="800000"/>
            <a:headEnd type="none" w="sm" len="sm"/>
            <a:tailEnd type="none" w="sm" len="sm"/>
          </a:ln>
          <a:effectLst/>
        </p:spPr>
      </p:pic>
      <p:sp>
        <p:nvSpPr>
          <p:cNvPr id="6" name="Rectangle 5"/>
          <p:cNvSpPr/>
          <p:nvPr/>
        </p:nvSpPr>
        <p:spPr>
          <a:xfrm>
            <a:off x="251520" y="5805264"/>
            <a:ext cx="723275" cy="369332"/>
          </a:xfrm>
          <a:prstGeom prst="rect">
            <a:avLst/>
          </a:prstGeom>
        </p:spPr>
        <p:txBody>
          <a:bodyPr wrap="none">
            <a:spAutoFit/>
          </a:bodyPr>
          <a:lstStyle/>
          <a:p>
            <a:r>
              <a:rPr lang="en-US" b="1" dirty="0" smtClean="0">
                <a:solidFill>
                  <a:srgbClr val="FF0000"/>
                </a:solidFill>
                <a:latin typeface="Arial" pitchFamily="34" charset="0"/>
                <a:cs typeface="Arial" pitchFamily="34" charset="0"/>
              </a:rPr>
              <a:t>Fig,5</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ChangeArrowheads="1"/>
          </p:cNvSpPr>
          <p:nvPr/>
        </p:nvSpPr>
        <p:spPr bwMode="auto">
          <a:xfrm>
            <a:off x="685800" y="0"/>
            <a:ext cx="7772400" cy="609600"/>
          </a:xfrm>
          <a:prstGeom prst="rect">
            <a:avLst/>
          </a:prstGeom>
          <a:solidFill>
            <a:srgbClr val="FFFFFF"/>
          </a:solidFill>
          <a:ln w="9525">
            <a:noFill/>
            <a:miter lim="800000"/>
            <a:headEnd/>
            <a:tailEnd/>
          </a:ln>
        </p:spPr>
        <p:txBody>
          <a:bodyPr/>
          <a:lstStyle/>
          <a:p>
            <a:pPr algn="ctr" eaLnBrk="0" hangingPunct="0"/>
            <a:r>
              <a:rPr lang="en-US" sz="2400" b="1" dirty="0" smtClean="0">
                <a:solidFill>
                  <a:schemeClr val="bg2">
                    <a:lumMod val="50000"/>
                  </a:schemeClr>
                </a:solidFill>
                <a:latin typeface="Arial" pitchFamily="34" charset="0"/>
                <a:cs typeface="Arial" pitchFamily="34" charset="0"/>
              </a:rPr>
              <a:t>A) Current </a:t>
            </a:r>
            <a:r>
              <a:rPr lang="en-US" sz="2400" b="1" dirty="0">
                <a:solidFill>
                  <a:schemeClr val="bg2">
                    <a:lumMod val="50000"/>
                  </a:schemeClr>
                </a:solidFill>
                <a:latin typeface="Arial" pitchFamily="34" charset="0"/>
                <a:cs typeface="Arial" pitchFamily="34" charset="0"/>
              </a:rPr>
              <a:t>ripples</a:t>
            </a:r>
          </a:p>
        </p:txBody>
      </p:sp>
      <p:sp>
        <p:nvSpPr>
          <p:cNvPr id="185350" name="Text Box 6"/>
          <p:cNvSpPr txBox="1">
            <a:spLocks noChangeArrowheads="1"/>
          </p:cNvSpPr>
          <p:nvPr/>
        </p:nvSpPr>
        <p:spPr bwMode="auto">
          <a:xfrm>
            <a:off x="0" y="404664"/>
            <a:ext cx="9144000" cy="707886"/>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n-US" sz="2000" dirty="0">
                <a:latin typeface="Arial" pitchFamily="34" charset="0"/>
                <a:cs typeface="Arial" pitchFamily="34" charset="0"/>
              </a:rPr>
              <a:t>Once movement of sand grains (&lt;0.7 mm) occurs, current ripples are formed as a result of boundary layer separation, commonly </a:t>
            </a:r>
            <a:r>
              <a:rPr lang="en-US" sz="2000" dirty="0" smtClean="0">
                <a:latin typeface="Arial" pitchFamily="34" charset="0"/>
                <a:cs typeface="Arial" pitchFamily="34" charset="0"/>
              </a:rPr>
              <a:t>known by </a:t>
            </a:r>
            <a:r>
              <a:rPr lang="en-US" sz="2000" dirty="0">
                <a:latin typeface="Arial" pitchFamily="34" charset="0"/>
                <a:cs typeface="Arial" pitchFamily="34" charset="0"/>
              </a:rPr>
              <a:t>a separation vortex</a:t>
            </a:r>
          </a:p>
        </p:txBody>
      </p:sp>
      <p:pic>
        <p:nvPicPr>
          <p:cNvPr id="185351" name="Picture 7" descr="4-8"/>
          <p:cNvPicPr>
            <a:picLocks noChangeAspect="1" noChangeArrowheads="1"/>
          </p:cNvPicPr>
          <p:nvPr/>
        </p:nvPicPr>
        <p:blipFill>
          <a:blip r:embed="rId2" cstate="print"/>
          <a:srcRect t="2450"/>
          <a:stretch>
            <a:fillRect/>
          </a:stretch>
        </p:blipFill>
        <p:spPr bwMode="auto">
          <a:xfrm>
            <a:off x="3779912" y="1124744"/>
            <a:ext cx="5364088" cy="5733256"/>
          </a:xfrm>
          <a:prstGeom prst="rect">
            <a:avLst/>
          </a:prstGeom>
          <a:noFill/>
        </p:spPr>
      </p:pic>
      <p:sp>
        <p:nvSpPr>
          <p:cNvPr id="185352" name="Rectangle 8"/>
          <p:cNvSpPr>
            <a:spLocks noChangeArrowheads="1"/>
          </p:cNvSpPr>
          <p:nvPr/>
        </p:nvSpPr>
        <p:spPr bwMode="auto">
          <a:xfrm>
            <a:off x="0" y="1556792"/>
            <a:ext cx="3995936" cy="4862870"/>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n-US" sz="2000" dirty="0">
                <a:latin typeface="Arial" pitchFamily="34" charset="0"/>
                <a:cs typeface="Arial" pitchFamily="34" charset="0"/>
              </a:rPr>
              <a:t>Current ripples have </a:t>
            </a:r>
            <a:endParaRPr lang="en-US" sz="2000" dirty="0" smtClean="0">
              <a:latin typeface="Arial" pitchFamily="34" charset="0"/>
              <a:cs typeface="Arial" pitchFamily="34" charset="0"/>
            </a:endParaRPr>
          </a:p>
          <a:p>
            <a:pPr>
              <a:spcBef>
                <a:spcPct val="50000"/>
              </a:spcBef>
              <a:buFont typeface="Wingdings" pitchFamily="2" charset="2"/>
              <a:buChar char="Ø"/>
            </a:pPr>
            <a:r>
              <a:rPr lang="en-US" sz="2000" dirty="0" smtClean="0">
                <a:latin typeface="Arial" pitchFamily="34" charset="0"/>
                <a:cs typeface="Arial" pitchFamily="34" charset="0"/>
              </a:rPr>
              <a:t> </a:t>
            </a:r>
            <a:r>
              <a:rPr lang="en-US" sz="2000" b="1" dirty="0" smtClean="0">
                <a:solidFill>
                  <a:srgbClr val="0070C0"/>
                </a:solidFill>
                <a:latin typeface="Arial" pitchFamily="34" charset="0"/>
                <a:cs typeface="Arial" pitchFamily="34" charset="0"/>
              </a:rPr>
              <a:t>a trough </a:t>
            </a:r>
            <a:r>
              <a:rPr lang="en-US" sz="2000" b="1" dirty="0">
                <a:solidFill>
                  <a:srgbClr val="0070C0"/>
                </a:solidFill>
                <a:latin typeface="Arial" pitchFamily="34" charset="0"/>
                <a:cs typeface="Arial" pitchFamily="34" charset="0"/>
              </a:rPr>
              <a:t>side </a:t>
            </a:r>
            <a:r>
              <a:rPr lang="en-US" sz="2000" dirty="0">
                <a:latin typeface="Arial" pitchFamily="34" charset="0"/>
                <a:cs typeface="Arial" pitchFamily="34" charset="0"/>
              </a:rPr>
              <a:t>(erosion and transport</a:t>
            </a:r>
            <a:r>
              <a:rPr lang="en-US" sz="2000" dirty="0" smtClean="0">
                <a:latin typeface="Arial" pitchFamily="34" charset="0"/>
                <a:cs typeface="Arial" pitchFamily="34" charset="0"/>
              </a:rPr>
              <a:t>), Fig,6a</a:t>
            </a:r>
          </a:p>
          <a:p>
            <a:pPr>
              <a:spcBef>
                <a:spcPct val="50000"/>
              </a:spcBef>
              <a:buFont typeface="Wingdings" pitchFamily="2" charset="2"/>
              <a:buChar char="Ø"/>
            </a:pPr>
            <a:r>
              <a:rPr lang="en-US" sz="2000" dirty="0" smtClean="0">
                <a:solidFill>
                  <a:srgbClr val="0070C0"/>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lee </a:t>
            </a:r>
            <a:r>
              <a:rPr lang="en-US" sz="2000" b="1" dirty="0">
                <a:solidFill>
                  <a:srgbClr val="0070C0"/>
                </a:solidFill>
                <a:latin typeface="Arial" pitchFamily="34" charset="0"/>
                <a:cs typeface="Arial" pitchFamily="34" charset="0"/>
              </a:rPr>
              <a:t>side </a:t>
            </a:r>
            <a:r>
              <a:rPr lang="en-US" sz="2000" dirty="0">
                <a:latin typeface="Arial" pitchFamily="34" charset="0"/>
                <a:cs typeface="Arial" pitchFamily="34" charset="0"/>
              </a:rPr>
              <a:t>(deposition), the latter with a slope of ~30° (angle of repose</a:t>
            </a:r>
            <a:r>
              <a:rPr lang="en-US" sz="2000" dirty="0" smtClean="0">
                <a:latin typeface="Arial" pitchFamily="34" charset="0"/>
                <a:cs typeface="Arial" pitchFamily="34" charset="0"/>
              </a:rPr>
              <a:t>), Fig,6b.</a:t>
            </a:r>
          </a:p>
          <a:p>
            <a:pPr>
              <a:spcBef>
                <a:spcPct val="50000"/>
              </a:spcBef>
            </a:pPr>
            <a:endParaRPr lang="en-US" sz="2000" dirty="0">
              <a:solidFill>
                <a:srgbClr val="0070C0"/>
              </a:solidFill>
              <a:latin typeface="Arial" pitchFamily="34" charset="0"/>
              <a:cs typeface="Arial" pitchFamily="34" charset="0"/>
            </a:endParaRPr>
          </a:p>
          <a:p>
            <a:pPr>
              <a:spcBef>
                <a:spcPct val="50000"/>
              </a:spcBef>
            </a:pPr>
            <a:r>
              <a:rPr lang="en-US" sz="2000" dirty="0">
                <a:latin typeface="Arial" pitchFamily="34" charset="0"/>
                <a:cs typeface="Arial" pitchFamily="34" charset="0"/>
              </a:rPr>
              <a:t>Current ripples only form under moderate flow velocities, with a </a:t>
            </a:r>
            <a:endParaRPr lang="en-US" sz="2000" dirty="0" smtClean="0">
              <a:latin typeface="Arial" pitchFamily="34" charset="0"/>
              <a:cs typeface="Arial" pitchFamily="34" charset="0"/>
            </a:endParaRPr>
          </a:p>
          <a:p>
            <a:pPr>
              <a:spcBef>
                <a:spcPct val="50000"/>
              </a:spcBef>
              <a:buFont typeface="Wingdings" pitchFamily="2" charset="2"/>
              <a:buChar char="§"/>
            </a:pPr>
            <a:r>
              <a:rPr lang="en-US" sz="2000" b="1" dirty="0">
                <a:solidFill>
                  <a:srgbClr val="7030A0"/>
                </a:solidFill>
                <a:latin typeface="Arial" pitchFamily="34" charset="0"/>
                <a:cs typeface="Arial" pitchFamily="34" charset="0"/>
              </a:rPr>
              <a:t> </a:t>
            </a:r>
            <a:r>
              <a:rPr lang="en-US" sz="2000" b="1" dirty="0" smtClean="0">
                <a:solidFill>
                  <a:srgbClr val="7030A0"/>
                </a:solidFill>
                <a:latin typeface="Arial" pitchFamily="34" charset="0"/>
                <a:cs typeface="Arial" pitchFamily="34" charset="0"/>
              </a:rPr>
              <a:t>grain </a:t>
            </a:r>
            <a:r>
              <a:rPr lang="en-US" sz="2000" b="1" dirty="0">
                <a:solidFill>
                  <a:srgbClr val="7030A0"/>
                </a:solidFill>
                <a:latin typeface="Arial" pitchFamily="34" charset="0"/>
                <a:cs typeface="Arial" pitchFamily="34" charset="0"/>
              </a:rPr>
              <a:t>size &lt;0.7 mm</a:t>
            </a:r>
          </a:p>
          <a:p>
            <a:pPr>
              <a:spcBef>
                <a:spcPct val="50000"/>
              </a:spcBef>
              <a:buFont typeface="Wingdings" pitchFamily="2" charset="2"/>
              <a:buChar char="§"/>
            </a:pPr>
            <a:r>
              <a:rPr lang="en-US" sz="2000" b="1" dirty="0" smtClean="0">
                <a:solidFill>
                  <a:srgbClr val="7030A0"/>
                </a:solidFill>
                <a:latin typeface="Arial" pitchFamily="34" charset="0"/>
                <a:cs typeface="Arial" pitchFamily="34" charset="0"/>
              </a:rPr>
              <a:t> Height</a:t>
            </a:r>
            <a:r>
              <a:rPr lang="en-US" sz="2000" b="1" dirty="0">
                <a:solidFill>
                  <a:srgbClr val="7030A0"/>
                </a:solidFill>
                <a:latin typeface="Arial" pitchFamily="34" charset="0"/>
                <a:cs typeface="Arial" pitchFamily="34" charset="0"/>
              </a:rPr>
              <a:t>: 0.5–3 cm; </a:t>
            </a:r>
            <a:endParaRPr lang="en-US" sz="2000" b="1" dirty="0" smtClean="0">
              <a:solidFill>
                <a:srgbClr val="7030A0"/>
              </a:solidFill>
              <a:latin typeface="Arial" pitchFamily="34" charset="0"/>
              <a:cs typeface="Arial" pitchFamily="34" charset="0"/>
            </a:endParaRPr>
          </a:p>
          <a:p>
            <a:pPr>
              <a:spcBef>
                <a:spcPct val="50000"/>
              </a:spcBef>
              <a:buFont typeface="Wingdings" pitchFamily="2" charset="2"/>
              <a:buChar char="§"/>
            </a:pPr>
            <a:r>
              <a:rPr lang="en-US" sz="2000" b="1" dirty="0" smtClean="0">
                <a:solidFill>
                  <a:srgbClr val="7030A0"/>
                </a:solidFill>
                <a:latin typeface="Arial" pitchFamily="34" charset="0"/>
                <a:cs typeface="Arial" pitchFamily="34" charset="0"/>
              </a:rPr>
              <a:t> wavelength</a:t>
            </a:r>
            <a:r>
              <a:rPr lang="en-US" sz="2000" b="1" dirty="0">
                <a:solidFill>
                  <a:srgbClr val="7030A0"/>
                </a:solidFill>
                <a:latin typeface="Arial" pitchFamily="34" charset="0"/>
                <a:cs typeface="Arial" pitchFamily="34" charset="0"/>
              </a:rPr>
              <a:t>: 5–40 cm</a:t>
            </a:r>
          </a:p>
        </p:txBody>
      </p:sp>
      <p:sp>
        <p:nvSpPr>
          <p:cNvPr id="6" name="Slide Number Placeholder 5"/>
          <p:cNvSpPr>
            <a:spLocks noGrp="1"/>
          </p:cNvSpPr>
          <p:nvPr>
            <p:ph type="sldNum" sz="quarter" idx="12"/>
          </p:nvPr>
        </p:nvSpPr>
        <p:spPr/>
        <p:txBody>
          <a:bodyPr/>
          <a:lstStyle/>
          <a:p>
            <a:fld id="{E48C01CA-CE50-4484-A186-53EE3D5A0802}" type="slidenum">
              <a:rPr lang="en-US" smtClean="0"/>
              <a:pPr/>
              <a:t>14</a:t>
            </a:fld>
            <a:endParaRPr lang="en-US"/>
          </a:p>
        </p:txBody>
      </p:sp>
      <p:sp>
        <p:nvSpPr>
          <p:cNvPr id="7" name="Rectangle 6"/>
          <p:cNvSpPr/>
          <p:nvPr/>
        </p:nvSpPr>
        <p:spPr>
          <a:xfrm>
            <a:off x="3923928" y="3717032"/>
            <a:ext cx="928459" cy="369332"/>
          </a:xfrm>
          <a:prstGeom prst="rect">
            <a:avLst/>
          </a:prstGeom>
        </p:spPr>
        <p:txBody>
          <a:bodyPr wrap="none">
            <a:spAutoFit/>
          </a:bodyPr>
          <a:lstStyle/>
          <a:p>
            <a:r>
              <a:rPr lang="en-US" b="1" dirty="0" smtClean="0">
                <a:solidFill>
                  <a:srgbClr val="FF0000"/>
                </a:solidFill>
                <a:latin typeface="Arial" pitchFamily="34" charset="0"/>
                <a:cs typeface="Arial" pitchFamily="34" charset="0"/>
              </a:rPr>
              <a:t>Fig,6a)</a:t>
            </a:r>
            <a:endParaRPr lang="en-US" dirty="0"/>
          </a:p>
        </p:txBody>
      </p:sp>
      <p:sp>
        <p:nvSpPr>
          <p:cNvPr id="8" name="Rectangle 7"/>
          <p:cNvSpPr/>
          <p:nvPr/>
        </p:nvSpPr>
        <p:spPr>
          <a:xfrm>
            <a:off x="3995936" y="6488668"/>
            <a:ext cx="941283" cy="369332"/>
          </a:xfrm>
          <a:prstGeom prst="rect">
            <a:avLst/>
          </a:prstGeom>
        </p:spPr>
        <p:txBody>
          <a:bodyPr wrap="none">
            <a:spAutoFit/>
          </a:bodyPr>
          <a:lstStyle/>
          <a:p>
            <a:r>
              <a:rPr lang="en-US" b="1" dirty="0" smtClean="0">
                <a:solidFill>
                  <a:srgbClr val="FF0000"/>
                </a:solidFill>
                <a:latin typeface="Arial" pitchFamily="34" charset="0"/>
                <a:cs typeface="Arial" pitchFamily="34" charset="0"/>
              </a:rPr>
              <a:t>Fig,6b)</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1028"/>
          <p:cNvSpPr>
            <a:spLocks noChangeArrowheads="1"/>
          </p:cNvSpPr>
          <p:nvPr/>
        </p:nvSpPr>
        <p:spPr bwMode="auto">
          <a:xfrm>
            <a:off x="685800" y="0"/>
            <a:ext cx="7772400" cy="609600"/>
          </a:xfrm>
          <a:prstGeom prst="rect">
            <a:avLst/>
          </a:prstGeom>
          <a:solidFill>
            <a:srgbClr val="FFFFFF"/>
          </a:solidFill>
          <a:ln w="9525">
            <a:noFill/>
            <a:miter lim="800000"/>
            <a:headEnd/>
            <a:tailEnd/>
          </a:ln>
        </p:spPr>
        <p:txBody>
          <a:bodyPr/>
          <a:lstStyle/>
          <a:p>
            <a:pPr algn="ctr" eaLnBrk="0" hangingPunct="0"/>
            <a:r>
              <a:rPr lang="en-US" sz="2400" b="1" dirty="0" smtClean="0">
                <a:solidFill>
                  <a:schemeClr val="bg2">
                    <a:lumMod val="50000"/>
                  </a:schemeClr>
                </a:solidFill>
                <a:latin typeface="Arial" pitchFamily="34" charset="0"/>
                <a:cs typeface="Arial" pitchFamily="34" charset="0"/>
              </a:rPr>
              <a:t>B)  Dunes</a:t>
            </a:r>
            <a:endParaRPr lang="en-US" sz="2400" b="1" dirty="0">
              <a:solidFill>
                <a:schemeClr val="bg2">
                  <a:lumMod val="50000"/>
                </a:schemeClr>
              </a:solidFill>
              <a:latin typeface="Arial" pitchFamily="34" charset="0"/>
              <a:cs typeface="Arial" pitchFamily="34" charset="0"/>
            </a:endParaRPr>
          </a:p>
        </p:txBody>
      </p:sp>
      <p:sp>
        <p:nvSpPr>
          <p:cNvPr id="186374" name="Text Box 1030"/>
          <p:cNvSpPr txBox="1">
            <a:spLocks noChangeArrowheads="1"/>
          </p:cNvSpPr>
          <p:nvPr/>
        </p:nvSpPr>
        <p:spPr bwMode="auto">
          <a:xfrm>
            <a:off x="0" y="476672"/>
            <a:ext cx="9144000" cy="1323439"/>
          </a:xfrm>
          <a:prstGeom prst="rect">
            <a:avLst/>
          </a:prstGeom>
          <a:noFill/>
          <a:ln w="12700" cap="sq">
            <a:noFill/>
            <a:miter lim="800000"/>
            <a:headEnd type="none" w="sm" len="sm"/>
            <a:tailEnd type="none" w="sm" len="sm"/>
          </a:ln>
          <a:effectLst/>
        </p:spPr>
        <p:txBody>
          <a:bodyPr wrap="square">
            <a:spAutoFit/>
          </a:bodyPr>
          <a:lstStyle/>
          <a:p>
            <a:pPr>
              <a:spcBef>
                <a:spcPct val="50000"/>
              </a:spcBef>
              <a:buFont typeface="Wingdings" pitchFamily="2" charset="2"/>
              <a:buChar char="Ø"/>
            </a:pPr>
            <a:r>
              <a:rPr lang="en-US" sz="2000" dirty="0" smtClean="0">
                <a:latin typeface="Arial" pitchFamily="34" charset="0"/>
                <a:cs typeface="Arial" pitchFamily="34" charset="0"/>
              </a:rPr>
              <a:t> Dunes </a:t>
            </a:r>
            <a:r>
              <a:rPr lang="en-US" sz="2000" dirty="0">
                <a:latin typeface="Arial" pitchFamily="34" charset="0"/>
                <a:cs typeface="Arial" pitchFamily="34" charset="0"/>
              </a:rPr>
              <a:t>are distinctly larger than current ripples</a:t>
            </a:r>
          </a:p>
          <a:p>
            <a:pPr>
              <a:spcBef>
                <a:spcPct val="50000"/>
              </a:spcBef>
              <a:buFont typeface="Wingdings" pitchFamily="2" charset="2"/>
              <a:buChar char="Ø"/>
            </a:pPr>
            <a:r>
              <a:rPr lang="en-US" sz="2000" dirty="0" smtClean="0">
                <a:latin typeface="Arial" pitchFamily="34" charset="0"/>
                <a:cs typeface="Arial" pitchFamily="34" charset="0"/>
              </a:rPr>
              <a:t> There </a:t>
            </a:r>
            <a:r>
              <a:rPr lang="en-US" sz="2000" dirty="0">
                <a:latin typeface="Arial" pitchFamily="34" charset="0"/>
                <a:cs typeface="Arial" pitchFamily="34" charset="0"/>
              </a:rPr>
              <a:t>is a relationship </a:t>
            </a:r>
            <a:r>
              <a:rPr lang="en-US" sz="2000" dirty="0" smtClean="0">
                <a:latin typeface="Arial" pitchFamily="34" charset="0"/>
                <a:cs typeface="Arial" pitchFamily="34" charset="0"/>
              </a:rPr>
              <a:t>between</a:t>
            </a:r>
          </a:p>
          <a:p>
            <a:pPr>
              <a:spcBef>
                <a:spcPct val="50000"/>
              </a:spcBef>
            </a:pPr>
            <a:r>
              <a:rPr lang="en-US" sz="2000" b="1" dirty="0" smtClean="0">
                <a:solidFill>
                  <a:srgbClr val="7030A0"/>
                </a:solidFill>
                <a:latin typeface="Arial" pitchFamily="34" charset="0"/>
                <a:cs typeface="Arial" pitchFamily="34" charset="0"/>
              </a:rPr>
              <a:t>boundary-layer </a:t>
            </a:r>
            <a:r>
              <a:rPr lang="en-US" sz="2000" b="1" dirty="0">
                <a:solidFill>
                  <a:srgbClr val="7030A0"/>
                </a:solidFill>
                <a:latin typeface="Arial" pitchFamily="34" charset="0"/>
                <a:cs typeface="Arial" pitchFamily="34" charset="0"/>
              </a:rPr>
              <a:t>thickness </a:t>
            </a:r>
            <a:r>
              <a:rPr lang="en-US" sz="2000" dirty="0" smtClean="0">
                <a:latin typeface="Arial" pitchFamily="34" charset="0"/>
                <a:cs typeface="Arial" pitchFamily="34" charset="0"/>
              </a:rPr>
              <a:t>(flow </a:t>
            </a:r>
            <a:r>
              <a:rPr lang="en-US" sz="2000" dirty="0">
                <a:latin typeface="Arial" pitchFamily="34" charset="0"/>
                <a:cs typeface="Arial" pitchFamily="34" charset="0"/>
              </a:rPr>
              <a:t>depth in rivers) </a:t>
            </a:r>
            <a:r>
              <a:rPr lang="en-US" sz="2000" b="1" dirty="0">
                <a:solidFill>
                  <a:srgbClr val="7030A0"/>
                </a:solidFill>
                <a:latin typeface="Arial" pitchFamily="34" charset="0"/>
                <a:cs typeface="Arial" pitchFamily="34" charset="0"/>
              </a:rPr>
              <a:t>and the dimension </a:t>
            </a:r>
            <a:r>
              <a:rPr lang="en-US" sz="2000" b="1" dirty="0" smtClean="0">
                <a:solidFill>
                  <a:srgbClr val="7030A0"/>
                </a:solidFill>
                <a:latin typeface="Arial" pitchFamily="34" charset="0"/>
                <a:cs typeface="Arial" pitchFamily="34" charset="0"/>
              </a:rPr>
              <a:t>of dunes</a:t>
            </a:r>
            <a:endParaRPr lang="en-US" sz="2000" b="1" dirty="0">
              <a:solidFill>
                <a:srgbClr val="7030A0"/>
              </a:solidFill>
              <a:latin typeface="Arial" pitchFamily="34" charset="0"/>
              <a:cs typeface="Arial" pitchFamily="34" charset="0"/>
            </a:endParaRPr>
          </a:p>
        </p:txBody>
      </p:sp>
      <p:pic>
        <p:nvPicPr>
          <p:cNvPr id="186375" name="Picture 1031" descr="WhiteSands2"/>
          <p:cNvPicPr>
            <a:picLocks noChangeAspect="1" noChangeArrowheads="1"/>
          </p:cNvPicPr>
          <p:nvPr/>
        </p:nvPicPr>
        <p:blipFill>
          <a:blip r:embed="rId2" cstate="print"/>
          <a:srcRect t="25997"/>
          <a:stretch>
            <a:fillRect/>
          </a:stretch>
        </p:blipFill>
        <p:spPr bwMode="auto">
          <a:xfrm>
            <a:off x="395536" y="4005064"/>
            <a:ext cx="7416824" cy="2852936"/>
          </a:xfrm>
          <a:prstGeom prst="rect">
            <a:avLst/>
          </a:prstGeom>
          <a:noFill/>
        </p:spPr>
      </p:pic>
      <p:sp>
        <p:nvSpPr>
          <p:cNvPr id="186376" name="Text Box 1032"/>
          <p:cNvSpPr txBox="1">
            <a:spLocks noChangeArrowheads="1"/>
          </p:cNvSpPr>
          <p:nvPr/>
        </p:nvSpPr>
        <p:spPr bwMode="auto">
          <a:xfrm>
            <a:off x="0" y="1916832"/>
            <a:ext cx="8991600" cy="2092881"/>
          </a:xfrm>
          <a:prstGeom prst="rect">
            <a:avLst/>
          </a:prstGeom>
          <a:noFill/>
          <a:ln w="12700" cap="sq">
            <a:noFill/>
            <a:miter lim="800000"/>
            <a:headEnd type="none" w="sm" len="sm"/>
            <a:tailEnd type="none" w="sm" len="sm"/>
          </a:ln>
          <a:effectLst/>
        </p:spPr>
        <p:txBody>
          <a:bodyPr>
            <a:spAutoFit/>
          </a:bodyPr>
          <a:lstStyle/>
          <a:p>
            <a:pPr>
              <a:spcBef>
                <a:spcPct val="50000"/>
              </a:spcBef>
              <a:buFont typeface="Wingdings" pitchFamily="2" charset="2"/>
              <a:buChar char="Ø"/>
            </a:pPr>
            <a:r>
              <a:rPr lang="en-US" sz="2000" dirty="0" smtClean="0">
                <a:latin typeface="Arial" pitchFamily="34" charset="0"/>
                <a:cs typeface="Arial" pitchFamily="34" charset="0"/>
              </a:rPr>
              <a:t> Dunes </a:t>
            </a:r>
            <a:r>
              <a:rPr lang="en-US" sz="2000" dirty="0">
                <a:latin typeface="Arial" pitchFamily="34" charset="0"/>
                <a:cs typeface="Arial" pitchFamily="34" charset="0"/>
              </a:rPr>
              <a:t>only form in grain sizes &gt;0.2 mm</a:t>
            </a:r>
          </a:p>
          <a:p>
            <a:pPr>
              <a:spcBef>
                <a:spcPct val="50000"/>
              </a:spcBef>
            </a:pPr>
            <a:r>
              <a:rPr lang="en-US" sz="2000" b="1" dirty="0">
                <a:solidFill>
                  <a:schemeClr val="tx2">
                    <a:lumMod val="60000"/>
                    <a:lumOff val="40000"/>
                  </a:schemeClr>
                </a:solidFill>
                <a:latin typeface="Arial" pitchFamily="34" charset="0"/>
                <a:cs typeface="Arial" pitchFamily="34" charset="0"/>
              </a:rPr>
              <a:t>Low flow velocities (bed shear stresses) </a:t>
            </a:r>
            <a:r>
              <a:rPr lang="en-US" sz="2000" dirty="0">
                <a:latin typeface="Arial" pitchFamily="34" charset="0"/>
                <a:cs typeface="Arial" pitchFamily="34" charset="0"/>
              </a:rPr>
              <a:t>yield straight-crested </a:t>
            </a:r>
            <a:r>
              <a:rPr lang="en-US" sz="2000" dirty="0" err="1">
                <a:latin typeface="Arial" pitchFamily="34" charset="0"/>
                <a:cs typeface="Arial" pitchFamily="34" charset="0"/>
              </a:rPr>
              <a:t>bedforms</a:t>
            </a:r>
            <a:r>
              <a:rPr lang="en-US" sz="2000" dirty="0">
                <a:latin typeface="Arial" pitchFamily="34" charset="0"/>
                <a:cs typeface="Arial" pitchFamily="34" charset="0"/>
              </a:rPr>
              <a:t> (valid for both dunes and current ripples); </a:t>
            </a:r>
            <a:endParaRPr lang="en-US" sz="2000" dirty="0" smtClean="0">
              <a:latin typeface="Arial" pitchFamily="34" charset="0"/>
              <a:cs typeface="Arial" pitchFamily="34" charset="0"/>
            </a:endParaRPr>
          </a:p>
          <a:p>
            <a:pPr>
              <a:spcBef>
                <a:spcPct val="50000"/>
              </a:spcBef>
            </a:pPr>
            <a:r>
              <a:rPr lang="en-US" sz="2000" b="1" dirty="0" smtClean="0">
                <a:solidFill>
                  <a:schemeClr val="tx2">
                    <a:lumMod val="60000"/>
                    <a:lumOff val="40000"/>
                  </a:schemeClr>
                </a:solidFill>
                <a:latin typeface="Arial" pitchFamily="34" charset="0"/>
                <a:cs typeface="Arial" pitchFamily="34" charset="0"/>
              </a:rPr>
              <a:t>higher </a:t>
            </a:r>
            <a:r>
              <a:rPr lang="en-US" sz="2000" b="1" dirty="0">
                <a:solidFill>
                  <a:schemeClr val="tx2">
                    <a:lumMod val="60000"/>
                    <a:lumOff val="40000"/>
                  </a:schemeClr>
                </a:solidFill>
                <a:latin typeface="Arial" pitchFamily="34" charset="0"/>
                <a:cs typeface="Arial" pitchFamily="34" charset="0"/>
              </a:rPr>
              <a:t>shear stresses </a:t>
            </a:r>
            <a:r>
              <a:rPr lang="en-US" sz="2000" dirty="0">
                <a:latin typeface="Arial" pitchFamily="34" charset="0"/>
                <a:cs typeface="Arial" pitchFamily="34" charset="0"/>
              </a:rPr>
              <a:t>result in sinuous to </a:t>
            </a:r>
            <a:r>
              <a:rPr lang="en-US" sz="2000" dirty="0" err="1">
                <a:latin typeface="Arial" pitchFamily="34" charset="0"/>
                <a:cs typeface="Arial" pitchFamily="34" charset="0"/>
              </a:rPr>
              <a:t>linguoid</a:t>
            </a:r>
            <a:r>
              <a:rPr lang="en-US" sz="2000" dirty="0">
                <a:latin typeface="Arial" pitchFamily="34" charset="0"/>
                <a:cs typeface="Arial" pitchFamily="34" charset="0"/>
              </a:rPr>
              <a:t> crest lines</a:t>
            </a:r>
          </a:p>
          <a:p>
            <a:pPr>
              <a:spcBef>
                <a:spcPct val="50000"/>
              </a:spcBef>
              <a:buFont typeface="Wingdings" pitchFamily="2" charset="2"/>
              <a:buChar char="Ø"/>
            </a:pPr>
            <a:r>
              <a:rPr lang="en-US" sz="2000" dirty="0" smtClean="0">
                <a:latin typeface="Arial" pitchFamily="34" charset="0"/>
                <a:cs typeface="Arial" pitchFamily="34" charset="0"/>
              </a:rPr>
              <a:t> Sand </a:t>
            </a:r>
            <a:r>
              <a:rPr lang="en-US" sz="2000" dirty="0">
                <a:latin typeface="Arial" pitchFamily="34" charset="0"/>
                <a:cs typeface="Arial" pitchFamily="34" charset="0"/>
              </a:rPr>
              <a:t>waves constitute the largest category of subaqueous </a:t>
            </a:r>
            <a:r>
              <a:rPr lang="en-US" sz="2000" dirty="0" smtClean="0">
                <a:latin typeface="Arial" pitchFamily="34" charset="0"/>
                <a:cs typeface="Arial" pitchFamily="34" charset="0"/>
              </a:rPr>
              <a:t>dunes ,Fig,7a.</a:t>
            </a:r>
            <a:endParaRPr lang="en-US" sz="20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E48C01CA-CE50-4484-A186-53EE3D5A0802}" type="slidenum">
              <a:rPr lang="en-US" smtClean="0"/>
              <a:pPr/>
              <a:t>15</a:t>
            </a:fld>
            <a:endParaRPr lang="en-US"/>
          </a:p>
        </p:txBody>
      </p:sp>
      <p:sp>
        <p:nvSpPr>
          <p:cNvPr id="7" name="Rectangle 6"/>
          <p:cNvSpPr/>
          <p:nvPr/>
        </p:nvSpPr>
        <p:spPr>
          <a:xfrm>
            <a:off x="7812360" y="5877272"/>
            <a:ext cx="928459" cy="369332"/>
          </a:xfrm>
          <a:prstGeom prst="rect">
            <a:avLst/>
          </a:prstGeom>
        </p:spPr>
        <p:txBody>
          <a:bodyPr wrap="none">
            <a:spAutoFit/>
          </a:bodyPr>
          <a:lstStyle/>
          <a:p>
            <a:r>
              <a:rPr lang="en-US" b="1" dirty="0" smtClean="0">
                <a:solidFill>
                  <a:srgbClr val="FF0000"/>
                </a:solidFill>
                <a:latin typeface="Arial" pitchFamily="34" charset="0"/>
                <a:cs typeface="Arial" pitchFamily="34" charset="0"/>
              </a:rPr>
              <a:t>Fig,7a)</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4-13"/>
          <p:cNvPicPr>
            <a:picLocks noChangeAspect="1" noChangeArrowheads="1"/>
          </p:cNvPicPr>
          <p:nvPr/>
        </p:nvPicPr>
        <p:blipFill>
          <a:blip r:embed="rId2" cstate="print"/>
          <a:srcRect t="6046"/>
          <a:stretch>
            <a:fillRect/>
          </a:stretch>
        </p:blipFill>
        <p:spPr bwMode="auto">
          <a:xfrm>
            <a:off x="0" y="3356992"/>
            <a:ext cx="9144000" cy="3501008"/>
          </a:xfrm>
          <a:prstGeom prst="rect">
            <a:avLst/>
          </a:prstGeom>
          <a:noFill/>
        </p:spPr>
      </p:pic>
      <p:sp>
        <p:nvSpPr>
          <p:cNvPr id="234499" name="Rectangle 3"/>
          <p:cNvSpPr>
            <a:spLocks noChangeArrowheads="1"/>
          </p:cNvSpPr>
          <p:nvPr/>
        </p:nvSpPr>
        <p:spPr bwMode="auto">
          <a:xfrm>
            <a:off x="0" y="620688"/>
            <a:ext cx="2411760" cy="1015663"/>
          </a:xfrm>
          <a:prstGeom prst="rect">
            <a:avLst/>
          </a:prstGeom>
          <a:noFill/>
          <a:ln w="12700" cap="sq">
            <a:noFill/>
            <a:miter lim="800000"/>
            <a:headEnd type="none" w="sm" len="sm"/>
            <a:tailEnd type="none" w="sm" len="sm"/>
          </a:ln>
          <a:effectLst/>
        </p:spPr>
        <p:txBody>
          <a:bodyPr wrap="square">
            <a:spAutoFit/>
          </a:bodyPr>
          <a:lstStyle/>
          <a:p>
            <a:pPr>
              <a:buFont typeface="Wingdings" pitchFamily="2" charset="2"/>
              <a:buChar char="Ø"/>
            </a:pPr>
            <a:r>
              <a:rPr lang="en-US" sz="2000" dirty="0" smtClean="0">
                <a:latin typeface="Arial" pitchFamily="34" charset="0"/>
                <a:cs typeface="Arial" pitchFamily="34" charset="0"/>
              </a:rPr>
              <a:t>  Dunes </a:t>
            </a:r>
            <a:r>
              <a:rPr lang="en-US" sz="2000" dirty="0">
                <a:latin typeface="Arial" pitchFamily="34" charset="0"/>
                <a:cs typeface="Arial" pitchFamily="34" charset="0"/>
              </a:rPr>
              <a:t>are distinctly larger than current ripples</a:t>
            </a:r>
          </a:p>
        </p:txBody>
      </p:sp>
      <p:pic>
        <p:nvPicPr>
          <p:cNvPr id="234500" name="Picture 4" descr="4-15"/>
          <p:cNvPicPr>
            <a:picLocks noChangeAspect="1" noChangeArrowheads="1"/>
          </p:cNvPicPr>
          <p:nvPr/>
        </p:nvPicPr>
        <p:blipFill>
          <a:blip r:embed="rId3" cstate="print"/>
          <a:srcRect/>
          <a:stretch>
            <a:fillRect/>
          </a:stretch>
        </p:blipFill>
        <p:spPr bwMode="auto">
          <a:xfrm>
            <a:off x="2267744" y="0"/>
            <a:ext cx="6876256" cy="3276600"/>
          </a:xfrm>
          <a:prstGeom prst="rect">
            <a:avLst/>
          </a:prstGeom>
          <a:noFill/>
        </p:spPr>
      </p:pic>
      <p:sp>
        <p:nvSpPr>
          <p:cNvPr id="5" name="Slide Number Placeholder 4"/>
          <p:cNvSpPr>
            <a:spLocks noGrp="1"/>
          </p:cNvSpPr>
          <p:nvPr>
            <p:ph type="sldNum" sz="quarter" idx="12"/>
          </p:nvPr>
        </p:nvSpPr>
        <p:spPr/>
        <p:txBody>
          <a:bodyPr/>
          <a:lstStyle/>
          <a:p>
            <a:fld id="{E48C01CA-CE50-4484-A186-53EE3D5A0802}" type="slidenum">
              <a:rPr lang="en-US" smtClean="0"/>
              <a:pPr/>
              <a:t>16</a:t>
            </a:fld>
            <a:endParaRPr lang="en-US"/>
          </a:p>
        </p:txBody>
      </p:sp>
      <p:sp>
        <p:nvSpPr>
          <p:cNvPr id="6" name="Rectangle 5"/>
          <p:cNvSpPr/>
          <p:nvPr/>
        </p:nvSpPr>
        <p:spPr>
          <a:xfrm>
            <a:off x="1547664" y="2636912"/>
            <a:ext cx="941283" cy="369332"/>
          </a:xfrm>
          <a:prstGeom prst="rect">
            <a:avLst/>
          </a:prstGeom>
        </p:spPr>
        <p:txBody>
          <a:bodyPr wrap="none">
            <a:spAutoFit/>
          </a:bodyPr>
          <a:lstStyle/>
          <a:p>
            <a:r>
              <a:rPr lang="en-US" b="1" dirty="0" smtClean="0">
                <a:solidFill>
                  <a:srgbClr val="FF0000"/>
                </a:solidFill>
                <a:latin typeface="Arial" pitchFamily="34" charset="0"/>
                <a:cs typeface="Arial" pitchFamily="34" charset="0"/>
              </a:rPr>
              <a:t>Fig,7b)</a:t>
            </a:r>
            <a:endParaRPr lang="en-US" dirty="0"/>
          </a:p>
        </p:txBody>
      </p:sp>
      <p:sp>
        <p:nvSpPr>
          <p:cNvPr id="7" name="Rectangle 6"/>
          <p:cNvSpPr/>
          <p:nvPr/>
        </p:nvSpPr>
        <p:spPr>
          <a:xfrm>
            <a:off x="4211960" y="6488668"/>
            <a:ext cx="928459" cy="369332"/>
          </a:xfrm>
          <a:prstGeom prst="rect">
            <a:avLst/>
          </a:prstGeom>
        </p:spPr>
        <p:txBody>
          <a:bodyPr wrap="none">
            <a:spAutoFit/>
          </a:bodyPr>
          <a:lstStyle/>
          <a:p>
            <a:r>
              <a:rPr lang="en-US" b="1" dirty="0" smtClean="0">
                <a:solidFill>
                  <a:srgbClr val="FF0000"/>
                </a:solidFill>
                <a:latin typeface="Arial" pitchFamily="34" charset="0"/>
                <a:cs typeface="Arial" pitchFamily="34" charset="0"/>
              </a:rPr>
              <a:t>Fig,7c)</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6" name="Picture 4"/>
          <p:cNvPicPr>
            <a:picLocks noChangeAspect="1" noChangeArrowheads="1"/>
          </p:cNvPicPr>
          <p:nvPr/>
        </p:nvPicPr>
        <p:blipFill>
          <a:blip r:embed="rId2" cstate="print">
            <a:lum bright="-20000" contrast="40000"/>
          </a:blip>
          <a:srcRect l="2751" t="15526" r="5113"/>
          <a:stretch>
            <a:fillRect/>
          </a:stretch>
        </p:blipFill>
        <p:spPr bwMode="auto">
          <a:xfrm>
            <a:off x="0" y="476672"/>
            <a:ext cx="9144000" cy="6381328"/>
          </a:xfrm>
          <a:prstGeom prst="rect">
            <a:avLst/>
          </a:prstGeom>
          <a:noFill/>
          <a:ln w="9525">
            <a:noFill/>
            <a:miter lim="800000"/>
            <a:headEnd/>
            <a:tailEnd/>
          </a:ln>
        </p:spPr>
      </p:pic>
      <p:sp>
        <p:nvSpPr>
          <p:cNvPr id="4" name="Rectangle 3"/>
          <p:cNvSpPr/>
          <p:nvPr/>
        </p:nvSpPr>
        <p:spPr>
          <a:xfrm>
            <a:off x="3679405" y="0"/>
            <a:ext cx="1559851" cy="461665"/>
          </a:xfrm>
          <a:prstGeom prst="rect">
            <a:avLst/>
          </a:prstGeom>
        </p:spPr>
        <p:txBody>
          <a:bodyPr wrap="none">
            <a:spAutoFit/>
          </a:bodyPr>
          <a:lstStyle/>
          <a:p>
            <a:pPr algn="ctr"/>
            <a:r>
              <a:rPr lang="en-US" sz="2400" b="1" dirty="0">
                <a:solidFill>
                  <a:schemeClr val="bg2">
                    <a:lumMod val="50000"/>
                  </a:schemeClr>
                </a:solidFill>
                <a:latin typeface="Arial" pitchFamily="34" charset="0"/>
                <a:cs typeface="Arial" pitchFamily="34" charset="0"/>
              </a:rPr>
              <a:t>D</a:t>
            </a:r>
            <a:r>
              <a:rPr lang="en-US" sz="2400" b="1" dirty="0" smtClean="0">
                <a:solidFill>
                  <a:schemeClr val="bg2">
                    <a:lumMod val="50000"/>
                  </a:schemeClr>
                </a:solidFill>
                <a:latin typeface="Arial" pitchFamily="34" charset="0"/>
                <a:cs typeface="Arial" pitchFamily="34" charset="0"/>
              </a:rPr>
              <a:t>) Waves</a:t>
            </a:r>
            <a:endParaRPr lang="en-US" sz="2400" b="1" dirty="0">
              <a:solidFill>
                <a:schemeClr val="bg2">
                  <a:lumMod val="50000"/>
                </a:schemeClr>
              </a:solidFill>
              <a:latin typeface="Arial" pitchFamily="34" charset="0"/>
              <a:cs typeface="Arial" pitchFamily="34" charset="0"/>
            </a:endParaRPr>
          </a:p>
        </p:txBody>
      </p:sp>
      <p:sp>
        <p:nvSpPr>
          <p:cNvPr id="5" name="Rectangle 4"/>
          <p:cNvSpPr/>
          <p:nvPr/>
        </p:nvSpPr>
        <p:spPr>
          <a:xfrm>
            <a:off x="2915816" y="5373216"/>
            <a:ext cx="936104" cy="369332"/>
          </a:xfrm>
          <a:prstGeom prst="rect">
            <a:avLst/>
          </a:prstGeom>
          <a:solidFill>
            <a:schemeClr val="bg1"/>
          </a:solidFill>
        </p:spPr>
        <p:txBody>
          <a:bodyPr wrap="square">
            <a:spAutoFit/>
          </a:bodyPr>
          <a:lstStyle/>
          <a:p>
            <a:r>
              <a:rPr lang="en-US" b="1" dirty="0" smtClean="0">
                <a:solidFill>
                  <a:srgbClr val="FF0000"/>
                </a:solidFill>
                <a:latin typeface="Arial" pitchFamily="34" charset="0"/>
                <a:cs typeface="Arial" pitchFamily="34" charset="0"/>
              </a:rPr>
              <a:t>Fig,9a)</a:t>
            </a:r>
            <a:endParaRPr lang="en-US" dirty="0"/>
          </a:p>
        </p:txBody>
      </p:sp>
      <p:sp>
        <p:nvSpPr>
          <p:cNvPr id="6" name="Rectangle 5"/>
          <p:cNvSpPr/>
          <p:nvPr/>
        </p:nvSpPr>
        <p:spPr>
          <a:xfrm>
            <a:off x="5508104" y="6237312"/>
            <a:ext cx="941283" cy="369332"/>
          </a:xfrm>
          <a:prstGeom prst="rect">
            <a:avLst/>
          </a:prstGeom>
        </p:spPr>
        <p:txBody>
          <a:bodyPr wrap="none">
            <a:spAutoFit/>
          </a:bodyPr>
          <a:lstStyle/>
          <a:p>
            <a:r>
              <a:rPr lang="en-US" b="1" dirty="0" smtClean="0">
                <a:solidFill>
                  <a:srgbClr val="FF0000"/>
                </a:solidFill>
                <a:latin typeface="Arial" pitchFamily="34" charset="0"/>
                <a:cs typeface="Arial" pitchFamily="34" charset="0"/>
              </a:rPr>
              <a:t>Fig,9b)</a:t>
            </a:r>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descr="4-21"/>
          <p:cNvPicPr>
            <a:picLocks noChangeAspect="1" noChangeArrowheads="1"/>
          </p:cNvPicPr>
          <p:nvPr/>
        </p:nvPicPr>
        <p:blipFill>
          <a:blip r:embed="rId2" cstate="print">
            <a:lum bright="-20000" contrast="40000"/>
          </a:blip>
          <a:srcRect/>
          <a:stretch>
            <a:fillRect/>
          </a:stretch>
        </p:blipFill>
        <p:spPr bwMode="auto">
          <a:xfrm>
            <a:off x="467544" y="476672"/>
            <a:ext cx="8153400" cy="6381328"/>
          </a:xfrm>
          <a:prstGeom prst="rect">
            <a:avLst/>
          </a:prstGeom>
          <a:noFill/>
        </p:spPr>
      </p:pic>
      <p:sp>
        <p:nvSpPr>
          <p:cNvPr id="238597" name="Rectangle 5"/>
          <p:cNvSpPr>
            <a:spLocks noChangeArrowheads="1"/>
          </p:cNvSpPr>
          <p:nvPr/>
        </p:nvSpPr>
        <p:spPr bwMode="auto">
          <a:xfrm>
            <a:off x="0" y="0"/>
            <a:ext cx="9144000" cy="461665"/>
          </a:xfrm>
          <a:prstGeom prst="rect">
            <a:avLst/>
          </a:prstGeom>
          <a:noFill/>
          <a:ln w="12700" cap="sq">
            <a:noFill/>
            <a:miter lim="800000"/>
            <a:headEnd type="none" w="sm" len="sm"/>
            <a:tailEnd type="none" w="sm" len="sm"/>
          </a:ln>
          <a:effectLst/>
        </p:spPr>
        <p:txBody>
          <a:bodyPr>
            <a:spAutoFit/>
          </a:bodyPr>
          <a:lstStyle/>
          <a:p>
            <a:pPr algn="ctr"/>
            <a:r>
              <a:rPr lang="en-US" sz="2400" b="1" dirty="0" smtClean="0">
                <a:solidFill>
                  <a:schemeClr val="bg2">
                    <a:lumMod val="50000"/>
                  </a:schemeClr>
                </a:solidFill>
                <a:latin typeface="Arial" pitchFamily="34" charset="0"/>
                <a:cs typeface="Arial" pitchFamily="34" charset="0"/>
              </a:rPr>
              <a:t>D) Waves</a:t>
            </a:r>
            <a:endParaRPr lang="en-US" sz="2400" b="1" dirty="0">
              <a:solidFill>
                <a:schemeClr val="bg2">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E48C01CA-CE50-4484-A186-53EE3D5A0802}" type="slidenum">
              <a:rPr lang="en-US" smtClean="0"/>
              <a:pPr/>
              <a:t>18</a:t>
            </a:fld>
            <a:endParaRPr lang="en-US" dirty="0"/>
          </a:p>
        </p:txBody>
      </p:sp>
      <p:sp>
        <p:nvSpPr>
          <p:cNvPr id="5" name="Rectangle 4"/>
          <p:cNvSpPr/>
          <p:nvPr/>
        </p:nvSpPr>
        <p:spPr>
          <a:xfrm>
            <a:off x="0" y="6488668"/>
            <a:ext cx="7109639" cy="369332"/>
          </a:xfrm>
          <a:prstGeom prst="rect">
            <a:avLst/>
          </a:prstGeom>
        </p:spPr>
        <p:txBody>
          <a:bodyPr wrap="none">
            <a:spAutoFit/>
          </a:bodyPr>
          <a:lstStyle/>
          <a:p>
            <a:r>
              <a:rPr lang="en-US" b="1" dirty="0" smtClean="0">
                <a:solidFill>
                  <a:srgbClr val="FF0000"/>
                </a:solidFill>
                <a:latin typeface="Arial" pitchFamily="34" charset="0"/>
                <a:cs typeface="Arial" pitchFamily="34" charset="0"/>
              </a:rPr>
              <a:t>Fig,9c) </a:t>
            </a:r>
            <a:r>
              <a:rPr lang="en-US" b="1" dirty="0" smtClean="0">
                <a:latin typeface="Arial" pitchFamily="34" charset="0"/>
                <a:cs typeface="Arial" pitchFamily="34" charset="0"/>
              </a:rPr>
              <a:t>difference of waves formed in shallow and deep water </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5A1A45-0A79-4A00-845F-E13B4DAAB54D}" type="slidenum">
              <a:rPr lang="en-US"/>
              <a:pPr/>
              <a:t>2</a:t>
            </a:fld>
            <a:endParaRPr lang="en-US"/>
          </a:p>
        </p:txBody>
      </p:sp>
      <p:sp>
        <p:nvSpPr>
          <p:cNvPr id="260098" name="Rectangle 2"/>
          <p:cNvSpPr>
            <a:spLocks noGrp="1" noChangeArrowheads="1"/>
          </p:cNvSpPr>
          <p:nvPr>
            <p:ph type="title"/>
          </p:nvPr>
        </p:nvSpPr>
        <p:spPr>
          <a:xfrm>
            <a:off x="395536" y="0"/>
            <a:ext cx="8229600" cy="1143000"/>
          </a:xfrm>
          <a:noFill/>
          <a:ln/>
        </p:spPr>
        <p:txBody>
          <a:bodyPr>
            <a:normAutofit/>
          </a:bodyPr>
          <a:lstStyle/>
          <a:p>
            <a:r>
              <a:rPr lang="en-US" sz="2400" b="1" dirty="0">
                <a:solidFill>
                  <a:schemeClr val="accent1">
                    <a:lumMod val="75000"/>
                  </a:schemeClr>
                </a:solidFill>
                <a:latin typeface="Arial" pitchFamily="34" charset="0"/>
                <a:cs typeface="Arial" pitchFamily="34" charset="0"/>
              </a:rPr>
              <a:t>Process of transportation and sedimentation</a:t>
            </a:r>
          </a:p>
        </p:txBody>
      </p:sp>
      <p:sp>
        <p:nvSpPr>
          <p:cNvPr id="260099" name="Rectangle 3"/>
          <p:cNvSpPr>
            <a:spLocks noGrp="1" noChangeArrowheads="1"/>
          </p:cNvSpPr>
          <p:nvPr>
            <p:ph type="body" idx="1"/>
          </p:nvPr>
        </p:nvSpPr>
        <p:spPr>
          <a:xfrm>
            <a:off x="0" y="1052736"/>
            <a:ext cx="9144000" cy="3052936"/>
          </a:xfrm>
          <a:noFill/>
          <a:ln/>
        </p:spPr>
        <p:txBody>
          <a:bodyPr>
            <a:normAutofit/>
          </a:bodyPr>
          <a:lstStyle/>
          <a:p>
            <a:r>
              <a:rPr lang="en-US" sz="2000" dirty="0">
                <a:latin typeface="Arial" pitchFamily="34" charset="0"/>
                <a:cs typeface="Arial" pitchFamily="34" charset="0"/>
              </a:rPr>
              <a:t>Almost all sedimentary deposits are created by the transport of material. Movement of detritus maybe due </a:t>
            </a:r>
            <a:r>
              <a:rPr lang="en-US" sz="2000" dirty="0" smtClean="0">
                <a:latin typeface="Arial" pitchFamily="34" charset="0"/>
                <a:cs typeface="Arial" pitchFamily="34" charset="0"/>
              </a:rPr>
              <a:t>to </a:t>
            </a:r>
            <a:r>
              <a:rPr lang="en-US" sz="2000" dirty="0">
                <a:latin typeface="Arial" pitchFamily="34" charset="0"/>
                <a:cs typeface="Arial" pitchFamily="34" charset="0"/>
              </a:rPr>
              <a:t>gravity. But more commonly it’s the result of flow of </a:t>
            </a:r>
            <a:r>
              <a:rPr lang="en-US" sz="2000" dirty="0" smtClean="0">
                <a:latin typeface="Arial" pitchFamily="34" charset="0"/>
                <a:cs typeface="Arial" pitchFamily="34" charset="0"/>
              </a:rPr>
              <a:t>(water</a:t>
            </a:r>
            <a:r>
              <a:rPr lang="en-US" sz="2000" dirty="0">
                <a:latin typeface="Arial" pitchFamily="34" charset="0"/>
                <a:cs typeface="Arial" pitchFamily="34" charset="0"/>
              </a:rPr>
              <a:t>, air, ice or dense mixtures of sediment and </a:t>
            </a:r>
            <a:r>
              <a:rPr lang="en-US" sz="2000" dirty="0" smtClean="0">
                <a:latin typeface="Arial" pitchFamily="34" charset="0"/>
                <a:cs typeface="Arial" pitchFamily="34" charset="0"/>
              </a:rPr>
              <a:t>water). </a:t>
            </a:r>
            <a:r>
              <a:rPr lang="en-US" sz="2000" dirty="0">
                <a:latin typeface="Arial" pitchFamily="34" charset="0"/>
                <a:cs typeface="Arial" pitchFamily="34" charset="0"/>
              </a:rPr>
              <a:t>The interaction of sedimentary material with the transporting medium results in the development of sedimentary </a:t>
            </a:r>
            <a:r>
              <a:rPr lang="en-US" sz="2000" dirty="0" smtClean="0">
                <a:latin typeface="Arial" pitchFamily="34" charset="0"/>
                <a:cs typeface="Arial" pitchFamily="34" charset="0"/>
              </a:rPr>
              <a:t>structures. </a:t>
            </a:r>
            <a:r>
              <a:rPr lang="en-US" sz="2000" dirty="0">
                <a:latin typeface="Arial" pitchFamily="34" charset="0"/>
                <a:cs typeface="Arial" pitchFamily="34" charset="0"/>
              </a:rPr>
              <a:t>These sedimentary structures are preserved in the rocks and provide a record of the processes </a:t>
            </a:r>
            <a:r>
              <a:rPr lang="en-US" sz="2000" dirty="0" smtClean="0">
                <a:latin typeface="Arial" pitchFamily="34" charset="0"/>
                <a:cs typeface="Arial" pitchFamily="34" charset="0"/>
              </a:rPr>
              <a:t>occurring </a:t>
            </a:r>
            <a:r>
              <a:rPr lang="en-US" sz="2000" dirty="0">
                <a:latin typeface="Arial" pitchFamily="34" charset="0"/>
                <a:cs typeface="Arial" pitchFamily="34" charset="0"/>
              </a:rPr>
              <a:t>at the time of </a:t>
            </a:r>
            <a:r>
              <a:rPr lang="en-US" sz="2000" dirty="0" smtClean="0">
                <a:latin typeface="Arial" pitchFamily="34" charset="0"/>
                <a:cs typeface="Arial" pitchFamily="34" charset="0"/>
              </a:rPr>
              <a:t>deposition</a:t>
            </a:r>
            <a:endParaRPr lang="en-US" sz="2000" dirty="0">
              <a:latin typeface="Arial" pitchFamily="34" charset="0"/>
              <a:cs typeface="Arial" pitchFamily="34" charset="0"/>
            </a:endParaRPr>
          </a:p>
        </p:txBody>
      </p:sp>
      <p:sp>
        <p:nvSpPr>
          <p:cNvPr id="7" name="Rectangle 6"/>
          <p:cNvSpPr/>
          <p:nvPr/>
        </p:nvSpPr>
        <p:spPr>
          <a:xfrm>
            <a:off x="323528" y="3717032"/>
            <a:ext cx="3033459" cy="954107"/>
          </a:xfrm>
          <a:prstGeom prst="rect">
            <a:avLst/>
          </a:prstGeom>
        </p:spPr>
        <p:txBody>
          <a:bodyPr wrap="none">
            <a:spAutoFit/>
          </a:bodyPr>
          <a:lstStyle/>
          <a:p>
            <a:r>
              <a:rPr lang="en-US" sz="2000" b="1" dirty="0" smtClean="0">
                <a:solidFill>
                  <a:schemeClr val="accent1">
                    <a:lumMod val="75000"/>
                  </a:schemeClr>
                </a:solidFill>
                <a:latin typeface="Arial" pitchFamily="34" charset="0"/>
                <a:cs typeface="Arial" pitchFamily="34" charset="0"/>
              </a:rPr>
              <a:t>Transportation medium</a:t>
            </a:r>
          </a:p>
          <a:p>
            <a:endParaRPr lang="en-US" dirty="0">
              <a:solidFill>
                <a:schemeClr val="accent2"/>
              </a:solidFill>
            </a:endParaRPr>
          </a:p>
          <a:p>
            <a:endParaRPr lang="en-US" dirty="0"/>
          </a:p>
        </p:txBody>
      </p:sp>
      <p:sp>
        <p:nvSpPr>
          <p:cNvPr id="8" name="Rectangle 7"/>
          <p:cNvSpPr/>
          <p:nvPr/>
        </p:nvSpPr>
        <p:spPr>
          <a:xfrm>
            <a:off x="0" y="4221088"/>
            <a:ext cx="8964488" cy="1631216"/>
          </a:xfrm>
          <a:prstGeom prst="rect">
            <a:avLst/>
          </a:prstGeom>
        </p:spPr>
        <p:txBody>
          <a:bodyPr wrap="square">
            <a:spAutoFit/>
          </a:bodyPr>
          <a:lstStyle/>
          <a:p>
            <a:pPr marL="609600" indent="-609600">
              <a:buFontTx/>
              <a:buAutoNum type="arabicPeriod"/>
            </a:pPr>
            <a:r>
              <a:rPr lang="en-US" sz="2000" dirty="0" smtClean="0">
                <a:latin typeface="Arial" pitchFamily="34" charset="0"/>
                <a:cs typeface="Arial" pitchFamily="34" charset="0"/>
              </a:rPr>
              <a:t>Aqueous medium (water) : transportation happen by traction current,       turbidity current , </a:t>
            </a:r>
            <a:r>
              <a:rPr lang="en-US" sz="2000" dirty="0" err="1" smtClean="0">
                <a:latin typeface="Arial" pitchFamily="34" charset="0"/>
                <a:cs typeface="Arial" pitchFamily="34" charset="0"/>
              </a:rPr>
              <a:t>suspention</a:t>
            </a:r>
            <a:r>
              <a:rPr lang="en-US" sz="2000" dirty="0" smtClean="0">
                <a:latin typeface="Arial" pitchFamily="34" charset="0"/>
                <a:cs typeface="Arial" pitchFamily="34" charset="0"/>
              </a:rPr>
              <a:t> current</a:t>
            </a:r>
          </a:p>
          <a:p>
            <a:pPr marL="609600" indent="-609600">
              <a:buFontTx/>
              <a:buAutoNum type="arabicPeriod"/>
            </a:pPr>
            <a:r>
              <a:rPr lang="en-US" sz="2000" dirty="0" err="1" smtClean="0">
                <a:latin typeface="Arial" pitchFamily="34" charset="0"/>
                <a:cs typeface="Arial" pitchFamily="34" charset="0"/>
              </a:rPr>
              <a:t>Eolian</a:t>
            </a:r>
            <a:r>
              <a:rPr lang="en-US" sz="2000" dirty="0" smtClean="0">
                <a:latin typeface="Arial" pitchFamily="34" charset="0"/>
                <a:cs typeface="Arial" pitchFamily="34" charset="0"/>
              </a:rPr>
              <a:t> medium (air): traction and </a:t>
            </a:r>
            <a:r>
              <a:rPr lang="en-US" sz="2000" dirty="0" err="1" smtClean="0">
                <a:latin typeface="Arial" pitchFamily="34" charset="0"/>
                <a:cs typeface="Arial" pitchFamily="34" charset="0"/>
              </a:rPr>
              <a:t>suspention</a:t>
            </a:r>
            <a:r>
              <a:rPr lang="en-US" sz="2000" dirty="0" smtClean="0">
                <a:latin typeface="Arial" pitchFamily="34" charset="0"/>
                <a:cs typeface="Arial" pitchFamily="34" charset="0"/>
              </a:rPr>
              <a:t> current</a:t>
            </a:r>
          </a:p>
          <a:p>
            <a:pPr marL="609600" indent="-609600">
              <a:buFontTx/>
              <a:buAutoNum type="arabicPeriod"/>
            </a:pPr>
            <a:r>
              <a:rPr lang="en-US" sz="2000" dirty="0" smtClean="0">
                <a:latin typeface="Arial" pitchFamily="34" charset="0"/>
                <a:cs typeface="Arial" pitchFamily="34" charset="0"/>
              </a:rPr>
              <a:t>Glacial </a:t>
            </a:r>
            <a:r>
              <a:rPr lang="en-US" sz="2000" dirty="0" smtClean="0">
                <a:latin typeface="Arial" pitchFamily="34" charset="0"/>
                <a:cs typeface="Arial" pitchFamily="34" charset="0"/>
              </a:rPr>
              <a:t>medium  (Transported by traction suspended loading</a:t>
            </a:r>
            <a:endParaRPr lang="en-US" sz="2000" dirty="0" smtClean="0">
              <a:latin typeface="Arial" pitchFamily="34" charset="0"/>
              <a:cs typeface="Arial" pitchFamily="34" charset="0"/>
            </a:endParaRPr>
          </a:p>
          <a:p>
            <a:pPr marL="609600" indent="-609600">
              <a:buFontTx/>
              <a:buAutoNum type="arabicPeriod"/>
            </a:pPr>
            <a:r>
              <a:rPr lang="en-US" sz="2000" dirty="0" smtClean="0">
                <a:latin typeface="Arial" pitchFamily="34" charset="0"/>
                <a:cs typeface="Arial" pitchFamily="34" charset="0"/>
              </a:rPr>
              <a:t>Gravitational </a:t>
            </a:r>
            <a:r>
              <a:rPr lang="en-US" sz="2000" dirty="0" smtClean="0">
                <a:latin typeface="Arial" pitchFamily="34" charset="0"/>
                <a:cs typeface="Arial" pitchFamily="34" charset="0"/>
              </a:rPr>
              <a:t>medium  (transported by rolling and traction)</a:t>
            </a:r>
            <a:endParaRPr lang="en-US" sz="2000" dirty="0">
              <a:latin typeface="Arial" pitchFamily="34" charset="0"/>
              <a:cs typeface="Arial"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4" name="Picture 4"/>
          <p:cNvPicPr>
            <a:picLocks noChangeAspect="1" noChangeArrowheads="1"/>
          </p:cNvPicPr>
          <p:nvPr/>
        </p:nvPicPr>
        <p:blipFill>
          <a:blip r:embed="rId2" cstate="print"/>
          <a:srcRect/>
          <a:stretch>
            <a:fillRect/>
          </a:stretch>
        </p:blipFill>
        <p:spPr bwMode="auto">
          <a:xfrm>
            <a:off x="0" y="476672"/>
            <a:ext cx="9144000" cy="6228928"/>
          </a:xfrm>
          <a:prstGeom prst="rect">
            <a:avLst/>
          </a:prstGeom>
          <a:noFill/>
          <a:ln w="9525">
            <a:noFill/>
            <a:miter lim="800000"/>
            <a:headEnd/>
            <a:tailEnd/>
          </a:ln>
        </p:spPr>
      </p:pic>
      <p:sp>
        <p:nvSpPr>
          <p:cNvPr id="250885" name="Rectangle 5"/>
          <p:cNvSpPr>
            <a:spLocks noChangeArrowheads="1"/>
          </p:cNvSpPr>
          <p:nvPr/>
        </p:nvSpPr>
        <p:spPr bwMode="auto">
          <a:xfrm>
            <a:off x="685800" y="0"/>
            <a:ext cx="7772400" cy="609600"/>
          </a:xfrm>
          <a:prstGeom prst="rect">
            <a:avLst/>
          </a:prstGeom>
          <a:solidFill>
            <a:srgbClr val="FFFFFF"/>
          </a:solidFill>
          <a:ln w="9525">
            <a:noFill/>
            <a:miter lim="800000"/>
            <a:headEnd/>
            <a:tailEnd/>
          </a:ln>
        </p:spPr>
        <p:txBody>
          <a:bodyPr/>
          <a:lstStyle/>
          <a:p>
            <a:pPr algn="ctr" eaLnBrk="0" hangingPunct="0"/>
            <a:r>
              <a:rPr lang="en-US" sz="2400" b="1" dirty="0">
                <a:solidFill>
                  <a:schemeClr val="accent1">
                    <a:lumMod val="75000"/>
                  </a:schemeClr>
                </a:solidFill>
                <a:latin typeface="Arial" pitchFamily="34" charset="0"/>
                <a:cs typeface="Arial" pitchFamily="34" charset="0"/>
              </a:rPr>
              <a:t>Sediment transport and deposition</a:t>
            </a:r>
          </a:p>
        </p:txBody>
      </p:sp>
      <p:sp>
        <p:nvSpPr>
          <p:cNvPr id="4" name="Slide Number Placeholder 3"/>
          <p:cNvSpPr>
            <a:spLocks noGrp="1"/>
          </p:cNvSpPr>
          <p:nvPr>
            <p:ph type="sldNum" sz="quarter" idx="12"/>
          </p:nvPr>
        </p:nvSpPr>
        <p:spPr/>
        <p:txBody>
          <a:bodyPr/>
          <a:lstStyle/>
          <a:p>
            <a:fld id="{E48C01CA-CE50-4484-A186-53EE3D5A0802}" type="slidenum">
              <a:rPr lang="en-US" smtClean="0"/>
              <a:pPr/>
              <a:t>3</a:t>
            </a:fld>
            <a:endParaRPr lang="en-US"/>
          </a:p>
        </p:txBody>
      </p:sp>
      <p:sp>
        <p:nvSpPr>
          <p:cNvPr id="5" name="TextBox 4"/>
          <p:cNvSpPr txBox="1"/>
          <p:nvPr/>
        </p:nvSpPr>
        <p:spPr>
          <a:xfrm>
            <a:off x="251520" y="6457890"/>
            <a:ext cx="1224136" cy="400110"/>
          </a:xfrm>
          <a:prstGeom prst="rect">
            <a:avLst/>
          </a:prstGeom>
          <a:noFill/>
        </p:spPr>
        <p:txBody>
          <a:bodyPr wrap="square" rtlCol="0">
            <a:spAutoFit/>
          </a:bodyPr>
          <a:lstStyle/>
          <a:p>
            <a:r>
              <a:rPr lang="en-US" sz="2000" b="1" dirty="0" smtClean="0">
                <a:solidFill>
                  <a:srgbClr val="FF0000"/>
                </a:solidFill>
                <a:latin typeface="Arial" pitchFamily="34" charset="0"/>
                <a:cs typeface="Arial" pitchFamily="34" charset="0"/>
              </a:rPr>
              <a:t>Fig,1.</a:t>
            </a:r>
            <a:endParaRPr lang="en-US" sz="2000" b="1" dirty="0">
              <a:solidFill>
                <a:srgbClr val="FF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4-1"/>
          <p:cNvPicPr>
            <a:picLocks noChangeAspect="1" noChangeArrowheads="1"/>
          </p:cNvPicPr>
          <p:nvPr/>
        </p:nvPicPr>
        <p:blipFill>
          <a:blip r:embed="rId2" cstate="print"/>
          <a:srcRect/>
          <a:stretch>
            <a:fillRect/>
          </a:stretch>
        </p:blipFill>
        <p:spPr bwMode="auto">
          <a:xfrm>
            <a:off x="0" y="764704"/>
            <a:ext cx="6019800" cy="5766718"/>
          </a:xfrm>
          <a:prstGeom prst="rect">
            <a:avLst/>
          </a:prstGeom>
          <a:noFill/>
        </p:spPr>
      </p:pic>
      <p:sp>
        <p:nvSpPr>
          <p:cNvPr id="226307" name="Text Box 3"/>
          <p:cNvSpPr txBox="1">
            <a:spLocks noChangeArrowheads="1"/>
          </p:cNvSpPr>
          <p:nvPr/>
        </p:nvSpPr>
        <p:spPr bwMode="auto">
          <a:xfrm>
            <a:off x="2362200" y="0"/>
            <a:ext cx="3642344" cy="461665"/>
          </a:xfrm>
          <a:prstGeom prst="rect">
            <a:avLst/>
          </a:prstGeom>
          <a:noFill/>
          <a:ln w="12700" cap="sq">
            <a:noFill/>
            <a:miter lim="800000"/>
            <a:headEnd type="none" w="sm" len="sm"/>
            <a:tailEnd type="none" w="sm" len="sm"/>
          </a:ln>
          <a:effectLst/>
        </p:spPr>
        <p:txBody>
          <a:bodyPr wrap="none">
            <a:spAutoFit/>
          </a:bodyPr>
          <a:lstStyle/>
          <a:p>
            <a:r>
              <a:rPr lang="en-US" sz="2400" b="1" dirty="0">
                <a:solidFill>
                  <a:schemeClr val="accent1">
                    <a:lumMod val="75000"/>
                  </a:schemeClr>
                </a:solidFill>
                <a:latin typeface="Arial" pitchFamily="34" charset="0"/>
                <a:cs typeface="Arial" pitchFamily="34" charset="0"/>
              </a:rPr>
              <a:t>Sedimentary processes</a:t>
            </a:r>
          </a:p>
        </p:txBody>
      </p:sp>
      <p:sp>
        <p:nvSpPr>
          <p:cNvPr id="226309" name="Text Box 5"/>
          <p:cNvSpPr txBox="1">
            <a:spLocks noChangeArrowheads="1"/>
          </p:cNvSpPr>
          <p:nvPr/>
        </p:nvSpPr>
        <p:spPr bwMode="auto">
          <a:xfrm>
            <a:off x="0" y="404664"/>
            <a:ext cx="8763000" cy="40011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dirty="0">
                <a:latin typeface="Arial" pitchFamily="34" charset="0"/>
                <a:cs typeface="Arial" pitchFamily="34" charset="0"/>
              </a:rPr>
              <a:t>In fluids, there are two types of flow: laminar &amp; turbulent</a:t>
            </a:r>
          </a:p>
        </p:txBody>
      </p:sp>
      <p:sp>
        <p:nvSpPr>
          <p:cNvPr id="226310" name="Text Box 6"/>
          <p:cNvSpPr txBox="1">
            <a:spLocks noChangeArrowheads="1"/>
          </p:cNvSpPr>
          <p:nvPr/>
        </p:nvSpPr>
        <p:spPr bwMode="auto">
          <a:xfrm>
            <a:off x="5940152" y="1700808"/>
            <a:ext cx="3203848" cy="707886"/>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n-US" sz="2000" b="1" dirty="0">
                <a:latin typeface="Arial" pitchFamily="34" charset="0"/>
                <a:cs typeface="Arial" pitchFamily="34" charset="0"/>
              </a:rPr>
              <a:t>Laminar flow-</a:t>
            </a:r>
            <a:r>
              <a:rPr lang="en-US" sz="2000" dirty="0">
                <a:latin typeface="Arial" pitchFamily="34" charset="0"/>
                <a:cs typeface="Arial" pitchFamily="34" charset="0"/>
              </a:rPr>
              <a:t> no mass transfer between layers</a:t>
            </a:r>
          </a:p>
        </p:txBody>
      </p:sp>
      <p:sp>
        <p:nvSpPr>
          <p:cNvPr id="226311" name="Text Box 7"/>
          <p:cNvSpPr txBox="1">
            <a:spLocks noChangeArrowheads="1"/>
          </p:cNvSpPr>
          <p:nvPr/>
        </p:nvSpPr>
        <p:spPr bwMode="auto">
          <a:xfrm>
            <a:off x="6019800" y="4221088"/>
            <a:ext cx="3124200" cy="1616075"/>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n-US" sz="2000" b="1" dirty="0">
                <a:latin typeface="Arial" pitchFamily="34" charset="0"/>
                <a:cs typeface="Arial" pitchFamily="34" charset="0"/>
              </a:rPr>
              <a:t>Turbulent flow-</a:t>
            </a:r>
            <a:r>
              <a:rPr lang="en-US" sz="2000" dirty="0">
                <a:latin typeface="Arial" pitchFamily="34" charset="0"/>
                <a:cs typeface="Arial" pitchFamily="34" charset="0"/>
              </a:rPr>
              <a:t> transfer of mass &amp; momentum.  Turbulence entrains particles &amp; keeps some of them in suspension.</a:t>
            </a:r>
          </a:p>
        </p:txBody>
      </p:sp>
      <p:sp>
        <p:nvSpPr>
          <p:cNvPr id="7" name="Slide Number Placeholder 6"/>
          <p:cNvSpPr>
            <a:spLocks noGrp="1"/>
          </p:cNvSpPr>
          <p:nvPr>
            <p:ph type="sldNum" sz="quarter" idx="12"/>
          </p:nvPr>
        </p:nvSpPr>
        <p:spPr/>
        <p:txBody>
          <a:bodyPr/>
          <a:lstStyle/>
          <a:p>
            <a:fld id="{E48C01CA-CE50-4484-A186-53EE3D5A0802}" type="slidenum">
              <a:rPr lang="en-US" smtClean="0"/>
              <a:pPr/>
              <a:t>4</a:t>
            </a:fld>
            <a:endParaRPr lang="en-US"/>
          </a:p>
        </p:txBody>
      </p:sp>
      <p:sp>
        <p:nvSpPr>
          <p:cNvPr id="8" name="Rectangle 7"/>
          <p:cNvSpPr/>
          <p:nvPr/>
        </p:nvSpPr>
        <p:spPr>
          <a:xfrm>
            <a:off x="251520" y="6488668"/>
            <a:ext cx="853119" cy="400110"/>
          </a:xfrm>
          <a:prstGeom prst="rect">
            <a:avLst/>
          </a:prstGeom>
        </p:spPr>
        <p:txBody>
          <a:bodyPr wrap="none">
            <a:spAutoFit/>
          </a:bodyPr>
          <a:lstStyle/>
          <a:p>
            <a:r>
              <a:rPr lang="en-US" sz="2000" b="1" dirty="0" smtClean="0">
                <a:solidFill>
                  <a:srgbClr val="FF0000"/>
                </a:solidFill>
                <a:latin typeface="Arial" pitchFamily="34" charset="0"/>
                <a:cs typeface="Arial" pitchFamily="34" charset="0"/>
              </a:rPr>
              <a:t>Fig,2.</a:t>
            </a:r>
            <a:endParaRPr lang="en-US" sz="2000" b="1" dirty="0">
              <a:solidFill>
                <a:srgbClr val="FF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Grp="1" noChangeArrowheads="1"/>
          </p:cNvSpPr>
          <p:nvPr>
            <p:ph type="body" idx="1"/>
          </p:nvPr>
        </p:nvSpPr>
        <p:spPr bwMode="auto">
          <a:xfrm>
            <a:off x="0" y="1484784"/>
            <a:ext cx="9144000" cy="5373216"/>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a:lnSpc>
                <a:spcPct val="90000"/>
              </a:lnSpc>
              <a:buClr>
                <a:schemeClr val="tx1"/>
              </a:buClr>
              <a:buFontTx/>
              <a:buNone/>
            </a:pPr>
            <a:r>
              <a:rPr lang="en-US" sz="2000" b="1" dirty="0">
                <a:solidFill>
                  <a:srgbClr val="FF0000"/>
                </a:solidFill>
                <a:latin typeface="Arial" pitchFamily="34" charset="0"/>
                <a:cs typeface="Arial" pitchFamily="34" charset="0"/>
              </a:rPr>
              <a:t>Reynolds number</a:t>
            </a:r>
            <a:r>
              <a:rPr lang="en-US" sz="2000" dirty="0">
                <a:solidFill>
                  <a:srgbClr val="FF0000"/>
                </a:solidFill>
                <a:latin typeface="Arial" pitchFamily="34" charset="0"/>
                <a:cs typeface="Arial" pitchFamily="34" charset="0"/>
              </a:rPr>
              <a:t> </a:t>
            </a:r>
          </a:p>
          <a:p>
            <a:pPr>
              <a:lnSpc>
                <a:spcPct val="90000"/>
              </a:lnSpc>
              <a:buClr>
                <a:schemeClr val="tx1"/>
              </a:buClr>
            </a:pPr>
            <a:endParaRPr lang="en-US" sz="2000" dirty="0">
              <a:latin typeface="Arial" pitchFamily="34" charset="0"/>
              <a:cs typeface="Arial" pitchFamily="34" charset="0"/>
            </a:endParaRPr>
          </a:p>
          <a:p>
            <a:pPr algn="ctr">
              <a:lnSpc>
                <a:spcPct val="90000"/>
              </a:lnSpc>
              <a:buClr>
                <a:schemeClr val="tx1"/>
              </a:buClr>
              <a:buFontTx/>
              <a:buNone/>
            </a:pPr>
            <a:endParaRPr lang="en-US" sz="2000" dirty="0">
              <a:latin typeface="Arial" pitchFamily="34" charset="0"/>
              <a:cs typeface="Arial" pitchFamily="34" charset="0"/>
              <a:sym typeface="Symbol" pitchFamily="18" charset="2"/>
            </a:endParaRPr>
          </a:p>
          <a:p>
            <a:pPr algn="ctr">
              <a:lnSpc>
                <a:spcPct val="90000"/>
              </a:lnSpc>
              <a:buClr>
                <a:schemeClr val="tx1"/>
              </a:buClr>
              <a:buFontTx/>
              <a:buNone/>
            </a:pPr>
            <a:r>
              <a:rPr lang="en-US" sz="2000" dirty="0">
                <a:latin typeface="Arial" pitchFamily="34" charset="0"/>
                <a:cs typeface="Arial" pitchFamily="34" charset="0"/>
                <a:sym typeface="Symbol" pitchFamily="18" charset="2"/>
              </a:rPr>
              <a:t>u=flow velocity; </a:t>
            </a:r>
            <a:endParaRPr lang="en-US" sz="2000" dirty="0" smtClean="0">
              <a:latin typeface="Arial" pitchFamily="34" charset="0"/>
              <a:cs typeface="Arial" pitchFamily="34" charset="0"/>
              <a:sym typeface="Symbol" pitchFamily="18" charset="2"/>
            </a:endParaRPr>
          </a:p>
          <a:p>
            <a:pPr algn="ctr">
              <a:lnSpc>
                <a:spcPct val="90000"/>
              </a:lnSpc>
              <a:buClr>
                <a:schemeClr val="tx1"/>
              </a:buClr>
              <a:buFontTx/>
              <a:buNone/>
            </a:pPr>
            <a:r>
              <a:rPr lang="en-US" sz="2000" dirty="0" smtClean="0">
                <a:latin typeface="Arial" pitchFamily="34" charset="0"/>
                <a:cs typeface="Arial" pitchFamily="34" charset="0"/>
                <a:sym typeface="Symbol" pitchFamily="18" charset="2"/>
              </a:rPr>
              <a:t>l=characteristic </a:t>
            </a:r>
            <a:r>
              <a:rPr lang="en-US" sz="2000" dirty="0">
                <a:latin typeface="Arial" pitchFamily="34" charset="0"/>
                <a:cs typeface="Arial" pitchFamily="34" charset="0"/>
                <a:sym typeface="Symbol" pitchFamily="18" charset="2"/>
              </a:rPr>
              <a:t>length (flow depth</a:t>
            </a:r>
            <a:r>
              <a:rPr lang="en-US" sz="2000" dirty="0" smtClean="0">
                <a:latin typeface="Arial" pitchFamily="34" charset="0"/>
                <a:cs typeface="Arial" pitchFamily="34" charset="0"/>
                <a:sym typeface="Symbol" pitchFamily="18" charset="2"/>
              </a:rPr>
              <a:t>);</a:t>
            </a:r>
          </a:p>
          <a:p>
            <a:pPr algn="ctr">
              <a:lnSpc>
                <a:spcPct val="90000"/>
              </a:lnSpc>
              <a:buClr>
                <a:schemeClr val="tx1"/>
              </a:buClr>
              <a:buNone/>
            </a:pPr>
            <a:r>
              <a:rPr lang="en-US" sz="2000" dirty="0" smtClean="0">
                <a:latin typeface="Arial" pitchFamily="34" charset="0"/>
                <a:cs typeface="Arial" pitchFamily="34" charset="0"/>
                <a:sym typeface="Symbol" pitchFamily="18" charset="2"/>
              </a:rPr>
              <a:t> </a:t>
            </a:r>
            <a:r>
              <a:rPr lang="en-US" sz="2000" dirty="0">
                <a:latin typeface="Arial" pitchFamily="34" charset="0"/>
                <a:cs typeface="Arial" pitchFamily="34" charset="0"/>
                <a:sym typeface="Symbol" pitchFamily="18" charset="2"/>
              </a:rPr>
              <a:t></a:t>
            </a:r>
            <a:r>
              <a:rPr lang="en-US" sz="2000" dirty="0">
                <a:latin typeface="Arial" pitchFamily="34" charset="0"/>
                <a:cs typeface="Arial" pitchFamily="34" charset="0"/>
              </a:rPr>
              <a:t>=</a:t>
            </a:r>
            <a:r>
              <a:rPr lang="en-US" sz="2000" dirty="0" smtClean="0">
                <a:latin typeface="Arial" pitchFamily="34" charset="0"/>
                <a:cs typeface="Arial" pitchFamily="34" charset="0"/>
              </a:rPr>
              <a:t>kinematic viscosity (dynamic viscosity/fluid density)</a:t>
            </a:r>
          </a:p>
          <a:p>
            <a:pPr algn="ctr">
              <a:lnSpc>
                <a:spcPct val="90000"/>
              </a:lnSpc>
              <a:buClr>
                <a:schemeClr val="tx1"/>
              </a:buClr>
              <a:buFontTx/>
              <a:buNone/>
            </a:pPr>
            <a:endParaRPr lang="en-US" sz="2000" dirty="0">
              <a:latin typeface="Arial" pitchFamily="34" charset="0"/>
              <a:cs typeface="Arial" pitchFamily="34" charset="0"/>
            </a:endParaRPr>
          </a:p>
          <a:p>
            <a:pPr>
              <a:lnSpc>
                <a:spcPct val="90000"/>
              </a:lnSpc>
              <a:buClr>
                <a:schemeClr val="tx1"/>
              </a:buClr>
            </a:pPr>
            <a:endParaRPr lang="en-US" sz="2000" dirty="0">
              <a:latin typeface="Arial" pitchFamily="34" charset="0"/>
              <a:cs typeface="Arial" pitchFamily="34" charset="0"/>
            </a:endParaRPr>
          </a:p>
          <a:p>
            <a:pPr>
              <a:lnSpc>
                <a:spcPct val="90000"/>
              </a:lnSpc>
              <a:buClr>
                <a:schemeClr val="tx1"/>
              </a:buClr>
            </a:pPr>
            <a:r>
              <a:rPr lang="en-US" sz="2000" b="1" dirty="0">
                <a:solidFill>
                  <a:srgbClr val="FF0000"/>
                </a:solidFill>
                <a:latin typeface="Arial" pitchFamily="34" charset="0"/>
                <a:cs typeface="Arial" pitchFamily="34" charset="0"/>
              </a:rPr>
              <a:t>Turbulence </a:t>
            </a:r>
            <a:r>
              <a:rPr lang="en-US" sz="2000" dirty="0">
                <a:latin typeface="Arial" pitchFamily="34" charset="0"/>
                <a:cs typeface="Arial" pitchFamily="34" charset="0"/>
              </a:rPr>
              <a:t>is promoted by high flow velocities and flow depths, and low viscosities (Re&gt;2000</a:t>
            </a:r>
            <a:r>
              <a:rPr lang="en-US" sz="2000" dirty="0" smtClean="0">
                <a:latin typeface="Arial" pitchFamily="34" charset="0"/>
                <a:cs typeface="Arial" pitchFamily="34" charset="0"/>
              </a:rPr>
              <a:t>);</a:t>
            </a:r>
          </a:p>
          <a:p>
            <a:pPr>
              <a:lnSpc>
                <a:spcPct val="90000"/>
              </a:lnSpc>
              <a:buClr>
                <a:schemeClr val="tx1"/>
              </a:buClr>
            </a:pPr>
            <a:r>
              <a:rPr lang="en-US" sz="2000" dirty="0" smtClean="0">
                <a:latin typeface="Arial" pitchFamily="34" charset="0"/>
                <a:cs typeface="Arial" pitchFamily="34" charset="0"/>
              </a:rPr>
              <a:t> </a:t>
            </a:r>
            <a:r>
              <a:rPr lang="en-US" sz="2000" b="1" dirty="0">
                <a:solidFill>
                  <a:srgbClr val="FF0000"/>
                </a:solidFill>
                <a:latin typeface="Arial" pitchFamily="34" charset="0"/>
                <a:cs typeface="Arial" pitchFamily="34" charset="0"/>
              </a:rPr>
              <a:t>laminar flow </a:t>
            </a:r>
            <a:r>
              <a:rPr lang="en-US" sz="2000" dirty="0">
                <a:latin typeface="Arial" pitchFamily="34" charset="0"/>
                <a:cs typeface="Arial" pitchFamily="34" charset="0"/>
              </a:rPr>
              <a:t>occurs when the reverse is the case (Re&lt;500)</a:t>
            </a:r>
          </a:p>
          <a:p>
            <a:pPr>
              <a:lnSpc>
                <a:spcPct val="90000"/>
              </a:lnSpc>
              <a:buClr>
                <a:schemeClr val="tx1"/>
              </a:buClr>
            </a:pPr>
            <a:endParaRPr lang="en-US" sz="2000" dirty="0">
              <a:latin typeface="Arial" pitchFamily="34" charset="0"/>
              <a:cs typeface="Arial" pitchFamily="34" charset="0"/>
            </a:endParaRPr>
          </a:p>
          <a:p>
            <a:pPr>
              <a:lnSpc>
                <a:spcPct val="90000"/>
              </a:lnSpc>
              <a:buClr>
                <a:schemeClr val="tx1"/>
              </a:buClr>
            </a:pPr>
            <a:r>
              <a:rPr lang="en-US" sz="2000" dirty="0">
                <a:latin typeface="Arial" pitchFamily="34" charset="0"/>
                <a:cs typeface="Arial" pitchFamily="34" charset="0"/>
              </a:rPr>
              <a:t>Air and water are nearly always </a:t>
            </a:r>
            <a:r>
              <a:rPr lang="en-US" sz="2000" dirty="0">
                <a:solidFill>
                  <a:srgbClr val="FF0000"/>
                </a:solidFill>
                <a:latin typeface="Arial" pitchFamily="34" charset="0"/>
                <a:cs typeface="Arial" pitchFamily="34" charset="0"/>
              </a:rPr>
              <a:t>turbulent</a:t>
            </a:r>
            <a:r>
              <a:rPr lang="en-US" sz="2000" dirty="0" smtClean="0">
                <a:solidFill>
                  <a:srgbClr val="FF0000"/>
                </a:solidFill>
                <a:latin typeface="Arial" pitchFamily="34" charset="0"/>
                <a:cs typeface="Arial" pitchFamily="34" charset="0"/>
              </a:rPr>
              <a:t>;</a:t>
            </a:r>
          </a:p>
          <a:p>
            <a:pPr>
              <a:lnSpc>
                <a:spcPct val="90000"/>
              </a:lnSpc>
              <a:buClr>
                <a:schemeClr val="tx1"/>
              </a:buClr>
            </a:pPr>
            <a:r>
              <a:rPr lang="en-US" sz="2000" dirty="0" smtClean="0">
                <a:latin typeface="Arial" pitchFamily="34" charset="0"/>
                <a:cs typeface="Arial" pitchFamily="34" charset="0"/>
              </a:rPr>
              <a:t> </a:t>
            </a:r>
            <a:r>
              <a:rPr lang="en-US" sz="2000" dirty="0">
                <a:latin typeface="Arial" pitchFamily="34" charset="0"/>
                <a:cs typeface="Arial" pitchFamily="34" charset="0"/>
              </a:rPr>
              <a:t>ice or mud-supported debris is </a:t>
            </a:r>
            <a:r>
              <a:rPr lang="en-US" sz="2000" dirty="0">
                <a:solidFill>
                  <a:srgbClr val="FF0000"/>
                </a:solidFill>
                <a:latin typeface="Arial" pitchFamily="34" charset="0"/>
                <a:cs typeface="Arial" pitchFamily="34" charset="0"/>
              </a:rPr>
              <a:t>laminar.</a:t>
            </a:r>
          </a:p>
        </p:txBody>
      </p:sp>
      <p:sp>
        <p:nvSpPr>
          <p:cNvPr id="179208" name="Rectangle 8"/>
          <p:cNvSpPr>
            <a:spLocks noChangeArrowheads="1"/>
          </p:cNvSpPr>
          <p:nvPr/>
        </p:nvSpPr>
        <p:spPr bwMode="auto">
          <a:xfrm>
            <a:off x="2590800" y="-3175"/>
            <a:ext cx="3142207" cy="461665"/>
          </a:xfrm>
          <a:prstGeom prst="rect">
            <a:avLst/>
          </a:prstGeom>
          <a:noFill/>
          <a:ln w="12700" cap="sq">
            <a:noFill/>
            <a:miter lim="800000"/>
            <a:headEnd type="none" w="sm" len="sm"/>
            <a:tailEnd type="none" w="sm" len="sm"/>
          </a:ln>
          <a:effectLst/>
        </p:spPr>
        <p:txBody>
          <a:bodyPr wrap="none">
            <a:spAutoFit/>
          </a:bodyPr>
          <a:lstStyle/>
          <a:p>
            <a:r>
              <a:rPr lang="en-US" sz="2400" b="1" dirty="0" smtClean="0">
                <a:solidFill>
                  <a:schemeClr val="accent6">
                    <a:lumMod val="75000"/>
                  </a:schemeClr>
                </a:solidFill>
                <a:latin typeface="Arial" pitchFamily="34" charset="0"/>
                <a:cs typeface="Arial" pitchFamily="34" charset="0"/>
              </a:rPr>
              <a:t>1- Reynolds </a:t>
            </a:r>
            <a:r>
              <a:rPr lang="en-US" sz="2400" b="1" dirty="0">
                <a:solidFill>
                  <a:schemeClr val="accent6">
                    <a:lumMod val="75000"/>
                  </a:schemeClr>
                </a:solidFill>
                <a:latin typeface="Arial" pitchFamily="34" charset="0"/>
                <a:cs typeface="Arial" pitchFamily="34" charset="0"/>
              </a:rPr>
              <a:t>number</a:t>
            </a:r>
          </a:p>
        </p:txBody>
      </p:sp>
      <p:sp>
        <p:nvSpPr>
          <p:cNvPr id="179209" name="Text Box 9"/>
          <p:cNvSpPr txBox="1">
            <a:spLocks noChangeArrowheads="1"/>
          </p:cNvSpPr>
          <p:nvPr/>
        </p:nvSpPr>
        <p:spPr bwMode="auto">
          <a:xfrm>
            <a:off x="0" y="620688"/>
            <a:ext cx="8991600" cy="707886"/>
          </a:xfrm>
          <a:prstGeom prst="rect">
            <a:avLst/>
          </a:prstGeom>
          <a:noFill/>
          <a:ln w="12700" cap="sq">
            <a:noFill/>
            <a:miter lim="800000"/>
            <a:headEnd type="none" w="sm" len="sm"/>
            <a:tailEnd type="none" w="sm" len="sm"/>
          </a:ln>
          <a:effectLst/>
        </p:spPr>
        <p:txBody>
          <a:bodyPr wrap="square">
            <a:spAutoFit/>
          </a:bodyPr>
          <a:lstStyle/>
          <a:p>
            <a:pPr>
              <a:spcBef>
                <a:spcPct val="50000"/>
              </a:spcBef>
              <a:buFont typeface="Wingdings" pitchFamily="2" charset="2"/>
              <a:buChar char="Ø"/>
            </a:pPr>
            <a:r>
              <a:rPr lang="en-US" sz="2000" dirty="0" smtClean="0">
                <a:latin typeface="Arial" pitchFamily="34" charset="0"/>
                <a:cs typeface="Arial" pitchFamily="34" charset="0"/>
              </a:rPr>
              <a:t> The </a:t>
            </a:r>
            <a:r>
              <a:rPr lang="en-US" sz="2000" dirty="0">
                <a:latin typeface="Arial" pitchFamily="34" charset="0"/>
                <a:cs typeface="Arial" pitchFamily="34" charset="0"/>
              </a:rPr>
              <a:t>Reynolds Number (Re) demonstrates whether flow is </a:t>
            </a:r>
            <a:r>
              <a:rPr lang="en-US" sz="2000" dirty="0">
                <a:solidFill>
                  <a:srgbClr val="FF0000"/>
                </a:solidFill>
                <a:latin typeface="Arial" pitchFamily="34" charset="0"/>
                <a:cs typeface="Arial" pitchFamily="34" charset="0"/>
              </a:rPr>
              <a:t>laminar</a:t>
            </a:r>
            <a:r>
              <a:rPr lang="en-US" sz="2000" dirty="0">
                <a:latin typeface="Arial" pitchFamily="34" charset="0"/>
                <a:cs typeface="Arial" pitchFamily="34" charset="0"/>
              </a:rPr>
              <a:t> or </a:t>
            </a:r>
            <a:r>
              <a:rPr lang="en-US" sz="2000" dirty="0">
                <a:solidFill>
                  <a:srgbClr val="FF0000"/>
                </a:solidFill>
                <a:latin typeface="Arial" pitchFamily="34" charset="0"/>
                <a:cs typeface="Arial" pitchFamily="34" charset="0"/>
              </a:rPr>
              <a:t>turbulence</a:t>
            </a:r>
            <a:r>
              <a:rPr lang="en-US" dirty="0">
                <a:solidFill>
                  <a:srgbClr val="FF0000"/>
                </a:solidFill>
              </a:rPr>
              <a:t>.</a:t>
            </a:r>
          </a:p>
        </p:txBody>
      </p:sp>
      <p:sp>
        <p:nvSpPr>
          <p:cNvPr id="7" name="TextBox 6"/>
          <p:cNvSpPr txBox="1"/>
          <p:nvPr/>
        </p:nvSpPr>
        <p:spPr>
          <a:xfrm>
            <a:off x="3707904" y="1844824"/>
            <a:ext cx="2232248" cy="400110"/>
          </a:xfrm>
          <a:prstGeom prst="rect">
            <a:avLst/>
          </a:prstGeom>
          <a:noFill/>
        </p:spPr>
        <p:txBody>
          <a:bodyPr wrap="square" rtlCol="0">
            <a:spAutoFit/>
          </a:bodyPr>
          <a:lstStyle/>
          <a:p>
            <a:r>
              <a:rPr lang="en-US" sz="2000" dirty="0" smtClean="0">
                <a:latin typeface="Arial" pitchFamily="34" charset="0"/>
                <a:cs typeface="Arial" pitchFamily="34" charset="0"/>
              </a:rPr>
              <a:t>Re=</a:t>
            </a:r>
            <a:endParaRPr lang="en-US" sz="2000" dirty="0">
              <a:latin typeface="Arial" pitchFamily="34" charset="0"/>
              <a:cs typeface="Arial" pitchFamily="34" charset="0"/>
            </a:endParaRPr>
          </a:p>
        </p:txBody>
      </p:sp>
      <p:cxnSp>
        <p:nvCxnSpPr>
          <p:cNvPr id="9" name="Straight Connector 8"/>
          <p:cNvCxnSpPr/>
          <p:nvPr/>
        </p:nvCxnSpPr>
        <p:spPr>
          <a:xfrm>
            <a:off x="4283968" y="2060848"/>
            <a:ext cx="6480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55976" y="1484784"/>
            <a:ext cx="720080" cy="1015663"/>
          </a:xfrm>
          <a:prstGeom prst="rect">
            <a:avLst/>
          </a:prstGeom>
          <a:noFill/>
        </p:spPr>
        <p:txBody>
          <a:bodyPr wrap="square" rtlCol="0">
            <a:spAutoFit/>
          </a:bodyPr>
          <a:lstStyle/>
          <a:p>
            <a:r>
              <a:rPr lang="en-US" sz="2000" dirty="0" err="1">
                <a:latin typeface="Arial" pitchFamily="34" charset="0"/>
                <a:cs typeface="Arial" pitchFamily="34" charset="0"/>
              </a:rPr>
              <a:t>u</a:t>
            </a:r>
            <a:r>
              <a:rPr lang="en-US" sz="2000" dirty="0" err="1" smtClean="0">
                <a:latin typeface="Arial" pitchFamily="34" charset="0"/>
                <a:cs typeface="Arial" pitchFamily="34" charset="0"/>
              </a:rPr>
              <a:t>l</a:t>
            </a:r>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a:p>
            <a:r>
              <a:rPr lang="en-US" sz="2000" dirty="0" smtClean="0">
                <a:latin typeface="Arial" pitchFamily="34" charset="0"/>
                <a:cs typeface="Arial" pitchFamily="34" charset="0"/>
              </a:rPr>
              <a:t>V</a:t>
            </a:r>
            <a:endParaRPr lang="en-US" sz="2000" dirty="0">
              <a:latin typeface="Arial" pitchFamily="34" charset="0"/>
              <a:cs typeface="Arial" pitchFamily="34" charset="0"/>
            </a:endParaRPr>
          </a:p>
        </p:txBody>
      </p:sp>
      <p:sp>
        <p:nvSpPr>
          <p:cNvPr id="12" name="Slide Number Placeholder 11"/>
          <p:cNvSpPr>
            <a:spLocks noGrp="1"/>
          </p:cNvSpPr>
          <p:nvPr>
            <p:ph type="sldNum" sz="quarter" idx="12"/>
          </p:nvPr>
        </p:nvSpPr>
        <p:spPr/>
        <p:txBody>
          <a:bodyPr/>
          <a:lstStyle/>
          <a:p>
            <a:fld id="{E48C01CA-CE50-4484-A186-53EE3D5A0802}" type="slidenum">
              <a:rPr lang="en-US" smtClean="0"/>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3"/>
          <p:cNvSpPr>
            <a:spLocks noGrp="1" noChangeArrowheads="1"/>
          </p:cNvSpPr>
          <p:nvPr>
            <p:ph type="body" idx="1"/>
          </p:nvPr>
        </p:nvSpPr>
        <p:spPr bwMode="auto">
          <a:xfrm>
            <a:off x="0" y="1844824"/>
            <a:ext cx="9144000" cy="5013176"/>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a:lnSpc>
                <a:spcPct val="90000"/>
              </a:lnSpc>
              <a:buClr>
                <a:schemeClr val="tx1"/>
              </a:buClr>
              <a:buFontTx/>
              <a:buNone/>
            </a:pPr>
            <a:r>
              <a:rPr lang="en-US" sz="2000" b="1" dirty="0">
                <a:solidFill>
                  <a:srgbClr val="FF0000"/>
                </a:solidFill>
                <a:latin typeface="Arial" charset="0"/>
                <a:cs typeface="Arial" charset="0"/>
              </a:rPr>
              <a:t>Froude number</a:t>
            </a:r>
            <a:r>
              <a:rPr lang="en-US" sz="2000" dirty="0">
                <a:solidFill>
                  <a:srgbClr val="FF0000"/>
                </a:solidFill>
                <a:latin typeface="Arial" charset="0"/>
                <a:cs typeface="Arial" charset="0"/>
              </a:rPr>
              <a:t> </a:t>
            </a:r>
            <a:r>
              <a:rPr lang="en-US" sz="2000" dirty="0">
                <a:latin typeface="Arial" charset="0"/>
                <a:cs typeface="Arial" charset="0"/>
              </a:rPr>
              <a:t>(subcritical vs. supercritical flow)</a:t>
            </a:r>
          </a:p>
          <a:p>
            <a:pPr>
              <a:lnSpc>
                <a:spcPct val="90000"/>
              </a:lnSpc>
              <a:buClr>
                <a:schemeClr val="tx1"/>
              </a:buClr>
            </a:pPr>
            <a:endParaRPr lang="en-US" sz="2000" dirty="0">
              <a:latin typeface="Arial" charset="0"/>
              <a:cs typeface="Arial" charset="0"/>
            </a:endParaRPr>
          </a:p>
          <a:p>
            <a:pPr>
              <a:lnSpc>
                <a:spcPct val="90000"/>
              </a:lnSpc>
              <a:buClr>
                <a:schemeClr val="tx1"/>
              </a:buClr>
              <a:buNone/>
            </a:pPr>
            <a:endParaRPr lang="en-US" sz="2000" dirty="0">
              <a:latin typeface="Arial" charset="0"/>
              <a:cs typeface="Arial" charset="0"/>
            </a:endParaRPr>
          </a:p>
          <a:p>
            <a:pPr>
              <a:lnSpc>
                <a:spcPct val="90000"/>
              </a:lnSpc>
              <a:buClr>
                <a:schemeClr val="tx1"/>
              </a:buClr>
            </a:pPr>
            <a:endParaRPr lang="en-US" sz="2000" dirty="0">
              <a:latin typeface="Arial" charset="0"/>
              <a:cs typeface="Arial" charset="0"/>
            </a:endParaRPr>
          </a:p>
          <a:p>
            <a:pPr algn="ctr">
              <a:lnSpc>
                <a:spcPct val="90000"/>
              </a:lnSpc>
              <a:buClr>
                <a:schemeClr val="tx1"/>
              </a:buClr>
              <a:buFontTx/>
              <a:buNone/>
            </a:pPr>
            <a:endParaRPr lang="en-US" sz="2000" dirty="0">
              <a:latin typeface="Arial" charset="0"/>
              <a:cs typeface="Arial" charset="0"/>
            </a:endParaRPr>
          </a:p>
          <a:p>
            <a:pPr algn="ctr">
              <a:lnSpc>
                <a:spcPct val="90000"/>
              </a:lnSpc>
              <a:buClr>
                <a:schemeClr val="tx1"/>
              </a:buClr>
              <a:buFontTx/>
              <a:buNone/>
            </a:pPr>
            <a:r>
              <a:rPr lang="en-US" sz="2000" dirty="0">
                <a:latin typeface="Arial" charset="0"/>
                <a:cs typeface="Arial" charset="0"/>
              </a:rPr>
              <a:t>u=flow velocity</a:t>
            </a:r>
            <a:r>
              <a:rPr lang="en-US" sz="2000" dirty="0" smtClean="0">
                <a:latin typeface="Arial" charset="0"/>
                <a:cs typeface="Arial" charset="0"/>
              </a:rPr>
              <a:t>;</a:t>
            </a:r>
          </a:p>
          <a:p>
            <a:pPr algn="ctr">
              <a:lnSpc>
                <a:spcPct val="90000"/>
              </a:lnSpc>
              <a:buClr>
                <a:schemeClr val="tx1"/>
              </a:buClr>
              <a:buFontTx/>
              <a:buNone/>
            </a:pPr>
            <a:r>
              <a:rPr lang="en-US" sz="2000" dirty="0" smtClean="0">
                <a:latin typeface="Arial" charset="0"/>
                <a:cs typeface="Arial" charset="0"/>
              </a:rPr>
              <a:t> </a:t>
            </a:r>
            <a:r>
              <a:rPr lang="en-US" sz="2000" dirty="0">
                <a:latin typeface="Arial" charset="0"/>
                <a:cs typeface="Arial" charset="0"/>
              </a:rPr>
              <a:t>d=flow depth; </a:t>
            </a:r>
            <a:endParaRPr lang="en-US" sz="2000" dirty="0" smtClean="0">
              <a:latin typeface="Arial" charset="0"/>
              <a:cs typeface="Arial" charset="0"/>
            </a:endParaRPr>
          </a:p>
          <a:p>
            <a:pPr algn="ctr">
              <a:lnSpc>
                <a:spcPct val="90000"/>
              </a:lnSpc>
              <a:buClr>
                <a:schemeClr val="tx1"/>
              </a:buClr>
              <a:buFontTx/>
              <a:buNone/>
            </a:pPr>
            <a:r>
              <a:rPr lang="en-US" sz="2000" dirty="0" smtClean="0">
                <a:latin typeface="Arial" charset="0"/>
                <a:cs typeface="Arial" charset="0"/>
                <a:sym typeface="Symbol" pitchFamily="18" charset="2"/>
              </a:rPr>
              <a:t></a:t>
            </a:r>
            <a:r>
              <a:rPr lang="en-US" sz="2000" dirty="0" err="1">
                <a:latin typeface="Arial" charset="0"/>
                <a:cs typeface="Arial" charset="0"/>
                <a:sym typeface="WP MathExtendedA" pitchFamily="2" charset="2"/>
              </a:rPr>
              <a:t>gd</a:t>
            </a:r>
            <a:r>
              <a:rPr lang="en-US" sz="2000" dirty="0">
                <a:latin typeface="Arial" charset="0"/>
                <a:cs typeface="Arial" charset="0"/>
                <a:sym typeface="WP MathExtendedA" pitchFamily="2" charset="2"/>
              </a:rPr>
              <a:t>=celerity (wave velocity)</a:t>
            </a:r>
          </a:p>
          <a:p>
            <a:pPr>
              <a:lnSpc>
                <a:spcPct val="90000"/>
              </a:lnSpc>
              <a:buClr>
                <a:schemeClr val="tx1"/>
              </a:buClr>
            </a:pPr>
            <a:endParaRPr lang="en-US" sz="2000" dirty="0">
              <a:latin typeface="Arial" charset="0"/>
              <a:cs typeface="Arial" charset="0"/>
            </a:endParaRPr>
          </a:p>
          <a:p>
            <a:pPr>
              <a:lnSpc>
                <a:spcPct val="90000"/>
              </a:lnSpc>
              <a:buClr>
                <a:schemeClr val="tx1"/>
              </a:buClr>
            </a:pPr>
            <a:r>
              <a:rPr lang="en-US" sz="2000" dirty="0">
                <a:latin typeface="Arial" charset="0"/>
                <a:cs typeface="Arial" charset="0"/>
              </a:rPr>
              <a:t>Flow velocities exceeding wave propagation velocities (Fr&gt;1) yield </a:t>
            </a:r>
            <a:r>
              <a:rPr lang="en-US" sz="2000" dirty="0">
                <a:solidFill>
                  <a:srgbClr val="FF0000"/>
                </a:solidFill>
                <a:latin typeface="Arial" charset="0"/>
                <a:cs typeface="Arial" charset="0"/>
              </a:rPr>
              <a:t>supercritical flow, </a:t>
            </a:r>
            <a:endParaRPr lang="en-US" sz="2000" dirty="0" smtClean="0">
              <a:solidFill>
                <a:srgbClr val="FF0000"/>
              </a:solidFill>
              <a:latin typeface="Arial" charset="0"/>
              <a:cs typeface="Arial" charset="0"/>
            </a:endParaRPr>
          </a:p>
          <a:p>
            <a:pPr>
              <a:lnSpc>
                <a:spcPct val="90000"/>
              </a:lnSpc>
              <a:buClr>
                <a:schemeClr val="tx1"/>
              </a:buClr>
            </a:pPr>
            <a:r>
              <a:rPr lang="en-US" sz="2000" dirty="0" smtClean="0">
                <a:latin typeface="Arial" charset="0"/>
                <a:cs typeface="Arial" charset="0"/>
              </a:rPr>
              <a:t>lower </a:t>
            </a:r>
            <a:r>
              <a:rPr lang="en-US" sz="2000" dirty="0">
                <a:latin typeface="Arial" charset="0"/>
                <a:cs typeface="Arial" charset="0"/>
              </a:rPr>
              <a:t>velocities (Fr&lt;1) cause </a:t>
            </a:r>
            <a:r>
              <a:rPr lang="en-US" sz="2000" dirty="0">
                <a:solidFill>
                  <a:srgbClr val="FF0000"/>
                </a:solidFill>
                <a:latin typeface="Arial" charset="0"/>
                <a:cs typeface="Arial" charset="0"/>
              </a:rPr>
              <a:t>subcritical flow</a:t>
            </a:r>
          </a:p>
          <a:p>
            <a:pPr>
              <a:lnSpc>
                <a:spcPct val="90000"/>
              </a:lnSpc>
              <a:buClr>
                <a:schemeClr val="tx1"/>
              </a:buClr>
            </a:pPr>
            <a:endParaRPr lang="en-US" sz="2000" dirty="0">
              <a:latin typeface="Arial" charset="0"/>
              <a:cs typeface="Arial" charset="0"/>
            </a:endParaRPr>
          </a:p>
          <a:p>
            <a:pPr>
              <a:lnSpc>
                <a:spcPct val="90000"/>
              </a:lnSpc>
              <a:buClr>
                <a:schemeClr val="tx1"/>
              </a:buClr>
            </a:pPr>
            <a:r>
              <a:rPr lang="en-US" sz="2000" dirty="0">
                <a:latin typeface="Arial" charset="0"/>
                <a:cs typeface="Arial" charset="0"/>
              </a:rPr>
              <a:t>A spatial transition from </a:t>
            </a:r>
            <a:r>
              <a:rPr lang="en-US" sz="2000" dirty="0">
                <a:solidFill>
                  <a:srgbClr val="FF0000"/>
                </a:solidFill>
                <a:latin typeface="Arial" charset="0"/>
                <a:cs typeface="Arial" charset="0"/>
              </a:rPr>
              <a:t>subcritical</a:t>
            </a:r>
            <a:r>
              <a:rPr lang="en-US" sz="2000" dirty="0">
                <a:latin typeface="Arial" charset="0"/>
                <a:cs typeface="Arial" charset="0"/>
              </a:rPr>
              <a:t> to </a:t>
            </a:r>
            <a:r>
              <a:rPr lang="en-US" sz="2000" dirty="0">
                <a:solidFill>
                  <a:srgbClr val="FF0000"/>
                </a:solidFill>
                <a:latin typeface="Arial" charset="0"/>
                <a:cs typeface="Arial" charset="0"/>
              </a:rPr>
              <a:t>supercritical</a:t>
            </a:r>
            <a:r>
              <a:rPr lang="en-US" sz="2000" dirty="0">
                <a:latin typeface="Arial" charset="0"/>
                <a:cs typeface="Arial" charset="0"/>
              </a:rPr>
              <a:t> flow (or vice versa) is characterized by a ‘</a:t>
            </a:r>
            <a:r>
              <a:rPr lang="en-US" sz="2000" b="1" dirty="0">
                <a:solidFill>
                  <a:srgbClr val="FF0000"/>
                </a:solidFill>
                <a:latin typeface="Arial" charset="0"/>
                <a:cs typeface="Arial" charset="0"/>
              </a:rPr>
              <a:t>hydraulic jump’</a:t>
            </a:r>
          </a:p>
        </p:txBody>
      </p:sp>
      <p:sp>
        <p:nvSpPr>
          <p:cNvPr id="180231" name="Rectangle 7"/>
          <p:cNvSpPr>
            <a:spLocks noChangeArrowheads="1"/>
          </p:cNvSpPr>
          <p:nvPr/>
        </p:nvSpPr>
        <p:spPr bwMode="auto">
          <a:xfrm>
            <a:off x="685800" y="0"/>
            <a:ext cx="7772400" cy="609600"/>
          </a:xfrm>
          <a:prstGeom prst="rect">
            <a:avLst/>
          </a:prstGeom>
          <a:solidFill>
            <a:srgbClr val="FFFFFF"/>
          </a:solidFill>
          <a:ln w="9525">
            <a:noFill/>
            <a:miter lim="800000"/>
            <a:headEnd/>
            <a:tailEnd/>
          </a:ln>
        </p:spPr>
        <p:txBody>
          <a:bodyPr/>
          <a:lstStyle/>
          <a:p>
            <a:pPr algn="ctr" eaLnBrk="0" hangingPunct="0"/>
            <a:r>
              <a:rPr lang="en-US" sz="2400" b="1" dirty="0" smtClean="0">
                <a:solidFill>
                  <a:schemeClr val="accent6">
                    <a:lumMod val="75000"/>
                  </a:schemeClr>
                </a:solidFill>
                <a:latin typeface="Arial" pitchFamily="34" charset="0"/>
                <a:cs typeface="Arial" pitchFamily="34" charset="0"/>
              </a:rPr>
              <a:t>2- Froude </a:t>
            </a:r>
            <a:r>
              <a:rPr lang="en-US" sz="2400" b="1" dirty="0">
                <a:solidFill>
                  <a:schemeClr val="accent6">
                    <a:lumMod val="75000"/>
                  </a:schemeClr>
                </a:solidFill>
                <a:latin typeface="Arial" pitchFamily="34" charset="0"/>
                <a:cs typeface="Arial" pitchFamily="34" charset="0"/>
              </a:rPr>
              <a:t>number</a:t>
            </a:r>
          </a:p>
        </p:txBody>
      </p:sp>
      <p:sp>
        <p:nvSpPr>
          <p:cNvPr id="180232" name="Text Box 8"/>
          <p:cNvSpPr txBox="1">
            <a:spLocks noChangeArrowheads="1"/>
          </p:cNvSpPr>
          <p:nvPr/>
        </p:nvSpPr>
        <p:spPr bwMode="auto">
          <a:xfrm>
            <a:off x="0" y="548680"/>
            <a:ext cx="9144000" cy="1323439"/>
          </a:xfrm>
          <a:prstGeom prst="rect">
            <a:avLst/>
          </a:prstGeom>
          <a:noFill/>
          <a:ln w="12700" cap="sq">
            <a:noFill/>
            <a:miter lim="800000"/>
            <a:headEnd type="none" w="sm" len="sm"/>
            <a:tailEnd type="none" w="sm" len="sm"/>
          </a:ln>
          <a:effectLst/>
        </p:spPr>
        <p:txBody>
          <a:bodyPr wrap="square">
            <a:spAutoFit/>
          </a:bodyPr>
          <a:lstStyle/>
          <a:p>
            <a:pPr>
              <a:spcBef>
                <a:spcPct val="50000"/>
              </a:spcBef>
              <a:buFont typeface="Wingdings" pitchFamily="2" charset="2"/>
              <a:buChar char="Ø"/>
            </a:pPr>
            <a:r>
              <a:rPr lang="en-US" sz="2000" dirty="0" smtClean="0">
                <a:latin typeface="Arial" pitchFamily="34" charset="0"/>
                <a:cs typeface="Arial" pitchFamily="34" charset="0"/>
              </a:rPr>
              <a:t>  The </a:t>
            </a:r>
            <a:r>
              <a:rPr lang="en-US" sz="2000" dirty="0">
                <a:latin typeface="Arial" pitchFamily="34" charset="0"/>
                <a:cs typeface="Arial" pitchFamily="34" charset="0"/>
              </a:rPr>
              <a:t>Froude Number (Fr) is used to compare the wave making resistance between bodies of various sizes and shape.  In free-surface flow, the nature of the flow (supercritical or subcritical) depends upon the Froude number is greater than or less than unity.</a:t>
            </a:r>
          </a:p>
        </p:txBody>
      </p:sp>
      <p:sp>
        <p:nvSpPr>
          <p:cNvPr id="6" name="TextBox 5"/>
          <p:cNvSpPr txBox="1"/>
          <p:nvPr/>
        </p:nvSpPr>
        <p:spPr>
          <a:xfrm>
            <a:off x="3275856" y="2636912"/>
            <a:ext cx="864096" cy="400110"/>
          </a:xfrm>
          <a:prstGeom prst="rect">
            <a:avLst/>
          </a:prstGeom>
          <a:noFill/>
        </p:spPr>
        <p:txBody>
          <a:bodyPr wrap="square" rtlCol="0">
            <a:spAutoFit/>
          </a:bodyPr>
          <a:lstStyle/>
          <a:p>
            <a:r>
              <a:rPr lang="en-US" sz="2000" dirty="0" smtClean="0">
                <a:latin typeface="Arial" pitchFamily="34" charset="0"/>
                <a:cs typeface="Arial" pitchFamily="34" charset="0"/>
              </a:rPr>
              <a:t>Fr=</a:t>
            </a:r>
            <a:endParaRPr lang="en-US" sz="2000" dirty="0">
              <a:latin typeface="Arial" pitchFamily="34" charset="0"/>
              <a:cs typeface="Arial" pitchFamily="34" charset="0"/>
            </a:endParaRPr>
          </a:p>
        </p:txBody>
      </p:sp>
      <p:sp>
        <p:nvSpPr>
          <p:cNvPr id="7" name="TextBox 6"/>
          <p:cNvSpPr txBox="1"/>
          <p:nvPr/>
        </p:nvSpPr>
        <p:spPr>
          <a:xfrm>
            <a:off x="4067944" y="2348880"/>
            <a:ext cx="864096" cy="1015663"/>
          </a:xfrm>
          <a:prstGeom prst="rect">
            <a:avLst/>
          </a:prstGeom>
          <a:noFill/>
        </p:spPr>
        <p:txBody>
          <a:bodyPr wrap="square" rtlCol="0">
            <a:spAutoFit/>
          </a:bodyPr>
          <a:lstStyle/>
          <a:p>
            <a:r>
              <a:rPr lang="en-US" sz="2000" dirty="0" smtClean="0">
                <a:latin typeface="Arial" pitchFamily="34" charset="0"/>
                <a:cs typeface="Arial" pitchFamily="34" charset="0"/>
              </a:rPr>
              <a:t>u</a:t>
            </a:r>
            <a:endParaRPr lang="en-US" sz="2000" dirty="0">
              <a:latin typeface="Arial" pitchFamily="34" charset="0"/>
              <a:cs typeface="Arial" pitchFamily="34" charset="0"/>
            </a:endParaRPr>
          </a:p>
          <a:p>
            <a:endParaRPr lang="en-US" sz="2000" dirty="0">
              <a:latin typeface="Arial" pitchFamily="34" charset="0"/>
              <a:cs typeface="Arial" pitchFamily="34" charset="0"/>
            </a:endParaRPr>
          </a:p>
          <a:p>
            <a:r>
              <a:rPr lang="en-US" sz="2000" dirty="0" err="1" smtClean="0">
                <a:latin typeface="Arial" pitchFamily="34" charset="0"/>
                <a:cs typeface="Arial" pitchFamily="34" charset="0"/>
              </a:rPr>
              <a:t>gd</a:t>
            </a:r>
            <a:endParaRPr lang="en-US" sz="2000" dirty="0">
              <a:latin typeface="Arial" pitchFamily="34" charset="0"/>
              <a:cs typeface="Arial" pitchFamily="34" charset="0"/>
            </a:endParaRPr>
          </a:p>
        </p:txBody>
      </p:sp>
      <p:cxnSp>
        <p:nvCxnSpPr>
          <p:cNvPr id="9" name="Straight Connector 8"/>
          <p:cNvCxnSpPr/>
          <p:nvPr/>
        </p:nvCxnSpPr>
        <p:spPr>
          <a:xfrm>
            <a:off x="3851920" y="2852936"/>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E48C01CA-CE50-4484-A186-53EE3D5A0802}" type="slidenum">
              <a:rPr lang="en-US" smtClean="0"/>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body" idx="1"/>
          </p:nvPr>
        </p:nvSpPr>
        <p:spPr bwMode="auto">
          <a:xfrm>
            <a:off x="0" y="1484784"/>
            <a:ext cx="9144000" cy="5373216"/>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a:buClr>
                <a:schemeClr val="tx1"/>
              </a:buClr>
              <a:buFontTx/>
              <a:buNone/>
            </a:pPr>
            <a:r>
              <a:rPr lang="en-US" sz="2000" b="1" dirty="0">
                <a:solidFill>
                  <a:srgbClr val="FF0000"/>
                </a:solidFill>
                <a:latin typeface="Arial" charset="0"/>
                <a:cs typeface="Arial" charset="0"/>
              </a:rPr>
              <a:t>Stokes’ Law</a:t>
            </a:r>
            <a:r>
              <a:rPr lang="en-US" sz="2000" dirty="0">
                <a:solidFill>
                  <a:srgbClr val="FF0000"/>
                </a:solidFill>
                <a:latin typeface="Arial" charset="0"/>
                <a:cs typeface="Arial" charset="0"/>
              </a:rPr>
              <a:t> </a:t>
            </a:r>
            <a:r>
              <a:rPr lang="en-US" sz="2000" dirty="0">
                <a:latin typeface="Arial" charset="0"/>
                <a:cs typeface="Arial" charset="0"/>
              </a:rPr>
              <a:t>(settling velocity in a static fluid)</a:t>
            </a:r>
          </a:p>
          <a:p>
            <a:pPr>
              <a:buClr>
                <a:schemeClr val="tx1"/>
              </a:buClr>
            </a:pPr>
            <a:endParaRPr lang="en-US" sz="2000" dirty="0">
              <a:latin typeface="Arial" charset="0"/>
              <a:cs typeface="Arial" charset="0"/>
            </a:endParaRPr>
          </a:p>
          <a:p>
            <a:pPr>
              <a:buClr>
                <a:schemeClr val="tx1"/>
              </a:buClr>
            </a:pPr>
            <a:endParaRPr lang="en-US" sz="2000" dirty="0" smtClean="0">
              <a:latin typeface="Arial" charset="0"/>
              <a:cs typeface="Arial" charset="0"/>
            </a:endParaRPr>
          </a:p>
          <a:p>
            <a:pPr>
              <a:buClr>
                <a:schemeClr val="tx1"/>
              </a:buClr>
              <a:buNone/>
            </a:pPr>
            <a:endParaRPr lang="en-US" sz="2000" dirty="0">
              <a:latin typeface="Arial" charset="0"/>
              <a:cs typeface="Arial" charset="0"/>
            </a:endParaRPr>
          </a:p>
          <a:p>
            <a:pPr>
              <a:buClr>
                <a:schemeClr val="tx1"/>
              </a:buClr>
            </a:pPr>
            <a:endParaRPr lang="en-US" sz="2000" dirty="0">
              <a:latin typeface="Arial" charset="0"/>
              <a:cs typeface="Arial" charset="0"/>
            </a:endParaRPr>
          </a:p>
          <a:p>
            <a:pPr>
              <a:buClr>
                <a:schemeClr val="tx1"/>
              </a:buClr>
              <a:buNone/>
            </a:pPr>
            <a:endParaRPr lang="en-US" sz="2000" dirty="0">
              <a:latin typeface="Arial" charset="0"/>
              <a:cs typeface="Arial" charset="0"/>
            </a:endParaRPr>
          </a:p>
          <a:p>
            <a:pPr algn="ctr">
              <a:buClr>
                <a:schemeClr val="tx1"/>
              </a:buClr>
              <a:buFontTx/>
              <a:buNone/>
            </a:pPr>
            <a:r>
              <a:rPr lang="en-US" sz="2000" dirty="0">
                <a:latin typeface="Arial" charset="0"/>
                <a:cs typeface="Arial" charset="0"/>
              </a:rPr>
              <a:t>v</a:t>
            </a:r>
            <a:r>
              <a:rPr lang="en-US" sz="2000" baseline="-25000" dirty="0">
                <a:latin typeface="Arial" charset="0"/>
                <a:cs typeface="Arial" charset="0"/>
              </a:rPr>
              <a:t>g</a:t>
            </a:r>
            <a:r>
              <a:rPr lang="en-US" sz="2000" dirty="0">
                <a:latin typeface="Arial" charset="0"/>
                <a:cs typeface="Arial" charset="0"/>
              </a:rPr>
              <a:t>=settling velocity; </a:t>
            </a:r>
            <a:endParaRPr lang="en-US" sz="2000" dirty="0" smtClean="0">
              <a:latin typeface="Arial" charset="0"/>
              <a:cs typeface="Arial" charset="0"/>
            </a:endParaRPr>
          </a:p>
          <a:p>
            <a:pPr algn="ctr">
              <a:buClr>
                <a:schemeClr val="tx1"/>
              </a:buClr>
              <a:buFontTx/>
              <a:buNone/>
            </a:pPr>
            <a:r>
              <a:rPr lang="en-US" sz="2000" dirty="0" smtClean="0">
                <a:latin typeface="Arial" charset="0"/>
                <a:cs typeface="Arial" charset="0"/>
              </a:rPr>
              <a:t>D=grain </a:t>
            </a:r>
            <a:r>
              <a:rPr lang="en-US" sz="2000" dirty="0">
                <a:latin typeface="Arial" charset="0"/>
                <a:cs typeface="Arial" charset="0"/>
              </a:rPr>
              <a:t>diameter; </a:t>
            </a:r>
            <a:endParaRPr lang="en-US" sz="2000" dirty="0" smtClean="0">
              <a:latin typeface="Arial" charset="0"/>
              <a:cs typeface="Arial" charset="0"/>
            </a:endParaRPr>
          </a:p>
          <a:p>
            <a:pPr algn="ctr">
              <a:buClr>
                <a:schemeClr val="tx1"/>
              </a:buClr>
              <a:buFontTx/>
              <a:buNone/>
            </a:pPr>
            <a:r>
              <a:rPr lang="en-US" sz="2000" dirty="0" smtClean="0">
                <a:latin typeface="Arial" charset="0"/>
                <a:cs typeface="Arial" charset="0"/>
                <a:sym typeface="Symbol" pitchFamily="18" charset="2"/>
              </a:rPr>
              <a:t></a:t>
            </a:r>
            <a:r>
              <a:rPr lang="en-US" sz="2000" baseline="-25000" dirty="0">
                <a:latin typeface="Arial" charset="0"/>
                <a:cs typeface="Arial" charset="0"/>
                <a:sym typeface="Symbol" pitchFamily="18" charset="2"/>
              </a:rPr>
              <a:t>g</a:t>
            </a:r>
            <a:r>
              <a:rPr lang="en-US" sz="2000" dirty="0">
                <a:latin typeface="Arial" charset="0"/>
                <a:cs typeface="Arial" charset="0"/>
                <a:sym typeface="Symbol" pitchFamily="18" charset="2"/>
              </a:rPr>
              <a:t>=grain density;</a:t>
            </a:r>
          </a:p>
          <a:p>
            <a:pPr algn="ctr">
              <a:buClr>
                <a:schemeClr val="tx1"/>
              </a:buClr>
              <a:buFontTx/>
              <a:buNone/>
            </a:pPr>
            <a:r>
              <a:rPr lang="en-US" sz="2000" dirty="0">
                <a:latin typeface="Arial" charset="0"/>
                <a:cs typeface="Arial" charset="0"/>
                <a:sym typeface="Symbol" pitchFamily="18" charset="2"/>
              </a:rPr>
              <a:t></a:t>
            </a:r>
            <a:r>
              <a:rPr lang="en-US" sz="2000" baseline="-25000" dirty="0">
                <a:latin typeface="Arial" charset="0"/>
                <a:cs typeface="Arial" charset="0"/>
                <a:sym typeface="Symbol" pitchFamily="18" charset="2"/>
              </a:rPr>
              <a:t>f</a:t>
            </a:r>
            <a:r>
              <a:rPr lang="en-US" sz="2000" dirty="0">
                <a:latin typeface="Arial" charset="0"/>
                <a:cs typeface="Arial" charset="0"/>
                <a:sym typeface="WP MathExtendedA" pitchFamily="2" charset="2"/>
              </a:rPr>
              <a:t>=fluid density</a:t>
            </a:r>
            <a:r>
              <a:rPr lang="en-US" sz="2000" dirty="0" smtClean="0">
                <a:latin typeface="Arial" charset="0"/>
                <a:cs typeface="Arial" charset="0"/>
                <a:sym typeface="WP MathExtendedA" pitchFamily="2" charset="2"/>
              </a:rPr>
              <a:t>;</a:t>
            </a:r>
          </a:p>
          <a:p>
            <a:pPr algn="ctr">
              <a:buClr>
                <a:schemeClr val="tx1"/>
              </a:buClr>
              <a:buFontTx/>
              <a:buNone/>
            </a:pPr>
            <a:r>
              <a:rPr lang="en-US" sz="2000" dirty="0" smtClean="0">
                <a:latin typeface="Arial" charset="0"/>
                <a:cs typeface="Arial" charset="0"/>
                <a:sym typeface="WP MathExtendedA" pitchFamily="2" charset="2"/>
              </a:rPr>
              <a:t> </a:t>
            </a:r>
            <a:r>
              <a:rPr lang="en-US" sz="2000" dirty="0">
                <a:latin typeface="Arial" charset="0"/>
                <a:cs typeface="Arial" charset="0"/>
                <a:sym typeface="Symbol" pitchFamily="18" charset="2"/>
              </a:rPr>
              <a:t>=dynamic viscosity</a:t>
            </a:r>
            <a:endParaRPr lang="en-US" sz="2000" dirty="0">
              <a:latin typeface="Arial" charset="0"/>
              <a:cs typeface="Arial" charset="0"/>
              <a:sym typeface="WP MathExtendedA" pitchFamily="2" charset="2"/>
            </a:endParaRPr>
          </a:p>
          <a:p>
            <a:pPr>
              <a:buClr>
                <a:schemeClr val="tx1"/>
              </a:buClr>
            </a:pPr>
            <a:endParaRPr lang="en-US" sz="2000" dirty="0">
              <a:latin typeface="Arial" charset="0"/>
              <a:cs typeface="Arial" charset="0"/>
            </a:endParaRPr>
          </a:p>
          <a:p>
            <a:pPr>
              <a:buClr>
                <a:schemeClr val="tx1"/>
              </a:buClr>
            </a:pPr>
            <a:r>
              <a:rPr lang="en-US" sz="2000" dirty="0">
                <a:solidFill>
                  <a:srgbClr val="FF0000"/>
                </a:solidFill>
                <a:latin typeface="Arial" charset="0"/>
                <a:cs typeface="Arial" charset="0"/>
              </a:rPr>
              <a:t>Stokes’ Law </a:t>
            </a:r>
            <a:r>
              <a:rPr lang="en-US" sz="2000" dirty="0">
                <a:latin typeface="Arial" charset="0"/>
                <a:cs typeface="Arial" charset="0"/>
              </a:rPr>
              <a:t>only applies to fine (&lt;100 </a:t>
            </a:r>
            <a:r>
              <a:rPr lang="en-US" sz="2000" dirty="0">
                <a:latin typeface="Arial" charset="0"/>
                <a:cs typeface="Arial" charset="0"/>
                <a:sym typeface="Symbol" pitchFamily="18" charset="2"/>
              </a:rPr>
              <a:t>m)</a:t>
            </a:r>
            <a:r>
              <a:rPr lang="en-US" sz="2000" dirty="0">
                <a:latin typeface="Arial" charset="0"/>
                <a:cs typeface="Arial" charset="0"/>
              </a:rPr>
              <a:t>, quartz-density grains in water</a:t>
            </a:r>
          </a:p>
        </p:txBody>
      </p:sp>
      <p:sp>
        <p:nvSpPr>
          <p:cNvPr id="181256" name="Rectangle 8"/>
          <p:cNvSpPr>
            <a:spLocks noChangeArrowheads="1"/>
          </p:cNvSpPr>
          <p:nvPr/>
        </p:nvSpPr>
        <p:spPr bwMode="auto">
          <a:xfrm>
            <a:off x="685800" y="0"/>
            <a:ext cx="7772400" cy="609600"/>
          </a:xfrm>
          <a:prstGeom prst="rect">
            <a:avLst/>
          </a:prstGeom>
          <a:solidFill>
            <a:srgbClr val="FFFFFF"/>
          </a:solidFill>
          <a:ln w="9525">
            <a:noFill/>
            <a:miter lim="800000"/>
            <a:headEnd/>
            <a:tailEnd/>
          </a:ln>
        </p:spPr>
        <p:txBody>
          <a:bodyPr/>
          <a:lstStyle/>
          <a:p>
            <a:pPr algn="ctr" eaLnBrk="0" hangingPunct="0"/>
            <a:r>
              <a:rPr lang="en-US" sz="2400" b="1" dirty="0" smtClean="0">
                <a:solidFill>
                  <a:schemeClr val="accent6">
                    <a:lumMod val="75000"/>
                  </a:schemeClr>
                </a:solidFill>
                <a:latin typeface="Arial" pitchFamily="34" charset="0"/>
                <a:cs typeface="Arial" pitchFamily="34" charset="0"/>
              </a:rPr>
              <a:t>3- Stokes</a:t>
            </a:r>
            <a:r>
              <a:rPr lang="en-US" sz="2400" b="1" dirty="0">
                <a:solidFill>
                  <a:schemeClr val="accent6">
                    <a:lumMod val="75000"/>
                  </a:schemeClr>
                </a:solidFill>
                <a:latin typeface="Arial" pitchFamily="34" charset="0"/>
                <a:cs typeface="Arial" pitchFamily="34" charset="0"/>
              </a:rPr>
              <a:t>’ Law</a:t>
            </a:r>
          </a:p>
        </p:txBody>
      </p:sp>
      <p:sp>
        <p:nvSpPr>
          <p:cNvPr id="181258" name="Text Box 10"/>
          <p:cNvSpPr txBox="1">
            <a:spLocks noChangeArrowheads="1"/>
          </p:cNvSpPr>
          <p:nvPr/>
        </p:nvSpPr>
        <p:spPr bwMode="auto">
          <a:xfrm>
            <a:off x="0" y="620688"/>
            <a:ext cx="8839200" cy="707886"/>
          </a:xfrm>
          <a:prstGeom prst="rect">
            <a:avLst/>
          </a:prstGeom>
          <a:noFill/>
          <a:ln w="12700" cap="sq">
            <a:noFill/>
            <a:miter lim="800000"/>
            <a:headEnd type="none" w="sm" len="sm"/>
            <a:tailEnd type="none" w="sm" len="sm"/>
          </a:ln>
          <a:effectLst/>
        </p:spPr>
        <p:txBody>
          <a:bodyPr>
            <a:spAutoFit/>
          </a:bodyPr>
          <a:lstStyle/>
          <a:p>
            <a:pPr>
              <a:spcBef>
                <a:spcPct val="50000"/>
              </a:spcBef>
              <a:buFont typeface="Wingdings" pitchFamily="2" charset="2"/>
              <a:buChar char="Ø"/>
            </a:pPr>
            <a:r>
              <a:rPr lang="en-US" sz="2000" dirty="0" smtClean="0">
                <a:latin typeface="Arial" pitchFamily="34" charset="0"/>
                <a:cs typeface="Arial" pitchFamily="34" charset="0"/>
              </a:rPr>
              <a:t> Stokes’ Law expresses the </a:t>
            </a:r>
            <a:r>
              <a:rPr lang="en-US" sz="2000" dirty="0" err="1" smtClean="0">
                <a:latin typeface="Arial" pitchFamily="34" charset="0"/>
                <a:cs typeface="Arial" pitchFamily="34" charset="0"/>
              </a:rPr>
              <a:t>setling</a:t>
            </a:r>
            <a:r>
              <a:rPr lang="en-US" sz="2000" dirty="0" smtClean="0">
                <a:latin typeface="Arial" pitchFamily="34" charset="0"/>
                <a:cs typeface="Arial" pitchFamily="34" charset="0"/>
              </a:rPr>
              <a:t> velocities of small spherical particles in a fluid medium.</a:t>
            </a:r>
            <a:endParaRPr lang="en-US" sz="2000" dirty="0">
              <a:latin typeface="Arial" pitchFamily="34" charset="0"/>
              <a:cs typeface="Arial" pitchFamily="34" charset="0"/>
            </a:endParaRPr>
          </a:p>
        </p:txBody>
      </p:sp>
      <p:sp>
        <p:nvSpPr>
          <p:cNvPr id="6" name="TextBox 5"/>
          <p:cNvSpPr txBox="1"/>
          <p:nvPr/>
        </p:nvSpPr>
        <p:spPr>
          <a:xfrm>
            <a:off x="2555776" y="2492896"/>
            <a:ext cx="1080120" cy="369332"/>
          </a:xfrm>
          <a:prstGeom prst="rect">
            <a:avLst/>
          </a:prstGeom>
          <a:noFill/>
        </p:spPr>
        <p:txBody>
          <a:bodyPr wrap="square" rtlCol="0">
            <a:spAutoFit/>
          </a:bodyPr>
          <a:lstStyle/>
          <a:p>
            <a:r>
              <a:rPr lang="en-US" dirty="0" smtClean="0">
                <a:latin typeface="Arial" charset="0"/>
                <a:cs typeface="Arial" charset="0"/>
              </a:rPr>
              <a:t>v</a:t>
            </a:r>
            <a:r>
              <a:rPr lang="en-US" baseline="-25000" dirty="0" smtClean="0">
                <a:latin typeface="Arial" charset="0"/>
                <a:cs typeface="Arial" charset="0"/>
              </a:rPr>
              <a:t>g</a:t>
            </a:r>
            <a:r>
              <a:rPr lang="en-US" dirty="0" smtClean="0">
                <a:latin typeface="Arial" charset="0"/>
                <a:cs typeface="Arial" charset="0"/>
              </a:rPr>
              <a:t>=</a:t>
            </a:r>
            <a:endParaRPr lang="en-US" dirty="0"/>
          </a:p>
        </p:txBody>
      </p:sp>
      <p:sp>
        <p:nvSpPr>
          <p:cNvPr id="7" name="TextBox 6"/>
          <p:cNvSpPr txBox="1"/>
          <p:nvPr/>
        </p:nvSpPr>
        <p:spPr>
          <a:xfrm>
            <a:off x="3203848" y="2204864"/>
            <a:ext cx="1728192" cy="974626"/>
          </a:xfrm>
          <a:prstGeom prst="rect">
            <a:avLst/>
          </a:prstGeom>
          <a:noFill/>
        </p:spPr>
        <p:txBody>
          <a:bodyPr wrap="square" rtlCol="0">
            <a:spAutoFit/>
          </a:bodyPr>
          <a:lstStyle/>
          <a:p>
            <a:r>
              <a:rPr lang="en-US" dirty="0" smtClean="0"/>
              <a:t>gD</a:t>
            </a:r>
            <a:r>
              <a:rPr lang="en-US" sz="1200" dirty="0" smtClean="0"/>
              <a:t>2 </a:t>
            </a:r>
            <a:r>
              <a:rPr lang="en-US" sz="2000" dirty="0" smtClean="0">
                <a:latin typeface="Arial" pitchFamily="34" charset="0"/>
                <a:cs typeface="Arial" pitchFamily="34" charset="0"/>
              </a:rPr>
              <a:t>(</a:t>
            </a:r>
            <a:r>
              <a:rPr lang="en-US" sz="2000" dirty="0" smtClean="0">
                <a:latin typeface="Arial" pitchFamily="34" charset="0"/>
                <a:cs typeface="Arial" pitchFamily="34" charset="0"/>
                <a:sym typeface="Symbol" pitchFamily="18" charset="2"/>
              </a:rPr>
              <a:t></a:t>
            </a:r>
            <a:r>
              <a:rPr lang="en-US" sz="2000" baseline="-25000" dirty="0" smtClean="0">
                <a:latin typeface="Arial" pitchFamily="34" charset="0"/>
                <a:cs typeface="Arial" pitchFamily="34" charset="0"/>
                <a:sym typeface="Symbol" pitchFamily="18" charset="2"/>
              </a:rPr>
              <a:t>g-</a:t>
            </a:r>
            <a:r>
              <a:rPr lang="en-US" sz="2000" dirty="0" smtClean="0">
                <a:latin typeface="Arial" pitchFamily="34" charset="0"/>
                <a:cs typeface="Arial" pitchFamily="34" charset="0"/>
                <a:sym typeface="Symbol" pitchFamily="18" charset="2"/>
              </a:rPr>
              <a:t></a:t>
            </a:r>
            <a:r>
              <a:rPr lang="en-US" sz="2000" baseline="-25000" dirty="0" smtClean="0">
                <a:latin typeface="Arial" pitchFamily="34" charset="0"/>
                <a:cs typeface="Arial" pitchFamily="34" charset="0"/>
                <a:sym typeface="Symbol" pitchFamily="18" charset="2"/>
              </a:rPr>
              <a:t>f  </a:t>
            </a:r>
            <a:r>
              <a:rPr lang="en-US" sz="2000" baseline="-25000" dirty="0" smtClean="0">
                <a:latin typeface="Arial" charset="0"/>
                <a:cs typeface="Arial" charset="0"/>
                <a:sym typeface="Symbol" pitchFamily="18" charset="2"/>
              </a:rPr>
              <a:t>)</a:t>
            </a:r>
          </a:p>
          <a:p>
            <a:endParaRPr lang="en-US" sz="2000" baseline="-25000" dirty="0">
              <a:latin typeface="Arial" charset="0"/>
              <a:cs typeface="Arial" charset="0"/>
              <a:sym typeface="Symbol" pitchFamily="18" charset="2"/>
            </a:endParaRPr>
          </a:p>
          <a:p>
            <a:r>
              <a:rPr lang="en-US" sz="2400" baseline="-25000" dirty="0" smtClean="0">
                <a:latin typeface="Arial" charset="0"/>
                <a:cs typeface="Arial" charset="0"/>
                <a:sym typeface="Symbol" pitchFamily="18" charset="2"/>
              </a:rPr>
              <a:t>18</a:t>
            </a:r>
            <a:r>
              <a:rPr lang="en-US" sz="2400" dirty="0" smtClean="0">
                <a:latin typeface="Arial" charset="0"/>
                <a:cs typeface="Arial" charset="0"/>
                <a:sym typeface="WP MathExtendedA" pitchFamily="2" charset="2"/>
              </a:rPr>
              <a:t> </a:t>
            </a:r>
            <a:r>
              <a:rPr lang="en-US" sz="2400" dirty="0" smtClean="0">
                <a:latin typeface="Arial" charset="0"/>
                <a:cs typeface="Arial" charset="0"/>
                <a:sym typeface="Symbol" pitchFamily="18" charset="2"/>
              </a:rPr>
              <a:t></a:t>
            </a:r>
            <a:endParaRPr lang="en-US" sz="2400" dirty="0"/>
          </a:p>
        </p:txBody>
      </p:sp>
      <p:cxnSp>
        <p:nvCxnSpPr>
          <p:cNvPr id="9" name="Straight Connector 8"/>
          <p:cNvCxnSpPr/>
          <p:nvPr/>
        </p:nvCxnSpPr>
        <p:spPr>
          <a:xfrm>
            <a:off x="3131840" y="270892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E48C01CA-CE50-4484-A186-53EE3D5A0802}" type="slidenum">
              <a:rPr lang="en-US" smtClean="0"/>
              <a:pP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3" name="Rectangle 1031"/>
          <p:cNvSpPr>
            <a:spLocks noChangeArrowheads="1"/>
          </p:cNvSpPr>
          <p:nvPr/>
        </p:nvSpPr>
        <p:spPr bwMode="auto">
          <a:xfrm>
            <a:off x="0" y="548680"/>
            <a:ext cx="8228013" cy="1323439"/>
          </a:xfrm>
          <a:prstGeom prst="rect">
            <a:avLst/>
          </a:prstGeom>
          <a:noFill/>
          <a:ln w="12700" cap="sq">
            <a:noFill/>
            <a:miter lim="800000"/>
            <a:headEnd type="none" w="sm" len="sm"/>
            <a:tailEnd type="none" w="sm" len="sm"/>
          </a:ln>
          <a:effectLst/>
        </p:spPr>
        <p:txBody>
          <a:bodyPr>
            <a:spAutoFit/>
          </a:bodyPr>
          <a:lstStyle/>
          <a:p>
            <a:pPr>
              <a:buFont typeface="Wingdings" pitchFamily="2" charset="2"/>
              <a:buChar char="Ø"/>
            </a:pP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Trancation</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 </a:t>
            </a:r>
            <a:r>
              <a:rPr lang="en-US" sz="2000" dirty="0">
                <a:latin typeface="Arial" pitchFamily="34" charset="0"/>
                <a:cs typeface="Arial" pitchFamily="34" charset="0"/>
              </a:rPr>
              <a:t>(rolling over the bed surface)</a:t>
            </a:r>
          </a:p>
          <a:p>
            <a:pPr>
              <a:buFont typeface="Wingdings" pitchFamily="2" charset="2"/>
              <a:buChar char="Ø"/>
            </a:pP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Saltation</a:t>
            </a:r>
            <a:r>
              <a:rPr lang="en-US" sz="2000" dirty="0" smtClean="0">
                <a:latin typeface="Arial" pitchFamily="34" charset="0"/>
                <a:cs typeface="Arial" pitchFamily="34" charset="0"/>
              </a:rPr>
              <a:t>      (</a:t>
            </a:r>
            <a:r>
              <a:rPr lang="en-US" sz="2000" dirty="0">
                <a:latin typeface="Arial" pitchFamily="34" charset="0"/>
                <a:cs typeface="Arial" pitchFamily="34" charset="0"/>
              </a:rPr>
              <a:t>jumping over the bed surface)</a:t>
            </a:r>
          </a:p>
          <a:p>
            <a:pPr>
              <a:buFont typeface="Wingdings" pitchFamily="2" charset="2"/>
              <a:buChar char="Ø"/>
            </a:pPr>
            <a:r>
              <a:rPr lang="en-US" sz="2000" b="1" dirty="0" smtClean="0">
                <a:latin typeface="Arial" pitchFamily="34" charset="0"/>
                <a:cs typeface="Arial" pitchFamily="34" charset="0"/>
              </a:rPr>
              <a:t> Suspension</a:t>
            </a:r>
            <a:r>
              <a:rPr lang="en-US" sz="2000" dirty="0" smtClean="0">
                <a:latin typeface="Arial" pitchFamily="34" charset="0"/>
                <a:cs typeface="Arial" pitchFamily="34" charset="0"/>
              </a:rPr>
              <a:t> </a:t>
            </a:r>
            <a:r>
              <a:rPr lang="en-US" sz="2000" dirty="0">
                <a:latin typeface="Arial" pitchFamily="34" charset="0"/>
                <a:cs typeface="Arial" pitchFamily="34" charset="0"/>
              </a:rPr>
              <a:t>(permanent transport within the fluid)</a:t>
            </a:r>
          </a:p>
          <a:p>
            <a:pPr>
              <a:buFont typeface="Wingdings" pitchFamily="2" charset="2"/>
              <a:buChar char="Ø"/>
            </a:pPr>
            <a:r>
              <a:rPr lang="en-US" sz="2000" b="1" dirty="0" smtClean="0">
                <a:latin typeface="Arial" pitchFamily="34" charset="0"/>
                <a:cs typeface="Arial" pitchFamily="34" charset="0"/>
              </a:rPr>
              <a:t> Solution</a:t>
            </a:r>
            <a:r>
              <a:rPr lang="en-US" sz="2000" dirty="0" smtClean="0">
                <a:latin typeface="Arial" pitchFamily="34" charset="0"/>
                <a:cs typeface="Arial" pitchFamily="34" charset="0"/>
              </a:rPr>
              <a:t>       (</a:t>
            </a:r>
            <a:r>
              <a:rPr lang="en-US" sz="2000" dirty="0">
                <a:latin typeface="Arial" pitchFamily="34" charset="0"/>
                <a:cs typeface="Arial" pitchFamily="34" charset="0"/>
              </a:rPr>
              <a:t>chemical transport)</a:t>
            </a:r>
          </a:p>
        </p:txBody>
      </p:sp>
      <p:pic>
        <p:nvPicPr>
          <p:cNvPr id="183304" name="Picture 1032" descr="4-2"/>
          <p:cNvPicPr>
            <a:picLocks noChangeAspect="1" noChangeArrowheads="1"/>
          </p:cNvPicPr>
          <p:nvPr/>
        </p:nvPicPr>
        <p:blipFill>
          <a:blip r:embed="rId2" cstate="print"/>
          <a:srcRect/>
          <a:stretch>
            <a:fillRect/>
          </a:stretch>
        </p:blipFill>
        <p:spPr bwMode="auto">
          <a:xfrm>
            <a:off x="0" y="1844824"/>
            <a:ext cx="9144000" cy="5013176"/>
          </a:xfrm>
          <a:prstGeom prst="rect">
            <a:avLst/>
          </a:prstGeom>
          <a:noFill/>
        </p:spPr>
      </p:pic>
      <p:sp>
        <p:nvSpPr>
          <p:cNvPr id="183305" name="Rectangle 1033"/>
          <p:cNvSpPr>
            <a:spLocks noChangeArrowheads="1"/>
          </p:cNvSpPr>
          <p:nvPr/>
        </p:nvSpPr>
        <p:spPr bwMode="auto">
          <a:xfrm>
            <a:off x="0" y="0"/>
            <a:ext cx="9144000" cy="461665"/>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buClr>
                <a:schemeClr val="tx1"/>
              </a:buClr>
            </a:pPr>
            <a:r>
              <a:rPr lang="en-US" sz="2400" b="1" dirty="0" smtClean="0">
                <a:solidFill>
                  <a:schemeClr val="accent1">
                    <a:lumMod val="75000"/>
                  </a:schemeClr>
                </a:solidFill>
                <a:latin typeface="Arial" pitchFamily="34" charset="0"/>
                <a:cs typeface="Arial" pitchFamily="34" charset="0"/>
              </a:rPr>
              <a:t>Mechanism of Particle </a:t>
            </a:r>
            <a:r>
              <a:rPr lang="en-US" sz="2400" b="1" dirty="0">
                <a:solidFill>
                  <a:schemeClr val="accent1">
                    <a:lumMod val="75000"/>
                  </a:schemeClr>
                </a:solidFill>
                <a:latin typeface="Arial" pitchFamily="34" charset="0"/>
                <a:cs typeface="Arial" pitchFamily="34" charset="0"/>
              </a:rPr>
              <a:t>transport by fluid</a:t>
            </a:r>
          </a:p>
        </p:txBody>
      </p:sp>
      <p:sp>
        <p:nvSpPr>
          <p:cNvPr id="5" name="Slide Number Placeholder 4"/>
          <p:cNvSpPr>
            <a:spLocks noGrp="1"/>
          </p:cNvSpPr>
          <p:nvPr>
            <p:ph type="sldNum" sz="quarter" idx="12"/>
          </p:nvPr>
        </p:nvSpPr>
        <p:spPr/>
        <p:txBody>
          <a:bodyPr/>
          <a:lstStyle/>
          <a:p>
            <a:fld id="{E48C01CA-CE50-4484-A186-53EE3D5A0802}" type="slidenum">
              <a:rPr lang="en-US" smtClean="0"/>
              <a:pPr/>
              <a:t>8</a:t>
            </a:fld>
            <a:endParaRPr lang="en-US"/>
          </a:p>
        </p:txBody>
      </p:sp>
      <p:sp>
        <p:nvSpPr>
          <p:cNvPr id="6" name="Rectangle 5"/>
          <p:cNvSpPr/>
          <p:nvPr/>
        </p:nvSpPr>
        <p:spPr>
          <a:xfrm>
            <a:off x="5940152" y="6488668"/>
            <a:ext cx="787395" cy="369332"/>
          </a:xfrm>
          <a:prstGeom prst="rect">
            <a:avLst/>
          </a:prstGeom>
        </p:spPr>
        <p:txBody>
          <a:bodyPr wrap="none">
            <a:spAutoFit/>
          </a:bodyPr>
          <a:lstStyle/>
          <a:p>
            <a:r>
              <a:rPr lang="en-US" b="1" dirty="0" smtClean="0">
                <a:solidFill>
                  <a:srgbClr val="FF0000"/>
                </a:solidFill>
                <a:latin typeface="Arial" pitchFamily="34" charset="0"/>
                <a:cs typeface="Arial" pitchFamily="34" charset="0"/>
              </a:rPr>
              <a:t>Fig,3.</a:t>
            </a:r>
            <a:endParaRPr lang="en-US" b="1" dirty="0">
              <a:solidFill>
                <a:srgbClr val="FF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1" name="Rectangle 7"/>
          <p:cNvSpPr>
            <a:spLocks noChangeArrowheads="1"/>
          </p:cNvSpPr>
          <p:nvPr/>
        </p:nvSpPr>
        <p:spPr bwMode="auto">
          <a:xfrm>
            <a:off x="0" y="762000"/>
            <a:ext cx="9143999" cy="7325082"/>
          </a:xfrm>
          <a:prstGeom prst="rect">
            <a:avLst/>
          </a:prstGeom>
          <a:noFill/>
          <a:ln w="12700" cap="sq">
            <a:noFill/>
            <a:miter lim="800000"/>
            <a:headEnd type="none" w="sm" len="sm"/>
            <a:tailEnd type="none" w="sm" len="sm"/>
          </a:ln>
          <a:effectLst/>
        </p:spPr>
        <p:txBody>
          <a:bodyPr wrap="square">
            <a:spAutoFit/>
          </a:bodyPr>
          <a:lstStyle/>
          <a:p>
            <a:pPr>
              <a:spcBef>
                <a:spcPct val="50000"/>
              </a:spcBef>
              <a:buFont typeface="Wingdings" pitchFamily="2" charset="2"/>
              <a:buChar char="Ø"/>
            </a:pPr>
            <a:r>
              <a:rPr lang="en-US" sz="2000" dirty="0" smtClean="0">
                <a:latin typeface="Arial" pitchFamily="34" charset="0"/>
                <a:cs typeface="Arial" pitchFamily="34" charset="0"/>
              </a:rPr>
              <a:t> Critical </a:t>
            </a:r>
            <a:r>
              <a:rPr lang="en-US" sz="2000" dirty="0">
                <a:latin typeface="Arial" pitchFamily="34" charset="0"/>
                <a:cs typeface="Arial" pitchFamily="34" charset="0"/>
              </a:rPr>
              <a:t>velocities are different for sediment entrainment and deposition, especially in the finer fractions</a:t>
            </a:r>
          </a:p>
          <a:p>
            <a:pPr>
              <a:spcBef>
                <a:spcPct val="50000"/>
              </a:spcBef>
              <a:buFont typeface="Wingdings" pitchFamily="2" charset="2"/>
              <a:buChar char="Ø"/>
            </a:pPr>
            <a:r>
              <a:rPr lang="en-US" sz="2000" dirty="0" smtClean="0">
                <a:latin typeface="Arial" pitchFamily="34" charset="0"/>
                <a:cs typeface="Arial" pitchFamily="34" charset="0"/>
              </a:rPr>
              <a:t> Fluid </a:t>
            </a:r>
            <a:r>
              <a:rPr lang="en-US" sz="2000" dirty="0">
                <a:latin typeface="Arial" pitchFamily="34" charset="0"/>
                <a:cs typeface="Arial" pitchFamily="34" charset="0"/>
              </a:rPr>
              <a:t>density and viscosity play a key role in determining which particle sizes can be transported</a:t>
            </a:r>
          </a:p>
          <a:p>
            <a:pPr>
              <a:spcBef>
                <a:spcPct val="50000"/>
              </a:spcBef>
              <a:buFont typeface="Wingdings" pitchFamily="2" charset="2"/>
              <a:buChar char="Ø"/>
            </a:pPr>
            <a:r>
              <a:rPr lang="en-US" sz="2000" dirty="0" smtClean="0">
                <a:latin typeface="Arial" pitchFamily="34" charset="0"/>
                <a:cs typeface="Arial" pitchFamily="34" charset="0"/>
              </a:rPr>
              <a:t> The </a:t>
            </a:r>
            <a:r>
              <a:rPr lang="en-US" sz="2000" dirty="0">
                <a:latin typeface="Arial" pitchFamily="34" charset="0"/>
                <a:cs typeface="Arial" pitchFamily="34" charset="0"/>
              </a:rPr>
              <a:t>amount of sediment transport is not only related to flow velocity (or bed shear stress) and grain size, but also to:</a:t>
            </a:r>
          </a:p>
          <a:p>
            <a:pPr>
              <a:spcBef>
                <a:spcPct val="50000"/>
              </a:spcBef>
              <a:buFontTx/>
              <a:buChar char="•"/>
            </a:pPr>
            <a:r>
              <a:rPr lang="en-US" sz="2000" dirty="0">
                <a:latin typeface="Arial" pitchFamily="34" charset="0"/>
                <a:cs typeface="Arial" pitchFamily="34" charset="0"/>
              </a:rPr>
              <a:t>Grain density</a:t>
            </a:r>
          </a:p>
          <a:p>
            <a:pPr>
              <a:buFontTx/>
              <a:buChar char="•"/>
            </a:pPr>
            <a:r>
              <a:rPr lang="en-US" sz="2000" dirty="0">
                <a:latin typeface="Arial" pitchFamily="34" charset="0"/>
                <a:cs typeface="Arial" pitchFamily="34" charset="0"/>
              </a:rPr>
              <a:t>Grain shape</a:t>
            </a:r>
          </a:p>
          <a:p>
            <a:pPr>
              <a:buFontTx/>
              <a:buChar char="•"/>
            </a:pPr>
            <a:r>
              <a:rPr lang="en-US" sz="2000" dirty="0">
                <a:latin typeface="Arial" pitchFamily="34" charset="0"/>
                <a:cs typeface="Arial" pitchFamily="34" charset="0"/>
              </a:rPr>
              <a:t>Viscosity  of </a:t>
            </a:r>
            <a:r>
              <a:rPr lang="en-US" sz="2000" dirty="0" smtClean="0">
                <a:latin typeface="Arial" pitchFamily="34" charset="0"/>
                <a:cs typeface="Arial" pitchFamily="34" charset="0"/>
              </a:rPr>
              <a:t>particles</a:t>
            </a:r>
          </a:p>
          <a:p>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a:p>
            <a:pPr>
              <a:buFont typeface="Wingdings" pitchFamily="2" charset="2"/>
              <a:buChar char="Ø"/>
            </a:pPr>
            <a:r>
              <a:rPr lang="en-US" sz="2000" dirty="0" smtClean="0">
                <a:latin typeface="Arial" pitchFamily="34" charset="0"/>
                <a:cs typeface="Arial" pitchFamily="34" charset="0"/>
              </a:rPr>
              <a:t> The </a:t>
            </a:r>
            <a:r>
              <a:rPr lang="en-US" sz="2000" dirty="0">
                <a:latin typeface="Arial" pitchFamily="34" charset="0"/>
                <a:cs typeface="Arial" pitchFamily="34" charset="0"/>
              </a:rPr>
              <a:t>critical fluid flow increase with grain size, an exception to this </a:t>
            </a:r>
            <a:r>
              <a:rPr lang="en-US" sz="2000" dirty="0" smtClean="0">
                <a:latin typeface="Arial" pitchFamily="34" charset="0"/>
                <a:cs typeface="Arial" pitchFamily="34" charset="0"/>
              </a:rPr>
              <a:t>rule is noted to cohesive clay bottoms. Because of their resistance to friction, they need rather higher velocity to erode them and to Start movement than of silt and very fine sand. This anomaly termed (</a:t>
            </a:r>
            <a:r>
              <a:rPr lang="en-US" sz="2000" dirty="0" err="1" smtClean="0">
                <a:latin typeface="Arial" pitchFamily="34" charset="0"/>
                <a:cs typeface="Arial" pitchFamily="34" charset="0"/>
              </a:rPr>
              <a:t>Hjulstrom</a:t>
            </a:r>
            <a:r>
              <a:rPr lang="en-US" sz="2000" dirty="0" smtClean="0">
                <a:latin typeface="Arial" pitchFamily="34" charset="0"/>
                <a:cs typeface="Arial" pitchFamily="34" charset="0"/>
              </a:rPr>
              <a:t> effect) is responsible to presentation of delicate (thin) clay </a:t>
            </a:r>
            <a:r>
              <a:rPr lang="en-US" sz="2000" dirty="0" err="1" smtClean="0">
                <a:latin typeface="Arial" pitchFamily="34" charset="0"/>
                <a:cs typeface="Arial" pitchFamily="34" charset="0"/>
              </a:rPr>
              <a:t>laminae</a:t>
            </a:r>
            <a:r>
              <a:rPr lang="en-US" sz="2000" dirty="0" smtClean="0">
                <a:latin typeface="Arial" pitchFamily="34" charset="0"/>
                <a:cs typeface="Arial" pitchFamily="34" charset="0"/>
              </a:rPr>
              <a:t> in tidal deposit (tidal flat).</a:t>
            </a:r>
          </a:p>
          <a:p>
            <a:pPr>
              <a:buFontTx/>
              <a:buChar char="•"/>
            </a:pPr>
            <a:endParaRPr lang="en-US" sz="2000" dirty="0" smtClean="0">
              <a:latin typeface="Arial" pitchFamily="34" charset="0"/>
              <a:cs typeface="Arial" pitchFamily="34" charset="0"/>
            </a:endParaRPr>
          </a:p>
          <a:p>
            <a:pPr>
              <a:buFont typeface="Wingdings" pitchFamily="2" charset="2"/>
              <a:buChar char="Ø"/>
            </a:pPr>
            <a:endParaRPr lang="en-US" sz="2000" dirty="0" smtClean="0">
              <a:latin typeface="Arial" pitchFamily="34" charset="0"/>
              <a:cs typeface="Arial" pitchFamily="34" charset="0"/>
            </a:endParaRPr>
          </a:p>
          <a:p>
            <a:pPr>
              <a:buFont typeface="Wingdings" pitchFamily="2" charset="2"/>
              <a:buChar char="Ø"/>
            </a:pPr>
            <a:endParaRPr lang="en-US" sz="2000" dirty="0" smtClean="0">
              <a:latin typeface="Arial" pitchFamily="34" charset="0"/>
              <a:cs typeface="Arial" pitchFamily="34" charset="0"/>
            </a:endParaRPr>
          </a:p>
          <a:p>
            <a:pPr>
              <a:buFont typeface="Wingdings" pitchFamily="2" charset="2"/>
              <a:buChar char="Ø"/>
            </a:pPr>
            <a:endParaRPr lang="en-US" sz="2000" dirty="0" smtClean="0">
              <a:latin typeface="Arial" pitchFamily="34" charset="0"/>
              <a:cs typeface="Arial" pitchFamily="34" charset="0"/>
            </a:endParaRPr>
          </a:p>
          <a:p>
            <a:pPr>
              <a:buFont typeface="Wingdings" pitchFamily="2" charset="2"/>
              <a:buChar char="Ø"/>
            </a:pPr>
            <a:endParaRPr lang="en-US" sz="2000" dirty="0">
              <a:latin typeface="Arial" pitchFamily="34" charset="0"/>
              <a:cs typeface="Arial" pitchFamily="34" charset="0"/>
            </a:endParaRPr>
          </a:p>
        </p:txBody>
      </p:sp>
      <p:sp>
        <p:nvSpPr>
          <p:cNvPr id="195592" name="Rectangle 8"/>
          <p:cNvSpPr>
            <a:spLocks noChangeArrowheads="1"/>
          </p:cNvSpPr>
          <p:nvPr/>
        </p:nvSpPr>
        <p:spPr bwMode="auto">
          <a:xfrm>
            <a:off x="2895600" y="0"/>
            <a:ext cx="2408032" cy="461665"/>
          </a:xfrm>
          <a:prstGeom prst="rect">
            <a:avLst/>
          </a:prstGeom>
          <a:noFill/>
          <a:ln w="12700" cap="sq">
            <a:noFill/>
            <a:miter lim="800000"/>
            <a:headEnd type="none" w="sm" len="sm"/>
            <a:tailEnd type="none" w="sm" len="sm"/>
          </a:ln>
          <a:effectLst/>
        </p:spPr>
        <p:txBody>
          <a:bodyPr wrap="none">
            <a:spAutoFit/>
          </a:bodyPr>
          <a:lstStyle/>
          <a:p>
            <a:r>
              <a:rPr lang="en-US" sz="2400" b="1" dirty="0">
                <a:solidFill>
                  <a:schemeClr val="accent1">
                    <a:lumMod val="75000"/>
                  </a:schemeClr>
                </a:solidFill>
                <a:latin typeface="Arial" pitchFamily="34" charset="0"/>
                <a:cs typeface="Arial" pitchFamily="34" charset="0"/>
              </a:rPr>
              <a:t>critical velocity</a:t>
            </a:r>
          </a:p>
        </p:txBody>
      </p:sp>
      <p:sp>
        <p:nvSpPr>
          <p:cNvPr id="4" name="Slide Number Placeholder 3"/>
          <p:cNvSpPr>
            <a:spLocks noGrp="1"/>
          </p:cNvSpPr>
          <p:nvPr>
            <p:ph type="sldNum" sz="quarter" idx="12"/>
          </p:nvPr>
        </p:nvSpPr>
        <p:spPr/>
        <p:txBody>
          <a:bodyPr/>
          <a:lstStyle/>
          <a:p>
            <a:fld id="{E48C01CA-CE50-4484-A186-53EE3D5A0802}" type="slidenum">
              <a:rPr lang="en-US" smtClean="0"/>
              <a:pPr/>
              <a:t>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943</Words>
  <Application>Microsoft Office PowerPoint</Application>
  <PresentationFormat>On-screen Show (4:3)</PresentationFormat>
  <Paragraphs>158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Iraqi Kurdistan region University of sallahaddin-Erbil College of science                                                                                 Department of Geology </vt:lpstr>
      <vt:lpstr>Process of transportation and sedimentation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Iraqi Kurdistan region University of sallahaddin-Erbil College of science                                                                                 Department of Geology</dc:title>
  <dc:creator>RABAR  4037875</dc:creator>
  <cp:lastModifiedBy>rabar</cp:lastModifiedBy>
  <cp:revision>16</cp:revision>
  <dcterms:created xsi:type="dcterms:W3CDTF">2013-09-20T08:38:23Z</dcterms:created>
  <dcterms:modified xsi:type="dcterms:W3CDTF">2017-11-29T06:50:38Z</dcterms:modified>
</cp:coreProperties>
</file>