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2"/>
  </p:sldMasterIdLst>
  <p:notesMasterIdLst>
    <p:notesMasterId r:id="rId10"/>
  </p:notesMasterIdLst>
  <p:sldIdLst>
    <p:sldId id="419" r:id="rId3"/>
    <p:sldId id="465" r:id="rId4"/>
    <p:sldId id="455" r:id="rId5"/>
    <p:sldId id="458" r:id="rId6"/>
    <p:sldId id="459" r:id="rId7"/>
    <p:sldId id="461" r:id="rId8"/>
    <p:sldId id="4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C22"/>
    <a:srgbClr val="960000"/>
    <a:srgbClr val="44812F"/>
    <a:srgbClr val="EEF2CA"/>
    <a:srgbClr val="CCD85E"/>
    <a:srgbClr val="FFFF66"/>
    <a:srgbClr val="FFFF99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280" autoAdjust="0"/>
  </p:normalViewPr>
  <p:slideViewPr>
    <p:cSldViewPr snapToGrid="0">
      <p:cViewPr varScale="1">
        <p:scale>
          <a:sx n="82" d="100"/>
          <a:sy n="82" d="100"/>
        </p:scale>
        <p:origin x="629" y="9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1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33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4519-45DD-4C4B-AC15-96A950219E96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Ali R Yousif-Salahaddin Univ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FF28-22C1-4DFC-8E2C-412C2807C045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Ali R Yousif-Salahaddin Univ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FE67-7F93-49F5-9D5E-A83E7E70BDDC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Ali R Yousif-Salahaddin Univ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3897-5E1D-469C-8053-8BED0679E75C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Ali R Yousif-Salahaddin Univ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525C-017C-46BC-B211-72964F2A29B3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Ali R Yousif-Salahaddin Univ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353-8962-45D2-AE82-C0ED4ECF80CD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Ali R Yousif-Salahaddin Univ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1793-30E8-4328-864C-226E49B07100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Ali R Yousif-Salahaddin Univ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8099-C40A-4FB3-8B2F-51EECEC4DACE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Ali R Yousif-Salahaddin Univ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D776-0D24-44DA-AC5D-C344691D5AEA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Ali R Yousif-Salahaddin Univ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E5F9-4BA2-4029-A71C-4D6743A2B367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Ali R Yousif-Salahaddin Univ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DC1F-11C1-44A5-8344-0CDFCBF0A8B7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Ali R Yousif-Salahaddin Univ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952D8DE-4034-4F4D-9B65-F223F6EB5BA7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Dr. Ali R Yousif-Salahaddin Univ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arity_(mathematics)" TargetMode="External"/><Relationship Id="rId3" Type="http://schemas.openxmlformats.org/officeDocument/2006/relationships/hyperlink" Target="https://en.wikipedia.org/wiki/Function_(mathematics)" TargetMode="External"/><Relationship Id="rId7" Type="http://schemas.openxmlformats.org/officeDocument/2006/relationships/hyperlink" Target="https://en.wikipedia.org/wiki/Fourier_series" TargetMode="External"/><Relationship Id="rId2" Type="http://schemas.openxmlformats.org/officeDocument/2006/relationships/hyperlink" Target="https://en.wikipedia.org/wiki/Mathemat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ower_series" TargetMode="External"/><Relationship Id="rId5" Type="http://schemas.openxmlformats.org/officeDocument/2006/relationships/hyperlink" Target="https://en.wikipedia.org/wiki/Mathematical_analysis" TargetMode="External"/><Relationship Id="rId4" Type="http://schemas.openxmlformats.org/officeDocument/2006/relationships/hyperlink" Target="https://en.wikipedia.org/wiki/Symmetry" TargetMode="External"/><Relationship Id="rId9" Type="http://schemas.openxmlformats.org/officeDocument/2006/relationships/hyperlink" Target="https://en.wikipedia.org/wiki/Power_func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2.emf"/><Relationship Id="rId7" Type="http://schemas.openxmlformats.org/officeDocument/2006/relationships/image" Target="../media/image14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6.emf"/><Relationship Id="rId5" Type="http://schemas.openxmlformats.org/officeDocument/2006/relationships/image" Target="../media/image13.e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55600" y="731549"/>
            <a:ext cx="11480800" cy="91082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3-Fourier Series for Odd and Even Functions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F7FA436A-4744-494E-9E57-19F55DFD5126}"/>
              </a:ext>
            </a:extLst>
          </p:cNvPr>
          <p:cNvSpPr txBox="1">
            <a:spLocks/>
          </p:cNvSpPr>
          <p:nvPr/>
        </p:nvSpPr>
        <p:spPr>
          <a:xfrm>
            <a:off x="611254" y="1833858"/>
            <a:ext cx="11480800" cy="365254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Civil Engineering Department</a:t>
            </a:r>
          </a:p>
          <a:p>
            <a:pPr algn="ctr"/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College of Engineering</a:t>
            </a:r>
          </a:p>
          <a:p>
            <a:pPr algn="ctr"/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Salahaddin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-Erbil</a:t>
            </a:r>
          </a:p>
          <a:p>
            <a:pPr algn="ctr"/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Kurdistan Region-Iraq</a:t>
            </a:r>
          </a:p>
          <a:p>
            <a:pPr algn="ctr"/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algn="ctr"/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 Ali Ramadhan Yousif</a:t>
            </a:r>
          </a:p>
          <a:p>
            <a:pPr algn="ctr"/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Professor of Structural Engineering</a:t>
            </a:r>
          </a:p>
        </p:txBody>
      </p:sp>
    </p:spTree>
    <p:extLst>
      <p:ext uri="{BB962C8B-B14F-4D97-AF65-F5344CB8AC3E}">
        <p14:creationId xmlns:p14="http://schemas.microsoft.com/office/powerpoint/2010/main" val="189114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DE413-C933-4B0E-8604-311A25BB3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D5CF-BC76-48CD-B631-2EED17BA40B0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E21E4-B837-40E1-8D2C-033B71C18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b="1" i="1" dirty="0"/>
              <a:t>Dr. Ali R Yousif-</a:t>
            </a:r>
            <a:r>
              <a:rPr lang="en-US" b="1" i="1" dirty="0" err="1"/>
              <a:t>Salahaddin</a:t>
            </a:r>
            <a:r>
              <a:rPr lang="en-US" b="1" i="1" dirty="0"/>
              <a:t> Univ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0FCD1-8BAB-416B-8B84-3390CBFBA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42517"/>
            <a:ext cx="10972800" cy="438912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Mathematics"/>
              </a:rPr>
              <a:t>mathematics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functions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 functions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Function (mathematics)"/>
              </a:rPr>
              <a:t>functions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which satisfy particular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Symmetry"/>
              </a:rPr>
              <a:t>symmetry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relations, with respect to some axes or points. They are important in many areas of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Mathematical analysis"/>
              </a:rPr>
              <a:t>mathematical analysis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especially the theory of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Power series"/>
              </a:rPr>
              <a:t>power series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Fourier series"/>
              </a:rPr>
              <a:t>Fourier series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They are named for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Parity (mathematics)"/>
              </a:rPr>
              <a:t>parity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powers of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tooltip="Power function"/>
              </a:rPr>
              <a:t>power functions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which satisfy each condition: the function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i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is an even function if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an even integer, and it is an odd function if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an odd integer.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7871" y="394372"/>
            <a:ext cx="10972800" cy="87513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Even and odd functions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600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82333" y="936399"/>
            <a:ext cx="31039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960000"/>
                </a:solidFill>
                <a:latin typeface="+mn-lt"/>
              </a:rPr>
              <a:t>1- Even Functions</a:t>
            </a: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1524001" y="25283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434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400053"/>
              </p:ext>
            </p:extLst>
          </p:nvPr>
        </p:nvGraphicFramePr>
        <p:xfrm>
          <a:off x="609600" y="1563030"/>
          <a:ext cx="3268201" cy="218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822204" imgH="1889516" progId="Visio.Drawing.11">
                  <p:embed/>
                </p:oleObj>
              </mc:Choice>
              <mc:Fallback>
                <p:oleObj name="Visio" r:id="rId2" imgW="2822204" imgH="1889516" progId="Visio.Drawing.11">
                  <p:embed/>
                  <p:pic>
                    <p:nvPicPr>
                      <p:cNvPr id="1434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63030"/>
                        <a:ext cx="3268201" cy="218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539291" y="1878848"/>
            <a:ext cx="1995236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i="1" dirty="0">
                <a:solidFill>
                  <a:srgbClr val="960000"/>
                </a:solidFill>
                <a:latin typeface="+mn-lt"/>
              </a:rPr>
              <a:t>The function is symmetric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i="1" dirty="0">
                <a:solidFill>
                  <a:srgbClr val="960000"/>
                </a:solidFill>
                <a:latin typeface="+mn-lt"/>
              </a:rPr>
              <a:t>about Y axis</a:t>
            </a:r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1524001" y="3137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4" name="Text Box 4"/>
          <p:cNvSpPr txBox="1">
            <a:spLocks noChangeArrowheads="1"/>
          </p:cNvSpPr>
          <p:nvPr/>
        </p:nvSpPr>
        <p:spPr bwMode="auto">
          <a:xfrm>
            <a:off x="3887037" y="223085"/>
            <a:ext cx="5086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 u="sng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Even and Odd Functions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01194" y="3059393"/>
            <a:ext cx="6499382" cy="330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sz="2200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function 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 </a:t>
            </a:r>
            <a:r>
              <a:rPr lang="en-US" sz="2200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is even if the graph of 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 </a:t>
            </a:r>
            <a:r>
              <a:rPr lang="en-US" sz="2200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is symmetric with respect to the y-axis. Algebraically, 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</a:t>
            </a:r>
            <a:r>
              <a:rPr lang="en-US" sz="2200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even if and only if f (-x) = f (x). </a:t>
            </a:r>
            <a:r>
              <a:rPr lang="en-US" altLang="en-US" sz="2200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sum of even functions is another even function.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sz="2200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cosine</a:t>
            </a:r>
            <a:r>
              <a:rPr lang="en-US" sz="2200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function is </a:t>
            </a:r>
            <a:r>
              <a:rPr lang="en-US" sz="2200" b="1" i="1" dirty="0">
                <a:solidFill>
                  <a:srgbClr val="9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even</a:t>
            </a:r>
            <a:r>
              <a:rPr lang="en-US" sz="2200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 therefore,</a:t>
            </a:r>
            <a:br>
              <a:rPr lang="en-US" sz="2200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cos(-</a:t>
            </a:r>
            <a:r>
              <a:rPr lang="el-GR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θ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= cos(</a:t>
            </a:r>
            <a:r>
              <a:rPr lang="el-GR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θ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     or  </a:t>
            </a:r>
            <a:r>
              <a:rPr lang="en-US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(-x) = f (x). </a:t>
            </a:r>
            <a:endParaRPr lang="en-US" sz="22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28026" t="12287" r="28026" b="52407"/>
          <a:stretch/>
        </p:blipFill>
        <p:spPr>
          <a:xfrm>
            <a:off x="6881715" y="1193260"/>
            <a:ext cx="4507831" cy="2294021"/>
          </a:xfrm>
          <a:prstGeom prst="rect">
            <a:avLst/>
          </a:prstGeom>
        </p:spPr>
      </p:pic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7000576" y="3471808"/>
            <a:ext cx="458182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en-US" altLang="en-US" sz="2200" b="1" i="1" dirty="0">
                <a:solidFill>
                  <a:srgbClr val="9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Fourier series </a:t>
            </a:r>
            <a:r>
              <a:rPr lang="en-US" altLang="en-US" sz="2200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 an even function f(x) is expressed in terms of a cosine series</a:t>
            </a:r>
          </a:p>
        </p:txBody>
      </p:sp>
      <p:graphicFrame>
        <p:nvGraphicFramePr>
          <p:cNvPr id="5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66858"/>
              </p:ext>
            </p:extLst>
          </p:nvPr>
        </p:nvGraphicFramePr>
        <p:xfrm>
          <a:off x="7331896" y="4962968"/>
          <a:ext cx="3607468" cy="1010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14437" imgH="390647" progId="Equation.DSMT4">
                  <p:embed/>
                </p:oleObj>
              </mc:Choice>
              <mc:Fallback>
                <p:oleObj name="Equation" r:id="rId5" imgW="1514437" imgH="390647" progId="Equation.DSMT4">
                  <p:embed/>
                  <p:pic>
                    <p:nvPicPr>
                      <p:cNvPr id="5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1896" y="4962968"/>
                        <a:ext cx="3607468" cy="101021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96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149999-1FB7-4CFE-9B39-9F7403285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3323-FF63-47F8-9613-5F51AF2E456C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9A30C6-EFBC-4EC7-8E1C-8FA96493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b="1" i="1" dirty="0"/>
              <a:t>Dr. Ali R Yousif-</a:t>
            </a:r>
            <a:r>
              <a:rPr lang="en-US" b="1" i="1" dirty="0" err="1"/>
              <a:t>Salahaddin</a:t>
            </a:r>
            <a:r>
              <a:rPr lang="en-US" b="1" i="1" dirty="0"/>
              <a:t> Univ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213E74-B1F6-4BAD-8DEF-F080604B7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7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1524001" y="25283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1524001" y="3137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75997" y="701135"/>
            <a:ext cx="34242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960000"/>
                </a:solidFill>
                <a:latin typeface="+mn-lt"/>
              </a:rPr>
              <a:t>2- Odd Functions</a:t>
            </a:r>
          </a:p>
        </p:txBody>
      </p:sp>
      <p:graphicFrame>
        <p:nvGraphicFramePr>
          <p:cNvPr id="1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443409"/>
              </p:ext>
            </p:extLst>
          </p:nvPr>
        </p:nvGraphicFramePr>
        <p:xfrm>
          <a:off x="601246" y="1381117"/>
          <a:ext cx="2905537" cy="1943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2822204" imgH="1889516" progId="Visio.Drawing.11">
                  <p:embed/>
                </p:oleObj>
              </mc:Choice>
              <mc:Fallback>
                <p:oleObj name="Visio" r:id="rId3" imgW="2822204" imgH="1889516" progId="Visio.Drawing.11">
                  <p:embed/>
                  <p:pic>
                    <p:nvPicPr>
                      <p:cNvPr id="1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46" y="1381117"/>
                        <a:ext cx="2905537" cy="19431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580476" y="1594083"/>
            <a:ext cx="16981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2000" b="1" i="1" dirty="0">
                <a:solidFill>
                  <a:srgbClr val="960000"/>
                </a:solidFill>
                <a:latin typeface="+mn-lt"/>
              </a:rPr>
              <a:t>The function is symmetric about  origin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75997" y="3137972"/>
            <a:ext cx="6091601" cy="322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sz="2200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function f is odd if the graph of f is symmetric with respect to the origin. Algebraically, f is odd if and only if 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 (-x) = -f (x)</a:t>
            </a:r>
            <a:r>
              <a:rPr lang="en-US" altLang="en-US" sz="2200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.A sum of odd functions is another odd function.</a:t>
            </a:r>
          </a:p>
          <a:p>
            <a:pPr fontAlgn="t">
              <a:lnSpc>
                <a:spcPct val="150000"/>
              </a:lnSpc>
              <a:buNone/>
            </a:pPr>
            <a:r>
              <a:rPr lang="en-US" sz="2000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sine</a:t>
            </a:r>
            <a:r>
              <a:rPr lang="en-US" sz="2000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function is </a:t>
            </a:r>
            <a:r>
              <a:rPr lang="en-US" sz="2000" b="1" i="1" dirty="0">
                <a:solidFill>
                  <a:srgbClr val="9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odd</a:t>
            </a:r>
            <a:r>
              <a:rPr lang="en-US" sz="2000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 therefore,</a:t>
            </a:r>
          </a:p>
          <a:p>
            <a:pPr fontAlgn="t">
              <a:lnSpc>
                <a:spcPct val="150000"/>
              </a:lnSpc>
              <a:buNone/>
            </a:pPr>
            <a:r>
              <a:rPr lang="en-US" sz="2000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sin(-</a:t>
            </a:r>
            <a:r>
              <a:rPr lang="el-G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θ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= -sin(</a:t>
            </a:r>
            <a:r>
              <a:rPr lang="el-G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θ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                or </a:t>
            </a:r>
            <a:r>
              <a:rPr lang="en-US" sz="2000" b="1" i="1" dirty="0">
                <a:solidFill>
                  <a:srgbClr val="315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(-x) = -f (x)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22105" t="32533" r="23026" b="36606"/>
          <a:stretch/>
        </p:blipFill>
        <p:spPr>
          <a:xfrm>
            <a:off x="7184147" y="985073"/>
            <a:ext cx="4090737" cy="2337565"/>
          </a:xfrm>
          <a:prstGeom prst="rect">
            <a:avLst/>
          </a:prstGeom>
        </p:spPr>
      </p:pic>
      <p:graphicFrame>
        <p:nvGraphicFramePr>
          <p:cNvPr id="5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84884"/>
              </p:ext>
            </p:extLst>
          </p:nvPr>
        </p:nvGraphicFramePr>
        <p:xfrm>
          <a:off x="6927264" y="5106111"/>
          <a:ext cx="3835065" cy="110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19039" imgH="390647" progId="Equation.DSMT4">
                  <p:embed/>
                </p:oleObj>
              </mc:Choice>
              <mc:Fallback>
                <p:oleObj name="Equation" r:id="rId6" imgW="1219039" imgH="390647" progId="Equation.DSMT4">
                  <p:embed/>
                  <p:pic>
                    <p:nvPicPr>
                      <p:cNvPr id="5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7264" y="5106111"/>
                        <a:ext cx="3835065" cy="110208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96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" name="Group 19"/>
          <p:cNvGrpSpPr>
            <a:grpSpLocks/>
          </p:cNvGrpSpPr>
          <p:nvPr/>
        </p:nvGrpSpPr>
        <p:grpSpPr bwMode="auto">
          <a:xfrm>
            <a:off x="6621462" y="3655437"/>
            <a:ext cx="7889875" cy="923925"/>
            <a:chOff x="470" y="2107"/>
            <a:chExt cx="4970" cy="582"/>
          </a:xfrm>
        </p:grpSpPr>
        <p:sp>
          <p:nvSpPr>
            <p:cNvPr id="58" name="Text Box 14"/>
            <p:cNvSpPr txBox="1">
              <a:spLocks noChangeArrowheads="1"/>
            </p:cNvSpPr>
            <p:nvPr/>
          </p:nvSpPr>
          <p:spPr bwMode="auto">
            <a:xfrm>
              <a:off x="470" y="2107"/>
              <a:ext cx="421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200" i="1" dirty="0">
                  <a:solidFill>
                    <a:srgbClr val="315C2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The </a:t>
              </a:r>
              <a:r>
                <a:rPr lang="en-US" altLang="en-US" sz="2200" b="1" i="1" dirty="0">
                  <a:solidFill>
                    <a:srgbClr val="96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Fourier series </a:t>
              </a:r>
              <a:r>
                <a:rPr lang="en-US" altLang="en-US" sz="2200" i="1" dirty="0">
                  <a:solidFill>
                    <a:srgbClr val="315C2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of an odd function </a:t>
              </a:r>
            </a:p>
          </p:txBody>
        </p:sp>
        <p:sp>
          <p:nvSpPr>
            <p:cNvPr id="60" name="Text Box 16"/>
            <p:cNvSpPr txBox="1">
              <a:spLocks noChangeArrowheads="1"/>
            </p:cNvSpPr>
            <p:nvPr/>
          </p:nvSpPr>
          <p:spPr bwMode="auto">
            <a:xfrm>
              <a:off x="521" y="2418"/>
              <a:ext cx="4919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200" i="1" dirty="0">
                  <a:solidFill>
                    <a:srgbClr val="315C2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F(x) is expressed in terms of a </a:t>
              </a:r>
              <a:r>
                <a:rPr lang="en-US" altLang="en-US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sine series</a:t>
              </a:r>
              <a:r>
                <a:rPr lang="en-US" altLang="en-US" sz="2200" i="1" dirty="0">
                  <a:solidFill>
                    <a:srgbClr val="315C2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. 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A15A6-4EF3-4D24-B963-A4543AE49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F6E0-1F0E-4758-BD32-31C52F2FCF9D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275E44-B464-4DEC-A7A3-65075EC4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b="1" i="1" dirty="0"/>
              <a:t>Dr. Ali R Yousif-</a:t>
            </a:r>
            <a:r>
              <a:rPr lang="en-US" b="1" i="1" dirty="0" err="1"/>
              <a:t>Salahaddin</a:t>
            </a:r>
            <a:r>
              <a:rPr lang="en-US" b="1" i="1" dirty="0"/>
              <a:t> Univ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F39BFF-FD4C-4EAD-88E1-7152168C9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565355" y="0"/>
            <a:ext cx="11351341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en-US" sz="2800" b="1" i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Example (1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):</a:t>
            </a: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altLang="en-US" sz="28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Find the Fourier series of the following periodic function. </a:t>
            </a:r>
            <a:endParaRPr lang="en-US" sz="28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110373"/>
              </p:ext>
            </p:extLst>
          </p:nvPr>
        </p:nvGraphicFramePr>
        <p:xfrm>
          <a:off x="794253" y="1601034"/>
          <a:ext cx="566737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09920" imgH="180995" progId="Equation.3">
                  <p:embed/>
                </p:oleObj>
              </mc:Choice>
              <mc:Fallback>
                <p:oleObj name="Equation" r:id="rId2" imgW="2009920" imgH="180995" progId="Equation.3">
                  <p:embed/>
                  <p:pic>
                    <p:nvPicPr>
                      <p:cNvPr id="2049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253" y="1601034"/>
                        <a:ext cx="566737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397455"/>
              </p:ext>
            </p:extLst>
          </p:nvPr>
        </p:nvGraphicFramePr>
        <p:xfrm>
          <a:off x="6810043" y="908548"/>
          <a:ext cx="5077158" cy="1849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6386170" imgH="2318187" progId="Visio.Drawing.11">
                  <p:embed/>
                </p:oleObj>
              </mc:Choice>
              <mc:Fallback>
                <p:oleObj name="Visio" r:id="rId4" imgW="6386170" imgH="2318187" progId="Visio.Drawing.11">
                  <p:embed/>
                  <p:pic>
                    <p:nvPicPr>
                      <p:cNvPr id="2048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043" y="908548"/>
                        <a:ext cx="5077158" cy="18491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524878" y="2623094"/>
            <a:ext cx="11466730" cy="373325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800" b="1" i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</a:t>
            </a:r>
            <a:endParaRPr lang="en-US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Wingdings 2"/>
              <a:buNone/>
            </a:pPr>
            <a:endParaRPr lang="en-US" sz="2400" i="1" dirty="0"/>
          </a:p>
          <a:p>
            <a:pPr marL="0" indent="0">
              <a:buFont typeface="Wingdings 2"/>
              <a:buNone/>
            </a:pPr>
            <a:endParaRPr lang="en-US" sz="2400" i="1" dirty="0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448511"/>
              </p:ext>
            </p:extLst>
          </p:nvPr>
        </p:nvGraphicFramePr>
        <p:xfrm>
          <a:off x="524878" y="3515475"/>
          <a:ext cx="4319838" cy="1923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76489" imgH="895169" progId="Equation.3">
                  <p:embed/>
                </p:oleObj>
              </mc:Choice>
              <mc:Fallback>
                <p:oleObj name="Equation" r:id="rId6" imgW="2076489" imgH="895169" progId="Equation.3">
                  <p:embed/>
                  <p:pic>
                    <p:nvPicPr>
                      <p:cNvPr id="2150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78" y="3515475"/>
                        <a:ext cx="4319838" cy="1923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036567"/>
              </p:ext>
            </p:extLst>
          </p:nvPr>
        </p:nvGraphicFramePr>
        <p:xfrm>
          <a:off x="6280651" y="3437818"/>
          <a:ext cx="3906086" cy="2035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04982" imgH="752636" progId="Equation.3">
                  <p:embed/>
                </p:oleObj>
              </mc:Choice>
              <mc:Fallback>
                <p:oleObj name="Equation" r:id="rId8" imgW="1504982" imgH="752636" progId="Equation.3">
                  <p:embed/>
                  <p:pic>
                    <p:nvPicPr>
                      <p:cNvPr id="2150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0651" y="3437818"/>
                        <a:ext cx="3906086" cy="2035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DC05EE-7326-4D83-8081-659A1279D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A384-B8F3-40E8-9F73-177DD74AE3D6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1D1730-F5FA-4478-AFF1-5346335DB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b="1" i="1" dirty="0"/>
              <a:t>Dr. Ali R Yousif-</a:t>
            </a:r>
            <a:r>
              <a:rPr lang="en-US" b="1" i="1" dirty="0" err="1"/>
              <a:t>Salahaddin</a:t>
            </a:r>
            <a:r>
              <a:rPr lang="en-US" b="1" i="1" dirty="0"/>
              <a:t> Univ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081794C-E606-41F0-B317-96622CD3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4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524001" y="22537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1524001" y="23918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5" name="Rectangle 12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738605" y="857417"/>
            <a:ext cx="96727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 integration by parts.  Details are shown in your class note</a:t>
            </a:r>
            <a:r>
              <a:rPr lang="en-US" altLang="en-US" sz="2000" b="1" dirty="0"/>
              <a:t>.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631955"/>
              </p:ext>
            </p:extLst>
          </p:nvPr>
        </p:nvGraphicFramePr>
        <p:xfrm>
          <a:off x="858043" y="1598613"/>
          <a:ext cx="234791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95273" imgH="342759" progId="Equation.3">
                  <p:embed/>
                </p:oleObj>
              </mc:Choice>
              <mc:Fallback>
                <p:oleObj name="Equation" r:id="rId2" imgW="895273" imgH="342759" progId="Equation.3">
                  <p:embed/>
                  <p:pic>
                    <p:nvPicPr>
                      <p:cNvPr id="2253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043" y="1598613"/>
                        <a:ext cx="234791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019034"/>
              </p:ext>
            </p:extLst>
          </p:nvPr>
        </p:nvGraphicFramePr>
        <p:xfrm>
          <a:off x="5391652" y="1422819"/>
          <a:ext cx="3800475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19207" imgH="342759" progId="Equation.3">
                  <p:embed/>
                </p:oleObj>
              </mc:Choice>
              <mc:Fallback>
                <p:oleObj name="Equation" r:id="rId4" imgW="1619207" imgH="342759" progId="Equation.3">
                  <p:embed/>
                  <p:pic>
                    <p:nvPicPr>
                      <p:cNvPr id="2253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652" y="1422819"/>
                        <a:ext cx="3800475" cy="9096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315C2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995432"/>
              </p:ext>
            </p:extLst>
          </p:nvPr>
        </p:nvGraphicFramePr>
        <p:xfrm>
          <a:off x="5390147" y="2326607"/>
          <a:ext cx="380198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52639" imgH="342759" progId="Equation.3">
                  <p:embed/>
                </p:oleObj>
              </mc:Choice>
              <mc:Fallback>
                <p:oleObj name="Equation" r:id="rId6" imgW="1552639" imgH="342759" progId="Equation.3">
                  <p:embed/>
                  <p:pic>
                    <p:nvPicPr>
                      <p:cNvPr id="2253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0147" y="2326607"/>
                        <a:ext cx="3801980" cy="8715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7"/>
          <p:cNvGrpSpPr>
            <a:grpSpLocks/>
          </p:cNvGrpSpPr>
          <p:nvPr/>
        </p:nvGrpSpPr>
        <p:grpSpPr bwMode="auto">
          <a:xfrm>
            <a:off x="609600" y="3813810"/>
            <a:ext cx="7773988" cy="522732"/>
            <a:chOff x="422" y="326"/>
            <a:chExt cx="2897" cy="378"/>
          </a:xfrm>
        </p:grpSpPr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422" y="335"/>
              <a:ext cx="2897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This is an even function, Therefore, </a:t>
              </a:r>
            </a:p>
          </p:txBody>
        </p:sp>
        <p:graphicFrame>
          <p:nvGraphicFramePr>
            <p:cNvPr id="1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9545931"/>
                </p:ext>
              </p:extLst>
            </p:nvPr>
          </p:nvGraphicFramePr>
          <p:xfrm>
            <a:off x="2278" y="326"/>
            <a:ext cx="506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400169" imgH="209652" progId="Equation.DSMT4">
                    <p:embed/>
                  </p:oleObj>
                </mc:Choice>
                <mc:Fallback>
                  <p:oleObj name="Equation" r:id="rId8" imgW="400169" imgH="209652" progId="Equation.DSMT4">
                    <p:embed/>
                    <p:pic>
                      <p:nvPicPr>
                        <p:cNvPr id="2151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8" y="326"/>
                          <a:ext cx="506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09600" y="4580392"/>
            <a:ext cx="6367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corresponding Fourier series is </a:t>
            </a:r>
          </a:p>
        </p:txBody>
      </p:sp>
      <p:graphicFrame>
        <p:nvGraphicFramePr>
          <p:cNvPr id="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977068"/>
              </p:ext>
            </p:extLst>
          </p:nvPr>
        </p:nvGraphicFramePr>
        <p:xfrm>
          <a:off x="919199" y="5269542"/>
          <a:ext cx="6230937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800423" imgH="390647" progId="Equation.3">
                  <p:embed/>
                </p:oleObj>
              </mc:Choice>
              <mc:Fallback>
                <p:oleObj name="Equation" r:id="rId10" imgW="2800423" imgH="390647" progId="Equation.3">
                  <p:embed/>
                  <p:pic>
                    <p:nvPicPr>
                      <p:cNvPr id="2253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99" y="5269542"/>
                        <a:ext cx="6230937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3503F3-2ECB-4553-B40C-045E1AD57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77C3-D201-4250-B2F4-02B42FEE29A3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BCE0FD-2C81-453B-B5CB-121334CC9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b="1" i="1" dirty="0"/>
              <a:t>Dr. Ali R Yousif-</a:t>
            </a:r>
            <a:r>
              <a:rPr lang="en-US" b="1" i="1" dirty="0" err="1"/>
              <a:t>Salahaddin</a:t>
            </a:r>
            <a:r>
              <a:rPr lang="en-US" b="1" i="1" dirty="0"/>
              <a:t> Univ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4A239-3F13-4EC2-B214-7AE0D27B3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7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609600" y="648929"/>
            <a:ext cx="10748210" cy="5707422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3200" b="1" i="1" u="sng" dirty="0">
                <a:solidFill>
                  <a:schemeClr val="accent1">
                    <a:lumMod val="50000"/>
                  </a:schemeClr>
                </a:solidFill>
              </a:rPr>
              <a:t>Homework</a:t>
            </a:r>
          </a:p>
          <a:p>
            <a:pPr marL="0" indent="0">
              <a:buFont typeface="Wingdings 2"/>
              <a:buNone/>
            </a:pPr>
            <a:endParaRPr lang="en-US" sz="3200" b="1" i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Wingdings 2"/>
              <a:buNone/>
            </a:pPr>
            <a:endParaRPr lang="en-US" sz="3200" b="1" i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Wingdings 2"/>
              <a:buNone/>
            </a:pPr>
            <a:endParaRPr lang="en-US" sz="3200" b="1" i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Wingdings 2"/>
              <a:buNone/>
            </a:pPr>
            <a:endParaRPr lang="en-US" sz="3200" b="1" i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Wingdings 2"/>
              <a:buNone/>
            </a:pPr>
            <a:endParaRPr lang="en-US" sz="3200" b="1" i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Wingdings 2"/>
              <a:buNone/>
            </a:pPr>
            <a:endParaRPr lang="en-US" sz="3200" b="1" i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Wingdings 2"/>
              <a:buNone/>
            </a:pPr>
            <a:r>
              <a:rPr lang="en-US" sz="3200" b="1" i="1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46" t="37724" r="22818" b="42253"/>
          <a:stretch>
            <a:fillRect/>
          </a:stretch>
        </p:blipFill>
        <p:spPr bwMode="auto">
          <a:xfrm>
            <a:off x="735849" y="1108721"/>
            <a:ext cx="5781780" cy="268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1A9E87-FCE5-4338-BE16-27D0BD0FC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05B1-FBE0-45EC-92A0-8DB7AFB85D1E}" type="datetime3">
              <a:rPr lang="en-US" smtClean="0"/>
              <a:t>26 September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FF524F-B045-464A-BA57-C363F0941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b="1" i="1" dirty="0"/>
              <a:t>Dr. Ali R Yousif-</a:t>
            </a:r>
            <a:r>
              <a:rPr lang="en-US" b="1" i="1" dirty="0" err="1"/>
              <a:t>Salahaddin</a:t>
            </a:r>
            <a:r>
              <a:rPr lang="en-US" b="1" i="1" dirty="0"/>
              <a:t> Univ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8280D-71FF-4C4F-9F78-5611B8C7B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7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809C484-2292-45E0-9E68-6346EABB7CC4}"/>
              </a:ext>
            </a:extLst>
          </p:cNvPr>
          <p:cNvGrpSpPr/>
          <p:nvPr/>
        </p:nvGrpSpPr>
        <p:grpSpPr>
          <a:xfrm>
            <a:off x="3935921" y="3954408"/>
            <a:ext cx="7013516" cy="2241755"/>
            <a:chOff x="4344294" y="3794221"/>
            <a:chExt cx="7013516" cy="2241755"/>
          </a:xfrm>
        </p:grpSpPr>
        <p:pic>
          <p:nvPicPr>
            <p:cNvPr id="348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891" t="42123" r="22983" b="43150"/>
            <a:stretch>
              <a:fillRect/>
            </a:stretch>
          </p:blipFill>
          <p:spPr bwMode="auto">
            <a:xfrm>
              <a:off x="5558251" y="3794221"/>
              <a:ext cx="5799559" cy="22417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43FEAAF-4323-410E-8C66-0F03321336A3}"/>
                </a:ext>
              </a:extLst>
            </p:cNvPr>
            <p:cNvSpPr txBox="1"/>
            <p:nvPr/>
          </p:nvSpPr>
          <p:spPr>
            <a:xfrm>
              <a:off x="4344294" y="4378300"/>
              <a:ext cx="989367" cy="461665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400" b="1" i="1" dirty="0"/>
                <a:t>Ans.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3161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435</Words>
  <Application>Microsoft Office PowerPoint</Application>
  <PresentationFormat>Widescreen</PresentationFormat>
  <Paragraphs>59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Century Gothic</vt:lpstr>
      <vt:lpstr>Monotype Corsiva</vt:lpstr>
      <vt:lpstr>Palatino Linotype</vt:lpstr>
      <vt:lpstr>Times New Roman</vt:lpstr>
      <vt:lpstr>Wingdings 2</vt:lpstr>
      <vt:lpstr>Presentation on brainstorming</vt:lpstr>
      <vt:lpstr>Visio</vt:lpstr>
      <vt:lpstr>Equation</vt:lpstr>
      <vt:lpstr>3-Fourier Series for Odd and Even Functions</vt:lpstr>
      <vt:lpstr>Even and odd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2015-09-30T04:31:13Z</dcterms:created>
  <dcterms:modified xsi:type="dcterms:W3CDTF">2021-09-26T17:53:46Z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