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4" r:id="rId3"/>
    <p:sldId id="269" r:id="rId4"/>
    <p:sldId id="276" r:id="rId5"/>
    <p:sldId id="287" r:id="rId6"/>
    <p:sldId id="277" r:id="rId7"/>
    <p:sldId id="261" r:id="rId8"/>
    <p:sldId id="278" r:id="rId9"/>
    <p:sldId id="279" r:id="rId10"/>
    <p:sldId id="280" r:id="rId11"/>
    <p:sldId id="275" r:id="rId12"/>
    <p:sldId id="284" r:id="rId13"/>
    <p:sldId id="262" r:id="rId14"/>
    <p:sldId id="266" r:id="rId15"/>
    <p:sldId id="286" r:id="rId16"/>
    <p:sldId id="267" r:id="rId17"/>
    <p:sldId id="281" r:id="rId18"/>
    <p:sldId id="282" r:id="rId19"/>
    <p:sldId id="285"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29955CD-8620-4B9F-AB1D-CD6C9892048A}">
          <p14:sldIdLst>
            <p14:sldId id="256"/>
          </p14:sldIdLst>
        </p14:section>
        <p14:section name="Lecture 1" id="{52F8E952-53AE-463E-BCE7-6C76F031E62C}">
          <p14:sldIdLst>
            <p14:sldId id="264"/>
            <p14:sldId id="269"/>
            <p14:sldId id="276"/>
            <p14:sldId id="287"/>
            <p14:sldId id="277"/>
            <p14:sldId id="261"/>
            <p14:sldId id="278"/>
            <p14:sldId id="279"/>
            <p14:sldId id="280"/>
            <p14:sldId id="275"/>
            <p14:sldId id="284"/>
            <p14:sldId id="262"/>
            <p14:sldId id="266"/>
            <p14:sldId id="286"/>
            <p14:sldId id="267"/>
            <p14:sldId id="281"/>
            <p14:sldId id="282"/>
            <p14:sldId id="285"/>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4660"/>
  </p:normalViewPr>
  <p:slideViewPr>
    <p:cSldViewPr snapToGrid="0">
      <p:cViewPr varScale="1">
        <p:scale>
          <a:sx n="63" d="100"/>
          <a:sy n="63" d="100"/>
        </p:scale>
        <p:origin x="7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AA1159-9B93-429F-AC05-E3977DA203BD}"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50100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420448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489325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47192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1783331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9AA1159-9B93-429F-AC05-E3977DA203BD}"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400481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9AA1159-9B93-429F-AC05-E3977DA203BD}"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1450054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AA1159-9B93-429F-AC05-E3977DA203BD}"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2060503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AA1159-9B93-429F-AC05-E3977DA203BD}"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81176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AA1159-9B93-429F-AC05-E3977DA203BD}"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248153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AA1159-9B93-429F-AC05-E3977DA203BD}"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137534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203320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AA1159-9B93-429F-AC05-E3977DA203BD}"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127708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AA1159-9B93-429F-AC05-E3977DA203BD}"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228150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A1159-9B93-429F-AC05-E3977DA203BD}"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234463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47224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AA1159-9B93-429F-AC05-E3977DA203BD}"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F9667-508E-4F14-BA17-2FCEF34D8986}" type="slidenum">
              <a:rPr lang="en-US" smtClean="0"/>
              <a:t>‹#›</a:t>
            </a:fld>
            <a:endParaRPr lang="en-US"/>
          </a:p>
        </p:txBody>
      </p:sp>
    </p:spTree>
    <p:extLst>
      <p:ext uri="{BB962C8B-B14F-4D97-AF65-F5344CB8AC3E}">
        <p14:creationId xmlns:p14="http://schemas.microsoft.com/office/powerpoint/2010/main" val="74565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9AA1159-9B93-429F-AC05-E3977DA203BD}" type="datetimeFigureOut">
              <a:rPr lang="en-US" smtClean="0"/>
              <a:t>11/4/2020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48F9667-508E-4F14-BA17-2FCEF34D8986}" type="slidenum">
              <a:rPr lang="en-US" smtClean="0"/>
              <a:t>‹#›</a:t>
            </a:fld>
            <a:endParaRPr lang="en-US"/>
          </a:p>
        </p:txBody>
      </p:sp>
    </p:spTree>
    <p:extLst>
      <p:ext uri="{BB962C8B-B14F-4D97-AF65-F5344CB8AC3E}">
        <p14:creationId xmlns:p14="http://schemas.microsoft.com/office/powerpoint/2010/main" val="342251688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ritannica.com/topic/diploma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03F0-BFC1-4506-AC45-D3EA0A756994}"/>
              </a:ext>
            </a:extLst>
          </p:cNvPr>
          <p:cNvSpPr>
            <a:spLocks noGrp="1"/>
          </p:cNvSpPr>
          <p:nvPr>
            <p:ph type="ctrTitle"/>
          </p:nvPr>
        </p:nvSpPr>
        <p:spPr/>
        <p:txBody>
          <a:bodyPr/>
          <a:lstStyle/>
          <a:p>
            <a:pPr algn="ctr"/>
            <a:r>
              <a:rPr lang="en-US" b="1" dirty="0"/>
              <a:t>History of </a:t>
            </a:r>
            <a:r>
              <a:rPr lang="en-US" b="1" dirty="0">
                <a:effectLst/>
              </a:rPr>
              <a:t>Diplomatic</a:t>
            </a:r>
            <a:r>
              <a:rPr lang="en-US" b="1" dirty="0"/>
              <a:t> &amp; Consular Relations </a:t>
            </a:r>
          </a:p>
        </p:txBody>
      </p:sp>
      <p:sp>
        <p:nvSpPr>
          <p:cNvPr id="3" name="Subtitle 2">
            <a:extLst>
              <a:ext uri="{FF2B5EF4-FFF2-40B4-BE49-F238E27FC236}">
                <a16:creationId xmlns:a16="http://schemas.microsoft.com/office/drawing/2014/main" id="{40840CC4-89AF-488F-AC69-DECB989F7E73}"/>
              </a:ext>
            </a:extLst>
          </p:cNvPr>
          <p:cNvSpPr>
            <a:spLocks noGrp="1"/>
          </p:cNvSpPr>
          <p:nvPr>
            <p:ph type="subTitle" idx="1"/>
          </p:nvPr>
        </p:nvSpPr>
        <p:spPr/>
        <p:txBody>
          <a:bodyPr>
            <a:normAutofit fontScale="25000" lnSpcReduction="20000"/>
          </a:bodyPr>
          <a:lstStyle/>
          <a:p>
            <a:pPr algn="ctr"/>
            <a:r>
              <a:rPr lang="en-US" sz="9600" b="1" dirty="0">
                <a:effectLst>
                  <a:outerShdw blurRad="38100" dist="38100" dir="2700000" algn="tl">
                    <a:srgbClr val="000000">
                      <a:alpha val="43137"/>
                    </a:srgbClr>
                  </a:outerShdw>
                </a:effectLst>
              </a:rPr>
              <a:t> Module Instructor | </a:t>
            </a:r>
            <a:r>
              <a:rPr lang="en-US" sz="9600" dirty="0">
                <a:effectLst>
                  <a:outerShdw blurRad="38100" dist="38100" dir="2700000" algn="tl">
                    <a:srgbClr val="000000">
                      <a:alpha val="43137"/>
                    </a:srgbClr>
                  </a:outerShdw>
                </a:effectLst>
              </a:rPr>
              <a:t> Alla Rafiq</a:t>
            </a:r>
          </a:p>
          <a:p>
            <a:pPr algn="ctr"/>
            <a:r>
              <a:rPr lang="en-US" sz="9600" dirty="0">
                <a:effectLst>
                  <a:outerShdw blurRad="38100" dist="38100" dir="2700000" algn="tl">
                    <a:srgbClr val="000000">
                      <a:alpha val="43137"/>
                    </a:srgbClr>
                  </a:outerShdw>
                </a:effectLst>
              </a:rPr>
              <a:t>MA | Diplomacy </a:t>
            </a:r>
          </a:p>
          <a:p>
            <a:pPr algn="ctr"/>
            <a:r>
              <a:rPr lang="en-US" sz="9600" dirty="0">
                <a:effectLst>
                  <a:outerShdw blurRad="38100" dist="38100" dir="2700000" algn="tl">
                    <a:srgbClr val="000000">
                      <a:alpha val="43137"/>
                    </a:srgbClr>
                  </a:outerShdw>
                </a:effectLst>
              </a:rPr>
              <a:t>Dept| IRs and Diplomacy </a:t>
            </a:r>
          </a:p>
          <a:p>
            <a:pPr algn="ctr"/>
            <a:r>
              <a:rPr lang="en-US" sz="9600" dirty="0">
                <a:effectLst>
                  <a:outerShdw blurRad="38100" dist="38100" dir="2700000" algn="tl">
                    <a:srgbClr val="000000">
                      <a:alpha val="43137"/>
                    </a:srgbClr>
                  </a:outerShdw>
                </a:effectLst>
              </a:rPr>
              <a:t>2</a:t>
            </a:r>
            <a:r>
              <a:rPr lang="en-US" sz="9600" baseline="30000" dirty="0">
                <a:effectLst>
                  <a:outerShdw blurRad="38100" dist="38100" dir="2700000" algn="tl">
                    <a:srgbClr val="000000">
                      <a:alpha val="43137"/>
                    </a:srgbClr>
                  </a:outerShdw>
                </a:effectLst>
              </a:rPr>
              <a:t>nd</a:t>
            </a:r>
            <a:r>
              <a:rPr lang="en-US" sz="9600" dirty="0">
                <a:effectLst>
                  <a:outerShdw blurRad="38100" dist="38100" dir="2700000" algn="tl">
                    <a:srgbClr val="000000">
                      <a:alpha val="43137"/>
                    </a:srgbClr>
                  </a:outerShdw>
                </a:effectLst>
              </a:rPr>
              <a:t> Year | 1</a:t>
            </a:r>
            <a:r>
              <a:rPr lang="en-US" sz="9600" baseline="30000" dirty="0">
                <a:effectLst>
                  <a:outerShdw blurRad="38100" dist="38100" dir="2700000" algn="tl">
                    <a:srgbClr val="000000">
                      <a:alpha val="43137"/>
                    </a:srgbClr>
                  </a:outerShdw>
                </a:effectLst>
              </a:rPr>
              <a:t>st</a:t>
            </a:r>
            <a:r>
              <a:rPr lang="en-US" sz="9600" dirty="0">
                <a:effectLst>
                  <a:outerShdw blurRad="38100" dist="38100" dir="2700000" algn="tl">
                    <a:srgbClr val="000000">
                      <a:alpha val="43137"/>
                    </a:srgbClr>
                  </a:outerShdw>
                </a:effectLst>
              </a:rPr>
              <a:t> Semester </a:t>
            </a:r>
          </a:p>
          <a:p>
            <a:pPr algn="ctr"/>
            <a:r>
              <a:rPr lang="en-US" sz="9600" dirty="0">
                <a:effectLst>
                  <a:outerShdw blurRad="38100" dist="38100" dir="2700000" algn="tl">
                    <a:srgbClr val="000000">
                      <a:alpha val="43137"/>
                    </a:srgbClr>
                  </a:outerShdw>
                </a:effectLst>
              </a:rPr>
              <a:t>2020 - 2021</a:t>
            </a:r>
          </a:p>
          <a:p>
            <a:pPr algn="ctr"/>
            <a:endParaRPr lang="en-US" dirty="0"/>
          </a:p>
        </p:txBody>
      </p:sp>
    </p:spTree>
    <p:extLst>
      <p:ext uri="{BB962C8B-B14F-4D97-AF65-F5344CB8AC3E}">
        <p14:creationId xmlns:p14="http://schemas.microsoft.com/office/powerpoint/2010/main" val="86544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669911-3216-4019-A576-8950504EAA7C}"/>
              </a:ext>
            </a:extLst>
          </p:cNvPr>
          <p:cNvSpPr>
            <a:spLocks noGrp="1"/>
          </p:cNvSpPr>
          <p:nvPr>
            <p:ph idx="1"/>
          </p:nvPr>
        </p:nvSpPr>
        <p:spPr>
          <a:xfrm>
            <a:off x="913795" y="487680"/>
            <a:ext cx="10353762" cy="5303520"/>
          </a:xfrm>
        </p:spPr>
        <p:txBody>
          <a:bodyPr>
            <a:normAutofit/>
          </a:bodyPr>
          <a:lstStyle/>
          <a:p>
            <a:pPr>
              <a:buFont typeface="Wingdings" panose="05000000000000000000" pitchFamily="2" charset="2"/>
              <a:buChar char="§"/>
            </a:pPr>
            <a:r>
              <a:rPr lang="en-US" sz="2800" dirty="0">
                <a:latin typeface="+mj-lt"/>
              </a:rPr>
              <a:t>Herodotus in his famed work “History” indicates that there were Greek consuls in Egypt in about 550 BCE.</a:t>
            </a:r>
          </a:p>
          <a:p>
            <a:pPr>
              <a:buFont typeface="Wingdings" panose="05000000000000000000" pitchFamily="2" charset="2"/>
              <a:buChar char="§"/>
            </a:pPr>
            <a:r>
              <a:rPr lang="en-US" sz="2800" dirty="0">
                <a:latin typeface="+mj-lt"/>
              </a:rPr>
              <a:t> The Greeks developed archives, a diplomatic vocabulary, principles of international conduct that anticipated international law, and many other elements of modern diplomacy.</a:t>
            </a:r>
          </a:p>
          <a:p>
            <a:pPr>
              <a:buFont typeface="Wingdings" panose="05000000000000000000" pitchFamily="2" charset="2"/>
              <a:buChar char="§"/>
            </a:pPr>
            <a:r>
              <a:rPr lang="en-US" sz="2800" dirty="0">
                <a:latin typeface="+mj-lt"/>
              </a:rPr>
              <a:t> Their envoys and entourages enjoyed diplomatic immunity for their official correspondence and personal property. </a:t>
            </a:r>
          </a:p>
        </p:txBody>
      </p:sp>
    </p:spTree>
    <p:extLst>
      <p:ext uri="{BB962C8B-B14F-4D97-AF65-F5344CB8AC3E}">
        <p14:creationId xmlns:p14="http://schemas.microsoft.com/office/powerpoint/2010/main" val="3254910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012932-770E-46C7-B1AD-F41469A81EFF}"/>
              </a:ext>
            </a:extLst>
          </p:cNvPr>
          <p:cNvSpPr>
            <a:spLocks noGrp="1"/>
          </p:cNvSpPr>
          <p:nvPr>
            <p:ph idx="1"/>
          </p:nvPr>
        </p:nvSpPr>
        <p:spPr>
          <a:xfrm>
            <a:off x="913795" y="599440"/>
            <a:ext cx="10353762" cy="5191760"/>
          </a:xfrm>
        </p:spPr>
        <p:txBody>
          <a:bodyPr/>
          <a:lstStyle/>
          <a:p>
            <a:pPr algn="just"/>
            <a:r>
              <a:rPr lang="en-US" dirty="0"/>
              <a:t> </a:t>
            </a:r>
            <a:r>
              <a:rPr lang="en-US" sz="2800" dirty="0">
                <a:latin typeface="+mj-lt"/>
              </a:rPr>
              <a:t>Truces, neutrality, commercial conventions, conferences, treaties, and alliances were common. In one 25-year period of the 4th century BCE, for example, there were eight Greco-Persian congresses, where even the smallest states had the right to be heard.</a:t>
            </a:r>
          </a:p>
        </p:txBody>
      </p:sp>
    </p:spTree>
    <p:extLst>
      <p:ext uri="{BB962C8B-B14F-4D97-AF65-F5344CB8AC3E}">
        <p14:creationId xmlns:p14="http://schemas.microsoft.com/office/powerpoint/2010/main" val="1471355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7A1E8-72BB-4CD1-B09F-9948298C3FD6}"/>
              </a:ext>
            </a:extLst>
          </p:cNvPr>
          <p:cNvSpPr>
            <a:spLocks noGrp="1"/>
          </p:cNvSpPr>
          <p:nvPr>
            <p:ph type="title"/>
          </p:nvPr>
        </p:nvSpPr>
        <p:spPr/>
        <p:txBody>
          <a:bodyPr/>
          <a:lstStyle/>
          <a:p>
            <a:r>
              <a:rPr lang="en-US" dirty="0"/>
              <a:t>Diplomacy in Rome</a:t>
            </a:r>
          </a:p>
        </p:txBody>
      </p:sp>
      <p:sp>
        <p:nvSpPr>
          <p:cNvPr id="3" name="Content Placeholder 2">
            <a:extLst>
              <a:ext uri="{FF2B5EF4-FFF2-40B4-BE49-F238E27FC236}">
                <a16:creationId xmlns:a16="http://schemas.microsoft.com/office/drawing/2014/main" id="{9151C50B-9766-43D4-A5E4-92699FA2BCFA}"/>
              </a:ext>
            </a:extLst>
          </p:cNvPr>
          <p:cNvSpPr>
            <a:spLocks noGrp="1"/>
          </p:cNvSpPr>
          <p:nvPr>
            <p:ph idx="1"/>
          </p:nvPr>
        </p:nvSpPr>
        <p:spPr>
          <a:xfrm>
            <a:off x="913795" y="1706880"/>
            <a:ext cx="10353762" cy="4084320"/>
          </a:xfrm>
        </p:spPr>
        <p:txBody>
          <a:bodyPr>
            <a:normAutofit/>
          </a:bodyPr>
          <a:lstStyle/>
          <a:p>
            <a:pPr marL="0" indent="0" algn="just">
              <a:buNone/>
            </a:pPr>
            <a:endParaRPr lang="en-US" sz="2800" dirty="0">
              <a:latin typeface="+mj-lt"/>
            </a:endParaRPr>
          </a:p>
          <a:p>
            <a:pPr marL="0" indent="0" algn="just">
              <a:buNone/>
            </a:pPr>
            <a:r>
              <a:rPr lang="en-US" sz="2800" dirty="0">
                <a:latin typeface="+mj-lt"/>
              </a:rPr>
              <a:t>Rome inherited what the Greeks devised and adapted it to the task of imperial administration. As Rome expanded, it often negotiated with representatives of conquered areas, to which it granted partial self-government by way of a treaty.</a:t>
            </a:r>
          </a:p>
        </p:txBody>
      </p:sp>
    </p:spTree>
    <p:extLst>
      <p:ext uri="{BB962C8B-B14F-4D97-AF65-F5344CB8AC3E}">
        <p14:creationId xmlns:p14="http://schemas.microsoft.com/office/powerpoint/2010/main" val="2362920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9BF88-B1B3-426F-94C3-AD8A15A78CA0}"/>
              </a:ext>
            </a:extLst>
          </p:cNvPr>
          <p:cNvSpPr>
            <a:spLocks noGrp="1"/>
          </p:cNvSpPr>
          <p:nvPr>
            <p:ph idx="1"/>
          </p:nvPr>
        </p:nvSpPr>
        <p:spPr>
          <a:xfrm>
            <a:off x="568960" y="386080"/>
            <a:ext cx="10698597" cy="6035040"/>
          </a:xfrm>
        </p:spPr>
        <p:txBody>
          <a:bodyPr>
            <a:normAutofit fontScale="92500"/>
          </a:bodyPr>
          <a:lstStyle/>
          <a:p>
            <a:pPr marL="0" indent="0" algn="just">
              <a:buNone/>
            </a:pPr>
            <a:r>
              <a:rPr lang="en-US" sz="2800" b="0" i="0" u="none" strike="noStrike" baseline="0" dirty="0">
                <a:latin typeface="+mj-lt"/>
              </a:rPr>
              <a:t> </a:t>
            </a:r>
            <a:r>
              <a:rPr lang="en-US" sz="2800" b="1" i="0" u="none" strike="noStrike" baseline="0" dirty="0">
                <a:latin typeface="+mj-lt"/>
              </a:rPr>
              <a:t>Features </a:t>
            </a:r>
            <a:r>
              <a:rPr lang="en-US" sz="2800" b="1" dirty="0">
                <a:latin typeface="+mj-lt"/>
              </a:rPr>
              <a:t>of Romanian Diplomacy : </a:t>
            </a:r>
            <a:endParaRPr lang="en-US" sz="2800" b="1" i="0" u="none" strike="noStrike" baseline="0" dirty="0">
              <a:latin typeface="+mj-lt"/>
            </a:endParaRPr>
          </a:p>
          <a:p>
            <a:pPr algn="just">
              <a:buFont typeface="Wingdings" panose="05000000000000000000" pitchFamily="2" charset="2"/>
              <a:buChar char="§"/>
            </a:pPr>
            <a:r>
              <a:rPr lang="en-US" sz="2800" b="0" i="0" u="none" strike="noStrike" baseline="0" dirty="0">
                <a:latin typeface="+mj-lt"/>
              </a:rPr>
              <a:t>Treaties were made with other states under Greek international law. </a:t>
            </a:r>
          </a:p>
          <a:p>
            <a:pPr algn="just">
              <a:buFont typeface="Wingdings" panose="05000000000000000000" pitchFamily="2" charset="2"/>
              <a:buChar char="§"/>
            </a:pPr>
            <a:r>
              <a:rPr lang="en-US" sz="2800" b="0" i="0" u="none" strike="noStrike" baseline="0" dirty="0">
                <a:latin typeface="+mj-lt"/>
              </a:rPr>
              <a:t>During the Roman Republic the Senate conducted foreign policy, though a department for foreign affairs was established.</a:t>
            </a:r>
          </a:p>
          <a:p>
            <a:pPr algn="just">
              <a:buFont typeface="Wingdings" panose="05000000000000000000" pitchFamily="2" charset="2"/>
              <a:buChar char="§"/>
            </a:pPr>
            <a:r>
              <a:rPr lang="en-US" sz="2800" b="0" i="0" u="none" strike="noStrike" baseline="0" dirty="0">
                <a:latin typeface="+mj-lt"/>
              </a:rPr>
              <a:t> The senate signed and national assembly approved the treaties.</a:t>
            </a:r>
          </a:p>
          <a:p>
            <a:pPr algn="just">
              <a:buFont typeface="Wingdings" panose="05000000000000000000" pitchFamily="2" charset="2"/>
              <a:buChar char="§"/>
            </a:pPr>
            <a:r>
              <a:rPr lang="en-US" sz="2800" b="0" i="0" u="none" strike="noStrike" baseline="0" dirty="0">
                <a:latin typeface="+mj-lt"/>
              </a:rPr>
              <a:t> Later, under the Empire, the emperor was the ultimate decision maker in foreign affairs.</a:t>
            </a:r>
          </a:p>
          <a:p>
            <a:pPr algn="just">
              <a:buFont typeface="Wingdings" panose="05000000000000000000" pitchFamily="2" charset="2"/>
              <a:buChar char="§"/>
            </a:pPr>
            <a:r>
              <a:rPr lang="en-US" sz="2800" b="0" i="0" u="none" strike="noStrike" baseline="0" dirty="0">
                <a:latin typeface="+mj-lt"/>
              </a:rPr>
              <a:t> Envoys were received with ceremony and magnificence, and they and their aides were granted immunity.</a:t>
            </a:r>
          </a:p>
        </p:txBody>
      </p:sp>
    </p:spTree>
    <p:extLst>
      <p:ext uri="{BB962C8B-B14F-4D97-AF65-F5344CB8AC3E}">
        <p14:creationId xmlns:p14="http://schemas.microsoft.com/office/powerpoint/2010/main" val="4036978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282F7-DAA7-44D8-98EC-8B039D08BAE7}"/>
              </a:ext>
            </a:extLst>
          </p:cNvPr>
          <p:cNvSpPr>
            <a:spLocks noGrp="1"/>
          </p:cNvSpPr>
          <p:nvPr>
            <p:ph idx="1"/>
          </p:nvPr>
        </p:nvSpPr>
        <p:spPr>
          <a:xfrm>
            <a:off x="913795" y="873760"/>
            <a:ext cx="10353762" cy="4917440"/>
          </a:xfrm>
        </p:spPr>
        <p:txBody>
          <a:bodyPr>
            <a:normAutofit/>
          </a:bodyPr>
          <a:lstStyle/>
          <a:p>
            <a:pPr algn="just">
              <a:buFont typeface="Wingdings" panose="05000000000000000000" pitchFamily="2" charset="2"/>
              <a:buChar char="§"/>
            </a:pPr>
            <a:r>
              <a:rPr lang="en-US" sz="3200" dirty="0">
                <a:latin typeface="+mj-lt"/>
              </a:rPr>
              <a:t> Roman envoys were sent abroad with written instructions from their government. Sometimes a messenger, or </a:t>
            </a:r>
            <a:r>
              <a:rPr lang="en-US" sz="3200" dirty="0" err="1">
                <a:latin typeface="+mj-lt"/>
              </a:rPr>
              <a:t>nuntius</a:t>
            </a:r>
            <a:r>
              <a:rPr lang="en-US" sz="3200" dirty="0">
                <a:latin typeface="+mj-lt"/>
              </a:rPr>
              <a:t>, was sent, usually to towns. </a:t>
            </a:r>
          </a:p>
          <a:p>
            <a:pPr algn="just">
              <a:buFont typeface="Wingdings" panose="05000000000000000000" pitchFamily="2" charset="2"/>
              <a:buChar char="§"/>
            </a:pPr>
            <a:r>
              <a:rPr lang="en-US" sz="3200" dirty="0">
                <a:latin typeface="+mj-lt"/>
              </a:rPr>
              <a:t>For larger responsibilities a </a:t>
            </a:r>
            <a:r>
              <a:rPr lang="en-US" sz="3200" dirty="0" err="1">
                <a:latin typeface="+mj-lt"/>
              </a:rPr>
              <a:t>legatio</a:t>
            </a:r>
            <a:r>
              <a:rPr lang="en-US" sz="3200" dirty="0">
                <a:latin typeface="+mj-lt"/>
              </a:rPr>
              <a:t> (embassy) of 10 or 12 </a:t>
            </a:r>
            <a:r>
              <a:rPr lang="en-US" sz="3200" dirty="0" err="1">
                <a:latin typeface="+mj-lt"/>
              </a:rPr>
              <a:t>legati</a:t>
            </a:r>
            <a:r>
              <a:rPr lang="en-US" sz="3200" dirty="0">
                <a:latin typeface="+mj-lt"/>
              </a:rPr>
              <a:t> (ambassadors) was organized under a president. </a:t>
            </a:r>
            <a:endParaRPr lang="en-US" sz="2800" dirty="0">
              <a:latin typeface="+mj-lt"/>
            </a:endParaRPr>
          </a:p>
        </p:txBody>
      </p:sp>
    </p:spTree>
    <p:extLst>
      <p:ext uri="{BB962C8B-B14F-4D97-AF65-F5344CB8AC3E}">
        <p14:creationId xmlns:p14="http://schemas.microsoft.com/office/powerpoint/2010/main" val="190042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282F7-DAA7-44D8-98EC-8B039D08BAE7}"/>
              </a:ext>
            </a:extLst>
          </p:cNvPr>
          <p:cNvSpPr>
            <a:spLocks noGrp="1"/>
          </p:cNvSpPr>
          <p:nvPr>
            <p:ph idx="1"/>
          </p:nvPr>
        </p:nvSpPr>
        <p:spPr>
          <a:xfrm>
            <a:off x="913795" y="873760"/>
            <a:ext cx="10353762" cy="4917440"/>
          </a:xfrm>
        </p:spPr>
        <p:txBody>
          <a:bodyPr>
            <a:normAutofit/>
          </a:bodyPr>
          <a:lstStyle/>
          <a:p>
            <a:pPr algn="just">
              <a:buFont typeface="Wingdings" panose="05000000000000000000" pitchFamily="2" charset="2"/>
              <a:buChar char="§"/>
            </a:pPr>
            <a:r>
              <a:rPr lang="en-US" sz="2800" dirty="0">
                <a:latin typeface="+mj-lt"/>
              </a:rPr>
              <a:t> the ambassadors prepared reports and submitted it to the senate for discission and evaluation. </a:t>
            </a:r>
          </a:p>
          <a:p>
            <a:pPr algn="just">
              <a:buFont typeface="Wingdings" panose="05000000000000000000" pitchFamily="2" charset="2"/>
              <a:buChar char="§"/>
            </a:pPr>
            <a:r>
              <a:rPr lang="en-US" sz="2800" dirty="0">
                <a:latin typeface="+mj-lt"/>
              </a:rPr>
              <a:t> the senate were welcoming foreign delegation and refusing to receive them in such cases also taking over their immunity. </a:t>
            </a:r>
          </a:p>
        </p:txBody>
      </p:sp>
    </p:spTree>
    <p:extLst>
      <p:ext uri="{BB962C8B-B14F-4D97-AF65-F5344CB8AC3E}">
        <p14:creationId xmlns:p14="http://schemas.microsoft.com/office/powerpoint/2010/main" val="165753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32F1CC-DD9D-4ED5-8FF0-3503BA41CCDC}"/>
              </a:ext>
            </a:extLst>
          </p:cNvPr>
          <p:cNvSpPr>
            <a:spLocks noGrp="1"/>
          </p:cNvSpPr>
          <p:nvPr>
            <p:ph idx="1"/>
          </p:nvPr>
        </p:nvSpPr>
        <p:spPr>
          <a:xfrm>
            <a:off x="913795" y="436880"/>
            <a:ext cx="10353762" cy="5354320"/>
          </a:xfrm>
        </p:spPr>
        <p:txBody>
          <a:bodyPr>
            <a:normAutofit/>
          </a:bodyPr>
          <a:lstStyle/>
          <a:p>
            <a:pPr marL="0" indent="0" algn="just">
              <a:buNone/>
            </a:pPr>
            <a:r>
              <a:rPr lang="en-US" sz="3200" dirty="0">
                <a:latin typeface="+mj-lt"/>
              </a:rPr>
              <a:t>Paleographic techniques were developed to decode ancient documents. </a:t>
            </a:r>
          </a:p>
          <a:p>
            <a:pPr marL="0" indent="0" algn="just">
              <a:buNone/>
            </a:pPr>
            <a:r>
              <a:rPr lang="en-US" sz="3200" dirty="0">
                <a:latin typeface="+mj-lt"/>
              </a:rPr>
              <a:t>Other archivists specialized in diplomatic precedents and procedures, which became formalized. </a:t>
            </a:r>
          </a:p>
          <a:p>
            <a:pPr marL="0" indent="0" algn="just">
              <a:buNone/>
            </a:pPr>
            <a:r>
              <a:rPr lang="en-US" sz="3200" dirty="0">
                <a:latin typeface="+mj-lt"/>
              </a:rPr>
              <a:t>For centuries these archive-based activities were the major preoccupation of diplomacy in and around the Roman Empire.</a:t>
            </a:r>
          </a:p>
        </p:txBody>
      </p:sp>
    </p:spTree>
    <p:extLst>
      <p:ext uri="{BB962C8B-B14F-4D97-AF65-F5344CB8AC3E}">
        <p14:creationId xmlns:p14="http://schemas.microsoft.com/office/powerpoint/2010/main" val="38381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332E6-5B95-4D93-94B6-0A3C27A19861}"/>
              </a:ext>
            </a:extLst>
          </p:cNvPr>
          <p:cNvSpPr>
            <a:spLocks noGrp="1"/>
          </p:cNvSpPr>
          <p:nvPr>
            <p:ph idx="1"/>
          </p:nvPr>
        </p:nvSpPr>
        <p:spPr>
          <a:xfrm>
            <a:off x="913795" y="721360"/>
            <a:ext cx="10353762" cy="5069840"/>
          </a:xfrm>
        </p:spPr>
        <p:txBody>
          <a:bodyPr>
            <a:normAutofit/>
          </a:bodyPr>
          <a:lstStyle/>
          <a:p>
            <a:pPr algn="just">
              <a:buFont typeface="Wingdings" panose="05000000000000000000" pitchFamily="2" charset="2"/>
              <a:buChar char="§"/>
            </a:pPr>
            <a:r>
              <a:rPr lang="en-US" sz="2800" dirty="0">
                <a:latin typeface="+mj-lt"/>
              </a:rPr>
              <a:t>Roman law, which stressed the sanctity of contracts, became the basis of treaties. Late in the Republican era, the laws applied by the Romans to foreigners and to foreign envoys were merged with the Greek concept of natural law, an ideal code applying to all people, to create a “law of nations.”</a:t>
            </a:r>
          </a:p>
        </p:txBody>
      </p:sp>
    </p:spTree>
    <p:extLst>
      <p:ext uri="{BB962C8B-B14F-4D97-AF65-F5344CB8AC3E}">
        <p14:creationId xmlns:p14="http://schemas.microsoft.com/office/powerpoint/2010/main" val="114067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59BB8-12FE-4FB4-8B95-75E12F52702A}"/>
              </a:ext>
            </a:extLst>
          </p:cNvPr>
          <p:cNvSpPr>
            <a:spLocks noGrp="1"/>
          </p:cNvSpPr>
          <p:nvPr>
            <p:ph type="title"/>
          </p:nvPr>
        </p:nvSpPr>
        <p:spPr>
          <a:xfrm>
            <a:off x="913795" y="609601"/>
            <a:ext cx="10353761" cy="762000"/>
          </a:xfrm>
        </p:spPr>
        <p:txBody>
          <a:bodyPr/>
          <a:lstStyle/>
          <a:p>
            <a:r>
              <a:rPr lang="en-US" dirty="0"/>
              <a:t>Conclusion </a:t>
            </a:r>
          </a:p>
        </p:txBody>
      </p:sp>
      <p:sp>
        <p:nvSpPr>
          <p:cNvPr id="3" name="Content Placeholder 2">
            <a:extLst>
              <a:ext uri="{FF2B5EF4-FFF2-40B4-BE49-F238E27FC236}">
                <a16:creationId xmlns:a16="http://schemas.microsoft.com/office/drawing/2014/main" id="{53448602-715C-4CEF-AC56-FDE5AE0D4F9D}"/>
              </a:ext>
            </a:extLst>
          </p:cNvPr>
          <p:cNvSpPr>
            <a:spLocks noGrp="1"/>
          </p:cNvSpPr>
          <p:nvPr>
            <p:ph idx="1"/>
          </p:nvPr>
        </p:nvSpPr>
        <p:spPr>
          <a:xfrm>
            <a:off x="913795" y="1198880"/>
            <a:ext cx="10353762" cy="5415280"/>
          </a:xfrm>
        </p:spPr>
        <p:txBody>
          <a:bodyPr>
            <a:noAutofit/>
          </a:bodyPr>
          <a:lstStyle/>
          <a:p>
            <a:pPr>
              <a:buFont typeface="Wingdings" panose="05000000000000000000" pitchFamily="2" charset="2"/>
              <a:buChar char="§"/>
            </a:pPr>
            <a:r>
              <a:rPr lang="en-US" dirty="0">
                <a:latin typeface="+mj-lt"/>
              </a:rPr>
              <a:t> In general diplomacy in the ancient era were not conducted based on a specific rules and it was not organized. </a:t>
            </a:r>
          </a:p>
          <a:p>
            <a:pPr>
              <a:buFont typeface="Wingdings" panose="05000000000000000000" pitchFamily="2" charset="2"/>
              <a:buChar char="§"/>
            </a:pPr>
            <a:r>
              <a:rPr lang="en-US" dirty="0">
                <a:latin typeface="+mj-lt"/>
              </a:rPr>
              <a:t>Diplomatic relations were vary from a country to another based on their common and own interest. </a:t>
            </a:r>
          </a:p>
          <a:p>
            <a:pPr>
              <a:buFont typeface="Wingdings" panose="05000000000000000000" pitchFamily="2" charset="2"/>
              <a:buChar char="§"/>
            </a:pPr>
            <a:r>
              <a:rPr lang="en-US" dirty="0">
                <a:latin typeface="+mj-lt"/>
              </a:rPr>
              <a:t> Diplomatic relations established based on balance of power, type and nature of the powers,</a:t>
            </a:r>
          </a:p>
          <a:p>
            <a:pPr>
              <a:buFont typeface="Wingdings" panose="05000000000000000000" pitchFamily="2" charset="2"/>
              <a:buChar char="§"/>
            </a:pPr>
            <a:r>
              <a:rPr lang="en-US" dirty="0">
                <a:latin typeface="+mj-lt"/>
              </a:rPr>
              <a:t>Its boundaries and frame were very narrow and limited concerned ONLY with regional and neighbor countries. </a:t>
            </a:r>
          </a:p>
          <a:p>
            <a:pPr>
              <a:buFont typeface="Wingdings" panose="05000000000000000000" pitchFamily="2" charset="2"/>
              <a:buChar char="§"/>
            </a:pPr>
            <a:r>
              <a:rPr lang="en-US" dirty="0">
                <a:latin typeface="+mj-lt"/>
              </a:rPr>
              <a:t> diplomacy played significant role in enhancing peace.</a:t>
            </a:r>
          </a:p>
          <a:p>
            <a:pPr>
              <a:buFont typeface="Wingdings" panose="05000000000000000000" pitchFamily="2" charset="2"/>
              <a:buChar char="§"/>
            </a:pPr>
            <a:r>
              <a:rPr lang="en-US" dirty="0">
                <a:latin typeface="+mj-lt"/>
              </a:rPr>
              <a:t> signing treaties and conventions.  </a:t>
            </a:r>
          </a:p>
          <a:p>
            <a:pPr>
              <a:buFont typeface="Wingdings" panose="05000000000000000000" pitchFamily="2" charset="2"/>
              <a:buChar char="§"/>
            </a:pPr>
            <a:r>
              <a:rPr lang="en-US" dirty="0">
                <a:latin typeface="+mj-lt"/>
              </a:rPr>
              <a:t> creating personal immunity of diplomats</a:t>
            </a:r>
          </a:p>
        </p:txBody>
      </p:sp>
    </p:spTree>
    <p:extLst>
      <p:ext uri="{BB962C8B-B14F-4D97-AF65-F5344CB8AC3E}">
        <p14:creationId xmlns:p14="http://schemas.microsoft.com/office/powerpoint/2010/main" val="2704682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5F021-43E3-4392-AAA6-216243B37CB0}"/>
              </a:ext>
            </a:extLst>
          </p:cNvPr>
          <p:cNvSpPr>
            <a:spLocks noGrp="1"/>
          </p:cNvSpPr>
          <p:nvPr>
            <p:ph type="title"/>
          </p:nvPr>
        </p:nvSpPr>
        <p:spPr/>
        <p:txBody>
          <a:bodyPr/>
          <a:lstStyle/>
          <a:p>
            <a:r>
              <a:rPr lang="en-US" dirty="0"/>
              <a:t>Thank you </a:t>
            </a:r>
          </a:p>
        </p:txBody>
      </p:sp>
      <p:sp>
        <p:nvSpPr>
          <p:cNvPr id="3" name="Content Placeholder 2">
            <a:extLst>
              <a:ext uri="{FF2B5EF4-FFF2-40B4-BE49-F238E27FC236}">
                <a16:creationId xmlns:a16="http://schemas.microsoft.com/office/drawing/2014/main" id="{6CD624FC-BDE2-4322-A1A9-3C2DCB9D86A1}"/>
              </a:ext>
            </a:extLst>
          </p:cNvPr>
          <p:cNvSpPr>
            <a:spLocks noGrp="1"/>
          </p:cNvSpPr>
          <p:nvPr>
            <p:ph idx="1"/>
          </p:nvPr>
        </p:nvSpPr>
        <p:spPr/>
        <p:txBody>
          <a:bodyPr>
            <a:normAutofit/>
          </a:bodyPr>
          <a:lstStyle/>
          <a:p>
            <a:pPr marL="0" indent="0" algn="ctr">
              <a:buNone/>
            </a:pPr>
            <a:endParaRPr lang="en-US" sz="4800" dirty="0"/>
          </a:p>
          <a:p>
            <a:pPr marL="0" indent="0" algn="ctr">
              <a:buNone/>
            </a:pPr>
            <a:r>
              <a:rPr lang="en-US" sz="4800" dirty="0"/>
              <a:t>Q &amp; A </a:t>
            </a:r>
          </a:p>
        </p:txBody>
      </p:sp>
    </p:spTree>
    <p:extLst>
      <p:ext uri="{BB962C8B-B14F-4D97-AF65-F5344CB8AC3E}">
        <p14:creationId xmlns:p14="http://schemas.microsoft.com/office/powerpoint/2010/main" val="66294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615A8-4D92-4A03-A7F1-FE25FAAEF99E}"/>
              </a:ext>
            </a:extLst>
          </p:cNvPr>
          <p:cNvSpPr>
            <a:spLocks noGrp="1"/>
          </p:cNvSpPr>
          <p:nvPr>
            <p:ph type="title"/>
          </p:nvPr>
        </p:nvSpPr>
        <p:spPr/>
        <p:txBody>
          <a:bodyPr/>
          <a:lstStyle/>
          <a:p>
            <a:r>
              <a:rPr lang="en-US" dirty="0"/>
              <a:t>4</a:t>
            </a:r>
            <a:r>
              <a:rPr lang="en-US" baseline="30000" dirty="0"/>
              <a:t>th</a:t>
            </a:r>
            <a:r>
              <a:rPr lang="en-US" dirty="0"/>
              <a:t>    Lecture </a:t>
            </a:r>
          </a:p>
        </p:txBody>
      </p:sp>
      <p:sp>
        <p:nvSpPr>
          <p:cNvPr id="3" name="Content Placeholder 2">
            <a:extLst>
              <a:ext uri="{FF2B5EF4-FFF2-40B4-BE49-F238E27FC236}">
                <a16:creationId xmlns:a16="http://schemas.microsoft.com/office/drawing/2014/main" id="{0103C09B-BF5A-4112-83D4-430A9F6BEAC6}"/>
              </a:ext>
            </a:extLst>
          </p:cNvPr>
          <p:cNvSpPr>
            <a:spLocks noGrp="1"/>
          </p:cNvSpPr>
          <p:nvPr>
            <p:ph idx="1"/>
          </p:nvPr>
        </p:nvSpPr>
        <p:spPr/>
        <p:txBody>
          <a:bodyPr/>
          <a:lstStyle/>
          <a:p>
            <a:pPr marL="0" indent="0">
              <a:buNone/>
            </a:pPr>
            <a:r>
              <a:rPr lang="en-US" dirty="0"/>
              <a:t> </a:t>
            </a:r>
            <a:endParaRPr lang="en-US" sz="4000" dirty="0">
              <a:latin typeface="+mj-lt"/>
            </a:endParaRPr>
          </a:p>
          <a:p>
            <a:pPr marL="0" indent="0" algn="ctr">
              <a:buNone/>
            </a:pPr>
            <a:r>
              <a:rPr lang="en-US" sz="4000" b="1" dirty="0">
                <a:latin typeface="+mj-lt"/>
              </a:rPr>
              <a:t>History of DIPLOMACY</a:t>
            </a:r>
          </a:p>
          <a:p>
            <a:pPr marL="0" indent="0" algn="ctr">
              <a:buNone/>
            </a:pPr>
            <a:r>
              <a:rPr lang="en-US" sz="4000" b="1" dirty="0">
                <a:latin typeface="+mj-lt"/>
              </a:rPr>
              <a:t>In Greece and Rome</a:t>
            </a:r>
          </a:p>
        </p:txBody>
      </p:sp>
    </p:spTree>
    <p:extLst>
      <p:ext uri="{BB962C8B-B14F-4D97-AF65-F5344CB8AC3E}">
        <p14:creationId xmlns:p14="http://schemas.microsoft.com/office/powerpoint/2010/main" val="392323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9BF88-B1B3-426F-94C3-AD8A15A78CA0}"/>
              </a:ext>
            </a:extLst>
          </p:cNvPr>
          <p:cNvSpPr>
            <a:spLocks noGrp="1"/>
          </p:cNvSpPr>
          <p:nvPr>
            <p:ph idx="1"/>
          </p:nvPr>
        </p:nvSpPr>
        <p:spPr>
          <a:xfrm>
            <a:off x="568960" y="386080"/>
            <a:ext cx="10698597" cy="6035040"/>
          </a:xfrm>
        </p:spPr>
        <p:txBody>
          <a:bodyPr/>
          <a:lstStyle/>
          <a:p>
            <a:pPr marL="0" indent="0">
              <a:buNone/>
            </a:pPr>
            <a:r>
              <a:rPr lang="en-US" sz="2400" b="1" dirty="0">
                <a:latin typeface="+mj-lt"/>
              </a:rPr>
              <a:t> Bibliography:</a:t>
            </a:r>
          </a:p>
          <a:p>
            <a:pPr>
              <a:buFont typeface="Wingdings" panose="05000000000000000000" pitchFamily="2" charset="2"/>
              <a:buChar char="§"/>
            </a:pPr>
            <a:r>
              <a:rPr lang="en-US" sz="2400" dirty="0">
                <a:latin typeface="+mj-lt"/>
              </a:rPr>
              <a:t> Thierry </a:t>
            </a:r>
            <a:r>
              <a:rPr lang="en-US" sz="2400" dirty="0" err="1">
                <a:latin typeface="+mj-lt"/>
              </a:rPr>
              <a:t>Balzacq</a:t>
            </a:r>
            <a:r>
              <a:rPr lang="en-US" sz="2400" dirty="0">
                <a:latin typeface="+mj-lt"/>
              </a:rPr>
              <a:t> &amp; Frédéric </a:t>
            </a:r>
            <a:r>
              <a:rPr lang="en-US" sz="2400" dirty="0" err="1">
                <a:latin typeface="+mj-lt"/>
              </a:rPr>
              <a:t>Charillon</a:t>
            </a:r>
            <a:r>
              <a:rPr lang="en-US" sz="2400" dirty="0">
                <a:latin typeface="+mj-lt"/>
              </a:rPr>
              <a:t>, Global Diplomacy ‘An Introduction to Theory and Practice, Translated: William Snow, Palgrave Macmillan, 2020.</a:t>
            </a:r>
          </a:p>
          <a:p>
            <a:pPr marL="0" indent="0">
              <a:buNone/>
            </a:pPr>
            <a:endParaRPr lang="en-US" sz="2400" dirty="0">
              <a:latin typeface="+mj-lt"/>
            </a:endParaRPr>
          </a:p>
          <a:p>
            <a:pPr>
              <a:buFont typeface="Wingdings" panose="05000000000000000000" pitchFamily="2" charset="2"/>
              <a:buChar char="§"/>
            </a:pPr>
            <a:r>
              <a:rPr lang="en-US" sz="2400" dirty="0">
                <a:latin typeface="+mj-lt"/>
              </a:rPr>
              <a:t>  Sally Marks Chas. W. Freeman, Diplomacy, </a:t>
            </a:r>
            <a:r>
              <a:rPr lang="en-US" sz="2400" dirty="0" err="1">
                <a:latin typeface="+mj-lt"/>
              </a:rPr>
              <a:t>Encyclopaedia</a:t>
            </a:r>
            <a:r>
              <a:rPr lang="en-US" sz="2400" dirty="0">
                <a:latin typeface="+mj-lt"/>
              </a:rPr>
              <a:t> Britannica, Inc. Jan 17</a:t>
            </a:r>
            <a:r>
              <a:rPr lang="en-US" sz="2400" baseline="30000" dirty="0">
                <a:latin typeface="+mj-lt"/>
              </a:rPr>
              <a:t>th</a:t>
            </a:r>
            <a:r>
              <a:rPr lang="en-US" sz="2400" dirty="0">
                <a:latin typeface="+mj-lt"/>
              </a:rPr>
              <a:t>, 2019.</a:t>
            </a:r>
            <a:r>
              <a:rPr lang="en-US" sz="2400" baseline="30000" dirty="0">
                <a:latin typeface="+mj-lt"/>
              </a:rPr>
              <a:t> </a:t>
            </a:r>
            <a:r>
              <a:rPr lang="en-US" sz="2400" dirty="0">
                <a:latin typeface="+mj-lt"/>
              </a:rPr>
              <a:t> </a:t>
            </a:r>
            <a:r>
              <a:rPr lang="en-US" sz="2400" dirty="0">
                <a:latin typeface="+mj-lt"/>
                <a:hlinkClick r:id="rId2"/>
              </a:rPr>
              <a:t>https://www.britannica.com/topic/diplomacy</a:t>
            </a:r>
            <a:endParaRPr lang="en-US" sz="2400" dirty="0">
              <a:latin typeface="+mj-lt"/>
            </a:endParaRPr>
          </a:p>
          <a:p>
            <a:pPr marL="0" indent="0">
              <a:buNone/>
            </a:pPr>
            <a:endParaRPr lang="en-US" sz="2400" dirty="0">
              <a:latin typeface="+mj-lt"/>
            </a:endParaRPr>
          </a:p>
          <a:p>
            <a:pPr>
              <a:buFont typeface="Wingdings" panose="05000000000000000000" pitchFamily="2" charset="2"/>
              <a:buChar char="§"/>
            </a:pPr>
            <a:r>
              <a:rPr lang="en-US" sz="2400" dirty="0">
                <a:latin typeface="+mj-lt"/>
              </a:rPr>
              <a:t>Dr. Dana </a:t>
            </a:r>
            <a:r>
              <a:rPr lang="en-US" sz="2400" dirty="0" err="1">
                <a:latin typeface="+mj-lt"/>
              </a:rPr>
              <a:t>Barzinji</a:t>
            </a:r>
            <a:r>
              <a:rPr lang="en-US" sz="2400" dirty="0">
                <a:latin typeface="+mj-lt"/>
              </a:rPr>
              <a:t>,  An Introduction to Contemporary Diplomatic and Consular Relations, Zahawi Center, No. 56. 1</a:t>
            </a:r>
            <a:r>
              <a:rPr lang="en-US" sz="2400" baseline="30000" dirty="0">
                <a:latin typeface="+mj-lt"/>
              </a:rPr>
              <a:t>st</a:t>
            </a:r>
            <a:r>
              <a:rPr lang="en-US" sz="2400" dirty="0">
                <a:latin typeface="+mj-lt"/>
              </a:rPr>
              <a:t> </a:t>
            </a:r>
            <a:r>
              <a:rPr lang="en-US" sz="2400" dirty="0" err="1">
                <a:latin typeface="+mj-lt"/>
              </a:rPr>
              <a:t>Edtition</a:t>
            </a:r>
            <a:r>
              <a:rPr lang="en-US" sz="2400" dirty="0">
                <a:latin typeface="+mj-lt"/>
              </a:rPr>
              <a:t>, 2017. </a:t>
            </a:r>
          </a:p>
          <a:p>
            <a:pPr>
              <a:buFont typeface="Wingdings" panose="05000000000000000000" pitchFamily="2" charset="2"/>
              <a:buChar char="§"/>
            </a:pPr>
            <a:endParaRPr lang="en-US" sz="2400" dirty="0">
              <a:latin typeface="+mj-lt"/>
            </a:endParaRPr>
          </a:p>
        </p:txBody>
      </p:sp>
    </p:spTree>
    <p:extLst>
      <p:ext uri="{BB962C8B-B14F-4D97-AF65-F5344CB8AC3E}">
        <p14:creationId xmlns:p14="http://schemas.microsoft.com/office/powerpoint/2010/main" val="264881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0A47B-199A-43B7-A9DB-1480B50C0325}"/>
              </a:ext>
            </a:extLst>
          </p:cNvPr>
          <p:cNvSpPr>
            <a:spLocks noGrp="1"/>
          </p:cNvSpPr>
          <p:nvPr>
            <p:ph type="title"/>
          </p:nvPr>
        </p:nvSpPr>
        <p:spPr/>
        <p:txBody>
          <a:bodyPr/>
          <a:lstStyle/>
          <a:p>
            <a:r>
              <a:rPr lang="en-US" dirty="0"/>
              <a:t>Key Word</a:t>
            </a:r>
          </a:p>
        </p:txBody>
      </p:sp>
      <p:sp>
        <p:nvSpPr>
          <p:cNvPr id="3" name="Content Placeholder 2">
            <a:extLst>
              <a:ext uri="{FF2B5EF4-FFF2-40B4-BE49-F238E27FC236}">
                <a16:creationId xmlns:a16="http://schemas.microsoft.com/office/drawing/2014/main" id="{01EA28E4-2220-410D-AE63-5AB66B0DB462}"/>
              </a:ext>
            </a:extLst>
          </p:cNvPr>
          <p:cNvSpPr>
            <a:spLocks noGrp="1"/>
          </p:cNvSpPr>
          <p:nvPr>
            <p:ph idx="1"/>
          </p:nvPr>
        </p:nvSpPr>
        <p:spPr>
          <a:xfrm>
            <a:off x="913795" y="1757680"/>
            <a:ext cx="10353762" cy="4033520"/>
          </a:xfrm>
        </p:spPr>
        <p:txBody>
          <a:bodyPr>
            <a:normAutofit/>
          </a:bodyPr>
          <a:lstStyle/>
          <a:p>
            <a:pPr marL="0" indent="0">
              <a:buNone/>
            </a:pPr>
            <a:r>
              <a:rPr lang="en-US" sz="2800" dirty="0">
                <a:latin typeface="+mj-lt"/>
              </a:rPr>
              <a:t> Diplomatic immunity | Pioneer |ambassador | Senate| Civilization | Truces | neutrality | Paleographic techniques |diplomatic precedents and procedures | sanctity of contracts | Natural Law | </a:t>
            </a:r>
          </a:p>
        </p:txBody>
      </p:sp>
    </p:spTree>
    <p:extLst>
      <p:ext uri="{BB962C8B-B14F-4D97-AF65-F5344CB8AC3E}">
        <p14:creationId xmlns:p14="http://schemas.microsoft.com/office/powerpoint/2010/main" val="111755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F4B5F-9D09-495C-9823-C1DFA0B5C4BD}"/>
              </a:ext>
            </a:extLst>
          </p:cNvPr>
          <p:cNvSpPr>
            <a:spLocks noGrp="1"/>
          </p:cNvSpPr>
          <p:nvPr>
            <p:ph type="title"/>
          </p:nvPr>
        </p:nvSpPr>
        <p:spPr>
          <a:xfrm>
            <a:off x="913795" y="609601"/>
            <a:ext cx="10353761" cy="853440"/>
          </a:xfrm>
        </p:spPr>
        <p:txBody>
          <a:bodyPr/>
          <a:lstStyle/>
          <a:p>
            <a:r>
              <a:rPr lang="en-US" dirty="0"/>
              <a:t>Diplomacy in Ancient Greece</a:t>
            </a:r>
          </a:p>
        </p:txBody>
      </p:sp>
      <p:sp>
        <p:nvSpPr>
          <p:cNvPr id="3" name="Content Placeholder 2">
            <a:extLst>
              <a:ext uri="{FF2B5EF4-FFF2-40B4-BE49-F238E27FC236}">
                <a16:creationId xmlns:a16="http://schemas.microsoft.com/office/drawing/2014/main" id="{8F82BAAA-72E0-4570-8C0E-4E76FEDFF92B}"/>
              </a:ext>
            </a:extLst>
          </p:cNvPr>
          <p:cNvSpPr>
            <a:spLocks noGrp="1"/>
          </p:cNvSpPr>
          <p:nvPr>
            <p:ph idx="1"/>
          </p:nvPr>
        </p:nvSpPr>
        <p:spPr>
          <a:xfrm>
            <a:off x="913795" y="1544320"/>
            <a:ext cx="10353762" cy="4917440"/>
          </a:xfrm>
        </p:spPr>
        <p:txBody>
          <a:bodyPr>
            <a:noAutofit/>
          </a:bodyPr>
          <a:lstStyle/>
          <a:p>
            <a:pPr algn="just">
              <a:buFont typeface="Wingdings" panose="05000000000000000000" pitchFamily="2" charset="2"/>
              <a:buChar char="§"/>
            </a:pPr>
            <a:r>
              <a:rPr lang="en-US" sz="2400" dirty="0">
                <a:latin typeface="+mj-lt"/>
              </a:rPr>
              <a:t> </a:t>
            </a:r>
            <a:r>
              <a:rPr lang="en-US" sz="2800" dirty="0">
                <a:latin typeface="+mj-lt"/>
              </a:rPr>
              <a:t>Greek civilization were not only pioneer in History, Philosophy or political thought, but also they were pioneer in establishing diplomatic relations. </a:t>
            </a:r>
          </a:p>
          <a:p>
            <a:pPr marL="0" indent="0" algn="just">
              <a:buNone/>
            </a:pPr>
            <a:endParaRPr lang="en-US" sz="2800" dirty="0">
              <a:latin typeface="+mj-lt"/>
            </a:endParaRPr>
          </a:p>
          <a:p>
            <a:pPr algn="just">
              <a:buFont typeface="Wingdings" panose="05000000000000000000" pitchFamily="2" charset="2"/>
              <a:buChar char="§"/>
            </a:pPr>
            <a:r>
              <a:rPr lang="en-US" sz="2800" dirty="0">
                <a:latin typeface="+mj-lt"/>
              </a:rPr>
              <a:t>The earliest evidence of Greek diplomacy can be found in its literature, notably in Homer’s Iliad and Odyssey. Otherwise, the first traces of interstate relations concern the Olympic Games of 776 BCE. </a:t>
            </a:r>
          </a:p>
          <a:p>
            <a:pPr algn="just"/>
            <a:endParaRPr lang="en-US" sz="2800" dirty="0">
              <a:latin typeface="+mj-lt"/>
            </a:endParaRPr>
          </a:p>
        </p:txBody>
      </p:sp>
    </p:spTree>
    <p:extLst>
      <p:ext uri="{BB962C8B-B14F-4D97-AF65-F5344CB8AC3E}">
        <p14:creationId xmlns:p14="http://schemas.microsoft.com/office/powerpoint/2010/main" val="119685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76AAC-B645-4115-B81A-1ACDF6E09D8A}"/>
              </a:ext>
            </a:extLst>
          </p:cNvPr>
          <p:cNvSpPr>
            <a:spLocks noGrp="1"/>
          </p:cNvSpPr>
          <p:nvPr>
            <p:ph idx="1"/>
          </p:nvPr>
        </p:nvSpPr>
        <p:spPr>
          <a:xfrm>
            <a:off x="913795" y="538480"/>
            <a:ext cx="10353762" cy="5252720"/>
          </a:xfrm>
        </p:spPr>
        <p:txBody>
          <a:bodyPr>
            <a:normAutofit fontScale="85000" lnSpcReduction="20000"/>
          </a:bodyPr>
          <a:lstStyle/>
          <a:p>
            <a:r>
              <a:rPr lang="en-US" sz="2800" dirty="0">
                <a:latin typeface="+mj-lt"/>
              </a:rPr>
              <a:t>Sparta was actively forming alliances in the mid-6th century BCE, and by 500 BCE it had created the Peloponnesian League. In the 5th century BCE, Athens led the Delian League during the Greco-Persian Wars.</a:t>
            </a:r>
          </a:p>
          <a:p>
            <a:endParaRPr lang="en-US" sz="2800" dirty="0">
              <a:latin typeface="+mj-lt"/>
            </a:endParaRPr>
          </a:p>
          <a:p>
            <a:r>
              <a:rPr lang="en-US" sz="2800" dirty="0">
                <a:latin typeface="+mj-lt"/>
              </a:rPr>
              <a:t>founder of diplomatic rules and laws that forms modern and international diplomacy today.</a:t>
            </a:r>
          </a:p>
          <a:p>
            <a:pPr marL="0" indent="0">
              <a:buNone/>
            </a:pPr>
            <a:r>
              <a:rPr lang="en-US" sz="2800" dirty="0">
                <a:latin typeface="+mj-lt"/>
              </a:rPr>
              <a:t> </a:t>
            </a:r>
          </a:p>
          <a:p>
            <a:r>
              <a:rPr lang="en-US" sz="2800" dirty="0">
                <a:latin typeface="+mj-lt"/>
              </a:rPr>
              <a:t>Appointing and sending back the ambassadors. </a:t>
            </a:r>
          </a:p>
          <a:p>
            <a:endParaRPr lang="en-US" sz="2800" dirty="0">
              <a:latin typeface="+mj-lt"/>
            </a:endParaRPr>
          </a:p>
          <a:p>
            <a:r>
              <a:rPr lang="en-US" sz="2800" dirty="0">
                <a:latin typeface="+mj-lt"/>
              </a:rPr>
              <a:t>Diplomatic immunity by not adhering to local laws and courts. </a:t>
            </a:r>
          </a:p>
        </p:txBody>
      </p:sp>
    </p:spTree>
    <p:extLst>
      <p:ext uri="{BB962C8B-B14F-4D97-AF65-F5344CB8AC3E}">
        <p14:creationId xmlns:p14="http://schemas.microsoft.com/office/powerpoint/2010/main" val="328038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17EEEC-E7BA-4C76-920F-6A0A7C8F1944}"/>
              </a:ext>
            </a:extLst>
          </p:cNvPr>
          <p:cNvSpPr>
            <a:spLocks noGrp="1"/>
          </p:cNvSpPr>
          <p:nvPr>
            <p:ph idx="1"/>
          </p:nvPr>
        </p:nvSpPr>
        <p:spPr>
          <a:xfrm>
            <a:off x="588674" y="714304"/>
            <a:ext cx="10993725" cy="5513776"/>
          </a:xfrm>
        </p:spPr>
        <p:txBody>
          <a:bodyPr>
            <a:normAutofit fontScale="92500"/>
          </a:bodyPr>
          <a:lstStyle/>
          <a:p>
            <a:pPr algn="just">
              <a:buFont typeface="Wingdings" panose="05000000000000000000" pitchFamily="2" charset="2"/>
              <a:buChar char="§"/>
            </a:pPr>
            <a:r>
              <a:rPr lang="en-US" sz="2400" dirty="0">
                <a:latin typeface="+mj-lt"/>
              </a:rPr>
              <a:t> </a:t>
            </a:r>
            <a:r>
              <a:rPr lang="en-US" sz="2800" dirty="0">
                <a:latin typeface="+mj-lt"/>
              </a:rPr>
              <a:t>They are founder of consular agents and its function</a:t>
            </a:r>
          </a:p>
          <a:p>
            <a:pPr marL="0" indent="0" algn="just">
              <a:buNone/>
            </a:pPr>
            <a:endParaRPr lang="en-US" sz="2800" dirty="0">
              <a:latin typeface="+mj-lt"/>
            </a:endParaRPr>
          </a:p>
          <a:p>
            <a:pPr algn="just">
              <a:buFont typeface="Wingdings" panose="05000000000000000000" pitchFamily="2" charset="2"/>
              <a:buChar char="§"/>
            </a:pPr>
            <a:r>
              <a:rPr lang="en-US" sz="2800" dirty="0">
                <a:latin typeface="+mj-lt"/>
              </a:rPr>
              <a:t>  Olive tree as a symbol of PEACE </a:t>
            </a:r>
          </a:p>
          <a:p>
            <a:pPr algn="just">
              <a:buFont typeface="Wingdings" panose="05000000000000000000" pitchFamily="2" charset="2"/>
              <a:buChar char="§"/>
            </a:pPr>
            <a:endParaRPr lang="en-US" sz="2800" dirty="0">
              <a:latin typeface="+mj-lt"/>
            </a:endParaRPr>
          </a:p>
          <a:p>
            <a:pPr algn="just">
              <a:buFont typeface="Wingdings" panose="05000000000000000000" pitchFamily="2" charset="2"/>
              <a:buChar char="§"/>
            </a:pPr>
            <a:r>
              <a:rPr lang="en-US" sz="2800" dirty="0">
                <a:latin typeface="+mj-lt"/>
              </a:rPr>
              <a:t> Creating specific forms of negotiation and holding conferences, Alliance, dialogue via parliament. </a:t>
            </a:r>
          </a:p>
          <a:p>
            <a:pPr marL="0" indent="0" algn="just">
              <a:buNone/>
            </a:pPr>
            <a:r>
              <a:rPr lang="en-US" sz="2800" dirty="0">
                <a:latin typeface="+mj-lt"/>
              </a:rPr>
              <a:t> </a:t>
            </a:r>
          </a:p>
          <a:p>
            <a:pPr algn="just">
              <a:buFont typeface="Wingdings" panose="05000000000000000000" pitchFamily="2" charset="2"/>
              <a:buChar char="§"/>
            </a:pPr>
            <a:r>
              <a:rPr lang="en-US" sz="2800" dirty="0">
                <a:latin typeface="+mj-lt"/>
              </a:rPr>
              <a:t> conducting external relations  between city states in a constant and continuous manner as they had mutual interest. </a:t>
            </a:r>
          </a:p>
          <a:p>
            <a:pPr marL="0" indent="0" algn="just">
              <a:buNone/>
            </a:pPr>
            <a:endParaRPr lang="en-US" sz="2800" dirty="0">
              <a:latin typeface="+mj-lt"/>
            </a:endParaRPr>
          </a:p>
        </p:txBody>
      </p:sp>
    </p:spTree>
    <p:extLst>
      <p:ext uri="{BB962C8B-B14F-4D97-AF65-F5344CB8AC3E}">
        <p14:creationId xmlns:p14="http://schemas.microsoft.com/office/powerpoint/2010/main" val="2007374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31579B-1B17-4AD9-B79E-7F207946925B}"/>
              </a:ext>
            </a:extLst>
          </p:cNvPr>
          <p:cNvSpPr>
            <a:spLocks noGrp="1"/>
          </p:cNvSpPr>
          <p:nvPr>
            <p:ph idx="1"/>
          </p:nvPr>
        </p:nvSpPr>
        <p:spPr>
          <a:xfrm>
            <a:off x="913795" y="548640"/>
            <a:ext cx="10353762" cy="5242560"/>
          </a:xfrm>
        </p:spPr>
        <p:txBody>
          <a:bodyPr>
            <a:normAutofit/>
          </a:bodyPr>
          <a:lstStyle/>
          <a:p>
            <a:pPr algn="just">
              <a:buFont typeface="Wingdings" panose="05000000000000000000" pitchFamily="2" charset="2"/>
              <a:buChar char="§"/>
            </a:pPr>
            <a:r>
              <a:rPr lang="en-US" sz="3200" b="0" i="0" u="none" strike="noStrike" baseline="0" dirty="0">
                <a:latin typeface="+mj-lt"/>
              </a:rPr>
              <a:t> Diplomats and ambassadors were not allowed to receive gifts and rewards, they had been punished to death if approved. </a:t>
            </a:r>
          </a:p>
          <a:p>
            <a:pPr marL="0" indent="0" algn="just">
              <a:buNone/>
            </a:pPr>
            <a:endParaRPr lang="en-US" sz="3200" b="0" i="0" u="none" strike="noStrike" baseline="0" dirty="0">
              <a:latin typeface="+mj-lt"/>
            </a:endParaRPr>
          </a:p>
          <a:p>
            <a:pPr algn="just">
              <a:buFont typeface="Wingdings" panose="05000000000000000000" pitchFamily="2" charset="2"/>
              <a:buChar char="§"/>
            </a:pPr>
            <a:r>
              <a:rPr lang="en-US" sz="3200" dirty="0">
                <a:latin typeface="+mj-lt"/>
              </a:rPr>
              <a:t> They choose ambassador and diplomats from whom they have Oratorical skills and influencer figure .</a:t>
            </a:r>
          </a:p>
          <a:p>
            <a:pPr marL="0" indent="0">
              <a:buNone/>
            </a:pPr>
            <a:endParaRPr lang="en-US" sz="3200" b="0" i="0" u="none" strike="noStrike" baseline="0" dirty="0">
              <a:latin typeface="+mj-lt"/>
            </a:endParaRPr>
          </a:p>
        </p:txBody>
      </p:sp>
    </p:spTree>
    <p:extLst>
      <p:ext uri="{BB962C8B-B14F-4D97-AF65-F5344CB8AC3E}">
        <p14:creationId xmlns:p14="http://schemas.microsoft.com/office/powerpoint/2010/main" val="400710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F71718-23D1-498A-BFC0-48C1CC32BEE9}"/>
              </a:ext>
            </a:extLst>
          </p:cNvPr>
          <p:cNvSpPr>
            <a:spLocks noGrp="1"/>
          </p:cNvSpPr>
          <p:nvPr>
            <p:ph idx="1"/>
          </p:nvPr>
        </p:nvSpPr>
        <p:spPr>
          <a:xfrm>
            <a:off x="913795" y="568960"/>
            <a:ext cx="10353762" cy="5222240"/>
          </a:xfrm>
        </p:spPr>
        <p:txBody>
          <a:bodyPr>
            <a:normAutofit/>
          </a:bodyPr>
          <a:lstStyle/>
          <a:p>
            <a:pPr algn="just">
              <a:buFont typeface="Wingdings" panose="05000000000000000000" pitchFamily="2" charset="2"/>
              <a:buChar char="§"/>
            </a:pPr>
            <a:r>
              <a:rPr lang="en-US" sz="2800" dirty="0">
                <a:latin typeface="+mj-lt"/>
              </a:rPr>
              <a:t>Greek diplomacy took many forms:</a:t>
            </a:r>
          </a:p>
          <a:p>
            <a:pPr algn="just">
              <a:buFont typeface="Wingdings" panose="05000000000000000000" pitchFamily="2" charset="2"/>
              <a:buChar char="§"/>
            </a:pPr>
            <a:r>
              <a:rPr lang="en-US" sz="2800" dirty="0">
                <a:latin typeface="+mj-lt"/>
              </a:rPr>
              <a:t> Heralds, references to whom can be found in prehistory, were the first diplomats and were protected by the gods with an immunity that other envoys lacked. </a:t>
            </a:r>
          </a:p>
          <a:p>
            <a:pPr algn="just">
              <a:buFont typeface="Wingdings" panose="05000000000000000000" pitchFamily="2" charset="2"/>
              <a:buChar char="§"/>
            </a:pPr>
            <a:endParaRPr lang="en-US" sz="2800" dirty="0">
              <a:latin typeface="+mj-lt"/>
            </a:endParaRPr>
          </a:p>
          <a:p>
            <a:pPr algn="just">
              <a:buFont typeface="Wingdings" panose="05000000000000000000" pitchFamily="2" charset="2"/>
              <a:buChar char="§"/>
            </a:pPr>
            <a:r>
              <a:rPr lang="en-US" sz="2800" dirty="0">
                <a:latin typeface="+mj-lt"/>
              </a:rPr>
              <a:t>Their protector was Hermes, the messenger of the gods, who became associated with all diplomacy. </a:t>
            </a:r>
          </a:p>
        </p:txBody>
      </p:sp>
    </p:spTree>
    <p:extLst>
      <p:ext uri="{BB962C8B-B14F-4D97-AF65-F5344CB8AC3E}">
        <p14:creationId xmlns:p14="http://schemas.microsoft.com/office/powerpoint/2010/main" val="879727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C745D1-6D80-4959-BE04-76251D99A37C}"/>
              </a:ext>
            </a:extLst>
          </p:cNvPr>
          <p:cNvSpPr>
            <a:spLocks noGrp="1"/>
          </p:cNvSpPr>
          <p:nvPr>
            <p:ph idx="1"/>
          </p:nvPr>
        </p:nvSpPr>
        <p:spPr>
          <a:xfrm>
            <a:off x="1066195" y="772160"/>
            <a:ext cx="10353762" cy="5313680"/>
          </a:xfrm>
        </p:spPr>
        <p:txBody>
          <a:bodyPr>
            <a:normAutofit lnSpcReduction="10000"/>
          </a:bodyPr>
          <a:lstStyle/>
          <a:p>
            <a:r>
              <a:rPr lang="en-US" sz="2800" dirty="0">
                <a:latin typeface="+mj-lt"/>
              </a:rPr>
              <a:t> they envoys divided into small groups of political figures aged 50 years old.</a:t>
            </a:r>
          </a:p>
          <a:p>
            <a:r>
              <a:rPr lang="en-US" sz="2800" dirty="0">
                <a:latin typeface="+mj-lt"/>
              </a:rPr>
              <a:t>  In marked contrast to diplomatic relations, commercial and other apolitical relations between city-states were conducted on a continuous basis. </a:t>
            </a:r>
          </a:p>
          <a:p>
            <a:r>
              <a:rPr lang="en-US" sz="2800" dirty="0">
                <a:latin typeface="+mj-lt"/>
              </a:rPr>
              <a:t> Greek consular agents, or </a:t>
            </a:r>
            <a:r>
              <a:rPr lang="en-US" sz="2800" dirty="0" err="1">
                <a:latin typeface="+mj-lt"/>
              </a:rPr>
              <a:t>proxeni</a:t>
            </a:r>
            <a:r>
              <a:rPr lang="en-US" sz="2800" dirty="0">
                <a:latin typeface="+mj-lt"/>
              </a:rPr>
              <a:t>, were citizens of the city in which they resided, not of the city-state that employed them. Like envoys, they had a secondary task of gathering information, but their primary responsibility was trade.</a:t>
            </a:r>
          </a:p>
        </p:txBody>
      </p:sp>
    </p:spTree>
    <p:extLst>
      <p:ext uri="{BB962C8B-B14F-4D97-AF65-F5344CB8AC3E}">
        <p14:creationId xmlns:p14="http://schemas.microsoft.com/office/powerpoint/2010/main" val="3042054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800</TotalTime>
  <Words>1048</Words>
  <Application>Microsoft Office PowerPoint</Application>
  <PresentationFormat>Widescreen</PresentationFormat>
  <Paragraphs>78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Bookman Old Style</vt:lpstr>
      <vt:lpstr>Rockwell</vt:lpstr>
      <vt:lpstr>Wingdings</vt:lpstr>
      <vt:lpstr>Damask</vt:lpstr>
      <vt:lpstr>History of Diplomatic &amp; Consular Relations </vt:lpstr>
      <vt:lpstr>4th    Lecture </vt:lpstr>
      <vt:lpstr>Key Word</vt:lpstr>
      <vt:lpstr>Diplomacy in Ancient Greece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Diplomacy in Rome</vt:lpstr>
      <vt:lpstr>PowerPoint Presentation</vt:lpstr>
      <vt:lpstr>PowerPoint Presentation</vt:lpstr>
      <vt:lpstr>PowerPoint Presentation</vt:lpstr>
      <vt:lpstr>PowerPoint Presentation</vt:lpstr>
      <vt:lpstr>PowerPoint Presentation</vt:lpstr>
      <vt:lpstr>Conclusion </vt:lpstr>
      <vt:lpstr>Thank you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Diplomatic &amp; Consular Relations</dc:title>
  <dc:creator>Alla Rafiq</dc:creator>
  <cp:lastModifiedBy>Alla Rafiq</cp:lastModifiedBy>
  <cp:revision>72</cp:revision>
  <dcterms:created xsi:type="dcterms:W3CDTF">2020-10-10T10:56:10Z</dcterms:created>
  <dcterms:modified xsi:type="dcterms:W3CDTF">2020-11-04T15:58:59Z</dcterms:modified>
</cp:coreProperties>
</file>