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5"/>
  </p:notesMasterIdLst>
  <p:sldIdLst>
    <p:sldId id="256" r:id="rId2"/>
    <p:sldId id="264" r:id="rId3"/>
    <p:sldId id="295" r:id="rId4"/>
    <p:sldId id="269" r:id="rId5"/>
    <p:sldId id="319" r:id="rId6"/>
    <p:sldId id="325" r:id="rId7"/>
    <p:sldId id="326" r:id="rId8"/>
    <p:sldId id="309" r:id="rId9"/>
    <p:sldId id="331" r:id="rId10"/>
    <p:sldId id="332" r:id="rId11"/>
    <p:sldId id="327" r:id="rId12"/>
    <p:sldId id="335" r:id="rId13"/>
    <p:sldId id="337" r:id="rId14"/>
    <p:sldId id="336" r:id="rId15"/>
    <p:sldId id="324" r:id="rId16"/>
    <p:sldId id="320" r:id="rId17"/>
    <p:sldId id="330" r:id="rId18"/>
    <p:sldId id="328" r:id="rId19"/>
    <p:sldId id="333" r:id="rId20"/>
    <p:sldId id="321" r:id="rId21"/>
    <p:sldId id="317" r:id="rId22"/>
    <p:sldId id="276" r:id="rId23"/>
    <p:sldId id="31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29955CD-8620-4B9F-AB1D-CD6C9892048A}">
          <p14:sldIdLst>
            <p14:sldId id="256"/>
          </p14:sldIdLst>
        </p14:section>
        <p14:section name="Lecture 1" id="{52F8E952-53AE-463E-BCE7-6C76F031E62C}">
          <p14:sldIdLst>
            <p14:sldId id="264"/>
            <p14:sldId id="295"/>
            <p14:sldId id="269"/>
            <p14:sldId id="319"/>
            <p14:sldId id="325"/>
            <p14:sldId id="326"/>
            <p14:sldId id="309"/>
            <p14:sldId id="331"/>
            <p14:sldId id="332"/>
            <p14:sldId id="327"/>
            <p14:sldId id="335"/>
            <p14:sldId id="337"/>
            <p14:sldId id="336"/>
            <p14:sldId id="324"/>
            <p14:sldId id="320"/>
            <p14:sldId id="330"/>
            <p14:sldId id="328"/>
            <p14:sldId id="333"/>
            <p14:sldId id="321"/>
            <p14:sldId id="317"/>
            <p14:sldId id="276"/>
            <p14:sldId id="31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94660"/>
  </p:normalViewPr>
  <p:slideViewPr>
    <p:cSldViewPr snapToGrid="0">
      <p:cViewPr varScale="1">
        <p:scale>
          <a:sx n="63" d="100"/>
          <a:sy n="63" d="100"/>
        </p:scale>
        <p:origin x="7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FBC033-3E82-4199-9B8B-A8F418822FCB}" type="datetimeFigureOut">
              <a:rPr lang="en-US" smtClean="0"/>
              <a:t>6/28/2021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2B7D5A-6F04-47F7-8D65-F7305903A564}" type="slidenum">
              <a:rPr lang="en-US" smtClean="0"/>
              <a:t>‹#›</a:t>
            </a:fld>
            <a:endParaRPr lang="en-US"/>
          </a:p>
        </p:txBody>
      </p:sp>
    </p:spTree>
    <p:extLst>
      <p:ext uri="{BB962C8B-B14F-4D97-AF65-F5344CB8AC3E}">
        <p14:creationId xmlns:p14="http://schemas.microsoft.com/office/powerpoint/2010/main" val="978232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AA1159-9B93-429F-AC05-E3977DA203BD}" type="datetimeFigureOut">
              <a:rPr lang="en-US" smtClean="0"/>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F9667-508E-4F14-BA17-2FCEF34D8986}" type="slidenum">
              <a:rPr lang="en-US" smtClean="0"/>
              <a:t>‹#›</a:t>
            </a:fld>
            <a:endParaRPr lang="en-US"/>
          </a:p>
        </p:txBody>
      </p:sp>
    </p:spTree>
    <p:extLst>
      <p:ext uri="{BB962C8B-B14F-4D97-AF65-F5344CB8AC3E}">
        <p14:creationId xmlns:p14="http://schemas.microsoft.com/office/powerpoint/2010/main" val="501006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AA1159-9B93-429F-AC05-E3977DA203BD}" type="datetimeFigureOut">
              <a:rPr lang="en-US" smtClean="0"/>
              <a:t>6/28/2021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F9667-508E-4F14-BA17-2FCEF34D8986}" type="slidenum">
              <a:rPr lang="en-US" smtClean="0"/>
              <a:t>‹#›</a:t>
            </a:fld>
            <a:endParaRPr lang="en-US"/>
          </a:p>
        </p:txBody>
      </p:sp>
    </p:spTree>
    <p:extLst>
      <p:ext uri="{BB962C8B-B14F-4D97-AF65-F5344CB8AC3E}">
        <p14:creationId xmlns:p14="http://schemas.microsoft.com/office/powerpoint/2010/main" val="4204485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AA1159-9B93-429F-AC05-E3977DA203BD}" type="datetimeFigureOut">
              <a:rPr lang="en-US" smtClean="0"/>
              <a:t>6/28/2021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F9667-508E-4F14-BA17-2FCEF34D8986}" type="slidenum">
              <a:rPr lang="en-US" smtClean="0"/>
              <a:t>‹#›</a:t>
            </a:fld>
            <a:endParaRPr lang="en-US"/>
          </a:p>
        </p:txBody>
      </p:sp>
    </p:spTree>
    <p:extLst>
      <p:ext uri="{BB962C8B-B14F-4D97-AF65-F5344CB8AC3E}">
        <p14:creationId xmlns:p14="http://schemas.microsoft.com/office/powerpoint/2010/main" val="48932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AA1159-9B93-429F-AC05-E3977DA203BD}" type="datetimeFigureOut">
              <a:rPr lang="en-US" smtClean="0"/>
              <a:t>6/28/2021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F9667-508E-4F14-BA17-2FCEF34D8986}"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47192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AA1159-9B93-429F-AC05-E3977DA203BD}" type="datetimeFigureOut">
              <a:rPr lang="en-US" smtClean="0"/>
              <a:t>6/28/2021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F9667-508E-4F14-BA17-2FCEF34D8986}" type="slidenum">
              <a:rPr lang="en-US" smtClean="0"/>
              <a:t>‹#›</a:t>
            </a:fld>
            <a:endParaRPr lang="en-US"/>
          </a:p>
        </p:txBody>
      </p:sp>
    </p:spTree>
    <p:extLst>
      <p:ext uri="{BB962C8B-B14F-4D97-AF65-F5344CB8AC3E}">
        <p14:creationId xmlns:p14="http://schemas.microsoft.com/office/powerpoint/2010/main" val="1783331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9AA1159-9B93-429F-AC05-E3977DA203BD}" type="datetimeFigureOut">
              <a:rPr lang="en-US" smtClean="0"/>
              <a:t>6/28/2021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8F9667-508E-4F14-BA17-2FCEF34D8986}" type="slidenum">
              <a:rPr lang="en-US" smtClean="0"/>
              <a:t>‹#›</a:t>
            </a:fld>
            <a:endParaRPr lang="en-US"/>
          </a:p>
        </p:txBody>
      </p:sp>
    </p:spTree>
    <p:extLst>
      <p:ext uri="{BB962C8B-B14F-4D97-AF65-F5344CB8AC3E}">
        <p14:creationId xmlns:p14="http://schemas.microsoft.com/office/powerpoint/2010/main" val="4004813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9AA1159-9B93-429F-AC05-E3977DA203BD}" type="datetimeFigureOut">
              <a:rPr lang="en-US" smtClean="0"/>
              <a:t>6/28/2021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8F9667-508E-4F14-BA17-2FCEF34D8986}" type="slidenum">
              <a:rPr lang="en-US" smtClean="0"/>
              <a:t>‹#›</a:t>
            </a:fld>
            <a:endParaRPr lang="en-US"/>
          </a:p>
        </p:txBody>
      </p:sp>
    </p:spTree>
    <p:extLst>
      <p:ext uri="{BB962C8B-B14F-4D97-AF65-F5344CB8AC3E}">
        <p14:creationId xmlns:p14="http://schemas.microsoft.com/office/powerpoint/2010/main" val="1450054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AA1159-9B93-429F-AC05-E3977DA203BD}" type="datetimeFigureOut">
              <a:rPr lang="en-US" smtClean="0"/>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F9667-508E-4F14-BA17-2FCEF34D8986}" type="slidenum">
              <a:rPr lang="en-US" smtClean="0"/>
              <a:t>‹#›</a:t>
            </a:fld>
            <a:endParaRPr lang="en-US"/>
          </a:p>
        </p:txBody>
      </p:sp>
    </p:spTree>
    <p:extLst>
      <p:ext uri="{BB962C8B-B14F-4D97-AF65-F5344CB8AC3E}">
        <p14:creationId xmlns:p14="http://schemas.microsoft.com/office/powerpoint/2010/main" val="2060503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AA1159-9B93-429F-AC05-E3977DA203BD}" type="datetimeFigureOut">
              <a:rPr lang="en-US" smtClean="0"/>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F9667-508E-4F14-BA17-2FCEF34D8986}" type="slidenum">
              <a:rPr lang="en-US" smtClean="0"/>
              <a:t>‹#›</a:t>
            </a:fld>
            <a:endParaRPr lang="en-US"/>
          </a:p>
        </p:txBody>
      </p:sp>
    </p:spTree>
    <p:extLst>
      <p:ext uri="{BB962C8B-B14F-4D97-AF65-F5344CB8AC3E}">
        <p14:creationId xmlns:p14="http://schemas.microsoft.com/office/powerpoint/2010/main" val="811766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AA1159-9B93-429F-AC05-E3977DA203BD}" type="datetimeFigureOut">
              <a:rPr lang="en-US" smtClean="0"/>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F9667-508E-4F14-BA17-2FCEF34D8986}" type="slidenum">
              <a:rPr lang="en-US" smtClean="0"/>
              <a:t>‹#›</a:t>
            </a:fld>
            <a:endParaRPr lang="en-US"/>
          </a:p>
        </p:txBody>
      </p:sp>
    </p:spTree>
    <p:extLst>
      <p:ext uri="{BB962C8B-B14F-4D97-AF65-F5344CB8AC3E}">
        <p14:creationId xmlns:p14="http://schemas.microsoft.com/office/powerpoint/2010/main" val="2481539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AA1159-9B93-429F-AC05-E3977DA203BD}" type="datetimeFigureOut">
              <a:rPr lang="en-US" smtClean="0"/>
              <a:t>6/28/2021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F9667-508E-4F14-BA17-2FCEF34D8986}" type="slidenum">
              <a:rPr lang="en-US" smtClean="0"/>
              <a:t>‹#›</a:t>
            </a:fld>
            <a:endParaRPr lang="en-US"/>
          </a:p>
        </p:txBody>
      </p:sp>
    </p:spTree>
    <p:extLst>
      <p:ext uri="{BB962C8B-B14F-4D97-AF65-F5344CB8AC3E}">
        <p14:creationId xmlns:p14="http://schemas.microsoft.com/office/powerpoint/2010/main" val="1375343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AA1159-9B93-429F-AC05-E3977DA203BD}" type="datetimeFigureOut">
              <a:rPr lang="en-US" smtClean="0"/>
              <a:t>6/28/2021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F9667-508E-4F14-BA17-2FCEF34D8986}" type="slidenum">
              <a:rPr lang="en-US" smtClean="0"/>
              <a:t>‹#›</a:t>
            </a:fld>
            <a:endParaRPr lang="en-US"/>
          </a:p>
        </p:txBody>
      </p:sp>
    </p:spTree>
    <p:extLst>
      <p:ext uri="{BB962C8B-B14F-4D97-AF65-F5344CB8AC3E}">
        <p14:creationId xmlns:p14="http://schemas.microsoft.com/office/powerpoint/2010/main" val="2033209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AA1159-9B93-429F-AC05-E3977DA203BD}" type="datetimeFigureOut">
              <a:rPr lang="en-US" smtClean="0"/>
              <a:t>6/28/2021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8F9667-508E-4F14-BA17-2FCEF34D8986}" type="slidenum">
              <a:rPr lang="en-US" smtClean="0"/>
              <a:t>‹#›</a:t>
            </a:fld>
            <a:endParaRPr lang="en-US"/>
          </a:p>
        </p:txBody>
      </p:sp>
    </p:spTree>
    <p:extLst>
      <p:ext uri="{BB962C8B-B14F-4D97-AF65-F5344CB8AC3E}">
        <p14:creationId xmlns:p14="http://schemas.microsoft.com/office/powerpoint/2010/main" val="1277089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AA1159-9B93-429F-AC05-E3977DA203BD}" type="datetimeFigureOut">
              <a:rPr lang="en-US" smtClean="0"/>
              <a:t>6/28/2021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8F9667-508E-4F14-BA17-2FCEF34D8986}" type="slidenum">
              <a:rPr lang="en-US" smtClean="0"/>
              <a:t>‹#›</a:t>
            </a:fld>
            <a:endParaRPr lang="en-US"/>
          </a:p>
        </p:txBody>
      </p:sp>
    </p:spTree>
    <p:extLst>
      <p:ext uri="{BB962C8B-B14F-4D97-AF65-F5344CB8AC3E}">
        <p14:creationId xmlns:p14="http://schemas.microsoft.com/office/powerpoint/2010/main" val="2281507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AA1159-9B93-429F-AC05-E3977DA203BD}" type="datetimeFigureOut">
              <a:rPr lang="en-US" smtClean="0"/>
              <a:t>6/28/2021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8F9667-508E-4F14-BA17-2FCEF34D8986}" type="slidenum">
              <a:rPr lang="en-US" smtClean="0"/>
              <a:t>‹#›</a:t>
            </a:fld>
            <a:endParaRPr lang="en-US"/>
          </a:p>
        </p:txBody>
      </p:sp>
    </p:spTree>
    <p:extLst>
      <p:ext uri="{BB962C8B-B14F-4D97-AF65-F5344CB8AC3E}">
        <p14:creationId xmlns:p14="http://schemas.microsoft.com/office/powerpoint/2010/main" val="2344632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AA1159-9B93-429F-AC05-E3977DA203BD}" type="datetimeFigureOut">
              <a:rPr lang="en-US" smtClean="0"/>
              <a:t>6/28/2021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F9667-508E-4F14-BA17-2FCEF34D8986}" type="slidenum">
              <a:rPr lang="en-US" smtClean="0"/>
              <a:t>‹#›</a:t>
            </a:fld>
            <a:endParaRPr lang="en-US"/>
          </a:p>
        </p:txBody>
      </p:sp>
    </p:spTree>
    <p:extLst>
      <p:ext uri="{BB962C8B-B14F-4D97-AF65-F5344CB8AC3E}">
        <p14:creationId xmlns:p14="http://schemas.microsoft.com/office/powerpoint/2010/main" val="472245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AA1159-9B93-429F-AC05-E3977DA203BD}" type="datetimeFigureOut">
              <a:rPr lang="en-US" smtClean="0"/>
              <a:t>6/28/2021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F9667-508E-4F14-BA17-2FCEF34D8986}" type="slidenum">
              <a:rPr lang="en-US" smtClean="0"/>
              <a:t>‹#›</a:t>
            </a:fld>
            <a:endParaRPr lang="en-US"/>
          </a:p>
        </p:txBody>
      </p:sp>
    </p:spTree>
    <p:extLst>
      <p:ext uri="{BB962C8B-B14F-4D97-AF65-F5344CB8AC3E}">
        <p14:creationId xmlns:p14="http://schemas.microsoft.com/office/powerpoint/2010/main" val="745656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9AA1159-9B93-429F-AC05-E3977DA203BD}" type="datetimeFigureOut">
              <a:rPr lang="en-US" smtClean="0"/>
              <a:t>6/28/2021</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48F9667-508E-4F14-BA17-2FCEF34D8986}" type="slidenum">
              <a:rPr lang="en-US" smtClean="0"/>
              <a:t>‹#›</a:t>
            </a:fld>
            <a:endParaRPr lang="en-US"/>
          </a:p>
        </p:txBody>
      </p:sp>
    </p:spTree>
    <p:extLst>
      <p:ext uri="{BB962C8B-B14F-4D97-AF65-F5344CB8AC3E}">
        <p14:creationId xmlns:p14="http://schemas.microsoft.com/office/powerpoint/2010/main" val="3422516883"/>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3.xml.rels><?xml version="1.0" encoding="UTF-8" standalone="yes"?>
<Relationships xmlns="http://schemas.openxmlformats.org/package/2006/relationships"><Relationship Id="rId3" Type="http://schemas.openxmlformats.org/officeDocument/2006/relationships/hyperlink" Target="http://www.ediplomat.com/nd/history.htm#:~:text=Modern%20diplomacy's%20origins%20are%20often,established%20in%20the%20thirteenth%20century.&amp;text=It%20was%20in%20Italy%20that,to%20the%20head%20of%20state" TargetMode="External"/><Relationship Id="rId2" Type="http://schemas.openxmlformats.org/officeDocument/2006/relationships/hyperlink" Target="https://www.diplomacy.edu/2013/evolution/may" TargetMode="External"/><Relationship Id="rId1" Type="http://schemas.openxmlformats.org/officeDocument/2006/relationships/slideLayout" Target="../slideLayouts/slideLayout2.xml"/><Relationship Id="rId5" Type="http://schemas.openxmlformats.org/officeDocument/2006/relationships/hyperlink" Target="https://www.jstor.org/stable/2849298?seq=1#metadata_info_tab_contents" TargetMode="External"/><Relationship Id="rId4" Type="http://schemas.openxmlformats.org/officeDocument/2006/relationships/hyperlink" Target="https://www.jstor.org/stable/pdf/1272906.pdf"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A03F0-BFC1-4506-AC45-D3EA0A756994}"/>
              </a:ext>
            </a:extLst>
          </p:cNvPr>
          <p:cNvSpPr>
            <a:spLocks noGrp="1"/>
          </p:cNvSpPr>
          <p:nvPr>
            <p:ph type="ctrTitle"/>
          </p:nvPr>
        </p:nvSpPr>
        <p:spPr>
          <a:xfrm>
            <a:off x="2011829" y="1315403"/>
            <a:ext cx="9001462" cy="2387600"/>
          </a:xfrm>
        </p:spPr>
        <p:txBody>
          <a:bodyPr/>
          <a:lstStyle/>
          <a:p>
            <a:pPr algn="ctr"/>
            <a:r>
              <a:rPr lang="en-US" b="1" dirty="0"/>
              <a:t>History of </a:t>
            </a:r>
            <a:r>
              <a:rPr lang="en-US" b="1" dirty="0">
                <a:effectLst/>
              </a:rPr>
              <a:t>Diplomatic</a:t>
            </a:r>
            <a:r>
              <a:rPr lang="en-US" b="1" dirty="0"/>
              <a:t> &amp; Consular Relations </a:t>
            </a:r>
          </a:p>
        </p:txBody>
      </p:sp>
      <p:sp>
        <p:nvSpPr>
          <p:cNvPr id="3" name="Subtitle 2">
            <a:extLst>
              <a:ext uri="{FF2B5EF4-FFF2-40B4-BE49-F238E27FC236}">
                <a16:creationId xmlns:a16="http://schemas.microsoft.com/office/drawing/2014/main" id="{40840CC4-89AF-488F-AC69-DECB989F7E73}"/>
              </a:ext>
            </a:extLst>
          </p:cNvPr>
          <p:cNvSpPr>
            <a:spLocks noGrp="1"/>
          </p:cNvSpPr>
          <p:nvPr>
            <p:ph type="subTitle" idx="1"/>
          </p:nvPr>
        </p:nvSpPr>
        <p:spPr/>
        <p:txBody>
          <a:bodyPr>
            <a:normAutofit fontScale="25000" lnSpcReduction="20000"/>
          </a:bodyPr>
          <a:lstStyle/>
          <a:p>
            <a:pPr algn="ctr"/>
            <a:r>
              <a:rPr lang="en-US" sz="9600" b="1" dirty="0">
                <a:effectLst>
                  <a:outerShdw blurRad="38100" dist="38100" dir="2700000" algn="tl">
                    <a:srgbClr val="000000">
                      <a:alpha val="43137"/>
                    </a:srgbClr>
                  </a:outerShdw>
                </a:effectLst>
              </a:rPr>
              <a:t> Module Instructor | </a:t>
            </a:r>
            <a:r>
              <a:rPr lang="en-US" sz="9600" dirty="0">
                <a:effectLst>
                  <a:outerShdw blurRad="38100" dist="38100" dir="2700000" algn="tl">
                    <a:srgbClr val="000000">
                      <a:alpha val="43137"/>
                    </a:srgbClr>
                  </a:outerShdw>
                </a:effectLst>
              </a:rPr>
              <a:t> Alla Rafiq</a:t>
            </a:r>
          </a:p>
          <a:p>
            <a:pPr algn="ctr"/>
            <a:r>
              <a:rPr lang="en-US" sz="9600" dirty="0">
                <a:effectLst>
                  <a:outerShdw blurRad="38100" dist="38100" dir="2700000" algn="tl">
                    <a:srgbClr val="000000">
                      <a:alpha val="43137"/>
                    </a:srgbClr>
                  </a:outerShdw>
                </a:effectLst>
              </a:rPr>
              <a:t>MA | Diplomacy </a:t>
            </a:r>
          </a:p>
          <a:p>
            <a:pPr algn="ctr"/>
            <a:r>
              <a:rPr lang="en-US" sz="9600" dirty="0">
                <a:effectLst>
                  <a:outerShdw blurRad="38100" dist="38100" dir="2700000" algn="tl">
                    <a:srgbClr val="000000">
                      <a:alpha val="43137"/>
                    </a:srgbClr>
                  </a:outerShdw>
                </a:effectLst>
              </a:rPr>
              <a:t>Dept| IRs and Diplomacy </a:t>
            </a:r>
          </a:p>
          <a:p>
            <a:pPr algn="ctr"/>
            <a:r>
              <a:rPr lang="en-US" sz="9600" dirty="0">
                <a:effectLst>
                  <a:outerShdw blurRad="38100" dist="38100" dir="2700000" algn="tl">
                    <a:srgbClr val="000000">
                      <a:alpha val="43137"/>
                    </a:srgbClr>
                  </a:outerShdw>
                </a:effectLst>
              </a:rPr>
              <a:t>2</a:t>
            </a:r>
            <a:r>
              <a:rPr lang="en-US" sz="9600" baseline="30000" dirty="0">
                <a:effectLst>
                  <a:outerShdw blurRad="38100" dist="38100" dir="2700000" algn="tl">
                    <a:srgbClr val="000000">
                      <a:alpha val="43137"/>
                    </a:srgbClr>
                  </a:outerShdw>
                </a:effectLst>
              </a:rPr>
              <a:t>nd</a:t>
            </a:r>
            <a:r>
              <a:rPr lang="en-US" sz="9600" dirty="0">
                <a:effectLst>
                  <a:outerShdw blurRad="38100" dist="38100" dir="2700000" algn="tl">
                    <a:srgbClr val="000000">
                      <a:alpha val="43137"/>
                    </a:srgbClr>
                  </a:outerShdw>
                </a:effectLst>
              </a:rPr>
              <a:t> Year | 1</a:t>
            </a:r>
            <a:r>
              <a:rPr lang="en-US" sz="9600" baseline="30000" dirty="0">
                <a:effectLst>
                  <a:outerShdw blurRad="38100" dist="38100" dir="2700000" algn="tl">
                    <a:srgbClr val="000000">
                      <a:alpha val="43137"/>
                    </a:srgbClr>
                  </a:outerShdw>
                </a:effectLst>
              </a:rPr>
              <a:t>st</a:t>
            </a:r>
            <a:r>
              <a:rPr lang="en-US" sz="9600" dirty="0">
                <a:effectLst>
                  <a:outerShdw blurRad="38100" dist="38100" dir="2700000" algn="tl">
                    <a:srgbClr val="000000">
                      <a:alpha val="43137"/>
                    </a:srgbClr>
                  </a:outerShdw>
                </a:effectLst>
              </a:rPr>
              <a:t> Semester </a:t>
            </a:r>
          </a:p>
          <a:p>
            <a:pPr algn="ctr"/>
            <a:r>
              <a:rPr lang="en-US" sz="9600" dirty="0">
                <a:effectLst>
                  <a:outerShdw blurRad="38100" dist="38100" dir="2700000" algn="tl">
                    <a:srgbClr val="000000">
                      <a:alpha val="43137"/>
                    </a:srgbClr>
                  </a:outerShdw>
                </a:effectLst>
              </a:rPr>
              <a:t>2020 - 2021</a:t>
            </a:r>
          </a:p>
          <a:p>
            <a:pPr algn="ctr"/>
            <a:endParaRPr lang="en-US" dirty="0"/>
          </a:p>
        </p:txBody>
      </p:sp>
    </p:spTree>
    <p:custDataLst>
      <p:tags r:id="rId1"/>
    </p:custDataLst>
    <p:extLst>
      <p:ext uri="{BB962C8B-B14F-4D97-AF65-F5344CB8AC3E}">
        <p14:creationId xmlns:p14="http://schemas.microsoft.com/office/powerpoint/2010/main" val="86544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3">
                                            <p:txEl>
                                              <p:pRg st="2" end="2"/>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1" dur="500"/>
                                        <p:tgtEl>
                                          <p:spTgt spid="3">
                                            <p:txEl>
                                              <p:pRg st="3" end="3"/>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F3A2A-B3C1-40E3-AF16-CC6C4B6524C5}"/>
              </a:ext>
            </a:extLst>
          </p:cNvPr>
          <p:cNvSpPr>
            <a:spLocks noGrp="1"/>
          </p:cNvSpPr>
          <p:nvPr>
            <p:ph type="title"/>
          </p:nvPr>
        </p:nvSpPr>
        <p:spPr/>
        <p:txBody>
          <a:bodyPr/>
          <a:lstStyle/>
          <a:p>
            <a:r>
              <a:rPr lang="en-US" dirty="0"/>
              <a:t>Westphalia Treaty  &amp; Issue of Precedence </a:t>
            </a:r>
          </a:p>
        </p:txBody>
      </p:sp>
      <p:sp>
        <p:nvSpPr>
          <p:cNvPr id="3" name="Content Placeholder 2">
            <a:extLst>
              <a:ext uri="{FF2B5EF4-FFF2-40B4-BE49-F238E27FC236}">
                <a16:creationId xmlns:a16="http://schemas.microsoft.com/office/drawing/2014/main" id="{D3EE3C38-D78F-4406-A5DF-0AA3FBB83940}"/>
              </a:ext>
            </a:extLst>
          </p:cNvPr>
          <p:cNvSpPr>
            <a:spLocks noGrp="1"/>
          </p:cNvSpPr>
          <p:nvPr>
            <p:ph idx="1"/>
          </p:nvPr>
        </p:nvSpPr>
        <p:spPr/>
        <p:txBody>
          <a:bodyPr>
            <a:normAutofit/>
          </a:bodyPr>
          <a:lstStyle/>
          <a:p>
            <a:pPr>
              <a:buFont typeface="Wingdings" panose="05000000000000000000" pitchFamily="2" charset="2"/>
              <a:buChar char="§"/>
            </a:pPr>
            <a:r>
              <a:rPr lang="en-US" dirty="0">
                <a:solidFill>
                  <a:srgbClr val="FFC000"/>
                </a:solidFill>
                <a:latin typeface="+mj-lt"/>
              </a:rPr>
              <a:t>Did the Treaty of Westphalia solve precedence disputes?</a:t>
            </a:r>
          </a:p>
          <a:p>
            <a:pPr algn="just">
              <a:buFont typeface="Wingdings" panose="05000000000000000000" pitchFamily="2" charset="2"/>
              <a:buChar char="§"/>
            </a:pPr>
            <a:r>
              <a:rPr lang="en-US" sz="2200" dirty="0">
                <a:latin typeface="+mj-lt"/>
              </a:rPr>
              <a:t>The Treaty of Westphalia did </a:t>
            </a:r>
            <a:r>
              <a:rPr lang="en-US" sz="2200" b="1" dirty="0">
                <a:solidFill>
                  <a:srgbClr val="FFC000"/>
                </a:solidFill>
                <a:latin typeface="+mj-lt"/>
              </a:rPr>
              <a:t>NOT</a:t>
            </a:r>
            <a:r>
              <a:rPr lang="en-US" sz="2200" dirty="0">
                <a:latin typeface="+mj-lt"/>
              </a:rPr>
              <a:t> solve precedence disputes, which reflected rivalry between states. The war between France and Spain, which continued from 1648 to 1659, was partly about this issue. Shortly thereafter, in 1661, there was a diplomatic dispute in London concerning whether the French ambassador’s carriage would precede that of his Spanish rival. War was narrowly averted, but questions of precedence continued to bedevil European diplomacy. </a:t>
            </a:r>
          </a:p>
          <a:p>
            <a:pPr>
              <a:buFont typeface="Wingdings" panose="05000000000000000000" pitchFamily="2" charset="2"/>
              <a:buChar char="§"/>
            </a:pPr>
            <a:endParaRPr lang="en-US" sz="2200" dirty="0">
              <a:latin typeface="+mj-lt"/>
            </a:endParaRPr>
          </a:p>
        </p:txBody>
      </p:sp>
    </p:spTree>
    <p:custDataLst>
      <p:tags r:id="rId1"/>
    </p:custDataLst>
    <p:extLst>
      <p:ext uri="{BB962C8B-B14F-4D97-AF65-F5344CB8AC3E}">
        <p14:creationId xmlns:p14="http://schemas.microsoft.com/office/powerpoint/2010/main" val="1172186305"/>
      </p:ext>
    </p:extLst>
  </p:cSld>
  <p:clrMapOvr>
    <a:masterClrMapping/>
  </p:clrMapOvr>
  <mc:AlternateContent xmlns:mc="http://schemas.openxmlformats.org/markup-compatibility/2006" xmlns:p14="http://schemas.microsoft.com/office/powerpoint/2010/main">
    <mc:Choice Requires="p14">
      <p:transition spd="slow" p14:dur="2000" advTm="250568"/>
    </mc:Choice>
    <mc:Fallback xmlns="">
      <p:transition spd="slow" advTm="2505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F3A2A-B3C1-40E3-AF16-CC6C4B6524C5}"/>
              </a:ext>
            </a:extLst>
          </p:cNvPr>
          <p:cNvSpPr>
            <a:spLocks noGrp="1"/>
          </p:cNvSpPr>
          <p:nvPr>
            <p:ph type="title"/>
          </p:nvPr>
        </p:nvSpPr>
        <p:spPr/>
        <p:txBody>
          <a:bodyPr>
            <a:normAutofit fontScale="90000"/>
          </a:bodyPr>
          <a:lstStyle/>
          <a:p>
            <a:r>
              <a:rPr lang="en-US" dirty="0"/>
              <a:t>History of Modern diplomacy </a:t>
            </a:r>
            <a:br>
              <a:rPr lang="en-US" dirty="0"/>
            </a:br>
            <a:r>
              <a:rPr lang="en-US" dirty="0"/>
              <a:t>The Golden Age </a:t>
            </a:r>
            <a:br>
              <a:rPr lang="en-US" dirty="0"/>
            </a:br>
            <a:r>
              <a:rPr lang="en-US" dirty="0"/>
              <a:t>1815 - 1914</a:t>
            </a:r>
          </a:p>
        </p:txBody>
      </p:sp>
      <p:sp>
        <p:nvSpPr>
          <p:cNvPr id="3" name="Content Placeholder 2">
            <a:extLst>
              <a:ext uri="{FF2B5EF4-FFF2-40B4-BE49-F238E27FC236}">
                <a16:creationId xmlns:a16="http://schemas.microsoft.com/office/drawing/2014/main" id="{D3EE3C38-D78F-4406-A5DF-0AA3FBB83940}"/>
              </a:ext>
            </a:extLst>
          </p:cNvPr>
          <p:cNvSpPr>
            <a:spLocks noGrp="1"/>
          </p:cNvSpPr>
          <p:nvPr>
            <p:ph idx="1"/>
          </p:nvPr>
        </p:nvSpPr>
        <p:spPr/>
        <p:txBody>
          <a:bodyPr>
            <a:normAutofit/>
          </a:bodyPr>
          <a:lstStyle/>
          <a:p>
            <a:pPr>
              <a:buFont typeface="Wingdings" panose="05000000000000000000" pitchFamily="2" charset="2"/>
              <a:buChar char="§"/>
            </a:pPr>
            <a:r>
              <a:rPr lang="en-US" dirty="0">
                <a:latin typeface="+mj-lt"/>
              </a:rPr>
              <a:t> When started and why known as golden age? </a:t>
            </a:r>
          </a:p>
          <a:p>
            <a:pPr marL="0" indent="0">
              <a:buNone/>
            </a:pPr>
            <a:endParaRPr lang="en-US" dirty="0">
              <a:latin typeface="+mj-lt"/>
            </a:endParaRPr>
          </a:p>
          <a:p>
            <a:pPr>
              <a:buFont typeface="Wingdings" panose="05000000000000000000" pitchFamily="2" charset="2"/>
              <a:buChar char="§"/>
            </a:pPr>
            <a:r>
              <a:rPr lang="en-US" dirty="0">
                <a:latin typeface="+mj-lt"/>
              </a:rPr>
              <a:t> It started in early 19</a:t>
            </a:r>
            <a:r>
              <a:rPr lang="en-US" baseline="30000" dirty="0">
                <a:latin typeface="+mj-lt"/>
              </a:rPr>
              <a:t>th</a:t>
            </a:r>
            <a:r>
              <a:rPr lang="en-US" dirty="0">
                <a:latin typeface="+mj-lt"/>
              </a:rPr>
              <a:t> century. The period between the Congress of Vienna and World War I was often described as a golden age of diplomacy, which managed to secure one of the most peaceful periods in recent history.</a:t>
            </a:r>
          </a:p>
          <a:p>
            <a:pPr>
              <a:buFont typeface="Wingdings" panose="05000000000000000000" pitchFamily="2" charset="2"/>
              <a:buChar char="§"/>
            </a:pPr>
            <a:r>
              <a:rPr lang="en-US" dirty="0">
                <a:latin typeface="+mj-lt"/>
              </a:rPr>
              <a:t> Diplomatic Advancement.</a:t>
            </a:r>
          </a:p>
          <a:p>
            <a:pPr>
              <a:buFont typeface="Wingdings" panose="05000000000000000000" pitchFamily="2" charset="2"/>
              <a:buChar char="§"/>
            </a:pPr>
            <a:r>
              <a:rPr lang="en-US" dirty="0">
                <a:latin typeface="+mj-lt"/>
              </a:rPr>
              <a:t> Evaluation of technology and the Invention of telegraph</a:t>
            </a:r>
          </a:p>
          <a:p>
            <a:pPr marL="0" indent="0">
              <a:buNone/>
            </a:pPr>
            <a:r>
              <a:rPr lang="en-US" dirty="0">
                <a:latin typeface="+mj-lt"/>
              </a:rPr>
              <a:t> </a:t>
            </a:r>
          </a:p>
        </p:txBody>
      </p:sp>
    </p:spTree>
    <p:custDataLst>
      <p:tags r:id="rId1"/>
    </p:custDataLst>
    <p:extLst>
      <p:ext uri="{BB962C8B-B14F-4D97-AF65-F5344CB8AC3E}">
        <p14:creationId xmlns:p14="http://schemas.microsoft.com/office/powerpoint/2010/main" val="852010991"/>
      </p:ext>
    </p:extLst>
  </p:cSld>
  <p:clrMapOvr>
    <a:masterClrMapping/>
  </p:clrMapOvr>
  <mc:AlternateContent xmlns:mc="http://schemas.openxmlformats.org/markup-compatibility/2006" xmlns:p14="http://schemas.microsoft.com/office/powerpoint/2010/main">
    <mc:Choice Requires="p14">
      <p:transition spd="slow" p14:dur="2000" advTm="264396"/>
    </mc:Choice>
    <mc:Fallback xmlns="">
      <p:transition spd="slow" advTm="26439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par>
                                <p:cTn id="24" presetID="53" presetClass="entr" presetSubtype="16"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cTn>
                              </p:par>
                              <p:par>
                                <p:cTn id="29" presetID="53" presetClass="entr" presetSubtype="16"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3">
                                            <p:txEl>
                                              <p:pRg st="4" end="4"/>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F3A2A-B3C1-40E3-AF16-CC6C4B6524C5}"/>
              </a:ext>
            </a:extLst>
          </p:cNvPr>
          <p:cNvSpPr>
            <a:spLocks noGrp="1"/>
          </p:cNvSpPr>
          <p:nvPr>
            <p:ph type="title"/>
          </p:nvPr>
        </p:nvSpPr>
        <p:spPr/>
        <p:txBody>
          <a:bodyPr>
            <a:normAutofit fontScale="90000"/>
          </a:bodyPr>
          <a:lstStyle/>
          <a:p>
            <a:r>
              <a:rPr lang="en-US" dirty="0"/>
              <a:t>Modern diplomacy</a:t>
            </a:r>
            <a:br>
              <a:rPr lang="en-US" dirty="0"/>
            </a:br>
            <a:r>
              <a:rPr lang="en-US" dirty="0"/>
              <a:t>19</a:t>
            </a:r>
            <a:r>
              <a:rPr lang="en-US" baseline="30000" dirty="0"/>
              <a:t>th</a:t>
            </a:r>
            <a:r>
              <a:rPr lang="en-US" dirty="0"/>
              <a:t> Century | The Golden Age</a:t>
            </a:r>
            <a:br>
              <a:rPr lang="en-US" dirty="0"/>
            </a:br>
            <a:r>
              <a:rPr lang="en-US" dirty="0"/>
              <a:t>1815 -1914 </a:t>
            </a:r>
          </a:p>
        </p:txBody>
      </p:sp>
      <p:sp>
        <p:nvSpPr>
          <p:cNvPr id="3" name="Content Placeholder 2">
            <a:extLst>
              <a:ext uri="{FF2B5EF4-FFF2-40B4-BE49-F238E27FC236}">
                <a16:creationId xmlns:a16="http://schemas.microsoft.com/office/drawing/2014/main" id="{D3EE3C38-D78F-4406-A5DF-0AA3FBB83940}"/>
              </a:ext>
            </a:extLst>
          </p:cNvPr>
          <p:cNvSpPr>
            <a:spLocks noGrp="1"/>
          </p:cNvSpPr>
          <p:nvPr>
            <p:ph idx="1"/>
          </p:nvPr>
        </p:nvSpPr>
        <p:spPr>
          <a:xfrm>
            <a:off x="913795" y="2096064"/>
            <a:ext cx="10353762" cy="4345376"/>
          </a:xfrm>
        </p:spPr>
        <p:txBody>
          <a:bodyPr>
            <a:normAutofit/>
          </a:bodyPr>
          <a:lstStyle/>
          <a:p>
            <a:pPr marL="457200" indent="-457200" algn="just">
              <a:buAutoNum type="arabicPeriod"/>
            </a:pPr>
            <a:r>
              <a:rPr lang="en-US" sz="2200" dirty="0">
                <a:latin typeface="+mj-lt"/>
              </a:rPr>
              <a:t>Technology Development | Invention of  Telegraph </a:t>
            </a:r>
          </a:p>
          <a:p>
            <a:pPr marL="0" indent="0" algn="just">
              <a:buNone/>
            </a:pPr>
            <a:endParaRPr lang="en-US" sz="2200" dirty="0">
              <a:latin typeface="+mj-lt"/>
            </a:endParaRPr>
          </a:p>
          <a:p>
            <a:pPr marL="0" indent="0" algn="just">
              <a:buNone/>
            </a:pPr>
            <a:r>
              <a:rPr lang="en-US" sz="2200" dirty="0">
                <a:latin typeface="+mj-lt"/>
              </a:rPr>
              <a:t> The key technological invention was the telegraph, which, for the first time in human history, effectively detached communication from transportation. Until the invention of the telegraph, the speed and reliability of communication depended on different  means of transportation available at the time, for example,  foot messenger, horseman, or ship, to name but a few.</a:t>
            </a:r>
          </a:p>
        </p:txBody>
      </p:sp>
    </p:spTree>
    <p:extLst>
      <p:ext uri="{BB962C8B-B14F-4D97-AF65-F5344CB8AC3E}">
        <p14:creationId xmlns:p14="http://schemas.microsoft.com/office/powerpoint/2010/main" val="2773933696"/>
      </p:ext>
    </p:extLst>
  </p:cSld>
  <p:clrMapOvr>
    <a:masterClrMapping/>
  </p:clrMapOvr>
  <mc:AlternateContent xmlns:mc="http://schemas.openxmlformats.org/markup-compatibility/2006" xmlns:p14="http://schemas.microsoft.com/office/powerpoint/2010/main">
    <mc:Choice Requires="p14">
      <p:transition spd="slow" p14:dur="2000" advTm="117954"/>
    </mc:Choice>
    <mc:Fallback xmlns="">
      <p:transition spd="slow" advTm="11795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EE3C38-D78F-4406-A5DF-0AA3FBB83940}"/>
              </a:ext>
            </a:extLst>
          </p:cNvPr>
          <p:cNvSpPr>
            <a:spLocks noGrp="1"/>
          </p:cNvSpPr>
          <p:nvPr>
            <p:ph idx="1"/>
          </p:nvPr>
        </p:nvSpPr>
        <p:spPr>
          <a:xfrm>
            <a:off x="913795" y="375920"/>
            <a:ext cx="10353762" cy="5415280"/>
          </a:xfrm>
        </p:spPr>
        <p:txBody>
          <a:bodyPr>
            <a:normAutofit/>
          </a:bodyPr>
          <a:lstStyle/>
          <a:p>
            <a:pPr marL="0" indent="0" algn="just">
              <a:buNone/>
            </a:pPr>
            <a:r>
              <a:rPr lang="en-US" sz="2200" b="1" dirty="0">
                <a:solidFill>
                  <a:srgbClr val="FFC000"/>
                </a:solidFill>
                <a:latin typeface="+mj-lt"/>
              </a:rPr>
              <a:t>                Use and Role of technology in the diplomatic services</a:t>
            </a:r>
          </a:p>
          <a:p>
            <a:pPr marL="0" indent="0" algn="just">
              <a:buNone/>
            </a:pPr>
            <a:r>
              <a:rPr lang="en-US" sz="2200" dirty="0">
                <a:latin typeface="+mj-lt"/>
              </a:rPr>
              <a:t>The telegraph was initially  used in diplomacy for internal communication between diplomatic missions and headquarters. This also included communication on personal, ceremonial, and organizational matters.</a:t>
            </a:r>
          </a:p>
          <a:p>
            <a:pPr marL="0" indent="0" algn="just">
              <a:buNone/>
            </a:pPr>
            <a:endParaRPr lang="en-US" sz="2200" dirty="0">
              <a:latin typeface="+mj-lt"/>
            </a:endParaRPr>
          </a:p>
          <a:p>
            <a:pPr algn="just">
              <a:buFont typeface="Wingdings" panose="05000000000000000000" pitchFamily="2" charset="2"/>
              <a:buChar char="§"/>
            </a:pPr>
            <a:r>
              <a:rPr lang="en-US" sz="2200" dirty="0">
                <a:latin typeface="+mj-lt"/>
              </a:rPr>
              <a:t>It was only during the 1850s that the telegraph started to be used more</a:t>
            </a:r>
          </a:p>
          <a:p>
            <a:pPr marL="0" indent="0" algn="just">
              <a:buNone/>
            </a:pPr>
            <a:r>
              <a:rPr lang="en-US" sz="2200" dirty="0">
                <a:latin typeface="+mj-lt"/>
              </a:rPr>
              <a:t>intensively in diplomatic services. During the Congress of Paris (1856), the British representative received instructions from Prime Minister Palmerstone through coded telegrams.</a:t>
            </a:r>
          </a:p>
          <a:p>
            <a:pPr marL="0" indent="0" algn="just">
              <a:buNone/>
            </a:pPr>
            <a:endParaRPr lang="en-US" sz="2200" dirty="0">
              <a:latin typeface="+mj-lt"/>
            </a:endParaRPr>
          </a:p>
          <a:p>
            <a:pPr marL="0" indent="0" algn="just">
              <a:buNone/>
            </a:pPr>
            <a:endParaRPr lang="en-US" sz="2200" dirty="0">
              <a:latin typeface="+mj-lt"/>
            </a:endParaRPr>
          </a:p>
        </p:txBody>
      </p:sp>
    </p:spTree>
    <p:extLst>
      <p:ext uri="{BB962C8B-B14F-4D97-AF65-F5344CB8AC3E}">
        <p14:creationId xmlns:p14="http://schemas.microsoft.com/office/powerpoint/2010/main" val="2990321804"/>
      </p:ext>
    </p:extLst>
  </p:cSld>
  <p:clrMapOvr>
    <a:masterClrMapping/>
  </p:clrMapOvr>
  <mc:AlternateContent xmlns:mc="http://schemas.openxmlformats.org/markup-compatibility/2006" xmlns:p14="http://schemas.microsoft.com/office/powerpoint/2010/main">
    <mc:Choice Requires="p14">
      <p:transition spd="slow" p14:dur="2000" advTm="249539"/>
    </mc:Choice>
    <mc:Fallback xmlns="">
      <p:transition spd="slow" advTm="24953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F3A2A-B3C1-40E3-AF16-CC6C4B6524C5}"/>
              </a:ext>
            </a:extLst>
          </p:cNvPr>
          <p:cNvSpPr>
            <a:spLocks noGrp="1"/>
          </p:cNvSpPr>
          <p:nvPr>
            <p:ph type="title"/>
          </p:nvPr>
        </p:nvSpPr>
        <p:spPr/>
        <p:txBody>
          <a:bodyPr>
            <a:normAutofit fontScale="90000"/>
          </a:bodyPr>
          <a:lstStyle/>
          <a:p>
            <a:r>
              <a:rPr lang="en-US" dirty="0"/>
              <a:t>Modern diplomacy</a:t>
            </a:r>
            <a:br>
              <a:rPr lang="en-US" dirty="0"/>
            </a:br>
            <a:r>
              <a:rPr lang="en-US" dirty="0"/>
              <a:t>19</a:t>
            </a:r>
            <a:r>
              <a:rPr lang="en-US" baseline="30000" dirty="0"/>
              <a:t>th</a:t>
            </a:r>
            <a:r>
              <a:rPr lang="en-US" dirty="0"/>
              <a:t> Century | The Golden Age</a:t>
            </a:r>
            <a:br>
              <a:rPr lang="en-US" dirty="0"/>
            </a:br>
            <a:r>
              <a:rPr lang="en-US" dirty="0"/>
              <a:t>1815 -1914 </a:t>
            </a:r>
          </a:p>
        </p:txBody>
      </p:sp>
      <p:sp>
        <p:nvSpPr>
          <p:cNvPr id="3" name="Content Placeholder 2">
            <a:extLst>
              <a:ext uri="{FF2B5EF4-FFF2-40B4-BE49-F238E27FC236}">
                <a16:creationId xmlns:a16="http://schemas.microsoft.com/office/drawing/2014/main" id="{D3EE3C38-D78F-4406-A5DF-0AA3FBB83940}"/>
              </a:ext>
            </a:extLst>
          </p:cNvPr>
          <p:cNvSpPr>
            <a:spLocks noGrp="1"/>
          </p:cNvSpPr>
          <p:nvPr>
            <p:ph idx="1"/>
          </p:nvPr>
        </p:nvSpPr>
        <p:spPr/>
        <p:txBody>
          <a:bodyPr>
            <a:normAutofit/>
          </a:bodyPr>
          <a:lstStyle/>
          <a:p>
            <a:pPr marL="0" indent="0" algn="just">
              <a:buNone/>
            </a:pPr>
            <a:r>
              <a:rPr lang="en-US" sz="2200" dirty="0">
                <a:latin typeface="+mj-lt"/>
              </a:rPr>
              <a:t>2.  On the diplomatic side, the 1814-15 Congress of Vienna laid the foundation for modern diplomacy – including the introduction of diplomatic precedent and diplomatic ranks. </a:t>
            </a:r>
          </a:p>
        </p:txBody>
      </p:sp>
    </p:spTree>
    <p:extLst>
      <p:ext uri="{BB962C8B-B14F-4D97-AF65-F5344CB8AC3E}">
        <p14:creationId xmlns:p14="http://schemas.microsoft.com/office/powerpoint/2010/main" val="245843383"/>
      </p:ext>
    </p:extLst>
  </p:cSld>
  <p:clrMapOvr>
    <a:masterClrMapping/>
  </p:clrMapOvr>
  <mc:AlternateContent xmlns:mc="http://schemas.openxmlformats.org/markup-compatibility/2006" xmlns:p14="http://schemas.microsoft.com/office/powerpoint/2010/main">
    <mc:Choice Requires="p14">
      <p:transition spd="slow" p14:dur="2000" advTm="156057"/>
    </mc:Choice>
    <mc:Fallback xmlns="">
      <p:transition spd="slow" advTm="15605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C475C-8DB3-421D-8916-598CD2893183}"/>
              </a:ext>
            </a:extLst>
          </p:cNvPr>
          <p:cNvSpPr>
            <a:spLocks noGrp="1"/>
          </p:cNvSpPr>
          <p:nvPr>
            <p:ph type="title"/>
          </p:nvPr>
        </p:nvSpPr>
        <p:spPr/>
        <p:txBody>
          <a:bodyPr/>
          <a:lstStyle/>
          <a:p>
            <a:r>
              <a:rPr lang="en-US" dirty="0"/>
              <a:t>The Vienna Congress 1814-1815</a:t>
            </a:r>
          </a:p>
        </p:txBody>
      </p:sp>
      <p:pic>
        <p:nvPicPr>
          <p:cNvPr id="5" name="Content Placeholder 4">
            <a:extLst>
              <a:ext uri="{FF2B5EF4-FFF2-40B4-BE49-F238E27FC236}">
                <a16:creationId xmlns:a16="http://schemas.microsoft.com/office/drawing/2014/main" id="{6CACCC8D-0DBC-4B1B-BA40-674B64F08F8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1840" y="1935921"/>
            <a:ext cx="9845040" cy="4058479"/>
          </a:xfrm>
        </p:spPr>
      </p:pic>
    </p:spTree>
    <p:extLst>
      <p:ext uri="{BB962C8B-B14F-4D97-AF65-F5344CB8AC3E}">
        <p14:creationId xmlns:p14="http://schemas.microsoft.com/office/powerpoint/2010/main" val="726934184"/>
      </p:ext>
    </p:extLst>
  </p:cSld>
  <p:clrMapOvr>
    <a:masterClrMapping/>
  </p:clrMapOvr>
  <mc:AlternateContent xmlns:mc="http://schemas.openxmlformats.org/markup-compatibility/2006" xmlns:p14="http://schemas.microsoft.com/office/powerpoint/2010/main">
    <mc:Choice Requires="p14">
      <p:transition spd="slow" p14:dur="2000" advTm="32483"/>
    </mc:Choice>
    <mc:Fallback xmlns="">
      <p:transition spd="slow" advTm="32483"/>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F4B5F-9D09-495C-9823-C1DFA0B5C4BD}"/>
              </a:ext>
            </a:extLst>
          </p:cNvPr>
          <p:cNvSpPr>
            <a:spLocks noGrp="1"/>
          </p:cNvSpPr>
          <p:nvPr>
            <p:ph type="title"/>
          </p:nvPr>
        </p:nvSpPr>
        <p:spPr>
          <a:xfrm>
            <a:off x="913795" y="579120"/>
            <a:ext cx="10353761" cy="883921"/>
          </a:xfrm>
        </p:spPr>
        <p:txBody>
          <a:bodyPr>
            <a:normAutofit fontScale="90000"/>
          </a:bodyPr>
          <a:lstStyle/>
          <a:p>
            <a:r>
              <a:rPr lang="en-US" dirty="0"/>
              <a:t>Classical &amp; Modern  Diplomacy </a:t>
            </a:r>
            <a:br>
              <a:rPr lang="en-US" dirty="0"/>
            </a:br>
            <a:r>
              <a:rPr lang="en-US" dirty="0"/>
              <a:t>the congress of Vienna 1815</a:t>
            </a:r>
            <a:br>
              <a:rPr lang="en-US" dirty="0"/>
            </a:br>
            <a:endParaRPr lang="en-US" dirty="0"/>
          </a:p>
        </p:txBody>
      </p:sp>
      <p:sp>
        <p:nvSpPr>
          <p:cNvPr id="3" name="Content Placeholder 2">
            <a:extLst>
              <a:ext uri="{FF2B5EF4-FFF2-40B4-BE49-F238E27FC236}">
                <a16:creationId xmlns:a16="http://schemas.microsoft.com/office/drawing/2014/main" id="{8F82BAAA-72E0-4570-8C0E-4E76FEDFF92B}"/>
              </a:ext>
            </a:extLst>
          </p:cNvPr>
          <p:cNvSpPr>
            <a:spLocks noGrp="1"/>
          </p:cNvSpPr>
          <p:nvPr>
            <p:ph idx="1"/>
          </p:nvPr>
        </p:nvSpPr>
        <p:spPr>
          <a:xfrm>
            <a:off x="913794" y="193040"/>
            <a:ext cx="10353762" cy="6370320"/>
          </a:xfrm>
        </p:spPr>
        <p:txBody>
          <a:bodyPr>
            <a:noAutofit/>
          </a:bodyPr>
          <a:lstStyle/>
          <a:p>
            <a:pPr marL="0" indent="0" algn="just">
              <a:lnSpc>
                <a:spcPct val="150000"/>
              </a:lnSpc>
              <a:buNone/>
            </a:pPr>
            <a:endParaRPr lang="en-US" sz="2800" dirty="0">
              <a:latin typeface="+mj-lt"/>
            </a:endParaRPr>
          </a:p>
          <a:p>
            <a:pPr algn="just">
              <a:lnSpc>
                <a:spcPct val="150000"/>
              </a:lnSpc>
              <a:buFont typeface="Wingdings" panose="05000000000000000000" pitchFamily="2" charset="2"/>
              <a:buChar char="§"/>
            </a:pPr>
            <a:endParaRPr lang="en-US" sz="2800" dirty="0">
              <a:latin typeface="+mj-lt"/>
            </a:endParaRPr>
          </a:p>
          <a:p>
            <a:pPr algn="just">
              <a:lnSpc>
                <a:spcPct val="150000"/>
              </a:lnSpc>
              <a:buFont typeface="Wingdings" panose="05000000000000000000" pitchFamily="2" charset="2"/>
              <a:buChar char="§"/>
            </a:pPr>
            <a:r>
              <a:rPr lang="en-US" sz="2800" dirty="0">
                <a:latin typeface="+mj-lt"/>
              </a:rPr>
              <a:t>  After the fall of Napoleon, the Congress of Vienna of 1815 established </a:t>
            </a:r>
            <a:r>
              <a:rPr lang="en-US" sz="2800" dirty="0">
                <a:solidFill>
                  <a:srgbClr val="FFC000"/>
                </a:solidFill>
                <a:latin typeface="+mj-lt"/>
              </a:rPr>
              <a:t>an international system of diplomatic ranks and Precedence issue</a:t>
            </a:r>
            <a:r>
              <a:rPr lang="en-US" sz="2800" dirty="0">
                <a:latin typeface="+mj-lt"/>
              </a:rPr>
              <a:t>. </a:t>
            </a:r>
          </a:p>
        </p:txBody>
      </p:sp>
    </p:spTree>
    <p:custDataLst>
      <p:tags r:id="rId1"/>
    </p:custDataLst>
    <p:extLst>
      <p:ext uri="{BB962C8B-B14F-4D97-AF65-F5344CB8AC3E}">
        <p14:creationId xmlns:p14="http://schemas.microsoft.com/office/powerpoint/2010/main" val="814814483"/>
      </p:ext>
    </p:extLst>
  </p:cSld>
  <p:clrMapOvr>
    <a:masterClrMapping/>
  </p:clrMapOvr>
  <mc:AlternateContent xmlns:mc="http://schemas.openxmlformats.org/markup-compatibility/2006" xmlns:p14="http://schemas.microsoft.com/office/powerpoint/2010/main">
    <mc:Choice Requires="p14">
      <p:transition spd="slow" p14:dur="2000" advTm="130379"/>
    </mc:Choice>
    <mc:Fallback xmlns="">
      <p:transition spd="slow" advTm="1303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BB5164C-846B-4C10-8614-4501A04AF6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5440" y="426720"/>
            <a:ext cx="11226800" cy="5963920"/>
          </a:xfrm>
        </p:spPr>
      </p:pic>
    </p:spTree>
    <p:extLst>
      <p:ext uri="{BB962C8B-B14F-4D97-AF65-F5344CB8AC3E}">
        <p14:creationId xmlns:p14="http://schemas.microsoft.com/office/powerpoint/2010/main" val="165639673"/>
      </p:ext>
    </p:extLst>
  </p:cSld>
  <p:clrMapOvr>
    <a:masterClrMapping/>
  </p:clrMapOvr>
  <mc:AlternateContent xmlns:mc="http://schemas.openxmlformats.org/markup-compatibility/2006" xmlns:p14="http://schemas.microsoft.com/office/powerpoint/2010/main">
    <mc:Choice Requires="p14">
      <p:transition spd="slow" p14:dur="2000" advTm="5503"/>
    </mc:Choice>
    <mc:Fallback xmlns="">
      <p:transition spd="slow" advTm="5503"/>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E34C31B-5A22-47EB-A361-0046EA590B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0401" y="427038"/>
            <a:ext cx="10850880" cy="6156325"/>
          </a:xfrm>
        </p:spPr>
      </p:pic>
    </p:spTree>
    <p:extLst>
      <p:ext uri="{BB962C8B-B14F-4D97-AF65-F5344CB8AC3E}">
        <p14:creationId xmlns:p14="http://schemas.microsoft.com/office/powerpoint/2010/main" val="99868905"/>
      </p:ext>
    </p:extLst>
  </p:cSld>
  <p:clrMapOvr>
    <a:masterClrMapping/>
  </p:clrMapOvr>
  <mc:AlternateContent xmlns:mc="http://schemas.openxmlformats.org/markup-compatibility/2006" xmlns:p14="http://schemas.microsoft.com/office/powerpoint/2010/main">
    <mc:Choice Requires="p14">
      <p:transition spd="slow" p14:dur="2000" advTm="39167"/>
    </mc:Choice>
    <mc:Fallback xmlns="">
      <p:transition spd="slow" advTm="39167"/>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A5690E-213B-42B3-AFF9-1A711C16B75F}"/>
              </a:ext>
            </a:extLst>
          </p:cNvPr>
          <p:cNvSpPr>
            <a:spLocks noGrp="1"/>
          </p:cNvSpPr>
          <p:nvPr>
            <p:ph idx="1"/>
          </p:nvPr>
        </p:nvSpPr>
        <p:spPr>
          <a:xfrm>
            <a:off x="913795" y="193040"/>
            <a:ext cx="10353762" cy="6380480"/>
          </a:xfrm>
        </p:spPr>
        <p:txBody>
          <a:bodyPr/>
          <a:lstStyle/>
          <a:p>
            <a:pPr marL="0" indent="0" algn="ctr">
              <a:buNone/>
            </a:pPr>
            <a:r>
              <a:rPr lang="en-US" b="1" dirty="0">
                <a:solidFill>
                  <a:srgbClr val="FFC000"/>
                </a:solidFill>
                <a:latin typeface="+mj-lt"/>
              </a:rPr>
              <a:t>Vienna Congress &amp; Establishment of Precedence System &amp; Diplomatic Ranks &amp; Classes</a:t>
            </a:r>
          </a:p>
          <a:p>
            <a:pPr algn="just">
              <a:buFont typeface="Wingdings" panose="05000000000000000000" pitchFamily="2" charset="2"/>
              <a:buChar char="§"/>
            </a:pPr>
            <a:r>
              <a:rPr lang="en-US" sz="2200" dirty="0">
                <a:latin typeface="+mj-lt"/>
              </a:rPr>
              <a:t>The Final Act of Vienna of 1815, as amended at the Congress of Aix-la-Chapelle in 1818. in which it established; </a:t>
            </a:r>
          </a:p>
          <a:p>
            <a:pPr marL="0" indent="0">
              <a:buNone/>
            </a:pPr>
            <a:r>
              <a:rPr lang="en-US" sz="2200" b="1" dirty="0">
                <a:solidFill>
                  <a:srgbClr val="FFC000"/>
                </a:solidFill>
                <a:latin typeface="+mj-lt"/>
              </a:rPr>
              <a:t>The Four Ranks &amp; classes related to heads of diplomatic missions:</a:t>
            </a:r>
          </a:p>
          <a:p>
            <a:pPr marL="0" indent="0">
              <a:buNone/>
            </a:pPr>
            <a:endParaRPr lang="en-US" sz="2200" b="1" dirty="0">
              <a:solidFill>
                <a:srgbClr val="FFC000"/>
              </a:solidFill>
              <a:latin typeface="+mj-lt"/>
            </a:endParaRPr>
          </a:p>
          <a:p>
            <a:pPr marL="457200" indent="-457200">
              <a:buAutoNum type="arabicPeriod"/>
            </a:pPr>
            <a:r>
              <a:rPr lang="en-US" sz="2200" dirty="0">
                <a:latin typeface="+mj-lt"/>
              </a:rPr>
              <a:t>Ambassadors Extraordinary and Plenipotentiary.</a:t>
            </a:r>
          </a:p>
          <a:p>
            <a:pPr marL="457200" indent="-457200">
              <a:buAutoNum type="arabicPeriod"/>
            </a:pPr>
            <a:r>
              <a:rPr lang="en-US" sz="2200" dirty="0">
                <a:latin typeface="+mj-lt"/>
              </a:rPr>
              <a:t>Envoys Extraordinary.</a:t>
            </a:r>
          </a:p>
          <a:p>
            <a:pPr marL="457200" indent="-457200">
              <a:buAutoNum type="arabicPeriod"/>
            </a:pPr>
            <a:r>
              <a:rPr lang="en-US" sz="2200" dirty="0">
                <a:latin typeface="+mj-lt"/>
              </a:rPr>
              <a:t>Ministers Plenipotentiary.</a:t>
            </a:r>
          </a:p>
          <a:p>
            <a:pPr marL="457200" indent="-457200">
              <a:buAutoNum type="arabicPeriod"/>
            </a:pPr>
            <a:r>
              <a:rPr lang="en-US" sz="2200" dirty="0">
                <a:latin typeface="+mj-lt"/>
              </a:rPr>
              <a:t>chargés </a:t>
            </a:r>
            <a:r>
              <a:rPr lang="en-US" sz="2200" dirty="0" err="1">
                <a:latin typeface="+mj-lt"/>
              </a:rPr>
              <a:t>d’affaires</a:t>
            </a:r>
            <a:r>
              <a:rPr lang="en-US" sz="2200" dirty="0">
                <a:latin typeface="+mj-lt"/>
              </a:rPr>
              <a:t> accredited to ministers of foreign affairs. Is a deputy temporarily acting for an absent head of mission. </a:t>
            </a:r>
          </a:p>
        </p:txBody>
      </p:sp>
    </p:spTree>
    <p:custDataLst>
      <p:tags r:id="rId1"/>
    </p:custDataLst>
    <p:extLst>
      <p:ext uri="{BB962C8B-B14F-4D97-AF65-F5344CB8AC3E}">
        <p14:creationId xmlns:p14="http://schemas.microsoft.com/office/powerpoint/2010/main" val="2538452095"/>
      </p:ext>
    </p:extLst>
  </p:cSld>
  <p:clrMapOvr>
    <a:masterClrMapping/>
  </p:clrMapOvr>
  <mc:AlternateContent xmlns:mc="http://schemas.openxmlformats.org/markup-compatibility/2006" xmlns:p14="http://schemas.microsoft.com/office/powerpoint/2010/main">
    <mc:Choice Requires="p14">
      <p:transition spd="slow" p14:dur="2000" advTm="187762"/>
    </mc:Choice>
    <mc:Fallback xmlns="">
      <p:transition spd="slow" advTm="1877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par>
                                <p:cTn id="31" presetID="53" presetClass="entr" presetSubtype="16"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p:cTn id="3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5" dur="500"/>
                                        <p:tgtEl>
                                          <p:spTgt spid="3">
                                            <p:txEl>
                                              <p:pRg st="5" end="5"/>
                                            </p:txEl>
                                          </p:spTgt>
                                        </p:tgtEl>
                                      </p:cBhvr>
                                    </p:animEffect>
                                  </p:childTnLst>
                                </p:cTn>
                              </p:par>
                              <p:par>
                                <p:cTn id="36" presetID="53" presetClass="entr" presetSubtype="16"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p:cTn id="3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0" dur="500"/>
                                        <p:tgtEl>
                                          <p:spTgt spid="3">
                                            <p:txEl>
                                              <p:pRg st="6" end="6"/>
                                            </p:txEl>
                                          </p:spTgt>
                                        </p:tgtEl>
                                      </p:cBhvr>
                                    </p:animEffect>
                                  </p:childTnLst>
                                </p:cTn>
                              </p:par>
                              <p:par>
                                <p:cTn id="41" presetID="53" presetClass="entr" presetSubtype="16"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p:cTn id="4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615A8-4D92-4A03-A7F1-FE25FAAEF99E}"/>
              </a:ext>
            </a:extLst>
          </p:cNvPr>
          <p:cNvSpPr>
            <a:spLocks noGrp="1"/>
          </p:cNvSpPr>
          <p:nvPr>
            <p:ph type="title"/>
          </p:nvPr>
        </p:nvSpPr>
        <p:spPr/>
        <p:txBody>
          <a:bodyPr/>
          <a:lstStyle/>
          <a:p>
            <a:r>
              <a:rPr lang="en-US" dirty="0"/>
              <a:t>Lecture | 9</a:t>
            </a:r>
          </a:p>
        </p:txBody>
      </p:sp>
      <p:sp>
        <p:nvSpPr>
          <p:cNvPr id="3" name="Content Placeholder 2">
            <a:extLst>
              <a:ext uri="{FF2B5EF4-FFF2-40B4-BE49-F238E27FC236}">
                <a16:creationId xmlns:a16="http://schemas.microsoft.com/office/drawing/2014/main" id="{0103C09B-BF5A-4112-83D4-430A9F6BEAC6}"/>
              </a:ext>
            </a:extLst>
          </p:cNvPr>
          <p:cNvSpPr>
            <a:spLocks noGrp="1"/>
          </p:cNvSpPr>
          <p:nvPr>
            <p:ph idx="1"/>
          </p:nvPr>
        </p:nvSpPr>
        <p:spPr/>
        <p:txBody>
          <a:bodyPr>
            <a:normAutofit/>
          </a:bodyPr>
          <a:lstStyle/>
          <a:p>
            <a:pPr marL="0" indent="0">
              <a:buNone/>
            </a:pPr>
            <a:r>
              <a:rPr lang="en-US" dirty="0"/>
              <a:t> </a:t>
            </a:r>
            <a:endParaRPr lang="en-US" sz="4000" dirty="0">
              <a:latin typeface="+mj-lt"/>
            </a:endParaRPr>
          </a:p>
          <a:p>
            <a:pPr marL="0" indent="0" algn="ctr">
              <a:buNone/>
            </a:pPr>
            <a:r>
              <a:rPr lang="en-US" sz="4000" b="1" dirty="0">
                <a:latin typeface="+mj-lt"/>
              </a:rPr>
              <a:t>History of</a:t>
            </a:r>
          </a:p>
          <a:p>
            <a:pPr marL="0" indent="0" algn="ctr">
              <a:buNone/>
            </a:pPr>
            <a:r>
              <a:rPr lang="en-US" sz="4000" b="1" dirty="0">
                <a:latin typeface="+mj-lt"/>
              </a:rPr>
              <a:t>Modern Diplomacy </a:t>
            </a:r>
            <a:endParaRPr lang="en-US" sz="4000" b="1" dirty="0">
              <a:solidFill>
                <a:srgbClr val="FFC000"/>
              </a:solidFill>
              <a:latin typeface="+mj-lt"/>
            </a:endParaRPr>
          </a:p>
          <a:p>
            <a:pPr marL="0" indent="0" algn="ctr">
              <a:buNone/>
            </a:pPr>
            <a:endParaRPr lang="en-US" sz="4000" b="1" dirty="0">
              <a:latin typeface="+mj-lt"/>
            </a:endParaRPr>
          </a:p>
        </p:txBody>
      </p:sp>
    </p:spTree>
    <p:custDataLst>
      <p:tags r:id="rId1"/>
    </p:custDataLst>
    <p:extLst>
      <p:ext uri="{BB962C8B-B14F-4D97-AF65-F5344CB8AC3E}">
        <p14:creationId xmlns:p14="http://schemas.microsoft.com/office/powerpoint/2010/main" val="3923238181"/>
      </p:ext>
    </p:extLst>
  </p:cSld>
  <p:clrMapOvr>
    <a:masterClrMapping/>
  </p:clrMapOvr>
  <mc:AlternateContent xmlns:mc="http://schemas.openxmlformats.org/markup-compatibility/2006" xmlns:p14="http://schemas.microsoft.com/office/powerpoint/2010/main">
    <mc:Choice Requires="p14">
      <p:transition spd="slow" p14:dur="2000" advTm="38238"/>
    </mc:Choice>
    <mc:Fallback xmlns="">
      <p:transition spd="slow" advTm="382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F4B5F-9D09-495C-9823-C1DFA0B5C4BD}"/>
              </a:ext>
            </a:extLst>
          </p:cNvPr>
          <p:cNvSpPr>
            <a:spLocks noGrp="1"/>
          </p:cNvSpPr>
          <p:nvPr>
            <p:ph type="title"/>
          </p:nvPr>
        </p:nvSpPr>
        <p:spPr>
          <a:xfrm>
            <a:off x="913795" y="579120"/>
            <a:ext cx="10353761" cy="883921"/>
          </a:xfrm>
        </p:spPr>
        <p:txBody>
          <a:bodyPr>
            <a:normAutofit fontScale="90000"/>
          </a:bodyPr>
          <a:lstStyle/>
          <a:p>
            <a:r>
              <a:rPr lang="en-US" dirty="0"/>
              <a:t>Classical &amp; Modern  Diplomacy </a:t>
            </a:r>
            <a:br>
              <a:rPr lang="en-US" dirty="0"/>
            </a:br>
            <a:r>
              <a:rPr lang="en-US" dirty="0"/>
              <a:t>the congress of Vienna 1815</a:t>
            </a:r>
            <a:br>
              <a:rPr lang="en-US" dirty="0"/>
            </a:br>
            <a:endParaRPr lang="en-US" dirty="0"/>
          </a:p>
        </p:txBody>
      </p:sp>
      <p:sp>
        <p:nvSpPr>
          <p:cNvPr id="3" name="Content Placeholder 2">
            <a:extLst>
              <a:ext uri="{FF2B5EF4-FFF2-40B4-BE49-F238E27FC236}">
                <a16:creationId xmlns:a16="http://schemas.microsoft.com/office/drawing/2014/main" id="{8F82BAAA-72E0-4570-8C0E-4E76FEDFF92B}"/>
              </a:ext>
            </a:extLst>
          </p:cNvPr>
          <p:cNvSpPr>
            <a:spLocks noGrp="1"/>
          </p:cNvSpPr>
          <p:nvPr>
            <p:ph idx="1"/>
          </p:nvPr>
        </p:nvSpPr>
        <p:spPr>
          <a:xfrm>
            <a:off x="913794" y="193040"/>
            <a:ext cx="10353762" cy="6370320"/>
          </a:xfrm>
        </p:spPr>
        <p:txBody>
          <a:bodyPr>
            <a:noAutofit/>
          </a:bodyPr>
          <a:lstStyle/>
          <a:p>
            <a:pPr marL="0" indent="0" algn="just">
              <a:lnSpc>
                <a:spcPct val="150000"/>
              </a:lnSpc>
              <a:buNone/>
            </a:pPr>
            <a:endParaRPr lang="en-US" sz="2800" dirty="0">
              <a:latin typeface="+mj-lt"/>
            </a:endParaRPr>
          </a:p>
          <a:p>
            <a:pPr algn="just">
              <a:lnSpc>
                <a:spcPct val="150000"/>
              </a:lnSpc>
              <a:buFont typeface="Wingdings" panose="05000000000000000000" pitchFamily="2" charset="2"/>
              <a:buChar char="§"/>
            </a:pPr>
            <a:endParaRPr lang="en-US" sz="2800" dirty="0">
              <a:latin typeface="+mj-lt"/>
            </a:endParaRPr>
          </a:p>
          <a:p>
            <a:pPr algn="just">
              <a:lnSpc>
                <a:spcPct val="150000"/>
              </a:lnSpc>
              <a:buFont typeface="Wingdings" panose="05000000000000000000" pitchFamily="2" charset="2"/>
              <a:buChar char="§"/>
            </a:pPr>
            <a:r>
              <a:rPr lang="en-US" sz="2800" dirty="0">
                <a:latin typeface="+mj-lt"/>
              </a:rPr>
              <a:t> </a:t>
            </a:r>
            <a:r>
              <a:rPr lang="en-US" sz="2800" dirty="0">
                <a:solidFill>
                  <a:srgbClr val="FFC000"/>
                </a:solidFill>
                <a:latin typeface="+mj-lt"/>
              </a:rPr>
              <a:t>How the issue of Precedence solved?</a:t>
            </a:r>
            <a:r>
              <a:rPr lang="en-US" sz="2800" dirty="0">
                <a:latin typeface="+mj-lt"/>
              </a:rPr>
              <a:t>  through;</a:t>
            </a:r>
          </a:p>
          <a:p>
            <a:pPr marL="514350" indent="-514350" algn="just">
              <a:lnSpc>
                <a:spcPct val="150000"/>
              </a:lnSpc>
              <a:buAutoNum type="arabicPeriod"/>
            </a:pPr>
            <a:r>
              <a:rPr lang="en-US" sz="2200" dirty="0">
                <a:latin typeface="+mj-lt"/>
              </a:rPr>
              <a:t>Alphabetical order ; 1</a:t>
            </a:r>
            <a:r>
              <a:rPr lang="en-US" sz="2200" baseline="30000" dirty="0">
                <a:latin typeface="+mj-lt"/>
              </a:rPr>
              <a:t>st</a:t>
            </a:r>
            <a:r>
              <a:rPr lang="en-US" sz="2200" dirty="0">
                <a:latin typeface="+mj-lt"/>
              </a:rPr>
              <a:t> letter of the country’s Name. </a:t>
            </a:r>
          </a:p>
          <a:p>
            <a:pPr marL="514350" indent="-514350" algn="just">
              <a:lnSpc>
                <a:spcPct val="150000"/>
              </a:lnSpc>
              <a:buAutoNum type="arabicPeriod"/>
            </a:pPr>
            <a:r>
              <a:rPr lang="en-US" sz="2200" dirty="0">
                <a:latin typeface="+mj-lt"/>
              </a:rPr>
              <a:t> Date of appointment or the announced arrival date of the ambassador to the receiving state. Or </a:t>
            </a:r>
          </a:p>
          <a:p>
            <a:pPr marL="514350" indent="-514350" algn="just">
              <a:lnSpc>
                <a:spcPct val="150000"/>
              </a:lnSpc>
              <a:buAutoNum type="arabicPeriod"/>
            </a:pPr>
            <a:r>
              <a:rPr lang="en-US" sz="2200" dirty="0">
                <a:latin typeface="+mj-lt"/>
              </a:rPr>
              <a:t>Based on the date of presentation of credentials.   </a:t>
            </a:r>
          </a:p>
          <a:p>
            <a:pPr marL="514350" indent="-514350" algn="just">
              <a:lnSpc>
                <a:spcPct val="150000"/>
              </a:lnSpc>
              <a:buAutoNum type="arabicPeriod"/>
            </a:pPr>
            <a:r>
              <a:rPr lang="en-US" sz="2200" dirty="0">
                <a:latin typeface="+mj-lt"/>
              </a:rPr>
              <a:t>A system for signing treaties in French alphabetical order by country name. </a:t>
            </a:r>
          </a:p>
        </p:txBody>
      </p:sp>
    </p:spTree>
    <p:custDataLst>
      <p:tags r:id="rId1"/>
    </p:custDataLst>
    <p:extLst>
      <p:ext uri="{BB962C8B-B14F-4D97-AF65-F5344CB8AC3E}">
        <p14:creationId xmlns:p14="http://schemas.microsoft.com/office/powerpoint/2010/main" val="3739884175"/>
      </p:ext>
    </p:extLst>
  </p:cSld>
  <p:clrMapOvr>
    <a:masterClrMapping/>
  </p:clrMapOvr>
  <mc:AlternateContent xmlns:mc="http://schemas.openxmlformats.org/markup-compatibility/2006" xmlns:p14="http://schemas.microsoft.com/office/powerpoint/2010/main">
    <mc:Choice Requires="p14">
      <p:transition spd="slow" p14:dur="2000" advTm="248390"/>
    </mc:Choice>
    <mc:Fallback xmlns="">
      <p:transition spd="slow" advTm="2483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F4B5F-9D09-495C-9823-C1DFA0B5C4BD}"/>
              </a:ext>
            </a:extLst>
          </p:cNvPr>
          <p:cNvSpPr>
            <a:spLocks noGrp="1"/>
          </p:cNvSpPr>
          <p:nvPr>
            <p:ph type="title"/>
          </p:nvPr>
        </p:nvSpPr>
        <p:spPr>
          <a:xfrm>
            <a:off x="913795" y="609601"/>
            <a:ext cx="10353761" cy="853440"/>
          </a:xfrm>
        </p:spPr>
        <p:txBody>
          <a:bodyPr>
            <a:normAutofit/>
          </a:bodyPr>
          <a:lstStyle/>
          <a:p>
            <a:r>
              <a:rPr lang="en-US" dirty="0"/>
              <a:t>Successes of Congress of Vienna</a:t>
            </a:r>
          </a:p>
        </p:txBody>
      </p:sp>
      <p:sp>
        <p:nvSpPr>
          <p:cNvPr id="3" name="Content Placeholder 2">
            <a:extLst>
              <a:ext uri="{FF2B5EF4-FFF2-40B4-BE49-F238E27FC236}">
                <a16:creationId xmlns:a16="http://schemas.microsoft.com/office/drawing/2014/main" id="{8F82BAAA-72E0-4570-8C0E-4E76FEDFF92B}"/>
              </a:ext>
            </a:extLst>
          </p:cNvPr>
          <p:cNvSpPr>
            <a:spLocks noGrp="1"/>
          </p:cNvSpPr>
          <p:nvPr>
            <p:ph idx="1"/>
          </p:nvPr>
        </p:nvSpPr>
        <p:spPr>
          <a:xfrm>
            <a:off x="913795" y="1239520"/>
            <a:ext cx="10353762" cy="5618480"/>
          </a:xfrm>
        </p:spPr>
        <p:txBody>
          <a:bodyPr>
            <a:noAutofit/>
          </a:bodyPr>
          <a:lstStyle/>
          <a:p>
            <a:pPr algn="just">
              <a:lnSpc>
                <a:spcPct val="150000"/>
              </a:lnSpc>
              <a:buFont typeface="Wingdings" panose="05000000000000000000" pitchFamily="2" charset="2"/>
              <a:buChar char="§"/>
            </a:pPr>
            <a:r>
              <a:rPr lang="en-US" sz="2800" dirty="0">
                <a:latin typeface="+mj-lt"/>
              </a:rPr>
              <a:t> No major war between European powers for another century from 1815-1914. </a:t>
            </a:r>
          </a:p>
          <a:p>
            <a:pPr algn="just">
              <a:lnSpc>
                <a:spcPct val="150000"/>
              </a:lnSpc>
              <a:buFont typeface="Wingdings" panose="05000000000000000000" pitchFamily="2" charset="2"/>
              <a:buChar char="§"/>
            </a:pPr>
            <a:r>
              <a:rPr lang="en-US" sz="2800" dirty="0">
                <a:latin typeface="+mj-lt"/>
              </a:rPr>
              <a:t> Balance of power maintained.</a:t>
            </a:r>
          </a:p>
          <a:p>
            <a:pPr algn="just">
              <a:lnSpc>
                <a:spcPct val="150000"/>
              </a:lnSpc>
              <a:buFont typeface="Wingdings" panose="05000000000000000000" pitchFamily="2" charset="2"/>
              <a:buChar char="§"/>
            </a:pPr>
            <a:r>
              <a:rPr lang="en-US" sz="2800" dirty="0">
                <a:latin typeface="+mj-lt"/>
              </a:rPr>
              <a:t>Established diplomatic rules that is effective to this day.</a:t>
            </a:r>
          </a:p>
          <a:p>
            <a:pPr algn="just">
              <a:lnSpc>
                <a:spcPct val="150000"/>
              </a:lnSpc>
              <a:buFont typeface="Wingdings" panose="05000000000000000000" pitchFamily="2" charset="2"/>
              <a:buChar char="§"/>
            </a:pPr>
            <a:r>
              <a:rPr lang="en-US" sz="2800" dirty="0">
                <a:latin typeface="+mj-lt"/>
              </a:rPr>
              <a:t>Free use of international waterways.</a:t>
            </a:r>
          </a:p>
          <a:p>
            <a:pPr algn="just">
              <a:lnSpc>
                <a:spcPct val="150000"/>
              </a:lnSpc>
              <a:buFont typeface="Wingdings" panose="05000000000000000000" pitchFamily="2" charset="2"/>
              <a:buChar char="§"/>
            </a:pPr>
            <a:r>
              <a:rPr lang="en-US" sz="2800" dirty="0">
                <a:latin typeface="+mj-lt"/>
              </a:rPr>
              <a:t> abolition of the slave trade.</a:t>
            </a:r>
          </a:p>
          <a:p>
            <a:pPr marL="0" indent="0" algn="just">
              <a:lnSpc>
                <a:spcPct val="150000"/>
              </a:lnSpc>
              <a:buNone/>
            </a:pPr>
            <a:endParaRPr lang="en-US" sz="2800" dirty="0">
              <a:latin typeface="+mj-lt"/>
            </a:endParaRPr>
          </a:p>
        </p:txBody>
      </p:sp>
    </p:spTree>
    <p:custDataLst>
      <p:tags r:id="rId1"/>
    </p:custDataLst>
    <p:extLst>
      <p:ext uri="{BB962C8B-B14F-4D97-AF65-F5344CB8AC3E}">
        <p14:creationId xmlns:p14="http://schemas.microsoft.com/office/powerpoint/2010/main" val="3884378061"/>
      </p:ext>
    </p:extLst>
  </p:cSld>
  <p:clrMapOvr>
    <a:masterClrMapping/>
  </p:clrMapOvr>
  <mc:AlternateContent xmlns:mc="http://schemas.openxmlformats.org/markup-compatibility/2006" xmlns:p14="http://schemas.microsoft.com/office/powerpoint/2010/main">
    <mc:Choice Requires="p14">
      <p:transition spd="slow" p14:dur="2000" advTm="161773"/>
    </mc:Choice>
    <mc:Fallback xmlns="">
      <p:transition spd="slow" advTm="1617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3">
                                            <p:txEl>
                                              <p:pRg st="2" end="2"/>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1" dur="500"/>
                                        <p:tgtEl>
                                          <p:spTgt spid="3">
                                            <p:txEl>
                                              <p:pRg st="3" end="3"/>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F4B5F-9D09-495C-9823-C1DFA0B5C4BD}"/>
              </a:ext>
            </a:extLst>
          </p:cNvPr>
          <p:cNvSpPr>
            <a:spLocks noGrp="1"/>
          </p:cNvSpPr>
          <p:nvPr>
            <p:ph type="title"/>
          </p:nvPr>
        </p:nvSpPr>
        <p:spPr>
          <a:xfrm>
            <a:off x="913795" y="609601"/>
            <a:ext cx="10353761" cy="853440"/>
          </a:xfrm>
        </p:spPr>
        <p:txBody>
          <a:bodyPr>
            <a:normAutofit/>
          </a:bodyPr>
          <a:lstStyle/>
          <a:p>
            <a:r>
              <a:rPr lang="en-US" dirty="0"/>
              <a:t>Features of Modern  Diplomacy</a:t>
            </a:r>
          </a:p>
        </p:txBody>
      </p:sp>
      <p:sp>
        <p:nvSpPr>
          <p:cNvPr id="3" name="Content Placeholder 2">
            <a:extLst>
              <a:ext uri="{FF2B5EF4-FFF2-40B4-BE49-F238E27FC236}">
                <a16:creationId xmlns:a16="http://schemas.microsoft.com/office/drawing/2014/main" id="{8F82BAAA-72E0-4570-8C0E-4E76FEDFF92B}"/>
              </a:ext>
            </a:extLst>
          </p:cNvPr>
          <p:cNvSpPr>
            <a:spLocks noGrp="1"/>
          </p:cNvSpPr>
          <p:nvPr>
            <p:ph idx="1"/>
          </p:nvPr>
        </p:nvSpPr>
        <p:spPr>
          <a:xfrm>
            <a:off x="913795" y="1239520"/>
            <a:ext cx="10353762" cy="6654800"/>
          </a:xfrm>
        </p:spPr>
        <p:txBody>
          <a:bodyPr>
            <a:noAutofit/>
          </a:bodyPr>
          <a:lstStyle/>
          <a:p>
            <a:pPr algn="just">
              <a:lnSpc>
                <a:spcPct val="150000"/>
              </a:lnSpc>
              <a:buFont typeface="Wingdings" panose="05000000000000000000" pitchFamily="2" charset="2"/>
              <a:buChar char="§"/>
            </a:pPr>
            <a:r>
              <a:rPr lang="en-US" sz="2200" dirty="0">
                <a:latin typeface="+mj-lt"/>
              </a:rPr>
              <a:t> Diplomacy was transformed from ad hoc meetings into an organized system consisting of diplomatic services, INGOS, and habitual international gatherings.</a:t>
            </a:r>
          </a:p>
          <a:p>
            <a:pPr algn="just">
              <a:lnSpc>
                <a:spcPct val="150000"/>
              </a:lnSpc>
              <a:buFont typeface="Wingdings" panose="05000000000000000000" pitchFamily="2" charset="2"/>
              <a:buChar char="§"/>
            </a:pPr>
            <a:r>
              <a:rPr lang="en-US" sz="2200" dirty="0">
                <a:latin typeface="+mj-lt"/>
              </a:rPr>
              <a:t>Main Actors : states &amp; Non – State actors; INGOs</a:t>
            </a:r>
          </a:p>
          <a:p>
            <a:pPr algn="just">
              <a:lnSpc>
                <a:spcPct val="150000"/>
              </a:lnSpc>
              <a:buFont typeface="Wingdings" panose="05000000000000000000" pitchFamily="2" charset="2"/>
              <a:buChar char="§"/>
            </a:pPr>
            <a:r>
              <a:rPr lang="en-US" sz="2200" dirty="0">
                <a:latin typeface="+mj-lt"/>
              </a:rPr>
              <a:t> well establishment of Permanent Embassies abroad.</a:t>
            </a:r>
          </a:p>
          <a:p>
            <a:pPr algn="just">
              <a:lnSpc>
                <a:spcPct val="150000"/>
              </a:lnSpc>
              <a:buFont typeface="Wingdings" panose="05000000000000000000" pitchFamily="2" charset="2"/>
              <a:buChar char="§"/>
            </a:pPr>
            <a:r>
              <a:rPr lang="en-US" sz="2200" dirty="0">
                <a:latin typeface="+mj-lt"/>
              </a:rPr>
              <a:t> the advancement and invention of Telegraph. </a:t>
            </a:r>
          </a:p>
          <a:p>
            <a:pPr algn="just">
              <a:lnSpc>
                <a:spcPct val="150000"/>
              </a:lnSpc>
              <a:buFont typeface="Wingdings" panose="05000000000000000000" pitchFamily="2" charset="2"/>
              <a:buChar char="§"/>
            </a:pPr>
            <a:r>
              <a:rPr lang="en-US" sz="2200" dirty="0">
                <a:latin typeface="+mj-lt"/>
              </a:rPr>
              <a:t> Bilateral Relations;  on a state to a state basis.</a:t>
            </a:r>
          </a:p>
          <a:p>
            <a:pPr algn="just">
              <a:lnSpc>
                <a:spcPct val="150000"/>
              </a:lnSpc>
              <a:buFont typeface="Wingdings" panose="05000000000000000000" pitchFamily="2" charset="2"/>
              <a:buChar char="§"/>
            </a:pPr>
            <a:r>
              <a:rPr lang="en-US" sz="2200" dirty="0">
                <a:latin typeface="+mj-lt"/>
              </a:rPr>
              <a:t> Multilateral Relations; group of States in INGO such as League of Nations and UN. </a:t>
            </a:r>
          </a:p>
        </p:txBody>
      </p:sp>
    </p:spTree>
    <p:custDataLst>
      <p:tags r:id="rId1"/>
    </p:custDataLst>
    <p:extLst>
      <p:ext uri="{BB962C8B-B14F-4D97-AF65-F5344CB8AC3E}">
        <p14:creationId xmlns:p14="http://schemas.microsoft.com/office/powerpoint/2010/main" val="1196856492"/>
      </p:ext>
    </p:extLst>
  </p:cSld>
  <p:clrMapOvr>
    <a:masterClrMapping/>
  </p:clrMapOvr>
  <mc:AlternateContent xmlns:mc="http://schemas.openxmlformats.org/markup-compatibility/2006" xmlns:p14="http://schemas.microsoft.com/office/powerpoint/2010/main">
    <mc:Choice Requires="p14">
      <p:transition spd="slow" p14:dur="2000" advTm="593692"/>
    </mc:Choice>
    <mc:Fallback xmlns="">
      <p:transition spd="slow" advTm="5936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61732E-19DD-42C3-A0FA-B2C07BB8D9D5}"/>
              </a:ext>
            </a:extLst>
          </p:cNvPr>
          <p:cNvSpPr>
            <a:spLocks noGrp="1"/>
          </p:cNvSpPr>
          <p:nvPr>
            <p:ph idx="1"/>
          </p:nvPr>
        </p:nvSpPr>
        <p:spPr>
          <a:xfrm>
            <a:off x="913795" y="284480"/>
            <a:ext cx="10353762" cy="6197600"/>
          </a:xfrm>
        </p:spPr>
        <p:txBody>
          <a:bodyPr>
            <a:noAutofit/>
          </a:bodyPr>
          <a:lstStyle/>
          <a:p>
            <a:pPr marL="0" indent="0">
              <a:buNone/>
            </a:pPr>
            <a:r>
              <a:rPr lang="en-US" b="1" dirty="0">
                <a:solidFill>
                  <a:srgbClr val="FFC000"/>
                </a:solidFill>
              </a:rPr>
              <a:t>Reference:</a:t>
            </a:r>
          </a:p>
          <a:p>
            <a:pPr marL="228600" marR="0" lvl="0" indent="-228600" algn="l" defTabSz="914400" rtl="0" eaLnBrk="1" fontAlgn="auto" latinLnBrk="0" hangingPunct="1">
              <a:lnSpc>
                <a:spcPct val="120000"/>
              </a:lnSpc>
              <a:spcBef>
                <a:spcPts val="1000"/>
              </a:spcBef>
              <a:spcAft>
                <a:spcPts val="0"/>
              </a:spcAft>
              <a:buClrTx/>
              <a:buSzTx/>
              <a:buFont typeface="Wingdings" panose="05000000000000000000" pitchFamily="2" charset="2"/>
              <a:buChar char="§"/>
              <a:tabLst/>
              <a:defRPr/>
            </a:pPr>
            <a:r>
              <a:rPr kumimoji="0" lang="en-US" b="0"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Bookman Old Style" panose="02050604050505020204"/>
                <a:ea typeface="+mn-ea"/>
                <a:cs typeface="+mn-cs"/>
              </a:rPr>
              <a:t>Thierry </a:t>
            </a:r>
            <a:r>
              <a:rPr kumimoji="0" lang="en-US" b="0" i="0" u="none" strike="noStrike" kern="1200" cap="none" spc="0" normalizeH="0" baseline="0" noProof="0" dirty="0" err="1">
                <a:ln>
                  <a:noFill/>
                </a:ln>
                <a:solidFill>
                  <a:prstClr val="white"/>
                </a:solidFill>
                <a:effectLst>
                  <a:outerShdw blurRad="50800" dist="38100" dir="2700000" algn="tl" rotWithShape="0">
                    <a:srgbClr val="000000">
                      <a:alpha val="48000"/>
                    </a:srgbClr>
                  </a:outerShdw>
                </a:effectLst>
                <a:uLnTx/>
                <a:uFillTx/>
                <a:latin typeface="Bookman Old Style" panose="02050604050505020204"/>
                <a:ea typeface="+mn-ea"/>
                <a:cs typeface="+mn-cs"/>
              </a:rPr>
              <a:t>Balzacq</a:t>
            </a:r>
            <a:r>
              <a:rPr kumimoji="0" lang="en-US" b="0"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Bookman Old Style" panose="02050604050505020204"/>
                <a:ea typeface="+mn-ea"/>
                <a:cs typeface="+mn-cs"/>
              </a:rPr>
              <a:t> &amp; Frédéric </a:t>
            </a:r>
            <a:r>
              <a:rPr kumimoji="0" lang="en-US" b="0" i="0" u="none" strike="noStrike" kern="1200" cap="none" spc="0" normalizeH="0" baseline="0" noProof="0" dirty="0" err="1">
                <a:ln>
                  <a:noFill/>
                </a:ln>
                <a:solidFill>
                  <a:prstClr val="white"/>
                </a:solidFill>
                <a:effectLst>
                  <a:outerShdw blurRad="50800" dist="38100" dir="2700000" algn="tl" rotWithShape="0">
                    <a:srgbClr val="000000">
                      <a:alpha val="48000"/>
                    </a:srgbClr>
                  </a:outerShdw>
                </a:effectLst>
                <a:uLnTx/>
                <a:uFillTx/>
                <a:latin typeface="Bookman Old Style" panose="02050604050505020204"/>
                <a:ea typeface="+mn-ea"/>
                <a:cs typeface="+mn-cs"/>
              </a:rPr>
              <a:t>Charillon</a:t>
            </a:r>
            <a:r>
              <a:rPr kumimoji="0" lang="en-US" b="0"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Bookman Old Style" panose="02050604050505020204"/>
                <a:ea typeface="+mn-ea"/>
                <a:cs typeface="+mn-cs"/>
              </a:rPr>
              <a:t>, Global Diplomacy ‘An Introduction to Theory and Practice, Translated: William Snow, Palgrave Macmillan, 2020.</a:t>
            </a:r>
            <a:endParaRPr lang="en-US" b="1" dirty="0">
              <a:solidFill>
                <a:srgbClr val="FFC000"/>
              </a:solidFill>
            </a:endParaRPr>
          </a:p>
          <a:p>
            <a:pPr>
              <a:buFont typeface="Wingdings" panose="05000000000000000000" pitchFamily="2" charset="2"/>
              <a:buChar char="§"/>
            </a:pPr>
            <a:r>
              <a:rPr lang="en-US" dirty="0">
                <a:latin typeface="+mj-lt"/>
              </a:rPr>
              <a:t>Renaissance Diplomacy and the Reformation. Jan 1</a:t>
            </a:r>
            <a:r>
              <a:rPr lang="en-US" baseline="30000" dirty="0">
                <a:latin typeface="+mj-lt"/>
              </a:rPr>
              <a:t>st</a:t>
            </a:r>
            <a:r>
              <a:rPr lang="en-US" dirty="0">
                <a:latin typeface="+mj-lt"/>
              </a:rPr>
              <a:t>, 2021.</a:t>
            </a:r>
          </a:p>
          <a:p>
            <a:pPr marL="0" indent="0">
              <a:buNone/>
            </a:pPr>
            <a:r>
              <a:rPr lang="en-US" dirty="0">
                <a:hlinkClick r:id="rId2"/>
              </a:rPr>
              <a:t>https://www.diplomacy.edu/2013/evolution/may</a:t>
            </a:r>
            <a:endParaRPr lang="en-US" dirty="0"/>
          </a:p>
          <a:p>
            <a:pPr>
              <a:buFont typeface="Wingdings" panose="05000000000000000000" pitchFamily="2" charset="2"/>
              <a:buChar char="§"/>
            </a:pPr>
            <a:r>
              <a:rPr kumimoji="0" lang="en-US" b="0"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Bookman Old Style" panose="02050604050505020204"/>
                <a:ea typeface="+mn-ea"/>
                <a:cs typeface="+mn-cs"/>
              </a:rPr>
              <a:t> Sally Marks Chas. W. Freeman, Diplomacy, </a:t>
            </a:r>
            <a:r>
              <a:rPr kumimoji="0" lang="en-US" b="0" i="0" u="none" strike="noStrike" kern="1200" cap="none" spc="0" normalizeH="0" baseline="0" noProof="0" dirty="0" err="1">
                <a:ln>
                  <a:noFill/>
                </a:ln>
                <a:solidFill>
                  <a:prstClr val="white"/>
                </a:solidFill>
                <a:effectLst>
                  <a:outerShdw blurRad="50800" dist="38100" dir="2700000" algn="tl" rotWithShape="0">
                    <a:srgbClr val="000000">
                      <a:alpha val="48000"/>
                    </a:srgbClr>
                  </a:outerShdw>
                </a:effectLst>
                <a:uLnTx/>
                <a:uFillTx/>
                <a:latin typeface="Bookman Old Style" panose="02050604050505020204"/>
                <a:ea typeface="+mn-ea"/>
                <a:cs typeface="+mn-cs"/>
              </a:rPr>
              <a:t>Encyclopaedia</a:t>
            </a:r>
            <a:r>
              <a:rPr kumimoji="0" lang="en-US" b="0"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Bookman Old Style" panose="02050604050505020204"/>
                <a:ea typeface="+mn-ea"/>
                <a:cs typeface="+mn-cs"/>
              </a:rPr>
              <a:t> Britannica, Inc. , 2019</a:t>
            </a:r>
            <a:endParaRPr lang="en-US" dirty="0"/>
          </a:p>
          <a:p>
            <a:pPr marL="0" indent="0">
              <a:buNone/>
            </a:pPr>
            <a:r>
              <a:rPr lang="en-US" dirty="0">
                <a:hlinkClick r:id="rId3"/>
              </a:rPr>
              <a:t>http://www.ediplomat.com/nd/history.htm#:~:text=Modern%20diplomacy's%20origins%20are%20often,established%20in%20the%20thirteenth%20century.&amp;text=It%20was%20in%20Italy%20that,to%20the%20head%20of%20state</a:t>
            </a:r>
            <a:r>
              <a:rPr lang="en-US" dirty="0"/>
              <a:t>.</a:t>
            </a:r>
          </a:p>
          <a:p>
            <a:pPr>
              <a:buFont typeface="Wingdings" panose="05000000000000000000" pitchFamily="2" charset="2"/>
              <a:buChar char="§"/>
            </a:pPr>
            <a:r>
              <a:rPr lang="en-US" dirty="0"/>
              <a:t>The Privileges of Ambassadors and Foreign Ministers, </a:t>
            </a:r>
            <a:r>
              <a:rPr lang="en-US" dirty="0">
                <a:hlinkClick r:id="rId4"/>
              </a:rPr>
              <a:t>https://www.jstor.org/stable/pdf/1272906.pdf</a:t>
            </a:r>
            <a:endParaRPr lang="en-US" dirty="0"/>
          </a:p>
          <a:p>
            <a:pPr>
              <a:buFont typeface="Wingdings" panose="05000000000000000000" pitchFamily="2" charset="2"/>
              <a:buChar char="§"/>
            </a:pPr>
            <a:r>
              <a:rPr lang="en-US" dirty="0"/>
              <a:t> The First Resident Embassies: Mediaeval Italian Origins of Modern Diplomacy</a:t>
            </a:r>
          </a:p>
          <a:p>
            <a:pPr>
              <a:buFont typeface="Wingdings" panose="05000000000000000000" pitchFamily="2" charset="2"/>
              <a:buChar char="§"/>
            </a:pPr>
            <a:r>
              <a:rPr lang="en-US" dirty="0">
                <a:hlinkClick r:id="rId5"/>
              </a:rPr>
              <a:t>https://www.jstor.org/stable/2849298?seq=1#metadata_info_tab_contents</a:t>
            </a:r>
            <a:endParaRPr lang="en-US" dirty="0"/>
          </a:p>
          <a:p>
            <a:pPr>
              <a:buFont typeface="Wingdings" panose="05000000000000000000" pitchFamily="2" charset="2"/>
              <a:buChar char="§"/>
            </a:pPr>
            <a:endParaRPr lang="en-US" dirty="0"/>
          </a:p>
          <a:p>
            <a:pPr>
              <a:buFont typeface="Wingdings" panose="05000000000000000000" pitchFamily="2" charset="2"/>
              <a:buChar char="§"/>
            </a:pPr>
            <a:endParaRPr lang="en-US" dirty="0"/>
          </a:p>
          <a:p>
            <a:pPr>
              <a:buFont typeface="Wingdings" panose="05000000000000000000" pitchFamily="2" charset="2"/>
              <a:buChar char="§"/>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31053353"/>
      </p:ext>
    </p:extLst>
  </p:cSld>
  <p:clrMapOvr>
    <a:masterClrMapping/>
  </p:clrMapOvr>
  <mc:AlternateContent xmlns:mc="http://schemas.openxmlformats.org/markup-compatibility/2006" xmlns:p14="http://schemas.microsoft.com/office/powerpoint/2010/main">
    <mc:Choice Requires="p14">
      <p:transition spd="slow" p14:dur="2000" advTm="28233"/>
    </mc:Choice>
    <mc:Fallback xmlns="">
      <p:transition spd="slow" advTm="2823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EA7EE-B8CE-4CBB-B00D-65F42F4194B3}"/>
              </a:ext>
            </a:extLst>
          </p:cNvPr>
          <p:cNvSpPr>
            <a:spLocks noGrp="1"/>
          </p:cNvSpPr>
          <p:nvPr>
            <p:ph type="title"/>
          </p:nvPr>
        </p:nvSpPr>
        <p:spPr>
          <a:xfrm>
            <a:off x="913795" y="579120"/>
            <a:ext cx="10353761" cy="1326321"/>
          </a:xfrm>
        </p:spPr>
        <p:txBody>
          <a:bodyPr/>
          <a:lstStyle/>
          <a:p>
            <a:r>
              <a:rPr lang="en-US" dirty="0"/>
              <a:t>Agenda of the lecture </a:t>
            </a:r>
          </a:p>
        </p:txBody>
      </p:sp>
      <p:sp>
        <p:nvSpPr>
          <p:cNvPr id="3" name="Content Placeholder 2">
            <a:extLst>
              <a:ext uri="{FF2B5EF4-FFF2-40B4-BE49-F238E27FC236}">
                <a16:creationId xmlns:a16="http://schemas.microsoft.com/office/drawing/2014/main" id="{AFB7C66E-59BF-4F9D-8E95-A2C78E41E3D5}"/>
              </a:ext>
            </a:extLst>
          </p:cNvPr>
          <p:cNvSpPr>
            <a:spLocks noGrp="1"/>
          </p:cNvSpPr>
          <p:nvPr>
            <p:ph idx="1"/>
          </p:nvPr>
        </p:nvSpPr>
        <p:spPr/>
        <p:txBody>
          <a:bodyPr>
            <a:normAutofit/>
          </a:bodyPr>
          <a:lstStyle/>
          <a:p>
            <a:pPr marL="0" lvl="0" indent="0">
              <a:buNone/>
              <a:defRPr/>
            </a:pPr>
            <a:endParaRPr kumimoji="0" lang="en-US" sz="2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Bookman Old Style" panose="02050604050505020204"/>
              <a:ea typeface="+mn-ea"/>
              <a:cs typeface="+mn-cs"/>
            </a:endParaRPr>
          </a:p>
          <a:p>
            <a:pPr marL="0" marR="0" lvl="0" indent="0" defTabSz="914400" rtl="0" eaLnBrk="1" fontAlgn="auto" latinLnBrk="0" hangingPunct="1">
              <a:lnSpc>
                <a:spcPct val="120000"/>
              </a:lnSpc>
              <a:spcBef>
                <a:spcPts val="1000"/>
              </a:spcBef>
              <a:spcAft>
                <a:spcPts val="0"/>
              </a:spcAft>
              <a:buClrTx/>
              <a:buSzTx/>
              <a:buNone/>
              <a:tabLst/>
              <a:defRPr/>
            </a:pPr>
            <a:endParaRPr kumimoji="0" lang="en-US" sz="2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Bookman Old Style" panose="02050604050505020204"/>
              <a:ea typeface="+mn-ea"/>
              <a:cs typeface="+mn-cs"/>
            </a:endParaRPr>
          </a:p>
          <a:p>
            <a:pPr marR="0" lvl="0" defTabSz="914400" rtl="0" eaLnBrk="1" fontAlgn="auto" latinLnBrk="0" hangingPunct="1">
              <a:lnSpc>
                <a:spcPct val="120000"/>
              </a:lnSpc>
              <a:spcBef>
                <a:spcPts val="1000"/>
              </a:spcBef>
              <a:spcAft>
                <a:spcPts val="0"/>
              </a:spcAft>
              <a:buClrTx/>
              <a:buSzTx/>
              <a:buFont typeface="Wingdings" panose="05000000000000000000" pitchFamily="2" charset="2"/>
              <a:buChar char="§"/>
              <a:tabLst/>
              <a:defRPr/>
            </a:pPr>
            <a:r>
              <a:rPr lang="en-US" sz="2800" b="1" dirty="0">
                <a:solidFill>
                  <a:prstClr val="white"/>
                </a:solidFill>
                <a:latin typeface="Bookman Old Style" panose="02050604050505020204"/>
              </a:rPr>
              <a:t> Topic of the lecture : History of Modern  Diplomacy </a:t>
            </a:r>
            <a:endParaRPr kumimoji="0" lang="en-US" sz="2800" b="1"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Bookman Old Style" panose="02050604050505020204"/>
              <a:ea typeface="+mn-ea"/>
              <a:cs typeface="+mn-cs"/>
            </a:endParaRPr>
          </a:p>
          <a:p>
            <a:pPr marL="0" indent="0">
              <a:buNone/>
            </a:pPr>
            <a:endParaRPr lang="en-US" dirty="0"/>
          </a:p>
        </p:txBody>
      </p:sp>
    </p:spTree>
    <p:custDataLst>
      <p:tags r:id="rId1"/>
    </p:custDataLst>
    <p:extLst>
      <p:ext uri="{BB962C8B-B14F-4D97-AF65-F5344CB8AC3E}">
        <p14:creationId xmlns:p14="http://schemas.microsoft.com/office/powerpoint/2010/main" val="2202408677"/>
      </p:ext>
    </p:extLst>
  </p:cSld>
  <p:clrMapOvr>
    <a:masterClrMapping/>
  </p:clrMapOvr>
  <mc:AlternateContent xmlns:mc="http://schemas.openxmlformats.org/markup-compatibility/2006" xmlns:p14="http://schemas.microsoft.com/office/powerpoint/2010/main">
    <mc:Choice Requires="p14">
      <p:transition spd="slow" p14:dur="2000" advTm="9527"/>
    </mc:Choice>
    <mc:Fallback xmlns="">
      <p:transition spd="slow" advTm="95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0A47B-199A-43B7-A9DB-1480B50C0325}"/>
              </a:ext>
            </a:extLst>
          </p:cNvPr>
          <p:cNvSpPr>
            <a:spLocks noGrp="1"/>
          </p:cNvSpPr>
          <p:nvPr>
            <p:ph type="title"/>
          </p:nvPr>
        </p:nvSpPr>
        <p:spPr>
          <a:xfrm>
            <a:off x="913795" y="335281"/>
            <a:ext cx="10353761" cy="1280160"/>
          </a:xfrm>
        </p:spPr>
        <p:txBody>
          <a:bodyPr/>
          <a:lstStyle/>
          <a:p>
            <a:r>
              <a:rPr lang="en-US" dirty="0"/>
              <a:t>Key Words</a:t>
            </a:r>
          </a:p>
        </p:txBody>
      </p:sp>
      <p:sp>
        <p:nvSpPr>
          <p:cNvPr id="3" name="Content Placeholder 2">
            <a:extLst>
              <a:ext uri="{FF2B5EF4-FFF2-40B4-BE49-F238E27FC236}">
                <a16:creationId xmlns:a16="http://schemas.microsoft.com/office/drawing/2014/main" id="{01EA28E4-2220-410D-AE63-5AB66B0DB462}"/>
              </a:ext>
            </a:extLst>
          </p:cNvPr>
          <p:cNvSpPr>
            <a:spLocks noGrp="1"/>
          </p:cNvSpPr>
          <p:nvPr>
            <p:ph idx="1"/>
          </p:nvPr>
        </p:nvSpPr>
        <p:spPr>
          <a:xfrm>
            <a:off x="913795" y="1757680"/>
            <a:ext cx="10353762" cy="4033520"/>
          </a:xfrm>
        </p:spPr>
        <p:txBody>
          <a:bodyPr>
            <a:normAutofit/>
          </a:bodyPr>
          <a:lstStyle/>
          <a:p>
            <a:pPr marL="0" indent="0" algn="ctr">
              <a:buNone/>
            </a:pPr>
            <a:r>
              <a:rPr lang="en-US" sz="2800" dirty="0">
                <a:latin typeface="+mj-lt"/>
              </a:rPr>
              <a:t> </a:t>
            </a:r>
          </a:p>
          <a:p>
            <a:pPr marL="0" indent="0" algn="ctr">
              <a:buNone/>
            </a:pPr>
            <a:r>
              <a:rPr lang="en-US" sz="2800" dirty="0">
                <a:latin typeface="+mj-lt"/>
              </a:rPr>
              <a:t>Bilateral Relations | Secret &amp; Open Diplomacy | Latin Language | Balance of Power | Nation State | INGOs | Vienna Congress | Westphalia Treaty | Summit Diplomacy |Precedence Rules and Diplomatic Ranks | </a:t>
            </a:r>
          </a:p>
        </p:txBody>
      </p:sp>
    </p:spTree>
    <p:extLst>
      <p:ext uri="{BB962C8B-B14F-4D97-AF65-F5344CB8AC3E}">
        <p14:creationId xmlns:p14="http://schemas.microsoft.com/office/powerpoint/2010/main" val="1117551419"/>
      </p:ext>
    </p:extLst>
  </p:cSld>
  <p:clrMapOvr>
    <a:masterClrMapping/>
  </p:clrMapOvr>
  <mc:AlternateContent xmlns:mc="http://schemas.openxmlformats.org/markup-compatibility/2006" xmlns:p14="http://schemas.microsoft.com/office/powerpoint/2010/main">
    <mc:Choice Requires="p14">
      <p:transition spd="slow" p14:dur="2000" advTm="44619"/>
    </mc:Choice>
    <mc:Fallback xmlns="">
      <p:transition spd="slow" advTm="4461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0A47B-199A-43B7-A9DB-1480B50C0325}"/>
              </a:ext>
            </a:extLst>
          </p:cNvPr>
          <p:cNvSpPr>
            <a:spLocks noGrp="1"/>
          </p:cNvSpPr>
          <p:nvPr>
            <p:ph type="title"/>
          </p:nvPr>
        </p:nvSpPr>
        <p:spPr>
          <a:xfrm>
            <a:off x="913795" y="335281"/>
            <a:ext cx="10353761" cy="1280160"/>
          </a:xfrm>
        </p:spPr>
        <p:txBody>
          <a:bodyPr/>
          <a:lstStyle/>
          <a:p>
            <a:r>
              <a:rPr lang="en-US" dirty="0"/>
              <a:t>Main features of classical Diplomacy</a:t>
            </a:r>
          </a:p>
        </p:txBody>
      </p:sp>
      <p:sp>
        <p:nvSpPr>
          <p:cNvPr id="3" name="Content Placeholder 2">
            <a:extLst>
              <a:ext uri="{FF2B5EF4-FFF2-40B4-BE49-F238E27FC236}">
                <a16:creationId xmlns:a16="http://schemas.microsoft.com/office/drawing/2014/main" id="{01EA28E4-2220-410D-AE63-5AB66B0DB462}"/>
              </a:ext>
            </a:extLst>
          </p:cNvPr>
          <p:cNvSpPr>
            <a:spLocks noGrp="1"/>
          </p:cNvSpPr>
          <p:nvPr>
            <p:ph idx="1"/>
          </p:nvPr>
        </p:nvSpPr>
        <p:spPr>
          <a:xfrm>
            <a:off x="913795" y="1757680"/>
            <a:ext cx="10353762" cy="4663440"/>
          </a:xfrm>
        </p:spPr>
        <p:txBody>
          <a:bodyPr>
            <a:normAutofit/>
          </a:bodyPr>
          <a:lstStyle/>
          <a:p>
            <a:pPr algn="just">
              <a:buFont typeface="Wingdings" panose="05000000000000000000" pitchFamily="2" charset="2"/>
              <a:buChar char="§"/>
            </a:pPr>
            <a:r>
              <a:rPr lang="en-US" sz="2800" dirty="0">
                <a:latin typeface="+mj-lt"/>
              </a:rPr>
              <a:t> A continuation Process between Main Modern state such as England, Italy, Spain, France, Austria.</a:t>
            </a:r>
          </a:p>
          <a:p>
            <a:pPr algn="just">
              <a:buFont typeface="Wingdings" panose="05000000000000000000" pitchFamily="2" charset="2"/>
              <a:buChar char="§"/>
            </a:pPr>
            <a:r>
              <a:rPr lang="en-US" sz="2800" dirty="0">
                <a:latin typeface="+mj-lt"/>
              </a:rPr>
              <a:t> Europe centric. </a:t>
            </a:r>
          </a:p>
          <a:p>
            <a:pPr algn="just">
              <a:buFont typeface="Wingdings" panose="05000000000000000000" pitchFamily="2" charset="2"/>
              <a:buChar char="§"/>
            </a:pPr>
            <a:r>
              <a:rPr lang="en-US" sz="2800" dirty="0">
                <a:latin typeface="+mj-lt"/>
              </a:rPr>
              <a:t>Organizing bilateral relations.</a:t>
            </a:r>
          </a:p>
          <a:p>
            <a:pPr algn="just">
              <a:buFont typeface="Wingdings" panose="05000000000000000000" pitchFamily="2" charset="2"/>
              <a:buChar char="§"/>
            </a:pPr>
            <a:r>
              <a:rPr lang="en-US" sz="2800" dirty="0">
                <a:latin typeface="+mj-lt"/>
              </a:rPr>
              <a:t>Undertaking in secrecy characterized by distinctive rules and procedure.</a:t>
            </a:r>
          </a:p>
          <a:p>
            <a:pPr algn="just">
              <a:buFont typeface="Wingdings" panose="05000000000000000000" pitchFamily="2" charset="2"/>
              <a:buChar char="§"/>
            </a:pPr>
            <a:r>
              <a:rPr lang="en-US" sz="2800" dirty="0">
                <a:latin typeface="+mj-lt"/>
              </a:rPr>
              <a:t> development of diplomatic protocol, immunities &amp; privileges. </a:t>
            </a:r>
          </a:p>
        </p:txBody>
      </p:sp>
    </p:spTree>
    <p:extLst>
      <p:ext uri="{BB962C8B-B14F-4D97-AF65-F5344CB8AC3E}">
        <p14:creationId xmlns:p14="http://schemas.microsoft.com/office/powerpoint/2010/main" val="266001978"/>
      </p:ext>
    </p:extLst>
  </p:cSld>
  <p:clrMapOvr>
    <a:masterClrMapping/>
  </p:clrMapOvr>
  <mc:AlternateContent xmlns:mc="http://schemas.openxmlformats.org/markup-compatibility/2006" xmlns:p14="http://schemas.microsoft.com/office/powerpoint/2010/main">
    <mc:Choice Requires="p14">
      <p:transition spd="slow" p14:dur="2000" advTm="15921"/>
    </mc:Choice>
    <mc:Fallback xmlns="">
      <p:transition spd="slow" advTm="1592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A1C08-D075-41F1-98A4-621CF422CDEB}"/>
              </a:ext>
            </a:extLst>
          </p:cNvPr>
          <p:cNvSpPr>
            <a:spLocks noGrp="1"/>
          </p:cNvSpPr>
          <p:nvPr>
            <p:ph type="title"/>
          </p:nvPr>
        </p:nvSpPr>
        <p:spPr>
          <a:xfrm>
            <a:off x="913795" y="335281"/>
            <a:ext cx="10353761" cy="1117600"/>
          </a:xfrm>
        </p:spPr>
        <p:txBody>
          <a:bodyPr/>
          <a:lstStyle/>
          <a:p>
            <a:r>
              <a:rPr lang="en-US" dirty="0"/>
              <a:t>From Renaissance to Golden age</a:t>
            </a:r>
            <a:br>
              <a:rPr lang="en-US" dirty="0"/>
            </a:br>
            <a:r>
              <a:rPr lang="en-US" dirty="0"/>
              <a:t>1500 - 1700</a:t>
            </a:r>
          </a:p>
        </p:txBody>
      </p:sp>
      <p:sp>
        <p:nvSpPr>
          <p:cNvPr id="3" name="Content Placeholder 2">
            <a:extLst>
              <a:ext uri="{FF2B5EF4-FFF2-40B4-BE49-F238E27FC236}">
                <a16:creationId xmlns:a16="http://schemas.microsoft.com/office/drawing/2014/main" id="{C10F4A6E-142A-444A-B11B-A013E65B0063}"/>
              </a:ext>
            </a:extLst>
          </p:cNvPr>
          <p:cNvSpPr>
            <a:spLocks noGrp="1"/>
          </p:cNvSpPr>
          <p:nvPr>
            <p:ph idx="1"/>
          </p:nvPr>
        </p:nvSpPr>
        <p:spPr>
          <a:xfrm>
            <a:off x="913795" y="1574800"/>
            <a:ext cx="10353762" cy="5049520"/>
          </a:xfrm>
        </p:spPr>
        <p:txBody>
          <a:bodyPr>
            <a:normAutofit/>
          </a:bodyPr>
          <a:lstStyle/>
          <a:p>
            <a:pPr marL="0" indent="0" algn="ctr">
              <a:buNone/>
            </a:pPr>
            <a:r>
              <a:rPr lang="en-US" b="1" dirty="0">
                <a:solidFill>
                  <a:srgbClr val="FFC000"/>
                </a:solidFill>
              </a:rPr>
              <a:t>The thirty Years of War  1618 -1648</a:t>
            </a:r>
          </a:p>
          <a:p>
            <a:pPr>
              <a:buFont typeface="Wingdings" panose="05000000000000000000" pitchFamily="2" charset="2"/>
              <a:buChar char="§"/>
            </a:pPr>
            <a:r>
              <a:rPr lang="en-US" dirty="0"/>
              <a:t>Main reason behind the lunch of 30 years war?</a:t>
            </a:r>
          </a:p>
          <a:p>
            <a:pPr marL="457200" indent="-457200">
              <a:buAutoNum type="arabicPeriod"/>
            </a:pPr>
            <a:r>
              <a:rPr lang="en-US" dirty="0"/>
              <a:t>A fight for dominance among the new powers of France, England and the Hapsburg Empire (Austria and Spain). </a:t>
            </a:r>
          </a:p>
          <a:p>
            <a:pPr marL="457200" indent="-457200">
              <a:buAutoNum type="arabicPeriod"/>
            </a:pPr>
            <a:r>
              <a:rPr lang="en-US" dirty="0"/>
              <a:t>The inability of the Catholic Church to carry out its own reform, created fertile ground for the protestant reformation. The first dent was made in papal power in 1534, when the English King Henry VIII established a separate Anglican Church, after the Catholic Church opposed his divorce from Catherine of Aragon.</a:t>
            </a:r>
          </a:p>
          <a:p>
            <a:pPr marL="457200" indent="-457200">
              <a:buAutoNum type="arabicPeriod"/>
            </a:pPr>
            <a:r>
              <a:rPr lang="en-US" dirty="0"/>
              <a:t>Protestant and Catholic Conflict &amp; disputes over power and diplomatic affairs. </a:t>
            </a:r>
          </a:p>
          <a:p>
            <a:pPr marL="0" indent="0">
              <a:buNone/>
            </a:pPr>
            <a:endParaRPr lang="en-US" dirty="0"/>
          </a:p>
        </p:txBody>
      </p:sp>
    </p:spTree>
    <p:extLst>
      <p:ext uri="{BB962C8B-B14F-4D97-AF65-F5344CB8AC3E}">
        <p14:creationId xmlns:p14="http://schemas.microsoft.com/office/powerpoint/2010/main" val="395263045"/>
      </p:ext>
    </p:extLst>
  </p:cSld>
  <p:clrMapOvr>
    <a:masterClrMapping/>
  </p:clrMapOvr>
  <mc:AlternateContent xmlns:mc="http://schemas.openxmlformats.org/markup-compatibility/2006" xmlns:p14="http://schemas.microsoft.com/office/powerpoint/2010/main">
    <mc:Choice Requires="p14">
      <p:transition spd="slow" p14:dur="2000" advTm="15835"/>
    </mc:Choice>
    <mc:Fallback xmlns="">
      <p:transition spd="slow" advTm="1583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F3A2A-B3C1-40E3-AF16-CC6C4B6524C5}"/>
              </a:ext>
            </a:extLst>
          </p:cNvPr>
          <p:cNvSpPr>
            <a:spLocks noGrp="1"/>
          </p:cNvSpPr>
          <p:nvPr>
            <p:ph type="title"/>
          </p:nvPr>
        </p:nvSpPr>
        <p:spPr/>
        <p:txBody>
          <a:bodyPr/>
          <a:lstStyle/>
          <a:p>
            <a:r>
              <a:rPr lang="en-US" dirty="0"/>
              <a:t>Pre – Westphalia period </a:t>
            </a:r>
          </a:p>
        </p:txBody>
      </p:sp>
      <p:sp>
        <p:nvSpPr>
          <p:cNvPr id="3" name="Content Placeholder 2">
            <a:extLst>
              <a:ext uri="{FF2B5EF4-FFF2-40B4-BE49-F238E27FC236}">
                <a16:creationId xmlns:a16="http://schemas.microsoft.com/office/drawing/2014/main" id="{D3EE3C38-D78F-4406-A5DF-0AA3FBB83940}"/>
              </a:ext>
            </a:extLst>
          </p:cNvPr>
          <p:cNvSpPr>
            <a:spLocks noGrp="1"/>
          </p:cNvSpPr>
          <p:nvPr>
            <p:ph idx="1"/>
          </p:nvPr>
        </p:nvSpPr>
        <p:spPr/>
        <p:txBody>
          <a:bodyPr>
            <a:normAutofit fontScale="92500" lnSpcReduction="20000"/>
          </a:bodyPr>
          <a:lstStyle/>
          <a:p>
            <a:pPr>
              <a:buFont typeface="Wingdings" panose="05000000000000000000" pitchFamily="2" charset="2"/>
              <a:buChar char="§"/>
            </a:pPr>
            <a:r>
              <a:rPr lang="en-US" dirty="0">
                <a:latin typeface="+mj-lt"/>
              </a:rPr>
              <a:t>The Westphalia peace negotiations began after all sides in the war were exhausted by 30 years of fighting and destruction. </a:t>
            </a:r>
          </a:p>
          <a:p>
            <a:pPr>
              <a:buFont typeface="Wingdings" panose="05000000000000000000" pitchFamily="2" charset="2"/>
              <a:buChar char="§"/>
            </a:pPr>
            <a:endParaRPr lang="en-US" dirty="0">
              <a:latin typeface="+mj-lt"/>
            </a:endParaRPr>
          </a:p>
          <a:p>
            <a:pPr>
              <a:buFont typeface="Wingdings" panose="05000000000000000000" pitchFamily="2" charset="2"/>
              <a:buChar char="§"/>
            </a:pPr>
            <a:r>
              <a:rPr lang="en-US" dirty="0">
                <a:latin typeface="+mj-lt"/>
              </a:rPr>
              <a:t>Ultimately, they reached a compromise which did not satisfy anyone (basis for a good compromise). </a:t>
            </a:r>
          </a:p>
          <a:p>
            <a:pPr>
              <a:buFont typeface="Wingdings" panose="05000000000000000000" pitchFamily="2" charset="2"/>
              <a:buChar char="§"/>
            </a:pPr>
            <a:endParaRPr lang="en-US" dirty="0">
              <a:latin typeface="+mj-lt"/>
            </a:endParaRPr>
          </a:p>
          <a:p>
            <a:pPr>
              <a:buFont typeface="Wingdings" panose="05000000000000000000" pitchFamily="2" charset="2"/>
              <a:buChar char="§"/>
            </a:pPr>
            <a:r>
              <a:rPr lang="en-US" dirty="0">
                <a:latin typeface="+mj-lt"/>
              </a:rPr>
              <a:t>The peace deal was the result of very long negotiations, that lasted 5 years. The first 6 months were dedicated to agreeing on the question of precedence, which was highly controversial, due to the participation of 200 rulers, and more than 1000 diplomats. </a:t>
            </a:r>
          </a:p>
        </p:txBody>
      </p:sp>
    </p:spTree>
    <p:extLst>
      <p:ext uri="{BB962C8B-B14F-4D97-AF65-F5344CB8AC3E}">
        <p14:creationId xmlns:p14="http://schemas.microsoft.com/office/powerpoint/2010/main" val="2196102679"/>
      </p:ext>
    </p:extLst>
  </p:cSld>
  <p:clrMapOvr>
    <a:masterClrMapping/>
  </p:clrMapOvr>
  <mc:AlternateContent xmlns:mc="http://schemas.openxmlformats.org/markup-compatibility/2006" xmlns:p14="http://schemas.microsoft.com/office/powerpoint/2010/main">
    <mc:Choice Requires="p14">
      <p:transition spd="slow" p14:dur="2000" advTm="278392"/>
    </mc:Choice>
    <mc:Fallback xmlns="">
      <p:transition spd="slow" advTm="27839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F4B5F-9D09-495C-9823-C1DFA0B5C4BD}"/>
              </a:ext>
            </a:extLst>
          </p:cNvPr>
          <p:cNvSpPr>
            <a:spLocks noGrp="1"/>
          </p:cNvSpPr>
          <p:nvPr>
            <p:ph type="title"/>
          </p:nvPr>
        </p:nvSpPr>
        <p:spPr>
          <a:xfrm>
            <a:off x="913795" y="579120"/>
            <a:ext cx="10353761" cy="883921"/>
          </a:xfrm>
        </p:spPr>
        <p:txBody>
          <a:bodyPr>
            <a:normAutofit fontScale="90000"/>
          </a:bodyPr>
          <a:lstStyle/>
          <a:p>
            <a:r>
              <a:rPr lang="en-US" dirty="0"/>
              <a:t>Classical &amp; Modern  Diplomacy </a:t>
            </a:r>
            <a:br>
              <a:rPr lang="en-US" dirty="0"/>
            </a:br>
            <a:r>
              <a:rPr lang="en-US" dirty="0"/>
              <a:t>the Peace of Westphalia 1648 </a:t>
            </a:r>
            <a:br>
              <a:rPr lang="en-US" dirty="0"/>
            </a:br>
            <a:endParaRPr lang="en-US" dirty="0"/>
          </a:p>
        </p:txBody>
      </p:sp>
      <p:sp>
        <p:nvSpPr>
          <p:cNvPr id="3" name="Content Placeholder 2">
            <a:extLst>
              <a:ext uri="{FF2B5EF4-FFF2-40B4-BE49-F238E27FC236}">
                <a16:creationId xmlns:a16="http://schemas.microsoft.com/office/drawing/2014/main" id="{8F82BAAA-72E0-4570-8C0E-4E76FEDFF92B}"/>
              </a:ext>
            </a:extLst>
          </p:cNvPr>
          <p:cNvSpPr>
            <a:spLocks noGrp="1"/>
          </p:cNvSpPr>
          <p:nvPr>
            <p:ph idx="1"/>
          </p:nvPr>
        </p:nvSpPr>
        <p:spPr>
          <a:xfrm>
            <a:off x="913794" y="254000"/>
            <a:ext cx="10353762" cy="6309360"/>
          </a:xfrm>
        </p:spPr>
        <p:txBody>
          <a:bodyPr>
            <a:noAutofit/>
          </a:bodyPr>
          <a:lstStyle/>
          <a:p>
            <a:pPr marL="0" indent="0" algn="just">
              <a:lnSpc>
                <a:spcPct val="150000"/>
              </a:lnSpc>
              <a:buNone/>
            </a:pPr>
            <a:endParaRPr lang="en-US" sz="2200" dirty="0">
              <a:latin typeface="+mj-lt"/>
            </a:endParaRPr>
          </a:p>
          <a:p>
            <a:pPr algn="just">
              <a:lnSpc>
                <a:spcPct val="150000"/>
              </a:lnSpc>
              <a:buFont typeface="Wingdings" panose="05000000000000000000" pitchFamily="2" charset="2"/>
              <a:buChar char="§"/>
            </a:pPr>
            <a:endParaRPr lang="en-US" sz="2200" dirty="0">
              <a:latin typeface="+mj-lt"/>
            </a:endParaRPr>
          </a:p>
          <a:p>
            <a:pPr algn="just">
              <a:lnSpc>
                <a:spcPct val="150000"/>
              </a:lnSpc>
              <a:buFont typeface="Wingdings" panose="05000000000000000000" pitchFamily="2" charset="2"/>
              <a:buChar char="§"/>
            </a:pPr>
            <a:r>
              <a:rPr lang="en-US" sz="2200" dirty="0">
                <a:latin typeface="+mj-lt"/>
              </a:rPr>
              <a:t>Resulted in; the End of 30 years of war between Protestant and Catholic states.</a:t>
            </a:r>
          </a:p>
          <a:p>
            <a:pPr algn="just">
              <a:lnSpc>
                <a:spcPct val="150000"/>
              </a:lnSpc>
              <a:buFont typeface="Wingdings" panose="05000000000000000000" pitchFamily="2" charset="2"/>
              <a:buChar char="§"/>
            </a:pPr>
            <a:r>
              <a:rPr lang="en-US" sz="2200" dirty="0">
                <a:latin typeface="+mj-lt"/>
              </a:rPr>
              <a:t> establishment of an international order based on sovereignty of states</a:t>
            </a:r>
          </a:p>
          <a:p>
            <a:pPr algn="just">
              <a:lnSpc>
                <a:spcPct val="150000"/>
              </a:lnSpc>
              <a:buFont typeface="Wingdings" panose="05000000000000000000" pitchFamily="2" charset="2"/>
              <a:buChar char="§"/>
            </a:pPr>
            <a:r>
              <a:rPr lang="en-US" sz="2200" dirty="0">
                <a:latin typeface="+mj-lt"/>
              </a:rPr>
              <a:t>Means; Nation states seen as independent political units. </a:t>
            </a:r>
          </a:p>
          <a:p>
            <a:pPr algn="just">
              <a:lnSpc>
                <a:spcPct val="150000"/>
              </a:lnSpc>
              <a:buFont typeface="Wingdings" panose="05000000000000000000" pitchFamily="2" charset="2"/>
              <a:buChar char="§"/>
            </a:pPr>
            <a:r>
              <a:rPr lang="en-US" sz="2200" dirty="0">
                <a:latin typeface="+mj-lt"/>
              </a:rPr>
              <a:t>Signed in Osnabruck &amp; Munster in Westphalia Province.</a:t>
            </a:r>
          </a:p>
          <a:p>
            <a:pPr algn="just">
              <a:lnSpc>
                <a:spcPct val="150000"/>
              </a:lnSpc>
              <a:buFont typeface="Wingdings" panose="05000000000000000000" pitchFamily="2" charset="2"/>
              <a:buChar char="§"/>
            </a:pPr>
            <a:r>
              <a:rPr lang="en-US" sz="2200" dirty="0">
                <a:latin typeface="+mj-lt"/>
              </a:rPr>
              <a:t>Balance of Power.</a:t>
            </a:r>
          </a:p>
          <a:p>
            <a:pPr algn="just">
              <a:lnSpc>
                <a:spcPct val="150000"/>
              </a:lnSpc>
              <a:buFont typeface="Wingdings" panose="05000000000000000000" pitchFamily="2" charset="2"/>
              <a:buChar char="§"/>
            </a:pPr>
            <a:r>
              <a:rPr lang="en-US" sz="2200" dirty="0">
                <a:latin typeface="+mj-lt"/>
              </a:rPr>
              <a:t> Creation of Permanent Diplomatic Representation was the right of each sovereign state.</a:t>
            </a:r>
          </a:p>
          <a:p>
            <a:pPr algn="just">
              <a:lnSpc>
                <a:spcPct val="150000"/>
              </a:lnSpc>
              <a:buFont typeface="Wingdings" panose="05000000000000000000" pitchFamily="2" charset="2"/>
              <a:buChar char="§"/>
            </a:pPr>
            <a:endParaRPr lang="en-US" sz="2200" dirty="0">
              <a:latin typeface="+mj-lt"/>
            </a:endParaRPr>
          </a:p>
        </p:txBody>
      </p:sp>
    </p:spTree>
    <p:custDataLst>
      <p:tags r:id="rId1"/>
    </p:custDataLst>
    <p:extLst>
      <p:ext uri="{BB962C8B-B14F-4D97-AF65-F5344CB8AC3E}">
        <p14:creationId xmlns:p14="http://schemas.microsoft.com/office/powerpoint/2010/main" val="2633938154"/>
      </p:ext>
    </p:extLst>
  </p:cSld>
  <p:clrMapOvr>
    <a:masterClrMapping/>
  </p:clrMapOvr>
  <mc:AlternateContent xmlns:mc="http://schemas.openxmlformats.org/markup-compatibility/2006" xmlns:p14="http://schemas.microsoft.com/office/powerpoint/2010/main">
    <mc:Choice Requires="p14">
      <p:transition spd="slow" p14:dur="2000" advTm="390373"/>
    </mc:Choice>
    <mc:Fallback xmlns="">
      <p:transition spd="slow" advTm="3903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F3A2A-B3C1-40E3-AF16-CC6C4B6524C5}"/>
              </a:ext>
            </a:extLst>
          </p:cNvPr>
          <p:cNvSpPr>
            <a:spLocks noGrp="1"/>
          </p:cNvSpPr>
          <p:nvPr>
            <p:ph type="title"/>
          </p:nvPr>
        </p:nvSpPr>
        <p:spPr/>
        <p:txBody>
          <a:bodyPr/>
          <a:lstStyle/>
          <a:p>
            <a:r>
              <a:rPr lang="en-US" dirty="0"/>
              <a:t>role of Diplomats during the Negotiation meetings </a:t>
            </a:r>
          </a:p>
        </p:txBody>
      </p:sp>
      <p:sp>
        <p:nvSpPr>
          <p:cNvPr id="3" name="Content Placeholder 2">
            <a:extLst>
              <a:ext uri="{FF2B5EF4-FFF2-40B4-BE49-F238E27FC236}">
                <a16:creationId xmlns:a16="http://schemas.microsoft.com/office/drawing/2014/main" id="{D3EE3C38-D78F-4406-A5DF-0AA3FBB83940}"/>
              </a:ext>
            </a:extLst>
          </p:cNvPr>
          <p:cNvSpPr>
            <a:spLocks noGrp="1"/>
          </p:cNvSpPr>
          <p:nvPr>
            <p:ph idx="1"/>
          </p:nvPr>
        </p:nvSpPr>
        <p:spPr/>
        <p:txBody>
          <a:bodyPr>
            <a:normAutofit/>
          </a:bodyPr>
          <a:lstStyle/>
          <a:p>
            <a:pPr>
              <a:buFont typeface="Wingdings" panose="05000000000000000000" pitchFamily="2" charset="2"/>
              <a:buChar char="§"/>
            </a:pPr>
            <a:r>
              <a:rPr lang="en-US" dirty="0">
                <a:latin typeface="+mj-lt"/>
              </a:rPr>
              <a:t>What was the role of Diplomats in the negotiation meetings of Westphalia treaty?</a:t>
            </a:r>
          </a:p>
          <a:p>
            <a:pPr marL="0" indent="0">
              <a:buNone/>
            </a:pPr>
            <a:endParaRPr lang="en-US" dirty="0">
              <a:latin typeface="+mj-lt"/>
            </a:endParaRPr>
          </a:p>
          <a:p>
            <a:pPr marL="0" indent="0" algn="just">
              <a:buNone/>
            </a:pPr>
            <a:r>
              <a:rPr lang="en-US" sz="2200" dirty="0">
                <a:latin typeface="+mj-lt"/>
              </a:rPr>
              <a:t> However, the Princes attended, but diplomats did most of the work in secret meetings, especially because by this time there was a corps of experienced diplomats who were mutually well acquainted. However, the task of the diplomats was complicated, because the problem of precedence was otherwise insoluble.</a:t>
            </a:r>
          </a:p>
        </p:txBody>
      </p:sp>
    </p:spTree>
    <p:custDataLst>
      <p:tags r:id="rId1"/>
    </p:custDataLst>
    <p:extLst>
      <p:ext uri="{BB962C8B-B14F-4D97-AF65-F5344CB8AC3E}">
        <p14:creationId xmlns:p14="http://schemas.microsoft.com/office/powerpoint/2010/main" val="2304912863"/>
      </p:ext>
    </p:extLst>
  </p:cSld>
  <p:clrMapOvr>
    <a:masterClrMapping/>
  </p:clrMapOvr>
  <mc:AlternateContent xmlns:mc="http://schemas.openxmlformats.org/markup-compatibility/2006" xmlns:p14="http://schemas.microsoft.com/office/powerpoint/2010/main">
    <mc:Choice Requires="p14">
      <p:transition spd="slow" p14:dur="2000" advTm="189960"/>
    </mc:Choice>
    <mc:Fallback xmlns="">
      <p:transition spd="slow" advTm="18996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8|1"/>
</p:tagLst>
</file>

<file path=ppt/tags/tag10.xml><?xml version="1.0" encoding="utf-8"?>
<p:tagLst xmlns:a="http://schemas.openxmlformats.org/drawingml/2006/main" xmlns:r="http://schemas.openxmlformats.org/officeDocument/2006/relationships" xmlns:p="http://schemas.openxmlformats.org/presentationml/2006/main">
  <p:tag name="TIMING" val="|0.9|0.7|26.3|1.8|2.2|30.4"/>
</p:tagLst>
</file>

<file path=ppt/tags/tag11.xml><?xml version="1.0" encoding="utf-8"?>
<p:tagLst xmlns:a="http://schemas.openxmlformats.org/drawingml/2006/main" xmlns:r="http://schemas.openxmlformats.org/officeDocument/2006/relationships" xmlns:p="http://schemas.openxmlformats.org/presentationml/2006/main">
  <p:tag name="TIMING" val="|0.9|21.1"/>
</p:tagLst>
</file>

<file path=ppt/tags/tag12.xml><?xml version="1.0" encoding="utf-8"?>
<p:tagLst xmlns:a="http://schemas.openxmlformats.org/drawingml/2006/main" xmlns:r="http://schemas.openxmlformats.org/officeDocument/2006/relationships" xmlns:p="http://schemas.openxmlformats.org/presentationml/2006/main">
  <p:tag name="TIMING" val="|1.1|17.1|146.5|27.2|35.2|22.6|18"/>
</p:tagLst>
</file>

<file path=ppt/tags/tag2.xml><?xml version="1.0" encoding="utf-8"?>
<p:tagLst xmlns:a="http://schemas.openxmlformats.org/drawingml/2006/main" xmlns:r="http://schemas.openxmlformats.org/officeDocument/2006/relationships" xmlns:p="http://schemas.openxmlformats.org/presentationml/2006/main">
  <p:tag name="TIMING" val="|0.7|1.2"/>
</p:tagLst>
</file>

<file path=ppt/tags/tag3.xml><?xml version="1.0" encoding="utf-8"?>
<p:tagLst xmlns:a="http://schemas.openxmlformats.org/drawingml/2006/main" xmlns:r="http://schemas.openxmlformats.org/officeDocument/2006/relationships" xmlns:p="http://schemas.openxmlformats.org/presentationml/2006/main">
  <p:tag name="TIMING" val="|1.6|1.7"/>
</p:tagLst>
</file>

<file path=ppt/tags/tag4.xml><?xml version="1.0" encoding="utf-8"?>
<p:tagLst xmlns:a="http://schemas.openxmlformats.org/drawingml/2006/main" xmlns:r="http://schemas.openxmlformats.org/officeDocument/2006/relationships" xmlns:p="http://schemas.openxmlformats.org/presentationml/2006/main">
  <p:tag name="TIMING" val="|1.1|0.6|1.1|32.9|60.1|25.5|9.2"/>
</p:tagLst>
</file>

<file path=ppt/tags/tag5.xml><?xml version="1.0" encoding="utf-8"?>
<p:tagLst xmlns:a="http://schemas.openxmlformats.org/drawingml/2006/main" xmlns:r="http://schemas.openxmlformats.org/officeDocument/2006/relationships" xmlns:p="http://schemas.openxmlformats.org/presentationml/2006/main">
  <p:tag name="TIMING" val="|1.1|20.9"/>
</p:tagLst>
</file>

<file path=ppt/tags/tag6.xml><?xml version="1.0" encoding="utf-8"?>
<p:tagLst xmlns:a="http://schemas.openxmlformats.org/drawingml/2006/main" xmlns:r="http://schemas.openxmlformats.org/officeDocument/2006/relationships" xmlns:p="http://schemas.openxmlformats.org/presentationml/2006/main">
  <p:tag name="TIMING" val="|0.7|13.8|8"/>
</p:tagLst>
</file>

<file path=ppt/tags/tag7.xml><?xml version="1.0" encoding="utf-8"?>
<p:tagLst xmlns:a="http://schemas.openxmlformats.org/drawingml/2006/main" xmlns:r="http://schemas.openxmlformats.org/officeDocument/2006/relationships" xmlns:p="http://schemas.openxmlformats.org/presentationml/2006/main">
  <p:tag name="TIMING" val="|1.6|45.2|19.6"/>
</p:tagLst>
</file>

<file path=ppt/tags/tag8.xml><?xml version="1.0" encoding="utf-8"?>
<p:tagLst xmlns:a="http://schemas.openxmlformats.org/drawingml/2006/main" xmlns:r="http://schemas.openxmlformats.org/officeDocument/2006/relationships" xmlns:p="http://schemas.openxmlformats.org/presentationml/2006/main">
  <p:tag name="TIMING" val="|0.7|1.2"/>
</p:tagLst>
</file>

<file path=ppt/tags/tag9.xml><?xml version="1.0" encoding="utf-8"?>
<p:tagLst xmlns:a="http://schemas.openxmlformats.org/drawingml/2006/main" xmlns:r="http://schemas.openxmlformats.org/officeDocument/2006/relationships" xmlns:p="http://schemas.openxmlformats.org/presentationml/2006/main">
  <p:tag name="TIMING" val="|1.5|22.5|17.5|49.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2929</TotalTime>
  <Words>1384</Words>
  <Application>Microsoft Office PowerPoint</Application>
  <PresentationFormat>Widescreen</PresentationFormat>
  <Paragraphs>117</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Bookman Old Style</vt:lpstr>
      <vt:lpstr>Calibri</vt:lpstr>
      <vt:lpstr>Rockwell</vt:lpstr>
      <vt:lpstr>Wingdings</vt:lpstr>
      <vt:lpstr>Damask</vt:lpstr>
      <vt:lpstr>History of Diplomatic &amp; Consular Relations </vt:lpstr>
      <vt:lpstr>Lecture | 9</vt:lpstr>
      <vt:lpstr>Agenda of the lecture </vt:lpstr>
      <vt:lpstr>Key Words</vt:lpstr>
      <vt:lpstr>Main features of classical Diplomacy</vt:lpstr>
      <vt:lpstr>From Renaissance to Golden age 1500 - 1700</vt:lpstr>
      <vt:lpstr>Pre – Westphalia period </vt:lpstr>
      <vt:lpstr>Classical &amp; Modern  Diplomacy  the Peace of Westphalia 1648  </vt:lpstr>
      <vt:lpstr>role of Diplomats during the Negotiation meetings </vt:lpstr>
      <vt:lpstr>Westphalia Treaty  &amp; Issue of Precedence </vt:lpstr>
      <vt:lpstr>History of Modern diplomacy  The Golden Age  1815 - 1914</vt:lpstr>
      <vt:lpstr>Modern diplomacy 19th Century | The Golden Age 1815 -1914 </vt:lpstr>
      <vt:lpstr>PowerPoint Presentation</vt:lpstr>
      <vt:lpstr>Modern diplomacy 19th Century | The Golden Age 1815 -1914 </vt:lpstr>
      <vt:lpstr>The Vienna Congress 1814-1815</vt:lpstr>
      <vt:lpstr>Classical &amp; Modern  Diplomacy  the congress of Vienna 1815 </vt:lpstr>
      <vt:lpstr>PowerPoint Presentation</vt:lpstr>
      <vt:lpstr>PowerPoint Presentation</vt:lpstr>
      <vt:lpstr>PowerPoint Presentation</vt:lpstr>
      <vt:lpstr>Classical &amp; Modern  Diplomacy  the congress of Vienna 1815 </vt:lpstr>
      <vt:lpstr>Successes of Congress of Vienna</vt:lpstr>
      <vt:lpstr>Features of Modern  Diplomacy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Diplomatic &amp; Consular Relations</dc:title>
  <dc:creator>Alla Rafiq</dc:creator>
  <cp:lastModifiedBy>alla rafiq</cp:lastModifiedBy>
  <cp:revision>218</cp:revision>
  <dcterms:created xsi:type="dcterms:W3CDTF">2020-10-10T10:56:10Z</dcterms:created>
  <dcterms:modified xsi:type="dcterms:W3CDTF">2021-06-28T20:09:12Z</dcterms:modified>
</cp:coreProperties>
</file>