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4" r:id="rId3"/>
    <p:sldId id="269" r:id="rId4"/>
    <p:sldId id="272" r:id="rId5"/>
    <p:sldId id="261" r:id="rId6"/>
    <p:sldId id="262" r:id="rId7"/>
    <p:sldId id="273" r:id="rId8"/>
    <p:sldId id="274" r:id="rId9"/>
    <p:sldId id="275" r:id="rId10"/>
    <p:sldId id="276" r:id="rId11"/>
    <p:sldId id="277" r:id="rId12"/>
    <p:sldId id="266" r:id="rId13"/>
    <p:sldId id="279" r:id="rId14"/>
    <p:sldId id="280" r:id="rId15"/>
    <p:sldId id="263" r:id="rId16"/>
    <p:sldId id="27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29955CD-8620-4B9F-AB1D-CD6C9892048A}">
          <p14:sldIdLst>
            <p14:sldId id="256"/>
          </p14:sldIdLst>
        </p14:section>
        <p14:section name="Lecture 1" id="{52F8E952-53AE-463E-BCE7-6C76F031E62C}">
          <p14:sldIdLst>
            <p14:sldId id="264"/>
            <p14:sldId id="269"/>
            <p14:sldId id="272"/>
            <p14:sldId id="261"/>
            <p14:sldId id="262"/>
            <p14:sldId id="273"/>
            <p14:sldId id="274"/>
            <p14:sldId id="275"/>
            <p14:sldId id="276"/>
            <p14:sldId id="277"/>
            <p14:sldId id="266"/>
            <p14:sldId id="279"/>
            <p14:sldId id="280"/>
            <p14:sldId id="263"/>
            <p14:sldId id="27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AA1159-9B93-429F-AC05-E3977DA203BD}" type="datetimeFigureOut">
              <a:rPr lang="en-US" smtClean="0"/>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501006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AA1159-9B93-429F-AC05-E3977DA203BD}" type="datetimeFigureOut">
              <a:rPr lang="en-US" smtClean="0"/>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4204485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AA1159-9B93-429F-AC05-E3977DA203BD}" type="datetimeFigureOut">
              <a:rPr lang="en-US" smtClean="0"/>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489325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AA1159-9B93-429F-AC05-E3977DA203BD}" type="datetimeFigureOut">
              <a:rPr lang="en-US" smtClean="0"/>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F9667-508E-4F14-BA17-2FCEF34D8986}"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47192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AA1159-9B93-429F-AC05-E3977DA203BD}" type="datetimeFigureOut">
              <a:rPr lang="en-US" smtClean="0"/>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1783331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9AA1159-9B93-429F-AC05-E3977DA203BD}" type="datetimeFigureOut">
              <a:rPr lang="en-US" smtClean="0"/>
              <a:t>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4004813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9AA1159-9B93-429F-AC05-E3977DA203BD}" type="datetimeFigureOut">
              <a:rPr lang="en-US" smtClean="0"/>
              <a:t>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1450054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AA1159-9B93-429F-AC05-E3977DA203BD}" type="datetimeFigureOut">
              <a:rPr lang="en-US" smtClean="0"/>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2060503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AA1159-9B93-429F-AC05-E3977DA203BD}" type="datetimeFigureOut">
              <a:rPr lang="en-US" smtClean="0"/>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811766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AA1159-9B93-429F-AC05-E3977DA203BD}" type="datetimeFigureOut">
              <a:rPr lang="en-US" smtClean="0"/>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2481539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AA1159-9B93-429F-AC05-E3977DA203BD}" type="datetimeFigureOut">
              <a:rPr lang="en-US" smtClean="0"/>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1375343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AA1159-9B93-429F-AC05-E3977DA203BD}" type="datetimeFigureOut">
              <a:rPr lang="en-US" smtClean="0"/>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203320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AA1159-9B93-429F-AC05-E3977DA203BD}" type="datetimeFigureOut">
              <a:rPr lang="en-US" smtClean="0"/>
              <a:t>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1277089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AA1159-9B93-429F-AC05-E3977DA203BD}" type="datetimeFigureOut">
              <a:rPr lang="en-US" smtClean="0"/>
              <a:t>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2281507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A1159-9B93-429F-AC05-E3977DA203BD}" type="datetimeFigureOut">
              <a:rPr lang="en-US" smtClean="0"/>
              <a:t>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2344632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AA1159-9B93-429F-AC05-E3977DA203BD}" type="datetimeFigureOut">
              <a:rPr lang="en-US" smtClean="0"/>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47224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AA1159-9B93-429F-AC05-E3977DA203BD}" type="datetimeFigureOut">
              <a:rPr lang="en-US" smtClean="0"/>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745656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9AA1159-9B93-429F-AC05-E3977DA203BD}" type="datetimeFigureOut">
              <a:rPr lang="en-US" smtClean="0"/>
              <a:t>2/13/2021</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48F9667-508E-4F14-BA17-2FCEF34D8986}" type="slidenum">
              <a:rPr lang="en-US" smtClean="0"/>
              <a:t>‹#›</a:t>
            </a:fld>
            <a:endParaRPr lang="en-US"/>
          </a:p>
        </p:txBody>
      </p:sp>
    </p:spTree>
    <p:extLst>
      <p:ext uri="{BB962C8B-B14F-4D97-AF65-F5344CB8AC3E}">
        <p14:creationId xmlns:p14="http://schemas.microsoft.com/office/powerpoint/2010/main" val="342251688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uniset.ca/nold/lateran.htm" TargetMode="External"/><Relationship Id="rId2" Type="http://schemas.openxmlformats.org/officeDocument/2006/relationships/hyperlink" Target="https://legal.un.org/ilc/texts/instruments/english/conventions/9_1_1961.pdf" TargetMode="External"/><Relationship Id="rId1" Type="http://schemas.openxmlformats.org/officeDocument/2006/relationships/slideLayout" Target="../slideLayouts/slideLayout2.xml"/><Relationship Id="rId4" Type="http://schemas.openxmlformats.org/officeDocument/2006/relationships/hyperlink" Target="https://www.britannica.com/event/Lateran-Treaty"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03F0-BFC1-4506-AC45-D3EA0A756994}"/>
              </a:ext>
            </a:extLst>
          </p:cNvPr>
          <p:cNvSpPr>
            <a:spLocks noGrp="1"/>
          </p:cNvSpPr>
          <p:nvPr>
            <p:ph type="ctrTitle"/>
          </p:nvPr>
        </p:nvSpPr>
        <p:spPr/>
        <p:txBody>
          <a:bodyPr>
            <a:normAutofit fontScale="90000"/>
          </a:bodyPr>
          <a:lstStyle/>
          <a:p>
            <a:pPr algn="ctr"/>
            <a:r>
              <a:rPr lang="en-US" b="1" dirty="0">
                <a:effectLst/>
              </a:rPr>
              <a:t>Diplomatic</a:t>
            </a:r>
            <a:r>
              <a:rPr lang="en-US" b="1" dirty="0"/>
              <a:t> &amp; Consular Relations; Foundations &amp; Principles</a:t>
            </a:r>
          </a:p>
        </p:txBody>
      </p:sp>
      <p:sp>
        <p:nvSpPr>
          <p:cNvPr id="3" name="Subtitle 2">
            <a:extLst>
              <a:ext uri="{FF2B5EF4-FFF2-40B4-BE49-F238E27FC236}">
                <a16:creationId xmlns:a16="http://schemas.microsoft.com/office/drawing/2014/main" id="{40840CC4-89AF-488F-AC69-DECB989F7E73}"/>
              </a:ext>
            </a:extLst>
          </p:cNvPr>
          <p:cNvSpPr>
            <a:spLocks noGrp="1"/>
          </p:cNvSpPr>
          <p:nvPr>
            <p:ph type="subTitle" idx="1"/>
          </p:nvPr>
        </p:nvSpPr>
        <p:spPr/>
        <p:txBody>
          <a:bodyPr>
            <a:normAutofit fontScale="25000" lnSpcReduction="20000"/>
          </a:bodyPr>
          <a:lstStyle/>
          <a:p>
            <a:pPr algn="ctr"/>
            <a:r>
              <a:rPr lang="en-US" sz="9600" b="1" dirty="0">
                <a:effectLst>
                  <a:outerShdw blurRad="38100" dist="38100" dir="2700000" algn="tl">
                    <a:srgbClr val="000000">
                      <a:alpha val="43137"/>
                    </a:srgbClr>
                  </a:outerShdw>
                </a:effectLst>
              </a:rPr>
              <a:t> Module Instructor | </a:t>
            </a:r>
            <a:r>
              <a:rPr lang="en-US" sz="9600" dirty="0">
                <a:effectLst>
                  <a:outerShdw blurRad="38100" dist="38100" dir="2700000" algn="tl">
                    <a:srgbClr val="000000">
                      <a:alpha val="43137"/>
                    </a:srgbClr>
                  </a:outerShdw>
                </a:effectLst>
              </a:rPr>
              <a:t> Alla Rafiq</a:t>
            </a:r>
          </a:p>
          <a:p>
            <a:pPr algn="ctr"/>
            <a:r>
              <a:rPr lang="en-US" sz="9600" dirty="0">
                <a:effectLst>
                  <a:outerShdw blurRad="38100" dist="38100" dir="2700000" algn="tl">
                    <a:srgbClr val="000000">
                      <a:alpha val="43137"/>
                    </a:srgbClr>
                  </a:outerShdw>
                </a:effectLst>
              </a:rPr>
              <a:t>MA | Diplomacy </a:t>
            </a:r>
          </a:p>
          <a:p>
            <a:pPr algn="ctr"/>
            <a:r>
              <a:rPr lang="en-US" sz="9600" dirty="0">
                <a:effectLst>
                  <a:outerShdw blurRad="38100" dist="38100" dir="2700000" algn="tl">
                    <a:srgbClr val="000000">
                      <a:alpha val="43137"/>
                    </a:srgbClr>
                  </a:outerShdw>
                </a:effectLst>
              </a:rPr>
              <a:t>Dept| IRs and Diplomacy </a:t>
            </a:r>
          </a:p>
          <a:p>
            <a:pPr algn="ctr"/>
            <a:r>
              <a:rPr lang="en-US" sz="9600" dirty="0">
                <a:effectLst>
                  <a:outerShdw blurRad="38100" dist="38100" dir="2700000" algn="tl">
                    <a:srgbClr val="000000">
                      <a:alpha val="43137"/>
                    </a:srgbClr>
                  </a:outerShdw>
                </a:effectLst>
              </a:rPr>
              <a:t>2</a:t>
            </a:r>
            <a:r>
              <a:rPr lang="en-US" sz="9600" baseline="30000" dirty="0">
                <a:effectLst>
                  <a:outerShdw blurRad="38100" dist="38100" dir="2700000" algn="tl">
                    <a:srgbClr val="000000">
                      <a:alpha val="43137"/>
                    </a:srgbClr>
                  </a:outerShdw>
                </a:effectLst>
              </a:rPr>
              <a:t>nd</a:t>
            </a:r>
            <a:r>
              <a:rPr lang="en-US" sz="9600" dirty="0">
                <a:effectLst>
                  <a:outerShdw blurRad="38100" dist="38100" dir="2700000" algn="tl">
                    <a:srgbClr val="000000">
                      <a:alpha val="43137"/>
                    </a:srgbClr>
                  </a:outerShdw>
                </a:effectLst>
              </a:rPr>
              <a:t> Year | 2</a:t>
            </a:r>
            <a:r>
              <a:rPr lang="en-US" sz="9600" baseline="30000" dirty="0">
                <a:effectLst>
                  <a:outerShdw blurRad="38100" dist="38100" dir="2700000" algn="tl">
                    <a:srgbClr val="000000">
                      <a:alpha val="43137"/>
                    </a:srgbClr>
                  </a:outerShdw>
                </a:effectLst>
              </a:rPr>
              <a:t>nd</a:t>
            </a:r>
            <a:r>
              <a:rPr lang="en-US" sz="9600" dirty="0">
                <a:effectLst>
                  <a:outerShdw blurRad="38100" dist="38100" dir="2700000" algn="tl">
                    <a:srgbClr val="000000">
                      <a:alpha val="43137"/>
                    </a:srgbClr>
                  </a:outerShdw>
                </a:effectLst>
              </a:rPr>
              <a:t> Semester </a:t>
            </a:r>
          </a:p>
          <a:p>
            <a:pPr algn="ctr"/>
            <a:r>
              <a:rPr lang="en-US" sz="9600" dirty="0">
                <a:effectLst>
                  <a:outerShdw blurRad="38100" dist="38100" dir="2700000" algn="tl">
                    <a:srgbClr val="000000">
                      <a:alpha val="43137"/>
                    </a:srgbClr>
                  </a:outerShdw>
                </a:effectLst>
              </a:rPr>
              <a:t>2020 - 2021</a:t>
            </a:r>
          </a:p>
          <a:p>
            <a:pPr algn="ctr"/>
            <a:endParaRPr lang="en-US" dirty="0"/>
          </a:p>
        </p:txBody>
      </p:sp>
    </p:spTree>
    <p:extLst>
      <p:ext uri="{BB962C8B-B14F-4D97-AF65-F5344CB8AC3E}">
        <p14:creationId xmlns:p14="http://schemas.microsoft.com/office/powerpoint/2010/main" val="86544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9BF88-B1B3-426F-94C3-AD8A15A78CA0}"/>
              </a:ext>
            </a:extLst>
          </p:cNvPr>
          <p:cNvSpPr>
            <a:spLocks noGrp="1"/>
          </p:cNvSpPr>
          <p:nvPr>
            <p:ph idx="1"/>
          </p:nvPr>
        </p:nvSpPr>
        <p:spPr>
          <a:xfrm>
            <a:off x="568960" y="386080"/>
            <a:ext cx="10698597" cy="6035040"/>
          </a:xfrm>
        </p:spPr>
        <p:txBody>
          <a:bodyPr>
            <a:normAutofit/>
          </a:bodyPr>
          <a:lstStyle/>
          <a:p>
            <a:pPr marL="0" indent="0" algn="just">
              <a:buNone/>
            </a:pPr>
            <a:r>
              <a:rPr lang="en-US" sz="2800" dirty="0">
                <a:solidFill>
                  <a:srgbClr val="FFC000"/>
                </a:solidFill>
                <a:latin typeface="+mj-lt"/>
              </a:rPr>
              <a:t>Lateran Treaty “</a:t>
            </a:r>
            <a:r>
              <a:rPr lang="en-US" sz="2600" dirty="0">
                <a:solidFill>
                  <a:srgbClr val="FFC000"/>
                </a:solidFill>
                <a:latin typeface="+mj-lt"/>
              </a:rPr>
              <a:t>Lateran Pact”  of 1929</a:t>
            </a:r>
          </a:p>
          <a:p>
            <a:pPr marL="0" indent="0" algn="just">
              <a:buNone/>
            </a:pPr>
            <a:r>
              <a:rPr lang="en-US" sz="2400" dirty="0">
                <a:latin typeface="Verdana" panose="020B0604030504040204" pitchFamily="34" charset="0"/>
                <a:ea typeface="Verdana" panose="020B0604030504040204" pitchFamily="34" charset="0"/>
              </a:rPr>
              <a:t>Treaty (effective June 7, 1929, to June 3, 1985) between Italy and the Vatican. It was signed by Benito Mussolini for the Italian government and by cardinal secretary of state Pietro </a:t>
            </a:r>
            <a:r>
              <a:rPr lang="en-US" sz="2400" dirty="0" err="1">
                <a:latin typeface="Verdana" panose="020B0604030504040204" pitchFamily="34" charset="0"/>
                <a:ea typeface="Verdana" panose="020B0604030504040204" pitchFamily="34" charset="0"/>
              </a:rPr>
              <a:t>Gasparri</a:t>
            </a:r>
            <a:r>
              <a:rPr lang="en-US" sz="2400" dirty="0">
                <a:latin typeface="Verdana" panose="020B0604030504040204" pitchFamily="34" charset="0"/>
                <a:ea typeface="Verdana" panose="020B0604030504040204" pitchFamily="34" charset="0"/>
              </a:rPr>
              <a:t> for the papacy and confirmed by the Italian constitution of 1948.</a:t>
            </a:r>
          </a:p>
          <a:p>
            <a:pPr marL="0" indent="0" algn="just">
              <a:buNone/>
            </a:pPr>
            <a:r>
              <a:rPr lang="en-US" sz="2400" dirty="0">
                <a:latin typeface="Verdana" panose="020B0604030504040204" pitchFamily="34" charset="0"/>
                <a:ea typeface="Verdana" panose="020B0604030504040204" pitchFamily="34" charset="0"/>
              </a:rPr>
              <a:t>Upon ratification of the Lateran Treaty, the papacy recognized the state of Italy, with Rome as its capital. Italy in return recognized papal sovereignty over the Vatican City, secured full independence for the pope. A number of additional measures were agreed upon. Article 1, for example, gave the city of Rome a special character as the “</a:t>
            </a:r>
            <a:r>
              <a:rPr lang="en-US" sz="2400" dirty="0" err="1">
                <a:latin typeface="Verdana" panose="020B0604030504040204" pitchFamily="34" charset="0"/>
                <a:ea typeface="Verdana" panose="020B0604030504040204" pitchFamily="34" charset="0"/>
              </a:rPr>
              <a:t>centre</a:t>
            </a:r>
            <a:r>
              <a:rPr lang="en-US" sz="2400" dirty="0">
                <a:latin typeface="Verdana" panose="020B0604030504040204" pitchFamily="34" charset="0"/>
                <a:ea typeface="Verdana" panose="020B0604030504040204" pitchFamily="34" charset="0"/>
              </a:rPr>
              <a:t> of the Catholic world and place of pilgrimage</a:t>
            </a:r>
          </a:p>
        </p:txBody>
      </p:sp>
    </p:spTree>
    <p:extLst>
      <p:ext uri="{BB962C8B-B14F-4D97-AF65-F5344CB8AC3E}">
        <p14:creationId xmlns:p14="http://schemas.microsoft.com/office/powerpoint/2010/main" val="1762629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9BF88-B1B3-426F-94C3-AD8A15A78CA0}"/>
              </a:ext>
            </a:extLst>
          </p:cNvPr>
          <p:cNvSpPr>
            <a:spLocks noGrp="1"/>
          </p:cNvSpPr>
          <p:nvPr>
            <p:ph idx="1"/>
          </p:nvPr>
        </p:nvSpPr>
        <p:spPr>
          <a:xfrm>
            <a:off x="568960" y="386080"/>
            <a:ext cx="10698597" cy="6035040"/>
          </a:xfrm>
        </p:spPr>
        <p:txBody>
          <a:bodyPr>
            <a:normAutofit/>
          </a:bodyPr>
          <a:lstStyle/>
          <a:p>
            <a:pPr marL="0" indent="0" algn="just">
              <a:buNone/>
            </a:pPr>
            <a:r>
              <a:rPr lang="en-US" sz="2800" dirty="0">
                <a:solidFill>
                  <a:srgbClr val="FFC000"/>
                </a:solidFill>
                <a:latin typeface="+mj-lt"/>
              </a:rPr>
              <a:t>Third: The International Organizations </a:t>
            </a:r>
          </a:p>
          <a:p>
            <a:pPr marL="0" indent="0" algn="just">
              <a:buNone/>
            </a:pPr>
            <a:endParaRPr lang="en-US" sz="2800" dirty="0">
              <a:solidFill>
                <a:srgbClr val="FFC000"/>
              </a:solidFill>
              <a:latin typeface="+mj-lt"/>
            </a:endParaRPr>
          </a:p>
          <a:p>
            <a:pPr algn="just">
              <a:buFont typeface="Wingdings" panose="05000000000000000000" pitchFamily="2" charset="2"/>
              <a:buChar char="§"/>
            </a:pPr>
            <a:r>
              <a:rPr lang="en-US" sz="2800" dirty="0">
                <a:latin typeface="+mj-lt"/>
              </a:rPr>
              <a:t>International Legal Personality.</a:t>
            </a:r>
          </a:p>
          <a:p>
            <a:pPr algn="just">
              <a:buFont typeface="Wingdings" panose="05000000000000000000" pitchFamily="2" charset="2"/>
              <a:buChar char="§"/>
            </a:pPr>
            <a:endParaRPr lang="en-US" sz="2800" dirty="0">
              <a:latin typeface="+mj-lt"/>
            </a:endParaRPr>
          </a:p>
          <a:p>
            <a:pPr algn="just">
              <a:buFont typeface="Wingdings" panose="05000000000000000000" pitchFamily="2" charset="2"/>
              <a:buChar char="§"/>
            </a:pPr>
            <a:r>
              <a:rPr lang="en-US" sz="2800" dirty="0">
                <a:latin typeface="+mj-lt"/>
              </a:rPr>
              <a:t> INGOs Staff have Diplomatic Immunities and Privileges based on the organization establishment treaty.</a:t>
            </a:r>
          </a:p>
          <a:p>
            <a:pPr algn="just">
              <a:buFont typeface="Wingdings" panose="05000000000000000000" pitchFamily="2" charset="2"/>
              <a:buChar char="§"/>
            </a:pPr>
            <a:endParaRPr lang="en-US" sz="2800" dirty="0">
              <a:latin typeface="+mj-lt"/>
            </a:endParaRPr>
          </a:p>
          <a:p>
            <a:pPr algn="just">
              <a:buFont typeface="Wingdings" panose="05000000000000000000" pitchFamily="2" charset="2"/>
              <a:buChar char="§"/>
            </a:pPr>
            <a:r>
              <a:rPr lang="en-US" sz="2800" dirty="0">
                <a:latin typeface="+mj-lt"/>
              </a:rPr>
              <a:t>However, their immunities and rights are different from those of Permanent Diplomatic Representations. </a:t>
            </a:r>
          </a:p>
          <a:p>
            <a:pPr algn="just">
              <a:buFont typeface="Wingdings" panose="05000000000000000000" pitchFamily="2" charset="2"/>
              <a:buChar char="§"/>
            </a:pPr>
            <a:endParaRPr lang="en-US" sz="2800" dirty="0">
              <a:latin typeface="+mj-lt"/>
            </a:endParaRPr>
          </a:p>
          <a:p>
            <a:pPr algn="just">
              <a:buFont typeface="Wingdings" panose="05000000000000000000" pitchFamily="2" charset="2"/>
              <a:buChar char="§"/>
            </a:pPr>
            <a:endParaRPr lang="en-US" sz="2800" dirty="0">
              <a:latin typeface="+mj-lt"/>
            </a:endParaRPr>
          </a:p>
          <a:p>
            <a:pPr marL="0" indent="0" algn="just">
              <a:buNone/>
            </a:pPr>
            <a:endParaRPr lang="en-US" sz="2800" dirty="0">
              <a:latin typeface="+mj-lt"/>
            </a:endParaRPr>
          </a:p>
          <a:p>
            <a:pPr marL="0" indent="0" algn="just">
              <a:buNone/>
            </a:pPr>
            <a:endParaRPr lang="en-US" sz="2800" dirty="0">
              <a:latin typeface="+mj-lt"/>
            </a:endParaRPr>
          </a:p>
        </p:txBody>
      </p:sp>
    </p:spTree>
    <p:extLst>
      <p:ext uri="{BB962C8B-B14F-4D97-AF65-F5344CB8AC3E}">
        <p14:creationId xmlns:p14="http://schemas.microsoft.com/office/powerpoint/2010/main" val="3208480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FB59C-7CCE-44F4-AE94-B557E529E77C}"/>
              </a:ext>
            </a:extLst>
          </p:cNvPr>
          <p:cNvSpPr>
            <a:spLocks noGrp="1"/>
          </p:cNvSpPr>
          <p:nvPr>
            <p:ph type="title"/>
          </p:nvPr>
        </p:nvSpPr>
        <p:spPr/>
        <p:txBody>
          <a:bodyPr/>
          <a:lstStyle/>
          <a:p>
            <a:r>
              <a:rPr lang="en-US" dirty="0"/>
              <a:t>Steps towards Opening Diplomatic Representation </a:t>
            </a:r>
          </a:p>
        </p:txBody>
      </p:sp>
      <p:sp>
        <p:nvSpPr>
          <p:cNvPr id="3" name="Content Placeholder 2">
            <a:extLst>
              <a:ext uri="{FF2B5EF4-FFF2-40B4-BE49-F238E27FC236}">
                <a16:creationId xmlns:a16="http://schemas.microsoft.com/office/drawing/2014/main" id="{92E282F7-DAA7-44D8-98EC-8B039D08BAE7}"/>
              </a:ext>
            </a:extLst>
          </p:cNvPr>
          <p:cNvSpPr>
            <a:spLocks noGrp="1"/>
          </p:cNvSpPr>
          <p:nvPr>
            <p:ph idx="1"/>
          </p:nvPr>
        </p:nvSpPr>
        <p:spPr/>
        <p:txBody>
          <a:bodyPr>
            <a:normAutofit fontScale="92500"/>
          </a:bodyPr>
          <a:lstStyle/>
          <a:p>
            <a:pPr marL="0" indent="0">
              <a:buNone/>
            </a:pPr>
            <a:r>
              <a:rPr lang="en-US" sz="2400" dirty="0">
                <a:latin typeface="Verdana" panose="020B0604030504040204" pitchFamily="34" charset="0"/>
                <a:ea typeface="Verdana" panose="020B0604030504040204" pitchFamily="34" charset="0"/>
              </a:rPr>
              <a:t>After Establishing Diplomatic Relations between 2 states, in the next Step, opening Diplomatic Representation will be the following steps;</a:t>
            </a:r>
          </a:p>
          <a:p>
            <a:pPr marL="457200" indent="-457200">
              <a:buAutoNum type="arabicPeriod"/>
            </a:pPr>
            <a:r>
              <a:rPr lang="en-US" sz="2400" dirty="0">
                <a:latin typeface="Verdana" panose="020B0604030504040204" pitchFamily="34" charset="0"/>
                <a:ea typeface="Verdana" panose="020B0604030504040204" pitchFamily="34" charset="0"/>
              </a:rPr>
              <a:t>Selecting titles of the head of the Diplomatic Mission.</a:t>
            </a:r>
          </a:p>
          <a:p>
            <a:pPr marL="457200" indent="-457200">
              <a:buAutoNum type="arabicPeriod"/>
            </a:pPr>
            <a:r>
              <a:rPr lang="en-US" sz="2400" dirty="0">
                <a:latin typeface="Verdana" panose="020B0604030504040204" pitchFamily="34" charset="0"/>
                <a:ea typeface="Verdana" panose="020B0604030504040204" pitchFamily="34" charset="0"/>
              </a:rPr>
              <a:t>Receiving the approval and Acceptance of the host state of a head of the mission. </a:t>
            </a:r>
          </a:p>
          <a:p>
            <a:pPr marL="457200" indent="-457200">
              <a:buAutoNum type="arabicPeriod"/>
            </a:pPr>
            <a:r>
              <a:rPr lang="en-US" sz="2400" dirty="0">
                <a:latin typeface="Verdana" panose="020B0604030504040204" pitchFamily="34" charset="0"/>
                <a:ea typeface="Verdana" panose="020B0604030504040204" pitchFamily="34" charset="0"/>
              </a:rPr>
              <a:t>Selecting Head of the Mission.</a:t>
            </a:r>
          </a:p>
          <a:p>
            <a:pPr marL="457200" indent="-457200">
              <a:buAutoNum type="arabicPeriod"/>
            </a:pPr>
            <a:r>
              <a:rPr lang="en-US" sz="2400" dirty="0">
                <a:latin typeface="Verdana" panose="020B0604030504040204" pitchFamily="34" charset="0"/>
                <a:ea typeface="Verdana" panose="020B0604030504040204" pitchFamily="34" charset="0"/>
              </a:rPr>
              <a:t>Submitting letter of Credence or Known as diplomatic credentials.</a:t>
            </a:r>
          </a:p>
        </p:txBody>
      </p:sp>
    </p:spTree>
    <p:extLst>
      <p:ext uri="{BB962C8B-B14F-4D97-AF65-F5344CB8AC3E}">
        <p14:creationId xmlns:p14="http://schemas.microsoft.com/office/powerpoint/2010/main" val="1900429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0B313B5-2F1D-4A0A-8D72-346D440EDCB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3760" y="579120"/>
            <a:ext cx="7609840" cy="4897120"/>
          </a:xfrm>
        </p:spPr>
      </p:pic>
      <p:sp>
        <p:nvSpPr>
          <p:cNvPr id="7" name="TextBox 6">
            <a:extLst>
              <a:ext uri="{FF2B5EF4-FFF2-40B4-BE49-F238E27FC236}">
                <a16:creationId xmlns:a16="http://schemas.microsoft.com/office/drawing/2014/main" id="{C4EB1CFF-6E93-45E0-9956-C4CA376DCE3E}"/>
              </a:ext>
            </a:extLst>
          </p:cNvPr>
          <p:cNvSpPr txBox="1"/>
          <p:nvPr/>
        </p:nvSpPr>
        <p:spPr>
          <a:xfrm>
            <a:off x="2235200" y="5657671"/>
            <a:ext cx="7609840" cy="923330"/>
          </a:xfrm>
          <a:prstGeom prst="rect">
            <a:avLst/>
          </a:prstGeom>
          <a:noFill/>
        </p:spPr>
        <p:txBody>
          <a:bodyPr wrap="square">
            <a:spAutoFit/>
          </a:bodyPr>
          <a:lstStyle/>
          <a:p>
            <a:r>
              <a:rPr lang="en-US" dirty="0"/>
              <a:t>A</a:t>
            </a:r>
            <a:r>
              <a:rPr lang="en-US" dirty="0">
                <a:latin typeface="Verdana" panose="020B0604030504040204" pitchFamily="34" charset="0"/>
                <a:ea typeface="Verdana" panose="020B0604030504040204" pitchFamily="34" charset="0"/>
              </a:rPr>
              <a:t>mbassador Eugène-Richard </a:t>
            </a:r>
            <a:r>
              <a:rPr lang="en-US" dirty="0" err="1">
                <a:latin typeface="Verdana" panose="020B0604030504040204" pitchFamily="34" charset="0"/>
                <a:ea typeface="Verdana" panose="020B0604030504040204" pitchFamily="34" charset="0"/>
              </a:rPr>
              <a:t>Gasana</a:t>
            </a:r>
            <a:r>
              <a:rPr lang="en-US" dirty="0">
                <a:latin typeface="Verdana" panose="020B0604030504040204" pitchFamily="34" charset="0"/>
                <a:ea typeface="Verdana" panose="020B0604030504040204" pitchFamily="34" charset="0"/>
              </a:rPr>
              <a:t> of Rwanda presents his credentials to Russian President Vladimir Putin, attended by Russian Foreign Minister Sergey Lavrov.</a:t>
            </a:r>
          </a:p>
        </p:txBody>
      </p:sp>
    </p:spTree>
    <p:extLst>
      <p:ext uri="{BB962C8B-B14F-4D97-AF65-F5344CB8AC3E}">
        <p14:creationId xmlns:p14="http://schemas.microsoft.com/office/powerpoint/2010/main" val="3562585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4EB1CFF-6E93-45E0-9956-C4CA376DCE3E}"/>
              </a:ext>
            </a:extLst>
          </p:cNvPr>
          <p:cNvSpPr txBox="1"/>
          <p:nvPr/>
        </p:nvSpPr>
        <p:spPr>
          <a:xfrm>
            <a:off x="2235200" y="5657671"/>
            <a:ext cx="7609840" cy="646331"/>
          </a:xfrm>
          <a:prstGeom prst="rect">
            <a:avLst/>
          </a:prstGeom>
          <a:noFill/>
        </p:spPr>
        <p:txBody>
          <a:bodyPr wrap="square">
            <a:spAutoFit/>
          </a:bodyPr>
          <a:lstStyle/>
          <a:p>
            <a:r>
              <a:rPr lang="en-US" dirty="0"/>
              <a:t>Letter of credence for the Czechoslovak Ambassador to Lithuania, written in the traditional French and signed by President Václav Havel</a:t>
            </a:r>
            <a:endParaRPr lang="en-US" dirty="0">
              <a:latin typeface="Verdana" panose="020B0604030504040204" pitchFamily="34" charset="0"/>
              <a:ea typeface="Verdana" panose="020B0604030504040204" pitchFamily="34" charset="0"/>
            </a:endParaRPr>
          </a:p>
        </p:txBody>
      </p:sp>
      <p:pic>
        <p:nvPicPr>
          <p:cNvPr id="6" name="Content Placeholder 5">
            <a:extLst>
              <a:ext uri="{FF2B5EF4-FFF2-40B4-BE49-F238E27FC236}">
                <a16:creationId xmlns:a16="http://schemas.microsoft.com/office/drawing/2014/main" id="{50DFE32F-D1C2-45B2-9463-9C1FC983BD3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1200" y="277000"/>
            <a:ext cx="10476336" cy="5178920"/>
          </a:xfrm>
        </p:spPr>
      </p:pic>
    </p:spTree>
    <p:extLst>
      <p:ext uri="{BB962C8B-B14F-4D97-AF65-F5344CB8AC3E}">
        <p14:creationId xmlns:p14="http://schemas.microsoft.com/office/powerpoint/2010/main" val="28410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9BF88-B1B3-426F-94C3-AD8A15A78CA0}"/>
              </a:ext>
            </a:extLst>
          </p:cNvPr>
          <p:cNvSpPr>
            <a:spLocks noGrp="1"/>
          </p:cNvSpPr>
          <p:nvPr>
            <p:ph idx="1"/>
          </p:nvPr>
        </p:nvSpPr>
        <p:spPr>
          <a:xfrm>
            <a:off x="568960" y="386080"/>
            <a:ext cx="10698597" cy="6035040"/>
          </a:xfrm>
        </p:spPr>
        <p:txBody>
          <a:bodyPr>
            <a:normAutofit fontScale="92500" lnSpcReduction="10000"/>
          </a:bodyPr>
          <a:lstStyle/>
          <a:p>
            <a:pPr marL="0" indent="0">
              <a:buNone/>
            </a:pPr>
            <a:r>
              <a:rPr lang="en-US" sz="2400" b="1" dirty="0">
                <a:latin typeface="+mj-lt"/>
              </a:rPr>
              <a:t> Bibliography:</a:t>
            </a:r>
          </a:p>
          <a:p>
            <a:pPr>
              <a:buFont typeface="Wingdings" panose="05000000000000000000" pitchFamily="2" charset="2"/>
              <a:buChar char="§"/>
            </a:pPr>
            <a:r>
              <a:rPr lang="en-US" sz="2400" dirty="0">
                <a:latin typeface="+mj-lt"/>
              </a:rPr>
              <a:t> Thierry </a:t>
            </a:r>
            <a:r>
              <a:rPr lang="en-US" sz="2400" dirty="0" err="1">
                <a:latin typeface="+mj-lt"/>
              </a:rPr>
              <a:t>Balzacq</a:t>
            </a:r>
            <a:r>
              <a:rPr lang="en-US" sz="2400" dirty="0">
                <a:latin typeface="+mj-lt"/>
              </a:rPr>
              <a:t> &amp; Frédéric </a:t>
            </a:r>
            <a:r>
              <a:rPr lang="en-US" sz="2400" dirty="0" err="1">
                <a:latin typeface="+mj-lt"/>
              </a:rPr>
              <a:t>Charillon</a:t>
            </a:r>
            <a:r>
              <a:rPr lang="en-US" sz="2400" dirty="0">
                <a:latin typeface="+mj-lt"/>
              </a:rPr>
              <a:t>, Global Diplomacy ‘An Introduction to Theory and Practice, Translated: William Snow, Palgrave Macmillan, 2020.</a:t>
            </a:r>
          </a:p>
          <a:p>
            <a:pPr>
              <a:buFont typeface="Wingdings" panose="05000000000000000000" pitchFamily="2" charset="2"/>
              <a:buChar char="§"/>
            </a:pPr>
            <a:r>
              <a:rPr lang="en-US" sz="2400" dirty="0">
                <a:latin typeface="+mj-lt"/>
              </a:rPr>
              <a:t>R. G. </a:t>
            </a:r>
            <a:r>
              <a:rPr lang="en-US" sz="2400" dirty="0" err="1">
                <a:latin typeface="+mj-lt"/>
              </a:rPr>
              <a:t>Feltham</a:t>
            </a:r>
            <a:r>
              <a:rPr lang="en-US" sz="2400" dirty="0">
                <a:latin typeface="+mj-lt"/>
              </a:rPr>
              <a:t>, ‘The Diplomatic Handbook’, 7</a:t>
            </a:r>
            <a:r>
              <a:rPr lang="en-US" sz="2400" baseline="30000" dirty="0">
                <a:latin typeface="+mj-lt"/>
              </a:rPr>
              <a:t>th </a:t>
            </a:r>
            <a:r>
              <a:rPr lang="en-US" sz="2400" dirty="0">
                <a:latin typeface="+mj-lt"/>
              </a:rPr>
              <a:t>Edition. </a:t>
            </a:r>
          </a:p>
          <a:p>
            <a:pPr>
              <a:buFont typeface="Wingdings" panose="05000000000000000000" pitchFamily="2" charset="2"/>
              <a:buChar char="§"/>
            </a:pPr>
            <a:r>
              <a:rPr lang="en-US" sz="2400" dirty="0">
                <a:latin typeface="+mj-lt"/>
              </a:rPr>
              <a:t>Vienna Convention on Diplomatic and Consular Relations:</a:t>
            </a:r>
          </a:p>
          <a:p>
            <a:pPr marL="0" indent="0">
              <a:buNone/>
            </a:pPr>
            <a:r>
              <a:rPr lang="en-US" sz="2400" dirty="0">
                <a:latin typeface="+mj-lt"/>
                <a:hlinkClick r:id="rId2"/>
              </a:rPr>
              <a:t>https://legal.un.org/ilc/texts/instruments/english/conventions/9_1_1961.pdf</a:t>
            </a:r>
            <a:endParaRPr lang="en-US" sz="2400" dirty="0">
              <a:latin typeface="+mj-lt"/>
            </a:endParaRPr>
          </a:p>
          <a:p>
            <a:pPr>
              <a:buFont typeface="Wingdings" panose="05000000000000000000" pitchFamily="2" charset="2"/>
              <a:buChar char="§"/>
            </a:pPr>
            <a:r>
              <a:rPr lang="en-US" sz="2400" dirty="0">
                <a:latin typeface="+mj-lt"/>
              </a:rPr>
              <a:t>Dr. Dana </a:t>
            </a:r>
            <a:r>
              <a:rPr lang="en-US" sz="2400" dirty="0" err="1">
                <a:latin typeface="+mj-lt"/>
              </a:rPr>
              <a:t>Barzinji</a:t>
            </a:r>
            <a:r>
              <a:rPr lang="en-US" sz="2400" dirty="0">
                <a:latin typeface="+mj-lt"/>
              </a:rPr>
              <a:t>,  An Introduction to Contemporary Diplomatic and Consular Relations, Zahawi Center, No. 56. 1</a:t>
            </a:r>
            <a:r>
              <a:rPr lang="en-US" sz="2400" baseline="30000" dirty="0">
                <a:latin typeface="+mj-lt"/>
              </a:rPr>
              <a:t>st</a:t>
            </a:r>
            <a:r>
              <a:rPr lang="en-US" sz="2400" dirty="0">
                <a:latin typeface="+mj-lt"/>
              </a:rPr>
              <a:t> Edition, 2017. </a:t>
            </a:r>
          </a:p>
          <a:p>
            <a:pPr>
              <a:buFont typeface="Wingdings" panose="05000000000000000000" pitchFamily="2" charset="2"/>
              <a:buChar char="§"/>
            </a:pPr>
            <a:r>
              <a:rPr lang="en-US" sz="2400" dirty="0">
                <a:latin typeface="+mj-lt"/>
              </a:rPr>
              <a:t> Lateran Treaty of 1929, available at :</a:t>
            </a:r>
          </a:p>
          <a:p>
            <a:pPr marL="0" indent="0">
              <a:buNone/>
            </a:pPr>
            <a:r>
              <a:rPr lang="en-US" sz="2400" dirty="0">
                <a:latin typeface="+mj-lt"/>
                <a:hlinkClick r:id="rId3"/>
              </a:rPr>
              <a:t>http://www.uniset.ca/nold/lateran.htm</a:t>
            </a:r>
            <a:endParaRPr lang="en-US" sz="2400" dirty="0">
              <a:latin typeface="+mj-lt"/>
            </a:endParaRPr>
          </a:p>
          <a:p>
            <a:pPr marL="0" indent="0">
              <a:buNone/>
            </a:pPr>
            <a:r>
              <a:rPr lang="en-US" sz="2400" dirty="0">
                <a:latin typeface="+mj-lt"/>
              </a:rPr>
              <a:t> </a:t>
            </a:r>
            <a:r>
              <a:rPr lang="en-US" sz="2400" dirty="0">
                <a:latin typeface="+mj-lt"/>
                <a:hlinkClick r:id="rId4"/>
              </a:rPr>
              <a:t>https://www.britannica.com/event/Lateran-Treaty</a:t>
            </a:r>
            <a:endParaRPr lang="en-US" sz="2400" dirty="0">
              <a:latin typeface="+mj-lt"/>
            </a:endParaRPr>
          </a:p>
          <a:p>
            <a:pPr marL="0" indent="0">
              <a:buNone/>
            </a:pPr>
            <a:endParaRPr lang="en-US" sz="2400" dirty="0">
              <a:latin typeface="+mj-lt"/>
            </a:endParaRPr>
          </a:p>
          <a:p>
            <a:pPr>
              <a:buFont typeface="Wingdings" panose="05000000000000000000" pitchFamily="2" charset="2"/>
              <a:buChar char="§"/>
            </a:pPr>
            <a:endParaRPr lang="en-US" sz="2400" dirty="0">
              <a:latin typeface="+mj-lt"/>
            </a:endParaRPr>
          </a:p>
        </p:txBody>
      </p:sp>
    </p:spTree>
    <p:extLst>
      <p:ext uri="{BB962C8B-B14F-4D97-AF65-F5344CB8AC3E}">
        <p14:creationId xmlns:p14="http://schemas.microsoft.com/office/powerpoint/2010/main" val="264881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9BF88-B1B3-426F-94C3-AD8A15A78CA0}"/>
              </a:ext>
            </a:extLst>
          </p:cNvPr>
          <p:cNvSpPr>
            <a:spLocks noGrp="1"/>
          </p:cNvSpPr>
          <p:nvPr>
            <p:ph idx="1"/>
          </p:nvPr>
        </p:nvSpPr>
        <p:spPr>
          <a:xfrm>
            <a:off x="568960" y="386080"/>
            <a:ext cx="10698597" cy="6035040"/>
          </a:xfrm>
        </p:spPr>
        <p:txBody>
          <a:bodyPr>
            <a:normAutofit/>
          </a:bodyPr>
          <a:lstStyle/>
          <a:p>
            <a:pPr marL="0" indent="0" algn="ctr">
              <a:buNone/>
            </a:pPr>
            <a:r>
              <a:rPr lang="en-US" sz="2400" b="1" dirty="0">
                <a:latin typeface="+mj-lt"/>
              </a:rPr>
              <a:t>  </a:t>
            </a:r>
          </a:p>
          <a:p>
            <a:pPr marL="0" indent="0" algn="ctr">
              <a:buNone/>
            </a:pPr>
            <a:r>
              <a:rPr lang="en-US" sz="2400" b="1" dirty="0">
                <a:latin typeface="+mj-lt"/>
              </a:rPr>
              <a:t> </a:t>
            </a:r>
            <a:r>
              <a:rPr lang="en-US" sz="4000" b="1" dirty="0">
                <a:latin typeface="+mj-lt"/>
              </a:rPr>
              <a:t>Thank you ….</a:t>
            </a:r>
          </a:p>
          <a:p>
            <a:pPr marL="0" indent="0" algn="ctr">
              <a:buNone/>
            </a:pPr>
            <a:endParaRPr lang="en-US" sz="4000" b="1" dirty="0">
              <a:latin typeface="+mj-lt"/>
            </a:endParaRPr>
          </a:p>
          <a:p>
            <a:pPr marL="0" indent="0" algn="ctr">
              <a:buNone/>
            </a:pPr>
            <a:r>
              <a:rPr lang="en-US" sz="4000" b="1" dirty="0">
                <a:latin typeface="+mj-lt"/>
              </a:rPr>
              <a:t> Q &amp; A </a:t>
            </a:r>
            <a:endParaRPr lang="en-US" sz="4000" dirty="0">
              <a:latin typeface="+mj-lt"/>
            </a:endParaRPr>
          </a:p>
          <a:p>
            <a:pPr>
              <a:buFont typeface="Wingdings" panose="05000000000000000000" pitchFamily="2" charset="2"/>
              <a:buChar char="§"/>
            </a:pPr>
            <a:endParaRPr lang="en-US" sz="2400" dirty="0">
              <a:latin typeface="+mj-lt"/>
            </a:endParaRPr>
          </a:p>
        </p:txBody>
      </p:sp>
    </p:spTree>
    <p:extLst>
      <p:ext uri="{BB962C8B-B14F-4D97-AF65-F5344CB8AC3E}">
        <p14:creationId xmlns:p14="http://schemas.microsoft.com/office/powerpoint/2010/main" val="32368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615A8-4D92-4A03-A7F1-FE25FAAEF99E}"/>
              </a:ext>
            </a:extLst>
          </p:cNvPr>
          <p:cNvSpPr>
            <a:spLocks noGrp="1"/>
          </p:cNvSpPr>
          <p:nvPr>
            <p:ph type="title"/>
          </p:nvPr>
        </p:nvSpPr>
        <p:spPr/>
        <p:txBody>
          <a:bodyPr/>
          <a:lstStyle/>
          <a:p>
            <a:r>
              <a:rPr lang="en-US" dirty="0"/>
              <a:t>Lecture: 1 </a:t>
            </a:r>
          </a:p>
        </p:txBody>
      </p:sp>
      <p:sp>
        <p:nvSpPr>
          <p:cNvPr id="3" name="Content Placeholder 2">
            <a:extLst>
              <a:ext uri="{FF2B5EF4-FFF2-40B4-BE49-F238E27FC236}">
                <a16:creationId xmlns:a16="http://schemas.microsoft.com/office/drawing/2014/main" id="{0103C09B-BF5A-4112-83D4-430A9F6BEAC6}"/>
              </a:ext>
            </a:extLst>
          </p:cNvPr>
          <p:cNvSpPr>
            <a:spLocks noGrp="1"/>
          </p:cNvSpPr>
          <p:nvPr>
            <p:ph idx="1"/>
          </p:nvPr>
        </p:nvSpPr>
        <p:spPr/>
        <p:txBody>
          <a:bodyPr/>
          <a:lstStyle/>
          <a:p>
            <a:pPr marL="0" indent="0">
              <a:buNone/>
            </a:pPr>
            <a:r>
              <a:rPr lang="en-US" dirty="0"/>
              <a:t> </a:t>
            </a:r>
            <a:endParaRPr lang="en-US" sz="4000" dirty="0">
              <a:latin typeface="+mj-lt"/>
            </a:endParaRPr>
          </a:p>
          <a:p>
            <a:pPr marL="0" indent="0" algn="ctr">
              <a:buNone/>
            </a:pPr>
            <a:r>
              <a:rPr lang="en-US" sz="4000" b="1" dirty="0">
                <a:solidFill>
                  <a:srgbClr val="FFC000"/>
                </a:solidFill>
                <a:latin typeface="+mj-lt"/>
              </a:rPr>
              <a:t>The Establishment of Diplomatic Relations </a:t>
            </a:r>
          </a:p>
        </p:txBody>
      </p:sp>
    </p:spTree>
    <p:extLst>
      <p:ext uri="{BB962C8B-B14F-4D97-AF65-F5344CB8AC3E}">
        <p14:creationId xmlns:p14="http://schemas.microsoft.com/office/powerpoint/2010/main" val="392323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0A47B-199A-43B7-A9DB-1480B50C0325}"/>
              </a:ext>
            </a:extLst>
          </p:cNvPr>
          <p:cNvSpPr>
            <a:spLocks noGrp="1"/>
          </p:cNvSpPr>
          <p:nvPr>
            <p:ph type="title"/>
          </p:nvPr>
        </p:nvSpPr>
        <p:spPr/>
        <p:txBody>
          <a:bodyPr/>
          <a:lstStyle/>
          <a:p>
            <a:r>
              <a:rPr lang="en-US" dirty="0">
                <a:solidFill>
                  <a:srgbClr val="FFC000"/>
                </a:solidFill>
              </a:rPr>
              <a:t>Keywords</a:t>
            </a:r>
          </a:p>
        </p:txBody>
      </p:sp>
      <p:sp>
        <p:nvSpPr>
          <p:cNvPr id="3" name="Content Placeholder 2">
            <a:extLst>
              <a:ext uri="{FF2B5EF4-FFF2-40B4-BE49-F238E27FC236}">
                <a16:creationId xmlns:a16="http://schemas.microsoft.com/office/drawing/2014/main" id="{01EA28E4-2220-410D-AE63-5AB66B0DB462}"/>
              </a:ext>
            </a:extLst>
          </p:cNvPr>
          <p:cNvSpPr>
            <a:spLocks noGrp="1"/>
          </p:cNvSpPr>
          <p:nvPr>
            <p:ph idx="1"/>
          </p:nvPr>
        </p:nvSpPr>
        <p:spPr/>
        <p:txBody>
          <a:bodyPr>
            <a:normAutofit/>
          </a:bodyPr>
          <a:lstStyle/>
          <a:p>
            <a:pPr marL="0" indent="0" algn="ctr">
              <a:buNone/>
            </a:pPr>
            <a:r>
              <a:rPr lang="en-US" sz="2800" dirty="0">
                <a:latin typeface="+mj-lt"/>
              </a:rPr>
              <a:t>Diplomatic Relations | Vienna Convention 1961| Conduction of Diplomatic Relations| State | Mutual Consent | Sovereignty | Recognition | International Legal Personality | Lateran Treaty |plenipotentiary and Extraordinary Ambassador | Letter of Credence </a:t>
            </a:r>
          </a:p>
        </p:txBody>
      </p:sp>
    </p:spTree>
    <p:extLst>
      <p:ext uri="{BB962C8B-B14F-4D97-AF65-F5344CB8AC3E}">
        <p14:creationId xmlns:p14="http://schemas.microsoft.com/office/powerpoint/2010/main" val="1117551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0A47B-199A-43B7-A9DB-1480B50C0325}"/>
              </a:ext>
            </a:extLst>
          </p:cNvPr>
          <p:cNvSpPr>
            <a:spLocks noGrp="1"/>
          </p:cNvSpPr>
          <p:nvPr>
            <p:ph type="title"/>
          </p:nvPr>
        </p:nvSpPr>
        <p:spPr/>
        <p:txBody>
          <a:bodyPr/>
          <a:lstStyle/>
          <a:p>
            <a:r>
              <a:rPr lang="en-US" dirty="0">
                <a:solidFill>
                  <a:srgbClr val="FFC000"/>
                </a:solidFill>
              </a:rPr>
              <a:t>Main Questions </a:t>
            </a:r>
          </a:p>
        </p:txBody>
      </p:sp>
      <p:sp>
        <p:nvSpPr>
          <p:cNvPr id="3" name="Content Placeholder 2">
            <a:extLst>
              <a:ext uri="{FF2B5EF4-FFF2-40B4-BE49-F238E27FC236}">
                <a16:creationId xmlns:a16="http://schemas.microsoft.com/office/drawing/2014/main" id="{01EA28E4-2220-410D-AE63-5AB66B0DB462}"/>
              </a:ext>
            </a:extLst>
          </p:cNvPr>
          <p:cNvSpPr>
            <a:spLocks noGrp="1"/>
          </p:cNvSpPr>
          <p:nvPr>
            <p:ph idx="1"/>
          </p:nvPr>
        </p:nvSpPr>
        <p:spPr>
          <a:xfrm>
            <a:off x="913795" y="1686560"/>
            <a:ext cx="10353762" cy="4866640"/>
          </a:xfrm>
        </p:spPr>
        <p:txBody>
          <a:bodyPr>
            <a:normAutofit fontScale="92500" lnSpcReduction="10000"/>
          </a:bodyPr>
          <a:lstStyle/>
          <a:p>
            <a:pPr algn="just">
              <a:buFont typeface="Wingdings" panose="05000000000000000000" pitchFamily="2" charset="2"/>
              <a:buChar char="§"/>
            </a:pPr>
            <a:r>
              <a:rPr lang="en-US" sz="2800" dirty="0">
                <a:latin typeface="+mj-lt"/>
              </a:rPr>
              <a:t>What is meant by Establishing Diplomatic Relations? </a:t>
            </a:r>
          </a:p>
          <a:p>
            <a:pPr algn="just">
              <a:buFont typeface="Wingdings" panose="05000000000000000000" pitchFamily="2" charset="2"/>
              <a:buChar char="§"/>
            </a:pPr>
            <a:r>
              <a:rPr lang="en-US" sz="2800">
                <a:latin typeface="+mj-lt"/>
              </a:rPr>
              <a:t>How </a:t>
            </a:r>
            <a:r>
              <a:rPr lang="en-US" sz="2800" dirty="0">
                <a:latin typeface="+mj-lt"/>
              </a:rPr>
              <a:t>diplomatic relations can be established between two states?</a:t>
            </a:r>
          </a:p>
          <a:p>
            <a:pPr algn="just">
              <a:buFont typeface="Wingdings" panose="05000000000000000000" pitchFamily="2" charset="2"/>
              <a:buChar char="§"/>
            </a:pPr>
            <a:r>
              <a:rPr lang="en-US" sz="2800" dirty="0">
                <a:latin typeface="+mj-lt"/>
              </a:rPr>
              <a:t>Why states seek to carry out diplomatic relations?</a:t>
            </a:r>
          </a:p>
          <a:p>
            <a:pPr algn="just">
              <a:buFont typeface="Wingdings" panose="05000000000000000000" pitchFamily="2" charset="2"/>
              <a:buChar char="§"/>
            </a:pPr>
            <a:r>
              <a:rPr lang="en-US" sz="2800" dirty="0">
                <a:latin typeface="+mj-lt"/>
              </a:rPr>
              <a:t>When Vienna Convention on Diplomatic Relations issued?</a:t>
            </a:r>
          </a:p>
          <a:p>
            <a:pPr algn="just">
              <a:buFont typeface="Wingdings" panose="05000000000000000000" pitchFamily="2" charset="2"/>
              <a:buChar char="§"/>
            </a:pPr>
            <a:r>
              <a:rPr lang="en-US" sz="2800" dirty="0">
                <a:latin typeface="+mj-lt"/>
              </a:rPr>
              <a:t>What are the main stages of Establishing Diplomatic Relations? </a:t>
            </a:r>
          </a:p>
          <a:p>
            <a:pPr algn="just">
              <a:buFont typeface="Wingdings" panose="05000000000000000000" pitchFamily="2" charset="2"/>
              <a:buChar char="§"/>
            </a:pPr>
            <a:r>
              <a:rPr lang="en-US" sz="2800" dirty="0">
                <a:latin typeface="+mj-lt"/>
              </a:rPr>
              <a:t>What fundamental Conditions should be available to Establish Diplomatic Relations between two States?</a:t>
            </a:r>
          </a:p>
          <a:p>
            <a:pPr algn="just">
              <a:buFont typeface="Wingdings" panose="05000000000000000000" pitchFamily="2" charset="2"/>
              <a:buChar char="§"/>
            </a:pPr>
            <a:endParaRPr lang="en-US" sz="2800" dirty="0">
              <a:latin typeface="+mj-lt"/>
            </a:endParaRPr>
          </a:p>
        </p:txBody>
      </p:sp>
    </p:spTree>
    <p:extLst>
      <p:ext uri="{BB962C8B-B14F-4D97-AF65-F5344CB8AC3E}">
        <p14:creationId xmlns:p14="http://schemas.microsoft.com/office/powerpoint/2010/main" val="2514843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E6B34-6002-457B-A8B2-81EFFC808A01}"/>
              </a:ext>
            </a:extLst>
          </p:cNvPr>
          <p:cNvSpPr>
            <a:spLocks noGrp="1"/>
          </p:cNvSpPr>
          <p:nvPr>
            <p:ph type="title"/>
          </p:nvPr>
        </p:nvSpPr>
        <p:spPr/>
        <p:txBody>
          <a:bodyPr/>
          <a:lstStyle/>
          <a:p>
            <a:r>
              <a:rPr lang="en-US" dirty="0">
                <a:solidFill>
                  <a:srgbClr val="FFC000"/>
                </a:solidFill>
              </a:rPr>
              <a:t>The Establishment of Diplomatic Relations </a:t>
            </a:r>
          </a:p>
        </p:txBody>
      </p:sp>
      <p:sp>
        <p:nvSpPr>
          <p:cNvPr id="3" name="Content Placeholder 2">
            <a:extLst>
              <a:ext uri="{FF2B5EF4-FFF2-40B4-BE49-F238E27FC236}">
                <a16:creationId xmlns:a16="http://schemas.microsoft.com/office/drawing/2014/main" id="{1631579B-1B17-4AD9-B79E-7F207946925B}"/>
              </a:ext>
            </a:extLst>
          </p:cNvPr>
          <p:cNvSpPr>
            <a:spLocks noGrp="1"/>
          </p:cNvSpPr>
          <p:nvPr>
            <p:ph idx="1"/>
          </p:nvPr>
        </p:nvSpPr>
        <p:spPr/>
        <p:txBody>
          <a:bodyPr>
            <a:normAutofit/>
          </a:bodyPr>
          <a:lstStyle/>
          <a:p>
            <a:pPr marL="0" indent="0">
              <a:buNone/>
            </a:pPr>
            <a:endParaRPr lang="en-US" sz="1800" b="0" i="0" u="none" strike="noStrike" baseline="0" dirty="0">
              <a:latin typeface="+mj-lt"/>
            </a:endParaRPr>
          </a:p>
          <a:p>
            <a:pPr marL="0" indent="0" algn="ctr">
              <a:buNone/>
            </a:pPr>
            <a:r>
              <a:rPr lang="en-US" sz="1800" b="0" i="0" u="none" strike="noStrike" baseline="0" dirty="0">
                <a:latin typeface="+mj-lt"/>
              </a:rPr>
              <a:t> ‘</a:t>
            </a:r>
            <a:r>
              <a:rPr lang="en-US" sz="1800" dirty="0">
                <a:latin typeface="+mj-lt"/>
              </a:rPr>
              <a:t> </a:t>
            </a:r>
            <a:r>
              <a:rPr lang="en-US" sz="2200" dirty="0">
                <a:latin typeface="Verdana" panose="020B0604030504040204" pitchFamily="34" charset="0"/>
                <a:ea typeface="Verdana" panose="020B0604030504040204" pitchFamily="34" charset="0"/>
              </a:rPr>
              <a:t>The establishment of diplomatic relations between States, and of permanent diplomatic missions, takes place by mutual consent’.</a:t>
            </a:r>
          </a:p>
          <a:p>
            <a:pPr algn="ctr">
              <a:buFont typeface="Wingdings" panose="05000000000000000000" pitchFamily="2" charset="2"/>
              <a:buChar char="§"/>
            </a:pPr>
            <a:endParaRPr lang="en-US" sz="2200" dirty="0">
              <a:latin typeface="Verdana" panose="020B0604030504040204" pitchFamily="34" charset="0"/>
              <a:ea typeface="Verdana" panose="020B0604030504040204" pitchFamily="34" charset="0"/>
            </a:endParaRPr>
          </a:p>
          <a:p>
            <a:pPr marL="0" indent="0" algn="ctr">
              <a:buNone/>
            </a:pPr>
            <a:r>
              <a:rPr lang="en-US" sz="2200" dirty="0">
                <a:latin typeface="Verdana" panose="020B0604030504040204" pitchFamily="34" charset="0"/>
                <a:ea typeface="Verdana" panose="020B0604030504040204" pitchFamily="34" charset="0"/>
              </a:rPr>
              <a:t>Article 2, Vienna Convention on Diplomatic Relations 1961</a:t>
            </a:r>
          </a:p>
        </p:txBody>
      </p:sp>
    </p:spTree>
    <p:extLst>
      <p:ext uri="{BB962C8B-B14F-4D97-AF65-F5344CB8AC3E}">
        <p14:creationId xmlns:p14="http://schemas.microsoft.com/office/powerpoint/2010/main" val="400710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9BF88-B1B3-426F-94C3-AD8A15A78CA0}"/>
              </a:ext>
            </a:extLst>
          </p:cNvPr>
          <p:cNvSpPr>
            <a:spLocks noGrp="1"/>
          </p:cNvSpPr>
          <p:nvPr>
            <p:ph idx="1"/>
          </p:nvPr>
        </p:nvSpPr>
        <p:spPr>
          <a:xfrm>
            <a:off x="568960" y="386080"/>
            <a:ext cx="10698597" cy="6035040"/>
          </a:xfrm>
        </p:spPr>
        <p:txBody>
          <a:bodyPr>
            <a:normAutofit/>
          </a:bodyPr>
          <a:lstStyle/>
          <a:p>
            <a:pPr marL="0" indent="0" algn="just">
              <a:buNone/>
            </a:pPr>
            <a:r>
              <a:rPr lang="en-US" sz="2800" dirty="0">
                <a:latin typeface="+mj-lt"/>
              </a:rPr>
              <a:t> </a:t>
            </a:r>
          </a:p>
          <a:p>
            <a:pPr algn="just">
              <a:buFont typeface="Wingdings" panose="05000000000000000000" pitchFamily="2" charset="2"/>
              <a:buChar char="§"/>
            </a:pPr>
            <a:r>
              <a:rPr lang="en-US" sz="2800" b="0" i="0" u="none" strike="noStrike" baseline="0" dirty="0">
                <a:latin typeface="+mj-lt"/>
              </a:rPr>
              <a:t>What are the Required Conditions of Establishing Diplomatic Relations between two States?</a:t>
            </a:r>
          </a:p>
          <a:p>
            <a:pPr marL="0" indent="0" algn="just">
              <a:buNone/>
            </a:pPr>
            <a:endParaRPr lang="en-US" sz="2800" b="0" i="0" u="none" strike="noStrike" baseline="0" dirty="0">
              <a:latin typeface="+mj-lt"/>
            </a:endParaRPr>
          </a:p>
          <a:p>
            <a:pPr marL="514350" indent="-514350" algn="just">
              <a:buAutoNum type="arabicPeriod"/>
            </a:pPr>
            <a:r>
              <a:rPr lang="en-US" sz="2800" dirty="0">
                <a:latin typeface="+mj-lt"/>
              </a:rPr>
              <a:t>International legal personality.</a:t>
            </a:r>
          </a:p>
          <a:p>
            <a:pPr marL="514350" indent="-514350" algn="just">
              <a:buAutoNum type="arabicPeriod"/>
            </a:pPr>
            <a:r>
              <a:rPr lang="en-US" sz="2800" dirty="0">
                <a:latin typeface="+mj-lt"/>
              </a:rPr>
              <a:t> Recognition.</a:t>
            </a:r>
          </a:p>
          <a:p>
            <a:pPr marL="514350" indent="-514350" algn="just">
              <a:buAutoNum type="arabicPeriod"/>
            </a:pPr>
            <a:r>
              <a:rPr lang="en-US" sz="2800" dirty="0">
                <a:latin typeface="+mj-lt"/>
              </a:rPr>
              <a:t> Common Consent.  </a:t>
            </a:r>
          </a:p>
        </p:txBody>
      </p:sp>
    </p:spTree>
    <p:extLst>
      <p:ext uri="{BB962C8B-B14F-4D97-AF65-F5344CB8AC3E}">
        <p14:creationId xmlns:p14="http://schemas.microsoft.com/office/powerpoint/2010/main" val="4036978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9BF88-B1B3-426F-94C3-AD8A15A78CA0}"/>
              </a:ext>
            </a:extLst>
          </p:cNvPr>
          <p:cNvSpPr>
            <a:spLocks noGrp="1"/>
          </p:cNvSpPr>
          <p:nvPr>
            <p:ph idx="1"/>
          </p:nvPr>
        </p:nvSpPr>
        <p:spPr>
          <a:xfrm>
            <a:off x="568960" y="386080"/>
            <a:ext cx="10698597" cy="6035040"/>
          </a:xfrm>
        </p:spPr>
        <p:txBody>
          <a:bodyPr>
            <a:normAutofit/>
          </a:bodyPr>
          <a:lstStyle/>
          <a:p>
            <a:pPr marL="0" indent="0" algn="just">
              <a:buNone/>
            </a:pPr>
            <a:r>
              <a:rPr lang="en-US" sz="2800" dirty="0">
                <a:latin typeface="+mj-lt"/>
              </a:rPr>
              <a:t>According to the Public International Law, Who can establish Diplomatic Relations? What are the Actors who can establish DRs?</a:t>
            </a:r>
          </a:p>
          <a:p>
            <a:pPr marL="0" indent="0" algn="just">
              <a:buNone/>
            </a:pPr>
            <a:endParaRPr lang="en-US" sz="2800" dirty="0">
              <a:latin typeface="+mj-lt"/>
            </a:endParaRPr>
          </a:p>
          <a:p>
            <a:pPr marL="514350" indent="-514350" algn="just">
              <a:buAutoNum type="arabicPeriod"/>
            </a:pPr>
            <a:r>
              <a:rPr lang="en-US" sz="2800" dirty="0">
                <a:latin typeface="+mj-lt"/>
              </a:rPr>
              <a:t>State.</a:t>
            </a:r>
          </a:p>
          <a:p>
            <a:pPr marL="514350" indent="-514350" algn="just">
              <a:buAutoNum type="arabicPeriod"/>
            </a:pPr>
            <a:endParaRPr lang="en-US" sz="2800" dirty="0">
              <a:latin typeface="+mj-lt"/>
            </a:endParaRPr>
          </a:p>
          <a:p>
            <a:pPr marL="514350" indent="-514350" algn="just">
              <a:buAutoNum type="arabicPeriod"/>
            </a:pPr>
            <a:r>
              <a:rPr lang="en-US" sz="2800" dirty="0">
                <a:latin typeface="+mj-lt"/>
              </a:rPr>
              <a:t> Vatican. </a:t>
            </a:r>
          </a:p>
          <a:p>
            <a:pPr marL="514350" indent="-514350" algn="just">
              <a:buAutoNum type="arabicPeriod"/>
            </a:pPr>
            <a:endParaRPr lang="en-US" sz="2800" dirty="0">
              <a:latin typeface="+mj-lt"/>
            </a:endParaRPr>
          </a:p>
          <a:p>
            <a:pPr marL="514350" indent="-514350" algn="just">
              <a:buAutoNum type="arabicPeriod"/>
            </a:pPr>
            <a:r>
              <a:rPr lang="en-US" sz="2800" dirty="0">
                <a:latin typeface="+mj-lt"/>
              </a:rPr>
              <a:t> International Organizations. </a:t>
            </a:r>
          </a:p>
          <a:p>
            <a:pPr marL="0" indent="0" algn="just">
              <a:buNone/>
            </a:pPr>
            <a:endParaRPr lang="en-US" sz="2800" dirty="0">
              <a:latin typeface="+mj-lt"/>
            </a:endParaRPr>
          </a:p>
        </p:txBody>
      </p:sp>
    </p:spTree>
    <p:extLst>
      <p:ext uri="{BB962C8B-B14F-4D97-AF65-F5344CB8AC3E}">
        <p14:creationId xmlns:p14="http://schemas.microsoft.com/office/powerpoint/2010/main" val="3126006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9BF88-B1B3-426F-94C3-AD8A15A78CA0}"/>
              </a:ext>
            </a:extLst>
          </p:cNvPr>
          <p:cNvSpPr>
            <a:spLocks noGrp="1"/>
          </p:cNvSpPr>
          <p:nvPr>
            <p:ph idx="1"/>
          </p:nvPr>
        </p:nvSpPr>
        <p:spPr>
          <a:xfrm>
            <a:off x="568960" y="386080"/>
            <a:ext cx="10698597" cy="6035040"/>
          </a:xfrm>
        </p:spPr>
        <p:txBody>
          <a:bodyPr>
            <a:normAutofit/>
          </a:bodyPr>
          <a:lstStyle/>
          <a:p>
            <a:pPr marL="0" indent="0" algn="just">
              <a:buNone/>
            </a:pPr>
            <a:r>
              <a:rPr lang="en-US" sz="2800" dirty="0">
                <a:solidFill>
                  <a:srgbClr val="FFC000"/>
                </a:solidFill>
                <a:latin typeface="+mj-lt"/>
              </a:rPr>
              <a:t>First: The State </a:t>
            </a:r>
          </a:p>
          <a:p>
            <a:pPr algn="just">
              <a:buFont typeface="Wingdings" panose="05000000000000000000" pitchFamily="2" charset="2"/>
              <a:buChar char="§"/>
            </a:pPr>
            <a:endParaRPr lang="en-US" sz="2800" dirty="0">
              <a:latin typeface="+mj-lt"/>
            </a:endParaRPr>
          </a:p>
          <a:p>
            <a:pPr algn="just">
              <a:buFont typeface="Wingdings" panose="05000000000000000000" pitchFamily="2" charset="2"/>
              <a:buChar char="§"/>
            </a:pPr>
            <a:r>
              <a:rPr lang="en-US" sz="2800" dirty="0">
                <a:latin typeface="+mj-lt"/>
              </a:rPr>
              <a:t> to be a Sovereign state. But not absolute sovereignty. </a:t>
            </a:r>
          </a:p>
          <a:p>
            <a:pPr algn="just">
              <a:buFont typeface="Wingdings" panose="05000000000000000000" pitchFamily="2" charset="2"/>
              <a:buChar char="§"/>
            </a:pPr>
            <a:r>
              <a:rPr lang="en-US" sz="2800" dirty="0">
                <a:latin typeface="+mj-lt"/>
              </a:rPr>
              <a:t> to be an independent State from Law Point of view.</a:t>
            </a:r>
          </a:p>
          <a:p>
            <a:pPr marL="0" indent="0" algn="just">
              <a:buNone/>
            </a:pPr>
            <a:endParaRPr lang="en-US" sz="2800" dirty="0">
              <a:latin typeface="+mj-lt"/>
            </a:endParaRPr>
          </a:p>
          <a:p>
            <a:pPr algn="just">
              <a:buFont typeface="Wingdings" panose="05000000000000000000" pitchFamily="2" charset="2"/>
              <a:buChar char="§"/>
            </a:pPr>
            <a:r>
              <a:rPr lang="en-US" sz="2800" dirty="0">
                <a:latin typeface="+mj-lt"/>
              </a:rPr>
              <a:t> if it is a Confederal State, the founder states would  be able to conduct and tie Diplomatic Relations. </a:t>
            </a:r>
          </a:p>
          <a:p>
            <a:pPr marL="0" indent="0" algn="just">
              <a:buNone/>
            </a:pPr>
            <a:endParaRPr lang="en-US" sz="2800" dirty="0">
              <a:latin typeface="+mj-lt"/>
            </a:endParaRPr>
          </a:p>
          <a:p>
            <a:pPr marL="0" indent="0" algn="just">
              <a:buNone/>
            </a:pPr>
            <a:endParaRPr lang="en-US" sz="2800" dirty="0">
              <a:latin typeface="+mj-lt"/>
            </a:endParaRPr>
          </a:p>
        </p:txBody>
      </p:sp>
    </p:spTree>
    <p:extLst>
      <p:ext uri="{BB962C8B-B14F-4D97-AF65-F5344CB8AC3E}">
        <p14:creationId xmlns:p14="http://schemas.microsoft.com/office/powerpoint/2010/main" val="1438400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9BF88-B1B3-426F-94C3-AD8A15A78CA0}"/>
              </a:ext>
            </a:extLst>
          </p:cNvPr>
          <p:cNvSpPr>
            <a:spLocks noGrp="1"/>
          </p:cNvSpPr>
          <p:nvPr>
            <p:ph idx="1"/>
          </p:nvPr>
        </p:nvSpPr>
        <p:spPr>
          <a:xfrm>
            <a:off x="568960" y="386080"/>
            <a:ext cx="10698597" cy="6035040"/>
          </a:xfrm>
        </p:spPr>
        <p:txBody>
          <a:bodyPr>
            <a:normAutofit/>
          </a:bodyPr>
          <a:lstStyle/>
          <a:p>
            <a:pPr marL="0" indent="0" algn="just">
              <a:buNone/>
            </a:pPr>
            <a:r>
              <a:rPr lang="en-US" sz="2800" dirty="0">
                <a:solidFill>
                  <a:srgbClr val="FFC000"/>
                </a:solidFill>
                <a:latin typeface="+mj-lt"/>
              </a:rPr>
              <a:t>Second:  Vatican</a:t>
            </a:r>
          </a:p>
          <a:p>
            <a:pPr marL="0" indent="0" algn="just">
              <a:buNone/>
            </a:pPr>
            <a:endParaRPr lang="en-US" sz="2800" dirty="0">
              <a:latin typeface="+mj-lt"/>
            </a:endParaRPr>
          </a:p>
          <a:p>
            <a:pPr algn="just">
              <a:buFont typeface="Wingdings" panose="05000000000000000000" pitchFamily="2" charset="2"/>
              <a:buChar char="§"/>
            </a:pPr>
            <a:r>
              <a:rPr lang="en-US" sz="2800" dirty="0">
                <a:latin typeface="+mj-lt"/>
              </a:rPr>
              <a:t>The Vatican Pope, Head of the Catholic church has the right to conduct Diplomatic Relations.</a:t>
            </a:r>
          </a:p>
          <a:p>
            <a:pPr algn="just">
              <a:buFont typeface="Wingdings" panose="05000000000000000000" pitchFamily="2" charset="2"/>
              <a:buChar char="§"/>
            </a:pPr>
            <a:endParaRPr lang="en-US" sz="2800" dirty="0">
              <a:latin typeface="+mj-lt"/>
            </a:endParaRPr>
          </a:p>
          <a:p>
            <a:pPr algn="just">
              <a:buFont typeface="Wingdings" panose="05000000000000000000" pitchFamily="2" charset="2"/>
              <a:buChar char="§"/>
            </a:pPr>
            <a:r>
              <a:rPr lang="en-US" sz="2800" dirty="0">
                <a:latin typeface="+mj-lt"/>
              </a:rPr>
              <a:t>Lateran Treaty or pact  of 1929 signed between Vatican  and Italy, permitted  the right to Conduct full Diplomatic Relations and Representation.</a:t>
            </a:r>
          </a:p>
          <a:p>
            <a:pPr marL="0" indent="0" algn="just">
              <a:buNone/>
            </a:pPr>
            <a:r>
              <a:rPr lang="en-US" sz="2800" dirty="0">
                <a:latin typeface="+mj-lt"/>
              </a:rPr>
              <a:t> </a:t>
            </a:r>
          </a:p>
        </p:txBody>
      </p:sp>
    </p:spTree>
    <p:extLst>
      <p:ext uri="{BB962C8B-B14F-4D97-AF65-F5344CB8AC3E}">
        <p14:creationId xmlns:p14="http://schemas.microsoft.com/office/powerpoint/2010/main" val="1689856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475</TotalTime>
  <Words>747</Words>
  <Application>Microsoft Office PowerPoint</Application>
  <PresentationFormat>Widescreen</PresentationFormat>
  <Paragraphs>81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Bookman Old Style</vt:lpstr>
      <vt:lpstr>Rockwell</vt:lpstr>
      <vt:lpstr>Verdana</vt:lpstr>
      <vt:lpstr>Wingdings</vt:lpstr>
      <vt:lpstr>Damask</vt:lpstr>
      <vt:lpstr>Diplomatic &amp; Consular Relations; Foundations &amp; Principles</vt:lpstr>
      <vt:lpstr>Lecture: 1 </vt:lpstr>
      <vt:lpstr>Keywords</vt:lpstr>
      <vt:lpstr>Main Questions </vt:lpstr>
      <vt:lpstr>The Establishment of Diplomatic Relations </vt:lpstr>
      <vt:lpstr>PowerPoint Presentation</vt:lpstr>
      <vt:lpstr>PowerPoint Presentation</vt:lpstr>
      <vt:lpstr>PowerPoint Presentation</vt:lpstr>
      <vt:lpstr>PowerPoint Presentation</vt:lpstr>
      <vt:lpstr>PowerPoint Presentation</vt:lpstr>
      <vt:lpstr>PowerPoint Presentation</vt:lpstr>
      <vt:lpstr>Steps towards Opening Diplomatic Representation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Diplomatic &amp; Consular Relations </dc:title>
  <dc:creator>Alla Rafiq</dc:creator>
  <cp:lastModifiedBy>alla rafiq</cp:lastModifiedBy>
  <cp:revision>59</cp:revision>
  <dcterms:created xsi:type="dcterms:W3CDTF">2020-10-10T10:56:10Z</dcterms:created>
  <dcterms:modified xsi:type="dcterms:W3CDTF">2021-02-12T22:12:34Z</dcterms:modified>
</cp:coreProperties>
</file>