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sldIdLst>
    <p:sldId id="256" r:id="rId2"/>
    <p:sldId id="264" r:id="rId3"/>
    <p:sldId id="269" r:id="rId4"/>
    <p:sldId id="272" r:id="rId5"/>
    <p:sldId id="312" r:id="rId6"/>
    <p:sldId id="300" r:id="rId7"/>
    <p:sldId id="313" r:id="rId8"/>
    <p:sldId id="314" r:id="rId9"/>
    <p:sldId id="315" r:id="rId10"/>
    <p:sldId id="316" r:id="rId11"/>
    <p:sldId id="317" r:id="rId12"/>
    <p:sldId id="263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9955CD-8620-4B9F-AB1D-CD6C9892048A}">
          <p14:sldIdLst>
            <p14:sldId id="256"/>
          </p14:sldIdLst>
        </p14:section>
        <p14:section name="Lecture 1" id="{52F8E952-53AE-463E-BCE7-6C76F031E62C}">
          <p14:sldIdLst>
            <p14:sldId id="264"/>
            <p14:sldId id="269"/>
            <p14:sldId id="272"/>
            <p14:sldId id="312"/>
            <p14:sldId id="300"/>
            <p14:sldId id="313"/>
            <p14:sldId id="314"/>
            <p14:sldId id="315"/>
            <p14:sldId id="316"/>
            <p14:sldId id="317"/>
            <p14:sldId id="263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63CEC-B59A-411E-8B63-43748C58A72A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59C5C-E561-4BB2-9503-2E3EFDFAC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8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59C5C-E561-4BB2-9503-2E3EFDFAC4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07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E59C5C-E561-4BB2-9503-2E3EFDFAC4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5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0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8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25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7192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31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13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54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03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6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3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0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8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3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4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5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A1159-9B93-429F-AC05-E3977DA203BD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168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.un.org/ilc/texts/instruments/english/conventions/9_2_1963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A03F0-BFC1-4506-AC45-D3EA0A7569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/>
              </a:rPr>
              <a:t>Diplomatic</a:t>
            </a:r>
            <a:r>
              <a:rPr lang="en-US" b="1" dirty="0"/>
              <a:t> &amp; Consular Relations; Foundations &amp; Principles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40CC4-89AF-488F-AC69-DECB989F7E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Module Instructor |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Alla Rafiq</a:t>
            </a:r>
          </a:p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 | Diplomacy </a:t>
            </a:r>
          </a:p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Dept| IRs and Diplomacy </a:t>
            </a:r>
          </a:p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9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 | 2</a:t>
            </a:r>
            <a:r>
              <a:rPr lang="en-US" sz="9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Semester </a:t>
            </a:r>
          </a:p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2020 - 2021</a:t>
            </a:r>
          </a:p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544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9F68A-86A9-4EC5-9B80-F3D08BE6C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335280"/>
            <a:ext cx="11348719" cy="6075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18. Waiver of privileges and immunities. Article (45).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19. Exemption from registration of aliens and residence permits. Article (46). 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AutoNum type="arabicPeriod" startAt="20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Exemption from work permits. Article (47).</a:t>
            </a:r>
          </a:p>
          <a:p>
            <a:pPr marL="457200" indent="-457200">
              <a:buAutoNum type="arabicPeriod" startAt="20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21. Social security exemption. Article (48).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22. Exemption from taxation. Article (49).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23. Exemption from customs duties and inspection. Article (50).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572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9F68A-86A9-4EC5-9B80-F3D08BE6C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335280"/>
            <a:ext cx="11348719" cy="6075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24. Estate of a member of the consular post or of a member of his family. Article (51).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25. Exemption from personal services and contributions. Article (52).</a:t>
            </a: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26. Beginning and end of consular privileges and immunities. Article (53).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27. Obligations of third States. Article (54).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28. Respect for the laws and regulations of the receiving State. Article (55).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29. Insurance against third party risks. Article (56).</a:t>
            </a: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30. Special provisions concerning private gainful occupation. Article (57). </a:t>
            </a:r>
          </a:p>
        </p:txBody>
      </p:sp>
    </p:spTree>
    <p:extLst>
      <p:ext uri="{BB962C8B-B14F-4D97-AF65-F5344CB8AC3E}">
        <p14:creationId xmlns:p14="http://schemas.microsoft.com/office/powerpoint/2010/main" val="3950066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9BF88-B1B3-426F-94C3-AD8A15A78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" y="386080"/>
            <a:ext cx="10698597" cy="6035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+mj-lt"/>
              </a:rPr>
              <a:t> Bibliography: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 Thierry </a:t>
            </a:r>
            <a:r>
              <a:rPr lang="en-US" sz="2400" dirty="0" err="1">
                <a:latin typeface="+mj-lt"/>
              </a:rPr>
              <a:t>Balzacq</a:t>
            </a:r>
            <a:r>
              <a:rPr lang="en-US" sz="2400" dirty="0">
                <a:latin typeface="+mj-lt"/>
              </a:rPr>
              <a:t> &amp; Frédéric </a:t>
            </a:r>
            <a:r>
              <a:rPr lang="en-US" sz="2400" dirty="0" err="1">
                <a:latin typeface="+mj-lt"/>
              </a:rPr>
              <a:t>Charillon</a:t>
            </a:r>
            <a:r>
              <a:rPr lang="en-US" sz="2400" dirty="0">
                <a:latin typeface="+mj-lt"/>
              </a:rPr>
              <a:t>, Global Diplomacy ‘An Introduction to Theory and Practice, Translated: William Snow, Palgrave Macmillan, 2020.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R. G. </a:t>
            </a:r>
            <a:r>
              <a:rPr lang="en-US" sz="2400" dirty="0" err="1">
                <a:latin typeface="+mj-lt"/>
              </a:rPr>
              <a:t>Feltham</a:t>
            </a:r>
            <a:r>
              <a:rPr lang="en-US" sz="2400" dirty="0">
                <a:latin typeface="+mj-lt"/>
              </a:rPr>
              <a:t>, ‘The Diplomatic Handbook’, 7</a:t>
            </a:r>
            <a:r>
              <a:rPr lang="en-US" sz="2400" baseline="30000" dirty="0">
                <a:latin typeface="+mj-lt"/>
              </a:rPr>
              <a:t>th </a:t>
            </a:r>
            <a:r>
              <a:rPr lang="en-US" sz="2400" dirty="0">
                <a:latin typeface="+mj-lt"/>
              </a:rPr>
              <a:t>Edition.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Vienna Convention on Consular Relations, 1963:</a:t>
            </a:r>
          </a:p>
          <a:p>
            <a:pPr marL="0" indent="0">
              <a:buNone/>
            </a:pPr>
            <a:r>
              <a:rPr lang="en-US" sz="2400" dirty="0">
                <a:latin typeface="+mj-lt"/>
                <a:hlinkClick r:id="rId2"/>
              </a:rPr>
              <a:t>https://legal.un.org/ilc/texts/instruments/english/conventions/9_2_1963.pdf</a:t>
            </a:r>
            <a:endParaRPr lang="en-US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Dr. Dana </a:t>
            </a:r>
            <a:r>
              <a:rPr lang="en-US" sz="2400" dirty="0" err="1">
                <a:latin typeface="+mj-lt"/>
              </a:rPr>
              <a:t>Barzinji</a:t>
            </a:r>
            <a:r>
              <a:rPr lang="en-US" sz="2400" dirty="0">
                <a:latin typeface="+mj-lt"/>
              </a:rPr>
              <a:t>,  An Introduction to Contemporary Diplomatic and Consular Relations, Zahawi Center, No. 56. 1</a:t>
            </a:r>
            <a:r>
              <a:rPr lang="en-US" sz="2400" baseline="30000" dirty="0">
                <a:latin typeface="+mj-lt"/>
              </a:rPr>
              <a:t>st</a:t>
            </a:r>
            <a:r>
              <a:rPr lang="en-US" sz="2400" dirty="0">
                <a:latin typeface="+mj-lt"/>
              </a:rPr>
              <a:t> Edition, 2017. </a:t>
            </a:r>
          </a:p>
          <a:p>
            <a:pPr marL="0" indent="0" algn="ctr">
              <a:buNone/>
            </a:pPr>
            <a:r>
              <a:rPr lang="en-US" sz="2400" b="1" u="sng" dirty="0">
                <a:solidFill>
                  <a:srgbClr val="FFC000"/>
                </a:solidFill>
                <a:latin typeface="+mj-lt"/>
              </a:rPr>
              <a:t>“These Sources are stored on Google Classroom” 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881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9BF88-B1B3-426F-94C3-AD8A15A78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" y="386080"/>
            <a:ext cx="10698597" cy="6035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+mj-lt"/>
              </a:rPr>
              <a:t>  </a:t>
            </a:r>
          </a:p>
          <a:p>
            <a:pPr marL="0" indent="0" algn="ctr">
              <a:buNone/>
            </a:pPr>
            <a:r>
              <a:rPr lang="en-US" sz="2400" b="1" dirty="0">
                <a:latin typeface="+mj-lt"/>
              </a:rPr>
              <a:t> </a:t>
            </a:r>
            <a:r>
              <a:rPr lang="en-US" sz="4000" b="1" dirty="0">
                <a:latin typeface="+mj-lt"/>
              </a:rPr>
              <a:t>Thank you ….</a:t>
            </a:r>
          </a:p>
          <a:p>
            <a:pPr marL="0" indent="0" algn="ctr">
              <a:buNone/>
            </a:pPr>
            <a:endParaRPr lang="en-US" sz="4000" b="1" dirty="0">
              <a:latin typeface="+mj-lt"/>
            </a:endParaRPr>
          </a:p>
          <a:p>
            <a:pPr marL="0" indent="0" algn="ctr">
              <a:buNone/>
            </a:pPr>
            <a:r>
              <a:rPr lang="en-US" sz="4000" b="1" dirty="0">
                <a:latin typeface="+mj-lt"/>
              </a:rPr>
              <a:t> Q &amp; A </a:t>
            </a:r>
            <a:endParaRPr lang="en-US" sz="40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68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615A8-4D92-4A03-A7F1-FE25FAAEF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Lecture|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3C09B-BF5A-4112-83D4-430A9F6BE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849120"/>
            <a:ext cx="10353762" cy="429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endParaRPr lang="en-US" sz="4000" dirty="0">
              <a:latin typeface="+mj-lt"/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FFC0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C000"/>
                </a:solidFill>
                <a:latin typeface="+mj-lt"/>
              </a:rPr>
              <a:t>Consular Immunities &amp; Privileges 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FFC000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323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0A47B-199A-43B7-A9DB-1480B50C0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Keywords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A28E4-2220-410D-AE63-5AB66B0DB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+mj-lt"/>
              </a:rPr>
              <a:t>Consular Immunities and Privileges | Premises | Property | Communication and Archives |inviolability |  exemption | Waiver | taxation |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755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0A47B-199A-43B7-A9DB-1480B50C0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11761"/>
            <a:ext cx="10353761" cy="60960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Main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A28E4-2220-410D-AE63-5AB66B0DB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721361"/>
            <a:ext cx="10353762" cy="58318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What are the Personal Immunities and Privileges?</a:t>
            </a:r>
            <a:endParaRPr lang="ar-IQ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 What are the Consular Immunities and Privileges?</a:t>
            </a: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484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0A47B-199A-43B7-A9DB-1480B50C0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11761"/>
            <a:ext cx="10353761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 </a:t>
            </a:r>
            <a:br>
              <a:rPr lang="en-US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A28E4-2220-410D-AE63-5AB66B0DB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721361"/>
            <a:ext cx="10353762" cy="5831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dirty="0">
                <a:latin typeface="Verdana" panose="020B0604030504040204" pitchFamily="34" charset="0"/>
                <a:ea typeface="Verdana" panose="020B0604030504040204" pitchFamily="34" charset="0"/>
              </a:rPr>
              <a:t>  Consular Immunities and Privileges </a:t>
            </a:r>
          </a:p>
          <a:p>
            <a:pPr marL="0" indent="0" algn="just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1. Immunities and Privileges of the </a:t>
            </a:r>
            <a:r>
              <a:rPr lang="en-US" sz="22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Consular Missions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2. </a:t>
            </a:r>
            <a:r>
              <a:rPr lang="en-US" sz="22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Personal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Immunities and Privileges ( Consular Post).</a:t>
            </a:r>
          </a:p>
          <a:p>
            <a:pPr marL="0" indent="0" algn="just">
              <a:buNone/>
            </a:pPr>
            <a:endParaRPr lang="en-US" sz="2800" dirty="0">
              <a:latin typeface="+mj-lt"/>
            </a:endParaRPr>
          </a:p>
          <a:p>
            <a:pPr marL="0" indent="0" algn="just">
              <a:buNone/>
            </a:pPr>
            <a:endParaRPr lang="en-US" sz="2800" b="1" dirty="0">
              <a:solidFill>
                <a:srgbClr val="FFC000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117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82880"/>
            <a:ext cx="11653520" cy="6441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Immunities and Privileges of the </a:t>
            </a:r>
            <a:r>
              <a:rPr lang="en-US" sz="2400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Consular Post </a:t>
            </a:r>
          </a:p>
          <a:p>
            <a:pPr marL="0" indent="0" algn="ctr"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“Personal” </a:t>
            </a:r>
          </a:p>
          <a:p>
            <a:pPr marL="0" indent="0" algn="just">
              <a:buNone/>
            </a:pPr>
            <a:endParaRPr lang="en-US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Facilities for the work of the consular post. </a:t>
            </a:r>
            <a:r>
              <a:rPr lang="en-US" sz="2400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Article (28).</a:t>
            </a:r>
          </a:p>
          <a:p>
            <a:pPr marL="457200" indent="-457200" algn="just">
              <a:buAutoNum type="arabicPeriod"/>
            </a:pPr>
            <a:endParaRPr lang="en-US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Use of national flag and coat-of-arms. </a:t>
            </a:r>
            <a:r>
              <a:rPr lang="en-US" sz="2400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Article (29). </a:t>
            </a:r>
          </a:p>
          <a:p>
            <a:pPr marL="457200" indent="-457200" algn="just">
              <a:buAutoNum type="arabicPeriod"/>
            </a:pPr>
            <a:endParaRPr lang="en-US" sz="2400" dirty="0">
              <a:solidFill>
                <a:srgbClr val="FFC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Accommodation. </a:t>
            </a:r>
            <a:r>
              <a:rPr lang="en-US" sz="2400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Article (30).</a:t>
            </a:r>
          </a:p>
          <a:p>
            <a:pPr marL="0" indent="0" algn="just">
              <a:buNone/>
            </a:pPr>
            <a:endParaRPr lang="en-US" sz="2400" dirty="0">
              <a:solidFill>
                <a:srgbClr val="FFC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4. Inviolability of the consular premises. </a:t>
            </a:r>
            <a:r>
              <a:rPr lang="en-US" sz="2400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Article (31).</a:t>
            </a:r>
          </a:p>
          <a:p>
            <a:pPr marL="0" indent="0" algn="just">
              <a:buNone/>
            </a:pPr>
            <a:endParaRPr lang="en-US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171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82880"/>
            <a:ext cx="11653520" cy="64414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5. Exemption from taxation of consular premises. Article (32).</a:t>
            </a:r>
          </a:p>
          <a:p>
            <a:pPr marL="0" indent="0" algn="just">
              <a:buNone/>
            </a:pPr>
            <a:endParaRPr lang="en-US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6. Inviolability of the consular archives and documents. Article (33).</a:t>
            </a:r>
          </a:p>
          <a:p>
            <a:pPr marL="0" indent="0" algn="just">
              <a:buNone/>
            </a:pPr>
            <a:endParaRPr lang="en-US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en-US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7. Freedom of movement. Article (34).</a:t>
            </a:r>
          </a:p>
          <a:p>
            <a:pPr marL="0" indent="0" algn="just">
              <a:buNone/>
            </a:pPr>
            <a:endParaRPr lang="en-US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8. Freedom of communication. Article (35).</a:t>
            </a:r>
          </a:p>
          <a:p>
            <a:pPr marL="0" indent="0" algn="just">
              <a:buNone/>
            </a:pPr>
            <a:endParaRPr lang="en-US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9. Communication and contact with nationals of the sending State. Article (36).</a:t>
            </a:r>
          </a:p>
          <a:p>
            <a:pPr marL="0" indent="0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624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9F68A-86A9-4EC5-9B80-F3D08BE6C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335280"/>
            <a:ext cx="11348719" cy="6075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10. Information in cases of deaths, guardianship or trusteeship,</a:t>
            </a: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wrecks and air accidents. Article (37).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11. Communication with the authorities of the receiving State. Article (38).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12. Consular fees and charges. Article (39).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13. Protection of consular officers. Article (40).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64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9F68A-86A9-4EC5-9B80-F3D08BE6C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335280"/>
            <a:ext cx="11348719" cy="6075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14. Personal inviolability of consular officers. Article (41).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15. Notification of arrest, detention or prosecution. Article (42).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16. Immunity from jurisdiction. Article (43).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17. Liability to give evidence. Article (44).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0261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1|0.8|5.9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5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5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4181</TotalTime>
  <Words>617</Words>
  <Application>Microsoft Office PowerPoint</Application>
  <PresentationFormat>Widescreen</PresentationFormat>
  <Paragraphs>101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Rockwell</vt:lpstr>
      <vt:lpstr>Verdana</vt:lpstr>
      <vt:lpstr>Wingdings</vt:lpstr>
      <vt:lpstr>Damask</vt:lpstr>
      <vt:lpstr>Diplomatic &amp; Consular Relations; Foundations &amp; Principles</vt:lpstr>
      <vt:lpstr>Lecture| 8</vt:lpstr>
      <vt:lpstr>Keywords</vt:lpstr>
      <vt:lpstr>Main Questions 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Diplomatic &amp; Consular Relations</dc:title>
  <dc:creator>Alla Rafiq</dc:creator>
  <cp:lastModifiedBy>alla rafiq</cp:lastModifiedBy>
  <cp:revision>237</cp:revision>
  <dcterms:created xsi:type="dcterms:W3CDTF">2020-10-10T10:56:10Z</dcterms:created>
  <dcterms:modified xsi:type="dcterms:W3CDTF">2021-05-10T19:46:03Z</dcterms:modified>
</cp:coreProperties>
</file>