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4" r:id="rId3"/>
    <p:sldId id="269" r:id="rId4"/>
    <p:sldId id="272" r:id="rId5"/>
    <p:sldId id="282" r:id="rId6"/>
    <p:sldId id="266" r:id="rId7"/>
    <p:sldId id="297" r:id="rId8"/>
    <p:sldId id="283" r:id="rId9"/>
    <p:sldId id="301" r:id="rId10"/>
    <p:sldId id="284" r:id="rId11"/>
    <p:sldId id="302" r:id="rId12"/>
    <p:sldId id="285" r:id="rId13"/>
    <p:sldId id="287" r:id="rId14"/>
    <p:sldId id="288" r:id="rId15"/>
    <p:sldId id="286" r:id="rId16"/>
    <p:sldId id="289" r:id="rId17"/>
    <p:sldId id="303" r:id="rId18"/>
    <p:sldId id="304" r:id="rId19"/>
    <p:sldId id="305" r:id="rId20"/>
    <p:sldId id="263" r:id="rId21"/>
    <p:sldId id="278" r:id="rId22"/>
    <p:sldId id="306" r:id="rId23"/>
    <p:sldId id="30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29955CD-8620-4B9F-AB1D-CD6C9892048A}">
          <p14:sldIdLst>
            <p14:sldId id="256"/>
          </p14:sldIdLst>
        </p14:section>
        <p14:section name="Lecture 1" id="{52F8E952-53AE-463E-BCE7-6C76F031E62C}">
          <p14:sldIdLst>
            <p14:sldId id="264"/>
            <p14:sldId id="269"/>
            <p14:sldId id="272"/>
            <p14:sldId id="282"/>
            <p14:sldId id="266"/>
            <p14:sldId id="297"/>
            <p14:sldId id="283"/>
            <p14:sldId id="301"/>
            <p14:sldId id="284"/>
            <p14:sldId id="302"/>
            <p14:sldId id="285"/>
            <p14:sldId id="287"/>
            <p14:sldId id="288"/>
            <p14:sldId id="286"/>
            <p14:sldId id="289"/>
            <p14:sldId id="303"/>
            <p14:sldId id="304"/>
            <p14:sldId id="305"/>
            <p14:sldId id="263"/>
            <p14:sldId id="278"/>
            <p14:sldId id="306"/>
            <p14:sldId id="30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0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8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25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7192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31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13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54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03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6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3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4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0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8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3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4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1159-9B93-429F-AC05-E3977DA203BD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5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A1159-9B93-429F-AC05-E3977DA203BD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F9667-508E-4F14-BA17-2FCEF34D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168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legal.un.org/ilc/texts/instruments/english/conventions/9_1_1961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A03F0-BFC1-4506-AC45-D3EA0A7569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effectLst/>
              </a:rPr>
              <a:t>Diplomatic</a:t>
            </a:r>
            <a:r>
              <a:rPr lang="en-US" b="1" dirty="0"/>
              <a:t> &amp; Consular Relations; Foundations &amp; Principles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840CC4-89AF-488F-AC69-DECB989F7E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Module Instructor | 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Alla Rafiq</a:t>
            </a:r>
          </a:p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 | Diplomacy </a:t>
            </a:r>
          </a:p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Dept| IRs and Diplomacy </a:t>
            </a:r>
          </a:p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9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Year | 2</a:t>
            </a:r>
            <a:r>
              <a:rPr lang="en-US" sz="9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Semester </a:t>
            </a:r>
          </a:p>
          <a:p>
            <a:pPr algn="ctr"/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2020 - 2021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44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FB59C-7CCE-44F4-AE94-B557E529E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71121"/>
            <a:ext cx="10353761" cy="139192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Selection Head of the Diplomatic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82F7-DAA7-44D8-98EC-8B039D08B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198880"/>
            <a:ext cx="10353762" cy="5425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2. APPROVAL OF A HEAD OF MISSION BY THE HOST STATE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 Host State’s  approval is a must.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Sharing </a:t>
            </a:r>
            <a:r>
              <a:rPr 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HoM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Name, Diplomatic rank and Profile (CV).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Host State approval of refusal after review through Ministry of foreign affairs. 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53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FB59C-7CCE-44F4-AE94-B557E529E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71121"/>
            <a:ext cx="10353761" cy="139192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Selection Head of the Diplomatic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82F7-DAA7-44D8-98EC-8B039D08B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198880"/>
            <a:ext cx="10353762" cy="542544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endParaRPr lang="en-US" sz="2200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Changing </a:t>
            </a:r>
            <a:r>
              <a:rPr lang="en-US" sz="2200" dirty="0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HoD</a:t>
            </a:r>
            <a:r>
              <a:rPr lang="en-US" sz="22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will be also through the current </a:t>
            </a:r>
            <a:r>
              <a:rPr lang="en-US" sz="2200" dirty="0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HoM</a:t>
            </a:r>
            <a:r>
              <a:rPr lang="en-US" sz="22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by Submitting the new CV attached with Aide  </a:t>
            </a:r>
            <a:r>
              <a:rPr lang="en-US" sz="2200" dirty="0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Memore</a:t>
            </a:r>
            <a:r>
              <a:rPr lang="en-US" sz="22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or Acceptance Request. </a:t>
            </a:r>
          </a:p>
          <a:p>
            <a:pPr marL="0" lvl="0" indent="0">
              <a:buNone/>
            </a:pPr>
            <a:endParaRPr lang="en-US" sz="2200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1 month duration of approval.</a:t>
            </a:r>
          </a:p>
          <a:p>
            <a:pPr marL="0" lvl="0" indent="0">
              <a:buNone/>
            </a:pPr>
            <a:endParaRPr lang="en-US" sz="2200" dirty="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no formal response means objection on the proposed candidate.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06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FB59C-7CCE-44F4-AE94-B557E529E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71121"/>
            <a:ext cx="10353761" cy="139192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Selection head of the Diplomatic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82F7-DAA7-44D8-98EC-8B039D08B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198880"/>
            <a:ext cx="10353762" cy="5425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latin typeface="Verdana" panose="020B0604030504040204" pitchFamily="34" charset="0"/>
                <a:ea typeface="Verdana" panose="020B0604030504040204" pitchFamily="34" charset="0"/>
              </a:rPr>
              <a:t>3. Providing </a:t>
            </a:r>
            <a:r>
              <a:rPr lang="en-US" sz="2200" b="1" dirty="0" err="1">
                <a:latin typeface="Verdana" panose="020B0604030504040204" pitchFamily="34" charset="0"/>
                <a:ea typeface="Verdana" panose="020B0604030504040204" pitchFamily="34" charset="0"/>
              </a:rPr>
              <a:t>HoM</a:t>
            </a:r>
            <a:r>
              <a:rPr lang="en-US" sz="2200" b="1" dirty="0">
                <a:latin typeface="Verdana" panose="020B0604030504040204" pitchFamily="34" charset="0"/>
                <a:ea typeface="Verdana" panose="020B0604030504040204" pitchFamily="34" charset="0"/>
              </a:rPr>
              <a:t> with Credence Letter ( Credential )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After the approval on the </a:t>
            </a:r>
            <a:r>
              <a:rPr 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HoM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by the Host states;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Credence Letter will be provided to </a:t>
            </a:r>
            <a:r>
              <a:rPr 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HoM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by sending state President ONLY. 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ONLY </a:t>
            </a:r>
            <a:r>
              <a:rPr 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HoM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will be provided with Credence letter. </a:t>
            </a:r>
          </a:p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120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FB59C-7CCE-44F4-AE94-B557E529E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71121"/>
            <a:ext cx="10353761" cy="139192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Selecting Head of the Diplomatic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82F7-DAA7-44D8-98EC-8B039D08B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995" y="1188720"/>
            <a:ext cx="10353762" cy="5425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latin typeface="Verdana" panose="020B0604030504040204" pitchFamily="34" charset="0"/>
                <a:ea typeface="Verdana" panose="020B0604030504040204" pitchFamily="34" charset="0"/>
              </a:rPr>
              <a:t>4. Submitting Letter of Credence to the Host State: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After providing </a:t>
            </a:r>
            <a:r>
              <a:rPr 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HoM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with letter of Credence;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the Host State will be informed about the arrival date of the </a:t>
            </a:r>
            <a:r>
              <a:rPr 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HoM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a staff  member of Ministry of Foreign affairs will be receiving him in the airport or at the boarder.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Providing </a:t>
            </a:r>
            <a:r>
              <a:rPr 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MoFAwith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Unsealed copy of the Letter of Credence. 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9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FB59C-7CCE-44F4-AE94-B557E529E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71121"/>
            <a:ext cx="10353761" cy="139192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Selection head of the Diplomatic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82F7-DAA7-44D8-98EC-8B039D08B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198880"/>
            <a:ext cx="10353762" cy="54254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Arranging  appointment  with the president of the host state.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Then, in an formal ceremony submitting sealed copy of the (Credence Letter).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meeting with PM, MOFA, Staff of Diplomatic Corps, Rep of States </a:t>
            </a:r>
            <a:r>
              <a:rPr 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HoM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09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FB59C-7CCE-44F4-AE94-B557E529E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71121"/>
            <a:ext cx="10353761" cy="139192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When Credence letter will be renewed related to the  </a:t>
            </a:r>
            <a:r>
              <a:rPr lang="en-US" sz="3200" dirty="0" err="1">
                <a:solidFill>
                  <a:srgbClr val="FFC000"/>
                </a:solidFill>
              </a:rPr>
              <a:t>HoM</a:t>
            </a:r>
            <a:r>
              <a:rPr lang="en-US" sz="3200" dirty="0">
                <a:solidFill>
                  <a:srgbClr val="FFC000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82F7-DAA7-44D8-98EC-8B039D08B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198880"/>
            <a:ext cx="10353762" cy="5425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At some occasion and cases Letter of Credence will be renewed;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Death of the Head of the mission.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Compromise. 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Resignation. 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Under the pressure and request either Host or Sending state.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 Promotion of the rank of the </a:t>
            </a:r>
            <a:r>
              <a:rPr 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HoM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sending temporary </a:t>
            </a:r>
            <a:r>
              <a:rPr 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HoM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if the actual </a:t>
            </a:r>
            <a:r>
              <a:rPr 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HoM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is not available (absent, or Sick) attached with (Temporary appointment Letter).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Change in the  state (Unification, Division). </a:t>
            </a:r>
          </a:p>
          <a:p>
            <a:pPr marL="0" indent="0"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43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FB59C-7CCE-44F4-AE94-B557E529E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71121"/>
            <a:ext cx="10353761" cy="139192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DATE OF ASSUMPTION OF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82F7-DAA7-44D8-98EC-8B039D08B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198880"/>
            <a:ext cx="10353762" cy="542544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Enjoying all functions and rights as Diplomatic Person from first day of duty.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Appointment duration usually is (3)Years.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sending news of his/her  appointment to the other Missions that are functioning in the host state.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Visiting Diplomatic Corps and other state’s Embassies.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 Presenting Business card to the missions that are visiting </a:t>
            </a:r>
            <a:r>
              <a:rPr 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HoM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41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FB59C-7CCE-44F4-AE94-B557E529E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71121"/>
            <a:ext cx="10353761" cy="139192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NATIONALITY OF A HEAD OF MISSION</a:t>
            </a:r>
            <a:br>
              <a:rPr lang="en-US" sz="2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82F7-DAA7-44D8-98EC-8B039D08B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198880"/>
            <a:ext cx="10353762" cy="4775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Must hold nationality of the sending state.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This requirement does not apply on his/her spouse.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 Special Permission for Diplomatic Services officer to marry from Foreign National.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In Arab Countries,  Diplomats are not allowed to marry foreigners.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51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FB59C-7CCE-44F4-AE94-B557E529E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44" y="-193040"/>
            <a:ext cx="10353761" cy="139192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SEAT OF A DIPLOMATIC MISSION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82F7-DAA7-44D8-98EC-8B039D08B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198880"/>
            <a:ext cx="10353762" cy="4775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The Diplomatic Mission is based on the capital of the receiving state.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opening different department and offices in the other parts or cities of the country.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Diplomatic Capital in The Netherlands is (The Hague) and Country Capital is (Amsterdam).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80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FB59C-7CCE-44F4-AE94-B557E529E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71121"/>
            <a:ext cx="10353761" cy="139192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SIZE OF A MISSION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82F7-DAA7-44D8-98EC-8B039D08B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198880"/>
            <a:ext cx="10353762" cy="4775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To be agreed on between both states in advance.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Deciding on the number of the member of the mission.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Approval of the receiving state on the member of the mission.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Refusal to accept officials  from specific category.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20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615A8-4D92-4A03-A7F1-FE25FAAEF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Lecture: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3C09B-BF5A-4112-83D4-430A9F6BE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n-US" sz="4000" dirty="0">
              <a:latin typeface="+mj-lt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C000"/>
                </a:solidFill>
                <a:latin typeface="+mj-lt"/>
              </a:rPr>
              <a:t>The Establishment of Diplomatic Relations,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rgbClr val="FFC000"/>
                </a:solidFill>
                <a:latin typeface="+mj-lt"/>
              </a:rPr>
              <a:t>The Selection of Head of the Diplomatic Mission</a:t>
            </a:r>
          </a:p>
        </p:txBody>
      </p:sp>
    </p:spTree>
    <p:extLst>
      <p:ext uri="{BB962C8B-B14F-4D97-AF65-F5344CB8AC3E}">
        <p14:creationId xmlns:p14="http://schemas.microsoft.com/office/powerpoint/2010/main" val="392323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9BF88-B1B3-426F-94C3-AD8A15A78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60" y="386080"/>
            <a:ext cx="10698597" cy="6035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+mj-lt"/>
              </a:rPr>
              <a:t> Bibliography: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</a:rPr>
              <a:t> Thierry </a:t>
            </a:r>
            <a:r>
              <a:rPr lang="en-US" sz="2400" dirty="0" err="1">
                <a:latin typeface="+mj-lt"/>
              </a:rPr>
              <a:t>Balzacq</a:t>
            </a:r>
            <a:r>
              <a:rPr lang="en-US" sz="2400" dirty="0">
                <a:latin typeface="+mj-lt"/>
              </a:rPr>
              <a:t> &amp; Frédéric </a:t>
            </a:r>
            <a:r>
              <a:rPr lang="en-US" sz="2400" dirty="0" err="1">
                <a:latin typeface="+mj-lt"/>
              </a:rPr>
              <a:t>Charillon</a:t>
            </a:r>
            <a:r>
              <a:rPr lang="en-US" sz="2400" dirty="0">
                <a:latin typeface="+mj-lt"/>
              </a:rPr>
              <a:t>, Global Diplomacy ‘An Introduction to Theory and Practice, Translated: William Snow, Palgrave Macmillan, 2020.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</a:rPr>
              <a:t>R. G. </a:t>
            </a:r>
            <a:r>
              <a:rPr lang="en-US" sz="2400" dirty="0" err="1">
                <a:latin typeface="+mj-lt"/>
              </a:rPr>
              <a:t>Feltham</a:t>
            </a:r>
            <a:r>
              <a:rPr lang="en-US" sz="2400" dirty="0">
                <a:latin typeface="+mj-lt"/>
              </a:rPr>
              <a:t>, ‘The Diplomatic Handbook’, 7</a:t>
            </a:r>
            <a:r>
              <a:rPr lang="en-US" sz="2400" baseline="30000" dirty="0">
                <a:latin typeface="+mj-lt"/>
              </a:rPr>
              <a:t>th </a:t>
            </a:r>
            <a:r>
              <a:rPr lang="en-US" sz="2400" dirty="0">
                <a:latin typeface="+mj-lt"/>
              </a:rPr>
              <a:t>Edition.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</a:rPr>
              <a:t>Vienna Convention on Diplomatic and </a:t>
            </a:r>
            <a:r>
              <a:rPr lang="en-US" sz="2400">
                <a:latin typeface="+mj-lt"/>
              </a:rPr>
              <a:t>Consular Relations,1961:</a:t>
            </a: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  <a:hlinkClick r:id="rId2"/>
              </a:rPr>
              <a:t>https://legal.un.org/ilc/texts/instruments/english/conventions/9_1_1961.pdf</a:t>
            </a:r>
            <a:endParaRPr lang="en-US" sz="24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</a:rPr>
              <a:t>Dr. Dana </a:t>
            </a:r>
            <a:r>
              <a:rPr lang="en-US" sz="2400" dirty="0" err="1">
                <a:latin typeface="+mj-lt"/>
              </a:rPr>
              <a:t>Barzinji</a:t>
            </a:r>
            <a:r>
              <a:rPr lang="en-US" sz="2400" dirty="0">
                <a:latin typeface="+mj-lt"/>
              </a:rPr>
              <a:t>,  An Introduction to Contemporary Diplomatic and Consular Relations, Zahawi Center, No. 56. 1</a:t>
            </a:r>
            <a:r>
              <a:rPr lang="en-US" sz="2400" baseline="30000" dirty="0">
                <a:latin typeface="+mj-lt"/>
              </a:rPr>
              <a:t>st</a:t>
            </a:r>
            <a:r>
              <a:rPr lang="en-US" sz="2400" dirty="0">
                <a:latin typeface="+mj-lt"/>
              </a:rPr>
              <a:t> Edition, 2017.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881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9BF88-B1B3-426F-94C3-AD8A15A78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60" y="386080"/>
            <a:ext cx="10698597" cy="6035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latin typeface="+mj-lt"/>
              </a:rPr>
              <a:t>  </a:t>
            </a:r>
          </a:p>
          <a:p>
            <a:pPr marL="0" indent="0" algn="ctr">
              <a:buNone/>
            </a:pPr>
            <a:r>
              <a:rPr lang="en-US" sz="2400" b="1" dirty="0">
                <a:latin typeface="+mj-lt"/>
              </a:rPr>
              <a:t> </a:t>
            </a:r>
            <a:r>
              <a:rPr lang="en-US" sz="4000" b="1" dirty="0">
                <a:latin typeface="+mj-lt"/>
              </a:rPr>
              <a:t>Thank you ….</a:t>
            </a:r>
          </a:p>
          <a:p>
            <a:pPr marL="0" indent="0" algn="ctr">
              <a:buNone/>
            </a:pPr>
            <a:endParaRPr lang="en-US" sz="4000" b="1" dirty="0">
              <a:latin typeface="+mj-lt"/>
            </a:endParaRPr>
          </a:p>
          <a:p>
            <a:pPr marL="0" indent="0" algn="ctr">
              <a:buNone/>
            </a:pPr>
            <a:r>
              <a:rPr lang="en-US" sz="4000" b="1" dirty="0">
                <a:latin typeface="+mj-lt"/>
              </a:rPr>
              <a:t> Q &amp; A </a:t>
            </a:r>
            <a:endParaRPr lang="en-US" sz="40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68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615A8-4D92-4A03-A7F1-FE25FAAEF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01601"/>
            <a:ext cx="10353761" cy="1137920"/>
          </a:xfrm>
        </p:spPr>
        <p:txBody>
          <a:bodyPr/>
          <a:lstStyle/>
          <a:p>
            <a:r>
              <a:rPr lang="en-US" dirty="0"/>
              <a:t>QUIZ : Group 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3C09B-BF5A-4112-83D4-430A9F6BE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24560"/>
            <a:ext cx="10353762" cy="55575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4000" dirty="0">
                <a:latin typeface="+mj-lt"/>
              </a:rPr>
              <a:t>1. </a:t>
            </a:r>
            <a:r>
              <a:rPr lang="en-US" sz="4000" dirty="0">
                <a:solidFill>
                  <a:prstClr val="white"/>
                </a:solidFill>
                <a:latin typeface="Bookman Old Style" panose="02050604050505020204"/>
              </a:rPr>
              <a:t>What are the Required Conditions of Establishing Diplomatic Relations between two States?</a:t>
            </a:r>
          </a:p>
          <a:p>
            <a:pPr marL="0" indent="0">
              <a:buNone/>
            </a:pPr>
            <a:endParaRPr lang="en-US" sz="4000" dirty="0">
              <a:solidFill>
                <a:prstClr val="white"/>
              </a:solidFill>
              <a:latin typeface="Bookman Old Style" panose="02050604050505020204"/>
            </a:endParaRPr>
          </a:p>
          <a:p>
            <a:pPr marL="0" lvl="0" indent="0" algn="just">
              <a:buNone/>
            </a:pPr>
            <a:r>
              <a:rPr lang="en-US" sz="4000" dirty="0">
                <a:solidFill>
                  <a:prstClr val="white"/>
                </a:solidFill>
                <a:latin typeface="Bookman Old Style" panose="02050604050505020204"/>
              </a:rPr>
              <a:t>2. Plenipotentiary and Extraordinary Ambassador | Letter of Credence.</a:t>
            </a:r>
          </a:p>
        </p:txBody>
      </p:sp>
    </p:spTree>
    <p:extLst>
      <p:ext uri="{BB962C8B-B14F-4D97-AF65-F5344CB8AC3E}">
        <p14:creationId xmlns:p14="http://schemas.microsoft.com/office/powerpoint/2010/main" val="141391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615A8-4D92-4A03-A7F1-FE25FAAEF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71121"/>
            <a:ext cx="10353761" cy="1188720"/>
          </a:xfrm>
        </p:spPr>
        <p:txBody>
          <a:bodyPr/>
          <a:lstStyle/>
          <a:p>
            <a:r>
              <a:rPr lang="en-US" dirty="0"/>
              <a:t>QUIZ : Group B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3C09B-BF5A-4112-83D4-430A9F6BE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005840"/>
            <a:ext cx="10353762" cy="5547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742950" indent="-742950">
              <a:buAutoNum type="arabicPeriod"/>
            </a:pPr>
            <a:r>
              <a:rPr lang="en-US" sz="4000" dirty="0">
                <a:solidFill>
                  <a:prstClr val="white"/>
                </a:solidFill>
                <a:latin typeface="Bookman Old Style" panose="02050604050505020204"/>
              </a:rPr>
              <a:t>According to the Public International Law, Who can establish Diplomatic Relations? What are the Actors who can establish </a:t>
            </a:r>
            <a:r>
              <a:rPr lang="en-US" sz="4000">
                <a:solidFill>
                  <a:prstClr val="white"/>
                </a:solidFill>
                <a:latin typeface="Bookman Old Style" panose="02050604050505020204"/>
              </a:rPr>
              <a:t>DRs?</a:t>
            </a:r>
          </a:p>
          <a:p>
            <a:pPr marL="0" indent="0">
              <a:buNone/>
            </a:pPr>
            <a:endParaRPr lang="en-US" sz="4000" dirty="0">
              <a:solidFill>
                <a:prstClr val="white"/>
              </a:solidFill>
              <a:latin typeface="Bookman Old Style" panose="02050604050505020204"/>
            </a:endParaRPr>
          </a:p>
          <a:p>
            <a:pPr marL="0" indent="0">
              <a:buNone/>
            </a:pPr>
            <a:r>
              <a:rPr lang="en-US" sz="4000" dirty="0">
                <a:solidFill>
                  <a:prstClr val="white"/>
                </a:solidFill>
                <a:latin typeface="Bookman Old Style" panose="02050604050505020204"/>
              </a:rPr>
              <a:t>2. Mutual Consent | Sovereignty | Recognition. </a:t>
            </a:r>
          </a:p>
        </p:txBody>
      </p:sp>
    </p:spTree>
    <p:extLst>
      <p:ext uri="{BB962C8B-B14F-4D97-AF65-F5344CB8AC3E}">
        <p14:creationId xmlns:p14="http://schemas.microsoft.com/office/powerpoint/2010/main" val="88351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0A47B-199A-43B7-A9DB-1480B50C0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Keywords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A28E4-2220-410D-AE63-5AB66B0DB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>
              <a:latin typeface="+mj-lt"/>
            </a:endParaRPr>
          </a:p>
          <a:p>
            <a:pPr marL="0" indent="0" algn="ctr">
              <a:buNone/>
            </a:pPr>
            <a:r>
              <a:rPr lang="en-US" sz="2800" dirty="0">
                <a:latin typeface="+mj-lt"/>
              </a:rPr>
              <a:t>Head of Mission (</a:t>
            </a:r>
            <a:r>
              <a:rPr lang="en-US" sz="2800" dirty="0" err="1">
                <a:latin typeface="+mj-lt"/>
              </a:rPr>
              <a:t>HoM</a:t>
            </a:r>
            <a:r>
              <a:rPr lang="en-US" sz="2800" dirty="0">
                <a:latin typeface="+mj-lt"/>
              </a:rPr>
              <a:t>) | Embassy | Consulate | Department &amp; Offices | Temporary Appointment |  </a:t>
            </a:r>
          </a:p>
        </p:txBody>
      </p:sp>
    </p:spTree>
    <p:extLst>
      <p:ext uri="{BB962C8B-B14F-4D97-AF65-F5344CB8AC3E}">
        <p14:creationId xmlns:p14="http://schemas.microsoft.com/office/powerpoint/2010/main" val="1117551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0A47B-199A-43B7-A9DB-1480B50C0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Main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A28E4-2220-410D-AE63-5AB66B0DB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686560"/>
            <a:ext cx="10353762" cy="486664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</a:rPr>
              <a:t>What are the main stages of Establishing Diplomatic Relations?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</a:rPr>
              <a:t>Does the acceptance of the receiving state on </a:t>
            </a:r>
            <a:r>
              <a:rPr lang="en-US" sz="2800" dirty="0" err="1">
                <a:latin typeface="+mj-lt"/>
              </a:rPr>
              <a:t>HoM</a:t>
            </a:r>
            <a:r>
              <a:rPr lang="en-US" sz="2800" dirty="0">
                <a:latin typeface="+mj-lt"/>
              </a:rPr>
              <a:t> is crucial or not?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</a:rPr>
              <a:t> How Head of Mission will be elected ?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</a:rPr>
              <a:t> When Credence letter will be renewed related to the  </a:t>
            </a:r>
            <a:r>
              <a:rPr lang="en-US" sz="2800" dirty="0" err="1">
                <a:latin typeface="+mj-lt"/>
              </a:rPr>
              <a:t>HoM</a:t>
            </a:r>
            <a:r>
              <a:rPr lang="en-US" sz="2800" dirty="0">
                <a:latin typeface="+mj-lt"/>
              </a:rPr>
              <a:t>?</a:t>
            </a:r>
          </a:p>
          <a:p>
            <a:pPr marL="0" indent="0" algn="just">
              <a:buNone/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4843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FB59C-7CCE-44F4-AE94-B557E529E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Practically, How states establish Diplomatic relations?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82F7-DAA7-44D8-98EC-8B039D08B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3758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There are two methods: either through </a:t>
            </a:r>
          </a:p>
          <a:p>
            <a:pPr marL="0" indent="0">
              <a:buNone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Exchanging Diplomatic memorandum to express on their willingness to establish Diplomatic Relations. </a:t>
            </a: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                                         OR</a:t>
            </a:r>
          </a:p>
          <a:p>
            <a:pPr marL="457200" indent="-457200">
              <a:buAutoNum type="arabicPeriod"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releasing joint Political statement or publishing a statement to in the press and Media after a visit held to the one of the authorities in the government; president, Prime Minster or Minister of Foreign affairs or ( External). </a:t>
            </a:r>
          </a:p>
        </p:txBody>
      </p:sp>
    </p:spTree>
    <p:extLst>
      <p:ext uri="{BB962C8B-B14F-4D97-AF65-F5344CB8AC3E}">
        <p14:creationId xmlns:p14="http://schemas.microsoft.com/office/powerpoint/2010/main" val="109467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FB59C-7CCE-44F4-AE94-B557E529E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towards Opening Diplomatic Representation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82F7-DAA7-44D8-98EC-8B039D08B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355" y="1717040"/>
            <a:ext cx="10353762" cy="47548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After Establishing Diplomatic Relations between 2 states, in the next Step, opening Diplomatic Representation will be the following steps;</a:t>
            </a:r>
          </a:p>
          <a:p>
            <a:pPr marL="0" indent="0">
              <a:buNone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Selecting title &amp; the head of the Diplomatic Mission.</a:t>
            </a:r>
          </a:p>
          <a:p>
            <a:pPr marL="0" indent="0">
              <a:buNone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2. Receiving the approval and Acceptance of the host state of a head of the mission. </a:t>
            </a: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3. Providing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HoM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with Letter of Credence. </a:t>
            </a:r>
          </a:p>
          <a:p>
            <a:pPr marL="0" indent="0">
              <a:buNone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4. Submitting letter of Credence or Known as diplomatic credentials.</a:t>
            </a:r>
          </a:p>
        </p:txBody>
      </p:sp>
    </p:spTree>
    <p:extLst>
      <p:ext uri="{BB962C8B-B14F-4D97-AF65-F5344CB8AC3E}">
        <p14:creationId xmlns:p14="http://schemas.microsoft.com/office/powerpoint/2010/main" val="190042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FB59C-7CCE-44F4-AE94-B557E529E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Who is Head of the Mission?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82F7-DAA7-44D8-98EC-8B039D08B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78000"/>
            <a:ext cx="10353762" cy="4693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The 'head of the mission' (chef de mission) is the person charged</a:t>
            </a:r>
          </a:p>
          <a:p>
            <a:pPr marL="0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by the sending state with the duty of acting in that capacity;</a:t>
            </a:r>
          </a:p>
          <a:p>
            <a:pPr marL="0" indent="0">
              <a:buNone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Article (1, A) of Vienna Convention on Diplomatic Relations, 1961.</a:t>
            </a:r>
          </a:p>
        </p:txBody>
      </p:sp>
    </p:spTree>
    <p:extLst>
      <p:ext uri="{BB962C8B-B14F-4D97-AF65-F5344CB8AC3E}">
        <p14:creationId xmlns:p14="http://schemas.microsoft.com/office/powerpoint/2010/main" val="91027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FB59C-7CCE-44F4-AE94-B557E529E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81281"/>
            <a:ext cx="10353761" cy="139192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Selection of Head of the Diplomatic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82F7-DAA7-44D8-98EC-8B039D08B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198879"/>
            <a:ext cx="11663680" cy="5577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Selecting Head of the Diplomatic Mission: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There are different steps:</a:t>
            </a:r>
          </a:p>
          <a:p>
            <a:pPr marL="457200" indent="-457200">
              <a:buAutoNum type="arabicPeriod"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Choosing acceptable person to head the diplomatic mission.</a:t>
            </a: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Experience &amp; Background on (system, Law, History, customs, language) of the host state.</a:t>
            </a: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Nomination and selection based on national and internal law of the sending state.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24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FB59C-7CCE-44F4-AE94-B557E529E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81281"/>
            <a:ext cx="10353761" cy="139192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C000"/>
                </a:solidFill>
              </a:rPr>
              <a:t>Selection Head of the Diplomatic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82F7-DAA7-44D8-98EC-8B039D08B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0160"/>
            <a:ext cx="11663680" cy="55778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The sending state is free to select head of the DM.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Selection of the head of the mission will be based on agreement between both states. </a:t>
            </a:r>
          </a:p>
          <a:p>
            <a:pPr marL="0" indent="0">
              <a:buNone/>
            </a:pPr>
            <a:endParaRPr 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Depending on the agreement on the level of the DM. either; embassy, Consulate, Department, Office, Representation, Advisor).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86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1730</TotalTime>
  <Words>1201</Words>
  <Application>Microsoft Office PowerPoint</Application>
  <PresentationFormat>Widescreen</PresentationFormat>
  <Paragraphs>158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Bookman Old Style</vt:lpstr>
      <vt:lpstr>Rockwell</vt:lpstr>
      <vt:lpstr>Verdana</vt:lpstr>
      <vt:lpstr>Wingdings</vt:lpstr>
      <vt:lpstr>Damask</vt:lpstr>
      <vt:lpstr>Diplomatic &amp; Consular Relations; Foundations &amp; Principles</vt:lpstr>
      <vt:lpstr>Lecture: 2</vt:lpstr>
      <vt:lpstr>Keywords</vt:lpstr>
      <vt:lpstr>Main Questions </vt:lpstr>
      <vt:lpstr>Practically, How states establish Diplomatic relations? </vt:lpstr>
      <vt:lpstr>Steps towards Opening Diplomatic Representation </vt:lpstr>
      <vt:lpstr>Who is Head of the Mission?</vt:lpstr>
      <vt:lpstr>Selection of Head of the Diplomatic Mission</vt:lpstr>
      <vt:lpstr>Selection Head of the Diplomatic Mission</vt:lpstr>
      <vt:lpstr>Selection Head of the Diplomatic Mission</vt:lpstr>
      <vt:lpstr>Selection Head of the Diplomatic Mission</vt:lpstr>
      <vt:lpstr>Selection head of the Diplomatic Mission</vt:lpstr>
      <vt:lpstr>Selecting Head of the Diplomatic Mission</vt:lpstr>
      <vt:lpstr>Selection head of the Diplomatic Mission</vt:lpstr>
      <vt:lpstr>When Credence letter will be renewed related to the  HoM?</vt:lpstr>
      <vt:lpstr>DATE OF ASSUMPTION OF FUNCTIONS</vt:lpstr>
      <vt:lpstr>NATIONALITY OF A HEAD OF MISSION </vt:lpstr>
      <vt:lpstr>THE SEAT OF A DIPLOMATIC MISSION</vt:lpstr>
      <vt:lpstr>THE SIZE OF A MISSION</vt:lpstr>
      <vt:lpstr>PowerPoint Presentation</vt:lpstr>
      <vt:lpstr>PowerPoint Presentation</vt:lpstr>
      <vt:lpstr>QUIZ : Group A </vt:lpstr>
      <vt:lpstr>QUIZ : Group B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Diplomatic &amp; Consular Relations</dc:title>
  <dc:creator>Alla Rafiq</dc:creator>
  <cp:lastModifiedBy>alla rafiq</cp:lastModifiedBy>
  <cp:revision>121</cp:revision>
  <dcterms:created xsi:type="dcterms:W3CDTF">2020-10-10T10:56:10Z</dcterms:created>
  <dcterms:modified xsi:type="dcterms:W3CDTF">2021-05-07T19:48:33Z</dcterms:modified>
</cp:coreProperties>
</file>