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9896D-AA89-427B-B6BD-D8BEE7B1BDC2}" type="doc">
      <dgm:prSet loTypeId="urn:microsoft.com/office/officeart/2005/8/layout/orgChart1" loCatId="hierarchy" qsTypeId="urn:microsoft.com/office/officeart/2005/8/quickstyle/3d9" qsCatId="3D" csTypeId="urn:microsoft.com/office/officeart/2005/8/colors/accent1_2" csCatId="accent1"/>
      <dgm:spPr/>
    </dgm:pt>
    <dgm:pt modelId="{7E92E2D8-468B-407A-B5BE-BD27F47AF3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spc="0" normalizeH="0" baseline="0" dirty="0" smtClean="0">
              <a:ln w="1905"/>
              <a:solidFill>
                <a:schemeClr val="bg1"/>
              </a:solidFill>
              <a:effectLst>
                <a:innerShdw blurRad="69850" dist="43180" dir="5400000">
                  <a:srgbClr val="000000">
                    <a:alpha val="65000"/>
                  </a:srgbClr>
                </a:innerShdw>
              </a:effectLst>
              <a:cs typeface="Arial" charset="0"/>
            </a:rPr>
            <a:t>Soil science </a:t>
          </a:r>
        </a:p>
      </dgm:t>
    </dgm:pt>
    <dgm:pt modelId="{FDDD834F-B900-4264-9BA2-FA7294418F2D}" type="parTrans" cxnId="{A0C43C13-5C86-49B2-BAA8-38FC2A48610D}">
      <dgm:prSet/>
      <dgm:spPr/>
      <dgm:t>
        <a:bodyPr/>
        <a:lstStyle/>
        <a:p>
          <a:endParaRPr lang="en-US"/>
        </a:p>
      </dgm:t>
    </dgm:pt>
    <dgm:pt modelId="{95C99B64-040F-4AE3-A373-73CBAD105F3E}" type="sibTrans" cxnId="{A0C43C13-5C86-49B2-BAA8-38FC2A48610D}">
      <dgm:prSet/>
      <dgm:spPr/>
      <dgm:t>
        <a:bodyPr/>
        <a:lstStyle/>
        <a:p>
          <a:endParaRPr lang="en-US"/>
        </a:p>
      </dgm:t>
    </dgm:pt>
    <dgm:pt modelId="{B3E93387-0267-4439-BE87-5B77D3FF85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spc="0" normalizeH="0" baseline="0" dirty="0" smtClean="0">
              <a:ln w="1905"/>
              <a:solidFill>
                <a:schemeClr val="bg1"/>
              </a:solidFill>
              <a:effectLst>
                <a:innerShdw blurRad="69850" dist="43180" dir="5400000">
                  <a:srgbClr val="000000">
                    <a:alpha val="65000"/>
                  </a:srgbClr>
                </a:innerShdw>
              </a:effectLst>
              <a:cs typeface="Arial" charset="0"/>
            </a:rPr>
            <a:t>Pedophology</a:t>
          </a:r>
          <a:r>
            <a:rPr kumimoji="0" lang="en-US"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 </a:t>
          </a:r>
        </a:p>
      </dgm:t>
    </dgm:pt>
    <dgm:pt modelId="{73E8CB60-F518-4CBA-B1BE-61601B87CBBE}" type="parTrans" cxnId="{AF58DCB1-D7AF-4F8B-9968-7354A69B9720}">
      <dgm:prSet/>
      <dgm:spPr/>
      <dgm:t>
        <a:bodyPr/>
        <a:lstStyle/>
        <a:p>
          <a:endParaRPr lang="en-US" dirty="0"/>
        </a:p>
      </dgm:t>
    </dgm:pt>
    <dgm:pt modelId="{E7A966A5-F321-47CB-9260-2AF4A97870B2}" type="sibTrans" cxnId="{AF58DCB1-D7AF-4F8B-9968-7354A69B9720}">
      <dgm:prSet/>
      <dgm:spPr/>
      <dgm:t>
        <a:bodyPr/>
        <a:lstStyle/>
        <a:p>
          <a:endParaRPr lang="en-US"/>
        </a:p>
      </dgm:t>
    </dgm:pt>
    <dgm:pt modelId="{C37A8D62-663E-4C9F-9FF6-77DD08E4ED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spc="0" normalizeH="0" baseline="0" dirty="0" smtClean="0">
              <a:ln w="1905"/>
              <a:solidFill>
                <a:schemeClr val="bg1"/>
              </a:solidFill>
              <a:effectLst>
                <a:innerShdw blurRad="69850" dist="43180" dir="5400000">
                  <a:srgbClr val="000000">
                    <a:alpha val="65000"/>
                  </a:srgbClr>
                </a:innerShdw>
              </a:effectLst>
              <a:cs typeface="Arial" charset="0"/>
            </a:rPr>
            <a:t>Edaphology</a:t>
          </a:r>
          <a:r>
            <a:rPr kumimoji="0" lang="en-US"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 </a:t>
          </a:r>
        </a:p>
      </dgm:t>
    </dgm:pt>
    <dgm:pt modelId="{C2AFEE2E-EC9A-44B3-9A2A-97B0ED909FC5}" type="parTrans" cxnId="{183BE260-7A23-4F0E-B431-0CBE2FCC6E0B}">
      <dgm:prSet/>
      <dgm:spPr/>
      <dgm:t>
        <a:bodyPr/>
        <a:lstStyle/>
        <a:p>
          <a:endParaRPr lang="en-US" dirty="0"/>
        </a:p>
      </dgm:t>
    </dgm:pt>
    <dgm:pt modelId="{D3A12E73-7CE9-4EA1-AA8A-9AA8C61F246A}" type="sibTrans" cxnId="{183BE260-7A23-4F0E-B431-0CBE2FCC6E0B}">
      <dgm:prSet/>
      <dgm:spPr/>
      <dgm:t>
        <a:bodyPr/>
        <a:lstStyle/>
        <a:p>
          <a:endParaRPr lang="en-US"/>
        </a:p>
      </dgm:t>
    </dgm:pt>
    <dgm:pt modelId="{D8C5D9A3-B8AC-462F-84F5-B01CB20FD30C}" type="pres">
      <dgm:prSet presAssocID="{BF49896D-AA89-427B-B6BD-D8BEE7B1BDC2}" presName="hierChild1" presStyleCnt="0">
        <dgm:presLayoutVars>
          <dgm:orgChart val="1"/>
          <dgm:chPref val="1"/>
          <dgm:dir/>
          <dgm:animOne val="branch"/>
          <dgm:animLvl val="lvl"/>
          <dgm:resizeHandles/>
        </dgm:presLayoutVars>
      </dgm:prSet>
      <dgm:spPr/>
    </dgm:pt>
    <dgm:pt modelId="{BDE09212-7E1A-43FD-9B0A-A2CECCF2CC7E}" type="pres">
      <dgm:prSet presAssocID="{7E92E2D8-468B-407A-B5BE-BD27F47AF337}" presName="hierRoot1" presStyleCnt="0">
        <dgm:presLayoutVars>
          <dgm:hierBranch/>
        </dgm:presLayoutVars>
      </dgm:prSet>
      <dgm:spPr/>
    </dgm:pt>
    <dgm:pt modelId="{8F4ECE0E-7309-47E2-B667-89665F43305D}" type="pres">
      <dgm:prSet presAssocID="{7E92E2D8-468B-407A-B5BE-BD27F47AF337}" presName="rootComposite1" presStyleCnt="0"/>
      <dgm:spPr/>
    </dgm:pt>
    <dgm:pt modelId="{B0DB193E-CA7E-4373-AE06-0BE9BEE35898}" type="pres">
      <dgm:prSet presAssocID="{7E92E2D8-468B-407A-B5BE-BD27F47AF337}" presName="rootText1" presStyleLbl="node0" presStyleIdx="0" presStyleCnt="1">
        <dgm:presLayoutVars>
          <dgm:chPref val="3"/>
        </dgm:presLayoutVars>
      </dgm:prSet>
      <dgm:spPr/>
      <dgm:t>
        <a:bodyPr/>
        <a:lstStyle/>
        <a:p>
          <a:endParaRPr lang="en-US"/>
        </a:p>
      </dgm:t>
    </dgm:pt>
    <dgm:pt modelId="{58219706-F9FE-4A19-819D-C76F9B90666E}" type="pres">
      <dgm:prSet presAssocID="{7E92E2D8-468B-407A-B5BE-BD27F47AF337}" presName="rootConnector1" presStyleLbl="node1" presStyleIdx="0" presStyleCnt="0"/>
      <dgm:spPr/>
      <dgm:t>
        <a:bodyPr/>
        <a:lstStyle/>
        <a:p>
          <a:endParaRPr lang="en-US"/>
        </a:p>
      </dgm:t>
    </dgm:pt>
    <dgm:pt modelId="{4D98335F-AFBE-42BE-8E78-D28FFA859902}" type="pres">
      <dgm:prSet presAssocID="{7E92E2D8-468B-407A-B5BE-BD27F47AF337}" presName="hierChild2" presStyleCnt="0"/>
      <dgm:spPr/>
    </dgm:pt>
    <dgm:pt modelId="{7C92ADB8-E35C-473D-8EB5-D7C343ED3CB3}" type="pres">
      <dgm:prSet presAssocID="{73E8CB60-F518-4CBA-B1BE-61601B87CBBE}" presName="Name35" presStyleLbl="parChTrans1D2" presStyleIdx="0" presStyleCnt="2"/>
      <dgm:spPr/>
      <dgm:t>
        <a:bodyPr/>
        <a:lstStyle/>
        <a:p>
          <a:endParaRPr lang="en-US"/>
        </a:p>
      </dgm:t>
    </dgm:pt>
    <dgm:pt modelId="{7F75CD51-5749-42B4-9069-F42047ECCD96}" type="pres">
      <dgm:prSet presAssocID="{B3E93387-0267-4439-BE87-5B77D3FF85EB}" presName="hierRoot2" presStyleCnt="0">
        <dgm:presLayoutVars>
          <dgm:hierBranch/>
        </dgm:presLayoutVars>
      </dgm:prSet>
      <dgm:spPr/>
    </dgm:pt>
    <dgm:pt modelId="{B279D8FD-4109-4345-9D08-AD33E808A11B}" type="pres">
      <dgm:prSet presAssocID="{B3E93387-0267-4439-BE87-5B77D3FF85EB}" presName="rootComposite" presStyleCnt="0"/>
      <dgm:spPr/>
    </dgm:pt>
    <dgm:pt modelId="{B4CE2A7D-84B2-43EF-8173-E3FE76692A9D}" type="pres">
      <dgm:prSet presAssocID="{B3E93387-0267-4439-BE87-5B77D3FF85EB}" presName="rootText" presStyleLbl="node2" presStyleIdx="0" presStyleCnt="2">
        <dgm:presLayoutVars>
          <dgm:chPref val="3"/>
        </dgm:presLayoutVars>
      </dgm:prSet>
      <dgm:spPr/>
      <dgm:t>
        <a:bodyPr/>
        <a:lstStyle/>
        <a:p>
          <a:endParaRPr lang="en-US"/>
        </a:p>
      </dgm:t>
    </dgm:pt>
    <dgm:pt modelId="{E6819A35-2CAD-4DAE-B308-F59DD37D6ABE}" type="pres">
      <dgm:prSet presAssocID="{B3E93387-0267-4439-BE87-5B77D3FF85EB}" presName="rootConnector" presStyleLbl="node2" presStyleIdx="0" presStyleCnt="2"/>
      <dgm:spPr/>
      <dgm:t>
        <a:bodyPr/>
        <a:lstStyle/>
        <a:p>
          <a:endParaRPr lang="en-US"/>
        </a:p>
      </dgm:t>
    </dgm:pt>
    <dgm:pt modelId="{B9EE17E4-D27E-40F8-BDF4-1D7F360D1950}" type="pres">
      <dgm:prSet presAssocID="{B3E93387-0267-4439-BE87-5B77D3FF85EB}" presName="hierChild4" presStyleCnt="0"/>
      <dgm:spPr/>
    </dgm:pt>
    <dgm:pt modelId="{3755C5AD-640F-4418-82B7-52AEE8A721AA}" type="pres">
      <dgm:prSet presAssocID="{B3E93387-0267-4439-BE87-5B77D3FF85EB}" presName="hierChild5" presStyleCnt="0"/>
      <dgm:spPr/>
    </dgm:pt>
    <dgm:pt modelId="{B5E2593C-7A39-42D1-B0F2-153E8CE0E723}" type="pres">
      <dgm:prSet presAssocID="{C2AFEE2E-EC9A-44B3-9A2A-97B0ED909FC5}" presName="Name35" presStyleLbl="parChTrans1D2" presStyleIdx="1" presStyleCnt="2"/>
      <dgm:spPr/>
      <dgm:t>
        <a:bodyPr/>
        <a:lstStyle/>
        <a:p>
          <a:endParaRPr lang="en-US"/>
        </a:p>
      </dgm:t>
    </dgm:pt>
    <dgm:pt modelId="{09843046-98E3-44BE-9EA8-63E694D31E21}" type="pres">
      <dgm:prSet presAssocID="{C37A8D62-663E-4C9F-9FF6-77DD08E4EDEC}" presName="hierRoot2" presStyleCnt="0">
        <dgm:presLayoutVars>
          <dgm:hierBranch/>
        </dgm:presLayoutVars>
      </dgm:prSet>
      <dgm:spPr/>
    </dgm:pt>
    <dgm:pt modelId="{A99687C7-56CF-4D5B-9A39-4DD76743DD2B}" type="pres">
      <dgm:prSet presAssocID="{C37A8D62-663E-4C9F-9FF6-77DD08E4EDEC}" presName="rootComposite" presStyleCnt="0"/>
      <dgm:spPr/>
    </dgm:pt>
    <dgm:pt modelId="{4026330A-5287-48E0-851B-D5582559BF52}" type="pres">
      <dgm:prSet presAssocID="{C37A8D62-663E-4C9F-9FF6-77DD08E4EDEC}" presName="rootText" presStyleLbl="node2" presStyleIdx="1" presStyleCnt="2">
        <dgm:presLayoutVars>
          <dgm:chPref val="3"/>
        </dgm:presLayoutVars>
      </dgm:prSet>
      <dgm:spPr/>
      <dgm:t>
        <a:bodyPr/>
        <a:lstStyle/>
        <a:p>
          <a:endParaRPr lang="en-US"/>
        </a:p>
      </dgm:t>
    </dgm:pt>
    <dgm:pt modelId="{42A249B6-0BC4-47A4-9978-DAE6198174A8}" type="pres">
      <dgm:prSet presAssocID="{C37A8D62-663E-4C9F-9FF6-77DD08E4EDEC}" presName="rootConnector" presStyleLbl="node2" presStyleIdx="1" presStyleCnt="2"/>
      <dgm:spPr/>
      <dgm:t>
        <a:bodyPr/>
        <a:lstStyle/>
        <a:p>
          <a:endParaRPr lang="en-US"/>
        </a:p>
      </dgm:t>
    </dgm:pt>
    <dgm:pt modelId="{347BDF26-DE8F-4966-813D-B8174FC25DC7}" type="pres">
      <dgm:prSet presAssocID="{C37A8D62-663E-4C9F-9FF6-77DD08E4EDEC}" presName="hierChild4" presStyleCnt="0"/>
      <dgm:spPr/>
    </dgm:pt>
    <dgm:pt modelId="{727C72CE-D289-41C1-B411-E77C513B1114}" type="pres">
      <dgm:prSet presAssocID="{C37A8D62-663E-4C9F-9FF6-77DD08E4EDEC}" presName="hierChild5" presStyleCnt="0"/>
      <dgm:spPr/>
    </dgm:pt>
    <dgm:pt modelId="{B3A6FCD4-B3B6-48C9-A711-89ED62335499}" type="pres">
      <dgm:prSet presAssocID="{7E92E2D8-468B-407A-B5BE-BD27F47AF337}" presName="hierChild3" presStyleCnt="0"/>
      <dgm:spPr/>
    </dgm:pt>
  </dgm:ptLst>
  <dgm:cxnLst>
    <dgm:cxn modelId="{A0C43C13-5C86-49B2-BAA8-38FC2A48610D}" srcId="{BF49896D-AA89-427B-B6BD-D8BEE7B1BDC2}" destId="{7E92E2D8-468B-407A-B5BE-BD27F47AF337}" srcOrd="0" destOrd="0" parTransId="{FDDD834F-B900-4264-9BA2-FA7294418F2D}" sibTransId="{95C99B64-040F-4AE3-A373-73CBAD105F3E}"/>
    <dgm:cxn modelId="{043ABE38-3893-41F4-89AF-3AF3FC07F9F9}" type="presOf" srcId="{B3E93387-0267-4439-BE87-5B77D3FF85EB}" destId="{E6819A35-2CAD-4DAE-B308-F59DD37D6ABE}" srcOrd="1" destOrd="0" presId="urn:microsoft.com/office/officeart/2005/8/layout/orgChart1"/>
    <dgm:cxn modelId="{7BD7EFB3-2B57-4F5B-A018-0083E73C5247}" type="presOf" srcId="{C37A8D62-663E-4C9F-9FF6-77DD08E4EDEC}" destId="{42A249B6-0BC4-47A4-9978-DAE6198174A8}" srcOrd="1" destOrd="0" presId="urn:microsoft.com/office/officeart/2005/8/layout/orgChart1"/>
    <dgm:cxn modelId="{879750B1-C109-4A8F-AF71-FC00A8DD40C6}" type="presOf" srcId="{7E92E2D8-468B-407A-B5BE-BD27F47AF337}" destId="{B0DB193E-CA7E-4373-AE06-0BE9BEE35898}" srcOrd="0" destOrd="0" presId="urn:microsoft.com/office/officeart/2005/8/layout/orgChart1"/>
    <dgm:cxn modelId="{E8EBE085-E0DA-4593-BDC7-30A68511930B}" type="presOf" srcId="{C37A8D62-663E-4C9F-9FF6-77DD08E4EDEC}" destId="{4026330A-5287-48E0-851B-D5582559BF52}" srcOrd="0" destOrd="0" presId="urn:microsoft.com/office/officeart/2005/8/layout/orgChart1"/>
    <dgm:cxn modelId="{54C1631E-D015-4407-97FB-265977200C52}" type="presOf" srcId="{BF49896D-AA89-427B-B6BD-D8BEE7B1BDC2}" destId="{D8C5D9A3-B8AC-462F-84F5-B01CB20FD30C}" srcOrd="0" destOrd="0" presId="urn:microsoft.com/office/officeart/2005/8/layout/orgChart1"/>
    <dgm:cxn modelId="{AF58DCB1-D7AF-4F8B-9968-7354A69B9720}" srcId="{7E92E2D8-468B-407A-B5BE-BD27F47AF337}" destId="{B3E93387-0267-4439-BE87-5B77D3FF85EB}" srcOrd="0" destOrd="0" parTransId="{73E8CB60-F518-4CBA-B1BE-61601B87CBBE}" sibTransId="{E7A966A5-F321-47CB-9260-2AF4A97870B2}"/>
    <dgm:cxn modelId="{9B5434AC-06C4-41E1-95FE-FD28EFB42DC0}" type="presOf" srcId="{C2AFEE2E-EC9A-44B3-9A2A-97B0ED909FC5}" destId="{B5E2593C-7A39-42D1-B0F2-153E8CE0E723}" srcOrd="0" destOrd="0" presId="urn:microsoft.com/office/officeart/2005/8/layout/orgChart1"/>
    <dgm:cxn modelId="{FB88BEC0-999F-4B17-820E-9AF29B952E7B}" type="presOf" srcId="{7E92E2D8-468B-407A-B5BE-BD27F47AF337}" destId="{58219706-F9FE-4A19-819D-C76F9B90666E}" srcOrd="1" destOrd="0" presId="urn:microsoft.com/office/officeart/2005/8/layout/orgChart1"/>
    <dgm:cxn modelId="{FFE5E2BB-0057-4452-BC11-E03784428C11}" type="presOf" srcId="{B3E93387-0267-4439-BE87-5B77D3FF85EB}" destId="{B4CE2A7D-84B2-43EF-8173-E3FE76692A9D}" srcOrd="0" destOrd="0" presId="urn:microsoft.com/office/officeart/2005/8/layout/orgChart1"/>
    <dgm:cxn modelId="{183BE260-7A23-4F0E-B431-0CBE2FCC6E0B}" srcId="{7E92E2D8-468B-407A-B5BE-BD27F47AF337}" destId="{C37A8D62-663E-4C9F-9FF6-77DD08E4EDEC}" srcOrd="1" destOrd="0" parTransId="{C2AFEE2E-EC9A-44B3-9A2A-97B0ED909FC5}" sibTransId="{D3A12E73-7CE9-4EA1-AA8A-9AA8C61F246A}"/>
    <dgm:cxn modelId="{D26428C3-D53D-47C8-8275-C7B68EDD9EEA}" type="presOf" srcId="{73E8CB60-F518-4CBA-B1BE-61601B87CBBE}" destId="{7C92ADB8-E35C-473D-8EB5-D7C343ED3CB3}" srcOrd="0" destOrd="0" presId="urn:microsoft.com/office/officeart/2005/8/layout/orgChart1"/>
    <dgm:cxn modelId="{A8DBBE1A-1260-40AF-99F8-580529CA3D19}" type="presParOf" srcId="{D8C5D9A3-B8AC-462F-84F5-B01CB20FD30C}" destId="{BDE09212-7E1A-43FD-9B0A-A2CECCF2CC7E}" srcOrd="0" destOrd="0" presId="urn:microsoft.com/office/officeart/2005/8/layout/orgChart1"/>
    <dgm:cxn modelId="{CB2BDC9A-1C31-46D4-8B0B-F90687F62FA1}" type="presParOf" srcId="{BDE09212-7E1A-43FD-9B0A-A2CECCF2CC7E}" destId="{8F4ECE0E-7309-47E2-B667-89665F43305D}" srcOrd="0" destOrd="0" presId="urn:microsoft.com/office/officeart/2005/8/layout/orgChart1"/>
    <dgm:cxn modelId="{2EAD39F0-F369-441E-AFB5-EE16AEF5BCD0}" type="presParOf" srcId="{8F4ECE0E-7309-47E2-B667-89665F43305D}" destId="{B0DB193E-CA7E-4373-AE06-0BE9BEE35898}" srcOrd="0" destOrd="0" presId="urn:microsoft.com/office/officeart/2005/8/layout/orgChart1"/>
    <dgm:cxn modelId="{DE5C0742-2229-4A53-BD27-9819EC3B01AA}" type="presParOf" srcId="{8F4ECE0E-7309-47E2-B667-89665F43305D}" destId="{58219706-F9FE-4A19-819D-C76F9B90666E}" srcOrd="1" destOrd="0" presId="urn:microsoft.com/office/officeart/2005/8/layout/orgChart1"/>
    <dgm:cxn modelId="{3AC6ACAD-92E6-4A76-ACDB-930E118DF858}" type="presParOf" srcId="{BDE09212-7E1A-43FD-9B0A-A2CECCF2CC7E}" destId="{4D98335F-AFBE-42BE-8E78-D28FFA859902}" srcOrd="1" destOrd="0" presId="urn:microsoft.com/office/officeart/2005/8/layout/orgChart1"/>
    <dgm:cxn modelId="{0B123996-5E5C-499D-B0F1-BA066D93E3E3}" type="presParOf" srcId="{4D98335F-AFBE-42BE-8E78-D28FFA859902}" destId="{7C92ADB8-E35C-473D-8EB5-D7C343ED3CB3}" srcOrd="0" destOrd="0" presId="urn:microsoft.com/office/officeart/2005/8/layout/orgChart1"/>
    <dgm:cxn modelId="{E61D62D1-15FF-4C17-9E41-A4006FBBB855}" type="presParOf" srcId="{4D98335F-AFBE-42BE-8E78-D28FFA859902}" destId="{7F75CD51-5749-42B4-9069-F42047ECCD96}" srcOrd="1" destOrd="0" presId="urn:microsoft.com/office/officeart/2005/8/layout/orgChart1"/>
    <dgm:cxn modelId="{F727A506-CCA1-49B7-96C5-79BFB166724B}" type="presParOf" srcId="{7F75CD51-5749-42B4-9069-F42047ECCD96}" destId="{B279D8FD-4109-4345-9D08-AD33E808A11B}" srcOrd="0" destOrd="0" presId="urn:microsoft.com/office/officeart/2005/8/layout/orgChart1"/>
    <dgm:cxn modelId="{94315291-D3ED-4657-ABAB-A161938BF5AA}" type="presParOf" srcId="{B279D8FD-4109-4345-9D08-AD33E808A11B}" destId="{B4CE2A7D-84B2-43EF-8173-E3FE76692A9D}" srcOrd="0" destOrd="0" presId="urn:microsoft.com/office/officeart/2005/8/layout/orgChart1"/>
    <dgm:cxn modelId="{F87810CD-F93C-437A-879D-78C2C6DBD1DE}" type="presParOf" srcId="{B279D8FD-4109-4345-9D08-AD33E808A11B}" destId="{E6819A35-2CAD-4DAE-B308-F59DD37D6ABE}" srcOrd="1" destOrd="0" presId="urn:microsoft.com/office/officeart/2005/8/layout/orgChart1"/>
    <dgm:cxn modelId="{A38DBCA1-275E-4D32-AC1C-2EF1F59942C9}" type="presParOf" srcId="{7F75CD51-5749-42B4-9069-F42047ECCD96}" destId="{B9EE17E4-D27E-40F8-BDF4-1D7F360D1950}" srcOrd="1" destOrd="0" presId="urn:microsoft.com/office/officeart/2005/8/layout/orgChart1"/>
    <dgm:cxn modelId="{4E62961D-3E91-4FF2-A858-FCC3E817FA7A}" type="presParOf" srcId="{7F75CD51-5749-42B4-9069-F42047ECCD96}" destId="{3755C5AD-640F-4418-82B7-52AEE8A721AA}" srcOrd="2" destOrd="0" presId="urn:microsoft.com/office/officeart/2005/8/layout/orgChart1"/>
    <dgm:cxn modelId="{83CCE076-4356-4348-BC69-42F6939757C2}" type="presParOf" srcId="{4D98335F-AFBE-42BE-8E78-D28FFA859902}" destId="{B5E2593C-7A39-42D1-B0F2-153E8CE0E723}" srcOrd="2" destOrd="0" presId="urn:microsoft.com/office/officeart/2005/8/layout/orgChart1"/>
    <dgm:cxn modelId="{6023814C-B02F-4CC6-99B3-7DDCC896DEFD}" type="presParOf" srcId="{4D98335F-AFBE-42BE-8E78-D28FFA859902}" destId="{09843046-98E3-44BE-9EA8-63E694D31E21}" srcOrd="3" destOrd="0" presId="urn:microsoft.com/office/officeart/2005/8/layout/orgChart1"/>
    <dgm:cxn modelId="{7B3AA2BD-FCBF-4CBF-86D7-44EF750DB38A}" type="presParOf" srcId="{09843046-98E3-44BE-9EA8-63E694D31E21}" destId="{A99687C7-56CF-4D5B-9A39-4DD76743DD2B}" srcOrd="0" destOrd="0" presId="urn:microsoft.com/office/officeart/2005/8/layout/orgChart1"/>
    <dgm:cxn modelId="{4A50B518-A962-4B12-AC14-37A3DB3E85DD}" type="presParOf" srcId="{A99687C7-56CF-4D5B-9A39-4DD76743DD2B}" destId="{4026330A-5287-48E0-851B-D5582559BF52}" srcOrd="0" destOrd="0" presId="urn:microsoft.com/office/officeart/2005/8/layout/orgChart1"/>
    <dgm:cxn modelId="{D26F3D1E-046E-4B6B-B975-8F9BC540101F}" type="presParOf" srcId="{A99687C7-56CF-4D5B-9A39-4DD76743DD2B}" destId="{42A249B6-0BC4-47A4-9978-DAE6198174A8}" srcOrd="1" destOrd="0" presId="urn:microsoft.com/office/officeart/2005/8/layout/orgChart1"/>
    <dgm:cxn modelId="{75B396D6-80BC-4211-802D-702B38AE75A5}" type="presParOf" srcId="{09843046-98E3-44BE-9EA8-63E694D31E21}" destId="{347BDF26-DE8F-4966-813D-B8174FC25DC7}" srcOrd="1" destOrd="0" presId="urn:microsoft.com/office/officeart/2005/8/layout/orgChart1"/>
    <dgm:cxn modelId="{E5FB5F31-F3D5-4DF3-AE06-B38602348355}" type="presParOf" srcId="{09843046-98E3-44BE-9EA8-63E694D31E21}" destId="{727C72CE-D289-41C1-B411-E77C513B1114}" srcOrd="2" destOrd="0" presId="urn:microsoft.com/office/officeart/2005/8/layout/orgChart1"/>
    <dgm:cxn modelId="{4CE1199D-5283-431F-888B-7B1DB39D074A}" type="presParOf" srcId="{BDE09212-7E1A-43FD-9B0A-A2CECCF2CC7E}" destId="{B3A6FCD4-B3B6-48C9-A711-89ED6233549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593C-7A39-42D1-B0F2-153E8CE0E723}">
      <dsp:nvSpPr>
        <dsp:cNvPr id="0" name=""/>
        <dsp:cNvSpPr/>
      </dsp:nvSpPr>
      <dsp:spPr>
        <a:xfrm>
          <a:off x="2743200" y="1228172"/>
          <a:ext cx="1485001" cy="515455"/>
        </a:xfrm>
        <a:custGeom>
          <a:avLst/>
          <a:gdLst/>
          <a:ahLst/>
          <a:cxnLst/>
          <a:rect l="0" t="0" r="0" b="0"/>
          <a:pathLst>
            <a:path>
              <a:moveTo>
                <a:pt x="0" y="0"/>
              </a:moveTo>
              <a:lnTo>
                <a:pt x="0" y="257727"/>
              </a:lnTo>
              <a:lnTo>
                <a:pt x="1485001" y="257727"/>
              </a:lnTo>
              <a:lnTo>
                <a:pt x="1485001" y="515455"/>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7C92ADB8-E35C-473D-8EB5-D7C343ED3CB3}">
      <dsp:nvSpPr>
        <dsp:cNvPr id="0" name=""/>
        <dsp:cNvSpPr/>
      </dsp:nvSpPr>
      <dsp:spPr>
        <a:xfrm>
          <a:off x="1258198" y="1228172"/>
          <a:ext cx="1485001" cy="515455"/>
        </a:xfrm>
        <a:custGeom>
          <a:avLst/>
          <a:gdLst/>
          <a:ahLst/>
          <a:cxnLst/>
          <a:rect l="0" t="0" r="0" b="0"/>
          <a:pathLst>
            <a:path>
              <a:moveTo>
                <a:pt x="1485001" y="0"/>
              </a:moveTo>
              <a:lnTo>
                <a:pt x="1485001" y="257727"/>
              </a:lnTo>
              <a:lnTo>
                <a:pt x="0" y="257727"/>
              </a:lnTo>
              <a:lnTo>
                <a:pt x="0" y="515455"/>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B0DB193E-CA7E-4373-AE06-0BE9BEE35898}">
      <dsp:nvSpPr>
        <dsp:cNvPr id="0" name=""/>
        <dsp:cNvSpPr/>
      </dsp:nvSpPr>
      <dsp:spPr>
        <a:xfrm>
          <a:off x="1515926" y="898"/>
          <a:ext cx="2454547" cy="1227273"/>
        </a:xfrm>
        <a:prstGeom prst="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0" u="none" strike="noStrike" kern="1200" cap="none" spc="0" normalizeH="0" baseline="0" dirty="0" smtClean="0">
              <a:ln w="1905"/>
              <a:solidFill>
                <a:schemeClr val="bg1"/>
              </a:solidFill>
              <a:effectLst>
                <a:innerShdw blurRad="69850" dist="43180" dir="5400000">
                  <a:srgbClr val="000000">
                    <a:alpha val="65000"/>
                  </a:srgbClr>
                </a:innerShdw>
              </a:effectLst>
              <a:cs typeface="Arial" charset="0"/>
            </a:rPr>
            <a:t>Soil science </a:t>
          </a:r>
        </a:p>
      </dsp:txBody>
      <dsp:txXfrm>
        <a:off x="1515926" y="898"/>
        <a:ext cx="2454547" cy="1227273"/>
      </dsp:txXfrm>
    </dsp:sp>
    <dsp:sp modelId="{B4CE2A7D-84B2-43EF-8173-E3FE76692A9D}">
      <dsp:nvSpPr>
        <dsp:cNvPr id="0" name=""/>
        <dsp:cNvSpPr/>
      </dsp:nvSpPr>
      <dsp:spPr>
        <a:xfrm>
          <a:off x="30924" y="1743627"/>
          <a:ext cx="2454547" cy="1227273"/>
        </a:xfrm>
        <a:prstGeom prst="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0" u="none" strike="noStrike" kern="1200" cap="none" spc="0" normalizeH="0" baseline="0" dirty="0" smtClean="0">
              <a:ln w="1905"/>
              <a:solidFill>
                <a:schemeClr val="bg1"/>
              </a:solidFill>
              <a:effectLst>
                <a:innerShdw blurRad="69850" dist="43180" dir="5400000">
                  <a:srgbClr val="000000">
                    <a:alpha val="65000"/>
                  </a:srgbClr>
                </a:innerShdw>
              </a:effectLst>
              <a:cs typeface="Arial" charset="0"/>
            </a:rPr>
            <a:t>Pedophology</a:t>
          </a:r>
          <a:r>
            <a:rPr kumimoji="0" lang="en-US" sz="3500" b="1" i="0" u="none" strike="noStrike" kern="1200"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 </a:t>
          </a:r>
        </a:p>
      </dsp:txBody>
      <dsp:txXfrm>
        <a:off x="30924" y="1743627"/>
        <a:ext cx="2454547" cy="1227273"/>
      </dsp:txXfrm>
    </dsp:sp>
    <dsp:sp modelId="{4026330A-5287-48E0-851B-D5582559BF52}">
      <dsp:nvSpPr>
        <dsp:cNvPr id="0" name=""/>
        <dsp:cNvSpPr/>
      </dsp:nvSpPr>
      <dsp:spPr>
        <a:xfrm>
          <a:off x="3000927" y="1743627"/>
          <a:ext cx="2454547" cy="1227273"/>
        </a:xfrm>
        <a:prstGeom prst="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0" u="none" strike="noStrike" kern="1200" cap="none" spc="0" normalizeH="0" baseline="0" dirty="0" smtClean="0">
              <a:ln w="1905"/>
              <a:solidFill>
                <a:schemeClr val="bg1"/>
              </a:solidFill>
              <a:effectLst>
                <a:innerShdw blurRad="69850" dist="43180" dir="5400000">
                  <a:srgbClr val="000000">
                    <a:alpha val="65000"/>
                  </a:srgbClr>
                </a:innerShdw>
              </a:effectLst>
              <a:cs typeface="Arial" charset="0"/>
            </a:rPr>
            <a:t>Edaphology</a:t>
          </a:r>
          <a:r>
            <a:rPr kumimoji="0" lang="en-US" sz="3500" b="1" i="0" u="none" strike="noStrike" kern="1200"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 </a:t>
          </a:r>
        </a:p>
      </dsp:txBody>
      <dsp:txXfrm>
        <a:off x="3000927" y="1743627"/>
        <a:ext cx="2454547" cy="12272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44614-AE19-402C-910A-161751D21A39}" type="datetimeFigureOut">
              <a:rPr lang="en-US" smtClean="0"/>
              <a:t>25-Apr-22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9626D-7EA4-4C02-A93F-CD2F6336C144}" type="slidenum">
              <a:rPr lang="en-US" smtClean="0"/>
              <a:t>‹#›</a:t>
            </a:fld>
            <a:endParaRPr lang="en-US"/>
          </a:p>
        </p:txBody>
      </p:sp>
    </p:spTree>
    <p:extLst>
      <p:ext uri="{BB962C8B-B14F-4D97-AF65-F5344CB8AC3E}">
        <p14:creationId xmlns:p14="http://schemas.microsoft.com/office/powerpoint/2010/main" val="53956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DB3F8B-9D08-4B62-AC58-DAFA6275730E}"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Dr. Alwand Tahir Dizayee   2016-2017</a:t>
            </a:r>
            <a:endParaRPr lang="en-US" dirty="0">
              <a:solidFill>
                <a:prstClr val="black"/>
              </a:solidFill>
            </a:endParaRPr>
          </a:p>
        </p:txBody>
      </p:sp>
      <p:sp>
        <p:nvSpPr>
          <p:cNvPr id="6" name="Header Placeholder 5"/>
          <p:cNvSpPr>
            <a:spLocks noGrp="1"/>
          </p:cNvSpPr>
          <p:nvPr>
            <p:ph type="hdr" sz="quarter" idx="12"/>
          </p:nvPr>
        </p:nvSpPr>
        <p:spPr/>
        <p:txBody>
          <a:bodyPr/>
          <a:lstStyle/>
          <a:p>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3202493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73361642"/>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443137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r>
              <a:rPr lang="en-US" smtClean="0">
                <a:solidFill>
                  <a:srgbClr val="F0A22E">
                    <a:shade val="75000"/>
                  </a:srgbClr>
                </a:solidFill>
              </a:rPr>
              <a:t>2021-2022</a:t>
            </a:r>
            <a:endParaRPr lang="en-US">
              <a:solidFill>
                <a:srgbClr val="F0A22E">
                  <a:shade val="75000"/>
                </a:srgbClr>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r>
              <a:rPr lang="en-US" smtClean="0">
                <a:solidFill>
                  <a:srgbClr val="F0A22E">
                    <a:shade val="75000"/>
                  </a:srgbClr>
                </a:solidFill>
              </a:rPr>
              <a:t>Dr. Alwand Tahir Dizayee</a:t>
            </a:r>
            <a:endParaRPr lang="en-US">
              <a:solidFill>
                <a:srgbClr val="F0A22E">
                  <a:shade val="75000"/>
                </a:srgbClr>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3A1B303-8452-459B-99BE-CCA3492EFA4C}" type="slidenum">
              <a:rPr lang="ar-SA">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0675410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79679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268473"/>
      </p:ext>
    </p:extLst>
  </p:cSld>
  <p:clrMapOvr>
    <a:overrideClrMapping bg1="dk1" tx1="lt1" bg2="dk2" tx2="lt2" accent1="accent1" accent2="accent2" accent3="accent3" accent4="accent4" accent5="accent5" accent6="accent6" hlink="hlink" folHlink="folHlink"/>
  </p:clrMapOvr>
  <p:transition spd="slow">
    <p:newsflash/>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9720589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73756821"/>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8163768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4566981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8458843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07043686"/>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solidFill>
                  <a:srgbClr val="F0A22E">
                    <a:shade val="75000"/>
                  </a:srgbClr>
                </a:solidFill>
              </a:rPr>
              <a:t>2021-2022</a:t>
            </a: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2917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newsflash/>
    <p:sndAc>
      <p:stSnd>
        <p:snd r:embed="rId14" name="chimes.wav"/>
      </p:stSnd>
    </p:sndAc>
  </p:transition>
  <p:timing>
    <p:tnLst>
      <p:par>
        <p:cTn id="1" dur="indefinite" restart="never" nodeType="tmRoot"/>
      </p:par>
    </p:tnLst>
  </p:timing>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28738"/>
          </a:xfrm>
        </p:spPr>
        <p:style>
          <a:lnRef idx="1">
            <a:schemeClr val="accent1"/>
          </a:lnRef>
          <a:fillRef idx="3">
            <a:schemeClr val="accent1"/>
          </a:fillRef>
          <a:effectRef idx="2">
            <a:schemeClr val="accent1"/>
          </a:effectRef>
          <a:fontRef idx="minor">
            <a:schemeClr val="lt1"/>
          </a:fontRef>
        </p:style>
        <p:txBody>
          <a:bodyPr>
            <a:noAutofit/>
          </a:bodyPr>
          <a:lstStyle/>
          <a:p>
            <a:r>
              <a:rPr lang="en-US" sz="2400" dirty="0" smtClean="0"/>
              <a:t>University of salahaddin </a:t>
            </a:r>
            <a:br>
              <a:rPr lang="en-US" sz="2400" dirty="0" smtClean="0"/>
            </a:br>
            <a:r>
              <a:rPr lang="en-US" sz="2400" dirty="0" smtClean="0"/>
              <a:t>college of agriculture</a:t>
            </a:r>
            <a:br>
              <a:rPr lang="en-US" sz="2400" dirty="0" smtClean="0"/>
            </a:br>
            <a:r>
              <a:rPr lang="en-US" sz="2400" dirty="0" smtClean="0"/>
              <a:t>soil &amp; water SCIENCES department</a:t>
            </a:r>
            <a:endParaRPr lang="en-US" sz="2400" dirty="0"/>
          </a:p>
        </p:txBody>
      </p:sp>
      <p:sp>
        <p:nvSpPr>
          <p:cNvPr id="6" name="Text Placeholder 5"/>
          <p:cNvSpPr>
            <a:spLocks noGrp="1"/>
          </p:cNvSpPr>
          <p:nvPr>
            <p:ph type="body" sz="half" idx="2"/>
          </p:nvPr>
        </p:nvSpPr>
        <p:spPr>
          <a:xfrm>
            <a:off x="228600" y="3124200"/>
            <a:ext cx="8763000" cy="652462"/>
          </a:xfrm>
        </p:spPr>
        <p:style>
          <a:lnRef idx="0">
            <a:schemeClr val="accent2"/>
          </a:lnRef>
          <a:fillRef idx="3">
            <a:schemeClr val="accent2"/>
          </a:fillRef>
          <a:effectRef idx="3">
            <a:schemeClr val="accent2"/>
          </a:effectRef>
          <a:fontRef idx="minor">
            <a:schemeClr val="lt1"/>
          </a:fontRef>
        </p:style>
        <p:txBody>
          <a:bodyPr>
            <a:noAutofit/>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solidFill>
                  <a:schemeClr val="bg1"/>
                </a:solidFill>
                <a:effectLst>
                  <a:outerShdw blurRad="50800" algn="tl" rotWithShape="0">
                    <a:srgbClr val="000000"/>
                  </a:outerShdw>
                </a:effectLst>
              </a:rPr>
              <a:t>PLANT   NUTRITION</a:t>
            </a:r>
            <a:endParaRPr lang="en-US" sz="4800" b="1"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7" name="Picture 10" descr="ZANK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0" y="833437"/>
            <a:ext cx="2273300" cy="2062163"/>
          </a:xfrm>
          <a:prstGeom prst="ellipse">
            <a:avLst/>
          </a:prstGeom>
          <a:ln w="190500" cap="rnd">
            <a:solidFill>
              <a:srgbClr val="C8C6BD"/>
            </a:solidFill>
            <a:prstDash val="solid"/>
          </a:ln>
          <a:effectLst>
            <a:outerShdw blurRad="127000" algn="bl" rotWithShape="0">
              <a:srgbClr val="000000"/>
            </a:outerShdw>
          </a:effectLst>
          <a:scene3d>
            <a:camera prst="perspectiveContrastingLeftFacing"/>
            <a:lightRig rig="threePt" dir="t">
              <a:rot lat="0" lon="0" rev="19200000"/>
            </a:lightRig>
          </a:scene3d>
          <a:sp3d extrusionH="25400">
            <a:bevelT w="304800" h="152400" prst="hardEdge"/>
            <a:extrusionClr>
              <a:srgbClr val="000000"/>
            </a:extrusionClr>
          </a:sp3d>
        </p:spPr>
      </p:pic>
      <p:sp>
        <p:nvSpPr>
          <p:cNvPr id="9" name="TextBox 8"/>
          <p:cNvSpPr txBox="1"/>
          <p:nvPr/>
        </p:nvSpPr>
        <p:spPr>
          <a:xfrm>
            <a:off x="2133600" y="4262735"/>
            <a:ext cx="44958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a:solidFill>
                  <a:prstClr val="white"/>
                </a:solidFill>
              </a:rPr>
              <a:t>         Tutorial  /  Professor</a:t>
            </a:r>
            <a:endParaRPr lang="en-US" dirty="0">
              <a:solidFill>
                <a:prstClr val="white"/>
              </a:solidFill>
            </a:endParaRPr>
          </a:p>
        </p:txBody>
      </p:sp>
      <p:sp>
        <p:nvSpPr>
          <p:cNvPr id="10" name="TextBox 9"/>
          <p:cNvSpPr txBox="1"/>
          <p:nvPr/>
        </p:nvSpPr>
        <p:spPr>
          <a:xfrm>
            <a:off x="1371600" y="5562600"/>
            <a:ext cx="59436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a:solidFill>
                  <a:prstClr val="black">
                    <a:lumMod val="95000"/>
                    <a:lumOff val="5000"/>
                  </a:prstClr>
                </a:solidFill>
              </a:rPr>
              <a:t>  Dr. Alwand Tahir Rashed Dizayee </a:t>
            </a:r>
            <a:endParaRPr lang="en-US" sz="2800" dirty="0">
              <a:solidFill>
                <a:prstClr val="black">
                  <a:lumMod val="95000"/>
                  <a:lumOff val="5000"/>
                </a:prstClr>
              </a:solidFill>
            </a:endParaRPr>
          </a:p>
        </p:txBody>
      </p:sp>
      <p:sp>
        <p:nvSpPr>
          <p:cNvPr id="13" name="Slide Number Placeholder 12"/>
          <p:cNvSpPr>
            <a:spLocks noGrp="1"/>
          </p:cNvSpPr>
          <p:nvPr>
            <p:ph type="sldNum" sz="quarter" idx="12"/>
          </p:nvPr>
        </p:nvSpPr>
        <p:spPr/>
        <p:txBody>
          <a:bodyPr/>
          <a:lstStyle/>
          <a:p>
            <a:fld id="{D49E117A-CA9F-4CE9-A8CC-1947869981DF}" type="slidenum">
              <a:rPr lang="en-US" smtClean="0">
                <a:solidFill>
                  <a:srgbClr val="F0A22E">
                    <a:shade val="75000"/>
                  </a:srgbClr>
                </a:solidFill>
              </a:rPr>
              <a:pPr/>
              <a:t>1</a:t>
            </a:fld>
            <a:endParaRPr lang="en-US" dirty="0">
              <a:solidFill>
                <a:srgbClr val="F0A22E">
                  <a:shade val="75000"/>
                </a:srgbClr>
              </a:solidFill>
            </a:endParaRPr>
          </a:p>
        </p:txBody>
      </p:sp>
      <p:sp>
        <p:nvSpPr>
          <p:cNvPr id="11" name="TextBox 10"/>
          <p:cNvSpPr txBox="1"/>
          <p:nvPr/>
        </p:nvSpPr>
        <p:spPr>
          <a:xfrm>
            <a:off x="1905000" y="4948535"/>
            <a:ext cx="48768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a:solidFill>
                  <a:prstClr val="white"/>
                </a:solidFill>
              </a:rPr>
              <a:t>       </a:t>
            </a:r>
            <a:r>
              <a:rPr lang="en-US" sz="2400" dirty="0">
                <a:solidFill>
                  <a:srgbClr val="C00000"/>
                </a:solidFill>
              </a:rPr>
              <a:t>Of Soil Fertility &amp; Fertilizers </a:t>
            </a:r>
            <a:endParaRPr lang="en-US" dirty="0">
              <a:solidFill>
                <a:srgbClr val="C00000"/>
              </a:solidFill>
            </a:endParaRPr>
          </a:p>
        </p:txBody>
      </p:sp>
      <p:sp>
        <p:nvSpPr>
          <p:cNvPr id="15" name="TextBox 14"/>
          <p:cNvSpPr txBox="1"/>
          <p:nvPr/>
        </p:nvSpPr>
        <p:spPr>
          <a:xfrm>
            <a:off x="3048000" y="6172200"/>
            <a:ext cx="2971800"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dirty="0">
                <a:solidFill>
                  <a:prstClr val="white"/>
                </a:solidFill>
              </a:rPr>
              <a:t>       2021-2022</a:t>
            </a:r>
            <a:endParaRPr lang="en-US" sz="2800" dirty="0">
              <a:solidFill>
                <a:prstClr val="white"/>
              </a:solidFill>
            </a:endParaRPr>
          </a:p>
        </p:txBody>
      </p:sp>
      <p:sp>
        <p:nvSpPr>
          <p:cNvPr id="12" name="Date Placeholder 11"/>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4" name="Footer Placeholder 1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Tree>
    <p:extLst>
      <p:ext uri="{BB962C8B-B14F-4D97-AF65-F5344CB8AC3E}">
        <p14:creationId xmlns:p14="http://schemas.microsoft.com/office/powerpoint/2010/main" val="4109240799"/>
      </p:ext>
    </p:extLst>
  </p:cSld>
  <p:clrMapOvr>
    <a:masterClrMapping/>
  </p:clrMapOvr>
  <p:transition spd="slow">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90600" y="381000"/>
            <a:ext cx="7162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a:solidFill>
                  <a:prstClr val="black"/>
                </a:solidFill>
                <a:latin typeface="Calibri" charset="0"/>
              </a:rPr>
              <a:t>There are many other branches of soil science is within the jurisdiction and the most important in terms of agricultural management and maintenance of the soil (soil management) and (soil conservation) and soil important uses in terms of their use in science and engineering, construction, roads, airports, laboratories, factories ..... etc. ..... Parks, hotels, and soil mechanics of the most important terms of reference in the face of engineering.</a:t>
            </a:r>
          </a:p>
        </p:txBody>
      </p:sp>
      <p:sp>
        <p:nvSpPr>
          <p:cNvPr id="15363" name="Rectangle 7"/>
          <p:cNvSpPr>
            <a:spLocks noChangeArrowheads="1"/>
          </p:cNvSpPr>
          <p:nvPr/>
        </p:nvSpPr>
        <p:spPr bwMode="auto">
          <a:xfrm>
            <a:off x="1066800" y="3200400"/>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a:solidFill>
                  <a:prstClr val="black"/>
                </a:solidFill>
                <a:latin typeface="Calibri" charset="0"/>
              </a:rPr>
              <a:t>There was a further endorsement by the World Conference in Soil Science, which was held in Bangkok in Thailand (18-21) April 2000</a:t>
            </a:r>
          </a:p>
        </p:txBody>
      </p:sp>
      <p:sp>
        <p:nvSpPr>
          <p:cNvPr id="19460"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2021-2022</a:t>
            </a:r>
          </a:p>
        </p:txBody>
      </p:sp>
      <p:sp>
        <p:nvSpPr>
          <p:cNvPr id="19461" name="Footer Placeholder 9"/>
          <p:cNvSpPr>
            <a:spLocks noGrp="1"/>
          </p:cNvSpPr>
          <p:nvPr>
            <p:ph type="ftr" sz="quarter" idx="11"/>
          </p:nvPr>
        </p:nvSpPr>
        <p:spPr bwMode="auto">
          <a:xfrm>
            <a:off x="-1143000" y="6264275"/>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prstClr val="black"/>
                </a:solidFill>
              </a:rPr>
              <a:t>Dr. Alwand Tahir Dizayee</a:t>
            </a:r>
          </a:p>
        </p:txBody>
      </p:sp>
      <p:sp>
        <p:nvSpPr>
          <p:cNvPr id="1946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A1ED37-4E3E-4737-88DD-A854ACB1E04F}" type="slidenum">
              <a:rPr lang="ar-SA" smtClean="0">
                <a:solidFill>
                  <a:prstClr val="black"/>
                </a:solidFill>
              </a:rPr>
              <a:pPr eaLnBrk="1" hangingPunct="1"/>
              <a:t>10</a:t>
            </a:fld>
            <a:endParaRPr lang="en-US" smtClean="0">
              <a:solidFill>
                <a:prstClr val="black"/>
              </a:solidFill>
            </a:endParaRPr>
          </a:p>
        </p:txBody>
      </p:sp>
      <p:sp>
        <p:nvSpPr>
          <p:cNvPr id="8" name="TextBox 7"/>
          <p:cNvSpPr txBox="1"/>
          <p:nvPr/>
        </p:nvSpPr>
        <p:spPr>
          <a:xfrm>
            <a:off x="990600" y="4267200"/>
            <a:ext cx="6858000" cy="646331"/>
          </a:xfrm>
          <a:prstGeom prst="rect">
            <a:avLst/>
          </a:prstGeom>
          <a:noFill/>
        </p:spPr>
        <p:txBody>
          <a:bodyPr wrap="square">
            <a:spAutoFit/>
          </a:bodyPr>
          <a:lstStyle/>
          <a:p>
            <a:pPr>
              <a:defRPr/>
            </a:pP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dirty="0">
                <a:solidFill>
                  <a:prstClr val="black"/>
                </a:solidFill>
                <a:effectLst>
                  <a:outerShdw blurRad="38100" dist="38100" dir="2700000" algn="tl">
                    <a:srgbClr val="000000">
                      <a:alpha val="43137"/>
                    </a:srgbClr>
                  </a:outerShdw>
                </a:effectLst>
                <a:latin typeface="Arial" pitchFamily="34" charset="0"/>
                <a:cs typeface="Arial" pitchFamily="34" charset="0"/>
              </a:rPr>
              <a:t>I</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nternational </a:t>
            </a:r>
            <a:r>
              <a:rPr lang="en-US" dirty="0">
                <a:solidFill>
                  <a:prstClr val="black"/>
                </a:solidFill>
                <a:effectLst>
                  <a:outerShdw blurRad="38100" dist="38100" dir="2700000" algn="tl">
                    <a:srgbClr val="000000">
                      <a:alpha val="43137"/>
                    </a:srgbClr>
                  </a:outerShdw>
                </a:effectLst>
                <a:latin typeface="Arial" pitchFamily="34" charset="0"/>
                <a:cs typeface="Arial" pitchFamily="34" charset="0"/>
              </a:rPr>
              <a:t>U</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nion </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of </a:t>
            </a:r>
            <a:r>
              <a:rPr lang="en-US" dirty="0">
                <a:solidFill>
                  <a:prstClr val="black"/>
                </a:solidFill>
                <a:effectLst>
                  <a:outerShdw blurRad="38100" dist="38100" dir="2700000" algn="tl">
                    <a:srgbClr val="000000">
                      <a:alpha val="43137"/>
                    </a:srgbClr>
                  </a:outerShdw>
                </a:effectLst>
                <a:latin typeface="Arial" pitchFamily="34" charset="0"/>
                <a:cs typeface="Arial" pitchFamily="34" charset="0"/>
              </a:rPr>
              <a:t>S</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oil </a:t>
            </a:r>
            <a:r>
              <a:rPr lang="en-US" dirty="0">
                <a:solidFill>
                  <a:prstClr val="black"/>
                </a:solidFill>
                <a:effectLst>
                  <a:outerShdw blurRad="38100" dist="38100" dir="2700000" algn="tl">
                    <a:srgbClr val="000000">
                      <a:alpha val="43137"/>
                    </a:srgbClr>
                  </a:outerShdw>
                </a:effectLst>
                <a:latin typeface="Arial" pitchFamily="34" charset="0"/>
                <a:cs typeface="Arial" pitchFamily="34" charset="0"/>
              </a:rPr>
              <a:t>S</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cience( </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IUSS </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defRPr/>
            </a:pP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                    on </a:t>
            </a:r>
            <a:r>
              <a:rPr lang="en-US" dirty="0">
                <a:solidFill>
                  <a:prstClr val="black"/>
                </a:solidFill>
                <a:effectLst>
                  <a:outerShdw blurRad="38100" dist="38100" dir="2700000" algn="tl">
                    <a:srgbClr val="000000">
                      <a:alpha val="43137"/>
                    </a:srgbClr>
                  </a:outerShdw>
                </a:effectLst>
                <a:latin typeface="Arial" pitchFamily="34" charset="0"/>
                <a:cs typeface="Arial" pitchFamily="34" charset="0"/>
              </a:rPr>
              <a:t>18-21</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 of April </a:t>
            </a:r>
            <a:r>
              <a:rPr lang="en-US" dirty="0">
                <a:solidFill>
                  <a:prstClr val="black"/>
                </a:solidFill>
                <a:effectLst>
                  <a:outerShdw blurRad="38100" dist="38100" dir="2700000" algn="tl">
                    <a:srgbClr val="000000">
                      <a:alpha val="43137"/>
                    </a:srgbClr>
                  </a:outerShdw>
                </a:effectLst>
                <a:latin typeface="Arial" pitchFamily="34" charset="0"/>
                <a:cs typeface="Arial" pitchFamily="34" charset="0"/>
              </a:rPr>
              <a:t>2000</a:t>
            </a: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 in </a:t>
            </a:r>
            <a:r>
              <a:rPr lang="en-US">
                <a:solidFill>
                  <a:prstClr val="black"/>
                </a:solidFill>
                <a:effectLst>
                  <a:outerShdw blurRad="38100" dist="38100" dir="2700000" algn="tl">
                    <a:srgbClr val="000000">
                      <a:alpha val="43137"/>
                    </a:srgbClr>
                  </a:outerShdw>
                </a:effectLst>
                <a:latin typeface="Arial" pitchFamily="34" charset="0"/>
                <a:cs typeface="Arial" pitchFamily="34" charset="0"/>
              </a:rPr>
              <a:t>Bangkok </a:t>
            </a:r>
            <a:r>
              <a:rPr lang="en-US">
                <a:solidFill>
                  <a:prstClr val="black"/>
                </a:solidFill>
                <a:effectLst>
                  <a:outerShdw blurRad="38100" dist="38100" dir="2700000" algn="tl">
                    <a:srgbClr val="000000">
                      <a:alpha val="43137"/>
                    </a:srgbClr>
                  </a:outerShdw>
                </a:effectLst>
                <a:latin typeface="Arial" pitchFamily="34" charset="0"/>
                <a:cs typeface="Arial" pitchFamily="34" charset="0"/>
              </a:rPr>
              <a:t>-Thailand</a:t>
            </a:r>
            <a:endParaRPr lang="en-US"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117930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3"/>
                                        </p:tgtEl>
                                        <p:attrNameLst>
                                          <p:attrName>style.visibility</p:attrName>
                                        </p:attrNameLst>
                                      </p:cBhvr>
                                      <p:to>
                                        <p:strVal val="visible"/>
                                      </p:to>
                                    </p:set>
                                    <p:anim calcmode="discrete" valueType="clr">
                                      <p:cBhvr override="childStyle">
                                        <p:cTn id="14" dur="80"/>
                                        <p:tgtEl>
                                          <p:spTgt spid="1536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63"/>
                                        </p:tgtEl>
                                        <p:attrNameLst>
                                          <p:attrName>fillcolor</p:attrName>
                                        </p:attrNameLst>
                                      </p:cBhvr>
                                      <p:tavLst>
                                        <p:tav tm="0">
                                          <p:val>
                                            <p:clrVal>
                                              <a:schemeClr val="accent2"/>
                                            </p:clrVal>
                                          </p:val>
                                        </p:tav>
                                        <p:tav tm="50000">
                                          <p:val>
                                            <p:clrVal>
                                              <a:schemeClr val="hlink"/>
                                            </p:clrVal>
                                          </p:val>
                                        </p:tav>
                                      </p:tavLst>
                                    </p:anim>
                                    <p:set>
                                      <p:cBhvr>
                                        <p:cTn id="16" dur="80"/>
                                        <p:tgtEl>
                                          <p:spTgt spid="1536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05000" y="457200"/>
            <a:ext cx="5486400" cy="804863"/>
          </a:xfrm>
        </p:spPr>
        <p:txBody>
          <a:bodyPr rtlCol="0">
            <a:normAutofit/>
          </a:bodyPr>
          <a:lstStyle/>
          <a:p>
            <a:pPr algn="ctr" eaLnBrk="1" fontAlgn="auto" hangingPunct="1">
              <a:spcAft>
                <a:spcPts val="0"/>
              </a:spcAft>
              <a:buFont typeface="Wingdings"/>
              <a:buNone/>
              <a:defRPr/>
            </a:pPr>
            <a:r>
              <a:rPr lang="en-US" sz="2000" b="1" dirty="0" smtClean="0">
                <a:effectLst>
                  <a:outerShdw blurRad="38100" dist="38100" dir="2700000" algn="tl">
                    <a:srgbClr val="000000">
                      <a:alpha val="43137"/>
                    </a:srgbClr>
                  </a:outerShdw>
                </a:effectLst>
                <a:cs typeface="+mn-cs"/>
              </a:rPr>
              <a:t>New division</a:t>
            </a:r>
            <a:endParaRPr lang="en-US" sz="2000" b="1" dirty="0">
              <a:effectLst>
                <a:outerShdw blurRad="38100" dist="38100" dir="2700000" algn="tl">
                  <a:srgbClr val="000000">
                    <a:alpha val="43137"/>
                  </a:srgbClr>
                </a:outerShdw>
              </a:effectLst>
              <a:cs typeface="+mn-cs"/>
            </a:endParaRPr>
          </a:p>
        </p:txBody>
      </p:sp>
      <p:sp>
        <p:nvSpPr>
          <p:cNvPr id="20483"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2021-2022</a:t>
            </a:r>
          </a:p>
        </p:txBody>
      </p:sp>
      <p:sp>
        <p:nvSpPr>
          <p:cNvPr id="20484" name="Footer Placeholder 7"/>
          <p:cNvSpPr>
            <a:spLocks noGrp="1"/>
          </p:cNvSpPr>
          <p:nvPr>
            <p:ph type="ftr" sz="quarter" idx="11"/>
          </p:nvPr>
        </p:nvSpPr>
        <p:spPr bwMode="auto">
          <a:xfrm>
            <a:off x="-1295400" y="6416675"/>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Dr. Alwand Tahir Dizayee</a:t>
            </a:r>
          </a:p>
        </p:txBody>
      </p:sp>
      <p:sp>
        <p:nvSpPr>
          <p:cNvPr id="2048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69D6BA-82F2-489D-BD12-4D7F52B81709}" type="slidenum">
              <a:rPr lang="ar-SA" smtClean="0">
                <a:solidFill>
                  <a:prstClr val="black"/>
                </a:solidFill>
              </a:rPr>
              <a:pPr eaLnBrk="1" hangingPunct="1"/>
              <a:t>11</a:t>
            </a:fld>
            <a:endParaRPr lang="en-US" smtClean="0">
              <a:solidFill>
                <a:prstClr val="black"/>
              </a:solidFill>
            </a:endParaRPr>
          </a:p>
        </p:txBody>
      </p:sp>
      <p:pic>
        <p:nvPicPr>
          <p:cNvPr id="5" name="Picture 2" descr="جديد"/>
          <p:cNvPicPr>
            <a:picLocks noChangeAspect="1" noChangeArrowheads="1"/>
          </p:cNvPicPr>
          <p:nvPr/>
        </p:nvPicPr>
        <p:blipFill>
          <a:blip r:embed="rId2" cstate="print"/>
          <a:srcRect/>
          <a:stretch>
            <a:fillRect/>
          </a:stretch>
        </p:blipFill>
        <p:spPr bwMode="auto">
          <a:xfrm>
            <a:off x="918814" y="838200"/>
            <a:ext cx="723900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AlternateContent xmlns:mc="http://schemas.openxmlformats.org/markup-compatibility/2006" xmlns:a14="http://schemas.microsoft.com/office/drawing/2010/main">
        <mc:Choice Requires="a14">
          <p:sp>
            <p:nvSpPr>
              <p:cNvPr id="2" name="TextBox 1"/>
              <p:cNvSpPr txBox="1"/>
              <p:nvPr/>
            </p:nvSpPr>
            <p:spPr>
              <a:xfrm>
                <a:off x="7348886" y="3657600"/>
                <a:ext cx="42351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1" i="1">
                          <a:solidFill>
                            <a:srgbClr val="FF0000"/>
                          </a:solidFill>
                          <a:latin typeface="Cambria Math"/>
                          <a:ea typeface="Cambria Math"/>
                        </a:rPr>
                        <m:t>∎</m:t>
                      </m:r>
                    </m:oMath>
                  </m:oMathPara>
                </a14:m>
                <a:endParaRPr lang="en-US" b="1"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348886" y="3657600"/>
                <a:ext cx="423514" cy="369332"/>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764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371600" y="304800"/>
            <a:ext cx="5791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rgbClr val="A5644E">
                        <a:tint val="70000"/>
                        <a:satMod val="245000"/>
                      </a:srgbClr>
                    </a:gs>
                    <a:gs pos="75000">
                      <a:srgbClr val="A5644E">
                        <a:tint val="90000"/>
                        <a:shade val="60000"/>
                        <a:satMod val="240000"/>
                      </a:srgbClr>
                    </a:gs>
                    <a:gs pos="100000">
                      <a:srgbClr val="A5644E">
                        <a:tint val="100000"/>
                        <a:shade val="50000"/>
                        <a:satMod val="240000"/>
                      </a:srgbClr>
                    </a:gs>
                  </a:gsLst>
                  <a:lin ang="5400000"/>
                </a:gradFill>
                <a:effectLst>
                  <a:outerShdw blurRad="50800" dist="39000" dir="5460000" algn="tl">
                    <a:srgbClr val="000000">
                      <a:alpha val="38000"/>
                    </a:srgbClr>
                  </a:outerShdw>
                </a:effectLst>
              </a:rPr>
              <a:t>   Principles </a:t>
            </a:r>
            <a:r>
              <a:rPr lang="en-US" sz="2800" b="1" dirty="0">
                <a:ln w="11430"/>
                <a:gradFill>
                  <a:gsLst>
                    <a:gs pos="0">
                      <a:srgbClr val="A5644E">
                        <a:tint val="70000"/>
                        <a:satMod val="245000"/>
                      </a:srgbClr>
                    </a:gs>
                    <a:gs pos="75000">
                      <a:srgbClr val="A5644E">
                        <a:tint val="90000"/>
                        <a:shade val="60000"/>
                        <a:satMod val="240000"/>
                      </a:srgbClr>
                    </a:gs>
                    <a:gs pos="100000">
                      <a:srgbClr val="A5644E">
                        <a:tint val="100000"/>
                        <a:shade val="50000"/>
                        <a:satMod val="240000"/>
                      </a:srgbClr>
                    </a:gs>
                  </a:gsLst>
                  <a:lin ang="5400000"/>
                </a:gradFill>
                <a:effectLst>
                  <a:outerShdw blurRad="50800" dist="39000" dir="5460000" algn="tl">
                    <a:srgbClr val="000000">
                      <a:alpha val="38000"/>
                    </a:srgbClr>
                  </a:outerShdw>
                </a:effectLst>
              </a:rPr>
              <a:t>of Plant Nutrition</a:t>
            </a:r>
          </a:p>
        </p:txBody>
      </p:sp>
      <p:sp>
        <p:nvSpPr>
          <p:cNvPr id="5123" name="Rectangle 2"/>
          <p:cNvSpPr>
            <a:spLocks noChangeArrowheads="1"/>
          </p:cNvSpPr>
          <p:nvPr/>
        </p:nvSpPr>
        <p:spPr bwMode="auto">
          <a:xfrm>
            <a:off x="1670050" y="1081087"/>
            <a:ext cx="7321550" cy="646331"/>
          </a:xfrm>
          <a:prstGeom prst="rect">
            <a:avLst/>
          </a:prstGeom>
          <a:noFill/>
          <a:ln w="9525">
            <a:noFill/>
            <a:miter lim="800000"/>
            <a:headEnd/>
            <a:tailEnd/>
          </a:ln>
        </p:spPr>
        <p:txBody>
          <a:bodyPr wrap="square" anchor="ctr">
            <a:spAutoFit/>
          </a:bodyPr>
          <a:lstStyle/>
          <a:p>
            <a:r>
              <a:rPr lang="en-US" sz="3600" b="1" i="1" dirty="0">
                <a:solidFill>
                  <a:prstClr val="black"/>
                </a:solidFill>
              </a:rPr>
              <a:t>Plant Nutrition science </a:t>
            </a:r>
          </a:p>
        </p:txBody>
      </p:sp>
      <p:sp>
        <p:nvSpPr>
          <p:cNvPr id="5124" name="Rectangle 4"/>
          <p:cNvSpPr>
            <a:spLocks noChangeArrowheads="1"/>
          </p:cNvSpPr>
          <p:nvPr/>
        </p:nvSpPr>
        <p:spPr bwMode="auto">
          <a:xfrm>
            <a:off x="228600" y="1966079"/>
            <a:ext cx="8686800" cy="4093428"/>
          </a:xfrm>
          <a:prstGeom prst="rect">
            <a:avLst/>
          </a:prstGeom>
          <a:noFill/>
          <a:ln w="9525">
            <a:noFill/>
            <a:miter lim="800000"/>
            <a:headEnd/>
            <a:tailEnd/>
          </a:ln>
        </p:spPr>
        <p:txBody>
          <a:bodyPr anchor="ctr">
            <a:spAutoFit/>
          </a:bodyPr>
          <a:lstStyle/>
          <a:p>
            <a:pPr algn="justLow"/>
            <a:r>
              <a:rPr lang="en-US" sz="2000" b="1" dirty="0">
                <a:solidFill>
                  <a:prstClr val="black"/>
                </a:solidFill>
              </a:rPr>
              <a:t>Is a science studying all processes that have to do with</a:t>
            </a:r>
            <a:r>
              <a:rPr lang="en-US" sz="2000" b="1" dirty="0">
                <a:solidFill>
                  <a:srgbClr val="FF0000"/>
                </a:solidFill>
              </a:rPr>
              <a:t> how </a:t>
            </a:r>
            <a:r>
              <a:rPr lang="en-US" sz="2000" b="1" dirty="0">
                <a:solidFill>
                  <a:prstClr val="black"/>
                </a:solidFill>
              </a:rPr>
              <a:t>to get the </a:t>
            </a:r>
            <a:r>
              <a:rPr lang="en-US" sz="2000" b="1" dirty="0">
                <a:solidFill>
                  <a:prstClr val="black"/>
                </a:solidFill>
              </a:rPr>
              <a:t>plants </a:t>
            </a:r>
            <a:r>
              <a:rPr lang="en-US" sz="2000" b="1" dirty="0">
                <a:solidFill>
                  <a:srgbClr val="FF0000"/>
                </a:solidFill>
              </a:rPr>
              <a:t>requirements of the different </a:t>
            </a:r>
            <a:r>
              <a:rPr lang="en-US" sz="2000" b="1" dirty="0">
                <a:solidFill>
                  <a:srgbClr val="FF0000"/>
                </a:solidFill>
              </a:rPr>
              <a:t>nutrients </a:t>
            </a:r>
            <a:r>
              <a:rPr lang="en-US" sz="2000" b="1" dirty="0">
                <a:solidFill>
                  <a:prstClr val="black"/>
                </a:solidFill>
              </a:rPr>
              <a:t>and </a:t>
            </a:r>
            <a:r>
              <a:rPr lang="en-US" sz="2000" b="1" dirty="0">
                <a:solidFill>
                  <a:srgbClr val="FF0000"/>
                </a:solidFill>
              </a:rPr>
              <a:t>how to </a:t>
            </a:r>
            <a:r>
              <a:rPr lang="en-US" sz="2000" b="1" dirty="0">
                <a:solidFill>
                  <a:srgbClr val="FF0000"/>
                </a:solidFill>
              </a:rPr>
              <a:t>absorbed </a:t>
            </a:r>
            <a:r>
              <a:rPr lang="en-US" sz="2000" b="1" dirty="0">
                <a:solidFill>
                  <a:srgbClr val="FF0000"/>
                </a:solidFill>
              </a:rPr>
              <a:t>and follow </a:t>
            </a:r>
            <a:r>
              <a:rPr lang="en-US" sz="2000" b="1" dirty="0">
                <a:solidFill>
                  <a:prstClr val="black"/>
                </a:solidFill>
              </a:rPr>
              <a:t>the entry of the plant environment </a:t>
            </a:r>
            <a:r>
              <a:rPr lang="en-US" sz="2000" b="1" dirty="0">
                <a:solidFill>
                  <a:prstClr val="black"/>
                </a:solidFill>
              </a:rPr>
              <a:t>(</a:t>
            </a:r>
            <a:r>
              <a:rPr lang="en-US" sz="2000" b="1" dirty="0">
                <a:solidFill>
                  <a:srgbClr val="FF0000"/>
                </a:solidFill>
              </a:rPr>
              <a:t>soil solution nutrients </a:t>
            </a:r>
            <a:r>
              <a:rPr lang="en-US" sz="2000" b="1" dirty="0">
                <a:solidFill>
                  <a:prstClr val="black"/>
                </a:solidFill>
              </a:rPr>
              <a:t>and air) until it </a:t>
            </a:r>
            <a:r>
              <a:rPr lang="en-US" sz="2000" b="1" dirty="0">
                <a:solidFill>
                  <a:srgbClr val="FF0000"/>
                </a:solidFill>
              </a:rPr>
              <a:t>reaches the inside </a:t>
            </a:r>
            <a:r>
              <a:rPr lang="en-US" sz="2000" b="1" dirty="0">
                <a:solidFill>
                  <a:prstClr val="black"/>
                </a:solidFill>
              </a:rPr>
              <a:t>and cytoplasm Gap succulent Cell Space, as well as studied the </a:t>
            </a:r>
            <a:r>
              <a:rPr lang="en-US" sz="2000" b="1" dirty="0">
                <a:solidFill>
                  <a:srgbClr val="FF0000"/>
                </a:solidFill>
              </a:rPr>
              <a:t>arguments and hypotheses, and theories of absorbing </a:t>
            </a:r>
            <a:r>
              <a:rPr lang="en-US" sz="2000" b="1" dirty="0">
                <a:solidFill>
                  <a:srgbClr val="FF0000"/>
                </a:solidFill>
              </a:rPr>
              <a:t>the </a:t>
            </a:r>
            <a:r>
              <a:rPr lang="en-US" sz="2000" b="1" dirty="0">
                <a:solidFill>
                  <a:prstClr val="black"/>
                </a:solidFill>
              </a:rPr>
              <a:t>different</a:t>
            </a:r>
            <a:r>
              <a:rPr lang="en-US" sz="2000" b="1" dirty="0">
                <a:solidFill>
                  <a:srgbClr val="FF0000"/>
                </a:solidFill>
              </a:rPr>
              <a:t> </a:t>
            </a:r>
            <a:r>
              <a:rPr lang="en-US" sz="2000" b="1" dirty="0">
                <a:solidFill>
                  <a:srgbClr val="FF0000"/>
                </a:solidFill>
              </a:rPr>
              <a:t>factors</a:t>
            </a:r>
            <a:r>
              <a:rPr lang="en-US" sz="2000" b="1" dirty="0">
                <a:solidFill>
                  <a:prstClr val="black"/>
                </a:solidFill>
              </a:rPr>
              <a:t> </a:t>
            </a:r>
            <a:r>
              <a:rPr lang="en-US" sz="2000" b="1" dirty="0">
                <a:solidFill>
                  <a:prstClr val="black"/>
                </a:solidFill>
              </a:rPr>
              <a:t>affect </a:t>
            </a:r>
            <a:r>
              <a:rPr lang="en-US" sz="2000" b="1" dirty="0">
                <a:solidFill>
                  <a:prstClr val="black"/>
                </a:solidFill>
              </a:rPr>
              <a:t>their availability in the soil and </a:t>
            </a:r>
            <a:r>
              <a:rPr lang="en-US" sz="2000" b="1" dirty="0">
                <a:solidFill>
                  <a:srgbClr val="FF0000"/>
                </a:solidFill>
              </a:rPr>
              <a:t>absorbed </a:t>
            </a:r>
            <a:r>
              <a:rPr lang="en-US" sz="2000" b="1" dirty="0">
                <a:solidFill>
                  <a:prstClr val="black"/>
                </a:solidFill>
              </a:rPr>
              <a:t>by plant roots and </a:t>
            </a:r>
            <a:r>
              <a:rPr lang="en-US" sz="2000" b="1" dirty="0">
                <a:solidFill>
                  <a:srgbClr val="FF0000"/>
                </a:solidFill>
              </a:rPr>
              <a:t>diagnose symptoms of deficiency or toxicity </a:t>
            </a:r>
            <a:r>
              <a:rPr lang="en-US" sz="2000" b="1" dirty="0">
                <a:solidFill>
                  <a:prstClr val="black"/>
                </a:solidFill>
              </a:rPr>
              <a:t>and how to treat them as well as the study of toxic elements as rare as interested in nutrient science to study </a:t>
            </a:r>
            <a:r>
              <a:rPr lang="en-US" sz="2000" b="1" dirty="0">
                <a:solidFill>
                  <a:srgbClr val="FF0000"/>
                </a:solidFill>
              </a:rPr>
              <a:t>physiological functions </a:t>
            </a:r>
            <a:r>
              <a:rPr lang="en-US" sz="2000" b="1" dirty="0">
                <a:solidFill>
                  <a:prstClr val="black"/>
                </a:solidFill>
              </a:rPr>
              <a:t>of nutrients and their role in </a:t>
            </a:r>
            <a:r>
              <a:rPr lang="en-US" sz="2000" b="1" dirty="0">
                <a:solidFill>
                  <a:srgbClr val="FF0000"/>
                </a:solidFill>
              </a:rPr>
              <a:t>plant life </a:t>
            </a:r>
            <a:r>
              <a:rPr lang="en-US" sz="2000" b="1" dirty="0">
                <a:solidFill>
                  <a:prstClr val="black"/>
                </a:solidFill>
              </a:rPr>
              <a:t>and the role of nutrients in </a:t>
            </a:r>
            <a:r>
              <a:rPr lang="en-US" sz="2000" b="1" dirty="0">
                <a:solidFill>
                  <a:srgbClr val="FF0000"/>
                </a:solidFill>
              </a:rPr>
              <a:t>plant resistance </a:t>
            </a:r>
            <a:r>
              <a:rPr lang="en-US" sz="2000" b="1" dirty="0">
                <a:solidFill>
                  <a:srgbClr val="FF0000"/>
                </a:solidFill>
              </a:rPr>
              <a:t>to disease</a:t>
            </a:r>
            <a:r>
              <a:rPr lang="en-US" sz="2000" b="1" dirty="0">
                <a:solidFill>
                  <a:prstClr val="black"/>
                </a:solidFill>
              </a:rPr>
              <a:t>, insects, and improved </a:t>
            </a:r>
            <a:r>
              <a:rPr lang="en-US" sz="2000" b="1" dirty="0">
                <a:solidFill>
                  <a:srgbClr val="FF0000"/>
                </a:solidFill>
              </a:rPr>
              <a:t>methods </a:t>
            </a:r>
            <a:r>
              <a:rPr lang="en-US" sz="2000" b="1" dirty="0">
                <a:solidFill>
                  <a:srgbClr val="FF0000"/>
                </a:solidFill>
              </a:rPr>
              <a:t>of fertilizer industry </a:t>
            </a:r>
            <a:r>
              <a:rPr lang="en-US" sz="2000" b="1" dirty="0">
                <a:solidFill>
                  <a:prstClr val="black"/>
                </a:solidFill>
              </a:rPr>
              <a:t>and </a:t>
            </a:r>
            <a:r>
              <a:rPr lang="en-US" sz="2000" b="1" dirty="0">
                <a:solidFill>
                  <a:srgbClr val="FF0000"/>
                </a:solidFill>
              </a:rPr>
              <a:t>ways</a:t>
            </a:r>
            <a:r>
              <a:rPr lang="en-US" sz="2000" b="1" dirty="0">
                <a:solidFill>
                  <a:prstClr val="black"/>
                </a:solidFill>
              </a:rPr>
              <a:t> to add </a:t>
            </a:r>
            <a:r>
              <a:rPr lang="en-US" sz="2000" b="1" dirty="0">
                <a:solidFill>
                  <a:srgbClr val="FF0000"/>
                </a:solidFill>
              </a:rPr>
              <a:t>storage</a:t>
            </a:r>
            <a:r>
              <a:rPr lang="en-US" sz="2000" b="1" dirty="0">
                <a:solidFill>
                  <a:prstClr val="black"/>
                </a:solidFill>
              </a:rPr>
              <a:t> and the </a:t>
            </a:r>
            <a:r>
              <a:rPr lang="en-US" sz="2000" b="1" dirty="0">
                <a:solidFill>
                  <a:srgbClr val="FF0000"/>
                </a:solidFill>
              </a:rPr>
              <a:t>date added</a:t>
            </a:r>
            <a:r>
              <a:rPr lang="en-US" sz="2000" b="1" dirty="0">
                <a:solidFill>
                  <a:prstClr val="black"/>
                </a:solidFill>
              </a:rPr>
              <a:t>, </a:t>
            </a:r>
            <a:r>
              <a:rPr lang="en-US" sz="2000" b="1" dirty="0">
                <a:solidFill>
                  <a:srgbClr val="FF0000"/>
                </a:solidFill>
              </a:rPr>
              <a:t>quantity and how it </a:t>
            </a:r>
            <a:r>
              <a:rPr lang="en-US" sz="2000" b="1" dirty="0">
                <a:solidFill>
                  <a:srgbClr val="FF0000"/>
                </a:solidFill>
              </a:rPr>
              <a:t>is done</a:t>
            </a:r>
          </a:p>
        </p:txBody>
      </p:sp>
      <p:sp>
        <p:nvSpPr>
          <p:cNvPr id="6" name="Footer Placeholder 5"/>
          <p:cNvSpPr>
            <a:spLocks noGrp="1"/>
          </p:cNvSpPr>
          <p:nvPr>
            <p:ph type="ftr" sz="quarter" idx="11"/>
          </p:nvPr>
        </p:nvSpPr>
        <p:spPr>
          <a:xfrm>
            <a:off x="3124200" y="6416675"/>
            <a:ext cx="3352800" cy="288925"/>
          </a:xfrm>
        </p:spPr>
        <p:txBody>
          <a:bodyPr/>
          <a:lstStyle/>
          <a:p>
            <a:r>
              <a:rPr lang="en-US" dirty="0" smtClean="0">
                <a:solidFill>
                  <a:srgbClr val="F0A22E">
                    <a:shade val="75000"/>
                  </a:srgbClr>
                </a:solidFill>
              </a:rPr>
              <a:t>Dr. Alwand Tahir Dizayee</a:t>
            </a:r>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12</a:t>
            </a:fld>
            <a:endParaRPr lang="en-US">
              <a:solidFill>
                <a:srgbClr val="F0A22E">
                  <a:shade val="75000"/>
                </a:srgbClr>
              </a:solidFill>
            </a:endParaRPr>
          </a:p>
        </p:txBody>
      </p:sp>
      <p:sp>
        <p:nvSpPr>
          <p:cNvPr id="8" name="Date Placeholder 7"/>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1695645371"/>
      </p:ext>
    </p:extLst>
  </p:cSld>
  <p:clrMapOvr>
    <a:masterClrMapping/>
  </p:clrMapOvr>
  <p:transition spd="slow">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219200" y="762000"/>
            <a:ext cx="6186309" cy="64633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n-US" sz="3600" b="1" dirty="0">
                <a:solidFill>
                  <a:prstClr val="white"/>
                </a:solidFill>
                <a:effectLst>
                  <a:outerShdw blurRad="38100" dist="38100" dir="2700000" algn="tl">
                    <a:srgbClr val="04617B"/>
                  </a:outerShdw>
                </a:effectLst>
                <a:latin typeface="Arial" charset="0"/>
                <a:cs typeface="Arial" charset="0"/>
              </a:rPr>
              <a:t>Important of Plant Nutrition</a:t>
            </a:r>
          </a:p>
        </p:txBody>
      </p:sp>
      <p:sp>
        <p:nvSpPr>
          <p:cNvPr id="6147" name="Rectangle 3"/>
          <p:cNvSpPr>
            <a:spLocks noChangeArrowheads="1"/>
          </p:cNvSpPr>
          <p:nvPr/>
        </p:nvSpPr>
        <p:spPr bwMode="auto">
          <a:xfrm>
            <a:off x="304800" y="1995488"/>
            <a:ext cx="8839200" cy="369332"/>
          </a:xfrm>
          <a:prstGeom prst="rect">
            <a:avLst/>
          </a:prstGeom>
          <a:noFill/>
          <a:ln w="9525">
            <a:noFill/>
            <a:miter lim="800000"/>
            <a:headEnd/>
            <a:tailEnd/>
          </a:ln>
        </p:spPr>
        <p:txBody>
          <a:bodyPr anchor="ctr">
            <a:spAutoFit/>
          </a:bodyPr>
          <a:lstStyle/>
          <a:p>
            <a:pPr marL="342900" indent="-342900">
              <a:buFontTx/>
              <a:buAutoNum type="arabicPeriod"/>
            </a:pPr>
            <a:r>
              <a:rPr lang="en-US" b="1" dirty="0">
                <a:solidFill>
                  <a:prstClr val="black"/>
                </a:solidFill>
              </a:rPr>
              <a:t>Necessary for </a:t>
            </a:r>
            <a:r>
              <a:rPr lang="en-US" b="1" dirty="0">
                <a:solidFill>
                  <a:prstClr val="black"/>
                </a:solidFill>
              </a:rPr>
              <a:t>stay </a:t>
            </a:r>
            <a:r>
              <a:rPr lang="en-US" b="1" dirty="0">
                <a:solidFill>
                  <a:prstClr val="black"/>
                </a:solidFill>
              </a:rPr>
              <a:t>the </a:t>
            </a:r>
            <a:r>
              <a:rPr lang="en-US" b="1" dirty="0">
                <a:solidFill>
                  <a:srgbClr val="FF0000"/>
                </a:solidFill>
              </a:rPr>
              <a:t>life </a:t>
            </a:r>
            <a:r>
              <a:rPr lang="en-US" b="1" dirty="0">
                <a:solidFill>
                  <a:srgbClr val="FF0000"/>
                </a:solidFill>
                <a:cs typeface="Aharoni" pitchFamily="2" charset="-79"/>
              </a:rPr>
              <a:t>Cycles  </a:t>
            </a:r>
            <a:r>
              <a:rPr lang="en-US" b="1" dirty="0">
                <a:solidFill>
                  <a:prstClr val="black"/>
                </a:solidFill>
                <a:cs typeface="Aharoni" pitchFamily="2" charset="-79"/>
              </a:rPr>
              <a:t>o</a:t>
            </a:r>
            <a:r>
              <a:rPr lang="en-US" b="1" dirty="0">
                <a:solidFill>
                  <a:prstClr val="black"/>
                </a:solidFill>
              </a:rPr>
              <a:t>n </a:t>
            </a:r>
            <a:r>
              <a:rPr lang="en-US" b="1" dirty="0">
                <a:solidFill>
                  <a:prstClr val="black"/>
                </a:solidFill>
              </a:rPr>
              <a:t>the surface of the Earth. Why?</a:t>
            </a:r>
          </a:p>
        </p:txBody>
      </p:sp>
      <p:sp>
        <p:nvSpPr>
          <p:cNvPr id="6148" name="Rectangle 4"/>
          <p:cNvSpPr>
            <a:spLocks noChangeArrowheads="1"/>
          </p:cNvSpPr>
          <p:nvPr/>
        </p:nvSpPr>
        <p:spPr bwMode="auto">
          <a:xfrm>
            <a:off x="304800" y="2438401"/>
            <a:ext cx="8686800" cy="1615827"/>
          </a:xfrm>
          <a:prstGeom prst="rect">
            <a:avLst/>
          </a:prstGeom>
          <a:noFill/>
          <a:ln w="9525">
            <a:noFill/>
            <a:miter lim="800000"/>
            <a:headEnd/>
            <a:tailEnd/>
          </a:ln>
        </p:spPr>
        <p:txBody>
          <a:bodyPr wrap="square">
            <a:spAutoFit/>
          </a:bodyPr>
          <a:lstStyle/>
          <a:p>
            <a:pPr marL="342900" indent="-342900" algn="justLow">
              <a:spcBef>
                <a:spcPct val="50000"/>
              </a:spcBef>
            </a:pPr>
            <a:r>
              <a:rPr lang="en-US" b="1" dirty="0">
                <a:solidFill>
                  <a:prstClr val="black"/>
                </a:solidFill>
              </a:rPr>
              <a:t>2. All objects , metals …… dead and living things made up of atoms and elements of metal (alive – mineral (bio -</a:t>
            </a:r>
            <a:r>
              <a:rPr lang="en-US" b="1" dirty="0" err="1">
                <a:solidFill>
                  <a:prstClr val="black"/>
                </a:solidFill>
              </a:rPr>
              <a:t>matiales</a:t>
            </a:r>
            <a:r>
              <a:rPr lang="en-US" b="1" dirty="0">
                <a:solidFill>
                  <a:prstClr val="black"/>
                </a:solidFill>
              </a:rPr>
              <a:t> )- rock - oceans - sea - air - plants - forest ..... etc.) and in turn become the   components of the nutrient element and is done by </a:t>
            </a:r>
            <a:r>
              <a:rPr lang="en-US" b="1" dirty="0">
                <a:solidFill>
                  <a:srgbClr val="FF0000"/>
                </a:solidFill>
              </a:rPr>
              <a:t>rotation</a:t>
            </a:r>
            <a:r>
              <a:rPr lang="en-US" b="1" dirty="0">
                <a:solidFill>
                  <a:prstClr val="black"/>
                </a:solidFill>
              </a:rPr>
              <a:t> &amp; </a:t>
            </a:r>
            <a:r>
              <a:rPr lang="en-US" b="1" dirty="0">
                <a:solidFill>
                  <a:srgbClr val="FF0000"/>
                </a:solidFill>
                <a:cs typeface="Aharoni" pitchFamily="2" charset="-79"/>
              </a:rPr>
              <a:t>Cycle</a:t>
            </a:r>
            <a:r>
              <a:rPr lang="en-US" b="1" dirty="0">
                <a:solidFill>
                  <a:prstClr val="black"/>
                </a:solidFill>
                <a:cs typeface="Aharoni" pitchFamily="2" charset="-79"/>
              </a:rPr>
              <a:t> </a:t>
            </a:r>
            <a:r>
              <a:rPr lang="en-US" b="1" dirty="0">
                <a:solidFill>
                  <a:prstClr val="black"/>
                </a:solidFill>
              </a:rPr>
              <a:t>in nature </a:t>
            </a:r>
          </a:p>
          <a:p>
            <a:pPr marL="342900" indent="-342900">
              <a:spcBef>
                <a:spcPct val="50000"/>
              </a:spcBef>
              <a:buFontTx/>
              <a:buAutoNum type="arabicPeriod"/>
            </a:pPr>
            <a:endParaRPr lang="en-US" b="1" dirty="0">
              <a:solidFill>
                <a:prstClr val="black"/>
              </a:solidFill>
            </a:endParaRPr>
          </a:p>
        </p:txBody>
      </p:sp>
      <p:sp>
        <p:nvSpPr>
          <p:cNvPr id="6149" name="Rectangle 5"/>
          <p:cNvSpPr>
            <a:spLocks noChangeArrowheads="1"/>
          </p:cNvSpPr>
          <p:nvPr/>
        </p:nvSpPr>
        <p:spPr bwMode="auto">
          <a:xfrm>
            <a:off x="609600" y="3505200"/>
            <a:ext cx="8496300" cy="641350"/>
          </a:xfrm>
          <a:prstGeom prst="rect">
            <a:avLst/>
          </a:prstGeom>
          <a:noFill/>
          <a:ln w="9525">
            <a:noFill/>
            <a:miter lim="800000"/>
            <a:headEnd/>
            <a:tailEnd/>
          </a:ln>
        </p:spPr>
        <p:txBody>
          <a:bodyPr anchor="ctr">
            <a:spAutoFit/>
          </a:bodyPr>
          <a:lstStyle/>
          <a:p>
            <a:r>
              <a:rPr lang="en-US" b="1" dirty="0">
                <a:solidFill>
                  <a:prstClr val="black"/>
                </a:solidFill>
              </a:rPr>
              <a:t>Such as: C P N S and micronutrients, and these are used, including plant and turn it into  Organic  matter  necessary for growth and survival. </a:t>
            </a:r>
            <a:endParaRPr lang="en-US" b="1" dirty="0">
              <a:solidFill>
                <a:prstClr val="black"/>
              </a:solidFill>
            </a:endParaRPr>
          </a:p>
        </p:txBody>
      </p:sp>
      <p:sp>
        <p:nvSpPr>
          <p:cNvPr id="7" name="Rectangle 5"/>
          <p:cNvSpPr>
            <a:spLocks noChangeArrowheads="1"/>
          </p:cNvSpPr>
          <p:nvPr/>
        </p:nvSpPr>
        <p:spPr bwMode="auto">
          <a:xfrm>
            <a:off x="2038350" y="4814888"/>
            <a:ext cx="1543050" cy="366712"/>
          </a:xfrm>
          <a:prstGeom prst="rect">
            <a:avLst/>
          </a:prstGeom>
          <a:noFill/>
          <a:ln w="9525">
            <a:noFill/>
            <a:miter lim="800000"/>
            <a:headEnd/>
            <a:tailEnd/>
          </a:ln>
          <a:effectLst/>
        </p:spPr>
        <p:txBody>
          <a:bodyPr wrap="none">
            <a:spAutoFit/>
          </a:bodyPr>
          <a:lstStyle/>
          <a:p>
            <a:pPr>
              <a:defRPr/>
            </a:pPr>
            <a:r>
              <a:rPr lang="en-US" b="1" dirty="0">
                <a:solidFill>
                  <a:prstClr val="black"/>
                </a:solidFill>
                <a:effectLst>
                  <a:outerShdw blurRad="38100" dist="38100" dir="2700000" algn="tl">
                    <a:srgbClr val="04617B"/>
                  </a:outerShdw>
                </a:effectLst>
                <a:latin typeface="Arial" charset="0"/>
                <a:cs typeface="Arial" charset="0"/>
              </a:rPr>
              <a:t>Assimilation</a:t>
            </a:r>
          </a:p>
        </p:txBody>
      </p:sp>
      <p:sp>
        <p:nvSpPr>
          <p:cNvPr id="8" name="Rectangle 6"/>
          <p:cNvSpPr>
            <a:spLocks noChangeArrowheads="1"/>
          </p:cNvSpPr>
          <p:nvPr/>
        </p:nvSpPr>
        <p:spPr bwMode="auto">
          <a:xfrm>
            <a:off x="152400" y="4876800"/>
            <a:ext cx="1905000" cy="341632"/>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p>
            <a:pPr>
              <a:lnSpc>
                <a:spcPct val="90000"/>
              </a:lnSpc>
              <a:spcBef>
                <a:spcPct val="20000"/>
              </a:spcBef>
              <a:buClr>
                <a:srgbClr val="4E3B30"/>
              </a:buClr>
              <a:defRPr/>
            </a:pPr>
            <a:r>
              <a:rPr lang="en-US" b="1" dirty="0">
                <a:solidFill>
                  <a:prstClr val="white"/>
                </a:solidFill>
                <a:effectLst>
                  <a:outerShdw blurRad="38100" dist="38100" dir="2700000" algn="tl">
                    <a:srgbClr val="04617B"/>
                  </a:outerShdw>
                </a:effectLst>
                <a:latin typeface="Arial" charset="0"/>
                <a:cs typeface="Arial" charset="0"/>
              </a:rPr>
              <a:t>    Anabolism  </a:t>
            </a:r>
            <a:endParaRPr lang="ar-AE" b="1" dirty="0">
              <a:solidFill>
                <a:prstClr val="white"/>
              </a:solidFill>
              <a:effectLst>
                <a:outerShdw blurRad="38100" dist="38100" dir="2700000" algn="tl">
                  <a:srgbClr val="04617B"/>
                </a:outerShdw>
              </a:effectLst>
              <a:latin typeface="Arial" charset="0"/>
              <a:cs typeface="Arial" charset="0"/>
            </a:endParaRPr>
          </a:p>
        </p:txBody>
      </p:sp>
      <p:sp>
        <p:nvSpPr>
          <p:cNvPr id="9" name="Rectangle 5"/>
          <p:cNvSpPr>
            <a:spLocks noChangeArrowheads="1"/>
          </p:cNvSpPr>
          <p:nvPr/>
        </p:nvSpPr>
        <p:spPr bwMode="auto">
          <a:xfrm>
            <a:off x="3638550" y="4419600"/>
            <a:ext cx="2082621" cy="369332"/>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a:defRPr/>
            </a:pPr>
            <a:r>
              <a:rPr lang="en-US" b="1" dirty="0">
                <a:solidFill>
                  <a:prstClr val="white"/>
                </a:solidFill>
                <a:effectLst>
                  <a:outerShdw blurRad="38100" dist="38100" dir="2700000" algn="tl">
                    <a:srgbClr val="04617B"/>
                  </a:outerShdw>
                </a:effectLst>
                <a:latin typeface="Arial" charset="0"/>
                <a:cs typeface="Arial" charset="0"/>
              </a:rPr>
              <a:t>Micro Organisms</a:t>
            </a:r>
            <a:endParaRPr lang="en-US" b="1" dirty="0">
              <a:solidFill>
                <a:prstClr val="white"/>
              </a:solidFill>
              <a:effectLst>
                <a:outerShdw blurRad="38100" dist="38100" dir="2700000" algn="tl">
                  <a:srgbClr val="04617B"/>
                </a:outerShdw>
              </a:effectLst>
              <a:latin typeface="Arial" charset="0"/>
              <a:cs typeface="Arial" charset="0"/>
            </a:endParaRPr>
          </a:p>
        </p:txBody>
      </p:sp>
      <p:sp>
        <p:nvSpPr>
          <p:cNvPr id="10" name="Rectangle 6"/>
          <p:cNvSpPr>
            <a:spLocks noChangeArrowheads="1"/>
          </p:cNvSpPr>
          <p:nvPr/>
        </p:nvSpPr>
        <p:spPr bwMode="auto">
          <a:xfrm>
            <a:off x="5715000" y="4841875"/>
            <a:ext cx="1752600" cy="341632"/>
          </a:xfrm>
          <a:prstGeom prst="rect">
            <a:avLst/>
          </a:prstGeom>
          <a:noFill/>
          <a:ln w="9525">
            <a:noFill/>
            <a:miter lim="800000"/>
            <a:headEnd/>
            <a:tailEnd/>
          </a:ln>
          <a:effectLst/>
        </p:spPr>
        <p:txBody>
          <a:bodyPr wrap="square">
            <a:spAutoFit/>
          </a:bodyPr>
          <a:lstStyle/>
          <a:p>
            <a:pPr>
              <a:lnSpc>
                <a:spcPct val="90000"/>
              </a:lnSpc>
              <a:spcBef>
                <a:spcPct val="20000"/>
              </a:spcBef>
              <a:buClr>
                <a:srgbClr val="4E3B30"/>
              </a:buClr>
              <a:defRPr/>
            </a:pPr>
            <a:r>
              <a:rPr lang="en-US" b="1" dirty="0">
                <a:solidFill>
                  <a:prstClr val="black"/>
                </a:solidFill>
                <a:effectLst>
                  <a:outerShdw blurRad="38100" dist="38100" dir="2700000" algn="tl">
                    <a:srgbClr val="04617B"/>
                  </a:outerShdw>
                </a:effectLst>
                <a:latin typeface="Arial" charset="0"/>
                <a:cs typeface="Arial" charset="0"/>
              </a:rPr>
              <a:t>Mineralization                          </a:t>
            </a:r>
            <a:endParaRPr lang="ar-AE" b="1" dirty="0">
              <a:solidFill>
                <a:prstClr val="black"/>
              </a:solidFill>
              <a:effectLst>
                <a:outerShdw blurRad="38100" dist="38100" dir="2700000" algn="tl">
                  <a:srgbClr val="04617B"/>
                </a:outerShdw>
              </a:effectLst>
              <a:latin typeface="Arial" charset="0"/>
              <a:cs typeface="Arial" charset="0"/>
            </a:endParaRPr>
          </a:p>
        </p:txBody>
      </p:sp>
      <p:sp>
        <p:nvSpPr>
          <p:cNvPr id="11" name="Rectangle 6"/>
          <p:cNvSpPr>
            <a:spLocks noChangeArrowheads="1"/>
          </p:cNvSpPr>
          <p:nvPr/>
        </p:nvSpPr>
        <p:spPr bwMode="auto">
          <a:xfrm>
            <a:off x="7543800" y="4916168"/>
            <a:ext cx="1600200" cy="341632"/>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p>
            <a:pPr>
              <a:lnSpc>
                <a:spcPct val="90000"/>
              </a:lnSpc>
              <a:spcBef>
                <a:spcPct val="20000"/>
              </a:spcBef>
              <a:buClr>
                <a:srgbClr val="4E3B30"/>
              </a:buClr>
              <a:defRPr/>
            </a:pPr>
            <a:r>
              <a:rPr lang="en-US" b="1" dirty="0">
                <a:solidFill>
                  <a:prstClr val="white"/>
                </a:solidFill>
                <a:latin typeface="Arial" charset="0"/>
                <a:cs typeface="Arial" charset="0"/>
              </a:rPr>
              <a:t>Degradation</a:t>
            </a:r>
            <a:r>
              <a:rPr lang="en-US" b="1" dirty="0">
                <a:solidFill>
                  <a:prstClr val="white"/>
                </a:solidFill>
                <a:effectLst>
                  <a:outerShdw blurRad="38100" dist="38100" dir="2700000" algn="tl">
                    <a:srgbClr val="04617B"/>
                  </a:outerShdw>
                </a:effectLst>
                <a:latin typeface="Arial" charset="0"/>
                <a:cs typeface="Arial" charset="0"/>
              </a:rPr>
              <a:t>   </a:t>
            </a:r>
            <a:endParaRPr lang="ar-AE" b="1" dirty="0">
              <a:solidFill>
                <a:prstClr val="white"/>
              </a:solidFill>
              <a:effectLst>
                <a:outerShdw blurRad="38100" dist="38100" dir="2700000" algn="tl">
                  <a:srgbClr val="04617B"/>
                </a:outerShdw>
              </a:effectLst>
              <a:latin typeface="Arial" charset="0"/>
              <a:cs typeface="Arial" charset="0"/>
            </a:endParaRPr>
          </a:p>
        </p:txBody>
      </p:sp>
      <p:sp>
        <p:nvSpPr>
          <p:cNvPr id="12" name="Line 7"/>
          <p:cNvSpPr>
            <a:spLocks noChangeShapeType="1"/>
          </p:cNvSpPr>
          <p:nvPr/>
        </p:nvSpPr>
        <p:spPr bwMode="auto">
          <a:xfrm>
            <a:off x="3614738" y="4953000"/>
            <a:ext cx="1871662" cy="0"/>
          </a:xfrm>
          <a:prstGeom prst="line">
            <a:avLst/>
          </a:prstGeom>
          <a:noFill/>
          <a:ln w="50800">
            <a:solidFill>
              <a:srgbClr val="FF0000"/>
            </a:solidFill>
            <a:round/>
            <a:headEnd/>
            <a:tailEnd type="stealth" w="med" len="med"/>
          </a:ln>
        </p:spPr>
        <p:txBody>
          <a:bodyPr/>
          <a:lstStyle/>
          <a:p>
            <a:endParaRPr lang="en-US">
              <a:solidFill>
                <a:prstClr val="black"/>
              </a:solidFill>
            </a:endParaRPr>
          </a:p>
        </p:txBody>
      </p:sp>
      <p:sp>
        <p:nvSpPr>
          <p:cNvPr id="13" name="Line 8"/>
          <p:cNvSpPr>
            <a:spLocks noChangeShapeType="1"/>
          </p:cNvSpPr>
          <p:nvPr/>
        </p:nvSpPr>
        <p:spPr bwMode="auto">
          <a:xfrm flipH="1">
            <a:off x="3609975" y="5105400"/>
            <a:ext cx="1800225" cy="0"/>
          </a:xfrm>
          <a:prstGeom prst="line">
            <a:avLst/>
          </a:prstGeom>
          <a:noFill/>
          <a:ln w="50800">
            <a:solidFill>
              <a:srgbClr val="FF0000"/>
            </a:solidFill>
            <a:round/>
            <a:headEnd/>
            <a:tailEnd type="stealth" w="med" len="med"/>
          </a:ln>
        </p:spPr>
        <p:txBody>
          <a:bodyPr/>
          <a:lstStyle/>
          <a:p>
            <a:endParaRPr lang="en-US">
              <a:solidFill>
                <a:prstClr val="black"/>
              </a:solidFill>
            </a:endParaRPr>
          </a:p>
        </p:txBody>
      </p:sp>
      <p:sp>
        <p:nvSpPr>
          <p:cNvPr id="14" name="Rectangle 5"/>
          <p:cNvSpPr>
            <a:spLocks noChangeArrowheads="1"/>
          </p:cNvSpPr>
          <p:nvPr/>
        </p:nvSpPr>
        <p:spPr bwMode="auto">
          <a:xfrm>
            <a:off x="3124200" y="5421868"/>
            <a:ext cx="3262432" cy="369332"/>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a:defRPr/>
            </a:pPr>
            <a:r>
              <a:rPr lang="en-US" b="1" dirty="0">
                <a:solidFill>
                  <a:prstClr val="white"/>
                </a:solidFill>
                <a:effectLst>
                  <a:outerShdw blurRad="38100" dist="38100" dir="2700000" algn="tl">
                    <a:srgbClr val="04617B"/>
                  </a:outerShdw>
                </a:effectLst>
                <a:latin typeface="Arial" charset="0"/>
                <a:cs typeface="Arial" charset="0"/>
              </a:rPr>
              <a:t>Living   or  BIO  systems      </a:t>
            </a:r>
            <a:endParaRPr lang="en-US" b="1" dirty="0">
              <a:solidFill>
                <a:prstClr val="white"/>
              </a:solidFill>
              <a:effectLst>
                <a:outerShdw blurRad="38100" dist="38100" dir="2700000" algn="tl">
                  <a:srgbClr val="04617B"/>
                </a:outerShdw>
              </a:effectLst>
              <a:latin typeface="Arial" charset="0"/>
              <a:cs typeface="Arial" charset="0"/>
            </a:endParaRPr>
          </a:p>
        </p:txBody>
      </p:sp>
      <p:sp>
        <p:nvSpPr>
          <p:cNvPr id="15" name="Rectangle 6"/>
          <p:cNvSpPr>
            <a:spLocks noChangeArrowheads="1"/>
          </p:cNvSpPr>
          <p:nvPr/>
        </p:nvSpPr>
        <p:spPr bwMode="auto">
          <a:xfrm>
            <a:off x="609600" y="5830568"/>
            <a:ext cx="2895600" cy="341632"/>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p>
            <a:pPr>
              <a:lnSpc>
                <a:spcPct val="90000"/>
              </a:lnSpc>
              <a:spcBef>
                <a:spcPct val="20000"/>
              </a:spcBef>
              <a:buClr>
                <a:srgbClr val="4E3B30"/>
              </a:buClr>
              <a:defRPr/>
            </a:pPr>
            <a:r>
              <a:rPr lang="en-US" b="1" dirty="0">
                <a:solidFill>
                  <a:prstClr val="white"/>
                </a:solidFill>
                <a:effectLst>
                  <a:outerShdw blurRad="38100" dist="38100" dir="2700000" algn="tl">
                    <a:srgbClr val="04617B"/>
                  </a:outerShdw>
                </a:effectLst>
                <a:latin typeface="Arial" charset="0"/>
                <a:cs typeface="Arial" charset="0"/>
              </a:rPr>
              <a:t>    </a:t>
            </a:r>
            <a:r>
              <a:rPr lang="en-US" b="1" dirty="0">
                <a:solidFill>
                  <a:srgbClr val="FF0000"/>
                </a:solidFill>
                <a:effectLst>
                  <a:outerShdw blurRad="38100" dist="38100" dir="2700000" algn="tl">
                    <a:srgbClr val="04617B"/>
                  </a:outerShdw>
                </a:effectLst>
                <a:latin typeface="Arial" charset="0"/>
                <a:cs typeface="Arial" charset="0"/>
              </a:rPr>
              <a:t>PROTIN   </a:t>
            </a:r>
            <a:r>
              <a:rPr lang="en-US" b="1" dirty="0">
                <a:solidFill>
                  <a:prstClr val="white"/>
                </a:solidFill>
                <a:effectLst>
                  <a:outerShdw blurRad="38100" dist="38100" dir="2700000" algn="tl">
                    <a:srgbClr val="04617B"/>
                  </a:outerShdw>
                </a:effectLst>
                <a:latin typeface="Arial" charset="0"/>
                <a:cs typeface="Arial" charset="0"/>
              </a:rPr>
              <a:t>or</a:t>
            </a:r>
            <a:r>
              <a:rPr lang="en-US" b="1" dirty="0">
                <a:solidFill>
                  <a:srgbClr val="FF0000"/>
                </a:solidFill>
                <a:effectLst>
                  <a:outerShdw blurRad="38100" dist="38100" dir="2700000" algn="tl">
                    <a:srgbClr val="04617B"/>
                  </a:outerShdw>
                </a:effectLst>
                <a:latin typeface="Arial" charset="0"/>
                <a:cs typeface="Arial" charset="0"/>
              </a:rPr>
              <a:t>     M O </a:t>
            </a:r>
            <a:r>
              <a:rPr lang="en-US" b="1" dirty="0">
                <a:solidFill>
                  <a:prstClr val="white"/>
                </a:solidFill>
                <a:effectLst>
                  <a:outerShdw blurRad="38100" dist="38100" dir="2700000" algn="tl">
                    <a:srgbClr val="04617B"/>
                  </a:outerShdw>
                </a:effectLst>
                <a:latin typeface="Arial" charset="0"/>
                <a:cs typeface="Arial" charset="0"/>
              </a:rPr>
              <a:t> </a:t>
            </a:r>
            <a:endParaRPr lang="ar-AE" b="1" dirty="0">
              <a:solidFill>
                <a:prstClr val="white"/>
              </a:solidFill>
              <a:effectLst>
                <a:outerShdw blurRad="38100" dist="38100" dir="2700000" algn="tl">
                  <a:srgbClr val="04617B"/>
                </a:outerShdw>
              </a:effectLst>
              <a:latin typeface="Arial" charset="0"/>
              <a:cs typeface="Arial" charset="0"/>
            </a:endParaRPr>
          </a:p>
        </p:txBody>
      </p:sp>
      <p:sp>
        <p:nvSpPr>
          <p:cNvPr id="16" name="Rectangle 6"/>
          <p:cNvSpPr>
            <a:spLocks noChangeArrowheads="1"/>
          </p:cNvSpPr>
          <p:nvPr/>
        </p:nvSpPr>
        <p:spPr bwMode="auto">
          <a:xfrm>
            <a:off x="6248400" y="5830568"/>
            <a:ext cx="2895600" cy="341632"/>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p>
            <a:pPr>
              <a:lnSpc>
                <a:spcPct val="90000"/>
              </a:lnSpc>
              <a:spcBef>
                <a:spcPct val="20000"/>
              </a:spcBef>
              <a:buClr>
                <a:srgbClr val="4E3B30"/>
              </a:buClr>
              <a:defRPr/>
            </a:pPr>
            <a:r>
              <a:rPr lang="en-US" b="1" dirty="0">
                <a:solidFill>
                  <a:prstClr val="white"/>
                </a:solidFill>
                <a:effectLst>
                  <a:outerShdw blurRad="38100" dist="38100" dir="2700000" algn="tl">
                    <a:srgbClr val="04617B"/>
                  </a:outerShdw>
                </a:effectLst>
                <a:latin typeface="Arial" charset="0"/>
                <a:cs typeface="Arial" charset="0"/>
              </a:rPr>
              <a:t> </a:t>
            </a:r>
            <a:r>
              <a:rPr lang="en-US" b="1">
                <a:solidFill>
                  <a:srgbClr val="FF0000"/>
                </a:solidFill>
                <a:effectLst>
                  <a:outerShdw blurRad="38100" dist="38100" dir="2700000" algn="tl">
                    <a:srgbClr val="04617B"/>
                  </a:outerShdw>
                </a:effectLst>
                <a:latin typeface="Arial" charset="0"/>
                <a:cs typeface="Arial" charset="0"/>
              </a:rPr>
              <a:t>Amino acid  </a:t>
            </a:r>
            <a:r>
              <a:rPr lang="en-US" b="1" dirty="0">
                <a:solidFill>
                  <a:prstClr val="white"/>
                </a:solidFill>
                <a:effectLst>
                  <a:outerShdw blurRad="38100" dist="38100" dir="2700000" algn="tl">
                    <a:srgbClr val="04617B"/>
                  </a:outerShdw>
                </a:effectLst>
                <a:latin typeface="Arial" charset="0"/>
                <a:cs typeface="Arial" charset="0"/>
              </a:rPr>
              <a:t>,     </a:t>
            </a:r>
            <a:r>
              <a:rPr lang="en-US" b="1" dirty="0">
                <a:solidFill>
                  <a:srgbClr val="FF0000"/>
                </a:solidFill>
                <a:effectLst>
                  <a:outerShdw blurRad="38100" dist="38100" dir="2700000" algn="tl">
                    <a:srgbClr val="04617B"/>
                  </a:outerShdw>
                </a:effectLst>
                <a:latin typeface="Arial" charset="0"/>
                <a:cs typeface="Arial" charset="0"/>
              </a:rPr>
              <a:t>metals  </a:t>
            </a:r>
            <a:r>
              <a:rPr lang="en-US" b="1" dirty="0">
                <a:solidFill>
                  <a:prstClr val="white"/>
                </a:solidFill>
                <a:effectLst>
                  <a:outerShdw blurRad="38100" dist="38100" dir="2700000" algn="tl">
                    <a:srgbClr val="04617B"/>
                  </a:outerShdw>
                </a:effectLst>
                <a:latin typeface="Arial" charset="0"/>
                <a:cs typeface="Arial" charset="0"/>
              </a:rPr>
              <a:t>    </a:t>
            </a:r>
            <a:endParaRPr lang="ar-AE" b="1" dirty="0">
              <a:solidFill>
                <a:prstClr val="white"/>
              </a:solidFill>
              <a:effectLst>
                <a:outerShdw blurRad="38100" dist="38100" dir="2700000" algn="tl">
                  <a:srgbClr val="04617B"/>
                </a:outerShdw>
              </a:effectLst>
              <a:latin typeface="Arial" charset="0"/>
              <a:cs typeface="Arial" charset="0"/>
            </a:endParaRPr>
          </a:p>
        </p:txBody>
      </p:sp>
      <p:sp>
        <p:nvSpPr>
          <p:cNvPr id="18" name="Footer Placeholder 17"/>
          <p:cNvSpPr>
            <a:spLocks noGrp="1"/>
          </p:cNvSpPr>
          <p:nvPr>
            <p:ph type="ftr" sz="quarter" idx="11"/>
          </p:nvPr>
        </p:nvSpPr>
        <p:spPr>
          <a:xfrm>
            <a:off x="-762000" y="6492875"/>
            <a:ext cx="3352800" cy="288925"/>
          </a:xfrm>
        </p:spPr>
        <p:txBody>
          <a:bodyPr/>
          <a:lstStyle/>
          <a:p>
            <a:r>
              <a:rPr lang="en-US" dirty="0" smtClean="0">
                <a:solidFill>
                  <a:srgbClr val="F0A22E">
                    <a:shade val="75000"/>
                  </a:srgbClr>
                </a:solidFill>
              </a:rPr>
              <a:t>Dr. Alwand Tahir Dizayee</a:t>
            </a:r>
            <a:endParaRPr lang="en-US" dirty="0">
              <a:solidFill>
                <a:srgbClr val="F0A22E">
                  <a:shade val="75000"/>
                </a:srgbClr>
              </a:solidFill>
            </a:endParaRPr>
          </a:p>
        </p:txBody>
      </p:sp>
      <p:sp>
        <p:nvSpPr>
          <p:cNvPr id="19" name="Slide Number Placeholder 18"/>
          <p:cNvSpPr>
            <a:spLocks noGrp="1"/>
          </p:cNvSpPr>
          <p:nvPr>
            <p:ph type="sldNum" sz="quarter" idx="12"/>
          </p:nvPr>
        </p:nvSpPr>
        <p:spPr/>
        <p:txBody>
          <a:bodyPr/>
          <a:lstStyle/>
          <a:p>
            <a:fld id="{D49E117A-CA9F-4CE9-A8CC-1947869981DF}" type="slidenum">
              <a:rPr lang="en-US" smtClean="0">
                <a:solidFill>
                  <a:srgbClr val="F0A22E">
                    <a:shade val="75000"/>
                  </a:srgbClr>
                </a:solidFill>
              </a:rPr>
              <a:pPr/>
              <a:t>13</a:t>
            </a:fld>
            <a:endParaRPr lang="en-US">
              <a:solidFill>
                <a:srgbClr val="F0A22E">
                  <a:shade val="75000"/>
                </a:srgbClr>
              </a:solidFill>
            </a:endParaRPr>
          </a:p>
        </p:txBody>
      </p:sp>
      <p:sp>
        <p:nvSpPr>
          <p:cNvPr id="20" name="Date Placeholder 19"/>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1462284923"/>
      </p:ext>
    </p:extLst>
  </p:cSld>
  <p:clrMapOvr>
    <a:masterClrMapping/>
  </p:clrMapOvr>
  <p:transition spd="slow">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n110005"/>
          <p:cNvPicPr>
            <a:picLocks noChangeAspect="1" noChangeArrowheads="1"/>
          </p:cNvPicPr>
          <p:nvPr/>
        </p:nvPicPr>
        <p:blipFill>
          <a:blip r:embed="rId3" cstate="print"/>
          <a:srcRect/>
          <a:stretch>
            <a:fillRect/>
          </a:stretch>
        </p:blipFill>
        <p:spPr bwMode="auto">
          <a:xfrm>
            <a:off x="25400" y="0"/>
            <a:ext cx="9144000" cy="6858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p>
            <a:fld id="{D49E117A-CA9F-4CE9-A8CC-1947869981DF}" type="slidenum">
              <a:rPr lang="en-US" smtClean="0">
                <a:solidFill>
                  <a:srgbClr val="F0A22E">
                    <a:shade val="75000"/>
                  </a:srgbClr>
                </a:solidFill>
              </a:rPr>
              <a:pPr/>
              <a:t>14</a:t>
            </a:fld>
            <a:endParaRPr lang="en-US">
              <a:solidFill>
                <a:srgbClr val="F0A22E">
                  <a:shade val="75000"/>
                </a:srgbClr>
              </a:solidFill>
            </a:endParaRPr>
          </a:p>
        </p:txBody>
      </p:sp>
      <p:sp>
        <p:nvSpPr>
          <p:cNvPr id="6" name="Date Placeholder 5"/>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2528382405"/>
      </p:ext>
    </p:extLst>
  </p:cSld>
  <p:clrMapOvr>
    <a:masterClrMapping/>
  </p:clrMapOvr>
  <p:transition spd="slow">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43000" y="152400"/>
            <a:ext cx="7086600" cy="64633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spAutoFit/>
          </a:bodyPr>
          <a:lstStyle/>
          <a:p>
            <a:r>
              <a:rPr lang="en-US" sz="3600" dirty="0">
                <a:solidFill>
                  <a:prstClr val="white"/>
                </a:solidFill>
              </a:rPr>
              <a:t>            Goals </a:t>
            </a:r>
            <a:r>
              <a:rPr lang="en-US" sz="3600" dirty="0">
                <a:solidFill>
                  <a:prstClr val="white"/>
                </a:solidFill>
              </a:rPr>
              <a:t>of </a:t>
            </a:r>
            <a:r>
              <a:rPr lang="en-US" sz="3600" dirty="0">
                <a:solidFill>
                  <a:prstClr val="white"/>
                </a:solidFill>
              </a:rPr>
              <a:t>Science</a:t>
            </a:r>
            <a:endParaRPr lang="en-US" sz="3600" dirty="0">
              <a:solidFill>
                <a:prstClr val="white"/>
              </a:solidFill>
            </a:endParaRPr>
          </a:p>
        </p:txBody>
      </p:sp>
      <p:sp>
        <p:nvSpPr>
          <p:cNvPr id="8195" name="Rectangle 3"/>
          <p:cNvSpPr>
            <a:spLocks noChangeArrowheads="1"/>
          </p:cNvSpPr>
          <p:nvPr/>
        </p:nvSpPr>
        <p:spPr bwMode="auto">
          <a:xfrm>
            <a:off x="228600" y="921603"/>
            <a:ext cx="6213560" cy="830997"/>
          </a:xfrm>
          <a:prstGeom prst="rect">
            <a:avLst/>
          </a:prstGeom>
          <a:noFill/>
          <a:ln w="9525">
            <a:noFill/>
            <a:miter lim="800000"/>
            <a:headEnd/>
            <a:tailEnd/>
          </a:ln>
        </p:spPr>
        <p:txBody>
          <a:bodyPr wrap="none" anchor="ctr">
            <a:spAutoFit/>
          </a:bodyPr>
          <a:lstStyle/>
          <a:p>
            <a:r>
              <a:rPr lang="en-US" sz="2400" b="1" dirty="0">
                <a:solidFill>
                  <a:srgbClr val="FF0000"/>
                </a:solidFill>
              </a:rPr>
              <a:t>Why study the science of plant </a:t>
            </a:r>
            <a:r>
              <a:rPr lang="en-US" sz="2400" b="1" dirty="0">
                <a:solidFill>
                  <a:srgbClr val="FF0000"/>
                </a:solidFill>
              </a:rPr>
              <a:t>nutrition</a:t>
            </a:r>
          </a:p>
          <a:p>
            <a:endParaRPr lang="en-US" sz="2400" b="1" dirty="0">
              <a:solidFill>
                <a:srgbClr val="FF0000"/>
              </a:solidFill>
            </a:endParaRPr>
          </a:p>
        </p:txBody>
      </p:sp>
      <p:sp>
        <p:nvSpPr>
          <p:cNvPr id="8196" name="Rectangle 4"/>
          <p:cNvSpPr>
            <a:spLocks noChangeArrowheads="1"/>
          </p:cNvSpPr>
          <p:nvPr/>
        </p:nvSpPr>
        <p:spPr bwMode="auto">
          <a:xfrm>
            <a:off x="228600" y="1227892"/>
            <a:ext cx="3366627" cy="677108"/>
          </a:xfrm>
          <a:prstGeom prst="rect">
            <a:avLst/>
          </a:prstGeom>
          <a:noFill/>
          <a:ln w="9525">
            <a:noFill/>
            <a:miter lim="800000"/>
            <a:headEnd/>
            <a:tailEnd/>
          </a:ln>
        </p:spPr>
        <p:txBody>
          <a:bodyPr wrap="none" anchor="ctr">
            <a:spAutoFit/>
          </a:bodyPr>
          <a:lstStyle/>
          <a:p>
            <a:r>
              <a:rPr lang="en-US" sz="2000" b="1" dirty="0">
                <a:solidFill>
                  <a:prstClr val="black"/>
                </a:solidFill>
              </a:rPr>
              <a:t>For the following reasons</a:t>
            </a:r>
            <a:r>
              <a:rPr lang="en-US" dirty="0">
                <a:solidFill>
                  <a:prstClr val="black"/>
                </a:solidFill>
              </a:rPr>
              <a:t>:</a:t>
            </a:r>
            <a:br>
              <a:rPr lang="en-US" dirty="0">
                <a:solidFill>
                  <a:prstClr val="black"/>
                </a:solidFill>
              </a:rPr>
            </a:br>
            <a:endParaRPr lang="en-US" dirty="0">
              <a:solidFill>
                <a:prstClr val="black"/>
              </a:solidFill>
            </a:endParaRPr>
          </a:p>
        </p:txBody>
      </p:sp>
      <p:sp>
        <p:nvSpPr>
          <p:cNvPr id="8197" name="Rectangle 6"/>
          <p:cNvSpPr>
            <a:spLocks noChangeArrowheads="1"/>
          </p:cNvSpPr>
          <p:nvPr/>
        </p:nvSpPr>
        <p:spPr bwMode="auto">
          <a:xfrm>
            <a:off x="228600" y="1625600"/>
            <a:ext cx="8915400" cy="4708981"/>
          </a:xfrm>
          <a:prstGeom prst="rect">
            <a:avLst/>
          </a:prstGeom>
          <a:noFill/>
          <a:ln w="9525">
            <a:noFill/>
            <a:miter lim="800000"/>
            <a:headEnd/>
            <a:tailEnd/>
          </a:ln>
        </p:spPr>
        <p:txBody>
          <a:bodyPr>
            <a:spAutoFit/>
          </a:bodyPr>
          <a:lstStyle/>
          <a:p>
            <a:pPr marL="342900" indent="-342900">
              <a:buFontTx/>
              <a:buAutoNum type="arabicPeriod"/>
            </a:pPr>
            <a:r>
              <a:rPr lang="en-US" sz="2000" b="1" dirty="0">
                <a:solidFill>
                  <a:prstClr val="black"/>
                </a:solidFill>
              </a:rPr>
              <a:t>Account </a:t>
            </a:r>
            <a:r>
              <a:rPr lang="en-US" sz="2000" b="1" dirty="0">
                <a:solidFill>
                  <a:prstClr val="black"/>
                </a:solidFill>
              </a:rPr>
              <a:t> the plants nutrition  </a:t>
            </a:r>
            <a:r>
              <a:rPr lang="en-US" sz="2000" b="1" dirty="0">
                <a:solidFill>
                  <a:srgbClr val="FF0000"/>
                </a:solidFill>
              </a:rPr>
              <a:t>requirements</a:t>
            </a:r>
            <a:r>
              <a:rPr lang="en-US" sz="2000" b="1" dirty="0">
                <a:solidFill>
                  <a:prstClr val="black"/>
                </a:solidFill>
              </a:rPr>
              <a:t> &amp; fertilizers .</a:t>
            </a:r>
            <a:endParaRPr lang="en-US" sz="2000" b="1" dirty="0">
              <a:solidFill>
                <a:prstClr val="black"/>
              </a:solidFill>
            </a:endParaRPr>
          </a:p>
          <a:p>
            <a:pPr marL="342900" indent="-342900">
              <a:buFontTx/>
              <a:buAutoNum type="arabicPeriod"/>
            </a:pPr>
            <a:r>
              <a:rPr lang="en-US" sz="2000" b="1" dirty="0">
                <a:solidFill>
                  <a:prstClr val="black"/>
                </a:solidFill>
              </a:rPr>
              <a:t> How to access the nutrients for the body of plants and </a:t>
            </a:r>
            <a:r>
              <a:rPr lang="en-US" sz="2000" b="1" dirty="0">
                <a:solidFill>
                  <a:srgbClr val="FF0000"/>
                </a:solidFill>
              </a:rPr>
              <a:t>absorbed</a:t>
            </a:r>
            <a:r>
              <a:rPr lang="en-US" sz="2000" b="1" dirty="0">
                <a:solidFill>
                  <a:prstClr val="black"/>
                </a:solidFill>
              </a:rPr>
              <a:t>.</a:t>
            </a:r>
          </a:p>
          <a:p>
            <a:pPr marL="342900" indent="-342900">
              <a:buFontTx/>
              <a:buAutoNum type="arabicPeriod"/>
            </a:pPr>
            <a:r>
              <a:rPr lang="en-US" sz="2000" b="1" dirty="0">
                <a:solidFill>
                  <a:prstClr val="black"/>
                </a:solidFill>
              </a:rPr>
              <a:t>Physiological </a:t>
            </a:r>
            <a:r>
              <a:rPr lang="en-US" sz="2000" b="1" dirty="0">
                <a:solidFill>
                  <a:srgbClr val="00B0F0"/>
                </a:solidFill>
              </a:rPr>
              <a:t>functions </a:t>
            </a:r>
            <a:r>
              <a:rPr lang="en-US" sz="2000" b="1" dirty="0">
                <a:solidFill>
                  <a:prstClr val="black"/>
                </a:solidFill>
              </a:rPr>
              <a:t>of nutrients within the body of plants and lack of</a:t>
            </a:r>
            <a:r>
              <a:rPr lang="en-US" sz="2000" b="1" dirty="0">
                <a:solidFill>
                  <a:srgbClr val="00B0F0"/>
                </a:solidFill>
              </a:rPr>
              <a:t> diagnostic </a:t>
            </a:r>
            <a:r>
              <a:rPr lang="en-US" sz="2000" b="1" dirty="0">
                <a:solidFill>
                  <a:srgbClr val="FF0000"/>
                </a:solidFill>
              </a:rPr>
              <a:t>elements and </a:t>
            </a:r>
            <a:r>
              <a:rPr lang="en-US" sz="2000" b="1" dirty="0">
                <a:solidFill>
                  <a:srgbClr val="FF0000"/>
                </a:solidFill>
              </a:rPr>
              <a:t>toxic </a:t>
            </a:r>
            <a:r>
              <a:rPr lang="en-US" sz="2000" b="1" dirty="0">
                <a:solidFill>
                  <a:prstClr val="black"/>
                </a:solidFill>
              </a:rPr>
              <a:t>it.</a:t>
            </a:r>
            <a:endParaRPr lang="en-US" sz="2000" b="1" dirty="0">
              <a:solidFill>
                <a:prstClr val="black"/>
              </a:solidFill>
            </a:endParaRPr>
          </a:p>
          <a:p>
            <a:pPr marL="342900" indent="-342900">
              <a:buFontTx/>
              <a:buAutoNum type="arabicPeriod"/>
            </a:pPr>
            <a:r>
              <a:rPr lang="en-US" sz="2000" b="1" dirty="0">
                <a:solidFill>
                  <a:srgbClr val="00B0F0"/>
                </a:solidFill>
              </a:rPr>
              <a:t>C</a:t>
            </a:r>
            <a:r>
              <a:rPr lang="en-US" sz="2000" b="1" dirty="0">
                <a:solidFill>
                  <a:srgbClr val="00B0F0"/>
                </a:solidFill>
              </a:rPr>
              <a:t>reate</a:t>
            </a:r>
            <a:r>
              <a:rPr lang="en-US" sz="2000" b="1" dirty="0">
                <a:solidFill>
                  <a:prstClr val="black"/>
                </a:solidFill>
              </a:rPr>
              <a:t>, </a:t>
            </a:r>
            <a:r>
              <a:rPr lang="en-US" sz="2000" b="1" dirty="0">
                <a:solidFill>
                  <a:prstClr val="black"/>
                </a:solidFill>
              </a:rPr>
              <a:t>the nutrient medium and nutrient </a:t>
            </a:r>
            <a:r>
              <a:rPr lang="en-US" sz="2000" b="1" dirty="0">
                <a:solidFill>
                  <a:srgbClr val="FF0000"/>
                </a:solidFill>
              </a:rPr>
              <a:t>cultures</a:t>
            </a:r>
            <a:r>
              <a:rPr lang="en-US" sz="2000" b="1" dirty="0">
                <a:solidFill>
                  <a:prstClr val="black"/>
                </a:solidFill>
              </a:rPr>
              <a:t> composition </a:t>
            </a:r>
            <a:r>
              <a:rPr lang="en-US" sz="2000" b="1" dirty="0">
                <a:solidFill>
                  <a:prstClr val="black"/>
                </a:solidFill>
              </a:rPr>
              <a:t>nutrient solution and to study ways to absorption by the plant of nutrients.</a:t>
            </a:r>
          </a:p>
          <a:p>
            <a:pPr marL="342900" indent="-342900">
              <a:buFontTx/>
              <a:buAutoNum type="arabicPeriod"/>
            </a:pPr>
            <a:r>
              <a:rPr lang="en-US" sz="2000" b="1" dirty="0">
                <a:solidFill>
                  <a:srgbClr val="00B0F0"/>
                </a:solidFill>
              </a:rPr>
              <a:t>Factors</a:t>
            </a:r>
            <a:r>
              <a:rPr lang="en-US" sz="2000" b="1" dirty="0">
                <a:solidFill>
                  <a:srgbClr val="FF0000"/>
                </a:solidFill>
              </a:rPr>
              <a:t> that affect the</a:t>
            </a:r>
            <a:r>
              <a:rPr lang="en-US" sz="2000" b="1" dirty="0">
                <a:solidFill>
                  <a:srgbClr val="00B0F0"/>
                </a:solidFill>
              </a:rPr>
              <a:t> availability </a:t>
            </a:r>
            <a:r>
              <a:rPr lang="en-US" sz="2000" b="1" dirty="0">
                <a:solidFill>
                  <a:prstClr val="black"/>
                </a:solidFill>
              </a:rPr>
              <a:t>of the elements and factors that affect the absorption by the </a:t>
            </a:r>
            <a:r>
              <a:rPr lang="en-US" sz="2000" b="1" dirty="0">
                <a:solidFill>
                  <a:prstClr val="black"/>
                </a:solidFill>
              </a:rPr>
              <a:t>plant roots .</a:t>
            </a:r>
            <a:endParaRPr lang="en-US" sz="2000" b="1" dirty="0">
              <a:solidFill>
                <a:prstClr val="black"/>
              </a:solidFill>
            </a:endParaRPr>
          </a:p>
          <a:p>
            <a:pPr marL="342900" indent="-342900">
              <a:buFontTx/>
              <a:buAutoNum type="arabicPeriod"/>
            </a:pPr>
            <a:r>
              <a:rPr lang="en-US" sz="2000" b="1" dirty="0">
                <a:solidFill>
                  <a:prstClr val="black"/>
                </a:solidFill>
              </a:rPr>
              <a:t>The </a:t>
            </a:r>
            <a:r>
              <a:rPr lang="en-US" sz="2000" b="1" dirty="0">
                <a:solidFill>
                  <a:srgbClr val="00B0F0"/>
                </a:solidFill>
              </a:rPr>
              <a:t>role of nutrient  </a:t>
            </a:r>
            <a:r>
              <a:rPr lang="en-US" sz="2000" b="1" dirty="0">
                <a:solidFill>
                  <a:prstClr val="black"/>
                </a:solidFill>
              </a:rPr>
              <a:t>elements in disease-resistant insect. </a:t>
            </a:r>
          </a:p>
          <a:p>
            <a:pPr marL="342900" indent="-342900">
              <a:buFontTx/>
              <a:buAutoNum type="arabicPeriod"/>
            </a:pPr>
            <a:r>
              <a:rPr lang="en-US" sz="2000" b="1" dirty="0">
                <a:solidFill>
                  <a:srgbClr val="00B0F0"/>
                </a:solidFill>
              </a:rPr>
              <a:t>Fertilizer industry </a:t>
            </a:r>
            <a:r>
              <a:rPr lang="en-US" sz="2000" b="1" dirty="0">
                <a:solidFill>
                  <a:srgbClr val="00B0F0"/>
                </a:solidFill>
              </a:rPr>
              <a:t> </a:t>
            </a:r>
            <a:r>
              <a:rPr lang="en-US" sz="2000" b="1" dirty="0">
                <a:solidFill>
                  <a:prstClr val="black"/>
                </a:solidFill>
              </a:rPr>
              <a:t>, formed and </a:t>
            </a:r>
            <a:r>
              <a:rPr lang="en-US" sz="2000" b="1" dirty="0">
                <a:solidFill>
                  <a:prstClr val="black"/>
                </a:solidFill>
              </a:rPr>
              <a:t>methods to add it to plant as well as storage </a:t>
            </a:r>
            <a:r>
              <a:rPr lang="en-US" sz="2000" b="1" dirty="0">
                <a:solidFill>
                  <a:prstClr val="black"/>
                </a:solidFill>
              </a:rPr>
              <a:t>of fertilizer until  to the </a:t>
            </a:r>
            <a:r>
              <a:rPr lang="en-US" sz="2000" b="1" dirty="0">
                <a:solidFill>
                  <a:prstClr val="black"/>
                </a:solidFill>
              </a:rPr>
              <a:t>plants </a:t>
            </a:r>
            <a:r>
              <a:rPr lang="en-US" sz="2000" b="1" dirty="0">
                <a:solidFill>
                  <a:prstClr val="black"/>
                </a:solidFill>
              </a:rPr>
              <a:t>need. </a:t>
            </a:r>
            <a:endParaRPr lang="en-US" sz="2000" b="1" dirty="0">
              <a:solidFill>
                <a:prstClr val="black"/>
              </a:solidFill>
            </a:endParaRPr>
          </a:p>
          <a:p>
            <a:pPr marL="342900" indent="-342900">
              <a:buFontTx/>
              <a:buAutoNum type="arabicPeriod"/>
            </a:pPr>
            <a:endParaRPr lang="en-US" sz="2000" b="1" dirty="0">
              <a:solidFill>
                <a:prstClr val="black"/>
              </a:solidFill>
            </a:endParaRPr>
          </a:p>
          <a:p>
            <a:pPr marL="342900" indent="-342900"/>
            <a:endParaRPr lang="en-US" sz="2000" b="1" dirty="0">
              <a:solidFill>
                <a:prstClr val="black"/>
              </a:solidFill>
            </a:endParaRPr>
          </a:p>
          <a:p>
            <a:pPr marL="342900" indent="-342900">
              <a:buFontTx/>
              <a:buAutoNum type="arabicPeriod"/>
            </a:pPr>
            <a:endParaRPr lang="en-US" sz="2000" b="1" dirty="0">
              <a:solidFill>
                <a:prstClr val="black"/>
              </a:solidFill>
            </a:endParaRPr>
          </a:p>
        </p:txBody>
      </p:sp>
      <p:sp>
        <p:nvSpPr>
          <p:cNvPr id="7" name="Footer Placeholder 6"/>
          <p:cNvSpPr>
            <a:spLocks noGrp="1"/>
          </p:cNvSpPr>
          <p:nvPr>
            <p:ph type="ftr" sz="quarter" idx="11"/>
          </p:nvPr>
        </p:nvSpPr>
        <p:spPr>
          <a:xfrm>
            <a:off x="-1295400" y="6188075"/>
            <a:ext cx="3352800" cy="288925"/>
          </a:xfrm>
        </p:spPr>
        <p:txBody>
          <a:bodyPr/>
          <a:lstStyle/>
          <a:p>
            <a:r>
              <a:rPr lang="en-US" smtClean="0">
                <a:solidFill>
                  <a:srgbClr val="F0A22E">
                    <a:shade val="75000"/>
                  </a:srgbClr>
                </a:solidFill>
              </a:rPr>
              <a:t>Dr. Alwand Tahir Dizayee</a:t>
            </a:r>
            <a:endParaRPr lang="en-US" dirty="0">
              <a:solidFill>
                <a:srgbClr val="F0A22E">
                  <a:shade val="75000"/>
                </a:srgbClr>
              </a:solidFill>
            </a:endParaRPr>
          </a:p>
        </p:txBody>
      </p:sp>
      <p:sp>
        <p:nvSpPr>
          <p:cNvPr id="8" name="Slide Number Placeholder 7"/>
          <p:cNvSpPr>
            <a:spLocks noGrp="1"/>
          </p:cNvSpPr>
          <p:nvPr>
            <p:ph type="sldNum" sz="quarter" idx="12"/>
          </p:nvPr>
        </p:nvSpPr>
        <p:spPr/>
        <p:txBody>
          <a:bodyPr/>
          <a:lstStyle/>
          <a:p>
            <a:fld id="{D49E117A-CA9F-4CE9-A8CC-1947869981DF}" type="slidenum">
              <a:rPr lang="en-US" smtClean="0">
                <a:solidFill>
                  <a:srgbClr val="F0A22E">
                    <a:shade val="75000"/>
                  </a:srgbClr>
                </a:solidFill>
              </a:rPr>
              <a:pPr/>
              <a:t>15</a:t>
            </a:fld>
            <a:endParaRPr lang="en-US">
              <a:solidFill>
                <a:srgbClr val="F0A22E">
                  <a:shade val="75000"/>
                </a:srgbClr>
              </a:solidFill>
            </a:endParaRPr>
          </a:p>
        </p:txBody>
      </p:sp>
      <p:sp>
        <p:nvSpPr>
          <p:cNvPr id="9" name="Date Placeholder 8"/>
          <p:cNvSpPr>
            <a:spLocks noGrp="1"/>
          </p:cNvSpPr>
          <p:nvPr>
            <p:ph type="dt" sz="half" idx="10"/>
          </p:nvPr>
        </p:nvSpPr>
        <p:spPr>
          <a:xfrm>
            <a:off x="6477000" y="6111875"/>
            <a:ext cx="2514600" cy="288925"/>
          </a:xfrm>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2366400878"/>
      </p:ext>
    </p:extLst>
  </p:cSld>
  <p:clrMapOvr>
    <a:masterClrMapping/>
  </p:clrMapOvr>
  <p:transition spd="slow">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subTitle" idx="1"/>
          </p:nvPr>
        </p:nvSpPr>
        <p:spPr>
          <a:xfrm>
            <a:off x="0" y="0"/>
            <a:ext cx="9144000" cy="6858000"/>
          </a:xfrm>
        </p:spPr>
        <p:txBody>
          <a:bodyPr/>
          <a:lstStyle/>
          <a:p>
            <a:pPr marL="609600" indent="-609600" algn="r">
              <a:buClr>
                <a:schemeClr val="tx1"/>
              </a:buClr>
            </a:pPr>
            <a:endParaRPr lang="ar-IQ" sz="1800" dirty="0"/>
          </a:p>
          <a:p>
            <a:pPr marL="609600" indent="-609600" algn="r">
              <a:buClr>
                <a:schemeClr val="tx1"/>
              </a:buClr>
            </a:pPr>
            <a:endParaRPr lang="ar-IQ" sz="1800" dirty="0"/>
          </a:p>
          <a:p>
            <a:pPr marL="609600" indent="-609600" algn="r">
              <a:buClr>
                <a:schemeClr val="tx1"/>
              </a:buClr>
            </a:pPr>
            <a:endParaRPr lang="ar-IQ" sz="1800" dirty="0"/>
          </a:p>
          <a:p>
            <a:pPr marL="609600" indent="-609600">
              <a:buClr>
                <a:schemeClr val="tx1"/>
              </a:buClr>
            </a:pPr>
            <a:endParaRPr lang="ar-IQ" sz="1800" dirty="0"/>
          </a:p>
          <a:p>
            <a:pPr marL="609600" indent="-609600" algn="r">
              <a:buClr>
                <a:schemeClr val="tx1"/>
              </a:buClr>
            </a:pPr>
            <a:r>
              <a:rPr lang="ar-IQ" sz="1800" dirty="0"/>
              <a:t>  </a:t>
            </a:r>
            <a:endParaRPr lang="en-US" sz="1800" dirty="0"/>
          </a:p>
        </p:txBody>
      </p:sp>
      <p:sp>
        <p:nvSpPr>
          <p:cNvPr id="199683" name="Oval 3"/>
          <p:cNvSpPr>
            <a:spLocks noChangeArrowheads="1"/>
          </p:cNvSpPr>
          <p:nvPr/>
        </p:nvSpPr>
        <p:spPr bwMode="auto">
          <a:xfrm>
            <a:off x="2590800" y="4419600"/>
            <a:ext cx="4191000" cy="838200"/>
          </a:xfrm>
          <a:prstGeom prst="ellipse">
            <a:avLst/>
          </a:prstGeom>
          <a:solidFill>
            <a:srgbClr val="99CC00"/>
          </a:solidFill>
          <a:ln w="9525" algn="ctr">
            <a:solidFill>
              <a:schemeClr val="tx1"/>
            </a:solidFill>
            <a:round/>
            <a:headEnd/>
            <a:tailEnd/>
          </a:ln>
          <a:effectLst/>
        </p:spPr>
        <p:txBody>
          <a:bodyPr wrap="none" anchor="ctr"/>
          <a:lstStyle/>
          <a:p>
            <a:endParaRPr lang="en-US">
              <a:solidFill>
                <a:prstClr val="black"/>
              </a:solidFill>
            </a:endParaRPr>
          </a:p>
        </p:txBody>
      </p:sp>
      <p:sp>
        <p:nvSpPr>
          <p:cNvPr id="199684" name="Text Box 4"/>
          <p:cNvSpPr txBox="1">
            <a:spLocks noChangeArrowheads="1"/>
          </p:cNvSpPr>
          <p:nvPr/>
        </p:nvSpPr>
        <p:spPr bwMode="auto">
          <a:xfrm>
            <a:off x="4038600" y="4648200"/>
            <a:ext cx="1219200" cy="366713"/>
          </a:xfrm>
          <a:prstGeom prst="rect">
            <a:avLst/>
          </a:prstGeom>
          <a:noFill/>
          <a:ln w="9525" algn="ctr">
            <a:noFill/>
            <a:miter lim="800000"/>
            <a:headEnd/>
            <a:tailEnd/>
          </a:ln>
          <a:effectLst/>
        </p:spPr>
        <p:txBody>
          <a:bodyPr>
            <a:spAutoFit/>
          </a:bodyPr>
          <a:lstStyle/>
          <a:p>
            <a:pPr algn="ctr">
              <a:spcBef>
                <a:spcPct val="50000"/>
              </a:spcBef>
            </a:pPr>
            <a:r>
              <a:rPr lang="ar-IQ">
                <a:solidFill>
                  <a:prstClr val="black"/>
                </a:solidFill>
              </a:rPr>
              <a:t>تغذية النبات</a:t>
            </a:r>
            <a:endParaRPr lang="en-US">
              <a:solidFill>
                <a:prstClr val="black"/>
              </a:solidFill>
            </a:endParaRPr>
          </a:p>
        </p:txBody>
      </p:sp>
      <p:sp>
        <p:nvSpPr>
          <p:cNvPr id="199685" name="Line 5"/>
          <p:cNvSpPr>
            <a:spLocks noChangeShapeType="1"/>
          </p:cNvSpPr>
          <p:nvPr/>
        </p:nvSpPr>
        <p:spPr bwMode="auto">
          <a:xfrm>
            <a:off x="2590800" y="4800600"/>
            <a:ext cx="4191000" cy="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86" name="Line 6"/>
          <p:cNvSpPr>
            <a:spLocks noChangeShapeType="1"/>
          </p:cNvSpPr>
          <p:nvPr/>
        </p:nvSpPr>
        <p:spPr bwMode="auto">
          <a:xfrm flipV="1">
            <a:off x="32004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87" name="Line 7"/>
          <p:cNvSpPr>
            <a:spLocks noChangeShapeType="1"/>
          </p:cNvSpPr>
          <p:nvPr/>
        </p:nvSpPr>
        <p:spPr bwMode="auto">
          <a:xfrm>
            <a:off x="3200400" y="48006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88" name="Line 8"/>
          <p:cNvSpPr>
            <a:spLocks noChangeShapeType="1"/>
          </p:cNvSpPr>
          <p:nvPr/>
        </p:nvSpPr>
        <p:spPr bwMode="auto">
          <a:xfrm flipV="1">
            <a:off x="35814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89" name="Line 9"/>
          <p:cNvSpPr>
            <a:spLocks noChangeShapeType="1"/>
          </p:cNvSpPr>
          <p:nvPr/>
        </p:nvSpPr>
        <p:spPr bwMode="auto">
          <a:xfrm>
            <a:off x="3581400" y="48006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0" name="Line 10"/>
          <p:cNvSpPr>
            <a:spLocks noChangeShapeType="1"/>
          </p:cNvSpPr>
          <p:nvPr/>
        </p:nvSpPr>
        <p:spPr bwMode="auto">
          <a:xfrm flipV="1">
            <a:off x="38862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1" name="Line 11"/>
          <p:cNvSpPr>
            <a:spLocks noChangeShapeType="1"/>
          </p:cNvSpPr>
          <p:nvPr/>
        </p:nvSpPr>
        <p:spPr bwMode="auto">
          <a:xfrm>
            <a:off x="3886200" y="48006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2" name="Line 12"/>
          <p:cNvSpPr>
            <a:spLocks noChangeShapeType="1"/>
          </p:cNvSpPr>
          <p:nvPr/>
        </p:nvSpPr>
        <p:spPr bwMode="auto">
          <a:xfrm flipV="1">
            <a:off x="41910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3" name="Line 13"/>
          <p:cNvSpPr>
            <a:spLocks noChangeShapeType="1"/>
          </p:cNvSpPr>
          <p:nvPr/>
        </p:nvSpPr>
        <p:spPr bwMode="auto">
          <a:xfrm>
            <a:off x="4191000" y="48006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4" name="Line 14"/>
          <p:cNvSpPr>
            <a:spLocks noChangeShapeType="1"/>
          </p:cNvSpPr>
          <p:nvPr/>
        </p:nvSpPr>
        <p:spPr bwMode="auto">
          <a:xfrm flipV="1">
            <a:off x="48768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5" name="Line 15"/>
          <p:cNvSpPr>
            <a:spLocks noChangeShapeType="1"/>
          </p:cNvSpPr>
          <p:nvPr/>
        </p:nvSpPr>
        <p:spPr bwMode="auto">
          <a:xfrm>
            <a:off x="4572000" y="48768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6" name="Line 16"/>
          <p:cNvSpPr>
            <a:spLocks noChangeShapeType="1"/>
          </p:cNvSpPr>
          <p:nvPr/>
        </p:nvSpPr>
        <p:spPr bwMode="auto">
          <a:xfrm flipV="1">
            <a:off x="44958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7" name="Line 17"/>
          <p:cNvSpPr>
            <a:spLocks noChangeShapeType="1"/>
          </p:cNvSpPr>
          <p:nvPr/>
        </p:nvSpPr>
        <p:spPr bwMode="auto">
          <a:xfrm>
            <a:off x="4953000" y="48006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8" name="Line 18"/>
          <p:cNvSpPr>
            <a:spLocks noChangeShapeType="1"/>
          </p:cNvSpPr>
          <p:nvPr/>
        </p:nvSpPr>
        <p:spPr bwMode="auto">
          <a:xfrm flipV="1">
            <a:off x="5943600" y="45720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699" name="Line 19"/>
          <p:cNvSpPr>
            <a:spLocks noChangeShapeType="1"/>
          </p:cNvSpPr>
          <p:nvPr/>
        </p:nvSpPr>
        <p:spPr bwMode="auto">
          <a:xfrm>
            <a:off x="5943600" y="47244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700" name="Line 20"/>
          <p:cNvSpPr>
            <a:spLocks noChangeShapeType="1"/>
          </p:cNvSpPr>
          <p:nvPr/>
        </p:nvSpPr>
        <p:spPr bwMode="auto">
          <a:xfrm flipV="1">
            <a:off x="56388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701" name="Line 21"/>
          <p:cNvSpPr>
            <a:spLocks noChangeShapeType="1"/>
          </p:cNvSpPr>
          <p:nvPr/>
        </p:nvSpPr>
        <p:spPr bwMode="auto">
          <a:xfrm>
            <a:off x="5638800" y="48006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702" name="Line 22"/>
          <p:cNvSpPr>
            <a:spLocks noChangeShapeType="1"/>
          </p:cNvSpPr>
          <p:nvPr/>
        </p:nvSpPr>
        <p:spPr bwMode="auto">
          <a:xfrm flipV="1">
            <a:off x="5334000" y="44958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703" name="Line 23"/>
          <p:cNvSpPr>
            <a:spLocks noChangeShapeType="1"/>
          </p:cNvSpPr>
          <p:nvPr/>
        </p:nvSpPr>
        <p:spPr bwMode="auto">
          <a:xfrm>
            <a:off x="5334000" y="4800600"/>
            <a:ext cx="1524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199704" name="Freeform 24"/>
          <p:cNvSpPr>
            <a:spLocks/>
          </p:cNvSpPr>
          <p:nvPr/>
        </p:nvSpPr>
        <p:spPr bwMode="auto">
          <a:xfrm>
            <a:off x="3384550" y="6189663"/>
            <a:ext cx="631825" cy="428625"/>
          </a:xfrm>
          <a:custGeom>
            <a:avLst/>
            <a:gdLst/>
            <a:ahLst/>
            <a:cxnLst>
              <a:cxn ang="0">
                <a:pos x="398" y="2"/>
              </a:cxn>
              <a:cxn ang="0">
                <a:pos x="309" y="8"/>
              </a:cxn>
              <a:cxn ang="0">
                <a:pos x="285" y="74"/>
              </a:cxn>
              <a:cxn ang="0">
                <a:pos x="202" y="133"/>
              </a:cxn>
              <a:cxn ang="0">
                <a:pos x="190" y="181"/>
              </a:cxn>
              <a:cxn ang="0">
                <a:pos x="83" y="222"/>
              </a:cxn>
              <a:cxn ang="0">
                <a:pos x="0" y="264"/>
              </a:cxn>
            </a:cxnLst>
            <a:rect l="0" t="0" r="r" b="b"/>
            <a:pathLst>
              <a:path w="398" h="270">
                <a:moveTo>
                  <a:pt x="398" y="2"/>
                </a:moveTo>
                <a:cubicBezTo>
                  <a:pt x="368" y="4"/>
                  <a:pt x="338" y="0"/>
                  <a:pt x="309" y="8"/>
                </a:cubicBezTo>
                <a:cubicBezTo>
                  <a:pt x="295" y="12"/>
                  <a:pt x="289" y="64"/>
                  <a:pt x="285" y="74"/>
                </a:cubicBezTo>
                <a:cubicBezTo>
                  <a:pt x="269" y="110"/>
                  <a:pt x="232" y="113"/>
                  <a:pt x="202" y="133"/>
                </a:cubicBezTo>
                <a:cubicBezTo>
                  <a:pt x="197" y="149"/>
                  <a:pt x="198" y="166"/>
                  <a:pt x="190" y="181"/>
                </a:cubicBezTo>
                <a:cubicBezTo>
                  <a:pt x="175" y="210"/>
                  <a:pt x="111" y="216"/>
                  <a:pt x="83" y="222"/>
                </a:cubicBezTo>
                <a:cubicBezTo>
                  <a:pt x="51" y="270"/>
                  <a:pt x="71" y="264"/>
                  <a:pt x="0" y="264"/>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199705" name="Freeform 25"/>
          <p:cNvSpPr>
            <a:spLocks/>
          </p:cNvSpPr>
          <p:nvPr/>
        </p:nvSpPr>
        <p:spPr bwMode="auto">
          <a:xfrm>
            <a:off x="4035425" y="6192838"/>
            <a:ext cx="989013" cy="500062"/>
          </a:xfrm>
          <a:custGeom>
            <a:avLst/>
            <a:gdLst/>
            <a:ahLst/>
            <a:cxnLst>
              <a:cxn ang="0">
                <a:pos x="0" y="0"/>
              </a:cxn>
              <a:cxn ang="0">
                <a:pos x="95" y="24"/>
              </a:cxn>
              <a:cxn ang="0">
                <a:pos x="285" y="78"/>
              </a:cxn>
              <a:cxn ang="0">
                <a:pos x="386" y="214"/>
              </a:cxn>
              <a:cxn ang="0">
                <a:pos x="552" y="256"/>
              </a:cxn>
              <a:cxn ang="0">
                <a:pos x="581" y="268"/>
              </a:cxn>
              <a:cxn ang="0">
                <a:pos x="611" y="274"/>
              </a:cxn>
              <a:cxn ang="0">
                <a:pos x="617" y="297"/>
              </a:cxn>
              <a:cxn ang="0">
                <a:pos x="623" y="315"/>
              </a:cxn>
            </a:cxnLst>
            <a:rect l="0" t="0" r="r" b="b"/>
            <a:pathLst>
              <a:path w="623" h="315">
                <a:moveTo>
                  <a:pt x="0" y="0"/>
                </a:moveTo>
                <a:cubicBezTo>
                  <a:pt x="68" y="7"/>
                  <a:pt x="47" y="8"/>
                  <a:pt x="95" y="24"/>
                </a:cubicBezTo>
                <a:cubicBezTo>
                  <a:pt x="154" y="70"/>
                  <a:pt x="211" y="73"/>
                  <a:pt x="285" y="78"/>
                </a:cubicBezTo>
                <a:cubicBezTo>
                  <a:pt x="315" y="123"/>
                  <a:pt x="343" y="181"/>
                  <a:pt x="386" y="214"/>
                </a:cubicBezTo>
                <a:cubicBezTo>
                  <a:pt x="429" y="247"/>
                  <a:pt x="500" y="247"/>
                  <a:pt x="552" y="256"/>
                </a:cubicBezTo>
                <a:cubicBezTo>
                  <a:pt x="562" y="260"/>
                  <a:pt x="571" y="265"/>
                  <a:pt x="581" y="268"/>
                </a:cubicBezTo>
                <a:cubicBezTo>
                  <a:pt x="591" y="271"/>
                  <a:pt x="603" y="268"/>
                  <a:pt x="611" y="274"/>
                </a:cubicBezTo>
                <a:cubicBezTo>
                  <a:pt x="617" y="279"/>
                  <a:pt x="615" y="289"/>
                  <a:pt x="617" y="297"/>
                </a:cubicBezTo>
                <a:cubicBezTo>
                  <a:pt x="619" y="303"/>
                  <a:pt x="623" y="315"/>
                  <a:pt x="623" y="315"/>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199706" name="Freeform 26"/>
          <p:cNvSpPr>
            <a:spLocks/>
          </p:cNvSpPr>
          <p:nvPr/>
        </p:nvSpPr>
        <p:spPr bwMode="auto">
          <a:xfrm>
            <a:off x="3789363" y="6221413"/>
            <a:ext cx="246062" cy="461962"/>
          </a:xfrm>
          <a:custGeom>
            <a:avLst/>
            <a:gdLst/>
            <a:ahLst/>
            <a:cxnLst>
              <a:cxn ang="0">
                <a:pos x="155" y="0"/>
              </a:cxn>
              <a:cxn ang="0">
                <a:pos x="113" y="60"/>
              </a:cxn>
              <a:cxn ang="0">
                <a:pos x="101" y="83"/>
              </a:cxn>
              <a:cxn ang="0">
                <a:pos x="83" y="107"/>
              </a:cxn>
              <a:cxn ang="0">
                <a:pos x="77" y="178"/>
              </a:cxn>
              <a:cxn ang="0">
                <a:pos x="65" y="214"/>
              </a:cxn>
              <a:cxn ang="0">
                <a:pos x="60" y="256"/>
              </a:cxn>
              <a:cxn ang="0">
                <a:pos x="0" y="291"/>
              </a:cxn>
            </a:cxnLst>
            <a:rect l="0" t="0" r="r" b="b"/>
            <a:pathLst>
              <a:path w="155" h="291">
                <a:moveTo>
                  <a:pt x="155" y="0"/>
                </a:moveTo>
                <a:cubicBezTo>
                  <a:pt x="146" y="27"/>
                  <a:pt x="129" y="38"/>
                  <a:pt x="113" y="60"/>
                </a:cubicBezTo>
                <a:cubicBezTo>
                  <a:pt x="108" y="67"/>
                  <a:pt x="106" y="76"/>
                  <a:pt x="101" y="83"/>
                </a:cubicBezTo>
                <a:cubicBezTo>
                  <a:pt x="96" y="91"/>
                  <a:pt x="89" y="99"/>
                  <a:pt x="83" y="107"/>
                </a:cubicBezTo>
                <a:cubicBezTo>
                  <a:pt x="81" y="131"/>
                  <a:pt x="81" y="155"/>
                  <a:pt x="77" y="178"/>
                </a:cubicBezTo>
                <a:cubicBezTo>
                  <a:pt x="75" y="190"/>
                  <a:pt x="65" y="214"/>
                  <a:pt x="65" y="214"/>
                </a:cubicBezTo>
                <a:cubicBezTo>
                  <a:pt x="63" y="228"/>
                  <a:pt x="65" y="243"/>
                  <a:pt x="60" y="256"/>
                </a:cubicBezTo>
                <a:cubicBezTo>
                  <a:pt x="53" y="274"/>
                  <a:pt x="18" y="291"/>
                  <a:pt x="0" y="291"/>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199707" name="Freeform 27"/>
          <p:cNvSpPr>
            <a:spLocks/>
          </p:cNvSpPr>
          <p:nvPr/>
        </p:nvSpPr>
        <p:spPr bwMode="auto">
          <a:xfrm>
            <a:off x="4052888" y="6202363"/>
            <a:ext cx="442912" cy="490537"/>
          </a:xfrm>
          <a:custGeom>
            <a:avLst/>
            <a:gdLst/>
            <a:ahLst/>
            <a:cxnLst>
              <a:cxn ang="0">
                <a:pos x="0" y="0"/>
              </a:cxn>
              <a:cxn ang="0">
                <a:pos x="36" y="42"/>
              </a:cxn>
              <a:cxn ang="0">
                <a:pos x="95" y="131"/>
              </a:cxn>
              <a:cxn ang="0">
                <a:pos x="143" y="190"/>
              </a:cxn>
              <a:cxn ang="0">
                <a:pos x="214" y="214"/>
              </a:cxn>
              <a:cxn ang="0">
                <a:pos x="244" y="262"/>
              </a:cxn>
              <a:cxn ang="0">
                <a:pos x="279" y="309"/>
              </a:cxn>
            </a:cxnLst>
            <a:rect l="0" t="0" r="r" b="b"/>
            <a:pathLst>
              <a:path w="279" h="309">
                <a:moveTo>
                  <a:pt x="0" y="0"/>
                </a:moveTo>
                <a:cubicBezTo>
                  <a:pt x="12" y="12"/>
                  <a:pt x="28" y="26"/>
                  <a:pt x="36" y="42"/>
                </a:cubicBezTo>
                <a:cubicBezTo>
                  <a:pt x="55" y="79"/>
                  <a:pt x="58" y="105"/>
                  <a:pt x="95" y="131"/>
                </a:cubicBezTo>
                <a:cubicBezTo>
                  <a:pt x="107" y="166"/>
                  <a:pt x="105" y="181"/>
                  <a:pt x="143" y="190"/>
                </a:cubicBezTo>
                <a:cubicBezTo>
                  <a:pt x="168" y="207"/>
                  <a:pt x="184" y="209"/>
                  <a:pt x="214" y="214"/>
                </a:cubicBezTo>
                <a:cubicBezTo>
                  <a:pt x="228" y="257"/>
                  <a:pt x="215" y="243"/>
                  <a:pt x="244" y="262"/>
                </a:cubicBezTo>
                <a:cubicBezTo>
                  <a:pt x="250" y="300"/>
                  <a:pt x="240" y="309"/>
                  <a:pt x="279" y="309"/>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199708" name="Line 28"/>
          <p:cNvSpPr>
            <a:spLocks noChangeShapeType="1"/>
          </p:cNvSpPr>
          <p:nvPr/>
        </p:nvSpPr>
        <p:spPr bwMode="auto">
          <a:xfrm>
            <a:off x="4114800" y="5257800"/>
            <a:ext cx="0" cy="914400"/>
          </a:xfrm>
          <a:prstGeom prst="line">
            <a:avLst/>
          </a:prstGeom>
          <a:noFill/>
          <a:ln w="38100">
            <a:solidFill>
              <a:schemeClr val="tx1"/>
            </a:solidFill>
            <a:round/>
            <a:headEnd/>
            <a:tailEnd type="triangle" w="med" len="med"/>
          </a:ln>
          <a:effectLst/>
        </p:spPr>
        <p:txBody>
          <a:bodyPr/>
          <a:lstStyle/>
          <a:p>
            <a:endParaRPr lang="en-US">
              <a:solidFill>
                <a:prstClr val="black"/>
              </a:solidFill>
            </a:endParaRPr>
          </a:p>
        </p:txBody>
      </p:sp>
      <p:sp>
        <p:nvSpPr>
          <p:cNvPr id="199709" name="Line 29"/>
          <p:cNvSpPr>
            <a:spLocks noChangeShapeType="1"/>
          </p:cNvSpPr>
          <p:nvPr/>
        </p:nvSpPr>
        <p:spPr bwMode="auto">
          <a:xfrm flipV="1">
            <a:off x="4267200" y="5257800"/>
            <a:ext cx="0" cy="914400"/>
          </a:xfrm>
          <a:prstGeom prst="line">
            <a:avLst/>
          </a:prstGeom>
          <a:noFill/>
          <a:ln w="38100">
            <a:solidFill>
              <a:schemeClr val="tx1"/>
            </a:solidFill>
            <a:round/>
            <a:headEnd/>
            <a:tailEnd type="triangle" w="med" len="med"/>
          </a:ln>
          <a:effectLst/>
        </p:spPr>
        <p:txBody>
          <a:bodyPr/>
          <a:lstStyle/>
          <a:p>
            <a:endParaRPr lang="en-US">
              <a:solidFill>
                <a:prstClr val="black"/>
              </a:solidFill>
            </a:endParaRPr>
          </a:p>
        </p:txBody>
      </p:sp>
      <p:sp>
        <p:nvSpPr>
          <p:cNvPr id="199710" name="Line 30"/>
          <p:cNvSpPr>
            <a:spLocks noChangeShapeType="1"/>
          </p:cNvSpPr>
          <p:nvPr/>
        </p:nvSpPr>
        <p:spPr bwMode="auto">
          <a:xfrm flipH="1">
            <a:off x="6019800" y="5334000"/>
            <a:ext cx="304800" cy="914400"/>
          </a:xfrm>
          <a:prstGeom prst="line">
            <a:avLst/>
          </a:prstGeom>
          <a:noFill/>
          <a:ln w="38100">
            <a:solidFill>
              <a:schemeClr val="tx1"/>
            </a:solidFill>
            <a:round/>
            <a:headEnd type="triangle" w="med" len="med"/>
            <a:tailEnd type="triangle" w="med" len="med"/>
          </a:ln>
          <a:effectLst/>
        </p:spPr>
        <p:txBody>
          <a:bodyPr/>
          <a:lstStyle/>
          <a:p>
            <a:endParaRPr lang="en-US">
              <a:solidFill>
                <a:prstClr val="black"/>
              </a:solidFill>
            </a:endParaRPr>
          </a:p>
        </p:txBody>
      </p:sp>
      <p:sp>
        <p:nvSpPr>
          <p:cNvPr id="199711" name="Line 31"/>
          <p:cNvSpPr>
            <a:spLocks noChangeShapeType="1"/>
          </p:cNvSpPr>
          <p:nvPr/>
        </p:nvSpPr>
        <p:spPr bwMode="auto">
          <a:xfrm>
            <a:off x="2743200" y="5257800"/>
            <a:ext cx="152400" cy="914400"/>
          </a:xfrm>
          <a:prstGeom prst="line">
            <a:avLst/>
          </a:prstGeom>
          <a:noFill/>
          <a:ln w="38100">
            <a:solidFill>
              <a:schemeClr val="tx1"/>
            </a:solidFill>
            <a:round/>
            <a:headEnd type="triangle" w="med" len="med"/>
            <a:tailEnd type="triangle" w="med" len="med"/>
          </a:ln>
          <a:effectLst/>
        </p:spPr>
        <p:txBody>
          <a:bodyPr/>
          <a:lstStyle/>
          <a:p>
            <a:endParaRPr lang="en-US">
              <a:solidFill>
                <a:prstClr val="black"/>
              </a:solidFill>
            </a:endParaRPr>
          </a:p>
        </p:txBody>
      </p:sp>
      <p:sp>
        <p:nvSpPr>
          <p:cNvPr id="199712" name="Line 32"/>
          <p:cNvSpPr>
            <a:spLocks noChangeShapeType="1"/>
          </p:cNvSpPr>
          <p:nvPr/>
        </p:nvSpPr>
        <p:spPr bwMode="auto">
          <a:xfrm>
            <a:off x="3200400" y="5257800"/>
            <a:ext cx="152400" cy="914400"/>
          </a:xfrm>
          <a:prstGeom prst="line">
            <a:avLst/>
          </a:prstGeom>
          <a:noFill/>
          <a:ln w="38100">
            <a:solidFill>
              <a:schemeClr val="tx1"/>
            </a:solidFill>
            <a:round/>
            <a:headEnd type="triangle" w="med" len="med"/>
            <a:tailEnd type="triangle" w="med" len="med"/>
          </a:ln>
          <a:effectLst/>
        </p:spPr>
        <p:txBody>
          <a:bodyPr/>
          <a:lstStyle/>
          <a:p>
            <a:endParaRPr lang="en-US">
              <a:solidFill>
                <a:prstClr val="black"/>
              </a:solidFill>
            </a:endParaRPr>
          </a:p>
        </p:txBody>
      </p:sp>
      <p:sp>
        <p:nvSpPr>
          <p:cNvPr id="199713" name="Line 33"/>
          <p:cNvSpPr>
            <a:spLocks noChangeShapeType="1"/>
          </p:cNvSpPr>
          <p:nvPr/>
        </p:nvSpPr>
        <p:spPr bwMode="auto">
          <a:xfrm flipH="1">
            <a:off x="5334000" y="5334000"/>
            <a:ext cx="304800" cy="914400"/>
          </a:xfrm>
          <a:prstGeom prst="line">
            <a:avLst/>
          </a:prstGeom>
          <a:noFill/>
          <a:ln w="38100">
            <a:solidFill>
              <a:schemeClr val="tx1"/>
            </a:solidFill>
            <a:round/>
            <a:headEnd type="triangle" w="med" len="med"/>
            <a:tailEnd type="triangle" w="med" len="med"/>
          </a:ln>
          <a:effectLst/>
        </p:spPr>
        <p:txBody>
          <a:bodyPr/>
          <a:lstStyle/>
          <a:p>
            <a:endParaRPr lang="en-US">
              <a:solidFill>
                <a:prstClr val="black"/>
              </a:solidFill>
            </a:endParaRPr>
          </a:p>
        </p:txBody>
      </p:sp>
      <p:sp>
        <p:nvSpPr>
          <p:cNvPr id="199714" name="Text Box 34"/>
          <p:cNvSpPr txBox="1">
            <a:spLocks noChangeArrowheads="1"/>
          </p:cNvSpPr>
          <p:nvPr/>
        </p:nvSpPr>
        <p:spPr bwMode="auto">
          <a:xfrm>
            <a:off x="6324600" y="5791200"/>
            <a:ext cx="685800" cy="457200"/>
          </a:xfrm>
          <a:prstGeom prst="rect">
            <a:avLst/>
          </a:prstGeom>
          <a:noFill/>
          <a:ln w="9525" algn="ctr">
            <a:noFill/>
            <a:miter lim="800000"/>
            <a:headEnd/>
            <a:tailEnd/>
          </a:ln>
          <a:effectLst/>
        </p:spPr>
        <p:txBody>
          <a:bodyPr>
            <a:spAutoFit/>
          </a:bodyPr>
          <a:lstStyle/>
          <a:p>
            <a:pPr algn="ctr">
              <a:spcBef>
                <a:spcPct val="50000"/>
              </a:spcBef>
            </a:pPr>
            <a:r>
              <a:rPr lang="ar-IQ" sz="1200" b="1">
                <a:solidFill>
                  <a:prstClr val="black"/>
                </a:solidFill>
              </a:rPr>
              <a:t>كيمياء تربة</a:t>
            </a:r>
            <a:endParaRPr lang="en-US" sz="1200" b="1">
              <a:solidFill>
                <a:prstClr val="black"/>
              </a:solidFill>
            </a:endParaRPr>
          </a:p>
        </p:txBody>
      </p:sp>
      <p:sp>
        <p:nvSpPr>
          <p:cNvPr id="199715" name="Text Box 35"/>
          <p:cNvSpPr txBox="1">
            <a:spLocks noChangeArrowheads="1"/>
          </p:cNvSpPr>
          <p:nvPr/>
        </p:nvSpPr>
        <p:spPr bwMode="auto">
          <a:xfrm>
            <a:off x="5410200" y="5715000"/>
            <a:ext cx="609600" cy="457200"/>
          </a:xfrm>
          <a:prstGeom prst="rect">
            <a:avLst/>
          </a:prstGeom>
          <a:noFill/>
          <a:ln w="9525" algn="ctr">
            <a:noFill/>
            <a:miter lim="800000"/>
            <a:headEnd/>
            <a:tailEnd/>
          </a:ln>
          <a:effectLst/>
        </p:spPr>
        <p:txBody>
          <a:bodyPr>
            <a:spAutoFit/>
          </a:bodyPr>
          <a:lstStyle/>
          <a:p>
            <a:pPr algn="ctr">
              <a:spcBef>
                <a:spcPct val="50000"/>
              </a:spcBef>
            </a:pPr>
            <a:r>
              <a:rPr lang="ar-IQ" sz="1200" b="1">
                <a:solidFill>
                  <a:prstClr val="black"/>
                </a:solidFill>
              </a:rPr>
              <a:t>فيزياء تربة</a:t>
            </a:r>
            <a:endParaRPr lang="en-US" sz="1200" b="1">
              <a:solidFill>
                <a:prstClr val="black"/>
              </a:solidFill>
            </a:endParaRPr>
          </a:p>
        </p:txBody>
      </p:sp>
      <p:sp>
        <p:nvSpPr>
          <p:cNvPr id="199716" name="Text Box 36"/>
          <p:cNvSpPr txBox="1">
            <a:spLocks noChangeArrowheads="1"/>
          </p:cNvSpPr>
          <p:nvPr/>
        </p:nvSpPr>
        <p:spPr bwMode="auto">
          <a:xfrm>
            <a:off x="2438400" y="5638800"/>
            <a:ext cx="1066800" cy="274638"/>
          </a:xfrm>
          <a:prstGeom prst="rect">
            <a:avLst/>
          </a:prstGeom>
          <a:noFill/>
          <a:ln w="9525" algn="ctr">
            <a:noFill/>
            <a:miter lim="800000"/>
            <a:headEnd/>
            <a:tailEnd/>
          </a:ln>
          <a:effectLst/>
        </p:spPr>
        <p:txBody>
          <a:bodyPr>
            <a:spAutoFit/>
          </a:bodyPr>
          <a:lstStyle/>
          <a:p>
            <a:pPr algn="ctr">
              <a:spcBef>
                <a:spcPct val="50000"/>
              </a:spcBef>
            </a:pPr>
            <a:r>
              <a:rPr lang="ar-IQ" sz="1200" b="1">
                <a:solidFill>
                  <a:prstClr val="black"/>
                </a:solidFill>
              </a:rPr>
              <a:t>مايكروبيولوجيا</a:t>
            </a:r>
            <a:endParaRPr lang="en-US" sz="1200" b="1">
              <a:solidFill>
                <a:prstClr val="black"/>
              </a:solidFill>
            </a:endParaRPr>
          </a:p>
        </p:txBody>
      </p:sp>
      <p:sp>
        <p:nvSpPr>
          <p:cNvPr id="199717" name="Text Box 37"/>
          <p:cNvSpPr txBox="1">
            <a:spLocks noChangeArrowheads="1"/>
          </p:cNvSpPr>
          <p:nvPr/>
        </p:nvSpPr>
        <p:spPr bwMode="auto">
          <a:xfrm>
            <a:off x="4191000" y="3429000"/>
            <a:ext cx="990600" cy="274638"/>
          </a:xfrm>
          <a:prstGeom prst="rect">
            <a:avLst/>
          </a:prstGeom>
          <a:noFill/>
          <a:ln w="9525" algn="ctr">
            <a:noFill/>
            <a:miter lim="800000"/>
            <a:headEnd/>
            <a:tailEnd/>
          </a:ln>
          <a:effectLst/>
        </p:spPr>
        <p:txBody>
          <a:bodyPr wrap="square">
            <a:spAutoFit/>
          </a:bodyPr>
          <a:lstStyle/>
          <a:p>
            <a:pPr algn="ctr">
              <a:spcBef>
                <a:spcPct val="50000"/>
              </a:spcBef>
            </a:pPr>
            <a:r>
              <a:rPr lang="ar-IQ" sz="1200" b="1" dirty="0">
                <a:solidFill>
                  <a:prstClr val="black"/>
                </a:solidFill>
              </a:rPr>
              <a:t>انواء جوية</a:t>
            </a:r>
            <a:endParaRPr lang="en-US" sz="1200" b="1" dirty="0">
              <a:solidFill>
                <a:prstClr val="black"/>
              </a:solidFill>
            </a:endParaRPr>
          </a:p>
        </p:txBody>
      </p:sp>
      <p:sp>
        <p:nvSpPr>
          <p:cNvPr id="199718" name="Line 38"/>
          <p:cNvSpPr>
            <a:spLocks noChangeShapeType="1"/>
          </p:cNvSpPr>
          <p:nvPr/>
        </p:nvSpPr>
        <p:spPr bwMode="auto">
          <a:xfrm>
            <a:off x="4648200" y="3733800"/>
            <a:ext cx="0" cy="609600"/>
          </a:xfrm>
          <a:prstGeom prst="line">
            <a:avLst/>
          </a:prstGeom>
          <a:noFill/>
          <a:ln w="31750">
            <a:solidFill>
              <a:schemeClr val="tx1"/>
            </a:solidFill>
            <a:round/>
            <a:headEnd type="triangle" w="med" len="med"/>
            <a:tailEnd type="triangle" w="med" len="med"/>
          </a:ln>
          <a:effectLst/>
        </p:spPr>
        <p:txBody>
          <a:bodyPr/>
          <a:lstStyle/>
          <a:p>
            <a:endParaRPr lang="en-US">
              <a:solidFill>
                <a:prstClr val="black"/>
              </a:solidFill>
            </a:endParaRPr>
          </a:p>
        </p:txBody>
      </p:sp>
      <p:sp>
        <p:nvSpPr>
          <p:cNvPr id="199719" name="Text Box 39"/>
          <p:cNvSpPr txBox="1">
            <a:spLocks noChangeArrowheads="1"/>
          </p:cNvSpPr>
          <p:nvPr/>
        </p:nvSpPr>
        <p:spPr bwMode="auto">
          <a:xfrm>
            <a:off x="304800" y="1371600"/>
            <a:ext cx="3124200" cy="646331"/>
          </a:xfrm>
          <a:prstGeom prst="rect">
            <a:avLst/>
          </a:prstGeom>
          <a:noFill/>
          <a:ln w="9525" algn="ctr">
            <a:noFill/>
            <a:miter lim="800000"/>
            <a:headEnd/>
            <a:tailEnd/>
          </a:ln>
          <a:effectLst/>
        </p:spPr>
        <p:txBody>
          <a:bodyPr wrap="square">
            <a:spAutoFit/>
          </a:bodyPr>
          <a:lstStyle/>
          <a:p>
            <a:pPr algn="ctr">
              <a:spcBef>
                <a:spcPct val="50000"/>
              </a:spcBef>
            </a:pPr>
            <a:r>
              <a:rPr lang="ar-IQ" b="1" dirty="0">
                <a:solidFill>
                  <a:srgbClr val="FF0000"/>
                </a:solidFill>
              </a:rPr>
              <a:t>علاقة علم تغذية النبات بالعلوم الاخرى</a:t>
            </a:r>
            <a:endParaRPr lang="en-US" b="1" dirty="0">
              <a:solidFill>
                <a:srgbClr val="FF0000"/>
              </a:solidFill>
            </a:endParaRPr>
          </a:p>
        </p:txBody>
      </p:sp>
      <p:sp>
        <p:nvSpPr>
          <p:cNvPr id="199720" name="Text Box 40"/>
          <p:cNvSpPr txBox="1">
            <a:spLocks noChangeArrowheads="1"/>
          </p:cNvSpPr>
          <p:nvPr/>
        </p:nvSpPr>
        <p:spPr bwMode="auto">
          <a:xfrm>
            <a:off x="3657600" y="6400800"/>
            <a:ext cx="1219200" cy="274638"/>
          </a:xfrm>
          <a:prstGeom prst="rect">
            <a:avLst/>
          </a:prstGeom>
          <a:noFill/>
          <a:ln w="9525" algn="ctr">
            <a:noFill/>
            <a:miter lim="800000"/>
            <a:headEnd/>
            <a:tailEnd/>
          </a:ln>
          <a:effectLst/>
        </p:spPr>
        <p:txBody>
          <a:bodyPr>
            <a:spAutoFit/>
          </a:bodyPr>
          <a:lstStyle/>
          <a:p>
            <a:pPr algn="ctr">
              <a:spcBef>
                <a:spcPct val="50000"/>
              </a:spcBef>
            </a:pPr>
            <a:r>
              <a:rPr lang="ar-IQ" sz="1200" b="1">
                <a:solidFill>
                  <a:prstClr val="black"/>
                </a:solidFill>
              </a:rPr>
              <a:t>خصوبة التربة</a:t>
            </a:r>
            <a:endParaRPr lang="en-US" sz="1200" b="1">
              <a:solidFill>
                <a:prstClr val="black"/>
              </a:solidFill>
            </a:endParaRPr>
          </a:p>
        </p:txBody>
      </p:sp>
      <p:sp>
        <p:nvSpPr>
          <p:cNvPr id="199721" name="Line 41"/>
          <p:cNvSpPr>
            <a:spLocks noChangeShapeType="1"/>
          </p:cNvSpPr>
          <p:nvPr/>
        </p:nvSpPr>
        <p:spPr bwMode="auto">
          <a:xfrm flipH="1">
            <a:off x="6400800" y="3124200"/>
            <a:ext cx="685800" cy="533400"/>
          </a:xfrm>
          <a:prstGeom prst="line">
            <a:avLst/>
          </a:prstGeom>
          <a:noFill/>
          <a:ln w="38100">
            <a:solidFill>
              <a:schemeClr val="tx1"/>
            </a:solidFill>
            <a:round/>
            <a:headEnd/>
            <a:tailEnd type="triangle" w="med" len="med"/>
          </a:ln>
          <a:effectLst/>
        </p:spPr>
        <p:txBody>
          <a:bodyPr/>
          <a:lstStyle/>
          <a:p>
            <a:endParaRPr lang="en-US">
              <a:solidFill>
                <a:prstClr val="black"/>
              </a:solidFill>
            </a:endParaRPr>
          </a:p>
        </p:txBody>
      </p:sp>
      <p:sp>
        <p:nvSpPr>
          <p:cNvPr id="199722" name="Line 42"/>
          <p:cNvSpPr>
            <a:spLocks noChangeShapeType="1"/>
          </p:cNvSpPr>
          <p:nvPr/>
        </p:nvSpPr>
        <p:spPr bwMode="auto">
          <a:xfrm flipH="1">
            <a:off x="6705600" y="3429000"/>
            <a:ext cx="381000" cy="457200"/>
          </a:xfrm>
          <a:prstGeom prst="line">
            <a:avLst/>
          </a:prstGeom>
          <a:noFill/>
          <a:ln w="38100">
            <a:solidFill>
              <a:schemeClr val="tx1"/>
            </a:solidFill>
            <a:round/>
            <a:headEnd/>
            <a:tailEnd type="triangle" w="med" len="med"/>
          </a:ln>
          <a:effectLst/>
        </p:spPr>
        <p:txBody>
          <a:bodyPr/>
          <a:lstStyle/>
          <a:p>
            <a:endParaRPr lang="en-US">
              <a:solidFill>
                <a:prstClr val="black"/>
              </a:solidFill>
            </a:endParaRPr>
          </a:p>
        </p:txBody>
      </p:sp>
      <p:sp>
        <p:nvSpPr>
          <p:cNvPr id="199723" name="Line 43"/>
          <p:cNvSpPr>
            <a:spLocks noChangeShapeType="1"/>
          </p:cNvSpPr>
          <p:nvPr/>
        </p:nvSpPr>
        <p:spPr bwMode="auto">
          <a:xfrm flipH="1">
            <a:off x="6858000" y="3657600"/>
            <a:ext cx="609600" cy="381000"/>
          </a:xfrm>
          <a:prstGeom prst="line">
            <a:avLst/>
          </a:prstGeom>
          <a:noFill/>
          <a:ln w="38100">
            <a:solidFill>
              <a:schemeClr val="tx1"/>
            </a:solidFill>
            <a:round/>
            <a:headEnd/>
            <a:tailEnd type="triangle" w="med" len="med"/>
          </a:ln>
          <a:effectLst/>
        </p:spPr>
        <p:txBody>
          <a:bodyPr/>
          <a:lstStyle/>
          <a:p>
            <a:endParaRPr lang="en-US">
              <a:solidFill>
                <a:prstClr val="black"/>
              </a:solidFill>
            </a:endParaRPr>
          </a:p>
        </p:txBody>
      </p:sp>
      <p:sp>
        <p:nvSpPr>
          <p:cNvPr id="199724" name="Oval 44"/>
          <p:cNvSpPr>
            <a:spLocks noChangeArrowheads="1"/>
          </p:cNvSpPr>
          <p:nvPr/>
        </p:nvSpPr>
        <p:spPr bwMode="auto">
          <a:xfrm>
            <a:off x="7086600" y="2971800"/>
            <a:ext cx="685800" cy="609600"/>
          </a:xfrm>
          <a:prstGeom prst="ellipse">
            <a:avLst/>
          </a:prstGeom>
          <a:solidFill>
            <a:srgbClr val="FFFF00"/>
          </a:solidFill>
          <a:ln w="9525" algn="ctr">
            <a:solidFill>
              <a:schemeClr val="tx1"/>
            </a:solidFill>
            <a:round/>
            <a:headEnd/>
            <a:tailEnd/>
          </a:ln>
          <a:effectLst/>
        </p:spPr>
        <p:txBody>
          <a:bodyPr wrap="none" anchor="ctr"/>
          <a:lstStyle/>
          <a:p>
            <a:endParaRPr lang="en-US">
              <a:solidFill>
                <a:prstClr val="black"/>
              </a:solidFill>
            </a:endParaRPr>
          </a:p>
        </p:txBody>
      </p:sp>
      <p:sp>
        <p:nvSpPr>
          <p:cNvPr id="199725" name="Text Box 45"/>
          <p:cNvSpPr txBox="1">
            <a:spLocks noChangeArrowheads="1"/>
          </p:cNvSpPr>
          <p:nvPr/>
        </p:nvSpPr>
        <p:spPr bwMode="auto">
          <a:xfrm>
            <a:off x="6934200" y="3124200"/>
            <a:ext cx="838200" cy="274638"/>
          </a:xfrm>
          <a:prstGeom prst="rect">
            <a:avLst/>
          </a:prstGeom>
          <a:noFill/>
          <a:ln w="9525" algn="ctr">
            <a:noFill/>
            <a:miter lim="800000"/>
            <a:headEnd/>
            <a:tailEnd/>
          </a:ln>
          <a:effectLst/>
        </p:spPr>
        <p:txBody>
          <a:bodyPr>
            <a:spAutoFit/>
          </a:bodyPr>
          <a:lstStyle/>
          <a:p>
            <a:pPr algn="ctr">
              <a:spcBef>
                <a:spcPct val="50000"/>
              </a:spcBef>
            </a:pPr>
            <a:r>
              <a:rPr lang="ar-IQ" sz="1200" b="1">
                <a:solidFill>
                  <a:srgbClr val="FBEEC9"/>
                </a:solidFill>
              </a:rPr>
              <a:t>أشعة شمس</a:t>
            </a:r>
            <a:endParaRPr lang="en-US" sz="1200" b="1">
              <a:solidFill>
                <a:srgbClr val="FBEEC9"/>
              </a:solidFill>
            </a:endParaRPr>
          </a:p>
        </p:txBody>
      </p:sp>
      <p:sp>
        <p:nvSpPr>
          <p:cNvPr id="199726" name="Freeform 46"/>
          <p:cNvSpPr>
            <a:spLocks/>
          </p:cNvSpPr>
          <p:nvPr/>
        </p:nvSpPr>
        <p:spPr bwMode="auto">
          <a:xfrm>
            <a:off x="7239000" y="4178300"/>
            <a:ext cx="1143000" cy="241300"/>
          </a:xfrm>
          <a:custGeom>
            <a:avLst/>
            <a:gdLst/>
            <a:ahLst/>
            <a:cxnLst>
              <a:cxn ang="0">
                <a:pos x="0" y="104"/>
              </a:cxn>
              <a:cxn ang="0">
                <a:pos x="192" y="8"/>
              </a:cxn>
              <a:cxn ang="0">
                <a:pos x="384" y="152"/>
              </a:cxn>
              <a:cxn ang="0">
                <a:pos x="528" y="8"/>
              </a:cxn>
              <a:cxn ang="0">
                <a:pos x="720" y="152"/>
              </a:cxn>
            </a:cxnLst>
            <a:rect l="0" t="0" r="r" b="b"/>
            <a:pathLst>
              <a:path w="720" h="152">
                <a:moveTo>
                  <a:pt x="0" y="104"/>
                </a:moveTo>
                <a:cubicBezTo>
                  <a:pt x="64" y="52"/>
                  <a:pt x="128" y="0"/>
                  <a:pt x="192" y="8"/>
                </a:cubicBezTo>
                <a:cubicBezTo>
                  <a:pt x="256" y="16"/>
                  <a:pt x="328" y="152"/>
                  <a:pt x="384" y="152"/>
                </a:cubicBezTo>
                <a:cubicBezTo>
                  <a:pt x="440" y="152"/>
                  <a:pt x="472" y="8"/>
                  <a:pt x="528" y="8"/>
                </a:cubicBezTo>
                <a:cubicBezTo>
                  <a:pt x="584" y="8"/>
                  <a:pt x="688" y="128"/>
                  <a:pt x="720" y="152"/>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199727" name="Freeform 47"/>
          <p:cNvSpPr>
            <a:spLocks/>
          </p:cNvSpPr>
          <p:nvPr/>
        </p:nvSpPr>
        <p:spPr bwMode="auto">
          <a:xfrm>
            <a:off x="7391400" y="4330700"/>
            <a:ext cx="1143000" cy="241300"/>
          </a:xfrm>
          <a:custGeom>
            <a:avLst/>
            <a:gdLst/>
            <a:ahLst/>
            <a:cxnLst>
              <a:cxn ang="0">
                <a:pos x="0" y="104"/>
              </a:cxn>
              <a:cxn ang="0">
                <a:pos x="192" y="8"/>
              </a:cxn>
              <a:cxn ang="0">
                <a:pos x="384" y="152"/>
              </a:cxn>
              <a:cxn ang="0">
                <a:pos x="528" y="8"/>
              </a:cxn>
              <a:cxn ang="0">
                <a:pos x="720" y="152"/>
              </a:cxn>
            </a:cxnLst>
            <a:rect l="0" t="0" r="r" b="b"/>
            <a:pathLst>
              <a:path w="720" h="152">
                <a:moveTo>
                  <a:pt x="0" y="104"/>
                </a:moveTo>
                <a:cubicBezTo>
                  <a:pt x="64" y="52"/>
                  <a:pt x="128" y="0"/>
                  <a:pt x="192" y="8"/>
                </a:cubicBezTo>
                <a:cubicBezTo>
                  <a:pt x="256" y="16"/>
                  <a:pt x="328" y="152"/>
                  <a:pt x="384" y="152"/>
                </a:cubicBezTo>
                <a:cubicBezTo>
                  <a:pt x="440" y="152"/>
                  <a:pt x="472" y="8"/>
                  <a:pt x="528" y="8"/>
                </a:cubicBezTo>
                <a:cubicBezTo>
                  <a:pt x="584" y="8"/>
                  <a:pt x="688" y="128"/>
                  <a:pt x="720" y="152"/>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199728" name="Freeform 48"/>
          <p:cNvSpPr>
            <a:spLocks/>
          </p:cNvSpPr>
          <p:nvPr/>
        </p:nvSpPr>
        <p:spPr bwMode="auto">
          <a:xfrm>
            <a:off x="7543800" y="4483100"/>
            <a:ext cx="1143000" cy="241300"/>
          </a:xfrm>
          <a:custGeom>
            <a:avLst/>
            <a:gdLst/>
            <a:ahLst/>
            <a:cxnLst>
              <a:cxn ang="0">
                <a:pos x="0" y="104"/>
              </a:cxn>
              <a:cxn ang="0">
                <a:pos x="192" y="8"/>
              </a:cxn>
              <a:cxn ang="0">
                <a:pos x="384" y="152"/>
              </a:cxn>
              <a:cxn ang="0">
                <a:pos x="528" y="8"/>
              </a:cxn>
              <a:cxn ang="0">
                <a:pos x="720" y="152"/>
              </a:cxn>
            </a:cxnLst>
            <a:rect l="0" t="0" r="r" b="b"/>
            <a:pathLst>
              <a:path w="720" h="152">
                <a:moveTo>
                  <a:pt x="0" y="104"/>
                </a:moveTo>
                <a:cubicBezTo>
                  <a:pt x="64" y="52"/>
                  <a:pt x="128" y="0"/>
                  <a:pt x="192" y="8"/>
                </a:cubicBezTo>
                <a:cubicBezTo>
                  <a:pt x="256" y="16"/>
                  <a:pt x="328" y="152"/>
                  <a:pt x="384" y="152"/>
                </a:cubicBezTo>
                <a:cubicBezTo>
                  <a:pt x="440" y="152"/>
                  <a:pt x="472" y="8"/>
                  <a:pt x="528" y="8"/>
                </a:cubicBezTo>
                <a:cubicBezTo>
                  <a:pt x="584" y="8"/>
                  <a:pt x="688" y="128"/>
                  <a:pt x="720" y="152"/>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199729" name="Text Box 49"/>
          <p:cNvSpPr txBox="1">
            <a:spLocks noChangeArrowheads="1"/>
          </p:cNvSpPr>
          <p:nvPr/>
        </p:nvSpPr>
        <p:spPr bwMode="auto">
          <a:xfrm>
            <a:off x="7467600" y="4648200"/>
            <a:ext cx="1143000" cy="274638"/>
          </a:xfrm>
          <a:prstGeom prst="rect">
            <a:avLst/>
          </a:prstGeom>
          <a:noFill/>
          <a:ln w="9525" algn="ctr">
            <a:noFill/>
            <a:miter lim="800000"/>
            <a:headEnd/>
            <a:tailEnd/>
          </a:ln>
          <a:effectLst/>
        </p:spPr>
        <p:txBody>
          <a:bodyPr>
            <a:spAutoFit/>
          </a:bodyPr>
          <a:lstStyle/>
          <a:p>
            <a:pPr algn="ctr">
              <a:spcBef>
                <a:spcPct val="50000"/>
              </a:spcBef>
            </a:pPr>
            <a:r>
              <a:rPr lang="ar-IQ" sz="1200" b="1">
                <a:solidFill>
                  <a:prstClr val="black"/>
                </a:solidFill>
              </a:rPr>
              <a:t>هواء وسرعة رياح</a:t>
            </a:r>
            <a:endParaRPr lang="en-US" sz="1200" b="1">
              <a:solidFill>
                <a:prstClr val="black"/>
              </a:solidFill>
            </a:endParaRPr>
          </a:p>
        </p:txBody>
      </p:sp>
      <p:sp>
        <p:nvSpPr>
          <p:cNvPr id="199730" name="Line 50"/>
          <p:cNvSpPr>
            <a:spLocks noChangeShapeType="1"/>
          </p:cNvSpPr>
          <p:nvPr/>
        </p:nvSpPr>
        <p:spPr bwMode="auto">
          <a:xfrm flipH="1" flipV="1">
            <a:off x="3352800" y="3657600"/>
            <a:ext cx="533400" cy="685800"/>
          </a:xfrm>
          <a:prstGeom prst="line">
            <a:avLst/>
          </a:prstGeom>
          <a:noFill/>
          <a:ln w="38100">
            <a:solidFill>
              <a:schemeClr val="tx1"/>
            </a:solidFill>
            <a:round/>
            <a:headEnd type="triangle" w="med" len="med"/>
            <a:tailEnd type="triangle" w="med" len="med"/>
          </a:ln>
          <a:effectLst/>
        </p:spPr>
        <p:txBody>
          <a:bodyPr/>
          <a:lstStyle/>
          <a:p>
            <a:endParaRPr lang="en-US">
              <a:solidFill>
                <a:prstClr val="black"/>
              </a:solidFill>
            </a:endParaRPr>
          </a:p>
        </p:txBody>
      </p:sp>
      <p:sp>
        <p:nvSpPr>
          <p:cNvPr id="199731" name="Text Box 51"/>
          <p:cNvSpPr txBox="1">
            <a:spLocks noChangeArrowheads="1"/>
          </p:cNvSpPr>
          <p:nvPr/>
        </p:nvSpPr>
        <p:spPr bwMode="auto">
          <a:xfrm>
            <a:off x="2819400" y="3429000"/>
            <a:ext cx="1143000" cy="304800"/>
          </a:xfrm>
          <a:prstGeom prst="rect">
            <a:avLst/>
          </a:prstGeom>
          <a:noFill/>
          <a:ln w="9525" algn="ctr">
            <a:noFill/>
            <a:miter lim="800000"/>
            <a:headEnd/>
            <a:tailEnd/>
          </a:ln>
          <a:effectLst/>
        </p:spPr>
        <p:txBody>
          <a:bodyPr>
            <a:spAutoFit/>
          </a:bodyPr>
          <a:lstStyle/>
          <a:p>
            <a:pPr algn="ctr">
              <a:spcBef>
                <a:spcPct val="50000"/>
              </a:spcBef>
            </a:pPr>
            <a:r>
              <a:rPr lang="ar-IQ" sz="1400" b="1">
                <a:solidFill>
                  <a:prstClr val="black"/>
                </a:solidFill>
              </a:rPr>
              <a:t>علم البيئة</a:t>
            </a:r>
            <a:endParaRPr lang="en-US" sz="1400" b="1">
              <a:solidFill>
                <a:prstClr val="black"/>
              </a:solidFill>
            </a:endParaRPr>
          </a:p>
        </p:txBody>
      </p:sp>
      <p:sp>
        <p:nvSpPr>
          <p:cNvPr id="199732" name="Line 52"/>
          <p:cNvSpPr>
            <a:spLocks noChangeShapeType="1"/>
          </p:cNvSpPr>
          <p:nvPr/>
        </p:nvSpPr>
        <p:spPr bwMode="auto">
          <a:xfrm flipH="1" flipV="1">
            <a:off x="1981200" y="3200400"/>
            <a:ext cx="762000" cy="1371600"/>
          </a:xfrm>
          <a:prstGeom prst="line">
            <a:avLst/>
          </a:prstGeom>
          <a:noFill/>
          <a:ln w="38100">
            <a:solidFill>
              <a:schemeClr val="tx1"/>
            </a:solidFill>
            <a:round/>
            <a:headEnd type="triangle" w="med" len="med"/>
            <a:tailEnd type="triangle" w="med" len="med"/>
          </a:ln>
          <a:effectLst/>
        </p:spPr>
        <p:txBody>
          <a:bodyPr/>
          <a:lstStyle/>
          <a:p>
            <a:endParaRPr lang="en-US">
              <a:solidFill>
                <a:prstClr val="black"/>
              </a:solidFill>
            </a:endParaRPr>
          </a:p>
        </p:txBody>
      </p:sp>
      <p:sp>
        <p:nvSpPr>
          <p:cNvPr id="199733" name="Text Box 53"/>
          <p:cNvSpPr txBox="1">
            <a:spLocks noChangeArrowheads="1"/>
          </p:cNvSpPr>
          <p:nvPr/>
        </p:nvSpPr>
        <p:spPr bwMode="auto">
          <a:xfrm>
            <a:off x="1447800" y="2895600"/>
            <a:ext cx="990600" cy="304800"/>
          </a:xfrm>
          <a:prstGeom prst="rect">
            <a:avLst/>
          </a:prstGeom>
          <a:noFill/>
          <a:ln w="9525" algn="ctr">
            <a:noFill/>
            <a:miter lim="800000"/>
            <a:headEnd/>
            <a:tailEnd/>
          </a:ln>
          <a:effectLst/>
        </p:spPr>
        <p:txBody>
          <a:bodyPr>
            <a:spAutoFit/>
          </a:bodyPr>
          <a:lstStyle/>
          <a:p>
            <a:pPr algn="ctr">
              <a:spcBef>
                <a:spcPct val="50000"/>
              </a:spcBef>
            </a:pPr>
            <a:r>
              <a:rPr lang="ar-IQ" sz="1400" b="1">
                <a:solidFill>
                  <a:prstClr val="black"/>
                </a:solidFill>
              </a:rPr>
              <a:t>الانتاج</a:t>
            </a:r>
            <a:endParaRPr lang="en-US" sz="1400" b="1">
              <a:solidFill>
                <a:prstClr val="black"/>
              </a:solidFill>
            </a:endParaRPr>
          </a:p>
        </p:txBody>
      </p:sp>
      <p:sp>
        <p:nvSpPr>
          <p:cNvPr id="199734" name="Text Box 54"/>
          <p:cNvSpPr txBox="1">
            <a:spLocks noChangeArrowheads="1"/>
          </p:cNvSpPr>
          <p:nvPr/>
        </p:nvSpPr>
        <p:spPr bwMode="auto">
          <a:xfrm>
            <a:off x="1981200" y="3810000"/>
            <a:ext cx="990600" cy="304800"/>
          </a:xfrm>
          <a:prstGeom prst="rect">
            <a:avLst/>
          </a:prstGeom>
          <a:noFill/>
          <a:ln w="9525" algn="ctr">
            <a:noFill/>
            <a:miter lim="800000"/>
            <a:headEnd/>
            <a:tailEnd/>
          </a:ln>
          <a:effectLst/>
        </p:spPr>
        <p:txBody>
          <a:bodyPr>
            <a:spAutoFit/>
          </a:bodyPr>
          <a:lstStyle/>
          <a:p>
            <a:pPr algn="ctr">
              <a:spcBef>
                <a:spcPct val="50000"/>
              </a:spcBef>
            </a:pPr>
            <a:r>
              <a:rPr lang="ar-IQ" sz="1400" b="1">
                <a:solidFill>
                  <a:prstClr val="black"/>
                </a:solidFill>
              </a:rPr>
              <a:t>إتزان غذائي</a:t>
            </a:r>
            <a:endParaRPr lang="en-US" sz="1400" b="1">
              <a:solidFill>
                <a:prstClr val="black"/>
              </a:solidFill>
            </a:endParaRPr>
          </a:p>
        </p:txBody>
      </p:sp>
      <p:sp>
        <p:nvSpPr>
          <p:cNvPr id="199735" name="Line 55"/>
          <p:cNvSpPr>
            <a:spLocks noChangeShapeType="1"/>
          </p:cNvSpPr>
          <p:nvPr/>
        </p:nvSpPr>
        <p:spPr bwMode="auto">
          <a:xfrm flipH="1" flipV="1">
            <a:off x="6858000" y="5029200"/>
            <a:ext cx="1066800" cy="457200"/>
          </a:xfrm>
          <a:prstGeom prst="line">
            <a:avLst/>
          </a:prstGeom>
          <a:noFill/>
          <a:ln w="38100">
            <a:solidFill>
              <a:schemeClr val="tx1"/>
            </a:solidFill>
            <a:round/>
            <a:headEnd/>
            <a:tailEnd type="triangle" w="med" len="med"/>
          </a:ln>
          <a:effectLst/>
        </p:spPr>
        <p:txBody>
          <a:bodyPr/>
          <a:lstStyle/>
          <a:p>
            <a:endParaRPr lang="en-US">
              <a:solidFill>
                <a:prstClr val="black"/>
              </a:solidFill>
            </a:endParaRPr>
          </a:p>
        </p:txBody>
      </p:sp>
      <p:sp>
        <p:nvSpPr>
          <p:cNvPr id="199736" name="Text Box 56"/>
          <p:cNvSpPr txBox="1">
            <a:spLocks noChangeArrowheads="1"/>
          </p:cNvSpPr>
          <p:nvPr/>
        </p:nvSpPr>
        <p:spPr bwMode="auto">
          <a:xfrm>
            <a:off x="7391400" y="5410200"/>
            <a:ext cx="1600200" cy="304800"/>
          </a:xfrm>
          <a:prstGeom prst="rect">
            <a:avLst/>
          </a:prstGeom>
          <a:noFill/>
          <a:ln w="9525" algn="ctr">
            <a:noFill/>
            <a:miter lim="800000"/>
            <a:headEnd/>
            <a:tailEnd/>
          </a:ln>
          <a:effectLst/>
        </p:spPr>
        <p:txBody>
          <a:bodyPr>
            <a:spAutoFit/>
          </a:bodyPr>
          <a:lstStyle/>
          <a:p>
            <a:pPr algn="ctr">
              <a:spcBef>
                <a:spcPct val="50000"/>
              </a:spcBef>
            </a:pPr>
            <a:r>
              <a:rPr lang="ar-IQ" sz="1400" b="1">
                <a:solidFill>
                  <a:prstClr val="black"/>
                </a:solidFill>
              </a:rPr>
              <a:t>تاثير الاحياء والانسان</a:t>
            </a:r>
            <a:endParaRPr lang="en-US" sz="1400" b="1">
              <a:solidFill>
                <a:prstClr val="black"/>
              </a:solidFill>
            </a:endParaRPr>
          </a:p>
        </p:txBody>
      </p:sp>
      <p:sp>
        <p:nvSpPr>
          <p:cNvPr id="57" name="TextBox 56"/>
          <p:cNvSpPr txBox="1"/>
          <p:nvPr/>
        </p:nvSpPr>
        <p:spPr>
          <a:xfrm>
            <a:off x="3276600" y="1524000"/>
            <a:ext cx="51816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rgbClr val="F0A22E">
                        <a:tint val="75000"/>
                        <a:shade val="75000"/>
                        <a:satMod val="170000"/>
                      </a:srgbClr>
                    </a:gs>
                    <a:gs pos="49000">
                      <a:srgbClr val="F0A22E">
                        <a:tint val="88000"/>
                        <a:shade val="65000"/>
                        <a:satMod val="172000"/>
                      </a:srgbClr>
                    </a:gs>
                    <a:gs pos="50000">
                      <a:srgbClr val="F0A22E">
                        <a:shade val="65000"/>
                        <a:satMod val="130000"/>
                      </a:srgbClr>
                    </a:gs>
                    <a:gs pos="92000">
                      <a:srgbClr val="F0A22E">
                        <a:shade val="50000"/>
                        <a:satMod val="120000"/>
                      </a:srgbClr>
                    </a:gs>
                    <a:gs pos="100000">
                      <a:srgbClr val="F0A22E">
                        <a:shade val="48000"/>
                        <a:satMod val="120000"/>
                      </a:srgbClr>
                    </a:gs>
                  </a:gsLst>
                  <a:lin ang="5400000"/>
                </a:gradFill>
                <a:effectLst>
                  <a:reflection blurRad="12700" stA="50000" endPos="50000" dist="5000" dir="5400000" sy="-100000" rotWithShape="0"/>
                </a:effectLst>
              </a:rPr>
              <a:t>Relation  with  other  sciences </a:t>
            </a:r>
            <a:endParaRPr lang="en-US" b="1" cap="all" dirty="0">
              <a:ln w="0"/>
              <a:gradFill flip="none">
                <a:gsLst>
                  <a:gs pos="0">
                    <a:srgbClr val="F0A22E">
                      <a:tint val="75000"/>
                      <a:shade val="75000"/>
                      <a:satMod val="170000"/>
                    </a:srgbClr>
                  </a:gs>
                  <a:gs pos="49000">
                    <a:srgbClr val="F0A22E">
                      <a:tint val="88000"/>
                      <a:shade val="65000"/>
                      <a:satMod val="172000"/>
                    </a:srgbClr>
                  </a:gs>
                  <a:gs pos="50000">
                    <a:srgbClr val="F0A22E">
                      <a:shade val="65000"/>
                      <a:satMod val="130000"/>
                    </a:srgbClr>
                  </a:gs>
                  <a:gs pos="92000">
                    <a:srgbClr val="F0A22E">
                      <a:shade val="50000"/>
                      <a:satMod val="120000"/>
                    </a:srgbClr>
                  </a:gs>
                  <a:gs pos="100000">
                    <a:srgbClr val="F0A22E">
                      <a:shade val="48000"/>
                      <a:satMod val="120000"/>
                    </a:srgbClr>
                  </a:gs>
                </a:gsLst>
                <a:lin ang="5400000"/>
              </a:gradFill>
              <a:effectLst>
                <a:reflection blurRad="12700" stA="50000" endPos="50000" dist="5000" dir="5400000" sy="-100000" rotWithShape="0"/>
              </a:effectLst>
            </a:endParaRPr>
          </a:p>
        </p:txBody>
      </p:sp>
      <p:sp>
        <p:nvSpPr>
          <p:cNvPr id="60" name="TextBox 59"/>
          <p:cNvSpPr txBox="1"/>
          <p:nvPr/>
        </p:nvSpPr>
        <p:spPr>
          <a:xfrm>
            <a:off x="5105400" y="3200400"/>
            <a:ext cx="1143000" cy="369332"/>
          </a:xfrm>
          <a:prstGeom prst="rect">
            <a:avLst/>
          </a:prstGeom>
          <a:noFill/>
        </p:spPr>
        <p:txBody>
          <a:bodyPr wrap="square" rtlCol="0">
            <a:spAutoFit/>
          </a:bodyPr>
          <a:lstStyle/>
          <a:p>
            <a:r>
              <a:rPr lang="en-US" b="1" dirty="0">
                <a:solidFill>
                  <a:srgbClr val="FF0000"/>
                </a:solidFill>
              </a:rPr>
              <a:t>Metrology</a:t>
            </a:r>
            <a:endParaRPr lang="en-US" b="1" dirty="0">
              <a:solidFill>
                <a:srgbClr val="FF0000"/>
              </a:solidFill>
            </a:endParaRPr>
          </a:p>
        </p:txBody>
      </p:sp>
      <p:sp>
        <p:nvSpPr>
          <p:cNvPr id="61" name="TextBox 60"/>
          <p:cNvSpPr txBox="1"/>
          <p:nvPr/>
        </p:nvSpPr>
        <p:spPr>
          <a:xfrm>
            <a:off x="3200400" y="3124200"/>
            <a:ext cx="1143000" cy="369332"/>
          </a:xfrm>
          <a:prstGeom prst="rect">
            <a:avLst/>
          </a:prstGeom>
          <a:noFill/>
        </p:spPr>
        <p:txBody>
          <a:bodyPr wrap="square" rtlCol="0">
            <a:spAutoFit/>
          </a:bodyPr>
          <a:lstStyle/>
          <a:p>
            <a:r>
              <a:rPr lang="en-US" b="1" dirty="0">
                <a:solidFill>
                  <a:srgbClr val="FF0000"/>
                </a:solidFill>
              </a:rPr>
              <a:t>Ecology</a:t>
            </a:r>
            <a:endParaRPr lang="en-US" b="1" dirty="0">
              <a:solidFill>
                <a:srgbClr val="FF0000"/>
              </a:solidFill>
            </a:endParaRPr>
          </a:p>
        </p:txBody>
      </p:sp>
      <p:sp>
        <p:nvSpPr>
          <p:cNvPr id="63" name="TextBox 62"/>
          <p:cNvSpPr txBox="1"/>
          <p:nvPr/>
        </p:nvSpPr>
        <p:spPr>
          <a:xfrm>
            <a:off x="533400" y="2819400"/>
            <a:ext cx="1143000" cy="369332"/>
          </a:xfrm>
          <a:prstGeom prst="rect">
            <a:avLst/>
          </a:prstGeom>
          <a:noFill/>
        </p:spPr>
        <p:txBody>
          <a:bodyPr wrap="square" rtlCol="0">
            <a:spAutoFit/>
          </a:bodyPr>
          <a:lstStyle/>
          <a:p>
            <a:r>
              <a:rPr lang="en-US" b="1" dirty="0">
                <a:solidFill>
                  <a:srgbClr val="FF0000"/>
                </a:solidFill>
              </a:rPr>
              <a:t>Product</a:t>
            </a:r>
            <a:endParaRPr lang="en-US" b="1" dirty="0">
              <a:solidFill>
                <a:srgbClr val="FF0000"/>
              </a:solidFill>
            </a:endParaRPr>
          </a:p>
        </p:txBody>
      </p:sp>
      <p:sp>
        <p:nvSpPr>
          <p:cNvPr id="64" name="TextBox 63"/>
          <p:cNvSpPr txBox="1"/>
          <p:nvPr/>
        </p:nvSpPr>
        <p:spPr>
          <a:xfrm>
            <a:off x="4572000" y="4507468"/>
            <a:ext cx="3124200" cy="369332"/>
          </a:xfrm>
          <a:prstGeom prst="rect">
            <a:avLst/>
          </a:prstGeom>
          <a:noFill/>
        </p:spPr>
        <p:txBody>
          <a:bodyPr wrap="square" rtlCol="0">
            <a:spAutoFit/>
          </a:bodyPr>
          <a:lstStyle/>
          <a:p>
            <a:r>
              <a:rPr lang="en-US" b="1" dirty="0">
                <a:solidFill>
                  <a:srgbClr val="FF0000"/>
                </a:solidFill>
              </a:rPr>
              <a:t>Plant Nutrition</a:t>
            </a:r>
            <a:endParaRPr lang="en-US" b="1" dirty="0">
              <a:solidFill>
                <a:srgbClr val="FF0000"/>
              </a:solidFill>
            </a:endParaRPr>
          </a:p>
        </p:txBody>
      </p:sp>
      <p:sp>
        <p:nvSpPr>
          <p:cNvPr id="65" name="Line 16"/>
          <p:cNvSpPr>
            <a:spLocks noChangeShapeType="1"/>
          </p:cNvSpPr>
          <p:nvPr/>
        </p:nvSpPr>
        <p:spPr bwMode="auto">
          <a:xfrm flipV="1">
            <a:off x="4648200" y="4648200"/>
            <a:ext cx="381000" cy="3048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66" name="TextBox 65"/>
          <p:cNvSpPr txBox="1"/>
          <p:nvPr/>
        </p:nvSpPr>
        <p:spPr>
          <a:xfrm>
            <a:off x="381000" y="2895600"/>
            <a:ext cx="1143000" cy="369332"/>
          </a:xfrm>
          <a:prstGeom prst="rect">
            <a:avLst/>
          </a:prstGeom>
          <a:noFill/>
        </p:spPr>
        <p:txBody>
          <a:bodyPr wrap="square" rtlCol="0">
            <a:spAutoFit/>
          </a:bodyPr>
          <a:lstStyle/>
          <a:p>
            <a:endParaRPr lang="en-US" b="1" dirty="0">
              <a:solidFill>
                <a:srgbClr val="FF0000"/>
              </a:solidFill>
            </a:endParaRPr>
          </a:p>
        </p:txBody>
      </p:sp>
      <p:sp>
        <p:nvSpPr>
          <p:cNvPr id="67" name="TextBox 66"/>
          <p:cNvSpPr txBox="1"/>
          <p:nvPr/>
        </p:nvSpPr>
        <p:spPr>
          <a:xfrm>
            <a:off x="762000" y="5410200"/>
            <a:ext cx="1752600" cy="369332"/>
          </a:xfrm>
          <a:prstGeom prst="rect">
            <a:avLst/>
          </a:prstGeom>
          <a:noFill/>
        </p:spPr>
        <p:txBody>
          <a:bodyPr wrap="square" rtlCol="0">
            <a:spAutoFit/>
          </a:bodyPr>
          <a:lstStyle/>
          <a:p>
            <a:r>
              <a:rPr lang="en-US" b="1" dirty="0">
                <a:solidFill>
                  <a:srgbClr val="FF0000"/>
                </a:solidFill>
              </a:rPr>
              <a:t>SOIL MICROB.</a:t>
            </a:r>
            <a:endParaRPr lang="en-US" b="1" dirty="0">
              <a:solidFill>
                <a:srgbClr val="FF0000"/>
              </a:solidFill>
            </a:endParaRPr>
          </a:p>
        </p:txBody>
      </p:sp>
      <p:sp>
        <p:nvSpPr>
          <p:cNvPr id="68" name="TextBox 67"/>
          <p:cNvSpPr txBox="1"/>
          <p:nvPr/>
        </p:nvSpPr>
        <p:spPr>
          <a:xfrm>
            <a:off x="4191000" y="5562600"/>
            <a:ext cx="1752600" cy="369332"/>
          </a:xfrm>
          <a:prstGeom prst="rect">
            <a:avLst/>
          </a:prstGeom>
          <a:noFill/>
        </p:spPr>
        <p:txBody>
          <a:bodyPr wrap="square" rtlCol="0">
            <a:spAutoFit/>
          </a:bodyPr>
          <a:lstStyle/>
          <a:p>
            <a:r>
              <a:rPr lang="en-US" b="1" dirty="0">
                <a:solidFill>
                  <a:srgbClr val="FF0000"/>
                </a:solidFill>
              </a:rPr>
              <a:t>SOIL PHYS.</a:t>
            </a:r>
            <a:endParaRPr lang="en-US" b="1" dirty="0">
              <a:solidFill>
                <a:srgbClr val="FF0000"/>
              </a:solidFill>
            </a:endParaRPr>
          </a:p>
        </p:txBody>
      </p:sp>
      <p:sp>
        <p:nvSpPr>
          <p:cNvPr id="69" name="TextBox 68"/>
          <p:cNvSpPr txBox="1"/>
          <p:nvPr/>
        </p:nvSpPr>
        <p:spPr>
          <a:xfrm>
            <a:off x="6019800" y="5486400"/>
            <a:ext cx="1447800" cy="369332"/>
          </a:xfrm>
          <a:prstGeom prst="rect">
            <a:avLst/>
          </a:prstGeom>
          <a:noFill/>
        </p:spPr>
        <p:txBody>
          <a:bodyPr wrap="square" rtlCol="0">
            <a:spAutoFit/>
          </a:bodyPr>
          <a:lstStyle/>
          <a:p>
            <a:r>
              <a:rPr lang="en-US" b="1" dirty="0">
                <a:solidFill>
                  <a:srgbClr val="FF0000"/>
                </a:solidFill>
              </a:rPr>
              <a:t>SOIL CHEM.</a:t>
            </a:r>
            <a:endParaRPr lang="en-US" b="1" dirty="0">
              <a:solidFill>
                <a:srgbClr val="FF0000"/>
              </a:solidFill>
            </a:endParaRPr>
          </a:p>
        </p:txBody>
      </p:sp>
      <p:sp>
        <p:nvSpPr>
          <p:cNvPr id="70" name="TextBox 69"/>
          <p:cNvSpPr txBox="1"/>
          <p:nvPr/>
        </p:nvSpPr>
        <p:spPr>
          <a:xfrm>
            <a:off x="1905000" y="6412468"/>
            <a:ext cx="2819400" cy="369332"/>
          </a:xfrm>
          <a:prstGeom prst="rect">
            <a:avLst/>
          </a:prstGeom>
          <a:noFill/>
        </p:spPr>
        <p:txBody>
          <a:bodyPr wrap="square" rtlCol="0">
            <a:spAutoFit/>
          </a:bodyPr>
          <a:lstStyle/>
          <a:p>
            <a:r>
              <a:rPr lang="en-US" b="1" dirty="0">
                <a:solidFill>
                  <a:srgbClr val="FF0000"/>
                </a:solidFill>
              </a:rPr>
              <a:t>SOIL FERTILITY</a:t>
            </a:r>
            <a:endParaRPr lang="en-US" b="1" dirty="0">
              <a:solidFill>
                <a:srgbClr val="FF0000"/>
              </a:solidFill>
            </a:endParaRPr>
          </a:p>
        </p:txBody>
      </p:sp>
      <p:sp>
        <p:nvSpPr>
          <p:cNvPr id="71" name="TextBox 70"/>
          <p:cNvSpPr txBox="1"/>
          <p:nvPr/>
        </p:nvSpPr>
        <p:spPr>
          <a:xfrm>
            <a:off x="6705600" y="6019800"/>
            <a:ext cx="2057400" cy="584775"/>
          </a:xfrm>
          <a:prstGeom prst="rect">
            <a:avLst/>
          </a:prstGeom>
          <a:noFill/>
        </p:spPr>
        <p:txBody>
          <a:bodyPr wrap="square" rtlCol="0">
            <a:spAutoFit/>
          </a:bodyPr>
          <a:lstStyle/>
          <a:p>
            <a:r>
              <a:rPr lang="en-US" sz="1600" b="1" dirty="0">
                <a:solidFill>
                  <a:srgbClr val="FF0000"/>
                </a:solidFill>
              </a:rPr>
              <a:t>Humane &amp; Micro O.</a:t>
            </a:r>
          </a:p>
          <a:p>
            <a:r>
              <a:rPr lang="en-US" sz="1600" b="1" dirty="0">
                <a:solidFill>
                  <a:srgbClr val="FF0000"/>
                </a:solidFill>
              </a:rPr>
              <a:t>       activity </a:t>
            </a:r>
            <a:endParaRPr lang="en-US" sz="1600" b="1" dirty="0">
              <a:solidFill>
                <a:srgbClr val="FF0000"/>
              </a:solidFill>
            </a:endParaRPr>
          </a:p>
        </p:txBody>
      </p:sp>
      <p:sp>
        <p:nvSpPr>
          <p:cNvPr id="73" name="Footer Placeholder 72"/>
          <p:cNvSpPr>
            <a:spLocks noGrp="1"/>
          </p:cNvSpPr>
          <p:nvPr>
            <p:ph type="ftr" sz="quarter" idx="11"/>
          </p:nvPr>
        </p:nvSpPr>
        <p:spPr>
          <a:xfrm>
            <a:off x="-1295400" y="76200"/>
            <a:ext cx="3352800" cy="288925"/>
          </a:xfrm>
        </p:spPr>
        <p:txBody>
          <a:bodyPr/>
          <a:lstStyle/>
          <a:p>
            <a:r>
              <a:rPr lang="en-US" dirty="0" smtClean="0">
                <a:solidFill>
                  <a:srgbClr val="F0A22E">
                    <a:shade val="75000"/>
                  </a:srgbClr>
                </a:solidFill>
              </a:rPr>
              <a:t>Dr. Alwand Tahir Dizayee</a:t>
            </a:r>
            <a:endParaRPr lang="en-US" dirty="0">
              <a:solidFill>
                <a:srgbClr val="F0A22E">
                  <a:shade val="75000"/>
                </a:srgbClr>
              </a:solidFill>
            </a:endParaRPr>
          </a:p>
        </p:txBody>
      </p:sp>
      <p:sp>
        <p:nvSpPr>
          <p:cNvPr id="74" name="Slide Number Placeholder 73"/>
          <p:cNvSpPr>
            <a:spLocks noGrp="1"/>
          </p:cNvSpPr>
          <p:nvPr>
            <p:ph type="sldNum" sz="quarter" idx="12"/>
          </p:nvPr>
        </p:nvSpPr>
        <p:spPr/>
        <p:txBody>
          <a:bodyPr/>
          <a:lstStyle/>
          <a:p>
            <a:fld id="{D49E117A-CA9F-4CE9-A8CC-1947869981DF}" type="slidenum">
              <a:rPr lang="en-US" smtClean="0">
                <a:solidFill>
                  <a:srgbClr val="F0A22E">
                    <a:shade val="75000"/>
                  </a:srgbClr>
                </a:solidFill>
              </a:rPr>
              <a:pPr/>
              <a:t>16</a:t>
            </a:fld>
            <a:endParaRPr lang="en-US">
              <a:solidFill>
                <a:srgbClr val="F0A22E">
                  <a:shade val="75000"/>
                </a:srgbClr>
              </a:solidFill>
            </a:endParaRPr>
          </a:p>
        </p:txBody>
      </p:sp>
      <p:sp>
        <p:nvSpPr>
          <p:cNvPr id="72" name="Date Placeholder 71"/>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2714995335"/>
      </p:ext>
    </p:extLst>
  </p:cSld>
  <p:clrMapOvr>
    <a:masterClrMapping/>
  </p:clrMapOvr>
  <p:transition spd="slow">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0" y="0"/>
            <a:ext cx="9144000" cy="6858000"/>
          </a:xfrm>
        </p:spPr>
        <p:txBody>
          <a:bodyPr>
            <a:normAutofit/>
          </a:bodyPr>
          <a:lstStyle/>
          <a:p>
            <a:pPr>
              <a:buClr>
                <a:schemeClr val="tx1"/>
              </a:buClr>
              <a:buFontTx/>
              <a:buNone/>
            </a:pPr>
            <a:r>
              <a:rPr lang="en-US" sz="3600" b="1" dirty="0" smtClean="0">
                <a:solidFill>
                  <a:srgbClr val="FF0000"/>
                </a:solidFill>
              </a:rPr>
              <a:t>                              EPSTEIN  1972</a:t>
            </a:r>
            <a:endParaRPr lang="en-US" sz="3600" b="1" dirty="0">
              <a:solidFill>
                <a:srgbClr val="FF0000"/>
              </a:solidFill>
            </a:endParaRPr>
          </a:p>
        </p:txBody>
      </p:sp>
      <p:sp>
        <p:nvSpPr>
          <p:cNvPr id="200707" name="Freeform 3"/>
          <p:cNvSpPr>
            <a:spLocks/>
          </p:cNvSpPr>
          <p:nvPr/>
        </p:nvSpPr>
        <p:spPr bwMode="auto">
          <a:xfrm>
            <a:off x="4284663" y="2452688"/>
            <a:ext cx="427037" cy="2894012"/>
          </a:xfrm>
          <a:custGeom>
            <a:avLst/>
            <a:gdLst/>
            <a:ahLst/>
            <a:cxnLst>
              <a:cxn ang="0">
                <a:pos x="269" y="0"/>
              </a:cxn>
              <a:cxn ang="0">
                <a:pos x="228" y="75"/>
              </a:cxn>
              <a:cxn ang="0">
                <a:pos x="181" y="319"/>
              </a:cxn>
              <a:cxn ang="0">
                <a:pos x="181" y="698"/>
              </a:cxn>
              <a:cxn ang="0">
                <a:pos x="201" y="915"/>
              </a:cxn>
              <a:cxn ang="0">
                <a:pos x="188" y="1138"/>
              </a:cxn>
              <a:cxn ang="0">
                <a:pos x="140" y="1213"/>
              </a:cxn>
              <a:cxn ang="0">
                <a:pos x="113" y="1254"/>
              </a:cxn>
              <a:cxn ang="0">
                <a:pos x="93" y="1281"/>
              </a:cxn>
              <a:cxn ang="0">
                <a:pos x="59" y="1342"/>
              </a:cxn>
              <a:cxn ang="0">
                <a:pos x="18" y="1477"/>
              </a:cxn>
              <a:cxn ang="0">
                <a:pos x="100" y="1714"/>
              </a:cxn>
              <a:cxn ang="0">
                <a:pos x="120" y="1762"/>
              </a:cxn>
              <a:cxn ang="0">
                <a:pos x="147" y="1816"/>
              </a:cxn>
            </a:cxnLst>
            <a:rect l="0" t="0" r="r" b="b"/>
            <a:pathLst>
              <a:path w="269" h="1823">
                <a:moveTo>
                  <a:pt x="269" y="0"/>
                </a:moveTo>
                <a:cubicBezTo>
                  <a:pt x="246" y="23"/>
                  <a:pt x="238" y="45"/>
                  <a:pt x="228" y="75"/>
                </a:cubicBezTo>
                <a:cubicBezTo>
                  <a:pt x="221" y="158"/>
                  <a:pt x="201" y="238"/>
                  <a:pt x="181" y="319"/>
                </a:cubicBezTo>
                <a:cubicBezTo>
                  <a:pt x="168" y="444"/>
                  <a:pt x="149" y="573"/>
                  <a:pt x="181" y="698"/>
                </a:cubicBezTo>
                <a:cubicBezTo>
                  <a:pt x="187" y="772"/>
                  <a:pt x="197" y="841"/>
                  <a:pt x="201" y="915"/>
                </a:cubicBezTo>
                <a:cubicBezTo>
                  <a:pt x="199" y="989"/>
                  <a:pt x="218" y="1070"/>
                  <a:pt x="188" y="1138"/>
                </a:cubicBezTo>
                <a:cubicBezTo>
                  <a:pt x="176" y="1165"/>
                  <a:pt x="157" y="1189"/>
                  <a:pt x="140" y="1213"/>
                </a:cubicBezTo>
                <a:cubicBezTo>
                  <a:pt x="131" y="1226"/>
                  <a:pt x="122" y="1241"/>
                  <a:pt x="113" y="1254"/>
                </a:cubicBezTo>
                <a:cubicBezTo>
                  <a:pt x="107" y="1263"/>
                  <a:pt x="93" y="1281"/>
                  <a:pt x="93" y="1281"/>
                </a:cubicBezTo>
                <a:cubicBezTo>
                  <a:pt x="81" y="1316"/>
                  <a:pt x="90" y="1295"/>
                  <a:pt x="59" y="1342"/>
                </a:cubicBezTo>
                <a:cubicBezTo>
                  <a:pt x="34" y="1380"/>
                  <a:pt x="27" y="1433"/>
                  <a:pt x="18" y="1477"/>
                </a:cubicBezTo>
                <a:cubicBezTo>
                  <a:pt x="22" y="1553"/>
                  <a:pt x="0" y="1685"/>
                  <a:pt x="100" y="1714"/>
                </a:cubicBezTo>
                <a:cubicBezTo>
                  <a:pt x="105" y="1731"/>
                  <a:pt x="116" y="1745"/>
                  <a:pt x="120" y="1762"/>
                </a:cubicBezTo>
                <a:cubicBezTo>
                  <a:pt x="136" y="1823"/>
                  <a:pt x="106" y="1816"/>
                  <a:pt x="147" y="1816"/>
                </a:cubicBezTo>
              </a:path>
            </a:pathLst>
          </a:custGeom>
          <a:noFill/>
          <a:ln w="44450" cap="flat" cmpd="sng">
            <a:solidFill>
              <a:srgbClr val="339966"/>
            </a:solidFill>
            <a:prstDash val="solid"/>
            <a:round/>
            <a:headEnd type="none" w="med" len="med"/>
            <a:tailEnd type="none" w="med" len="med"/>
          </a:ln>
          <a:effectLst/>
        </p:spPr>
        <p:txBody>
          <a:bodyPr/>
          <a:lstStyle/>
          <a:p>
            <a:endParaRPr lang="en-US">
              <a:solidFill>
                <a:prstClr val="black"/>
              </a:solidFill>
            </a:endParaRPr>
          </a:p>
        </p:txBody>
      </p:sp>
      <p:sp>
        <p:nvSpPr>
          <p:cNvPr id="200708" name="Freeform 4"/>
          <p:cNvSpPr>
            <a:spLocks/>
          </p:cNvSpPr>
          <p:nvPr/>
        </p:nvSpPr>
        <p:spPr bwMode="auto">
          <a:xfrm>
            <a:off x="2452688" y="4862513"/>
            <a:ext cx="4238625" cy="190500"/>
          </a:xfrm>
          <a:custGeom>
            <a:avLst/>
            <a:gdLst/>
            <a:ahLst/>
            <a:cxnLst>
              <a:cxn ang="0">
                <a:pos x="0" y="27"/>
              </a:cxn>
              <a:cxn ang="0">
                <a:pos x="102" y="34"/>
              </a:cxn>
              <a:cxn ang="0">
                <a:pos x="176" y="61"/>
              </a:cxn>
              <a:cxn ang="0">
                <a:pos x="264" y="75"/>
              </a:cxn>
              <a:cxn ang="0">
                <a:pos x="474" y="75"/>
              </a:cxn>
              <a:cxn ang="0">
                <a:pos x="556" y="27"/>
              </a:cxn>
              <a:cxn ang="0">
                <a:pos x="664" y="20"/>
              </a:cxn>
              <a:cxn ang="0">
                <a:pos x="712" y="27"/>
              </a:cxn>
              <a:cxn ang="0">
                <a:pos x="752" y="41"/>
              </a:cxn>
              <a:cxn ang="0">
                <a:pos x="922" y="14"/>
              </a:cxn>
              <a:cxn ang="0">
                <a:pos x="1206" y="41"/>
              </a:cxn>
              <a:cxn ang="0">
                <a:pos x="1342" y="115"/>
              </a:cxn>
              <a:cxn ang="0">
                <a:pos x="1457" y="102"/>
              </a:cxn>
              <a:cxn ang="0">
                <a:pos x="1559" y="81"/>
              </a:cxn>
              <a:cxn ang="0">
                <a:pos x="1762" y="68"/>
              </a:cxn>
              <a:cxn ang="0">
                <a:pos x="2033" y="34"/>
              </a:cxn>
              <a:cxn ang="0">
                <a:pos x="2175" y="14"/>
              </a:cxn>
              <a:cxn ang="0">
                <a:pos x="2243" y="0"/>
              </a:cxn>
              <a:cxn ang="0">
                <a:pos x="2521" y="41"/>
              </a:cxn>
              <a:cxn ang="0">
                <a:pos x="2623" y="34"/>
              </a:cxn>
              <a:cxn ang="0">
                <a:pos x="2670" y="0"/>
              </a:cxn>
            </a:cxnLst>
            <a:rect l="0" t="0" r="r" b="b"/>
            <a:pathLst>
              <a:path w="2670" h="120">
                <a:moveTo>
                  <a:pt x="0" y="27"/>
                </a:moveTo>
                <a:cubicBezTo>
                  <a:pt x="34" y="29"/>
                  <a:pt x="68" y="29"/>
                  <a:pt x="102" y="34"/>
                </a:cubicBezTo>
                <a:cubicBezTo>
                  <a:pt x="128" y="38"/>
                  <a:pt x="150" y="55"/>
                  <a:pt x="176" y="61"/>
                </a:cubicBezTo>
                <a:cubicBezTo>
                  <a:pt x="205" y="67"/>
                  <a:pt x="235" y="70"/>
                  <a:pt x="264" y="75"/>
                </a:cubicBezTo>
                <a:cubicBezTo>
                  <a:pt x="328" y="112"/>
                  <a:pt x="408" y="110"/>
                  <a:pt x="474" y="75"/>
                </a:cubicBezTo>
                <a:cubicBezTo>
                  <a:pt x="502" y="60"/>
                  <a:pt x="525" y="32"/>
                  <a:pt x="556" y="27"/>
                </a:cubicBezTo>
                <a:cubicBezTo>
                  <a:pt x="592" y="21"/>
                  <a:pt x="628" y="22"/>
                  <a:pt x="664" y="20"/>
                </a:cubicBezTo>
                <a:cubicBezTo>
                  <a:pt x="680" y="22"/>
                  <a:pt x="696" y="23"/>
                  <a:pt x="712" y="27"/>
                </a:cubicBezTo>
                <a:cubicBezTo>
                  <a:pt x="726" y="30"/>
                  <a:pt x="752" y="41"/>
                  <a:pt x="752" y="41"/>
                </a:cubicBezTo>
                <a:cubicBezTo>
                  <a:pt x="843" y="35"/>
                  <a:pt x="853" y="34"/>
                  <a:pt x="922" y="14"/>
                </a:cubicBezTo>
                <a:cubicBezTo>
                  <a:pt x="1040" y="18"/>
                  <a:pt x="1103" y="23"/>
                  <a:pt x="1206" y="41"/>
                </a:cubicBezTo>
                <a:cubicBezTo>
                  <a:pt x="1253" y="64"/>
                  <a:pt x="1297" y="89"/>
                  <a:pt x="1342" y="115"/>
                </a:cubicBezTo>
                <a:cubicBezTo>
                  <a:pt x="1399" y="95"/>
                  <a:pt x="1321" y="120"/>
                  <a:pt x="1457" y="102"/>
                </a:cubicBezTo>
                <a:cubicBezTo>
                  <a:pt x="1594" y="84"/>
                  <a:pt x="1434" y="91"/>
                  <a:pt x="1559" y="81"/>
                </a:cubicBezTo>
                <a:cubicBezTo>
                  <a:pt x="1627" y="76"/>
                  <a:pt x="1762" y="68"/>
                  <a:pt x="1762" y="68"/>
                </a:cubicBezTo>
                <a:cubicBezTo>
                  <a:pt x="1854" y="44"/>
                  <a:pt x="1936" y="39"/>
                  <a:pt x="2033" y="34"/>
                </a:cubicBezTo>
                <a:cubicBezTo>
                  <a:pt x="2108" y="3"/>
                  <a:pt x="2031" y="30"/>
                  <a:pt x="2175" y="14"/>
                </a:cubicBezTo>
                <a:cubicBezTo>
                  <a:pt x="2198" y="11"/>
                  <a:pt x="2243" y="0"/>
                  <a:pt x="2243" y="0"/>
                </a:cubicBezTo>
                <a:cubicBezTo>
                  <a:pt x="2337" y="8"/>
                  <a:pt x="2431" y="10"/>
                  <a:pt x="2521" y="41"/>
                </a:cubicBezTo>
                <a:cubicBezTo>
                  <a:pt x="2555" y="39"/>
                  <a:pt x="2589" y="39"/>
                  <a:pt x="2623" y="34"/>
                </a:cubicBezTo>
                <a:cubicBezTo>
                  <a:pt x="2634" y="32"/>
                  <a:pt x="2670" y="14"/>
                  <a:pt x="2670" y="0"/>
                </a:cubicBezTo>
              </a:path>
            </a:pathLst>
          </a:custGeom>
          <a:noFill/>
          <a:ln w="25400" cap="flat" cmpd="sng">
            <a:solidFill>
              <a:srgbClr val="00FF00"/>
            </a:solidFill>
            <a:prstDash val="solid"/>
            <a:round/>
            <a:headEnd type="none" w="med" len="med"/>
            <a:tailEnd type="none" w="med" len="med"/>
          </a:ln>
          <a:effectLst/>
        </p:spPr>
        <p:txBody>
          <a:bodyPr/>
          <a:lstStyle/>
          <a:p>
            <a:endParaRPr lang="en-US">
              <a:solidFill>
                <a:prstClr val="black"/>
              </a:solidFill>
            </a:endParaRPr>
          </a:p>
        </p:txBody>
      </p:sp>
      <p:sp>
        <p:nvSpPr>
          <p:cNvPr id="200709" name="Freeform 5"/>
          <p:cNvSpPr>
            <a:spLocks/>
          </p:cNvSpPr>
          <p:nvPr/>
        </p:nvSpPr>
        <p:spPr bwMode="auto">
          <a:xfrm>
            <a:off x="3495675" y="5338763"/>
            <a:ext cx="990600" cy="546100"/>
          </a:xfrm>
          <a:custGeom>
            <a:avLst/>
            <a:gdLst/>
            <a:ahLst/>
            <a:cxnLst>
              <a:cxn ang="0">
                <a:pos x="624" y="39"/>
              </a:cxn>
              <a:cxn ang="0">
                <a:pos x="529" y="18"/>
              </a:cxn>
              <a:cxn ang="0">
                <a:pos x="475" y="52"/>
              </a:cxn>
              <a:cxn ang="0">
                <a:pos x="387" y="86"/>
              </a:cxn>
              <a:cxn ang="0">
                <a:pos x="339" y="195"/>
              </a:cxn>
              <a:cxn ang="0">
                <a:pos x="292" y="276"/>
              </a:cxn>
              <a:cxn ang="0">
                <a:pos x="197" y="290"/>
              </a:cxn>
              <a:cxn ang="0">
                <a:pos x="55" y="344"/>
              </a:cxn>
              <a:cxn ang="0">
                <a:pos x="0" y="337"/>
              </a:cxn>
            </a:cxnLst>
            <a:rect l="0" t="0" r="r" b="b"/>
            <a:pathLst>
              <a:path w="624" h="344">
                <a:moveTo>
                  <a:pt x="624" y="39"/>
                </a:moveTo>
                <a:cubicBezTo>
                  <a:pt x="580" y="4"/>
                  <a:pt x="585" y="0"/>
                  <a:pt x="529" y="18"/>
                </a:cubicBezTo>
                <a:cubicBezTo>
                  <a:pt x="505" y="43"/>
                  <a:pt x="508" y="64"/>
                  <a:pt x="475" y="52"/>
                </a:cubicBezTo>
                <a:cubicBezTo>
                  <a:pt x="447" y="71"/>
                  <a:pt x="419" y="75"/>
                  <a:pt x="387" y="86"/>
                </a:cubicBezTo>
                <a:cubicBezTo>
                  <a:pt x="360" y="127"/>
                  <a:pt x="355" y="148"/>
                  <a:pt x="339" y="195"/>
                </a:cubicBezTo>
                <a:cubicBezTo>
                  <a:pt x="329" y="225"/>
                  <a:pt x="328" y="262"/>
                  <a:pt x="292" y="276"/>
                </a:cubicBezTo>
                <a:cubicBezTo>
                  <a:pt x="274" y="283"/>
                  <a:pt x="206" y="289"/>
                  <a:pt x="197" y="290"/>
                </a:cubicBezTo>
                <a:cubicBezTo>
                  <a:pt x="144" y="316"/>
                  <a:pt x="110" y="330"/>
                  <a:pt x="55" y="344"/>
                </a:cubicBezTo>
                <a:cubicBezTo>
                  <a:pt x="37" y="342"/>
                  <a:pt x="0" y="337"/>
                  <a:pt x="0" y="337"/>
                </a:cubicBezTo>
              </a:path>
            </a:pathLst>
          </a:custGeom>
          <a:no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10" name="Freeform 6"/>
          <p:cNvSpPr>
            <a:spLocks/>
          </p:cNvSpPr>
          <p:nvPr/>
        </p:nvSpPr>
        <p:spPr bwMode="auto">
          <a:xfrm>
            <a:off x="3851275" y="5475288"/>
            <a:ext cx="569913" cy="584200"/>
          </a:xfrm>
          <a:custGeom>
            <a:avLst/>
            <a:gdLst/>
            <a:ahLst/>
            <a:cxnLst>
              <a:cxn ang="0">
                <a:pos x="359" y="0"/>
              </a:cxn>
              <a:cxn ang="0">
                <a:pos x="339" y="61"/>
              </a:cxn>
              <a:cxn ang="0">
                <a:pos x="305" y="129"/>
              </a:cxn>
              <a:cxn ang="0">
                <a:pos x="210" y="183"/>
              </a:cxn>
              <a:cxn ang="0">
                <a:pos x="81" y="366"/>
              </a:cxn>
              <a:cxn ang="0">
                <a:pos x="0" y="366"/>
              </a:cxn>
            </a:cxnLst>
            <a:rect l="0" t="0" r="r" b="b"/>
            <a:pathLst>
              <a:path w="359" h="368">
                <a:moveTo>
                  <a:pt x="359" y="0"/>
                </a:moveTo>
                <a:cubicBezTo>
                  <a:pt x="337" y="23"/>
                  <a:pt x="328" y="30"/>
                  <a:pt x="339" y="61"/>
                </a:cubicBezTo>
                <a:cubicBezTo>
                  <a:pt x="331" y="86"/>
                  <a:pt x="319" y="107"/>
                  <a:pt x="305" y="129"/>
                </a:cubicBezTo>
                <a:cubicBezTo>
                  <a:pt x="290" y="186"/>
                  <a:pt x="272" y="177"/>
                  <a:pt x="210" y="183"/>
                </a:cubicBezTo>
                <a:cubicBezTo>
                  <a:pt x="194" y="243"/>
                  <a:pt x="159" y="361"/>
                  <a:pt x="81" y="366"/>
                </a:cubicBezTo>
                <a:cubicBezTo>
                  <a:pt x="54" y="368"/>
                  <a:pt x="27" y="366"/>
                  <a:pt x="0" y="366"/>
                </a:cubicBezTo>
              </a:path>
            </a:pathLst>
          </a:custGeom>
          <a:no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11" name="Freeform 7"/>
          <p:cNvSpPr>
            <a:spLocks/>
          </p:cNvSpPr>
          <p:nvPr/>
        </p:nvSpPr>
        <p:spPr bwMode="auto">
          <a:xfrm>
            <a:off x="4494213" y="5508625"/>
            <a:ext cx="465137" cy="666750"/>
          </a:xfrm>
          <a:custGeom>
            <a:avLst/>
            <a:gdLst/>
            <a:ahLst/>
            <a:cxnLst>
              <a:cxn ang="0">
                <a:pos x="15" y="0"/>
              </a:cxn>
              <a:cxn ang="0">
                <a:pos x="83" y="237"/>
              </a:cxn>
              <a:cxn ang="0">
                <a:pos x="103" y="345"/>
              </a:cxn>
              <a:cxn ang="0">
                <a:pos x="293" y="420"/>
              </a:cxn>
            </a:cxnLst>
            <a:rect l="0" t="0" r="r" b="b"/>
            <a:pathLst>
              <a:path w="293" h="420">
                <a:moveTo>
                  <a:pt x="15" y="0"/>
                </a:moveTo>
                <a:cubicBezTo>
                  <a:pt x="93" y="51"/>
                  <a:pt x="0" y="179"/>
                  <a:pt x="83" y="237"/>
                </a:cubicBezTo>
                <a:cubicBezTo>
                  <a:pt x="120" y="314"/>
                  <a:pt x="61" y="183"/>
                  <a:pt x="103" y="345"/>
                </a:cubicBezTo>
                <a:cubicBezTo>
                  <a:pt x="122" y="419"/>
                  <a:pt x="239" y="420"/>
                  <a:pt x="293" y="420"/>
                </a:cubicBezTo>
              </a:path>
            </a:pathLst>
          </a:custGeom>
          <a:no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12" name="Freeform 8"/>
          <p:cNvSpPr>
            <a:spLocks/>
          </p:cNvSpPr>
          <p:nvPr/>
        </p:nvSpPr>
        <p:spPr bwMode="auto">
          <a:xfrm>
            <a:off x="4583113" y="5402263"/>
            <a:ext cx="968375" cy="701675"/>
          </a:xfrm>
          <a:custGeom>
            <a:avLst/>
            <a:gdLst/>
            <a:ahLst/>
            <a:cxnLst>
              <a:cxn ang="0">
                <a:pos x="0" y="12"/>
              </a:cxn>
              <a:cxn ang="0">
                <a:pos x="74" y="12"/>
              </a:cxn>
              <a:cxn ang="0">
                <a:pos x="115" y="39"/>
              </a:cxn>
              <a:cxn ang="0">
                <a:pos x="135" y="46"/>
              </a:cxn>
              <a:cxn ang="0">
                <a:pos x="203" y="250"/>
              </a:cxn>
              <a:cxn ang="0">
                <a:pos x="223" y="270"/>
              </a:cxn>
              <a:cxn ang="0">
                <a:pos x="379" y="290"/>
              </a:cxn>
              <a:cxn ang="0">
                <a:pos x="522" y="439"/>
              </a:cxn>
              <a:cxn ang="0">
                <a:pos x="610" y="439"/>
              </a:cxn>
            </a:cxnLst>
            <a:rect l="0" t="0" r="r" b="b"/>
            <a:pathLst>
              <a:path w="610" h="442">
                <a:moveTo>
                  <a:pt x="0" y="12"/>
                </a:moveTo>
                <a:cubicBezTo>
                  <a:pt x="28" y="7"/>
                  <a:pt x="45" y="0"/>
                  <a:pt x="74" y="12"/>
                </a:cubicBezTo>
                <a:cubicBezTo>
                  <a:pt x="89" y="18"/>
                  <a:pt x="100" y="34"/>
                  <a:pt x="115" y="39"/>
                </a:cubicBezTo>
                <a:cubicBezTo>
                  <a:pt x="122" y="41"/>
                  <a:pt x="128" y="44"/>
                  <a:pt x="135" y="46"/>
                </a:cubicBezTo>
                <a:cubicBezTo>
                  <a:pt x="143" y="124"/>
                  <a:pt x="141" y="198"/>
                  <a:pt x="203" y="250"/>
                </a:cubicBezTo>
                <a:cubicBezTo>
                  <a:pt x="210" y="256"/>
                  <a:pt x="214" y="267"/>
                  <a:pt x="223" y="270"/>
                </a:cubicBezTo>
                <a:cubicBezTo>
                  <a:pt x="273" y="287"/>
                  <a:pt x="327" y="283"/>
                  <a:pt x="379" y="290"/>
                </a:cubicBezTo>
                <a:cubicBezTo>
                  <a:pt x="398" y="346"/>
                  <a:pt x="457" y="432"/>
                  <a:pt x="522" y="439"/>
                </a:cubicBezTo>
                <a:cubicBezTo>
                  <a:pt x="551" y="442"/>
                  <a:pt x="581" y="439"/>
                  <a:pt x="610" y="439"/>
                </a:cubicBezTo>
              </a:path>
            </a:pathLst>
          </a:custGeom>
          <a:no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13" name="Freeform 9"/>
          <p:cNvSpPr>
            <a:spLocks/>
          </p:cNvSpPr>
          <p:nvPr/>
        </p:nvSpPr>
        <p:spPr bwMode="auto">
          <a:xfrm>
            <a:off x="4646613" y="5367338"/>
            <a:ext cx="1184275" cy="292100"/>
          </a:xfrm>
          <a:custGeom>
            <a:avLst/>
            <a:gdLst/>
            <a:ahLst/>
            <a:cxnLst>
              <a:cxn ang="0">
                <a:pos x="0" y="0"/>
              </a:cxn>
              <a:cxn ang="0">
                <a:pos x="136" y="14"/>
              </a:cxn>
              <a:cxn ang="0">
                <a:pos x="231" y="61"/>
              </a:cxn>
              <a:cxn ang="0">
                <a:pos x="427" y="68"/>
              </a:cxn>
              <a:cxn ang="0">
                <a:pos x="529" y="150"/>
              </a:cxn>
              <a:cxn ang="0">
                <a:pos x="746" y="170"/>
              </a:cxn>
            </a:cxnLst>
            <a:rect l="0" t="0" r="r" b="b"/>
            <a:pathLst>
              <a:path w="746" h="184">
                <a:moveTo>
                  <a:pt x="0" y="0"/>
                </a:moveTo>
                <a:cubicBezTo>
                  <a:pt x="45" y="5"/>
                  <a:pt x="91" y="6"/>
                  <a:pt x="136" y="14"/>
                </a:cubicBezTo>
                <a:cubicBezTo>
                  <a:pt x="170" y="20"/>
                  <a:pt x="194" y="59"/>
                  <a:pt x="231" y="61"/>
                </a:cubicBezTo>
                <a:cubicBezTo>
                  <a:pt x="296" y="65"/>
                  <a:pt x="362" y="66"/>
                  <a:pt x="427" y="68"/>
                </a:cubicBezTo>
                <a:cubicBezTo>
                  <a:pt x="477" y="81"/>
                  <a:pt x="486" y="126"/>
                  <a:pt x="529" y="150"/>
                </a:cubicBezTo>
                <a:cubicBezTo>
                  <a:pt x="590" y="184"/>
                  <a:pt x="688" y="170"/>
                  <a:pt x="746" y="170"/>
                </a:cubicBezTo>
              </a:path>
            </a:pathLst>
          </a:custGeom>
          <a:no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14" name="Freeform 10"/>
          <p:cNvSpPr>
            <a:spLocks/>
          </p:cNvSpPr>
          <p:nvPr/>
        </p:nvSpPr>
        <p:spPr bwMode="auto">
          <a:xfrm>
            <a:off x="4572000" y="1860550"/>
            <a:ext cx="2044700" cy="1181100"/>
          </a:xfrm>
          <a:custGeom>
            <a:avLst/>
            <a:gdLst/>
            <a:ahLst/>
            <a:cxnLst>
              <a:cxn ang="0">
                <a:pos x="0" y="739"/>
              </a:cxn>
              <a:cxn ang="0">
                <a:pos x="183" y="698"/>
              </a:cxn>
              <a:cxn ang="0">
                <a:pos x="217" y="664"/>
              </a:cxn>
              <a:cxn ang="0">
                <a:pos x="258" y="610"/>
              </a:cxn>
              <a:cxn ang="0">
                <a:pos x="413" y="387"/>
              </a:cxn>
              <a:cxn ang="0">
                <a:pos x="481" y="305"/>
              </a:cxn>
              <a:cxn ang="0">
                <a:pos x="535" y="258"/>
              </a:cxn>
              <a:cxn ang="0">
                <a:pos x="542" y="238"/>
              </a:cxn>
              <a:cxn ang="0">
                <a:pos x="610" y="217"/>
              </a:cxn>
              <a:cxn ang="0">
                <a:pos x="596" y="177"/>
              </a:cxn>
              <a:cxn ang="0">
                <a:pos x="657" y="143"/>
              </a:cxn>
              <a:cxn ang="0">
                <a:pos x="854" y="88"/>
              </a:cxn>
              <a:cxn ang="0">
                <a:pos x="1023" y="41"/>
              </a:cxn>
              <a:cxn ang="0">
                <a:pos x="1105" y="21"/>
              </a:cxn>
              <a:cxn ang="0">
                <a:pos x="1281" y="0"/>
              </a:cxn>
              <a:cxn ang="0">
                <a:pos x="1288" y="27"/>
              </a:cxn>
              <a:cxn ang="0">
                <a:pos x="1281" y="441"/>
              </a:cxn>
              <a:cxn ang="0">
                <a:pos x="1213" y="549"/>
              </a:cxn>
              <a:cxn ang="0">
                <a:pos x="1118" y="617"/>
              </a:cxn>
              <a:cxn ang="0">
                <a:pos x="955" y="698"/>
              </a:cxn>
              <a:cxn ang="0">
                <a:pos x="847" y="739"/>
              </a:cxn>
              <a:cxn ang="0">
                <a:pos x="813" y="725"/>
              </a:cxn>
              <a:cxn ang="0">
                <a:pos x="800" y="692"/>
              </a:cxn>
              <a:cxn ang="0">
                <a:pos x="386" y="685"/>
              </a:cxn>
              <a:cxn ang="0">
                <a:pos x="332" y="658"/>
              </a:cxn>
              <a:cxn ang="0">
                <a:pos x="339" y="637"/>
              </a:cxn>
              <a:cxn ang="0">
                <a:pos x="258" y="644"/>
              </a:cxn>
              <a:cxn ang="0">
                <a:pos x="237" y="637"/>
              </a:cxn>
            </a:cxnLst>
            <a:rect l="0" t="0" r="r" b="b"/>
            <a:pathLst>
              <a:path w="1288" h="744">
                <a:moveTo>
                  <a:pt x="0" y="739"/>
                </a:moveTo>
                <a:cubicBezTo>
                  <a:pt x="99" y="733"/>
                  <a:pt x="117" y="744"/>
                  <a:pt x="183" y="698"/>
                </a:cubicBezTo>
                <a:cubicBezTo>
                  <a:pt x="237" y="621"/>
                  <a:pt x="155" y="733"/>
                  <a:pt x="217" y="664"/>
                </a:cubicBezTo>
                <a:cubicBezTo>
                  <a:pt x="232" y="647"/>
                  <a:pt x="258" y="610"/>
                  <a:pt x="258" y="610"/>
                </a:cubicBezTo>
                <a:cubicBezTo>
                  <a:pt x="283" y="527"/>
                  <a:pt x="358" y="452"/>
                  <a:pt x="413" y="387"/>
                </a:cubicBezTo>
                <a:cubicBezTo>
                  <a:pt x="438" y="358"/>
                  <a:pt x="443" y="318"/>
                  <a:pt x="481" y="305"/>
                </a:cubicBezTo>
                <a:cubicBezTo>
                  <a:pt x="490" y="298"/>
                  <a:pt x="526" y="271"/>
                  <a:pt x="535" y="258"/>
                </a:cubicBezTo>
                <a:cubicBezTo>
                  <a:pt x="539" y="252"/>
                  <a:pt x="536" y="242"/>
                  <a:pt x="542" y="238"/>
                </a:cubicBezTo>
                <a:cubicBezTo>
                  <a:pt x="562" y="225"/>
                  <a:pt x="588" y="226"/>
                  <a:pt x="610" y="217"/>
                </a:cubicBezTo>
                <a:cubicBezTo>
                  <a:pt x="605" y="204"/>
                  <a:pt x="594" y="191"/>
                  <a:pt x="596" y="177"/>
                </a:cubicBezTo>
                <a:cubicBezTo>
                  <a:pt x="597" y="172"/>
                  <a:pt x="646" y="148"/>
                  <a:pt x="657" y="143"/>
                </a:cubicBezTo>
                <a:cubicBezTo>
                  <a:pt x="718" y="117"/>
                  <a:pt x="789" y="98"/>
                  <a:pt x="854" y="88"/>
                </a:cubicBezTo>
                <a:cubicBezTo>
                  <a:pt x="911" y="69"/>
                  <a:pt x="965" y="56"/>
                  <a:pt x="1023" y="41"/>
                </a:cubicBezTo>
                <a:cubicBezTo>
                  <a:pt x="1050" y="34"/>
                  <a:pt x="1105" y="21"/>
                  <a:pt x="1105" y="21"/>
                </a:cubicBezTo>
                <a:cubicBezTo>
                  <a:pt x="1166" y="32"/>
                  <a:pt x="1234" y="47"/>
                  <a:pt x="1281" y="0"/>
                </a:cubicBezTo>
                <a:cubicBezTo>
                  <a:pt x="1283" y="9"/>
                  <a:pt x="1288" y="18"/>
                  <a:pt x="1288" y="27"/>
                </a:cubicBezTo>
                <a:cubicBezTo>
                  <a:pt x="1288" y="165"/>
                  <a:pt x="1288" y="303"/>
                  <a:pt x="1281" y="441"/>
                </a:cubicBezTo>
                <a:cubicBezTo>
                  <a:pt x="1280" y="469"/>
                  <a:pt x="1234" y="535"/>
                  <a:pt x="1213" y="549"/>
                </a:cubicBezTo>
                <a:cubicBezTo>
                  <a:pt x="1188" y="586"/>
                  <a:pt x="1155" y="595"/>
                  <a:pt x="1118" y="617"/>
                </a:cubicBezTo>
                <a:cubicBezTo>
                  <a:pt x="1093" y="655"/>
                  <a:pt x="1000" y="690"/>
                  <a:pt x="955" y="698"/>
                </a:cubicBezTo>
                <a:cubicBezTo>
                  <a:pt x="919" y="721"/>
                  <a:pt x="886" y="725"/>
                  <a:pt x="847" y="739"/>
                </a:cubicBezTo>
                <a:cubicBezTo>
                  <a:pt x="836" y="734"/>
                  <a:pt x="822" y="734"/>
                  <a:pt x="813" y="725"/>
                </a:cubicBezTo>
                <a:cubicBezTo>
                  <a:pt x="805" y="717"/>
                  <a:pt x="812" y="693"/>
                  <a:pt x="800" y="692"/>
                </a:cubicBezTo>
                <a:cubicBezTo>
                  <a:pt x="663" y="679"/>
                  <a:pt x="524" y="687"/>
                  <a:pt x="386" y="685"/>
                </a:cubicBezTo>
                <a:cubicBezTo>
                  <a:pt x="371" y="680"/>
                  <a:pt x="340" y="670"/>
                  <a:pt x="332" y="658"/>
                </a:cubicBezTo>
                <a:cubicBezTo>
                  <a:pt x="328" y="652"/>
                  <a:pt x="346" y="638"/>
                  <a:pt x="339" y="637"/>
                </a:cubicBezTo>
                <a:cubicBezTo>
                  <a:pt x="312" y="632"/>
                  <a:pt x="285" y="642"/>
                  <a:pt x="258" y="644"/>
                </a:cubicBezTo>
                <a:cubicBezTo>
                  <a:pt x="251" y="642"/>
                  <a:pt x="237" y="637"/>
                  <a:pt x="237" y="637"/>
                </a:cubicBezTo>
              </a:path>
            </a:pathLst>
          </a:custGeom>
          <a:solidFill>
            <a:srgbClr val="99CC00"/>
          </a:solid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15" name="Freeform 11"/>
          <p:cNvSpPr>
            <a:spLocks/>
          </p:cNvSpPr>
          <p:nvPr/>
        </p:nvSpPr>
        <p:spPr bwMode="auto">
          <a:xfrm>
            <a:off x="5033963" y="1893888"/>
            <a:ext cx="1549400" cy="1041400"/>
          </a:xfrm>
          <a:custGeom>
            <a:avLst/>
            <a:gdLst/>
            <a:ahLst/>
            <a:cxnLst>
              <a:cxn ang="0">
                <a:pos x="0" y="596"/>
              </a:cxn>
              <a:cxn ang="0">
                <a:pos x="129" y="610"/>
              </a:cxn>
              <a:cxn ang="0">
                <a:pos x="197" y="582"/>
              </a:cxn>
              <a:cxn ang="0">
                <a:pos x="312" y="488"/>
              </a:cxn>
              <a:cxn ang="0">
                <a:pos x="312" y="501"/>
              </a:cxn>
              <a:cxn ang="0">
                <a:pos x="332" y="494"/>
              </a:cxn>
              <a:cxn ang="0">
                <a:pos x="353" y="481"/>
              </a:cxn>
              <a:cxn ang="0">
                <a:pos x="400" y="460"/>
              </a:cxn>
              <a:cxn ang="0">
                <a:pos x="529" y="393"/>
              </a:cxn>
              <a:cxn ang="0">
                <a:pos x="549" y="406"/>
              </a:cxn>
              <a:cxn ang="0">
                <a:pos x="576" y="386"/>
              </a:cxn>
              <a:cxn ang="0">
                <a:pos x="597" y="379"/>
              </a:cxn>
              <a:cxn ang="0">
                <a:pos x="617" y="366"/>
              </a:cxn>
              <a:cxn ang="0">
                <a:pos x="705" y="277"/>
              </a:cxn>
              <a:cxn ang="0">
                <a:pos x="753" y="223"/>
              </a:cxn>
              <a:cxn ang="0">
                <a:pos x="800" y="169"/>
              </a:cxn>
              <a:cxn ang="0">
                <a:pos x="868" y="95"/>
              </a:cxn>
              <a:cxn ang="0">
                <a:pos x="908" y="67"/>
              </a:cxn>
              <a:cxn ang="0">
                <a:pos x="936" y="27"/>
              </a:cxn>
              <a:cxn ang="0">
                <a:pos x="976" y="0"/>
              </a:cxn>
            </a:cxnLst>
            <a:rect l="0" t="0" r="r" b="b"/>
            <a:pathLst>
              <a:path w="976" h="656">
                <a:moveTo>
                  <a:pt x="0" y="596"/>
                </a:moveTo>
                <a:cubicBezTo>
                  <a:pt x="31" y="656"/>
                  <a:pt x="73" y="620"/>
                  <a:pt x="129" y="610"/>
                </a:cubicBezTo>
                <a:cubicBezTo>
                  <a:pt x="152" y="594"/>
                  <a:pt x="170" y="589"/>
                  <a:pt x="197" y="582"/>
                </a:cubicBezTo>
                <a:cubicBezTo>
                  <a:pt x="230" y="549"/>
                  <a:pt x="267" y="502"/>
                  <a:pt x="312" y="488"/>
                </a:cubicBezTo>
                <a:cubicBezTo>
                  <a:pt x="330" y="434"/>
                  <a:pt x="309" y="495"/>
                  <a:pt x="312" y="501"/>
                </a:cubicBezTo>
                <a:cubicBezTo>
                  <a:pt x="315" y="507"/>
                  <a:pt x="326" y="497"/>
                  <a:pt x="332" y="494"/>
                </a:cubicBezTo>
                <a:cubicBezTo>
                  <a:pt x="339" y="490"/>
                  <a:pt x="346" y="485"/>
                  <a:pt x="353" y="481"/>
                </a:cubicBezTo>
                <a:cubicBezTo>
                  <a:pt x="445" y="429"/>
                  <a:pt x="330" y="494"/>
                  <a:pt x="400" y="460"/>
                </a:cubicBezTo>
                <a:cubicBezTo>
                  <a:pt x="446" y="438"/>
                  <a:pt x="479" y="408"/>
                  <a:pt x="529" y="393"/>
                </a:cubicBezTo>
                <a:cubicBezTo>
                  <a:pt x="536" y="397"/>
                  <a:pt x="541" y="407"/>
                  <a:pt x="549" y="406"/>
                </a:cubicBezTo>
                <a:cubicBezTo>
                  <a:pt x="560" y="404"/>
                  <a:pt x="566" y="391"/>
                  <a:pt x="576" y="386"/>
                </a:cubicBezTo>
                <a:cubicBezTo>
                  <a:pt x="582" y="382"/>
                  <a:pt x="590" y="382"/>
                  <a:pt x="597" y="379"/>
                </a:cubicBezTo>
                <a:cubicBezTo>
                  <a:pt x="604" y="376"/>
                  <a:pt x="610" y="370"/>
                  <a:pt x="617" y="366"/>
                </a:cubicBezTo>
                <a:cubicBezTo>
                  <a:pt x="636" y="337"/>
                  <a:pt x="672" y="289"/>
                  <a:pt x="705" y="277"/>
                </a:cubicBezTo>
                <a:cubicBezTo>
                  <a:pt x="715" y="250"/>
                  <a:pt x="729" y="239"/>
                  <a:pt x="753" y="223"/>
                </a:cubicBezTo>
                <a:cubicBezTo>
                  <a:pt x="761" y="195"/>
                  <a:pt x="777" y="185"/>
                  <a:pt x="800" y="169"/>
                </a:cubicBezTo>
                <a:cubicBezTo>
                  <a:pt x="814" y="150"/>
                  <a:pt x="850" y="109"/>
                  <a:pt x="868" y="95"/>
                </a:cubicBezTo>
                <a:cubicBezTo>
                  <a:pt x="881" y="85"/>
                  <a:pt x="908" y="67"/>
                  <a:pt x="908" y="67"/>
                </a:cubicBezTo>
                <a:cubicBezTo>
                  <a:pt x="917" y="54"/>
                  <a:pt x="927" y="40"/>
                  <a:pt x="936" y="27"/>
                </a:cubicBezTo>
                <a:cubicBezTo>
                  <a:pt x="945" y="14"/>
                  <a:pt x="976" y="0"/>
                  <a:pt x="976" y="0"/>
                </a:cubicBezTo>
              </a:path>
            </a:pathLst>
          </a:custGeom>
          <a:no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16" name="Line 12"/>
          <p:cNvSpPr>
            <a:spLocks noChangeShapeType="1"/>
          </p:cNvSpPr>
          <p:nvPr/>
        </p:nvSpPr>
        <p:spPr bwMode="auto">
          <a:xfrm>
            <a:off x="5257800" y="2438400"/>
            <a:ext cx="762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17" name="Line 13"/>
          <p:cNvSpPr>
            <a:spLocks noChangeShapeType="1"/>
          </p:cNvSpPr>
          <p:nvPr/>
        </p:nvSpPr>
        <p:spPr bwMode="auto">
          <a:xfrm>
            <a:off x="5334000" y="2819400"/>
            <a:ext cx="533400" cy="1524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18" name="Line 14"/>
          <p:cNvSpPr>
            <a:spLocks noChangeShapeType="1"/>
          </p:cNvSpPr>
          <p:nvPr/>
        </p:nvSpPr>
        <p:spPr bwMode="auto">
          <a:xfrm>
            <a:off x="5410200" y="2286000"/>
            <a:ext cx="762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19" name="Line 15"/>
          <p:cNvSpPr>
            <a:spLocks noChangeShapeType="1"/>
          </p:cNvSpPr>
          <p:nvPr/>
        </p:nvSpPr>
        <p:spPr bwMode="auto">
          <a:xfrm>
            <a:off x="5562600" y="2743200"/>
            <a:ext cx="533400" cy="1524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0" name="Line 16"/>
          <p:cNvSpPr>
            <a:spLocks noChangeShapeType="1"/>
          </p:cNvSpPr>
          <p:nvPr/>
        </p:nvSpPr>
        <p:spPr bwMode="auto">
          <a:xfrm>
            <a:off x="5562600" y="2209800"/>
            <a:ext cx="762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1" name="Line 17"/>
          <p:cNvSpPr>
            <a:spLocks noChangeShapeType="1"/>
          </p:cNvSpPr>
          <p:nvPr/>
        </p:nvSpPr>
        <p:spPr bwMode="auto">
          <a:xfrm>
            <a:off x="5715000" y="2743200"/>
            <a:ext cx="533400" cy="1524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2" name="Line 18"/>
          <p:cNvSpPr>
            <a:spLocks noChangeShapeType="1"/>
          </p:cNvSpPr>
          <p:nvPr/>
        </p:nvSpPr>
        <p:spPr bwMode="auto">
          <a:xfrm>
            <a:off x="5715000" y="2209800"/>
            <a:ext cx="762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3" name="Line 19"/>
          <p:cNvSpPr>
            <a:spLocks noChangeShapeType="1"/>
          </p:cNvSpPr>
          <p:nvPr/>
        </p:nvSpPr>
        <p:spPr bwMode="auto">
          <a:xfrm>
            <a:off x="5867400" y="2667000"/>
            <a:ext cx="533400" cy="1524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4" name="Line 20"/>
          <p:cNvSpPr>
            <a:spLocks noChangeShapeType="1"/>
          </p:cNvSpPr>
          <p:nvPr/>
        </p:nvSpPr>
        <p:spPr bwMode="auto">
          <a:xfrm>
            <a:off x="5791200" y="2057400"/>
            <a:ext cx="762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5" name="Line 21"/>
          <p:cNvSpPr>
            <a:spLocks noChangeShapeType="1"/>
          </p:cNvSpPr>
          <p:nvPr/>
        </p:nvSpPr>
        <p:spPr bwMode="auto">
          <a:xfrm>
            <a:off x="5943600" y="2590800"/>
            <a:ext cx="533400" cy="1524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6" name="Line 22"/>
          <p:cNvSpPr>
            <a:spLocks noChangeShapeType="1"/>
          </p:cNvSpPr>
          <p:nvPr/>
        </p:nvSpPr>
        <p:spPr bwMode="auto">
          <a:xfrm>
            <a:off x="5943600" y="2057400"/>
            <a:ext cx="76200" cy="3810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7" name="Line 23"/>
          <p:cNvSpPr>
            <a:spLocks noChangeShapeType="1"/>
          </p:cNvSpPr>
          <p:nvPr/>
        </p:nvSpPr>
        <p:spPr bwMode="auto">
          <a:xfrm>
            <a:off x="6019800" y="2438400"/>
            <a:ext cx="533400" cy="15240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200728" name="Text Box 24"/>
          <p:cNvSpPr txBox="1">
            <a:spLocks noChangeArrowheads="1"/>
          </p:cNvSpPr>
          <p:nvPr/>
        </p:nvSpPr>
        <p:spPr bwMode="auto">
          <a:xfrm>
            <a:off x="3048000" y="4572000"/>
            <a:ext cx="1066800" cy="336550"/>
          </a:xfrm>
          <a:prstGeom prst="rect">
            <a:avLst/>
          </a:prstGeom>
          <a:noFill/>
          <a:ln w="9525" algn="ctr">
            <a:noFill/>
            <a:miter lim="800000"/>
            <a:headEnd/>
            <a:tailEnd/>
          </a:ln>
          <a:effectLst/>
        </p:spPr>
        <p:txBody>
          <a:bodyPr>
            <a:spAutoFit/>
          </a:bodyPr>
          <a:lstStyle/>
          <a:p>
            <a:pPr algn="ctr">
              <a:spcBef>
                <a:spcPct val="50000"/>
              </a:spcBef>
            </a:pPr>
            <a:r>
              <a:rPr lang="ar-IQ" sz="1600" b="1">
                <a:solidFill>
                  <a:prstClr val="black"/>
                </a:solidFill>
              </a:rPr>
              <a:t>سطح التربة</a:t>
            </a:r>
            <a:endParaRPr lang="en-US" sz="1600" b="1">
              <a:solidFill>
                <a:prstClr val="black"/>
              </a:solidFill>
            </a:endParaRPr>
          </a:p>
        </p:txBody>
      </p:sp>
      <p:sp>
        <p:nvSpPr>
          <p:cNvPr id="200729" name="Text Box 25"/>
          <p:cNvSpPr txBox="1">
            <a:spLocks noChangeArrowheads="1"/>
          </p:cNvSpPr>
          <p:nvPr/>
        </p:nvSpPr>
        <p:spPr bwMode="auto">
          <a:xfrm>
            <a:off x="2743200" y="5105400"/>
            <a:ext cx="457200" cy="1647825"/>
          </a:xfrm>
          <a:prstGeom prst="rect">
            <a:avLst/>
          </a:prstGeom>
          <a:noFill/>
          <a:ln w="9525" algn="ctr">
            <a:noFill/>
            <a:miter lim="800000"/>
            <a:headEnd/>
            <a:tailEnd/>
          </a:ln>
          <a:effectLst/>
        </p:spPr>
        <p:txBody>
          <a:bodyPr>
            <a:spAutoFit/>
          </a:bodyPr>
          <a:lstStyle/>
          <a:p>
            <a:pPr algn="ctr">
              <a:spcBef>
                <a:spcPct val="50000"/>
              </a:spcBef>
            </a:pPr>
            <a:r>
              <a:rPr lang="en-US" sz="1200" b="1">
                <a:solidFill>
                  <a:srgbClr val="FF0000"/>
                </a:solidFill>
              </a:rPr>
              <a:t>N</a:t>
            </a:r>
          </a:p>
          <a:p>
            <a:pPr algn="ctr">
              <a:spcBef>
                <a:spcPct val="50000"/>
              </a:spcBef>
            </a:pPr>
            <a:r>
              <a:rPr lang="en-US" sz="1200" b="1">
                <a:solidFill>
                  <a:srgbClr val="FF0000"/>
                </a:solidFill>
              </a:rPr>
              <a:t>P</a:t>
            </a:r>
          </a:p>
          <a:p>
            <a:pPr algn="ctr">
              <a:spcBef>
                <a:spcPct val="50000"/>
              </a:spcBef>
            </a:pPr>
            <a:r>
              <a:rPr lang="en-US" sz="1200" b="1">
                <a:solidFill>
                  <a:srgbClr val="FF0000"/>
                </a:solidFill>
              </a:rPr>
              <a:t>K</a:t>
            </a:r>
          </a:p>
          <a:p>
            <a:pPr algn="ctr">
              <a:spcBef>
                <a:spcPct val="50000"/>
              </a:spcBef>
            </a:pPr>
            <a:r>
              <a:rPr lang="en-US" sz="1200" b="1">
                <a:solidFill>
                  <a:srgbClr val="FF0000"/>
                </a:solidFill>
              </a:rPr>
              <a:t>Ca</a:t>
            </a:r>
          </a:p>
          <a:p>
            <a:pPr algn="ctr">
              <a:spcBef>
                <a:spcPct val="50000"/>
              </a:spcBef>
            </a:pPr>
            <a:r>
              <a:rPr lang="en-US" sz="1200" b="1">
                <a:solidFill>
                  <a:srgbClr val="FF0000"/>
                </a:solidFill>
              </a:rPr>
              <a:t>Mn</a:t>
            </a:r>
          </a:p>
          <a:p>
            <a:pPr algn="ctr">
              <a:spcBef>
                <a:spcPct val="50000"/>
              </a:spcBef>
            </a:pPr>
            <a:r>
              <a:rPr lang="en-US" sz="1200" b="1">
                <a:solidFill>
                  <a:srgbClr val="FF0000"/>
                </a:solidFill>
              </a:rPr>
              <a:t>Fe</a:t>
            </a:r>
          </a:p>
        </p:txBody>
      </p:sp>
      <p:sp>
        <p:nvSpPr>
          <p:cNvPr id="200730" name="Text Box 26"/>
          <p:cNvSpPr txBox="1">
            <a:spLocks noChangeArrowheads="1"/>
          </p:cNvSpPr>
          <p:nvPr/>
        </p:nvSpPr>
        <p:spPr bwMode="auto">
          <a:xfrm>
            <a:off x="1828800" y="5715000"/>
            <a:ext cx="8382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srgbClr val="CC0000"/>
                </a:solidFill>
              </a:rPr>
              <a:t>Input</a:t>
            </a:r>
          </a:p>
        </p:txBody>
      </p:sp>
      <p:sp>
        <p:nvSpPr>
          <p:cNvPr id="200731" name="Line 27"/>
          <p:cNvSpPr>
            <a:spLocks noChangeShapeType="1"/>
          </p:cNvSpPr>
          <p:nvPr/>
        </p:nvSpPr>
        <p:spPr bwMode="auto">
          <a:xfrm>
            <a:off x="2057400" y="5715000"/>
            <a:ext cx="685800" cy="0"/>
          </a:xfrm>
          <a:prstGeom prst="line">
            <a:avLst/>
          </a:prstGeom>
          <a:noFill/>
          <a:ln w="38100">
            <a:solidFill>
              <a:schemeClr val="tx1"/>
            </a:solidFill>
            <a:round/>
            <a:headEnd/>
            <a:tailEnd type="triangle" w="med" len="med"/>
          </a:ln>
          <a:effectLst/>
        </p:spPr>
        <p:txBody>
          <a:bodyPr/>
          <a:lstStyle/>
          <a:p>
            <a:endParaRPr lang="en-US">
              <a:solidFill>
                <a:prstClr val="black"/>
              </a:solidFill>
            </a:endParaRPr>
          </a:p>
        </p:txBody>
      </p:sp>
      <p:sp>
        <p:nvSpPr>
          <p:cNvPr id="200732" name="Freeform 28"/>
          <p:cNvSpPr>
            <a:spLocks/>
          </p:cNvSpPr>
          <p:nvPr/>
        </p:nvSpPr>
        <p:spPr bwMode="auto">
          <a:xfrm>
            <a:off x="5910263" y="5346700"/>
            <a:ext cx="1274762" cy="1236663"/>
          </a:xfrm>
          <a:custGeom>
            <a:avLst/>
            <a:gdLst/>
            <a:ahLst/>
            <a:cxnLst>
              <a:cxn ang="0">
                <a:pos x="133" y="95"/>
              </a:cxn>
              <a:cxn ang="0">
                <a:pos x="309" y="0"/>
              </a:cxn>
              <a:cxn ang="0">
                <a:pos x="390" y="13"/>
              </a:cxn>
              <a:cxn ang="0">
                <a:pos x="404" y="61"/>
              </a:cxn>
              <a:cxn ang="0">
                <a:pos x="431" y="203"/>
              </a:cxn>
              <a:cxn ang="0">
                <a:pos x="478" y="352"/>
              </a:cxn>
              <a:cxn ang="0">
                <a:pos x="573" y="603"/>
              </a:cxn>
              <a:cxn ang="0">
                <a:pos x="770" y="637"/>
              </a:cxn>
              <a:cxn ang="0">
                <a:pos x="763" y="684"/>
              </a:cxn>
              <a:cxn ang="0">
                <a:pos x="648" y="752"/>
              </a:cxn>
              <a:cxn ang="0">
                <a:pos x="560" y="766"/>
              </a:cxn>
              <a:cxn ang="0">
                <a:pos x="411" y="779"/>
              </a:cxn>
              <a:cxn ang="0">
                <a:pos x="282" y="766"/>
              </a:cxn>
              <a:cxn ang="0">
                <a:pos x="221" y="698"/>
              </a:cxn>
              <a:cxn ang="0">
                <a:pos x="207" y="664"/>
              </a:cxn>
              <a:cxn ang="0">
                <a:pos x="153" y="610"/>
              </a:cxn>
              <a:cxn ang="0">
                <a:pos x="92" y="501"/>
              </a:cxn>
              <a:cxn ang="0">
                <a:pos x="85" y="447"/>
              </a:cxn>
              <a:cxn ang="0">
                <a:pos x="18" y="413"/>
              </a:cxn>
              <a:cxn ang="0">
                <a:pos x="45" y="298"/>
              </a:cxn>
              <a:cxn ang="0">
                <a:pos x="65" y="169"/>
              </a:cxn>
              <a:cxn ang="0">
                <a:pos x="126" y="122"/>
              </a:cxn>
              <a:cxn ang="0">
                <a:pos x="133" y="95"/>
              </a:cxn>
            </a:cxnLst>
            <a:rect l="0" t="0" r="r" b="b"/>
            <a:pathLst>
              <a:path w="803" h="779">
                <a:moveTo>
                  <a:pt x="133" y="95"/>
                </a:moveTo>
                <a:cubicBezTo>
                  <a:pt x="183" y="43"/>
                  <a:pt x="241" y="18"/>
                  <a:pt x="309" y="0"/>
                </a:cubicBezTo>
                <a:cubicBezTo>
                  <a:pt x="336" y="4"/>
                  <a:pt x="364" y="3"/>
                  <a:pt x="390" y="13"/>
                </a:cubicBezTo>
                <a:cubicBezTo>
                  <a:pt x="391" y="13"/>
                  <a:pt x="402" y="51"/>
                  <a:pt x="404" y="61"/>
                </a:cubicBezTo>
                <a:cubicBezTo>
                  <a:pt x="412" y="109"/>
                  <a:pt x="419" y="156"/>
                  <a:pt x="431" y="203"/>
                </a:cubicBezTo>
                <a:cubicBezTo>
                  <a:pt x="444" y="254"/>
                  <a:pt x="466" y="302"/>
                  <a:pt x="478" y="352"/>
                </a:cubicBezTo>
                <a:cubicBezTo>
                  <a:pt x="498" y="434"/>
                  <a:pt x="497" y="550"/>
                  <a:pt x="573" y="603"/>
                </a:cubicBezTo>
                <a:cubicBezTo>
                  <a:pt x="637" y="586"/>
                  <a:pt x="706" y="628"/>
                  <a:pt x="770" y="637"/>
                </a:cubicBezTo>
                <a:cubicBezTo>
                  <a:pt x="803" y="659"/>
                  <a:pt x="786" y="664"/>
                  <a:pt x="763" y="684"/>
                </a:cubicBezTo>
                <a:cubicBezTo>
                  <a:pt x="724" y="717"/>
                  <a:pt x="698" y="736"/>
                  <a:pt x="648" y="752"/>
                </a:cubicBezTo>
                <a:cubicBezTo>
                  <a:pt x="610" y="739"/>
                  <a:pt x="596" y="761"/>
                  <a:pt x="560" y="766"/>
                </a:cubicBezTo>
                <a:cubicBezTo>
                  <a:pt x="511" y="773"/>
                  <a:pt x="411" y="779"/>
                  <a:pt x="411" y="779"/>
                </a:cubicBezTo>
                <a:cubicBezTo>
                  <a:pt x="368" y="775"/>
                  <a:pt x="324" y="776"/>
                  <a:pt x="282" y="766"/>
                </a:cubicBezTo>
                <a:cubicBezTo>
                  <a:pt x="258" y="761"/>
                  <a:pt x="243" y="713"/>
                  <a:pt x="221" y="698"/>
                </a:cubicBezTo>
                <a:cubicBezTo>
                  <a:pt x="216" y="687"/>
                  <a:pt x="214" y="674"/>
                  <a:pt x="207" y="664"/>
                </a:cubicBezTo>
                <a:cubicBezTo>
                  <a:pt x="191" y="644"/>
                  <a:pt x="153" y="610"/>
                  <a:pt x="153" y="610"/>
                </a:cubicBezTo>
                <a:cubicBezTo>
                  <a:pt x="140" y="571"/>
                  <a:pt x="107" y="545"/>
                  <a:pt x="92" y="501"/>
                </a:cubicBezTo>
                <a:cubicBezTo>
                  <a:pt x="90" y="483"/>
                  <a:pt x="93" y="463"/>
                  <a:pt x="85" y="447"/>
                </a:cubicBezTo>
                <a:cubicBezTo>
                  <a:pt x="84" y="444"/>
                  <a:pt x="26" y="416"/>
                  <a:pt x="18" y="413"/>
                </a:cubicBezTo>
                <a:cubicBezTo>
                  <a:pt x="0" y="362"/>
                  <a:pt x="6" y="337"/>
                  <a:pt x="45" y="298"/>
                </a:cubicBezTo>
                <a:cubicBezTo>
                  <a:pt x="53" y="262"/>
                  <a:pt x="58" y="194"/>
                  <a:pt x="65" y="169"/>
                </a:cubicBezTo>
                <a:cubicBezTo>
                  <a:pt x="72" y="144"/>
                  <a:pt x="120" y="147"/>
                  <a:pt x="126" y="122"/>
                </a:cubicBezTo>
                <a:cubicBezTo>
                  <a:pt x="128" y="113"/>
                  <a:pt x="131" y="104"/>
                  <a:pt x="133" y="95"/>
                </a:cubicBezTo>
                <a:close/>
              </a:path>
            </a:pathLst>
          </a:custGeom>
          <a:solidFill>
            <a:srgbClr val="993300"/>
          </a:solidFill>
          <a:ln w="9525"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33" name="Text Box 29"/>
          <p:cNvSpPr txBox="1">
            <a:spLocks noChangeArrowheads="1"/>
          </p:cNvSpPr>
          <p:nvPr/>
        </p:nvSpPr>
        <p:spPr bwMode="auto">
          <a:xfrm rot="4432345">
            <a:off x="5776119" y="5806281"/>
            <a:ext cx="1219200" cy="274638"/>
          </a:xfrm>
          <a:prstGeom prst="rect">
            <a:avLst/>
          </a:prstGeom>
          <a:noFill/>
          <a:ln w="9525" algn="ctr">
            <a:noFill/>
            <a:miter lim="800000"/>
            <a:headEnd/>
            <a:tailEnd/>
          </a:ln>
          <a:effectLst/>
        </p:spPr>
        <p:txBody>
          <a:bodyPr>
            <a:spAutoFit/>
          </a:bodyPr>
          <a:lstStyle/>
          <a:p>
            <a:pPr algn="ctr">
              <a:spcBef>
                <a:spcPct val="50000"/>
              </a:spcBef>
            </a:pPr>
            <a:r>
              <a:rPr lang="en-US" sz="1200" b="1">
                <a:solidFill>
                  <a:prstClr val="white"/>
                </a:solidFill>
              </a:rPr>
              <a:t>Solid Mineral</a:t>
            </a:r>
          </a:p>
        </p:txBody>
      </p:sp>
      <p:sp>
        <p:nvSpPr>
          <p:cNvPr id="200734" name="Oval 30"/>
          <p:cNvSpPr>
            <a:spLocks noChangeArrowheads="1"/>
          </p:cNvSpPr>
          <p:nvPr/>
        </p:nvSpPr>
        <p:spPr bwMode="auto">
          <a:xfrm>
            <a:off x="7467600" y="914400"/>
            <a:ext cx="685800" cy="685800"/>
          </a:xfrm>
          <a:prstGeom prst="ellipse">
            <a:avLst/>
          </a:prstGeom>
          <a:solidFill>
            <a:srgbClr val="FFFF00"/>
          </a:solidFill>
          <a:ln w="9525" algn="ctr">
            <a:solidFill>
              <a:schemeClr val="tx1"/>
            </a:solidFill>
            <a:round/>
            <a:headEnd/>
            <a:tailEnd/>
          </a:ln>
          <a:effectLst/>
        </p:spPr>
        <p:txBody>
          <a:bodyPr wrap="none" anchor="ctr"/>
          <a:lstStyle/>
          <a:p>
            <a:endParaRPr lang="en-US">
              <a:solidFill>
                <a:prstClr val="black"/>
              </a:solidFill>
            </a:endParaRPr>
          </a:p>
        </p:txBody>
      </p:sp>
      <p:sp>
        <p:nvSpPr>
          <p:cNvPr id="200735" name="Text Box 31"/>
          <p:cNvSpPr txBox="1">
            <a:spLocks noChangeArrowheads="1"/>
          </p:cNvSpPr>
          <p:nvPr/>
        </p:nvSpPr>
        <p:spPr bwMode="auto">
          <a:xfrm>
            <a:off x="7543800" y="1066800"/>
            <a:ext cx="533400" cy="457200"/>
          </a:xfrm>
          <a:prstGeom prst="rect">
            <a:avLst/>
          </a:prstGeom>
          <a:noFill/>
          <a:ln w="9525" algn="ctr">
            <a:noFill/>
            <a:miter lim="800000"/>
            <a:headEnd/>
            <a:tailEnd/>
          </a:ln>
          <a:effectLst/>
        </p:spPr>
        <p:txBody>
          <a:bodyPr>
            <a:spAutoFit/>
          </a:bodyPr>
          <a:lstStyle/>
          <a:p>
            <a:pPr algn="ctr">
              <a:spcBef>
                <a:spcPct val="50000"/>
              </a:spcBef>
            </a:pPr>
            <a:r>
              <a:rPr lang="ar-IQ" sz="1200" b="1">
                <a:solidFill>
                  <a:srgbClr val="FBEEC9"/>
                </a:solidFill>
              </a:rPr>
              <a:t>ضوء وطاقة</a:t>
            </a:r>
            <a:endParaRPr lang="en-US" sz="1200" b="1">
              <a:solidFill>
                <a:srgbClr val="FBEEC9"/>
              </a:solidFill>
            </a:endParaRPr>
          </a:p>
        </p:txBody>
      </p:sp>
      <p:sp>
        <p:nvSpPr>
          <p:cNvPr id="200736" name="Line 32"/>
          <p:cNvSpPr>
            <a:spLocks noChangeShapeType="1"/>
          </p:cNvSpPr>
          <p:nvPr/>
        </p:nvSpPr>
        <p:spPr bwMode="auto">
          <a:xfrm flipH="1">
            <a:off x="6858000" y="1143000"/>
            <a:ext cx="533400" cy="304800"/>
          </a:xfrm>
          <a:prstGeom prst="line">
            <a:avLst/>
          </a:prstGeom>
          <a:noFill/>
          <a:ln w="25400">
            <a:solidFill>
              <a:schemeClr val="tx1"/>
            </a:solidFill>
            <a:round/>
            <a:headEnd/>
            <a:tailEnd type="triangle" w="med" len="med"/>
          </a:ln>
          <a:effectLst/>
        </p:spPr>
        <p:txBody>
          <a:bodyPr/>
          <a:lstStyle/>
          <a:p>
            <a:endParaRPr lang="en-US">
              <a:solidFill>
                <a:prstClr val="black"/>
              </a:solidFill>
            </a:endParaRPr>
          </a:p>
        </p:txBody>
      </p:sp>
      <p:sp>
        <p:nvSpPr>
          <p:cNvPr id="200737" name="Line 33"/>
          <p:cNvSpPr>
            <a:spLocks noChangeShapeType="1"/>
          </p:cNvSpPr>
          <p:nvPr/>
        </p:nvSpPr>
        <p:spPr bwMode="auto">
          <a:xfrm flipH="1">
            <a:off x="7086600" y="1371600"/>
            <a:ext cx="381000" cy="228600"/>
          </a:xfrm>
          <a:prstGeom prst="line">
            <a:avLst/>
          </a:prstGeom>
          <a:noFill/>
          <a:ln w="25400">
            <a:solidFill>
              <a:schemeClr val="tx1"/>
            </a:solidFill>
            <a:round/>
            <a:headEnd/>
            <a:tailEnd type="triangle" w="med" len="med"/>
          </a:ln>
          <a:effectLst/>
        </p:spPr>
        <p:txBody>
          <a:bodyPr/>
          <a:lstStyle/>
          <a:p>
            <a:endParaRPr lang="en-US">
              <a:solidFill>
                <a:prstClr val="black"/>
              </a:solidFill>
            </a:endParaRPr>
          </a:p>
        </p:txBody>
      </p:sp>
      <p:sp>
        <p:nvSpPr>
          <p:cNvPr id="200738" name="Line 34"/>
          <p:cNvSpPr>
            <a:spLocks noChangeShapeType="1"/>
          </p:cNvSpPr>
          <p:nvPr/>
        </p:nvSpPr>
        <p:spPr bwMode="auto">
          <a:xfrm flipH="1">
            <a:off x="7239000" y="1600200"/>
            <a:ext cx="381000" cy="228600"/>
          </a:xfrm>
          <a:prstGeom prst="line">
            <a:avLst/>
          </a:prstGeom>
          <a:noFill/>
          <a:ln w="25400">
            <a:solidFill>
              <a:schemeClr val="tx1"/>
            </a:solidFill>
            <a:round/>
            <a:headEnd/>
            <a:tailEnd type="triangle" w="med" len="med"/>
          </a:ln>
          <a:effectLst/>
        </p:spPr>
        <p:txBody>
          <a:bodyPr/>
          <a:lstStyle/>
          <a:p>
            <a:endParaRPr lang="en-US">
              <a:solidFill>
                <a:prstClr val="black"/>
              </a:solidFill>
            </a:endParaRPr>
          </a:p>
        </p:txBody>
      </p:sp>
      <p:sp>
        <p:nvSpPr>
          <p:cNvPr id="200739" name="Text Box 35"/>
          <p:cNvSpPr txBox="1">
            <a:spLocks noChangeArrowheads="1"/>
          </p:cNvSpPr>
          <p:nvPr/>
        </p:nvSpPr>
        <p:spPr bwMode="auto">
          <a:xfrm>
            <a:off x="6248400" y="2667000"/>
            <a:ext cx="1066800" cy="274638"/>
          </a:xfrm>
          <a:prstGeom prst="rect">
            <a:avLst/>
          </a:prstGeom>
          <a:noFill/>
          <a:ln w="9525" algn="ctr">
            <a:noFill/>
            <a:miter lim="800000"/>
            <a:headEnd/>
            <a:tailEnd/>
          </a:ln>
          <a:effectLst/>
        </p:spPr>
        <p:txBody>
          <a:bodyPr>
            <a:spAutoFit/>
          </a:bodyPr>
          <a:lstStyle/>
          <a:p>
            <a:pPr algn="ctr">
              <a:spcBef>
                <a:spcPct val="50000"/>
              </a:spcBef>
            </a:pPr>
            <a:r>
              <a:rPr lang="ar-IQ" sz="1200" b="1">
                <a:solidFill>
                  <a:prstClr val="black"/>
                </a:solidFill>
              </a:rPr>
              <a:t>كلوروفيل</a:t>
            </a:r>
            <a:endParaRPr lang="en-US" sz="1200" b="1">
              <a:solidFill>
                <a:prstClr val="black"/>
              </a:solidFill>
            </a:endParaRPr>
          </a:p>
        </p:txBody>
      </p:sp>
      <p:sp>
        <p:nvSpPr>
          <p:cNvPr id="200740" name="Text Box 36"/>
          <p:cNvSpPr txBox="1">
            <a:spLocks noChangeArrowheads="1"/>
          </p:cNvSpPr>
          <p:nvPr/>
        </p:nvSpPr>
        <p:spPr bwMode="auto">
          <a:xfrm>
            <a:off x="3429000" y="2057400"/>
            <a:ext cx="11430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srgbClr val="CC0000"/>
                </a:solidFill>
              </a:rPr>
              <a:t>Output</a:t>
            </a:r>
          </a:p>
        </p:txBody>
      </p:sp>
      <p:sp>
        <p:nvSpPr>
          <p:cNvPr id="200741" name="Line 37"/>
          <p:cNvSpPr>
            <a:spLocks noChangeShapeType="1"/>
          </p:cNvSpPr>
          <p:nvPr/>
        </p:nvSpPr>
        <p:spPr bwMode="auto">
          <a:xfrm flipH="1" flipV="1">
            <a:off x="4191000" y="1905000"/>
            <a:ext cx="1066800" cy="304800"/>
          </a:xfrm>
          <a:prstGeom prst="line">
            <a:avLst/>
          </a:prstGeom>
          <a:noFill/>
          <a:ln w="25400">
            <a:solidFill>
              <a:schemeClr val="tx1"/>
            </a:solidFill>
            <a:round/>
            <a:headEnd/>
            <a:tailEnd type="triangle" w="med" len="med"/>
          </a:ln>
          <a:effectLst/>
        </p:spPr>
        <p:txBody>
          <a:bodyPr/>
          <a:lstStyle/>
          <a:p>
            <a:endParaRPr lang="en-US">
              <a:solidFill>
                <a:prstClr val="black"/>
              </a:solidFill>
            </a:endParaRPr>
          </a:p>
        </p:txBody>
      </p:sp>
      <p:sp>
        <p:nvSpPr>
          <p:cNvPr id="200742" name="Line 38"/>
          <p:cNvSpPr>
            <a:spLocks noChangeShapeType="1"/>
          </p:cNvSpPr>
          <p:nvPr/>
        </p:nvSpPr>
        <p:spPr bwMode="auto">
          <a:xfrm flipH="1" flipV="1">
            <a:off x="3733800" y="2514600"/>
            <a:ext cx="1066800" cy="304800"/>
          </a:xfrm>
          <a:prstGeom prst="line">
            <a:avLst/>
          </a:prstGeom>
          <a:noFill/>
          <a:ln w="25400">
            <a:solidFill>
              <a:schemeClr val="tx1"/>
            </a:solidFill>
            <a:round/>
            <a:headEnd/>
            <a:tailEnd type="triangle" w="med" len="med"/>
          </a:ln>
          <a:effectLst/>
        </p:spPr>
        <p:txBody>
          <a:bodyPr/>
          <a:lstStyle/>
          <a:p>
            <a:endParaRPr lang="en-US">
              <a:solidFill>
                <a:prstClr val="black"/>
              </a:solidFill>
            </a:endParaRPr>
          </a:p>
        </p:txBody>
      </p:sp>
      <p:sp>
        <p:nvSpPr>
          <p:cNvPr id="200743" name="Text Box 39"/>
          <p:cNvSpPr txBox="1">
            <a:spLocks noChangeArrowheads="1"/>
          </p:cNvSpPr>
          <p:nvPr/>
        </p:nvSpPr>
        <p:spPr bwMode="auto">
          <a:xfrm>
            <a:off x="3048000" y="1447800"/>
            <a:ext cx="12954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prstClr val="black"/>
                </a:solidFill>
              </a:rPr>
              <a:t>C</a:t>
            </a:r>
            <a:r>
              <a:rPr lang="en-US" sz="1400" b="1" baseline="-25000">
                <a:solidFill>
                  <a:prstClr val="black"/>
                </a:solidFill>
              </a:rPr>
              <a:t>6</a:t>
            </a:r>
            <a:r>
              <a:rPr lang="en-US" sz="1400" b="1">
                <a:solidFill>
                  <a:prstClr val="black"/>
                </a:solidFill>
              </a:rPr>
              <a:t>H</a:t>
            </a:r>
            <a:r>
              <a:rPr lang="en-US" sz="1400" b="1" baseline="-25000">
                <a:solidFill>
                  <a:prstClr val="black"/>
                </a:solidFill>
              </a:rPr>
              <a:t>12</a:t>
            </a:r>
            <a:r>
              <a:rPr lang="en-US" sz="1400" b="1">
                <a:solidFill>
                  <a:prstClr val="black"/>
                </a:solidFill>
              </a:rPr>
              <a:t>O</a:t>
            </a:r>
            <a:r>
              <a:rPr lang="en-US" sz="1400" b="1" baseline="-25000">
                <a:solidFill>
                  <a:prstClr val="black"/>
                </a:solidFill>
              </a:rPr>
              <a:t>6</a:t>
            </a:r>
          </a:p>
        </p:txBody>
      </p:sp>
      <p:sp>
        <p:nvSpPr>
          <p:cNvPr id="200744" name="Text Box 40"/>
          <p:cNvSpPr txBox="1">
            <a:spLocks noChangeArrowheads="1"/>
          </p:cNvSpPr>
          <p:nvPr/>
        </p:nvSpPr>
        <p:spPr bwMode="auto">
          <a:xfrm>
            <a:off x="2133600" y="2362200"/>
            <a:ext cx="15240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prstClr val="black"/>
                </a:solidFill>
              </a:rPr>
              <a:t>Photosynthesis</a:t>
            </a:r>
          </a:p>
        </p:txBody>
      </p:sp>
      <p:sp>
        <p:nvSpPr>
          <p:cNvPr id="200745" name="Text Box 41"/>
          <p:cNvSpPr txBox="1">
            <a:spLocks noChangeArrowheads="1"/>
          </p:cNvSpPr>
          <p:nvPr/>
        </p:nvSpPr>
        <p:spPr bwMode="auto">
          <a:xfrm>
            <a:off x="4648200" y="6248400"/>
            <a:ext cx="12954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prstClr val="black"/>
                </a:solidFill>
              </a:rPr>
              <a:t>Minerlization</a:t>
            </a:r>
          </a:p>
        </p:txBody>
      </p:sp>
      <p:sp>
        <p:nvSpPr>
          <p:cNvPr id="200746" name="Text Box 42"/>
          <p:cNvSpPr txBox="1">
            <a:spLocks noChangeArrowheads="1"/>
          </p:cNvSpPr>
          <p:nvPr/>
        </p:nvSpPr>
        <p:spPr bwMode="auto">
          <a:xfrm>
            <a:off x="1219200" y="6019800"/>
            <a:ext cx="14478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prstClr val="black"/>
                </a:solidFill>
              </a:rPr>
              <a:t>Ion transport</a:t>
            </a:r>
          </a:p>
        </p:txBody>
      </p:sp>
      <p:sp>
        <p:nvSpPr>
          <p:cNvPr id="200747" name="Text Box 43"/>
          <p:cNvSpPr txBox="1">
            <a:spLocks noChangeArrowheads="1"/>
          </p:cNvSpPr>
          <p:nvPr/>
        </p:nvSpPr>
        <p:spPr bwMode="auto">
          <a:xfrm>
            <a:off x="3048000" y="5181600"/>
            <a:ext cx="457200" cy="823913"/>
          </a:xfrm>
          <a:prstGeom prst="rect">
            <a:avLst/>
          </a:prstGeom>
          <a:noFill/>
          <a:ln w="9525" algn="ctr">
            <a:noFill/>
            <a:miter lim="800000"/>
            <a:headEnd/>
            <a:tailEnd/>
          </a:ln>
          <a:effectLst/>
        </p:spPr>
        <p:txBody>
          <a:bodyPr>
            <a:spAutoFit/>
          </a:bodyPr>
          <a:lstStyle/>
          <a:p>
            <a:pPr algn="ctr">
              <a:spcBef>
                <a:spcPct val="50000"/>
              </a:spcBef>
            </a:pPr>
            <a:r>
              <a:rPr lang="en-US" sz="1200" b="1">
                <a:solidFill>
                  <a:srgbClr val="FF0000"/>
                </a:solidFill>
              </a:rPr>
              <a:t>Cu</a:t>
            </a:r>
          </a:p>
          <a:p>
            <a:pPr algn="ctr">
              <a:spcBef>
                <a:spcPct val="50000"/>
              </a:spcBef>
            </a:pPr>
            <a:r>
              <a:rPr lang="en-US" sz="1200" b="1">
                <a:solidFill>
                  <a:srgbClr val="FF0000"/>
                </a:solidFill>
              </a:rPr>
              <a:t>Mo</a:t>
            </a:r>
          </a:p>
          <a:p>
            <a:pPr algn="ctr">
              <a:spcBef>
                <a:spcPct val="50000"/>
              </a:spcBef>
            </a:pPr>
            <a:r>
              <a:rPr lang="en-US" sz="1200" b="1">
                <a:solidFill>
                  <a:srgbClr val="FF0000"/>
                </a:solidFill>
              </a:rPr>
              <a:t>Zn</a:t>
            </a:r>
          </a:p>
        </p:txBody>
      </p:sp>
      <p:sp>
        <p:nvSpPr>
          <p:cNvPr id="200748" name="Line 44"/>
          <p:cNvSpPr>
            <a:spLocks noChangeShapeType="1"/>
          </p:cNvSpPr>
          <p:nvPr/>
        </p:nvSpPr>
        <p:spPr bwMode="auto">
          <a:xfrm flipH="1">
            <a:off x="6705600" y="2514600"/>
            <a:ext cx="838200" cy="76200"/>
          </a:xfrm>
          <a:prstGeom prst="line">
            <a:avLst/>
          </a:prstGeom>
          <a:noFill/>
          <a:ln w="25400">
            <a:solidFill>
              <a:schemeClr val="tx1"/>
            </a:solidFill>
            <a:round/>
            <a:headEnd/>
            <a:tailEnd type="triangle" w="med" len="med"/>
          </a:ln>
          <a:effectLst/>
        </p:spPr>
        <p:txBody>
          <a:bodyPr/>
          <a:lstStyle/>
          <a:p>
            <a:endParaRPr lang="en-US">
              <a:solidFill>
                <a:prstClr val="black"/>
              </a:solidFill>
            </a:endParaRPr>
          </a:p>
        </p:txBody>
      </p:sp>
      <p:sp>
        <p:nvSpPr>
          <p:cNvPr id="200749" name="Text Box 45"/>
          <p:cNvSpPr txBox="1">
            <a:spLocks noChangeArrowheads="1"/>
          </p:cNvSpPr>
          <p:nvPr/>
        </p:nvSpPr>
        <p:spPr bwMode="auto">
          <a:xfrm>
            <a:off x="7162800" y="2362200"/>
            <a:ext cx="19812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prstClr val="black"/>
                </a:solidFill>
              </a:rPr>
              <a:t>Co</a:t>
            </a:r>
            <a:r>
              <a:rPr lang="en-US" sz="1400" b="1" baseline="-25000">
                <a:solidFill>
                  <a:prstClr val="black"/>
                </a:solidFill>
              </a:rPr>
              <a:t>2</a:t>
            </a:r>
            <a:r>
              <a:rPr lang="en-US" sz="1400" b="1">
                <a:solidFill>
                  <a:prstClr val="black"/>
                </a:solidFill>
              </a:rPr>
              <a:t>+H</a:t>
            </a:r>
            <a:r>
              <a:rPr lang="en-US" sz="1400" b="1" baseline="-25000">
                <a:solidFill>
                  <a:prstClr val="black"/>
                </a:solidFill>
              </a:rPr>
              <a:t>2</a:t>
            </a:r>
            <a:r>
              <a:rPr lang="en-US" sz="1400" b="1">
                <a:solidFill>
                  <a:prstClr val="black"/>
                </a:solidFill>
              </a:rPr>
              <a:t>O+</a:t>
            </a:r>
          </a:p>
        </p:txBody>
      </p:sp>
      <p:sp>
        <p:nvSpPr>
          <p:cNvPr id="200750" name="Freeform 46"/>
          <p:cNvSpPr>
            <a:spLocks/>
          </p:cNvSpPr>
          <p:nvPr/>
        </p:nvSpPr>
        <p:spPr bwMode="auto">
          <a:xfrm>
            <a:off x="8686800" y="2362200"/>
            <a:ext cx="173038" cy="257175"/>
          </a:xfrm>
          <a:custGeom>
            <a:avLst/>
            <a:gdLst/>
            <a:ahLst/>
            <a:cxnLst>
              <a:cxn ang="0">
                <a:pos x="8" y="0"/>
              </a:cxn>
              <a:cxn ang="0">
                <a:pos x="56" y="42"/>
              </a:cxn>
              <a:cxn ang="0">
                <a:pos x="50" y="149"/>
              </a:cxn>
              <a:cxn ang="0">
                <a:pos x="8" y="143"/>
              </a:cxn>
              <a:cxn ang="0">
                <a:pos x="14" y="101"/>
              </a:cxn>
              <a:cxn ang="0">
                <a:pos x="44" y="95"/>
              </a:cxn>
              <a:cxn ang="0">
                <a:pos x="80" y="77"/>
              </a:cxn>
              <a:cxn ang="0">
                <a:pos x="109" y="30"/>
              </a:cxn>
            </a:cxnLst>
            <a:rect l="0" t="0" r="r" b="b"/>
            <a:pathLst>
              <a:path w="109" h="162">
                <a:moveTo>
                  <a:pt x="8" y="0"/>
                </a:moveTo>
                <a:cubicBezTo>
                  <a:pt x="50" y="28"/>
                  <a:pt x="36" y="12"/>
                  <a:pt x="56" y="42"/>
                </a:cubicBezTo>
                <a:cubicBezTo>
                  <a:pt x="54" y="78"/>
                  <a:pt x="65" y="117"/>
                  <a:pt x="50" y="149"/>
                </a:cubicBezTo>
                <a:cubicBezTo>
                  <a:pt x="44" y="162"/>
                  <a:pt x="16" y="154"/>
                  <a:pt x="8" y="143"/>
                </a:cubicBezTo>
                <a:cubicBezTo>
                  <a:pt x="0" y="132"/>
                  <a:pt x="6" y="112"/>
                  <a:pt x="14" y="101"/>
                </a:cubicBezTo>
                <a:cubicBezTo>
                  <a:pt x="20" y="93"/>
                  <a:pt x="34" y="97"/>
                  <a:pt x="44" y="95"/>
                </a:cubicBezTo>
                <a:cubicBezTo>
                  <a:pt x="64" y="90"/>
                  <a:pt x="62" y="89"/>
                  <a:pt x="80" y="77"/>
                </a:cubicBezTo>
                <a:cubicBezTo>
                  <a:pt x="90" y="61"/>
                  <a:pt x="101" y="47"/>
                  <a:pt x="109" y="30"/>
                </a:cubicBezTo>
              </a:path>
            </a:pathLst>
          </a:custGeom>
          <a:noFill/>
          <a:ln w="38100" cap="flat" cmpd="sng">
            <a:solidFill>
              <a:schemeClr val="tx1"/>
            </a:solidFill>
            <a:prstDash val="solid"/>
            <a:round/>
            <a:headEnd type="none" w="med" len="med"/>
            <a:tailEnd type="none" w="med" len="med"/>
          </a:ln>
          <a:effectLst/>
        </p:spPr>
        <p:txBody>
          <a:bodyPr/>
          <a:lstStyle/>
          <a:p>
            <a:endParaRPr lang="en-US">
              <a:solidFill>
                <a:prstClr val="black"/>
              </a:solidFill>
            </a:endParaRPr>
          </a:p>
        </p:txBody>
      </p:sp>
      <p:sp>
        <p:nvSpPr>
          <p:cNvPr id="200751" name="Text Box 47"/>
          <p:cNvSpPr txBox="1">
            <a:spLocks noChangeArrowheads="1"/>
          </p:cNvSpPr>
          <p:nvPr/>
        </p:nvSpPr>
        <p:spPr bwMode="auto">
          <a:xfrm>
            <a:off x="5181600" y="2971800"/>
            <a:ext cx="1905000" cy="304800"/>
          </a:xfrm>
          <a:prstGeom prst="rect">
            <a:avLst/>
          </a:prstGeom>
          <a:noFill/>
          <a:ln w="9525" algn="ctr">
            <a:noFill/>
            <a:miter lim="800000"/>
            <a:headEnd/>
            <a:tailEnd/>
          </a:ln>
          <a:effectLst/>
        </p:spPr>
        <p:txBody>
          <a:bodyPr>
            <a:spAutoFit/>
          </a:bodyPr>
          <a:lstStyle/>
          <a:p>
            <a:pPr algn="ctr">
              <a:spcBef>
                <a:spcPct val="50000"/>
              </a:spcBef>
            </a:pPr>
            <a:r>
              <a:rPr lang="en-US" sz="1400" b="1">
                <a:solidFill>
                  <a:prstClr val="black"/>
                </a:solidFill>
              </a:rPr>
              <a:t>Assimilation</a:t>
            </a:r>
          </a:p>
        </p:txBody>
      </p:sp>
      <p:sp>
        <p:nvSpPr>
          <p:cNvPr id="200752" name="Text Box 48"/>
          <p:cNvSpPr txBox="1">
            <a:spLocks noChangeArrowheads="1"/>
          </p:cNvSpPr>
          <p:nvPr/>
        </p:nvSpPr>
        <p:spPr bwMode="auto">
          <a:xfrm>
            <a:off x="7696200" y="3276600"/>
            <a:ext cx="1219200" cy="517525"/>
          </a:xfrm>
          <a:prstGeom prst="rect">
            <a:avLst/>
          </a:prstGeom>
          <a:noFill/>
          <a:ln w="9525" algn="ctr">
            <a:noFill/>
            <a:miter lim="800000"/>
            <a:headEnd/>
            <a:tailEnd/>
          </a:ln>
          <a:effectLst/>
        </p:spPr>
        <p:txBody>
          <a:bodyPr>
            <a:spAutoFit/>
          </a:bodyPr>
          <a:lstStyle/>
          <a:p>
            <a:pPr algn="ctr">
              <a:spcBef>
                <a:spcPct val="50000"/>
              </a:spcBef>
            </a:pPr>
            <a:r>
              <a:rPr lang="ar-IQ" sz="1400" b="1">
                <a:solidFill>
                  <a:prstClr val="black"/>
                </a:solidFill>
              </a:rPr>
              <a:t>أكلات اعشاب</a:t>
            </a:r>
            <a:r>
              <a:rPr lang="en-US" sz="1400" b="1">
                <a:solidFill>
                  <a:prstClr val="black"/>
                </a:solidFill>
              </a:rPr>
              <a:t>  Herbivores</a:t>
            </a:r>
          </a:p>
        </p:txBody>
      </p:sp>
      <p:sp>
        <p:nvSpPr>
          <p:cNvPr id="200753" name="Line 49"/>
          <p:cNvSpPr>
            <a:spLocks noChangeShapeType="1"/>
          </p:cNvSpPr>
          <p:nvPr/>
        </p:nvSpPr>
        <p:spPr bwMode="auto">
          <a:xfrm>
            <a:off x="8305800" y="3810000"/>
            <a:ext cx="0" cy="304800"/>
          </a:xfrm>
          <a:prstGeom prst="line">
            <a:avLst/>
          </a:prstGeom>
          <a:noFill/>
          <a:ln w="31750">
            <a:solidFill>
              <a:schemeClr val="tx1"/>
            </a:solidFill>
            <a:round/>
            <a:headEnd/>
            <a:tailEnd type="triangle" w="med" len="med"/>
          </a:ln>
          <a:effectLst/>
        </p:spPr>
        <p:txBody>
          <a:bodyPr/>
          <a:lstStyle/>
          <a:p>
            <a:endParaRPr lang="en-US">
              <a:solidFill>
                <a:prstClr val="black"/>
              </a:solidFill>
            </a:endParaRPr>
          </a:p>
        </p:txBody>
      </p:sp>
      <p:sp>
        <p:nvSpPr>
          <p:cNvPr id="200754" name="Text Box 50"/>
          <p:cNvSpPr txBox="1">
            <a:spLocks noChangeArrowheads="1"/>
          </p:cNvSpPr>
          <p:nvPr/>
        </p:nvSpPr>
        <p:spPr bwMode="auto">
          <a:xfrm>
            <a:off x="7620000" y="4267200"/>
            <a:ext cx="1219200" cy="730250"/>
          </a:xfrm>
          <a:prstGeom prst="rect">
            <a:avLst/>
          </a:prstGeom>
          <a:noFill/>
          <a:ln w="9525" algn="ctr">
            <a:noFill/>
            <a:miter lim="800000"/>
            <a:headEnd/>
            <a:tailEnd/>
          </a:ln>
          <a:effectLst/>
        </p:spPr>
        <p:txBody>
          <a:bodyPr>
            <a:spAutoFit/>
          </a:bodyPr>
          <a:lstStyle/>
          <a:p>
            <a:pPr algn="ctr">
              <a:spcBef>
                <a:spcPct val="50000"/>
              </a:spcBef>
            </a:pPr>
            <a:r>
              <a:rPr lang="ar-IQ" sz="1400" b="1">
                <a:solidFill>
                  <a:prstClr val="black"/>
                </a:solidFill>
              </a:rPr>
              <a:t>أكلات لحوم</a:t>
            </a:r>
            <a:r>
              <a:rPr lang="en-US" sz="1400" b="1">
                <a:solidFill>
                  <a:prstClr val="black"/>
                </a:solidFill>
              </a:rPr>
              <a:t>Carnivores</a:t>
            </a:r>
          </a:p>
        </p:txBody>
      </p:sp>
      <p:sp>
        <p:nvSpPr>
          <p:cNvPr id="200755" name="Line 51"/>
          <p:cNvSpPr>
            <a:spLocks noChangeShapeType="1"/>
          </p:cNvSpPr>
          <p:nvPr/>
        </p:nvSpPr>
        <p:spPr bwMode="auto">
          <a:xfrm>
            <a:off x="8382000" y="4953000"/>
            <a:ext cx="0" cy="304800"/>
          </a:xfrm>
          <a:prstGeom prst="line">
            <a:avLst/>
          </a:prstGeom>
          <a:noFill/>
          <a:ln w="31750">
            <a:solidFill>
              <a:schemeClr val="tx1"/>
            </a:solidFill>
            <a:round/>
            <a:headEnd/>
            <a:tailEnd type="triangle" w="med" len="med"/>
          </a:ln>
          <a:effectLst/>
        </p:spPr>
        <p:txBody>
          <a:bodyPr/>
          <a:lstStyle/>
          <a:p>
            <a:endParaRPr lang="en-US">
              <a:solidFill>
                <a:prstClr val="black"/>
              </a:solidFill>
            </a:endParaRPr>
          </a:p>
        </p:txBody>
      </p:sp>
      <p:sp>
        <p:nvSpPr>
          <p:cNvPr id="200756" name="Text Box 52"/>
          <p:cNvSpPr txBox="1">
            <a:spLocks noChangeArrowheads="1"/>
          </p:cNvSpPr>
          <p:nvPr/>
        </p:nvSpPr>
        <p:spPr bwMode="auto">
          <a:xfrm>
            <a:off x="7467600" y="5410200"/>
            <a:ext cx="1371600" cy="730250"/>
          </a:xfrm>
          <a:prstGeom prst="rect">
            <a:avLst/>
          </a:prstGeom>
          <a:noFill/>
          <a:ln w="9525" algn="ctr">
            <a:noFill/>
            <a:miter lim="800000"/>
            <a:headEnd/>
            <a:tailEnd/>
          </a:ln>
          <a:effectLst/>
        </p:spPr>
        <p:txBody>
          <a:bodyPr>
            <a:spAutoFit/>
          </a:bodyPr>
          <a:lstStyle/>
          <a:p>
            <a:pPr algn="ctr">
              <a:spcBef>
                <a:spcPct val="50000"/>
              </a:spcBef>
            </a:pPr>
            <a:r>
              <a:rPr lang="ar-IQ" sz="1400" b="1">
                <a:solidFill>
                  <a:prstClr val="black"/>
                </a:solidFill>
              </a:rPr>
              <a:t>كائنات محللة</a:t>
            </a:r>
            <a:r>
              <a:rPr lang="en-US" sz="1400" b="1">
                <a:solidFill>
                  <a:prstClr val="black"/>
                </a:solidFill>
              </a:rPr>
              <a:t>Decomposers</a:t>
            </a:r>
          </a:p>
        </p:txBody>
      </p:sp>
      <p:sp>
        <p:nvSpPr>
          <p:cNvPr id="200757" name="Text Box 53"/>
          <p:cNvSpPr txBox="1">
            <a:spLocks noChangeArrowheads="1"/>
          </p:cNvSpPr>
          <p:nvPr/>
        </p:nvSpPr>
        <p:spPr bwMode="auto">
          <a:xfrm>
            <a:off x="5257800" y="4495800"/>
            <a:ext cx="2057400" cy="517525"/>
          </a:xfrm>
          <a:prstGeom prst="rect">
            <a:avLst/>
          </a:prstGeom>
          <a:noFill/>
          <a:ln w="9525" algn="ctr">
            <a:noFill/>
            <a:miter lim="800000"/>
            <a:headEnd/>
            <a:tailEnd/>
          </a:ln>
          <a:effectLst/>
        </p:spPr>
        <p:txBody>
          <a:bodyPr>
            <a:spAutoFit/>
          </a:bodyPr>
          <a:lstStyle/>
          <a:p>
            <a:pPr algn="ctr">
              <a:spcBef>
                <a:spcPct val="50000"/>
              </a:spcBef>
            </a:pPr>
            <a:r>
              <a:rPr lang="en-US" sz="1400" b="1">
                <a:solidFill>
                  <a:prstClr val="black"/>
                </a:solidFill>
              </a:rPr>
              <a:t>Sequences of Consumers</a:t>
            </a:r>
          </a:p>
        </p:txBody>
      </p:sp>
      <p:sp>
        <p:nvSpPr>
          <p:cNvPr id="200758" name="Text Box 54"/>
          <p:cNvSpPr txBox="1">
            <a:spLocks noChangeArrowheads="1"/>
          </p:cNvSpPr>
          <p:nvPr/>
        </p:nvSpPr>
        <p:spPr bwMode="auto">
          <a:xfrm>
            <a:off x="5638800" y="3962400"/>
            <a:ext cx="1524000" cy="304800"/>
          </a:xfrm>
          <a:prstGeom prst="rect">
            <a:avLst/>
          </a:prstGeom>
          <a:noFill/>
          <a:ln w="9525" algn="ctr">
            <a:noFill/>
            <a:miter lim="800000"/>
            <a:headEnd/>
            <a:tailEnd/>
          </a:ln>
          <a:effectLst/>
        </p:spPr>
        <p:txBody>
          <a:bodyPr>
            <a:spAutoFit/>
          </a:bodyPr>
          <a:lstStyle/>
          <a:p>
            <a:pPr algn="ctr">
              <a:spcBef>
                <a:spcPct val="50000"/>
              </a:spcBef>
            </a:pPr>
            <a:r>
              <a:rPr lang="ar-IQ" sz="1400" b="1" dirty="0">
                <a:solidFill>
                  <a:prstClr val="black"/>
                </a:solidFill>
              </a:rPr>
              <a:t>سلاسل مستهلكات</a:t>
            </a:r>
            <a:endParaRPr lang="en-US" sz="1400" b="1" dirty="0">
              <a:solidFill>
                <a:prstClr val="black"/>
              </a:solidFill>
            </a:endParaRPr>
          </a:p>
        </p:txBody>
      </p:sp>
      <p:sp>
        <p:nvSpPr>
          <p:cNvPr id="200759" name="Line 55"/>
          <p:cNvSpPr>
            <a:spLocks noChangeShapeType="1"/>
          </p:cNvSpPr>
          <p:nvPr/>
        </p:nvSpPr>
        <p:spPr bwMode="auto">
          <a:xfrm flipH="1" flipV="1">
            <a:off x="6858000" y="4800600"/>
            <a:ext cx="304800" cy="685800"/>
          </a:xfrm>
          <a:prstGeom prst="line">
            <a:avLst/>
          </a:prstGeom>
          <a:noFill/>
          <a:ln w="25400">
            <a:solidFill>
              <a:schemeClr val="tx1"/>
            </a:solidFill>
            <a:round/>
            <a:headEnd/>
            <a:tailEnd type="triangle" w="med" len="med"/>
          </a:ln>
          <a:effectLst/>
        </p:spPr>
        <p:txBody>
          <a:bodyPr/>
          <a:lstStyle/>
          <a:p>
            <a:endParaRPr lang="en-US">
              <a:solidFill>
                <a:prstClr val="black"/>
              </a:solidFill>
            </a:endParaRPr>
          </a:p>
        </p:txBody>
      </p:sp>
      <p:sp>
        <p:nvSpPr>
          <p:cNvPr id="200760" name="Line 56"/>
          <p:cNvSpPr>
            <a:spLocks noChangeShapeType="1"/>
          </p:cNvSpPr>
          <p:nvPr/>
        </p:nvSpPr>
        <p:spPr bwMode="auto">
          <a:xfrm flipV="1">
            <a:off x="7315200" y="2743200"/>
            <a:ext cx="0" cy="2895600"/>
          </a:xfrm>
          <a:prstGeom prst="line">
            <a:avLst/>
          </a:prstGeom>
          <a:noFill/>
          <a:ln w="31750">
            <a:solidFill>
              <a:schemeClr val="tx1"/>
            </a:solidFill>
            <a:round/>
            <a:headEnd/>
            <a:tailEnd type="triangle" w="med" len="med"/>
          </a:ln>
          <a:effectLst/>
        </p:spPr>
        <p:txBody>
          <a:bodyPr/>
          <a:lstStyle/>
          <a:p>
            <a:endParaRPr lang="en-US">
              <a:solidFill>
                <a:prstClr val="black"/>
              </a:solidFill>
            </a:endParaRPr>
          </a:p>
        </p:txBody>
      </p:sp>
      <p:sp>
        <p:nvSpPr>
          <p:cNvPr id="200761" name="Line 57"/>
          <p:cNvSpPr>
            <a:spLocks noChangeShapeType="1"/>
          </p:cNvSpPr>
          <p:nvPr/>
        </p:nvSpPr>
        <p:spPr bwMode="auto">
          <a:xfrm>
            <a:off x="7467600" y="2819400"/>
            <a:ext cx="0" cy="2819400"/>
          </a:xfrm>
          <a:prstGeom prst="line">
            <a:avLst/>
          </a:prstGeom>
          <a:noFill/>
          <a:ln w="31750">
            <a:solidFill>
              <a:schemeClr val="tx1"/>
            </a:solidFill>
            <a:round/>
            <a:headEnd/>
            <a:tailEnd type="triangle" w="med" len="med"/>
          </a:ln>
          <a:effectLst/>
        </p:spPr>
        <p:txBody>
          <a:bodyPr/>
          <a:lstStyle/>
          <a:p>
            <a:endParaRPr lang="en-US">
              <a:solidFill>
                <a:prstClr val="black"/>
              </a:solidFill>
            </a:endParaRPr>
          </a:p>
        </p:txBody>
      </p:sp>
      <p:sp>
        <p:nvSpPr>
          <p:cNvPr id="200763" name="Text Box 59"/>
          <p:cNvSpPr txBox="1">
            <a:spLocks noChangeArrowheads="1"/>
          </p:cNvSpPr>
          <p:nvPr/>
        </p:nvSpPr>
        <p:spPr bwMode="auto">
          <a:xfrm>
            <a:off x="304800" y="3573463"/>
            <a:ext cx="4432300" cy="369332"/>
          </a:xfrm>
          <a:prstGeom prst="rect">
            <a:avLst/>
          </a:prstGeom>
          <a:noFill/>
          <a:ln w="9525" algn="ctr">
            <a:noFill/>
            <a:miter lim="800000"/>
            <a:headEnd/>
            <a:tailEnd/>
          </a:ln>
          <a:effectLst/>
        </p:spPr>
        <p:txBody>
          <a:bodyPr wrap="square">
            <a:spAutoFit/>
          </a:bodyPr>
          <a:lstStyle/>
          <a:p>
            <a:pPr>
              <a:spcBef>
                <a:spcPct val="50000"/>
              </a:spcBef>
            </a:pPr>
            <a:r>
              <a:rPr lang="en-US" b="1" dirty="0">
                <a:solidFill>
                  <a:srgbClr val="FF0000"/>
                </a:solidFill>
              </a:rPr>
              <a:t>( Relation between plant and  creatures)</a:t>
            </a:r>
            <a:endParaRPr lang="en-US" b="1" dirty="0">
              <a:solidFill>
                <a:srgbClr val="FF0000"/>
              </a:solidFill>
            </a:endParaRPr>
          </a:p>
        </p:txBody>
      </p:sp>
      <p:sp>
        <p:nvSpPr>
          <p:cNvPr id="200764" name="Text Box 60"/>
          <p:cNvSpPr txBox="1">
            <a:spLocks noChangeArrowheads="1"/>
          </p:cNvSpPr>
          <p:nvPr/>
        </p:nvSpPr>
        <p:spPr bwMode="auto">
          <a:xfrm>
            <a:off x="250825" y="6586538"/>
            <a:ext cx="8893175" cy="366712"/>
          </a:xfrm>
          <a:prstGeom prst="rect">
            <a:avLst/>
          </a:prstGeom>
          <a:noFill/>
          <a:ln w="9525">
            <a:noFill/>
            <a:miter lim="800000"/>
            <a:headEnd/>
            <a:tailEnd/>
          </a:ln>
          <a:effectLst/>
        </p:spPr>
        <p:txBody>
          <a:bodyPr>
            <a:spAutoFit/>
          </a:bodyPr>
          <a:lstStyle/>
          <a:p>
            <a:pPr>
              <a:spcBef>
                <a:spcPct val="50000"/>
              </a:spcBef>
            </a:pPr>
            <a:r>
              <a:rPr lang="en-US" dirty="0">
                <a:solidFill>
                  <a:prstClr val="black"/>
                </a:solidFill>
              </a:rPr>
              <a:t>C,H, O, N, P, K , S, Ca, </a:t>
            </a:r>
            <a:r>
              <a:rPr lang="en-US" dirty="0" err="1">
                <a:solidFill>
                  <a:prstClr val="black"/>
                </a:solidFill>
              </a:rPr>
              <a:t>Mn</a:t>
            </a:r>
            <a:r>
              <a:rPr lang="en-US" dirty="0">
                <a:solidFill>
                  <a:prstClr val="black"/>
                </a:solidFill>
              </a:rPr>
              <a:t> , Fe, Mo , Mg, Cu, Zn, Na, </a:t>
            </a:r>
            <a:r>
              <a:rPr lang="en-US" dirty="0" err="1">
                <a:solidFill>
                  <a:prstClr val="black"/>
                </a:solidFill>
              </a:rPr>
              <a:t>Cl</a:t>
            </a:r>
            <a:r>
              <a:rPr lang="en-US" dirty="0">
                <a:solidFill>
                  <a:prstClr val="black"/>
                </a:solidFill>
              </a:rPr>
              <a:t> ,………….               </a:t>
            </a:r>
          </a:p>
        </p:txBody>
      </p:sp>
      <p:sp>
        <p:nvSpPr>
          <p:cNvPr id="61" name="Footer Placeholder 60"/>
          <p:cNvSpPr>
            <a:spLocks noGrp="1"/>
          </p:cNvSpPr>
          <p:nvPr>
            <p:ph type="ftr" sz="quarter" idx="11"/>
          </p:nvPr>
        </p:nvSpPr>
        <p:spPr>
          <a:xfrm>
            <a:off x="-762000" y="76200"/>
            <a:ext cx="2895600" cy="288925"/>
          </a:xfrm>
        </p:spPr>
        <p:txBody>
          <a:bodyPr/>
          <a:lstStyle/>
          <a:p>
            <a:r>
              <a:rPr lang="en-US" dirty="0" smtClean="0">
                <a:solidFill>
                  <a:srgbClr val="F0A22E">
                    <a:shade val="75000"/>
                  </a:srgbClr>
                </a:solidFill>
              </a:rPr>
              <a:t>Dr. Alwand Tahir Dizayee</a:t>
            </a:r>
            <a:endParaRPr lang="en-US" dirty="0">
              <a:solidFill>
                <a:srgbClr val="F0A22E">
                  <a:shade val="75000"/>
                </a:srgbClr>
              </a:solidFill>
            </a:endParaRPr>
          </a:p>
        </p:txBody>
      </p:sp>
      <p:sp>
        <p:nvSpPr>
          <p:cNvPr id="62" name="Slide Number Placeholder 61"/>
          <p:cNvSpPr>
            <a:spLocks noGrp="1"/>
          </p:cNvSpPr>
          <p:nvPr>
            <p:ph type="sldNum" sz="quarter" idx="12"/>
          </p:nvPr>
        </p:nvSpPr>
        <p:spPr/>
        <p:txBody>
          <a:bodyPr/>
          <a:lstStyle/>
          <a:p>
            <a:fld id="{D49E117A-CA9F-4CE9-A8CC-1947869981DF}" type="slidenum">
              <a:rPr lang="en-US" smtClean="0">
                <a:solidFill>
                  <a:srgbClr val="F0A22E">
                    <a:shade val="75000"/>
                  </a:srgbClr>
                </a:solidFill>
              </a:rPr>
              <a:pPr/>
              <a:t>17</a:t>
            </a:fld>
            <a:endParaRPr lang="en-US">
              <a:solidFill>
                <a:srgbClr val="F0A22E">
                  <a:shade val="75000"/>
                </a:srgbClr>
              </a:solidFill>
            </a:endParaRPr>
          </a:p>
        </p:txBody>
      </p:sp>
      <p:sp>
        <p:nvSpPr>
          <p:cNvPr id="63" name="Date Placeholder 62"/>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2418685741"/>
      </p:ext>
    </p:extLst>
  </p:cSld>
  <p:clrMapOvr>
    <a:masterClrMapping/>
  </p:clrMapOvr>
  <p:transition spd="slow">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838200"/>
            <a:ext cx="7667625" cy="11449050"/>
          </a:xfrm>
          <a:prstGeom prst="rect">
            <a:avLst/>
          </a:prstGeom>
          <a:noFill/>
          <a:ln w="9525">
            <a:noFill/>
            <a:miter lim="800000"/>
            <a:headEnd/>
            <a:tailEnd/>
          </a:ln>
        </p:spPr>
      </p:pic>
      <p:sp>
        <p:nvSpPr>
          <p:cNvPr id="9219" name="Text Box 4"/>
          <p:cNvSpPr txBox="1">
            <a:spLocks noChangeArrowheads="1"/>
          </p:cNvSpPr>
          <p:nvPr/>
        </p:nvSpPr>
        <p:spPr bwMode="auto">
          <a:xfrm>
            <a:off x="6934200" y="4495800"/>
            <a:ext cx="1219200" cy="304800"/>
          </a:xfrm>
          <a:prstGeom prst="rect">
            <a:avLst/>
          </a:prstGeom>
          <a:solidFill>
            <a:srgbClr val="FF6600"/>
          </a:solidFill>
          <a:ln w="9525" algn="ctr">
            <a:noFill/>
            <a:miter lim="800000"/>
            <a:headEnd/>
            <a:tailEnd/>
          </a:ln>
        </p:spPr>
        <p:txBody>
          <a:bodyPr>
            <a:spAutoFit/>
          </a:bodyPr>
          <a:lstStyle/>
          <a:p>
            <a:pPr algn="ctr" rtl="1">
              <a:spcBef>
                <a:spcPct val="50000"/>
              </a:spcBef>
            </a:pPr>
            <a:r>
              <a:rPr lang="en-US" sz="1400" b="1" dirty="0">
                <a:solidFill>
                  <a:prstClr val="white"/>
                </a:solidFill>
              </a:rPr>
              <a:t>Herbivores</a:t>
            </a:r>
          </a:p>
        </p:txBody>
      </p:sp>
      <p:sp>
        <p:nvSpPr>
          <p:cNvPr id="9220" name="Rectangle 5"/>
          <p:cNvSpPr>
            <a:spLocks noChangeArrowheads="1"/>
          </p:cNvSpPr>
          <p:nvPr/>
        </p:nvSpPr>
        <p:spPr bwMode="auto">
          <a:xfrm>
            <a:off x="6908800" y="4900613"/>
            <a:ext cx="1244600" cy="336550"/>
          </a:xfrm>
          <a:prstGeom prst="rect">
            <a:avLst/>
          </a:prstGeom>
          <a:solidFill>
            <a:srgbClr val="FF6600"/>
          </a:solidFill>
          <a:ln w="9525">
            <a:noFill/>
            <a:miter lim="800000"/>
            <a:headEnd/>
            <a:tailEnd/>
          </a:ln>
        </p:spPr>
        <p:txBody>
          <a:bodyPr wrap="none">
            <a:spAutoFit/>
          </a:bodyPr>
          <a:lstStyle/>
          <a:p>
            <a:r>
              <a:rPr lang="en-US" sz="1600" b="1" dirty="0">
                <a:solidFill>
                  <a:prstClr val="white"/>
                </a:solidFill>
              </a:rPr>
              <a:t>Carnivores</a:t>
            </a:r>
          </a:p>
        </p:txBody>
      </p:sp>
      <p:sp>
        <p:nvSpPr>
          <p:cNvPr id="9221" name="Text Box 6"/>
          <p:cNvSpPr txBox="1">
            <a:spLocks noChangeArrowheads="1"/>
          </p:cNvSpPr>
          <p:nvPr/>
        </p:nvSpPr>
        <p:spPr bwMode="auto">
          <a:xfrm>
            <a:off x="6858000" y="5410200"/>
            <a:ext cx="1371600" cy="304800"/>
          </a:xfrm>
          <a:prstGeom prst="rect">
            <a:avLst/>
          </a:prstGeom>
          <a:solidFill>
            <a:srgbClr val="FF6600"/>
          </a:solidFill>
          <a:ln w="9525" algn="ctr">
            <a:noFill/>
            <a:miter lim="800000"/>
            <a:headEnd/>
            <a:tailEnd/>
          </a:ln>
        </p:spPr>
        <p:txBody>
          <a:bodyPr>
            <a:spAutoFit/>
          </a:bodyPr>
          <a:lstStyle/>
          <a:p>
            <a:pPr algn="ctr" rtl="1">
              <a:spcBef>
                <a:spcPct val="50000"/>
              </a:spcBef>
            </a:pPr>
            <a:r>
              <a:rPr lang="en-US" sz="1400" b="1">
                <a:solidFill>
                  <a:prstClr val="black"/>
                </a:solidFill>
              </a:rPr>
              <a:t>Decomposers</a:t>
            </a:r>
          </a:p>
        </p:txBody>
      </p:sp>
      <p:sp>
        <p:nvSpPr>
          <p:cNvPr id="9222" name="Rectangle 8"/>
          <p:cNvSpPr>
            <a:spLocks noChangeArrowheads="1"/>
          </p:cNvSpPr>
          <p:nvPr/>
        </p:nvSpPr>
        <p:spPr bwMode="auto">
          <a:xfrm>
            <a:off x="1371600" y="776288"/>
            <a:ext cx="7772400" cy="369332"/>
          </a:xfrm>
          <a:prstGeom prst="rect">
            <a:avLst/>
          </a:prstGeom>
          <a:solidFill>
            <a:srgbClr val="FF6600"/>
          </a:solidFill>
          <a:ln w="9525">
            <a:noFill/>
            <a:miter lim="800000"/>
            <a:headEnd/>
            <a:tailEnd/>
          </a:ln>
        </p:spPr>
        <p:txBody>
          <a:bodyPr wrap="square" anchor="ctr">
            <a:spAutoFit/>
          </a:bodyPr>
          <a:lstStyle/>
          <a:p>
            <a:r>
              <a:rPr lang="en-US" dirty="0">
                <a:solidFill>
                  <a:prstClr val="black"/>
                </a:solidFill>
              </a:rPr>
              <a:t>The relationship between plant nutrition science and </a:t>
            </a:r>
            <a:r>
              <a:rPr lang="en-US" dirty="0">
                <a:solidFill>
                  <a:prstClr val="black"/>
                </a:solidFill>
              </a:rPr>
              <a:t>other science </a:t>
            </a:r>
            <a:endParaRPr lang="en-US" dirty="0">
              <a:solidFill>
                <a:prstClr val="black"/>
              </a:solidFill>
            </a:endParaRPr>
          </a:p>
        </p:txBody>
      </p:sp>
      <p:sp>
        <p:nvSpPr>
          <p:cNvPr id="9223" name="Text Box 9"/>
          <p:cNvSpPr txBox="1">
            <a:spLocks noChangeArrowheads="1"/>
          </p:cNvSpPr>
          <p:nvPr/>
        </p:nvSpPr>
        <p:spPr bwMode="auto">
          <a:xfrm>
            <a:off x="6934200" y="1676400"/>
            <a:ext cx="914400" cy="366713"/>
          </a:xfrm>
          <a:prstGeom prst="rect">
            <a:avLst/>
          </a:prstGeom>
          <a:solidFill>
            <a:srgbClr val="FF6600"/>
          </a:solidFill>
          <a:ln w="9525">
            <a:noFill/>
            <a:miter lim="800000"/>
            <a:headEnd/>
            <a:tailEnd/>
          </a:ln>
        </p:spPr>
        <p:txBody>
          <a:bodyPr>
            <a:spAutoFit/>
          </a:bodyPr>
          <a:lstStyle/>
          <a:p>
            <a:pPr>
              <a:spcBef>
                <a:spcPct val="50000"/>
              </a:spcBef>
            </a:pPr>
            <a:r>
              <a:rPr lang="en-US">
                <a:solidFill>
                  <a:prstClr val="black"/>
                </a:solidFill>
              </a:rPr>
              <a:t>Sun</a:t>
            </a:r>
          </a:p>
        </p:txBody>
      </p:sp>
      <p:sp>
        <p:nvSpPr>
          <p:cNvPr id="9224" name="Text Box 10"/>
          <p:cNvSpPr txBox="1">
            <a:spLocks noChangeArrowheads="1"/>
          </p:cNvSpPr>
          <p:nvPr/>
        </p:nvSpPr>
        <p:spPr bwMode="auto">
          <a:xfrm>
            <a:off x="5118100" y="1384300"/>
            <a:ext cx="1143000" cy="366713"/>
          </a:xfrm>
          <a:prstGeom prst="rect">
            <a:avLst/>
          </a:prstGeom>
          <a:solidFill>
            <a:srgbClr val="FF6600"/>
          </a:solidFill>
          <a:ln w="9525">
            <a:noFill/>
            <a:miter lim="800000"/>
            <a:headEnd/>
            <a:tailEnd/>
          </a:ln>
        </p:spPr>
        <p:txBody>
          <a:bodyPr>
            <a:spAutoFit/>
          </a:bodyPr>
          <a:lstStyle/>
          <a:p>
            <a:pPr>
              <a:spcBef>
                <a:spcPct val="50000"/>
              </a:spcBef>
            </a:pPr>
            <a:r>
              <a:rPr lang="en-US">
                <a:solidFill>
                  <a:prstClr val="black"/>
                </a:solidFill>
              </a:rPr>
              <a:t>Sun light</a:t>
            </a:r>
          </a:p>
        </p:txBody>
      </p:sp>
      <p:sp>
        <p:nvSpPr>
          <p:cNvPr id="9225" name="Text Box 11"/>
          <p:cNvSpPr txBox="1">
            <a:spLocks noChangeArrowheads="1"/>
          </p:cNvSpPr>
          <p:nvPr/>
        </p:nvSpPr>
        <p:spPr bwMode="auto">
          <a:xfrm>
            <a:off x="1447800" y="5562600"/>
            <a:ext cx="1371600" cy="304800"/>
          </a:xfrm>
          <a:prstGeom prst="rect">
            <a:avLst/>
          </a:prstGeom>
          <a:solidFill>
            <a:srgbClr val="FF6600"/>
          </a:solidFill>
          <a:ln w="9525" algn="ctr">
            <a:noFill/>
            <a:miter lim="800000"/>
            <a:headEnd/>
            <a:tailEnd/>
          </a:ln>
        </p:spPr>
        <p:txBody>
          <a:bodyPr>
            <a:spAutoFit/>
          </a:bodyPr>
          <a:lstStyle/>
          <a:p>
            <a:pPr algn="ctr" rtl="1">
              <a:spcBef>
                <a:spcPct val="50000"/>
              </a:spcBef>
            </a:pPr>
            <a:r>
              <a:rPr lang="en-US" sz="1400" b="1">
                <a:solidFill>
                  <a:prstClr val="black"/>
                </a:solidFill>
              </a:rPr>
              <a:t>chlorophyll</a:t>
            </a:r>
          </a:p>
        </p:txBody>
      </p:sp>
      <p:sp>
        <p:nvSpPr>
          <p:cNvPr id="9226" name="Text Box 12"/>
          <p:cNvSpPr txBox="1">
            <a:spLocks noChangeArrowheads="1"/>
          </p:cNvSpPr>
          <p:nvPr/>
        </p:nvSpPr>
        <p:spPr bwMode="auto">
          <a:xfrm>
            <a:off x="1447800" y="6019800"/>
            <a:ext cx="1371600" cy="304800"/>
          </a:xfrm>
          <a:prstGeom prst="rect">
            <a:avLst/>
          </a:prstGeom>
          <a:solidFill>
            <a:srgbClr val="FF6600"/>
          </a:solidFill>
          <a:ln w="9525" algn="ctr">
            <a:noFill/>
            <a:miter lim="800000"/>
            <a:headEnd/>
            <a:tailEnd/>
          </a:ln>
        </p:spPr>
        <p:txBody>
          <a:bodyPr>
            <a:spAutoFit/>
          </a:bodyPr>
          <a:lstStyle/>
          <a:p>
            <a:pPr algn="ctr" rtl="1">
              <a:spcBef>
                <a:spcPct val="50000"/>
              </a:spcBef>
            </a:pPr>
            <a:r>
              <a:rPr lang="en-US" sz="1400" b="1" dirty="0">
                <a:solidFill>
                  <a:prstClr val="black"/>
                </a:solidFill>
              </a:rPr>
              <a:t>light</a:t>
            </a:r>
          </a:p>
        </p:txBody>
      </p:sp>
      <p:sp>
        <p:nvSpPr>
          <p:cNvPr id="12" name="TextBox 11"/>
          <p:cNvSpPr txBox="1"/>
          <p:nvPr/>
        </p:nvSpPr>
        <p:spPr>
          <a:xfrm>
            <a:off x="2971800" y="2057400"/>
            <a:ext cx="3276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solidFill>
                  <a:prstClr val="white"/>
                </a:solidFill>
              </a:rPr>
              <a:t>HILL REACTION</a:t>
            </a:r>
            <a:endParaRPr lang="en-US" dirty="0">
              <a:solidFill>
                <a:prstClr val="white"/>
              </a:solidFill>
            </a:endParaRPr>
          </a:p>
        </p:txBody>
      </p:sp>
      <p:cxnSp>
        <p:nvCxnSpPr>
          <p:cNvPr id="14" name="Straight Arrow Connector 13"/>
          <p:cNvCxnSpPr/>
          <p:nvPr/>
        </p:nvCxnSpPr>
        <p:spPr>
          <a:xfrm rot="10800000" flipV="1">
            <a:off x="2667000" y="2514600"/>
            <a:ext cx="4343400" cy="2895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5400000">
            <a:off x="2019300" y="4305300"/>
            <a:ext cx="17526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6781800" y="2514600"/>
            <a:ext cx="1752600" cy="3810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solidFill>
                  <a:prstClr val="white"/>
                </a:solidFill>
              </a:rPr>
              <a:t>CLIMOTOLOGY</a:t>
            </a:r>
            <a:endParaRPr lang="en-US" dirty="0">
              <a:solidFill>
                <a:prstClr val="white"/>
              </a:solidFill>
            </a:endParaRPr>
          </a:p>
        </p:txBody>
      </p:sp>
      <p:sp>
        <p:nvSpPr>
          <p:cNvPr id="18" name="Footer Placeholder 17"/>
          <p:cNvSpPr>
            <a:spLocks noGrp="1"/>
          </p:cNvSpPr>
          <p:nvPr>
            <p:ph type="ftr" sz="quarter" idx="11"/>
          </p:nvPr>
        </p:nvSpPr>
        <p:spPr>
          <a:xfrm>
            <a:off x="3124200" y="6569075"/>
            <a:ext cx="3352800" cy="288925"/>
          </a:xfrm>
        </p:spPr>
        <p:txBody>
          <a:bodyPr/>
          <a:lstStyle/>
          <a:p>
            <a:r>
              <a:rPr lang="en-US" dirty="0" smtClean="0">
                <a:solidFill>
                  <a:srgbClr val="F0A22E">
                    <a:shade val="75000"/>
                  </a:srgbClr>
                </a:solidFill>
              </a:rPr>
              <a:t>Dr. Alwand Tahir Dizayee</a:t>
            </a:r>
            <a:endParaRPr lang="en-US" dirty="0">
              <a:solidFill>
                <a:srgbClr val="F0A22E">
                  <a:shade val="75000"/>
                </a:srgbClr>
              </a:solidFill>
            </a:endParaRPr>
          </a:p>
        </p:txBody>
      </p:sp>
      <p:sp>
        <p:nvSpPr>
          <p:cNvPr id="19" name="Slide Number Placeholder 18"/>
          <p:cNvSpPr>
            <a:spLocks noGrp="1"/>
          </p:cNvSpPr>
          <p:nvPr>
            <p:ph type="sldNum" sz="quarter" idx="12"/>
          </p:nvPr>
        </p:nvSpPr>
        <p:spPr/>
        <p:txBody>
          <a:bodyPr/>
          <a:lstStyle/>
          <a:p>
            <a:fld id="{D49E117A-CA9F-4CE9-A8CC-1947869981DF}" type="slidenum">
              <a:rPr lang="en-US" smtClean="0">
                <a:solidFill>
                  <a:srgbClr val="F0A22E">
                    <a:shade val="75000"/>
                  </a:srgbClr>
                </a:solidFill>
              </a:rPr>
              <a:pPr/>
              <a:t>18</a:t>
            </a:fld>
            <a:endParaRPr lang="en-US">
              <a:solidFill>
                <a:srgbClr val="F0A22E">
                  <a:shade val="75000"/>
                </a:srgbClr>
              </a:solidFill>
            </a:endParaRPr>
          </a:p>
        </p:txBody>
      </p:sp>
      <p:sp>
        <p:nvSpPr>
          <p:cNvPr id="20" name="Date Placeholder 19"/>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2354677304"/>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box(in)">
                                      <p:cBhvr>
                                        <p:cTn id="7" dur="30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5847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Plant Nutrition </a:t>
            </a:r>
          </a:p>
          <a:p>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000" dirty="0">
                <a:solidFill>
                  <a:prstClr val="black"/>
                </a:solidFill>
                <a:latin typeface="Franklin Gothic Medium"/>
                <a:cs typeface="Aharoni" pitchFamily="2" charset="-79"/>
              </a:rPr>
              <a:t>vocabulary curriculum / Fourth Grade</a:t>
            </a:r>
            <a:endParaRPr lang="en-US" sz="2000" dirty="0">
              <a:ln w="17780" cmpd="sng">
                <a:solidFill>
                  <a:srgbClr val="FFFFFF"/>
                </a:solidFill>
                <a:prstDash val="solid"/>
                <a:miter lim="800000"/>
              </a:ln>
              <a:solidFill>
                <a:srgbClr val="00B050"/>
              </a:solidFill>
              <a:effectLst>
                <a:outerShdw blurRad="50800" algn="tl" rotWithShape="0">
                  <a:srgbClr val="000000"/>
                </a:outerShdw>
              </a:effectLst>
              <a:latin typeface="Franklin Gothic Medium"/>
              <a:cs typeface="Aharoni" pitchFamily="2" charset="-79"/>
            </a:endParaRPr>
          </a:p>
          <a:p>
            <a:pPr>
              <a:defRPr/>
            </a:pPr>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a:cs typeface="Aharoni" pitchFamily="2" charset="-79"/>
              </a:rPr>
              <a:t> </a:t>
            </a:r>
            <a:r>
              <a:rPr lang="en-US" dirty="0">
                <a:solidFill>
                  <a:prstClr val="black"/>
                </a:solidFill>
                <a:latin typeface="Franklin Gothic Medium"/>
                <a:cs typeface="Aharoni" pitchFamily="2" charset="-79"/>
              </a:rPr>
              <a:t>Theory: --        </a:t>
            </a:r>
            <a:br>
              <a:rPr lang="en-US"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1. Introduction: </a:t>
            </a:r>
            <a:br>
              <a:rPr lang="en-US" sz="2400"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 The definition and importance of plant nutrition. </a:t>
            </a:r>
            <a:br>
              <a:rPr lang="en-US" sz="2400"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 T</a:t>
            </a:r>
            <a:r>
              <a:rPr lang="en-US" sz="2400" b="1" dirty="0">
                <a:solidFill>
                  <a:prstClr val="black"/>
                </a:solidFill>
                <a:cs typeface="Aharoni" pitchFamily="2" charset="-79"/>
              </a:rPr>
              <a:t>he</a:t>
            </a:r>
            <a:r>
              <a:rPr lang="en-US" sz="2400" dirty="0">
                <a:solidFill>
                  <a:prstClr val="black"/>
                </a:solidFill>
                <a:latin typeface="Franklin Gothic Medium"/>
                <a:cs typeface="Aharoni" pitchFamily="2" charset="-79"/>
              </a:rPr>
              <a:t> Mining of the Mineralization &amp; Assimilation processes.</a:t>
            </a:r>
            <a:br>
              <a:rPr lang="en-US" sz="2400"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 The process of transition elements from the soil and plants. </a:t>
            </a:r>
            <a:br>
              <a:rPr lang="en-US" sz="2400"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 The effect of plant genetics. </a:t>
            </a:r>
            <a:br>
              <a:rPr lang="en-US" sz="2400"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 History of the topic of nutrition and its relationship with other sciences. </a:t>
            </a:r>
            <a:br>
              <a:rPr lang="en-US" sz="2400"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2. The Cycle of the some  elements in nature (carbon, phosphorus, nitrogen). </a:t>
            </a:r>
            <a:br>
              <a:rPr lang="en-US" sz="2400" dirty="0">
                <a:solidFill>
                  <a:prstClr val="black"/>
                </a:solidFill>
                <a:latin typeface="Franklin Gothic Medium"/>
                <a:cs typeface="Aharoni" pitchFamily="2" charset="-79"/>
              </a:rPr>
            </a:br>
            <a:r>
              <a:rPr lang="en-US" sz="2400" dirty="0">
                <a:solidFill>
                  <a:prstClr val="black"/>
                </a:solidFill>
                <a:latin typeface="Franklin Gothic Medium"/>
                <a:cs typeface="Aharoni" pitchFamily="2" charset="-79"/>
              </a:rPr>
              <a:t>Energy and the role of elements in plant growth and division &amp; classification of </a:t>
            </a:r>
            <a:r>
              <a:rPr lang="en-US" sz="2400" dirty="0">
                <a:solidFill>
                  <a:prstClr val="black"/>
                </a:solidFill>
              </a:rPr>
              <a:t>elements</a:t>
            </a:r>
            <a:endParaRPr lang="en-US" sz="2400" dirty="0">
              <a:solidFill>
                <a:prstClr val="black"/>
              </a:solidFill>
              <a:latin typeface="Franklin Gothic Medium"/>
              <a:cs typeface="Aharoni" pitchFamily="2" charset="-79"/>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2</a:t>
            </a:fld>
            <a:endParaRPr lang="en-US">
              <a:solidFill>
                <a:srgbClr val="F0A22E">
                  <a:shade val="75000"/>
                </a:srgbClr>
              </a:solidFill>
            </a:endParaRPr>
          </a:p>
        </p:txBody>
      </p:sp>
      <p:sp>
        <p:nvSpPr>
          <p:cNvPr id="7" name="Date Placeholder 6"/>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379323082"/>
      </p:ext>
    </p:extLst>
  </p:cSld>
  <p:clrMapOvr>
    <a:masterClrMapping/>
  </p:clrMapOvr>
  <p:transition spd="slow">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ChangeArrowheads="1"/>
          </p:cNvSpPr>
          <p:nvPr/>
        </p:nvSpPr>
        <p:spPr bwMode="auto">
          <a:xfrm>
            <a:off x="1" y="713125"/>
            <a:ext cx="8915399" cy="575542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en-US" sz="2000" dirty="0">
                <a:solidFill>
                  <a:prstClr val="black"/>
                </a:solidFill>
              </a:rPr>
              <a:t>3</a:t>
            </a:r>
            <a:r>
              <a:rPr lang="en-US" sz="2000" b="1" dirty="0">
                <a:solidFill>
                  <a:prstClr val="black"/>
                </a:solidFill>
              </a:rPr>
              <a:t>. The definition of plant growth and expression, and factors influencing growth. </a:t>
            </a:r>
            <a:br>
              <a:rPr lang="en-US" sz="2000" b="1" dirty="0">
                <a:solidFill>
                  <a:prstClr val="black"/>
                </a:solidFill>
              </a:rPr>
            </a:br>
            <a:r>
              <a:rPr lang="en-US" sz="2000" b="1" dirty="0">
                <a:solidFill>
                  <a:prstClr val="black"/>
                </a:solidFill>
              </a:rPr>
              <a:t>- Inorganic chemical composition of the plant and the factors that depend on the chemical composition. </a:t>
            </a:r>
            <a:br>
              <a:rPr lang="en-US" sz="2000" b="1" dirty="0">
                <a:solidFill>
                  <a:prstClr val="black"/>
                </a:solidFill>
              </a:rPr>
            </a:br>
            <a:r>
              <a:rPr lang="en-US" sz="2000" b="1" dirty="0">
                <a:solidFill>
                  <a:prstClr val="black"/>
                </a:solidFill>
              </a:rPr>
              <a:t>-</a:t>
            </a:r>
            <a:r>
              <a:rPr lang="en-US" sz="2000" b="1" dirty="0">
                <a:solidFill>
                  <a:srgbClr val="FF3300"/>
                </a:solidFill>
              </a:rPr>
              <a:t> </a:t>
            </a:r>
            <a:r>
              <a:rPr lang="en-US" sz="2000" b="1" dirty="0">
                <a:solidFill>
                  <a:prstClr val="black"/>
                </a:solidFill>
              </a:rPr>
              <a:t>Factors that affect the availability of</a:t>
            </a:r>
            <a:r>
              <a:rPr lang="en-US" sz="2800" b="1" dirty="0">
                <a:solidFill>
                  <a:prstClr val="black"/>
                </a:solidFill>
              </a:rPr>
              <a:t> </a:t>
            </a:r>
            <a:r>
              <a:rPr lang="en-US" sz="2000" b="1" dirty="0">
                <a:solidFill>
                  <a:prstClr val="black"/>
                </a:solidFill>
              </a:rPr>
              <a:t>nutrients in the soil and absorbed  by the plant roots .(S.F)</a:t>
            </a:r>
          </a:p>
          <a:p>
            <a:r>
              <a:rPr lang="en-US" sz="2000" b="1" dirty="0">
                <a:solidFill>
                  <a:prstClr val="white"/>
                </a:solidFill>
              </a:rPr>
              <a:t> </a:t>
            </a:r>
            <a:r>
              <a:rPr lang="en-US" sz="2000" b="1" dirty="0">
                <a:solidFill>
                  <a:prstClr val="black"/>
                </a:solidFill>
              </a:rPr>
              <a:t>4- Nutrient medium of plant :                                     </a:t>
            </a:r>
            <a:r>
              <a:rPr lang="en-US" sz="2000" b="1" dirty="0">
                <a:solidFill>
                  <a:prstClr val="white"/>
                </a:solidFill>
              </a:rPr>
              <a:t>( FIRST EXAMINATION )</a:t>
            </a:r>
            <a:r>
              <a:rPr lang="en-US" sz="2000" b="1" dirty="0">
                <a:solidFill>
                  <a:prstClr val="black"/>
                </a:solidFill>
              </a:rPr>
              <a:t/>
            </a:r>
            <a:br>
              <a:rPr lang="en-US" sz="2000" b="1" dirty="0">
                <a:solidFill>
                  <a:prstClr val="black"/>
                </a:solidFill>
              </a:rPr>
            </a:br>
            <a:r>
              <a:rPr lang="en-US" sz="2000" b="1" dirty="0">
                <a:solidFill>
                  <a:prstClr val="black"/>
                </a:solidFill>
              </a:rPr>
              <a:t>Definition </a:t>
            </a:r>
            <a:r>
              <a:rPr lang="en-US" sz="2000" b="1" dirty="0">
                <a:solidFill>
                  <a:prstClr val="black"/>
                </a:solidFill>
              </a:rPr>
              <a:t>- types - compared to solutions </a:t>
            </a:r>
            <a:r>
              <a:rPr lang="en-US" sz="2000" b="1" dirty="0">
                <a:solidFill>
                  <a:prstClr val="black"/>
                </a:solidFill>
              </a:rPr>
              <a:t>, solid and exchange materials    - </a:t>
            </a:r>
            <a:r>
              <a:rPr lang="en-US" sz="2000" b="1" dirty="0">
                <a:solidFill>
                  <a:prstClr val="black"/>
                </a:solidFill>
              </a:rPr>
              <a:t>advantages and disadvantages. </a:t>
            </a:r>
            <a:br>
              <a:rPr lang="en-US" sz="2000" b="1" dirty="0">
                <a:solidFill>
                  <a:prstClr val="black"/>
                </a:solidFill>
              </a:rPr>
            </a:br>
            <a:r>
              <a:rPr lang="en-US" sz="2000" b="1" dirty="0">
                <a:solidFill>
                  <a:prstClr val="black"/>
                </a:solidFill>
              </a:rPr>
              <a:t>5. The external </a:t>
            </a:r>
            <a:r>
              <a:rPr lang="en-US" sz="2000" b="1" dirty="0">
                <a:solidFill>
                  <a:prstClr val="black"/>
                </a:solidFill>
              </a:rPr>
              <a:t>and </a:t>
            </a:r>
            <a:r>
              <a:rPr lang="en-US" sz="2000" b="1" dirty="0">
                <a:solidFill>
                  <a:prstClr val="black"/>
                </a:solidFill>
              </a:rPr>
              <a:t>internal </a:t>
            </a:r>
            <a:r>
              <a:rPr lang="en-US" sz="2000" b="1" dirty="0">
                <a:solidFill>
                  <a:prstClr val="black"/>
                </a:solidFill>
              </a:rPr>
              <a:t>environment of  plant</a:t>
            </a:r>
            <a:r>
              <a:rPr lang="en-US" sz="2000" b="1" dirty="0">
                <a:solidFill>
                  <a:prstClr val="black"/>
                </a:solidFill>
              </a:rPr>
              <a:t>: -- </a:t>
            </a:r>
            <a:br>
              <a:rPr lang="en-US" sz="2000" b="1" dirty="0">
                <a:solidFill>
                  <a:prstClr val="black"/>
                </a:solidFill>
              </a:rPr>
            </a:br>
            <a:r>
              <a:rPr lang="en-US" sz="2000" b="1" dirty="0">
                <a:solidFill>
                  <a:prstClr val="black"/>
                </a:solidFill>
              </a:rPr>
              <a:t>Membranes and its importance - the cell structure - permeability - ion exchange </a:t>
            </a:r>
            <a:r>
              <a:rPr lang="en-US" sz="2000" b="1" dirty="0">
                <a:solidFill>
                  <a:prstClr val="black"/>
                </a:solidFill>
              </a:rPr>
              <a:t>– root space  - </a:t>
            </a:r>
            <a:r>
              <a:rPr lang="en-US" sz="2000" b="1" dirty="0">
                <a:solidFill>
                  <a:prstClr val="black"/>
                </a:solidFill>
              </a:rPr>
              <a:t>the importance of permeability and ion exchange in </a:t>
            </a:r>
            <a:r>
              <a:rPr lang="en-US" sz="2000" b="1" dirty="0">
                <a:solidFill>
                  <a:prstClr val="black"/>
                </a:solidFill>
              </a:rPr>
              <a:t> relation connection </a:t>
            </a:r>
            <a:r>
              <a:rPr lang="en-US" sz="2000" b="1" dirty="0">
                <a:solidFill>
                  <a:prstClr val="black"/>
                </a:solidFill>
              </a:rPr>
              <a:t>with soil and plants. </a:t>
            </a:r>
            <a:br>
              <a:rPr lang="en-US" sz="2000" b="1" dirty="0">
                <a:solidFill>
                  <a:prstClr val="black"/>
                </a:solidFill>
              </a:rPr>
            </a:br>
            <a:r>
              <a:rPr lang="en-US" sz="2000" b="1" dirty="0">
                <a:solidFill>
                  <a:prstClr val="black"/>
                </a:solidFill>
              </a:rPr>
              <a:t>6. Difference between </a:t>
            </a:r>
            <a:r>
              <a:rPr lang="en-US" sz="2000" b="1" dirty="0">
                <a:solidFill>
                  <a:prstClr val="black"/>
                </a:solidFill>
              </a:rPr>
              <a:t>the active &amp; passive  absorption and the indication of active absorption . </a:t>
            </a:r>
            <a:r>
              <a:rPr lang="en-US" sz="2000" b="1" dirty="0">
                <a:solidFill>
                  <a:prstClr val="black"/>
                </a:solidFill>
              </a:rPr>
              <a:t/>
            </a:r>
            <a:br>
              <a:rPr lang="en-US" sz="2000" b="1" dirty="0">
                <a:solidFill>
                  <a:prstClr val="black"/>
                </a:solidFill>
              </a:rPr>
            </a:br>
            <a:r>
              <a:rPr lang="en-US" sz="2000" b="1" dirty="0">
                <a:solidFill>
                  <a:prstClr val="black"/>
                </a:solidFill>
              </a:rPr>
              <a:t>- </a:t>
            </a:r>
            <a:r>
              <a:rPr lang="en-US" sz="2000" b="1" dirty="0">
                <a:solidFill>
                  <a:prstClr val="black"/>
                </a:solidFill>
              </a:rPr>
              <a:t> The theories which related  to (-,+) –ions  absorb.   </a:t>
            </a:r>
            <a:r>
              <a:rPr lang="en-US" sz="2000" b="1" dirty="0">
                <a:solidFill>
                  <a:prstClr val="white"/>
                </a:solidFill>
              </a:rPr>
              <a:t>( SECOND EXAMINATION )</a:t>
            </a:r>
            <a:r>
              <a:rPr lang="en-US" sz="2000" b="1" dirty="0">
                <a:solidFill>
                  <a:prstClr val="black"/>
                </a:solidFill>
              </a:rPr>
              <a:t/>
            </a:r>
            <a:br>
              <a:rPr lang="en-US" sz="2000" b="1" dirty="0">
                <a:solidFill>
                  <a:prstClr val="black"/>
                </a:solidFill>
              </a:rPr>
            </a:br>
            <a:r>
              <a:rPr lang="en-US" sz="2000" b="1" dirty="0">
                <a:solidFill>
                  <a:prstClr val="black"/>
                </a:solidFill>
              </a:rPr>
              <a:t>- Some of the concepts of special theory of absorption. </a:t>
            </a:r>
            <a:br>
              <a:rPr lang="en-US" sz="2000" b="1" dirty="0">
                <a:solidFill>
                  <a:prstClr val="black"/>
                </a:solidFill>
              </a:rPr>
            </a:br>
            <a:r>
              <a:rPr lang="en-US" sz="2000" b="1" dirty="0">
                <a:solidFill>
                  <a:prstClr val="black"/>
                </a:solidFill>
              </a:rPr>
              <a:t>- </a:t>
            </a:r>
            <a:r>
              <a:rPr lang="en-US" sz="2000" b="1" dirty="0">
                <a:solidFill>
                  <a:prstClr val="black"/>
                </a:solidFill>
              </a:rPr>
              <a:t>different </a:t>
            </a:r>
            <a:r>
              <a:rPr lang="en-US" sz="2000" b="1" dirty="0">
                <a:solidFill>
                  <a:prstClr val="black"/>
                </a:solidFill>
              </a:rPr>
              <a:t>types </a:t>
            </a:r>
            <a:r>
              <a:rPr lang="en-US" sz="2000" b="1" dirty="0">
                <a:solidFill>
                  <a:prstClr val="black"/>
                </a:solidFill>
              </a:rPr>
              <a:t> of nutrition  for different </a:t>
            </a:r>
            <a:r>
              <a:rPr lang="en-US" sz="2000" b="1" dirty="0">
                <a:solidFill>
                  <a:prstClr val="black"/>
                </a:solidFill>
              </a:rPr>
              <a:t>crops (cereals, legumes, fruits) and </a:t>
            </a:r>
            <a:r>
              <a:rPr lang="en-US" sz="2000" b="1" dirty="0">
                <a:solidFill>
                  <a:prstClr val="black"/>
                </a:solidFill>
              </a:rPr>
              <a:t>to produced ( carbohydrate , portion and oil   )                 </a:t>
            </a:r>
            <a:r>
              <a:rPr lang="en-US" sz="2000" b="1" dirty="0">
                <a:solidFill>
                  <a:prstClr val="white"/>
                </a:solidFill>
              </a:rPr>
              <a:t>(THIRD   EXAMINATION </a:t>
            </a:r>
            <a:r>
              <a:rPr lang="en-US" sz="2000" dirty="0">
                <a:solidFill>
                  <a:prstClr val="white"/>
                </a:solidFill>
              </a:rPr>
              <a:t>)</a:t>
            </a:r>
            <a:r>
              <a:rPr lang="en-US" sz="2000" dirty="0">
                <a:solidFill>
                  <a:prstClr val="black"/>
                </a:solidFill>
              </a:rPr>
              <a:t>             </a:t>
            </a:r>
            <a:endParaRPr lang="en-US" sz="2000" dirty="0">
              <a:solidFill>
                <a:prstClr val="black"/>
              </a:solidFill>
            </a:endParaRPr>
          </a:p>
        </p:txBody>
      </p:sp>
      <p:sp>
        <p:nvSpPr>
          <p:cNvPr id="4" name="Footer Placeholder 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p>
            <a:fld id="{D49E117A-CA9F-4CE9-A8CC-1947869981DF}" type="slidenum">
              <a:rPr lang="en-US" smtClean="0">
                <a:solidFill>
                  <a:srgbClr val="F0A22E">
                    <a:shade val="75000"/>
                  </a:srgbClr>
                </a:solidFill>
              </a:rPr>
              <a:pPr/>
              <a:t>3</a:t>
            </a:fld>
            <a:endParaRPr lang="en-US">
              <a:solidFill>
                <a:srgbClr val="F0A22E">
                  <a:shade val="75000"/>
                </a:srgbClr>
              </a:solidFill>
            </a:endParaRPr>
          </a:p>
        </p:txBody>
      </p:sp>
      <p:sp>
        <p:nvSpPr>
          <p:cNvPr id="6" name="Date Placeholder 5"/>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1410671690"/>
      </p:ext>
    </p:extLst>
  </p:cSld>
  <p:clrMapOvr>
    <a:masterClrMapping/>
  </p:clrMapOvr>
  <p:transition spd="slow">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458200" cy="9144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000" dirty="0" smtClean="0"/>
              <a:t>                   </a:t>
            </a:r>
            <a:r>
              <a:rPr lang="en-GB"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References</a:t>
            </a:r>
            <a:endParaRPr lang="en-GB" sz="4000" dirty="0"/>
          </a:p>
        </p:txBody>
      </p:sp>
      <p:sp>
        <p:nvSpPr>
          <p:cNvPr id="4" name="عنوان 3"/>
          <p:cNvSpPr>
            <a:spLocks noGrp="1"/>
          </p:cNvSpPr>
          <p:nvPr>
            <p:ph type="ctrTitle"/>
          </p:nvPr>
        </p:nvSpPr>
        <p:spPr>
          <a:xfrm>
            <a:off x="457200" y="1391814"/>
            <a:ext cx="8382000" cy="4856586"/>
          </a:xfrm>
        </p:spPr>
        <p:txBody>
          <a:bodyPr>
            <a:normAutofit/>
          </a:bodyPr>
          <a:lstStyle/>
          <a:p>
            <a:pPr lvl="0" rtl="1"/>
            <a:r>
              <a:rPr lang="en-US" sz="2000" b="1" dirty="0" smtClean="0"/>
              <a:t>1-K.  </a:t>
            </a:r>
            <a:r>
              <a:rPr lang="en-US" sz="2000" b="1" dirty="0" err="1" smtClean="0"/>
              <a:t>Mengel</a:t>
            </a:r>
            <a:r>
              <a:rPr lang="en-US" sz="2000" b="1" dirty="0" smtClean="0"/>
              <a:t> &amp;Ea. </a:t>
            </a:r>
            <a:r>
              <a:rPr lang="en-US" sz="2000" b="1" dirty="0" err="1" smtClean="0"/>
              <a:t>Kirkby</a:t>
            </a:r>
            <a:r>
              <a:rPr lang="en-US" sz="2000" b="1" dirty="0" smtClean="0"/>
              <a:t>  (1987 ). Principle of plant nutrition  4</a:t>
            </a:r>
            <a:r>
              <a:rPr lang="en-US" sz="2000" b="1" baseline="30000" dirty="0" smtClean="0"/>
              <a:t>th</a:t>
            </a:r>
            <a:r>
              <a:rPr lang="en-US" sz="2000" b="1" dirty="0" smtClean="0"/>
              <a:t>- Edition.</a:t>
            </a:r>
            <a:r>
              <a:rPr lang="en-US" sz="2000" dirty="0" smtClean="0"/>
              <a:t/>
            </a:r>
            <a:br>
              <a:rPr lang="en-US" sz="2000" dirty="0" smtClean="0"/>
            </a:br>
            <a:r>
              <a:rPr lang="ar-IQ" sz="2000" b="1" dirty="0" smtClean="0"/>
              <a:t>عواد كاظم </a:t>
            </a:r>
            <a:r>
              <a:rPr lang="ar-IQ" sz="2000" b="1" dirty="0" err="1" smtClean="0"/>
              <a:t>مشحود</a:t>
            </a:r>
            <a:r>
              <a:rPr lang="ar-IQ" sz="2000" b="1" dirty="0" smtClean="0"/>
              <a:t> - 1987 - التسميد </a:t>
            </a:r>
            <a:r>
              <a:rPr lang="ar-IQ" sz="2000" b="1" dirty="0" err="1" smtClean="0"/>
              <a:t>و</a:t>
            </a:r>
            <a:r>
              <a:rPr lang="ar-IQ" sz="2000" b="1" dirty="0" smtClean="0"/>
              <a:t> خصوبة التربة.-</a:t>
            </a:r>
            <a:r>
              <a:rPr lang="en-US" sz="2000" b="1" dirty="0" smtClean="0"/>
              <a:t>2 </a:t>
            </a:r>
            <a:r>
              <a:rPr lang="en-US" sz="2000" dirty="0" smtClean="0"/>
              <a:t/>
            </a:r>
            <a:br>
              <a:rPr lang="en-US" sz="2000" dirty="0" smtClean="0"/>
            </a:br>
            <a:r>
              <a:rPr lang="en-US" sz="2000" b="1" dirty="0" smtClean="0"/>
              <a:t>3-Tisdale &amp; </a:t>
            </a:r>
            <a:r>
              <a:rPr lang="en-US" sz="2000" b="1" dirty="0" err="1" smtClean="0"/>
              <a:t>etal</a:t>
            </a:r>
            <a:r>
              <a:rPr lang="en-US" sz="2000" b="1" dirty="0" smtClean="0"/>
              <a:t> 1998. Soil fertility &amp; fertilizer 7</a:t>
            </a:r>
            <a:r>
              <a:rPr lang="en-US" sz="2000" b="1" baseline="30000" dirty="0" smtClean="0"/>
              <a:t>th</a:t>
            </a:r>
            <a:r>
              <a:rPr lang="en-US" sz="2000" b="1" dirty="0" smtClean="0"/>
              <a:t>- Edition.</a:t>
            </a:r>
            <a:r>
              <a:rPr lang="ar-IQ" sz="2000" b="1" dirty="0" smtClean="0"/>
              <a:t> </a:t>
            </a:r>
            <a:r>
              <a:rPr lang="ar-IQ" sz="1800" b="1" dirty="0" err="1" smtClean="0"/>
              <a:t>ابوضاحي</a:t>
            </a:r>
            <a:r>
              <a:rPr lang="ar-IQ" sz="1800" b="1" dirty="0" smtClean="0"/>
              <a:t> يوسف محمد </a:t>
            </a:r>
            <a:r>
              <a:rPr lang="ar-IQ" sz="1800" b="1" dirty="0" err="1" smtClean="0"/>
              <a:t>و</a:t>
            </a:r>
            <a:r>
              <a:rPr lang="ar-IQ" sz="1800" b="1" dirty="0" smtClean="0"/>
              <a:t> </a:t>
            </a:r>
            <a:r>
              <a:rPr lang="ar-IQ" sz="1800" b="1" dirty="0" err="1" smtClean="0"/>
              <a:t>اليونس</a:t>
            </a:r>
            <a:r>
              <a:rPr lang="ar-IQ" sz="1800" b="1" dirty="0" smtClean="0"/>
              <a:t> مؤيد احمد - 1988– </a:t>
            </a:r>
            <a:r>
              <a:rPr lang="ar-IQ" sz="1600" b="1" dirty="0" smtClean="0"/>
              <a:t>تأليف دليل </a:t>
            </a:r>
            <a:r>
              <a:rPr lang="ar-IQ" sz="1600" b="1" dirty="0" err="1" smtClean="0"/>
              <a:t>تغذيةالنبات</a:t>
            </a:r>
            <a:r>
              <a:rPr lang="en-US" sz="1600" b="1" dirty="0" smtClean="0"/>
              <a:t>4-</a:t>
            </a:r>
            <a:r>
              <a:rPr lang="en-US" sz="2200" b="1" dirty="0" smtClean="0"/>
              <a:t/>
            </a:r>
            <a:br>
              <a:rPr lang="en-US" sz="2200" b="1" dirty="0" smtClean="0"/>
            </a:br>
            <a:r>
              <a:rPr lang="ar-IQ" sz="1600" b="1" dirty="0" smtClean="0"/>
              <a:t>د. محمد </a:t>
            </a:r>
            <a:r>
              <a:rPr lang="ar-IQ" sz="1600" b="1" dirty="0" err="1" smtClean="0"/>
              <a:t>عبدالعظيم</a:t>
            </a:r>
            <a:r>
              <a:rPr lang="ar-IQ" sz="1600" b="1" dirty="0" smtClean="0"/>
              <a:t> -2002.</a:t>
            </a:r>
            <a:r>
              <a:rPr lang="ar-IQ" sz="1600" b="1" dirty="0" err="1" smtClean="0"/>
              <a:t>اساسيات</a:t>
            </a:r>
            <a:r>
              <a:rPr lang="ar-IQ" sz="1600" b="1" dirty="0" smtClean="0"/>
              <a:t> تغذية وتسميد النبات-</a:t>
            </a:r>
            <a:r>
              <a:rPr lang="en-US" sz="1600" b="1" dirty="0" smtClean="0"/>
              <a:t>5</a:t>
            </a:r>
            <a:r>
              <a:rPr lang="ar-IQ" sz="1600" b="1" dirty="0" smtClean="0"/>
              <a:t>  </a:t>
            </a:r>
            <a:r>
              <a:rPr lang="en-US" sz="1600" b="1" dirty="0" smtClean="0"/>
              <a:t/>
            </a:r>
            <a:br>
              <a:rPr lang="en-US" sz="1600" b="1" dirty="0" smtClean="0"/>
            </a:br>
            <a:r>
              <a:rPr lang="ar-IQ" sz="1600" b="1" dirty="0" smtClean="0"/>
              <a:t>أ.د . السيد عمران محمد-  2005 .خصوبة </a:t>
            </a:r>
            <a:r>
              <a:rPr lang="ar-IQ" sz="1600" b="1" dirty="0" err="1" smtClean="0"/>
              <a:t>الأراضى</a:t>
            </a:r>
            <a:r>
              <a:rPr lang="ar-IQ" sz="1600" b="1" dirty="0" smtClean="0"/>
              <a:t> و تغذية النبات.</a:t>
            </a:r>
            <a:r>
              <a:rPr lang="en-US" sz="1600" b="1" dirty="0" smtClean="0"/>
              <a:t>6</a:t>
            </a:r>
            <a:endParaRPr lang="en-US" sz="1600" b="1" dirty="0"/>
          </a:p>
        </p:txBody>
      </p:sp>
      <p:sp>
        <p:nvSpPr>
          <p:cNvPr id="6" name="Footer Placeholder 5"/>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4</a:t>
            </a:fld>
            <a:endParaRPr lang="en-US">
              <a:solidFill>
                <a:srgbClr val="F0A22E">
                  <a:shade val="75000"/>
                </a:srgbClr>
              </a:solidFill>
            </a:endParaRPr>
          </a:p>
        </p:txBody>
      </p:sp>
      <p:sp>
        <p:nvSpPr>
          <p:cNvPr id="8" name="Date Placeholder 7"/>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3794318227"/>
      </p:ext>
    </p:extLst>
  </p:cSld>
  <p:clrMapOvr>
    <a:masterClrMapping/>
  </p:clrMapOvr>
  <p:transition spd="slow">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p>
            <a:fld id="{D49E117A-CA9F-4CE9-A8CC-1947869981DF}" type="slidenum">
              <a:rPr lang="en-US" smtClean="0">
                <a:solidFill>
                  <a:srgbClr val="F0A22E">
                    <a:shade val="75000"/>
                  </a:srgbClr>
                </a:solidFill>
              </a:rPr>
              <a:pPr/>
              <a:t>5</a:t>
            </a:fld>
            <a:endParaRPr lang="en-US">
              <a:solidFill>
                <a:srgbClr val="F0A22E">
                  <a:shade val="75000"/>
                </a:srgbClr>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Tree>
    <p:extLst>
      <p:ext uri="{BB962C8B-B14F-4D97-AF65-F5344CB8AC3E}">
        <p14:creationId xmlns:p14="http://schemas.microsoft.com/office/powerpoint/2010/main" val="1730305163"/>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90600" y="1295400"/>
            <a:ext cx="6858000" cy="5334000"/>
          </a:xfrm>
        </p:spPr>
        <p:txBody>
          <a:bodyPr rtlCol="0">
            <a:normAutofit/>
          </a:bodyPr>
          <a:lstStyle/>
          <a:p>
            <a:pPr eaLnBrk="1" fontAlgn="auto" hangingPunct="1">
              <a:spcAft>
                <a:spcPts val="0"/>
              </a:spcAft>
              <a:buFont typeface="Wingdings"/>
              <a:buNone/>
              <a:defRPr/>
            </a:pPr>
            <a:endParaRPr lang="en-US" sz="2000" b="1" dirty="0" smtClean="0">
              <a:cs typeface="+mn-cs"/>
            </a:endParaRPr>
          </a:p>
          <a:p>
            <a:pPr algn="just" eaLnBrk="1" fontAlgn="auto" hangingPunct="1">
              <a:spcAft>
                <a:spcPts val="0"/>
              </a:spcAft>
              <a:buFont typeface="Wingdings"/>
              <a:buNone/>
              <a:defRPr/>
            </a:pPr>
            <a:r>
              <a:rPr lang="en-US" sz="2400" b="1" dirty="0" smtClean="0">
                <a:cs typeface="+mn-cs"/>
              </a:rPr>
              <a:t>A collection of information ,the organization data related to cover of earth , so called soil science and it is the nature science , in particular  formed  the (chemistry, physics , biological soils  science ).</a:t>
            </a:r>
          </a:p>
          <a:p>
            <a:pPr eaLnBrk="1" fontAlgn="auto" hangingPunct="1">
              <a:spcAft>
                <a:spcPts val="0"/>
              </a:spcAft>
              <a:buFont typeface="Wingdings"/>
              <a:buNone/>
              <a:defRPr/>
            </a:pPr>
            <a:r>
              <a:rPr lang="en-US" sz="2400" b="1" dirty="0" smtClean="0">
                <a:solidFill>
                  <a:srgbClr val="FF0000"/>
                </a:solidFill>
                <a:effectLst>
                  <a:outerShdw blurRad="38100" dist="38100" dir="2700000" algn="tl">
                    <a:srgbClr val="FFFFFF"/>
                  </a:outerShdw>
                </a:effectLst>
                <a:cs typeface="+mn-cs"/>
              </a:rPr>
              <a:t>And divided according to old division:</a:t>
            </a:r>
          </a:p>
          <a:p>
            <a:pPr eaLnBrk="1" fontAlgn="auto" hangingPunct="1">
              <a:spcAft>
                <a:spcPts val="0"/>
              </a:spcAft>
              <a:buFont typeface="Wingdings"/>
              <a:buNone/>
              <a:defRPr/>
            </a:pPr>
            <a:endParaRPr lang="en-US" sz="2400" b="1" dirty="0" smtClean="0">
              <a:cs typeface="+mn-cs"/>
            </a:endParaRPr>
          </a:p>
          <a:p>
            <a:pPr eaLnBrk="1" fontAlgn="auto" hangingPunct="1">
              <a:spcAft>
                <a:spcPts val="0"/>
              </a:spcAft>
              <a:buFont typeface="Wingdings"/>
              <a:buNone/>
              <a:defRPr/>
            </a:pPr>
            <a:endParaRPr lang="en-US" sz="2400" b="1" dirty="0" smtClean="0">
              <a:cs typeface="+mn-cs"/>
            </a:endParaRPr>
          </a:p>
        </p:txBody>
      </p:sp>
      <p:sp>
        <p:nvSpPr>
          <p:cNvPr id="15363"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2021-2022</a:t>
            </a:r>
          </a:p>
        </p:txBody>
      </p:sp>
      <p:sp>
        <p:nvSpPr>
          <p:cNvPr id="15364" name="Footer Placeholder 7"/>
          <p:cNvSpPr>
            <a:spLocks noGrp="1"/>
          </p:cNvSpPr>
          <p:nvPr>
            <p:ph type="ftr" sz="quarter" idx="11"/>
          </p:nvPr>
        </p:nvSpPr>
        <p:spPr bwMode="auto">
          <a:xfrm>
            <a:off x="-1295400" y="6416675"/>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Dr. Alwand Tahir Dizayee</a:t>
            </a:r>
          </a:p>
        </p:txBody>
      </p:sp>
      <p:sp>
        <p:nvSpPr>
          <p:cNvPr id="153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407F86-B751-45EB-AE2C-2F51BA629E5A}" type="slidenum">
              <a:rPr lang="ar-SA" smtClean="0">
                <a:solidFill>
                  <a:prstClr val="black"/>
                </a:solidFill>
              </a:rPr>
              <a:pPr eaLnBrk="1" hangingPunct="1"/>
              <a:t>6</a:t>
            </a:fld>
            <a:endParaRPr lang="en-US" smtClean="0">
              <a:solidFill>
                <a:prstClr val="black"/>
              </a:solidFill>
            </a:endParaRPr>
          </a:p>
        </p:txBody>
      </p:sp>
      <p:graphicFrame>
        <p:nvGraphicFramePr>
          <p:cNvPr id="5" name="Diagram 4"/>
          <p:cNvGraphicFramePr/>
          <p:nvPr/>
        </p:nvGraphicFramePr>
        <p:xfrm>
          <a:off x="1828800" y="3505200"/>
          <a:ext cx="54864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819400" y="558225"/>
            <a:ext cx="2971800" cy="584775"/>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3200" b="1" dirty="0">
                <a:ln w="17780" cmpd="sng">
                  <a:solidFill>
                    <a:srgbClr val="FFFFFF"/>
                  </a:solidFill>
                  <a:prstDash val="solid"/>
                  <a:miter lim="800000"/>
                </a:ln>
                <a:solidFill>
                  <a:prstClr val="white"/>
                </a:solidFill>
                <a:effectLst>
                  <a:outerShdw blurRad="50800" algn="tl" rotWithShape="0">
                    <a:srgbClr val="000000"/>
                  </a:outerShdw>
                </a:effectLst>
              </a:rPr>
              <a:t>Soil science</a:t>
            </a:r>
          </a:p>
        </p:txBody>
      </p:sp>
    </p:spTree>
    <p:extLst>
      <p:ext uri="{BB962C8B-B14F-4D97-AF65-F5344CB8AC3E}">
        <p14:creationId xmlns:p14="http://schemas.microsoft.com/office/powerpoint/2010/main" val="737295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lide(fromBottom)">
                                      <p:cBhvr>
                                        <p:cTn id="15" dur="500"/>
                                        <p:tgtEl>
                                          <p:spTgt spid="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lide(fromBottom)">
                                      <p:cBhvr>
                                        <p:cTn id="20" dur="500"/>
                                        <p:tgtEl>
                                          <p:spTgt spid="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3"/>
          <p:cNvSpPr>
            <a:spLocks noGrp="1"/>
          </p:cNvSpPr>
          <p:nvPr>
            <p:ph type="body" sz="half" idx="2"/>
          </p:nvPr>
        </p:nvSpPr>
        <p:spPr>
          <a:xfrm>
            <a:off x="914400" y="1828800"/>
            <a:ext cx="7315200" cy="1600200"/>
          </a:xfrm>
        </p:spPr>
        <p:txBody>
          <a:bodyPr/>
          <a:lstStyle/>
          <a:p>
            <a:pPr marL="26988" algn="just" eaLnBrk="1" hangingPunct="1">
              <a:spcBef>
                <a:spcPct val="0"/>
              </a:spcBef>
            </a:pPr>
            <a:r>
              <a:rPr lang="en-US" sz="2000" b="1" smtClean="0"/>
              <a:t>Its Greek words, that branch of soil science that deals with the surrey , genesis &amp; classification of soils for land use planning , the natural dynamic body has three dimension(length*width*depth) divided to:</a:t>
            </a:r>
          </a:p>
          <a:p>
            <a:pPr marL="26988" algn="just" eaLnBrk="1" hangingPunct="1">
              <a:spcBef>
                <a:spcPct val="0"/>
              </a:spcBef>
            </a:pPr>
            <a:endParaRPr lang="en-US" sz="2000" b="1" smtClean="0"/>
          </a:p>
        </p:txBody>
      </p:sp>
      <p:sp>
        <p:nvSpPr>
          <p:cNvPr id="16387"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2021-2022</a:t>
            </a:r>
          </a:p>
        </p:txBody>
      </p:sp>
      <p:sp>
        <p:nvSpPr>
          <p:cNvPr id="16388" name="Footer Placeholder 8"/>
          <p:cNvSpPr>
            <a:spLocks noGrp="1"/>
          </p:cNvSpPr>
          <p:nvPr>
            <p:ph type="ftr" sz="quarter" idx="11"/>
          </p:nvPr>
        </p:nvSpPr>
        <p:spPr bwMode="auto">
          <a:xfrm>
            <a:off x="-1295400" y="6492875"/>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prstClr val="black"/>
                </a:solidFill>
              </a:rPr>
              <a:t>Dr. Alwand Tahir Dizayee</a:t>
            </a:r>
          </a:p>
        </p:txBody>
      </p:sp>
      <p:sp>
        <p:nvSpPr>
          <p:cNvPr id="1638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B6CF15-8FA0-4FE2-9137-282C57149C4F}" type="slidenum">
              <a:rPr lang="ar-SA" smtClean="0">
                <a:solidFill>
                  <a:prstClr val="black"/>
                </a:solidFill>
              </a:rPr>
              <a:pPr eaLnBrk="1" hangingPunct="1"/>
              <a:t>7</a:t>
            </a:fld>
            <a:endParaRPr lang="en-US" smtClean="0">
              <a:solidFill>
                <a:prstClr val="black"/>
              </a:solidFill>
            </a:endParaRPr>
          </a:p>
        </p:txBody>
      </p:sp>
      <p:sp>
        <p:nvSpPr>
          <p:cNvPr id="5" name="AutoShape 4"/>
          <p:cNvSpPr>
            <a:spLocks noChangeArrowheads="1"/>
          </p:cNvSpPr>
          <p:nvPr/>
        </p:nvSpPr>
        <p:spPr bwMode="auto">
          <a:xfrm>
            <a:off x="2438400" y="609600"/>
            <a:ext cx="3886200" cy="8382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r>
              <a:rPr lang="en-US" sz="3200" i="1" dirty="0">
                <a:solidFill>
                  <a:srgbClr val="000000"/>
                </a:solidFill>
                <a:latin typeface="Verdana" pitchFamily="34" charset="0"/>
              </a:rPr>
              <a:t>     </a:t>
            </a:r>
            <a:r>
              <a:rPr lang="en-US" sz="3200" b="1" i="1" dirty="0">
                <a:solidFill>
                  <a:prstClr val="white"/>
                </a:solidFill>
                <a:latin typeface="Verdana" pitchFamily="34" charset="0"/>
              </a:rPr>
              <a:t>Pedology</a:t>
            </a:r>
          </a:p>
        </p:txBody>
      </p:sp>
      <p:sp>
        <p:nvSpPr>
          <p:cNvPr id="6" name="Text Box 6"/>
          <p:cNvSpPr txBox="1">
            <a:spLocks noChangeArrowheads="1"/>
          </p:cNvSpPr>
          <p:nvPr/>
        </p:nvSpPr>
        <p:spPr bwMode="auto">
          <a:xfrm>
            <a:off x="990600" y="3633788"/>
            <a:ext cx="74676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rabicPeriod"/>
            </a:pPr>
            <a:r>
              <a:rPr lang="en-US" sz="2800" b="1" dirty="0">
                <a:solidFill>
                  <a:prstClr val="black"/>
                </a:solidFill>
                <a:latin typeface="Verdana" pitchFamily="34" charset="0"/>
              </a:rPr>
              <a:t>Soil Genesis </a:t>
            </a:r>
          </a:p>
          <a:p>
            <a:pPr eaLnBrk="1" hangingPunct="1">
              <a:spcBef>
                <a:spcPct val="50000"/>
              </a:spcBef>
              <a:buFontTx/>
              <a:buAutoNum type="arabicPeriod"/>
            </a:pPr>
            <a:r>
              <a:rPr lang="en-US" sz="2800" b="1" dirty="0">
                <a:solidFill>
                  <a:prstClr val="black"/>
                </a:solidFill>
                <a:latin typeface="Verdana" pitchFamily="34" charset="0"/>
              </a:rPr>
              <a:t>Soil morphology </a:t>
            </a:r>
          </a:p>
          <a:p>
            <a:pPr eaLnBrk="1" hangingPunct="1">
              <a:spcBef>
                <a:spcPct val="50000"/>
              </a:spcBef>
              <a:buFontTx/>
              <a:buAutoNum type="arabicPeriod"/>
            </a:pPr>
            <a:r>
              <a:rPr lang="en-US" sz="2800" b="1" dirty="0">
                <a:solidFill>
                  <a:prstClr val="black"/>
                </a:solidFill>
                <a:latin typeface="Verdana" pitchFamily="34" charset="0"/>
              </a:rPr>
              <a:t>Soil survey &amp; classification </a:t>
            </a:r>
          </a:p>
          <a:p>
            <a:pPr eaLnBrk="1" hangingPunct="1">
              <a:spcBef>
                <a:spcPct val="50000"/>
              </a:spcBef>
              <a:buFontTx/>
              <a:buAutoNum type="arabicPeriod"/>
            </a:pPr>
            <a:r>
              <a:rPr lang="en-US" sz="2800" b="1" dirty="0">
                <a:solidFill>
                  <a:prstClr val="black"/>
                </a:solidFill>
                <a:latin typeface="Verdana" pitchFamily="34" charset="0"/>
              </a:rPr>
              <a:t>Soil mineralogy   </a:t>
            </a:r>
            <a:endParaRPr lang="en-US" b="1" dirty="0">
              <a:solidFill>
                <a:prstClr val="black"/>
              </a:solidFill>
              <a:latin typeface="Verdana" pitchFamily="34" charset="0"/>
            </a:endParaRPr>
          </a:p>
        </p:txBody>
      </p:sp>
    </p:spTree>
    <p:extLst>
      <p:ext uri="{BB962C8B-B14F-4D97-AF65-F5344CB8AC3E}">
        <p14:creationId xmlns:p14="http://schemas.microsoft.com/office/powerpoint/2010/main" val="3129202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290">
                                            <p:txEl>
                                              <p:pRg st="0" end="0"/>
                                            </p:txEl>
                                          </p:spTgt>
                                        </p:tgtEl>
                                        <p:attrNameLst>
                                          <p:attrName>style.visibility</p:attrName>
                                        </p:attrNameLst>
                                      </p:cBhvr>
                                      <p:to>
                                        <p:strVal val="visible"/>
                                      </p:to>
                                    </p:set>
                                    <p:anim calcmode="lin" valueType="num">
                                      <p:cBhvr additive="base">
                                        <p:cTn id="14"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2000"/>
                                        <p:tgtEl>
                                          <p:spTgt spid="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2000"/>
                                        <p:tgtEl>
                                          <p:spTgt spid="6">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2000"/>
                                        <p:tgtEl>
                                          <p:spTgt spid="6">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3"/>
          <p:cNvSpPr>
            <a:spLocks noGrp="1"/>
          </p:cNvSpPr>
          <p:nvPr>
            <p:ph type="body" sz="half" idx="2"/>
          </p:nvPr>
        </p:nvSpPr>
        <p:spPr>
          <a:xfrm>
            <a:off x="914400" y="1752600"/>
            <a:ext cx="7162800" cy="990600"/>
          </a:xfrm>
        </p:spPr>
        <p:txBody>
          <a:bodyPr rtlCol="0">
            <a:normAutofit fontScale="92500" lnSpcReduction="20000"/>
          </a:bodyPr>
          <a:lstStyle/>
          <a:p>
            <a:pPr algn="just" eaLnBrk="1" fontAlgn="auto" hangingPunct="1">
              <a:spcAft>
                <a:spcPts val="0"/>
              </a:spcAft>
              <a:buFont typeface="Wingdings"/>
              <a:buNone/>
              <a:defRPr/>
            </a:pPr>
            <a:r>
              <a:rPr lang="en-US" sz="2000" b="1" smtClean="0">
                <a:cs typeface="+mn-cs"/>
              </a:rPr>
              <a:t>It’s a Greek words means soil or ground &amp; it’s a branch of soil science which is deals with the study of the soil in relation to growth of plants , nutrition &amp; yield of crops , crops production   and divided in to :</a:t>
            </a:r>
          </a:p>
        </p:txBody>
      </p:sp>
      <p:sp>
        <p:nvSpPr>
          <p:cNvPr id="17411"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2021-2022</a:t>
            </a:r>
          </a:p>
        </p:txBody>
      </p:sp>
      <p:sp>
        <p:nvSpPr>
          <p:cNvPr id="17412" name="Footer Placeholder 8"/>
          <p:cNvSpPr>
            <a:spLocks noGrp="1"/>
          </p:cNvSpPr>
          <p:nvPr>
            <p:ph type="ftr" sz="quarter" idx="11"/>
          </p:nvPr>
        </p:nvSpPr>
        <p:spPr bwMode="auto">
          <a:xfrm>
            <a:off x="-1219200" y="6416675"/>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prstClr val="black"/>
                </a:solidFill>
              </a:rPr>
              <a:t>Dr. Alwand Tahir Dizayee</a:t>
            </a:r>
          </a:p>
        </p:txBody>
      </p:sp>
      <p:sp>
        <p:nvSpPr>
          <p:cNvPr id="1741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A21980-4C2B-4A96-AF7E-E5CAD1428667}" type="slidenum">
              <a:rPr lang="ar-SA" smtClean="0">
                <a:solidFill>
                  <a:prstClr val="black"/>
                </a:solidFill>
              </a:rPr>
              <a:pPr eaLnBrk="1" hangingPunct="1"/>
              <a:t>8</a:t>
            </a:fld>
            <a:endParaRPr lang="en-US" smtClean="0">
              <a:solidFill>
                <a:prstClr val="black"/>
              </a:solidFill>
            </a:endParaRPr>
          </a:p>
        </p:txBody>
      </p:sp>
      <p:sp>
        <p:nvSpPr>
          <p:cNvPr id="5" name="AutoShape 4"/>
          <p:cNvSpPr>
            <a:spLocks noChangeArrowheads="1"/>
          </p:cNvSpPr>
          <p:nvPr/>
        </p:nvSpPr>
        <p:spPr bwMode="auto">
          <a:xfrm>
            <a:off x="2667000" y="762000"/>
            <a:ext cx="3657600" cy="8382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3200" b="1" i="1" dirty="0">
                <a:solidFill>
                  <a:prstClr val="white"/>
                </a:solidFill>
                <a:latin typeface="Verdana" pitchFamily="34" charset="0"/>
              </a:rPr>
              <a:t>Edaphology</a:t>
            </a:r>
          </a:p>
        </p:txBody>
      </p:sp>
      <p:sp>
        <p:nvSpPr>
          <p:cNvPr id="6" name="Text Box 6"/>
          <p:cNvSpPr txBox="1">
            <a:spLocks noChangeArrowheads="1"/>
          </p:cNvSpPr>
          <p:nvPr/>
        </p:nvSpPr>
        <p:spPr bwMode="auto">
          <a:xfrm>
            <a:off x="990600" y="3048000"/>
            <a:ext cx="7467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prstClr val="black"/>
                </a:solidFill>
                <a:latin typeface="Verdana" pitchFamily="34" charset="0"/>
              </a:rPr>
              <a:t>1.Soil chemistry. </a:t>
            </a:r>
          </a:p>
          <a:p>
            <a:pPr eaLnBrk="1" hangingPunct="1">
              <a:spcBef>
                <a:spcPct val="50000"/>
              </a:spcBef>
            </a:pPr>
            <a:r>
              <a:rPr lang="en-US" sz="2800" b="1" dirty="0">
                <a:solidFill>
                  <a:prstClr val="black"/>
                </a:solidFill>
                <a:latin typeface="Verdana" pitchFamily="34" charset="0"/>
              </a:rPr>
              <a:t>2.Soil microbiology. </a:t>
            </a:r>
          </a:p>
          <a:p>
            <a:pPr eaLnBrk="1" hangingPunct="1">
              <a:spcBef>
                <a:spcPct val="50000"/>
              </a:spcBef>
            </a:pPr>
            <a:r>
              <a:rPr lang="en-US" sz="2800" b="1" dirty="0">
                <a:solidFill>
                  <a:prstClr val="black"/>
                </a:solidFill>
                <a:latin typeface="Verdana" pitchFamily="34" charset="0"/>
              </a:rPr>
              <a:t>3.Soil physics.</a:t>
            </a:r>
          </a:p>
          <a:p>
            <a:pPr eaLnBrk="1" hangingPunct="1">
              <a:spcBef>
                <a:spcPct val="50000"/>
              </a:spcBef>
            </a:pPr>
            <a:r>
              <a:rPr lang="en-US" sz="2800" b="1" dirty="0">
                <a:solidFill>
                  <a:prstClr val="black"/>
                </a:solidFill>
                <a:latin typeface="Verdana" pitchFamily="34" charset="0"/>
              </a:rPr>
              <a:t>4.Soil fertility &amp; plant nutrition. </a:t>
            </a:r>
          </a:p>
          <a:p>
            <a:pPr eaLnBrk="1" hangingPunct="1">
              <a:spcBef>
                <a:spcPct val="50000"/>
              </a:spcBef>
            </a:pPr>
            <a:r>
              <a:rPr lang="en-US" sz="2800" b="1" dirty="0">
                <a:solidFill>
                  <a:prstClr val="black"/>
                </a:solidFill>
                <a:latin typeface="Verdana" pitchFamily="34" charset="0"/>
              </a:rPr>
              <a:t>5.Soil conservation</a:t>
            </a:r>
            <a:r>
              <a:rPr lang="en-US" sz="2800" dirty="0">
                <a:solidFill>
                  <a:srgbClr val="FFC000"/>
                </a:solidFill>
                <a:latin typeface="Verdana" pitchFamily="34" charset="0"/>
              </a:rPr>
              <a:t>.</a:t>
            </a:r>
            <a:endParaRPr lang="en-US" dirty="0">
              <a:solidFill>
                <a:srgbClr val="FFC000"/>
              </a:solidFill>
              <a:latin typeface="Verdana" pitchFamily="34" charset="0"/>
            </a:endParaRPr>
          </a:p>
        </p:txBody>
      </p:sp>
    </p:spTree>
    <p:extLst>
      <p:ext uri="{BB962C8B-B14F-4D97-AF65-F5344CB8AC3E}">
        <p14:creationId xmlns:p14="http://schemas.microsoft.com/office/powerpoint/2010/main" val="1177296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4338">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14338">
                                            <p:txEl>
                                              <p:pRg st="0" end="0"/>
                                            </p:txEl>
                                          </p:spTgt>
                                        </p:tgtEl>
                                        <p:attrNameLst>
                                          <p:attrName>ppt_w</p:attrName>
                                        </p:attrNameLst>
                                      </p:cBhvr>
                                    </p:anim>
                                    <p:anim by="(#ppt_w*0.50)" calcmode="lin" valueType="num">
                                      <p:cBhvr>
                                        <p:cTn id="15" dur="500" decel="50000" autoRev="1" fill="hold">
                                          <p:stCondLst>
                                            <p:cond delay="0"/>
                                          </p:stCondLst>
                                        </p:cTn>
                                        <p:tgtEl>
                                          <p:spTgt spid="14338">
                                            <p:txEl>
                                              <p:pRg st="0" end="0"/>
                                            </p:txEl>
                                          </p:spTgt>
                                        </p:tgtEl>
                                        <p:attrNameLst>
                                          <p:attrName>ppt_x</p:attrName>
                                        </p:attrNameLst>
                                      </p:cBhvr>
                                    </p:anim>
                                    <p:anim from="(-#ppt_h/2)" to="(#ppt_y)" calcmode="lin" valueType="num">
                                      <p:cBhvr>
                                        <p:cTn id="16" dur="1000" fill="hold">
                                          <p:stCondLst>
                                            <p:cond delay="0"/>
                                          </p:stCondLst>
                                        </p:cTn>
                                        <p:tgtEl>
                                          <p:spTgt spid="14338">
                                            <p:txEl>
                                              <p:pRg st="0" end="0"/>
                                            </p:txEl>
                                          </p:spTgt>
                                        </p:tgtEl>
                                        <p:attrNameLst>
                                          <p:attrName>ppt_y</p:attrName>
                                        </p:attrNameLst>
                                      </p:cBhvr>
                                    </p:anim>
                                    <p:animRot by="21600000">
                                      <p:cBhvr>
                                        <p:cTn id="17" dur="1000" fill="hold">
                                          <p:stCondLst>
                                            <p:cond delay="0"/>
                                          </p:stCondLst>
                                        </p:cTn>
                                        <p:tgtEl>
                                          <p:spTgt spid="14338">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قديم"/>
          <p:cNvPicPr>
            <a:picLocks noChangeAspect="1" noChangeArrowheads="1"/>
          </p:cNvPicPr>
          <p:nvPr/>
        </p:nvPicPr>
        <p:blipFill>
          <a:blip r:embed="rId2" cstate="print"/>
          <a:srcRect/>
          <a:stretch>
            <a:fillRect/>
          </a:stretch>
        </p:blipFill>
        <p:spPr bwMode="auto">
          <a:xfrm>
            <a:off x="1143000" y="762000"/>
            <a:ext cx="7016750" cy="533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43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prstClr val="black"/>
                </a:solidFill>
              </a:rPr>
              <a:t>2021-2022</a:t>
            </a:r>
          </a:p>
        </p:txBody>
      </p:sp>
      <p:sp>
        <p:nvSpPr>
          <p:cNvPr id="18436" name="Footer Placeholder 5"/>
          <p:cNvSpPr>
            <a:spLocks noGrp="1"/>
          </p:cNvSpPr>
          <p:nvPr>
            <p:ph type="ftr" sz="quarter" idx="11"/>
          </p:nvPr>
        </p:nvSpPr>
        <p:spPr bwMode="auto">
          <a:xfrm>
            <a:off x="-1219200" y="6340475"/>
            <a:ext cx="3352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prstClr val="black"/>
                </a:solidFill>
              </a:rPr>
              <a:t>Dr. Alwand Tahir Dizayee</a:t>
            </a:r>
          </a:p>
        </p:txBody>
      </p:sp>
      <p:sp>
        <p:nvSpPr>
          <p:cNvPr id="1843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FD9896-D68C-4025-8182-3C91868D9B2B}" type="slidenum">
              <a:rPr lang="ar-SA" smtClean="0">
                <a:solidFill>
                  <a:prstClr val="black"/>
                </a:solidFill>
              </a:rPr>
              <a:pPr eaLnBrk="1" hangingPunct="1"/>
              <a:t>9</a:t>
            </a:fld>
            <a:endParaRPr lang="en-US" smtClean="0">
              <a:solidFill>
                <a:prstClr val="black"/>
              </a:solidFill>
            </a:endParaRPr>
          </a:p>
        </p:txBody>
      </p:sp>
    </p:spTree>
    <p:extLst>
      <p:ext uri="{BB962C8B-B14F-4D97-AF65-F5344CB8AC3E}">
        <p14:creationId xmlns:p14="http://schemas.microsoft.com/office/powerpoint/2010/main" val="1501669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956</Words>
  <Application>Microsoft Office PowerPoint</Application>
  <PresentationFormat>On-screen Show (4:3)</PresentationFormat>
  <Paragraphs>190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University of salahaddin  college of agriculture soil &amp; water SCIENCES department</vt:lpstr>
      <vt:lpstr>PowerPoint Presentation</vt:lpstr>
      <vt:lpstr>PowerPoint Presentation</vt:lpstr>
      <vt:lpstr>1-K.  Mengel &amp;Ea. Kirkby  (1987 ). Principle of plant nutrition  4th- Edition. عواد كاظم مشحود - 1987 - التسميد و خصوبة التربة.-2  3-Tisdale &amp; etal 1998. Soil fertility &amp; fertilizer 7th- Edition. ابوضاحي يوسف محمد و اليونس مؤيد احمد - 1988– تأليف دليل تغذيةالنبات4- د. محمد عبدالعظيم -2002.اساسيات تغذية وتسميد النبات-5   أ.د . السيد عمران محمد-  2005 .خصوبة الأراضى و تغذية النبات.6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salahaddin  college of agriculture soil &amp; water SCIENCES department</dc:title>
  <dc:creator>HAS</dc:creator>
  <cp:lastModifiedBy>HAS</cp:lastModifiedBy>
  <cp:revision>2</cp:revision>
  <dcterms:created xsi:type="dcterms:W3CDTF">2022-04-25T20:02:46Z</dcterms:created>
  <dcterms:modified xsi:type="dcterms:W3CDTF">2022-04-25T20:05:28Z</dcterms:modified>
</cp:coreProperties>
</file>