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4614-AE19-402C-910A-161751D21A39}" type="datetimeFigureOut">
              <a:rPr lang="en-US" smtClean="0"/>
              <a:t>25-Apr-22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626D-7EA4-4C02-A93F-CD2F6336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A4743-25E7-47E3-A1D4-B82B096817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A4743-25E7-47E3-A1D4-B82B096817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4935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1642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37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B303-8452-459B-99BE-CCA3492EFA4C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1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795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6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589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56821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3768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6981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843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43686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newsflash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04" name="Picture 4" descr="2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1525" y="-347663"/>
            <a:ext cx="10688638" cy="755332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38800" y="64928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740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\Desktop\Nitrogen_Cycle-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404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152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\Desktop\29c.NitrogenCyc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8107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304800"/>
            <a:ext cx="4471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history of plant nutrition</a:t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7620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b="1" dirty="0"/>
              <a:t>Care rights since </a:t>
            </a:r>
            <a:r>
              <a:rPr lang="en-US" b="1" dirty="0">
                <a:solidFill>
                  <a:srgbClr val="FF0000"/>
                </a:solidFill>
              </a:rPr>
              <a:t>ancient </a:t>
            </a:r>
            <a:r>
              <a:rPr lang="en-US" b="1" dirty="0" smtClean="0">
                <a:solidFill>
                  <a:srgbClr val="FF0000"/>
                </a:solidFill>
              </a:rPr>
              <a:t>times at Hunting </a:t>
            </a:r>
            <a:r>
              <a:rPr lang="en-US" b="1" dirty="0" smtClean="0"/>
              <a:t>stage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stability</a:t>
            </a:r>
            <a:r>
              <a:rPr lang="en-US" b="1" dirty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agriculture stage </a:t>
            </a:r>
            <a:r>
              <a:rPr lang="en-US" b="1" dirty="0" smtClean="0"/>
              <a:t> </a:t>
            </a:r>
            <a:r>
              <a:rPr lang="en-US" b="1" dirty="0"/>
              <a:t>for their food and clothing needed by the civilizations such as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MSOPOTAMIA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ANEICIENT EGYPTIANS</a:t>
            </a:r>
            <a:r>
              <a:rPr lang="en-US" b="1" dirty="0" smtClean="0"/>
              <a:t> and Hellenistic  , Grecian civilizations</a:t>
            </a:r>
            <a:r>
              <a:rPr lang="en-US" b="1" dirty="0"/>
              <a:t>, Romanian, Hindi and others.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1951672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en-US" b="1" dirty="0" smtClean="0"/>
              <a:t>              There </a:t>
            </a:r>
            <a:r>
              <a:rPr lang="en-US" b="1" dirty="0"/>
              <a:t>are opinions and beliefs such as the Greek philosopher </a:t>
            </a:r>
            <a:endParaRPr lang="en-US" b="1" dirty="0" smtClean="0"/>
          </a:p>
          <a:p>
            <a:pPr algn="justLow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B0F0"/>
                </a:solidFill>
              </a:rPr>
              <a:t>Aristotleis</a:t>
            </a:r>
            <a:r>
              <a:rPr lang="en-US" b="1" dirty="0" smtClean="0"/>
              <a:t>) </a:t>
            </a:r>
            <a:r>
              <a:rPr lang="en-US" b="1" dirty="0"/>
              <a:t>that the material consists mainly of four </a:t>
            </a:r>
            <a:r>
              <a:rPr lang="en-US" b="1" dirty="0" smtClean="0"/>
              <a:t>combinations of </a:t>
            </a:r>
            <a:r>
              <a:rPr lang="en-US" b="1" dirty="0"/>
              <a:t>this theory is called (</a:t>
            </a:r>
            <a:r>
              <a:rPr lang="en-US" b="1" dirty="0">
                <a:solidFill>
                  <a:srgbClr val="00B0F0"/>
                </a:solidFill>
              </a:rPr>
              <a:t>phlogiston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/>
              <a:t> </a:t>
            </a:r>
            <a:r>
              <a:rPr lang="en-US" b="1" dirty="0" smtClean="0"/>
              <a:t> theory This </a:t>
            </a:r>
            <a:r>
              <a:rPr lang="en-US" b="1" dirty="0"/>
              <a:t>material is four (</a:t>
            </a:r>
            <a:r>
              <a:rPr lang="en-US" b="1" dirty="0">
                <a:solidFill>
                  <a:srgbClr val="FF0000"/>
                </a:solidFill>
              </a:rPr>
              <a:t>soil, water, air </a:t>
            </a:r>
            <a:r>
              <a:rPr lang="en-US" b="1" dirty="0" smtClean="0">
                <a:solidFill>
                  <a:srgbClr val="FF0000"/>
                </a:solidFill>
              </a:rPr>
              <a:t>and fire</a:t>
            </a:r>
            <a:r>
              <a:rPr lang="en-US" b="1" dirty="0" smtClean="0"/>
              <a:t>). Are very import ants  for life .</a:t>
            </a:r>
          </a:p>
          <a:p>
            <a:pPr algn="justLow"/>
            <a:endParaRPr lang="en-US" b="1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3018472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T</a:t>
            </a:r>
            <a:r>
              <a:rPr lang="en-US" b="1" dirty="0"/>
              <a:t>he idea of </a:t>
            </a:r>
            <a:r>
              <a:rPr lang="en-US" b="1" dirty="0" smtClean="0"/>
              <a:t>quantitative </a:t>
            </a:r>
            <a:r>
              <a:rPr lang="en-US" b="1" dirty="0"/>
              <a:t>analysis and experiments in the science of nutrition and fertility returns to the world, Belgian physicist (</a:t>
            </a:r>
            <a:r>
              <a:rPr lang="en-US" b="1" dirty="0" smtClean="0">
                <a:solidFill>
                  <a:srgbClr val="00B0F0"/>
                </a:solidFill>
              </a:rPr>
              <a:t>J.B. </a:t>
            </a:r>
            <a:r>
              <a:rPr lang="en-US" b="1" dirty="0">
                <a:solidFill>
                  <a:srgbClr val="00B0F0"/>
                </a:solidFill>
              </a:rPr>
              <a:t>Van . Helmand </a:t>
            </a:r>
            <a:r>
              <a:rPr lang="en-US" b="1" dirty="0"/>
              <a:t>) (1577-1644), which has </a:t>
            </a:r>
            <a:r>
              <a:rPr lang="en-US" b="1" dirty="0">
                <a:solidFill>
                  <a:srgbClr val="FF0000"/>
                </a:solidFill>
              </a:rPr>
              <a:t>experience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Water </a:t>
            </a:r>
            <a:r>
              <a:rPr lang="en-US" b="1" dirty="0" smtClean="0"/>
              <a:t>is the source of growth and nutrition of plants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" y="4086761"/>
            <a:ext cx="8210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dirty="0" smtClean="0"/>
              <a:t>, </a:t>
            </a:r>
            <a:r>
              <a:rPr lang="en-US" b="1" dirty="0"/>
              <a:t>planting </a:t>
            </a:r>
            <a:r>
              <a:rPr lang="en-US" sz="4400" b="1" dirty="0" smtClean="0">
                <a:solidFill>
                  <a:srgbClr val="00B0F0"/>
                </a:solidFill>
                <a:latin typeface="Brush Script MT" pitchFamily="66" charset="0"/>
              </a:rPr>
              <a:t>willow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/>
              <a:t>in </a:t>
            </a:r>
            <a:r>
              <a:rPr lang="en-US" b="1" dirty="0"/>
              <a:t>a pot and weighed </a:t>
            </a:r>
            <a:r>
              <a:rPr lang="en-US" b="1" dirty="0">
                <a:solidFill>
                  <a:srgbClr val="FF0000"/>
                </a:solidFill>
              </a:rPr>
              <a:t>40 kg </a:t>
            </a:r>
            <a:r>
              <a:rPr lang="en-US" b="1" dirty="0"/>
              <a:t>in the soil </a:t>
            </a:r>
            <a:r>
              <a:rPr lang="en-US" b="1" dirty="0">
                <a:solidFill>
                  <a:srgbClr val="FF0000"/>
                </a:solidFill>
              </a:rPr>
              <a:t>after five years </a:t>
            </a:r>
            <a:r>
              <a:rPr lang="en-US" b="1" dirty="0"/>
              <a:t>and reached the weight plant to </a:t>
            </a:r>
            <a:r>
              <a:rPr lang="en-US" b="1" dirty="0">
                <a:solidFill>
                  <a:srgbClr val="FF0000"/>
                </a:solidFill>
              </a:rPr>
              <a:t>76,134 </a:t>
            </a:r>
            <a:r>
              <a:rPr lang="en-US" b="1" dirty="0"/>
              <a:t>kg, while the lack of soil during this period, </a:t>
            </a:r>
            <a:r>
              <a:rPr lang="en-US" b="1" dirty="0">
                <a:solidFill>
                  <a:srgbClr val="FF0000"/>
                </a:solidFill>
              </a:rPr>
              <a:t>56 g</a:t>
            </a:r>
            <a:r>
              <a:rPr lang="en-US" b="1" dirty="0"/>
              <a:t> and this was due to pilot </a:t>
            </a:r>
            <a:r>
              <a:rPr lang="en-US" b="1" dirty="0" smtClean="0"/>
              <a:t> Experimental  </a:t>
            </a:r>
            <a:r>
              <a:rPr lang="en-US" b="1" dirty="0" smtClean="0">
                <a:solidFill>
                  <a:srgbClr val="00B0F0"/>
                </a:solidFill>
              </a:rPr>
              <a:t>error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38250" y="5525869"/>
            <a:ext cx="2313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/>
              <a:t>And supported by:-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676400" y="58674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Robert </a:t>
            </a:r>
            <a:r>
              <a:rPr lang="en-US" b="1" dirty="0" smtClean="0">
                <a:solidFill>
                  <a:srgbClr val="000000"/>
                </a:solidFill>
              </a:rPr>
              <a:t>boyle (</a:t>
            </a:r>
            <a:r>
              <a:rPr lang="en-US" b="1" dirty="0">
                <a:solidFill>
                  <a:srgbClr val="000000"/>
                </a:solidFill>
              </a:rPr>
              <a:t>1627-1641)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Glauber (1668-1604)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Franos home (1775)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33528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50162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572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b="1" dirty="0"/>
              <a:t>And then came the scientists, such as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B0F0"/>
                </a:solidFill>
              </a:rPr>
              <a:t>Antoine Lavoisier</a:t>
            </a:r>
            <a:r>
              <a:rPr lang="en-US" b="1" dirty="0" smtClean="0"/>
              <a:t>) </a:t>
            </a:r>
            <a:r>
              <a:rPr lang="en-US" b="1" dirty="0"/>
              <a:t>France's world famous in Chemistry (1792-1743) and said (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 material and substances  did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extinction or decay and invention  or creation</a:t>
            </a:r>
            <a:r>
              <a:rPr lang="en-US" b="1" dirty="0" smtClean="0"/>
              <a:t> ). </a:t>
            </a:r>
            <a:r>
              <a:rPr lang="en-US" b="1" dirty="0"/>
              <a:t>Then came the world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hedor</a:t>
            </a:r>
            <a:r>
              <a:rPr lang="en-US" b="1" dirty="0" smtClean="0"/>
              <a:t>  (</a:t>
            </a:r>
            <a:r>
              <a:rPr lang="en-US" b="1" dirty="0"/>
              <a:t>1763-1845) and the dissemination of research on </a:t>
            </a:r>
            <a:r>
              <a:rPr lang="en-US" b="1" dirty="0" smtClean="0"/>
              <a:t> ash of plants and </a:t>
            </a:r>
            <a:r>
              <a:rPr lang="en-US" b="1" dirty="0"/>
              <a:t>ash after combustion.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5600" y="19050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Then an obstacle of time was the French and German scientists such as </a:t>
            </a:r>
            <a:r>
              <a:rPr lang="en-US" b="1" dirty="0">
                <a:solidFill>
                  <a:srgbClr val="FF0000"/>
                </a:solidFill>
              </a:rPr>
              <a:t>sprengel </a:t>
            </a:r>
            <a:r>
              <a:rPr lang="en-US" b="1" dirty="0"/>
              <a:t>1859 and the French </a:t>
            </a:r>
            <a:r>
              <a:rPr lang="en-US" b="1" dirty="0">
                <a:solidFill>
                  <a:srgbClr val="FF0000"/>
                </a:solidFill>
              </a:rPr>
              <a:t>baussingault</a:t>
            </a:r>
            <a:r>
              <a:rPr lang="en-US" b="1" dirty="0"/>
              <a:t> 1889 and said that the nutrient source (</a:t>
            </a:r>
            <a:r>
              <a:rPr lang="en-US" b="1" dirty="0">
                <a:solidFill>
                  <a:srgbClr val="FF0000"/>
                </a:solidFill>
              </a:rPr>
              <a:t>rainfall, air and soil</a:t>
            </a:r>
            <a:r>
              <a:rPr lang="en-US" b="1" dirty="0"/>
              <a:t>).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5600" y="2847975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Then came the German world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Liebig </a:t>
            </a:r>
            <a:r>
              <a:rPr lang="en-US" b="1" dirty="0">
                <a:solidFill>
                  <a:srgbClr val="FF0000"/>
                </a:solidFill>
              </a:rPr>
              <a:t>1873 </a:t>
            </a:r>
            <a:r>
              <a:rPr lang="en-US" b="1" dirty="0" smtClean="0">
                <a:solidFill>
                  <a:srgbClr val="FF0000"/>
                </a:solidFill>
              </a:rPr>
              <a:t> ( </a:t>
            </a:r>
            <a:r>
              <a:rPr lang="en-US" b="1" dirty="0" smtClean="0">
                <a:solidFill>
                  <a:srgbClr val="00B0F0"/>
                </a:solidFill>
              </a:rPr>
              <a:t>law </a:t>
            </a:r>
            <a:r>
              <a:rPr lang="en-US" b="1" dirty="0">
                <a:solidFill>
                  <a:srgbClr val="00B0F0"/>
                </a:solidFill>
              </a:rPr>
              <a:t>of minimum</a:t>
            </a:r>
            <a:r>
              <a:rPr lang="en-US" b="1" dirty="0">
                <a:solidFill>
                  <a:srgbClr val="FF0000"/>
                </a:solidFill>
              </a:rPr>
              <a:t>).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Then comes the scientists Englishman, an American, Spaniard and Germans most prominent:-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3792538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Sachs 1860.</a:t>
            </a:r>
          </a:p>
          <a:p>
            <a:pPr>
              <a:buFontTx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Knop</a:t>
            </a:r>
            <a:r>
              <a:rPr lang="en-US" b="1" dirty="0">
                <a:solidFill>
                  <a:srgbClr val="FF0000"/>
                </a:solidFill>
              </a:rPr>
              <a:t> 1865.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Morgan 1935</a:t>
            </a:r>
          </a:p>
          <a:p>
            <a:pPr>
              <a:buFontTx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Mitchetich</a:t>
            </a:r>
            <a:r>
              <a:rPr lang="en-US" b="1" dirty="0">
                <a:solidFill>
                  <a:srgbClr val="FF0000"/>
                </a:solidFill>
              </a:rPr>
              <a:t> 1935.</a:t>
            </a: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Hogland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1950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Landegardh1954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Kramer 1969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Epstein 1977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883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422650" y="533400"/>
            <a:ext cx="209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Plant growth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6200" y="1219200"/>
            <a:ext cx="9010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 dirty="0"/>
              <a:t>Is the development or increase </a:t>
            </a:r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cells </a:t>
            </a:r>
            <a:r>
              <a:rPr lang="en-US" sz="2000" b="1" dirty="0" smtClean="0"/>
              <a:t>and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dry weight </a:t>
            </a:r>
            <a:r>
              <a:rPr lang="en-US" sz="2000" b="1" dirty="0" smtClean="0"/>
              <a:t>of </a:t>
            </a:r>
            <a:r>
              <a:rPr lang="en-US" sz="2000" b="1" dirty="0"/>
              <a:t>the plant. </a:t>
            </a:r>
            <a:r>
              <a:rPr lang="en-US" sz="2000" b="1" dirty="0" smtClean="0"/>
              <a:t>water </a:t>
            </a:r>
            <a:r>
              <a:rPr lang="en-US" sz="2000" b="1" dirty="0"/>
              <a:t>that is increasing in </a:t>
            </a:r>
            <a:r>
              <a:rPr lang="en-US" sz="2000" b="1" dirty="0" smtClean="0">
                <a:solidFill>
                  <a:srgbClr val="00B0F0"/>
                </a:solidFill>
              </a:rPr>
              <a:t>size is not growth is only absorb of water </a:t>
            </a:r>
            <a:r>
              <a:rPr lang="en-US" sz="2000" b="1" dirty="0" smtClean="0"/>
              <a:t>, </a:t>
            </a:r>
            <a:r>
              <a:rPr lang="en-US" sz="2000" b="1" dirty="0"/>
              <a:t>but the swelling is not the growth because </a:t>
            </a:r>
            <a:r>
              <a:rPr lang="en-US" sz="2000" b="1" dirty="0" smtClean="0"/>
              <a:t>growth is increase </a:t>
            </a:r>
            <a:r>
              <a:rPr lang="en-US" sz="2000" b="1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weight of dry matter.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76200" y="2515612"/>
            <a:ext cx="8763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b="1" dirty="0"/>
              <a:t>Growth is the </a:t>
            </a:r>
            <a:r>
              <a:rPr lang="en-US" b="1" dirty="0">
                <a:solidFill>
                  <a:srgbClr val="FF0000"/>
                </a:solidFill>
              </a:rPr>
              <a:t>increase in material protoplasm any increase in the number o</a:t>
            </a:r>
            <a:r>
              <a:rPr lang="en-US" b="1" dirty="0"/>
              <a:t>f </a:t>
            </a:r>
            <a:r>
              <a:rPr lang="en-US" b="1" dirty="0" smtClean="0">
                <a:solidFill>
                  <a:srgbClr val="FF0000"/>
                </a:solidFill>
              </a:rPr>
              <a:t>cells</a:t>
            </a:r>
            <a:r>
              <a:rPr lang="en-US" b="1" dirty="0" smtClean="0"/>
              <a:t> , </a:t>
            </a:r>
            <a:r>
              <a:rPr lang="en-US" b="1" dirty="0"/>
              <a:t>Turning proteins, carbohydrates, fats and grease to a new organic compounds due to increased weight, and growth and cell divisions. </a:t>
            </a:r>
            <a:endParaRPr lang="en-US" b="1" dirty="0" smtClean="0"/>
          </a:p>
          <a:p>
            <a:pPr algn="justLow"/>
            <a:endParaRPr lang="en-US" dirty="0" smtClean="0"/>
          </a:p>
          <a:p>
            <a:pPr algn="justLow"/>
            <a:r>
              <a:rPr lang="en-US" sz="2800" dirty="0" smtClean="0">
                <a:solidFill>
                  <a:srgbClr val="0070C0"/>
                </a:solidFill>
              </a:rPr>
              <a:t>Y= e</a:t>
            </a:r>
            <a:r>
              <a:rPr lang="en-US" sz="2800" baseline="30000" dirty="0" smtClean="0">
                <a:solidFill>
                  <a:srgbClr val="0070C0"/>
                </a:solidFill>
              </a:rPr>
              <a:t>x                    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lin</a:t>
            </a:r>
            <a:r>
              <a:rPr lang="en-US" sz="2800" dirty="0" smtClean="0">
                <a:solidFill>
                  <a:srgbClr val="0070C0"/>
                </a:solidFill>
              </a:rPr>
              <a:t> Y = X   e= 2.72</a:t>
            </a:r>
          </a:p>
          <a:p>
            <a:pPr algn="justLow"/>
            <a:r>
              <a:rPr lang="en-US" sz="2800" baseline="30000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>
                <a:solidFill>
                  <a:srgbClr val="0070C0"/>
                </a:solidFill>
              </a:rPr>
              <a:t> =  </a:t>
            </a:r>
            <a:r>
              <a:rPr lang="en-US" sz="1600" b="1" dirty="0" smtClean="0"/>
              <a:t>First variable is </a:t>
            </a:r>
            <a:r>
              <a:rPr lang="en-US" sz="1600" b="1" dirty="0" smtClean="0">
                <a:solidFill>
                  <a:srgbClr val="FF0000"/>
                </a:solidFill>
              </a:rPr>
              <a:t>dependable</a:t>
            </a:r>
            <a:r>
              <a:rPr lang="en-US" sz="1600" b="1" dirty="0" smtClean="0"/>
              <a:t> factor .</a:t>
            </a:r>
          </a:p>
          <a:p>
            <a:pPr algn="justLow"/>
            <a:r>
              <a:rPr lang="en-US" sz="2800" b="1" baseline="30000" dirty="0" smtClean="0">
                <a:solidFill>
                  <a:srgbClr val="0070C0"/>
                </a:solidFill>
              </a:rPr>
              <a:t>X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= </a:t>
            </a:r>
            <a:r>
              <a:rPr lang="en-US" sz="1600" b="1" dirty="0" smtClean="0"/>
              <a:t>second  variable is </a:t>
            </a:r>
            <a:r>
              <a:rPr lang="en-US" sz="1600" b="1" dirty="0" err="1" smtClean="0">
                <a:solidFill>
                  <a:srgbClr val="FF0000"/>
                </a:solidFill>
              </a:rPr>
              <a:t>independable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factor . </a:t>
            </a:r>
            <a:r>
              <a:rPr lang="en-US" sz="2800" dirty="0" smtClean="0">
                <a:solidFill>
                  <a:srgbClr val="0070C0"/>
                </a:solidFill>
              </a:rPr>
              <a:t>e  = </a:t>
            </a:r>
            <a:r>
              <a:rPr lang="en-US" sz="2800" dirty="0" smtClean="0"/>
              <a:t> </a:t>
            </a:r>
            <a:r>
              <a:rPr lang="en-US" sz="1600" b="1" dirty="0" smtClean="0"/>
              <a:t>logarithmic base</a:t>
            </a:r>
            <a:endParaRPr lang="en-US" sz="1600" b="1" baseline="30000" dirty="0" smtClean="0"/>
          </a:p>
          <a:p>
            <a:pPr algn="justLow"/>
            <a:endParaRPr lang="en-US" dirty="0" smtClean="0"/>
          </a:p>
          <a:p>
            <a:pPr algn="justLow"/>
            <a:endParaRPr lang="en-US" dirty="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905000" y="5195887"/>
            <a:ext cx="3304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/>
              <a:t>The expression of growth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8600" y="5713413"/>
            <a:ext cx="61253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Growth is measured </a:t>
            </a:r>
            <a:r>
              <a:rPr lang="en-US" b="1" dirty="0" smtClean="0"/>
              <a:t>leg of plant  ( cm) shoot.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Measurement of dry weight with the passage of time. </a:t>
            </a:r>
          </a:p>
          <a:p>
            <a:pPr>
              <a:buFontTx/>
              <a:buChar char="•"/>
            </a:pPr>
            <a:r>
              <a:rPr lang="en-US" b="1" dirty="0"/>
              <a:t>Measure the height with the passage of time.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256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2133600" y="304800"/>
            <a:ext cx="510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Plant Growth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expression</a:t>
            </a:r>
            <a:r>
              <a:rPr lang="en-US" sz="2800" b="1" dirty="0" smtClean="0"/>
              <a:t>     </a:t>
            </a:r>
            <a:endParaRPr lang="ar-SA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Exponential, logarithmic ,senescence phase  </a:t>
            </a:r>
            <a:r>
              <a:rPr lang="en-US" dirty="0" smtClean="0"/>
              <a:t>,    </a:t>
            </a:r>
            <a:r>
              <a:rPr lang="en-US" sz="2400" b="1" dirty="0" smtClean="0">
                <a:solidFill>
                  <a:srgbClr val="FF0000"/>
                </a:solidFill>
              </a:rPr>
              <a:t>Sigmoid  curves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Y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b="1" i="1" dirty="0" smtClean="0">
                <a:solidFill>
                  <a:srgbClr val="7030A0"/>
                </a:solidFill>
              </a:rPr>
              <a:t>X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2946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19200" y="1096963"/>
            <a:ext cx="7241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i="1" dirty="0"/>
              <a:t>Methods of measurement of growth </a:t>
            </a:r>
          </a:p>
        </p:txBody>
      </p: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2700" y="2517775"/>
            <a:ext cx="9296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400" b="1" dirty="0"/>
              <a:t>Dry weight. </a:t>
            </a:r>
            <a:r>
              <a:rPr lang="en-US" sz="2400" b="1" dirty="0" smtClean="0"/>
              <a:t>Fresh W.</a:t>
            </a:r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Plano meter </a:t>
            </a:r>
            <a:r>
              <a:rPr lang="en-US" sz="2400" b="1" dirty="0" smtClean="0"/>
              <a:t>.( Base ,viewer ,micrometer)</a:t>
            </a:r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Microscope.</a:t>
            </a:r>
          </a:p>
          <a:p>
            <a:pPr>
              <a:buFontTx/>
              <a:buChar char="•"/>
            </a:pPr>
            <a:r>
              <a:rPr lang="en-US" sz="2400" b="1" dirty="0" smtClean="0"/>
              <a:t>Measure of </a:t>
            </a:r>
            <a:r>
              <a:rPr lang="en-US" sz="2400" b="1" dirty="0"/>
              <a:t>plant height.</a:t>
            </a:r>
          </a:p>
          <a:p>
            <a:pPr>
              <a:buFontTx/>
              <a:buChar char="•"/>
            </a:pPr>
            <a:r>
              <a:rPr lang="en-US" sz="2400" b="1" dirty="0"/>
              <a:t>Measuring the growth of roots of the parties (its a difficult met</a:t>
            </a:r>
            <a:r>
              <a:rPr lang="en-US" sz="2400" dirty="0"/>
              <a:t>hod). 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223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0" y="563563"/>
            <a:ext cx="5513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Factors that affect plant growth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751013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Genetic factors</a:t>
            </a:r>
            <a:r>
              <a:rPr lang="en-US" dirty="0"/>
              <a:t>: </a:t>
            </a:r>
            <a:r>
              <a:rPr lang="en-US" b="1" dirty="0"/>
              <a:t>the characteristics of a specific example there are some plants do not respond to some of the nutrient element any </a:t>
            </a:r>
            <a:r>
              <a:rPr lang="en-US" b="1" dirty="0" smtClean="0"/>
              <a:t>different  </a:t>
            </a:r>
            <a:r>
              <a:rPr lang="en-US" b="1" dirty="0"/>
              <a:t>from others</a:t>
            </a:r>
            <a:r>
              <a:rPr lang="en-US" b="1" dirty="0" smtClean="0"/>
              <a:t>.</a:t>
            </a:r>
          </a:p>
          <a:p>
            <a:pPr marL="342900" indent="-342900"/>
            <a:r>
              <a:rPr lang="en-US" b="1" dirty="0" smtClean="0"/>
              <a:t>Hybridization ( Plant Breeding  ) all </a:t>
            </a:r>
            <a:r>
              <a:rPr lang="en-US" b="1" dirty="0" smtClean="0">
                <a:solidFill>
                  <a:srgbClr val="FF0000"/>
                </a:solidFill>
              </a:rPr>
              <a:t>varieties</a:t>
            </a:r>
            <a:r>
              <a:rPr lang="en-US" b="1" dirty="0" smtClean="0"/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high response fertilizer</a:t>
            </a:r>
            <a:r>
              <a:rPr lang="en-US" b="1" dirty="0" smtClean="0"/>
              <a:t>.</a:t>
            </a:r>
            <a:endParaRPr lang="en-US" b="1" dirty="0"/>
          </a:p>
          <a:p>
            <a:pPr marL="342900" indent="-342900"/>
            <a:r>
              <a:rPr lang="en-US" b="1" dirty="0"/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90500" y="2906713"/>
            <a:ext cx="59468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Environmental factors</a:t>
            </a:r>
            <a:r>
              <a:rPr lang="en-US" dirty="0"/>
              <a:t>. </a:t>
            </a:r>
            <a:r>
              <a:rPr lang="en-US" b="1" dirty="0"/>
              <a:t>These include: 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/>
              <a:t>.Temperature</a:t>
            </a:r>
            <a:r>
              <a:rPr lang="en-US" b="1" dirty="0"/>
              <a:t>.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.Water</a:t>
            </a:r>
            <a:r>
              <a:rPr lang="en-US" b="1" dirty="0"/>
              <a:t>.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/>
              <a:t>.Light</a:t>
            </a:r>
            <a:r>
              <a:rPr lang="en-US" b="1" dirty="0"/>
              <a:t>.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/>
              <a:t>.Components </a:t>
            </a:r>
            <a:r>
              <a:rPr lang="en-US" b="1" dirty="0"/>
              <a:t>of the atmosphere. 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.Soil Air composition ( texture, structure of soil).</a:t>
            </a:r>
            <a:endParaRPr lang="en-US" b="1" dirty="0"/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.pH</a:t>
            </a:r>
            <a:r>
              <a:rPr lang="en-US" b="1" dirty="0"/>
              <a:t>.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/>
              <a:t>.Distribution </a:t>
            </a:r>
            <a:r>
              <a:rPr lang="en-US" b="1" dirty="0"/>
              <a:t>of elements. 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8.</a:t>
            </a:r>
            <a:r>
              <a:rPr lang="en-US" b="1" dirty="0" smtClean="0"/>
              <a:t>Wind.</a:t>
            </a: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b="1" dirty="0" smtClean="0"/>
              <a:t>. Biotic Factors .</a:t>
            </a:r>
            <a:endParaRPr lang="en-US" b="1" dirty="0"/>
          </a:p>
          <a:p>
            <a:pPr marL="342900" indent="-342900"/>
            <a:endParaRPr lang="en-US" dirty="0"/>
          </a:p>
          <a:p>
            <a:pPr marL="342900" indent="-342900">
              <a:buFontTx/>
              <a:buChar char="•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369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074" name="Picture 2" descr="C:\Documents and Settings\A\Desktop\CarbonCycl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10058400" cy="731519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019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515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60350"/>
            <a:ext cx="9144000" cy="5689600"/>
          </a:xfrm>
          <a:prstGeom prst="rect">
            <a:avLst/>
          </a:prstGeom>
          <a:noFill/>
        </p:spPr>
      </p:pic>
      <p:pic>
        <p:nvPicPr>
          <p:cNvPr id="1026" name="Picture 2" descr="C:\Documents and Settings\A\Desktop\phospho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</p:spPr>
      </p:pic>
      <p:pic>
        <p:nvPicPr>
          <p:cNvPr id="1027" name="Picture 3" descr="C:\Documents and Settings\A\Desktop\phosph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"/>
            <a:ext cx="9372599" cy="62865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914400" y="64928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337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\Desktop\phosphor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6452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648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\Desktop\fig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319338"/>
            <a:ext cx="3600450" cy="2219325"/>
          </a:xfrm>
          <a:prstGeom prst="rect">
            <a:avLst/>
          </a:prstGeom>
          <a:noFill/>
        </p:spPr>
      </p:pic>
      <p:pic>
        <p:nvPicPr>
          <p:cNvPr id="4099" name="Picture 3" descr="C:\Documents and Settings\A\Desktop\Cycle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780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\Desktop\fig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90600" y="6340475"/>
            <a:ext cx="2895600" cy="288925"/>
          </a:xfrm>
        </p:spPr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96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\Desktop\nitrogen_cycle_or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404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0106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\Desktop\nitrogen_cyc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303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\Desktop\16327852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64275"/>
            <a:ext cx="2895600" cy="288925"/>
          </a:xfrm>
        </p:spPr>
        <p:txBody>
          <a:bodyPr/>
          <a:lstStyle/>
          <a:p>
            <a:r>
              <a:rPr lang="en-US" dirty="0" smtClean="0"/>
              <a:t>Dr. Alwand Tahir Dizayee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259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753</Words>
  <Application>Microsoft Office PowerPoint</Application>
  <PresentationFormat>On-screen Show (4:3)</PresentationFormat>
  <Paragraphs>112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salahaddin  college of agriculture soil &amp; water SCIENCES department</dc:title>
  <dc:creator>HAS</dc:creator>
  <cp:lastModifiedBy>HAS</cp:lastModifiedBy>
  <cp:revision>3</cp:revision>
  <dcterms:created xsi:type="dcterms:W3CDTF">2022-04-25T20:02:46Z</dcterms:created>
  <dcterms:modified xsi:type="dcterms:W3CDTF">2022-04-25T20:05:43Z</dcterms:modified>
</cp:coreProperties>
</file>