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6E469-C2FC-401D-BE2B-2C799134A707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</dgm:pt>
    <dgm:pt modelId="{15C97999-E978-4252-B4DA-2D4F4E3607C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6500" b="1" i="1" dirty="0" smtClean="0">
              <a:solidFill>
                <a:srgbClr val="FF0000"/>
              </a:solidFill>
            </a:rPr>
            <a:t>H</a:t>
          </a:r>
          <a:r>
            <a:rPr lang="en-US" sz="6600" b="1" i="1" dirty="0" smtClean="0">
              <a:solidFill>
                <a:srgbClr val="FF0000"/>
              </a:solidFill>
            </a:rPr>
            <a:t>+</a:t>
          </a:r>
          <a:endParaRPr lang="en-US" sz="6500" b="1" i="1" dirty="0">
            <a:solidFill>
              <a:srgbClr val="FF0000"/>
            </a:solidFill>
          </a:endParaRPr>
        </a:p>
      </dgm:t>
    </dgm:pt>
    <dgm:pt modelId="{D77B6978-6715-4206-BB20-3FCE262F3AC8}" type="parTrans" cxnId="{FC3B8580-6129-465A-9D35-37A2AF232CD4}">
      <dgm:prSet/>
      <dgm:spPr/>
      <dgm:t>
        <a:bodyPr/>
        <a:lstStyle/>
        <a:p>
          <a:endParaRPr lang="en-US"/>
        </a:p>
      </dgm:t>
    </dgm:pt>
    <dgm:pt modelId="{85F47777-D3B0-4C6D-BD29-A8C307E5E926}" type="sibTrans" cxnId="{FC3B8580-6129-465A-9D35-37A2AF232CD4}">
      <dgm:prSet/>
      <dgm:spPr/>
      <dgm:t>
        <a:bodyPr/>
        <a:lstStyle/>
        <a:p>
          <a:endParaRPr lang="en-US"/>
        </a:p>
      </dgm:t>
    </dgm:pt>
    <dgm:pt modelId="{8D67B7D3-FE55-4FAD-86CB-09ABAFB593E5}">
      <dgm:prSet phldrT="[Text]"/>
      <dgm:spPr/>
      <dgm:t>
        <a:bodyPr/>
        <a:lstStyle/>
        <a:p>
          <a:r>
            <a:rPr lang="en-US" b="1" i="1" dirty="0" smtClean="0">
              <a:solidFill>
                <a:srgbClr val="FF0000"/>
              </a:solidFill>
            </a:rPr>
            <a:t>H+</a:t>
          </a:r>
          <a:endParaRPr lang="en-US" b="1" i="1" dirty="0">
            <a:solidFill>
              <a:srgbClr val="FF0000"/>
            </a:solidFill>
          </a:endParaRPr>
        </a:p>
      </dgm:t>
    </dgm:pt>
    <dgm:pt modelId="{E44857A9-394A-4987-80F3-B0264AFE674B}" type="parTrans" cxnId="{D0D4347F-2242-4CE1-9141-5DBB7D865E6B}">
      <dgm:prSet/>
      <dgm:spPr/>
      <dgm:t>
        <a:bodyPr/>
        <a:lstStyle/>
        <a:p>
          <a:endParaRPr lang="en-US"/>
        </a:p>
      </dgm:t>
    </dgm:pt>
    <dgm:pt modelId="{FFAFB74F-6604-4349-BD33-561E8F8F71BA}" type="sibTrans" cxnId="{D0D4347F-2242-4CE1-9141-5DBB7D865E6B}">
      <dgm:prSet/>
      <dgm:spPr/>
      <dgm:t>
        <a:bodyPr/>
        <a:lstStyle/>
        <a:p>
          <a:endParaRPr lang="en-US" dirty="0"/>
        </a:p>
      </dgm:t>
    </dgm:pt>
    <dgm:pt modelId="{946ED584-FDAD-49DF-A167-2D0D5B75C295}">
      <dgm:prSet phldrT="[Text]" custT="1"/>
      <dgm:spPr/>
      <dgm:t>
        <a:bodyPr tIns="457200" bIns="0" anchor="b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500" b="1" i="1" dirty="0" smtClean="0">
              <a:solidFill>
                <a:srgbClr val="FFFF00"/>
              </a:solidFill>
            </a:rPr>
            <a:t>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b="1" i="1" dirty="0" smtClean="0">
            <a:solidFill>
              <a:srgbClr val="FFFF00"/>
            </a:solidFill>
          </a:endParaRPr>
        </a:p>
      </dgm:t>
    </dgm:pt>
    <dgm:pt modelId="{1A0456D2-1A51-42B9-9F13-87B75C3F6776}" type="parTrans" cxnId="{B71F8C76-17E9-4FAD-93EE-768E6438FC92}">
      <dgm:prSet/>
      <dgm:spPr/>
      <dgm:t>
        <a:bodyPr/>
        <a:lstStyle/>
        <a:p>
          <a:endParaRPr lang="en-US"/>
        </a:p>
      </dgm:t>
    </dgm:pt>
    <dgm:pt modelId="{9DA4D8A6-0E46-453C-B86C-B475B708EF72}" type="sibTrans" cxnId="{B71F8C76-17E9-4FAD-93EE-768E6438FC92}">
      <dgm:prSet/>
      <dgm:spPr/>
      <dgm:t>
        <a:bodyPr/>
        <a:lstStyle/>
        <a:p>
          <a:endParaRPr lang="en-US"/>
        </a:p>
      </dgm:t>
    </dgm:pt>
    <dgm:pt modelId="{5F735D5E-B836-428E-8252-7C86E930B930}" type="pres">
      <dgm:prSet presAssocID="{6F56E469-C2FC-401D-BE2B-2C799134A707}" presName="Name0" presStyleCnt="0">
        <dgm:presLayoutVars>
          <dgm:dir/>
          <dgm:resizeHandles val="exact"/>
        </dgm:presLayoutVars>
      </dgm:prSet>
      <dgm:spPr/>
    </dgm:pt>
    <dgm:pt modelId="{628E261C-C234-4908-A98D-31F89AC07F53}" type="pres">
      <dgm:prSet presAssocID="{6F56E469-C2FC-401D-BE2B-2C799134A707}" presName="vNodes" presStyleCnt="0"/>
      <dgm:spPr/>
    </dgm:pt>
    <dgm:pt modelId="{2413F353-4574-4270-A199-85D68027DD19}" type="pres">
      <dgm:prSet presAssocID="{15C97999-E978-4252-B4DA-2D4F4E3607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7FDA0-D75E-43E3-815F-8952383D82CF}" type="pres">
      <dgm:prSet presAssocID="{85F47777-D3B0-4C6D-BD29-A8C307E5E926}" presName="spacerT" presStyleCnt="0"/>
      <dgm:spPr/>
    </dgm:pt>
    <dgm:pt modelId="{6C7360CC-9C0F-44C9-ABC9-75C8FC889D82}" type="pres">
      <dgm:prSet presAssocID="{85F47777-D3B0-4C6D-BD29-A8C307E5E926}" presName="sibTrans" presStyleLbl="sibTrans2D1" presStyleIdx="0" presStyleCnt="2" custFlipVert="1" custFlipHor="1" custScaleX="16988" custScaleY="27576" custLinFactX="81261" custLinFactY="171842" custLinFactNeighborX="100000" custLinFactNeighborY="200000"/>
      <dgm:spPr/>
      <dgm:t>
        <a:bodyPr/>
        <a:lstStyle/>
        <a:p>
          <a:endParaRPr lang="en-US"/>
        </a:p>
      </dgm:t>
    </dgm:pt>
    <dgm:pt modelId="{745CD845-BF7C-47B3-9DB6-1E325F3BD94A}" type="pres">
      <dgm:prSet presAssocID="{85F47777-D3B0-4C6D-BD29-A8C307E5E926}" presName="spacerB" presStyleCnt="0"/>
      <dgm:spPr/>
    </dgm:pt>
    <dgm:pt modelId="{D5B9FDD8-DF16-4820-A7CA-C148EDDA5383}" type="pres">
      <dgm:prSet presAssocID="{8D67B7D3-FE55-4FAD-86CB-09ABAFB593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C363-8DD0-41DE-9836-0A465500B715}" type="pres">
      <dgm:prSet presAssocID="{6F56E469-C2FC-401D-BE2B-2C799134A707}" presName="sibTransLast" presStyleLbl="sibTrans2D1" presStyleIdx="1" presStyleCnt="2" custFlipVert="1" custScaleX="970356" custScaleY="82996" custLinFactX="366840" custLinFactY="109843" custLinFactNeighborX="400000" custLinFactNeighborY="200000"/>
      <dgm:spPr/>
      <dgm:t>
        <a:bodyPr/>
        <a:lstStyle/>
        <a:p>
          <a:endParaRPr lang="en-US"/>
        </a:p>
      </dgm:t>
    </dgm:pt>
    <dgm:pt modelId="{E34BCDD4-0BAC-4DE8-8428-7C21D15C4194}" type="pres">
      <dgm:prSet presAssocID="{6F56E469-C2FC-401D-BE2B-2C799134A7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482D9C9-5E78-487F-A625-23B41665E3B7}" type="pres">
      <dgm:prSet presAssocID="{6F56E469-C2FC-401D-BE2B-2C799134A707}" presName="lastNode" presStyleLbl="node1" presStyleIdx="2" presStyleCnt="3" custLinFactX="7104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1F8C76-17E9-4FAD-93EE-768E6438FC92}" srcId="{6F56E469-C2FC-401D-BE2B-2C799134A707}" destId="{946ED584-FDAD-49DF-A167-2D0D5B75C295}" srcOrd="2" destOrd="0" parTransId="{1A0456D2-1A51-42B9-9F13-87B75C3F6776}" sibTransId="{9DA4D8A6-0E46-453C-B86C-B475B708EF72}"/>
    <dgm:cxn modelId="{C87AF9C3-6136-400B-9CE8-93F9CB7A16DC}" type="presOf" srcId="{6F56E469-C2FC-401D-BE2B-2C799134A707}" destId="{5F735D5E-B836-428E-8252-7C86E930B930}" srcOrd="0" destOrd="0" presId="urn:microsoft.com/office/officeart/2005/8/layout/equation2"/>
    <dgm:cxn modelId="{DA75E976-568A-431B-90D7-E0F2F610FAA5}" type="presOf" srcId="{8D67B7D3-FE55-4FAD-86CB-09ABAFB593E5}" destId="{D5B9FDD8-DF16-4820-A7CA-C148EDDA5383}" srcOrd="0" destOrd="0" presId="urn:microsoft.com/office/officeart/2005/8/layout/equation2"/>
    <dgm:cxn modelId="{CD0C9AEA-EF87-479A-BD2C-2BB37F604569}" type="presOf" srcId="{85F47777-D3B0-4C6D-BD29-A8C307E5E926}" destId="{6C7360CC-9C0F-44C9-ABC9-75C8FC889D82}" srcOrd="0" destOrd="0" presId="urn:microsoft.com/office/officeart/2005/8/layout/equation2"/>
    <dgm:cxn modelId="{FC3B8580-6129-465A-9D35-37A2AF232CD4}" srcId="{6F56E469-C2FC-401D-BE2B-2C799134A707}" destId="{15C97999-E978-4252-B4DA-2D4F4E3607C2}" srcOrd="0" destOrd="0" parTransId="{D77B6978-6715-4206-BB20-3FCE262F3AC8}" sibTransId="{85F47777-D3B0-4C6D-BD29-A8C307E5E926}"/>
    <dgm:cxn modelId="{D0D4347F-2242-4CE1-9141-5DBB7D865E6B}" srcId="{6F56E469-C2FC-401D-BE2B-2C799134A707}" destId="{8D67B7D3-FE55-4FAD-86CB-09ABAFB593E5}" srcOrd="1" destOrd="0" parTransId="{E44857A9-394A-4987-80F3-B0264AFE674B}" sibTransId="{FFAFB74F-6604-4349-BD33-561E8F8F71BA}"/>
    <dgm:cxn modelId="{2702BDC0-F3C5-42A8-B987-ABB26EB91613}" type="presOf" srcId="{946ED584-FDAD-49DF-A167-2D0D5B75C295}" destId="{E482D9C9-5E78-487F-A625-23B41665E3B7}" srcOrd="0" destOrd="0" presId="urn:microsoft.com/office/officeart/2005/8/layout/equation2"/>
    <dgm:cxn modelId="{2BE46C46-D018-4781-AC8A-496F3D4D3669}" type="presOf" srcId="{FFAFB74F-6604-4349-BD33-561E8F8F71BA}" destId="{E34BCDD4-0BAC-4DE8-8428-7C21D15C4194}" srcOrd="1" destOrd="0" presId="urn:microsoft.com/office/officeart/2005/8/layout/equation2"/>
    <dgm:cxn modelId="{531D7B66-C93A-4ADF-9083-BEC250B3425E}" type="presOf" srcId="{FFAFB74F-6604-4349-BD33-561E8F8F71BA}" destId="{B185C363-8DD0-41DE-9836-0A465500B715}" srcOrd="0" destOrd="0" presId="urn:microsoft.com/office/officeart/2005/8/layout/equation2"/>
    <dgm:cxn modelId="{1B8DA699-26D7-48A5-A46F-BFFACA884BBC}" type="presOf" srcId="{15C97999-E978-4252-B4DA-2D4F4E3607C2}" destId="{2413F353-4574-4270-A199-85D68027DD19}" srcOrd="0" destOrd="0" presId="urn:microsoft.com/office/officeart/2005/8/layout/equation2"/>
    <dgm:cxn modelId="{D38C8C8F-81E6-41EA-B3DA-5802857035B0}" type="presParOf" srcId="{5F735D5E-B836-428E-8252-7C86E930B930}" destId="{628E261C-C234-4908-A98D-31F89AC07F53}" srcOrd="0" destOrd="0" presId="urn:microsoft.com/office/officeart/2005/8/layout/equation2"/>
    <dgm:cxn modelId="{99B6F321-3499-49D0-A13C-A5A4B88AE760}" type="presParOf" srcId="{628E261C-C234-4908-A98D-31F89AC07F53}" destId="{2413F353-4574-4270-A199-85D68027DD19}" srcOrd="0" destOrd="0" presId="urn:microsoft.com/office/officeart/2005/8/layout/equation2"/>
    <dgm:cxn modelId="{C68C5C52-1D65-4FB4-8F0E-BEF84C7F7E01}" type="presParOf" srcId="{628E261C-C234-4908-A98D-31F89AC07F53}" destId="{EB87FDA0-D75E-43E3-815F-8952383D82CF}" srcOrd="1" destOrd="0" presId="urn:microsoft.com/office/officeart/2005/8/layout/equation2"/>
    <dgm:cxn modelId="{FC92F5B5-0C2D-4254-B989-4965DAA72410}" type="presParOf" srcId="{628E261C-C234-4908-A98D-31F89AC07F53}" destId="{6C7360CC-9C0F-44C9-ABC9-75C8FC889D82}" srcOrd="2" destOrd="0" presId="urn:microsoft.com/office/officeart/2005/8/layout/equation2"/>
    <dgm:cxn modelId="{281C2AA1-5C9F-4197-8C2D-06CD6B884568}" type="presParOf" srcId="{628E261C-C234-4908-A98D-31F89AC07F53}" destId="{745CD845-BF7C-47B3-9DB6-1E325F3BD94A}" srcOrd="3" destOrd="0" presId="urn:microsoft.com/office/officeart/2005/8/layout/equation2"/>
    <dgm:cxn modelId="{8D96DD5C-148D-46DF-BC54-5068B6A7BB8C}" type="presParOf" srcId="{628E261C-C234-4908-A98D-31F89AC07F53}" destId="{D5B9FDD8-DF16-4820-A7CA-C148EDDA5383}" srcOrd="4" destOrd="0" presId="urn:microsoft.com/office/officeart/2005/8/layout/equation2"/>
    <dgm:cxn modelId="{57AEE54A-5821-488A-A3F7-4742C621CCB5}" type="presParOf" srcId="{5F735D5E-B836-428E-8252-7C86E930B930}" destId="{B185C363-8DD0-41DE-9836-0A465500B715}" srcOrd="1" destOrd="0" presId="urn:microsoft.com/office/officeart/2005/8/layout/equation2"/>
    <dgm:cxn modelId="{2B34EA97-B8BC-45BD-81B8-24B88B01B14E}" type="presParOf" srcId="{B185C363-8DD0-41DE-9836-0A465500B715}" destId="{E34BCDD4-0BAC-4DE8-8428-7C21D15C4194}" srcOrd="0" destOrd="0" presId="urn:microsoft.com/office/officeart/2005/8/layout/equation2"/>
    <dgm:cxn modelId="{EAE0024C-16B4-4256-A223-7A169101A950}" type="presParOf" srcId="{5F735D5E-B836-428E-8252-7C86E930B930}" destId="{E482D9C9-5E78-487F-A625-23B41665E3B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3F353-4574-4270-A199-85D68027DD19}">
      <dsp:nvSpPr>
        <dsp:cNvPr id="0" name=""/>
        <dsp:cNvSpPr/>
      </dsp:nvSpPr>
      <dsp:spPr>
        <a:xfrm>
          <a:off x="5536" y="143507"/>
          <a:ext cx="1965424" cy="19654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i="1" kern="1200" dirty="0" smtClean="0">
              <a:solidFill>
                <a:srgbClr val="FF0000"/>
              </a:solidFill>
            </a:rPr>
            <a:t>H</a:t>
          </a:r>
          <a:r>
            <a:rPr lang="en-US" sz="6600" b="1" i="1" kern="1200" dirty="0" smtClean="0">
              <a:solidFill>
                <a:srgbClr val="FF0000"/>
              </a:solidFill>
            </a:rPr>
            <a:t>+</a:t>
          </a:r>
          <a:endParaRPr lang="en-US" sz="6500" b="1" i="1" kern="1200" dirty="0">
            <a:solidFill>
              <a:srgbClr val="FF0000"/>
            </a:solidFill>
          </a:endParaRPr>
        </a:p>
      </dsp:txBody>
      <dsp:txXfrm>
        <a:off x="293366" y="431337"/>
        <a:ext cx="1389764" cy="1389764"/>
      </dsp:txXfrm>
    </dsp:sp>
    <dsp:sp modelId="{6C7360CC-9C0F-44C9-ABC9-75C8FC889D82}">
      <dsp:nvSpPr>
        <dsp:cNvPr id="0" name=""/>
        <dsp:cNvSpPr/>
      </dsp:nvSpPr>
      <dsp:spPr>
        <a:xfrm flipH="1" flipV="1">
          <a:off x="2957699" y="4537048"/>
          <a:ext cx="193654" cy="31435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83368" y="4671450"/>
        <a:ext cx="142316" cy="45547"/>
      </dsp:txXfrm>
    </dsp:sp>
    <dsp:sp modelId="{D5B9FDD8-DF16-4820-A7CA-C148EDDA5383}">
      <dsp:nvSpPr>
        <dsp:cNvPr id="0" name=""/>
        <dsp:cNvSpPr/>
      </dsp:nvSpPr>
      <dsp:spPr>
        <a:xfrm>
          <a:off x="5536" y="2742468"/>
          <a:ext cx="1965424" cy="19654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i="1" kern="1200" dirty="0" smtClean="0">
              <a:solidFill>
                <a:srgbClr val="FF0000"/>
              </a:solidFill>
            </a:rPr>
            <a:t>H+</a:t>
          </a:r>
          <a:endParaRPr lang="en-US" sz="6500" b="1" i="1" kern="1200" dirty="0">
            <a:solidFill>
              <a:srgbClr val="FF0000"/>
            </a:solidFill>
          </a:endParaRPr>
        </a:p>
      </dsp:txBody>
      <dsp:txXfrm>
        <a:off x="293366" y="3030298"/>
        <a:ext cx="1389764" cy="1389764"/>
      </dsp:txXfrm>
    </dsp:sp>
    <dsp:sp modelId="{B185C363-8DD0-41DE-9836-0A465500B715}">
      <dsp:nvSpPr>
        <dsp:cNvPr id="0" name=""/>
        <dsp:cNvSpPr/>
      </dsp:nvSpPr>
      <dsp:spPr>
        <a:xfrm rot="69618" flipV="1">
          <a:off x="3160994" y="4427518"/>
          <a:ext cx="24698" cy="6068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0800000">
        <a:off x="3160995" y="4548806"/>
        <a:ext cx="17289" cy="364089"/>
      </dsp:txXfrm>
    </dsp:sp>
    <dsp:sp modelId="{E482D9C9-5E78-487F-A625-23B41665E3B7}">
      <dsp:nvSpPr>
        <dsp:cNvPr id="0" name=""/>
        <dsp:cNvSpPr/>
      </dsp:nvSpPr>
      <dsp:spPr>
        <a:xfrm>
          <a:off x="3155751" y="460275"/>
          <a:ext cx="3930848" cy="39308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457200" rIns="146050" bIns="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500" b="1" i="1" kern="1200" dirty="0" smtClean="0">
              <a:solidFill>
                <a:srgbClr val="FFFF00"/>
              </a:solidFill>
            </a:rPr>
            <a:t>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6500" b="1" i="1" kern="1200" dirty="0" smtClean="0">
            <a:solidFill>
              <a:srgbClr val="FFFF00"/>
            </a:solidFill>
          </a:endParaRPr>
        </a:p>
      </dsp:txBody>
      <dsp:txXfrm>
        <a:off x="3731410" y="1035934"/>
        <a:ext cx="2779530" cy="277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4614-AE19-402C-910A-161751D21A39}" type="datetimeFigureOut">
              <a:rPr lang="en-US" smtClean="0"/>
              <a:t>25-Apr-22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626D-7EA4-4C02-A93F-CD2F6336C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4743-25E7-47E3-A1D4-B82B096817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4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86C72FAC-2C7F-4184-9BE6-C12898EBCD61}" type="slidenum">
              <a:rPr lang="ar-SA" sz="1200"/>
              <a:pPr rtl="0"/>
              <a:t>9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723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8878CCC5-0803-42CF-9D60-03EA5662ABFE}" type="slidenum">
              <a:rPr lang="ar-SA" sz="1200"/>
              <a:pPr rtl="0"/>
              <a:t>10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F24025A1-00E6-45E2-AECC-16651EA65D34}" type="slidenum">
              <a:rPr lang="ar-SA" sz="1200"/>
              <a:pPr rtl="0"/>
              <a:t>12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Dr. Alwand Tahir Dizayee   2016-2017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493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61642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37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B303-8452-459B-99BE-CCA3492EFA4C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1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795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8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5893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56821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3768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69815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8434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3686"/>
      </p:ext>
    </p:extLst>
  </p:cSld>
  <p:clrMapOvr>
    <a:masterClrMapping/>
  </p:clrMapOvr>
  <p:transition spd="slow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2021-2022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0A22E">
                    <a:shade val="75000"/>
                  </a:srgbClr>
                </a:solidFill>
              </a:rPr>
              <a:t>Dr. Alwand Tahir Dizayee</a:t>
            </a: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9E117A-CA9F-4CE9-A8CC-1947869981DF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newsflash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1279525"/>
            <a:ext cx="899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b="1" dirty="0"/>
              <a:t>Temperature: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dirty="0"/>
              <a:t>     </a:t>
            </a:r>
            <a:r>
              <a:rPr lang="en-US" b="1" dirty="0"/>
              <a:t>There are three degrees </a:t>
            </a:r>
            <a:r>
              <a:rPr lang="en-US" b="1" dirty="0" smtClean="0"/>
              <a:t> or  grade of </a:t>
            </a:r>
            <a:r>
              <a:rPr lang="en-US" b="1" dirty="0"/>
              <a:t>temperature: -</a:t>
            </a:r>
          </a:p>
          <a:p>
            <a:pPr marL="342900" indent="-342900"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Minimum temperature</a:t>
            </a:r>
            <a:r>
              <a:rPr lang="en-US" b="1" dirty="0"/>
              <a:t>:  And the growth of plant is generally </a:t>
            </a:r>
            <a:r>
              <a:rPr lang="en-US" b="1" dirty="0" smtClean="0"/>
              <a:t> be in less grade low </a:t>
            </a:r>
            <a:r>
              <a:rPr lang="en-US" b="1" dirty="0"/>
              <a:t>thermal </a:t>
            </a:r>
            <a:r>
              <a:rPr lang="en-US" b="1" dirty="0" smtClean="0"/>
              <a:t>degrees . the bioprocesses be in minimize .</a:t>
            </a:r>
            <a:endParaRPr lang="en-US" b="1" dirty="0"/>
          </a:p>
          <a:p>
            <a:pPr marL="342900" indent="-342900"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Optimum temperature</a:t>
            </a:r>
            <a:r>
              <a:rPr lang="en-US" b="1" dirty="0"/>
              <a:t>:  And the growth of most plants where the </a:t>
            </a:r>
            <a:r>
              <a:rPr lang="en-US" b="1" dirty="0" smtClean="0"/>
              <a:t>best and optimize this </a:t>
            </a:r>
          </a:p>
          <a:p>
            <a:pPr marL="342900" indent="-342900">
              <a:buFontTx/>
              <a:buChar char="•"/>
            </a:pPr>
            <a:r>
              <a:rPr lang="en-US" b="1" dirty="0" smtClean="0"/>
              <a:t>Be different in different  plants, and environments … .</a:t>
            </a:r>
            <a:endParaRPr lang="en-US" b="1" dirty="0"/>
          </a:p>
          <a:p>
            <a:pPr marL="342900" indent="-342900"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Maximum temperature: </a:t>
            </a:r>
            <a:r>
              <a:rPr lang="en-US" b="1" dirty="0"/>
              <a:t>And the growth of plant is </a:t>
            </a:r>
            <a:r>
              <a:rPr lang="en-US" b="1" dirty="0" smtClean="0"/>
              <a:t>generally be in less grade low thermal degrees . the bioprocesses be in minimize .</a:t>
            </a:r>
          </a:p>
          <a:p>
            <a:pPr marL="342900" indent="-342900">
              <a:buFontTx/>
              <a:buChar char="•"/>
            </a:pPr>
            <a:r>
              <a:rPr lang="en-US" b="1" dirty="0" smtClean="0"/>
              <a:t>At   </a:t>
            </a:r>
            <a:r>
              <a:rPr lang="en-US" sz="2800" b="1" dirty="0" smtClean="0">
                <a:solidFill>
                  <a:srgbClr val="FF0000"/>
                </a:solidFill>
              </a:rPr>
              <a:t>4 C</a:t>
            </a:r>
            <a:r>
              <a:rPr lang="az-Cyrl-AZ" sz="2800" b="1" baseline="30000" dirty="0" smtClean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en-US" b="1" dirty="0" smtClean="0"/>
              <a:t>  degrees be germination 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04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71363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76400" y="-304800"/>
            <a:ext cx="103632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64269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4150" y="409575"/>
            <a:ext cx="84423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/>
              <a:t>2. Water: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    The essence of life is water. And characterized by the following: -</a:t>
            </a:r>
          </a:p>
          <a:p>
            <a:pPr>
              <a:buFontTx/>
              <a:buChar char="•"/>
            </a:pPr>
            <a:r>
              <a:rPr lang="en-US"/>
              <a:t> primary material with high strength reductionist in the process of photosynthesis.</a:t>
            </a:r>
          </a:p>
          <a:p>
            <a:pPr>
              <a:buFontTx/>
              <a:buChar char="•"/>
            </a:pPr>
            <a:r>
              <a:rPr lang="en-US"/>
              <a:t>Included in the composition of matter protoplasm.</a:t>
            </a:r>
          </a:p>
          <a:p>
            <a:pPr>
              <a:buFontTx/>
              <a:buChar char="•"/>
            </a:pPr>
            <a:r>
              <a:rPr lang="en-US"/>
              <a:t>Transfer of nutrient element.</a:t>
            </a:r>
          </a:p>
          <a:p>
            <a:pPr>
              <a:buFontTx/>
              <a:buChar char="•"/>
            </a:pPr>
            <a:r>
              <a:rPr lang="en-US"/>
              <a:t>Dissolving all of the O2, CO2 in it.</a:t>
            </a:r>
          </a:p>
          <a:p>
            <a:pPr>
              <a:buFontTx/>
              <a:buChar char="•"/>
            </a:pPr>
            <a:r>
              <a:rPr lang="en-US"/>
              <a:t>Assist in the bulge cells. </a:t>
            </a:r>
          </a:p>
          <a:p>
            <a:pPr>
              <a:buFontTx/>
              <a:buChar char="•"/>
            </a:pPr>
            <a:r>
              <a:rPr lang="en-US"/>
              <a:t>few of water hampered the process of cell division.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" y="33972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Water is chemically from several chemical compounds called water vehicles. And divided in terms of their plants to the water to: --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421957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Hydrophytes.</a:t>
            </a:r>
            <a:endParaRPr lang="en-US" sz="2000"/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Mesophytes.</a:t>
            </a:r>
            <a:endParaRPr lang="en-US" sz="2000"/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Xerophytes.</a:t>
            </a:r>
            <a:endParaRPr lang="en-US" sz="2000"/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Halophytes.</a:t>
            </a:r>
          </a:p>
        </p:txBody>
      </p:sp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99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959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endParaRPr lang="ar-IQ" sz="2800" dirty="0">
              <a:latin typeface="Verdana" pitchFamily="34" charset="0"/>
              <a:cs typeface="Ali-A-Samik" pitchFamily="2" charset="-78"/>
            </a:endParaRPr>
          </a:p>
          <a:p>
            <a:pPr algn="r" rtl="0"/>
            <a:endParaRPr lang="ar-IQ" sz="2400" dirty="0">
              <a:latin typeface="Verdana" pitchFamily="34" charset="0"/>
              <a:cs typeface="Ali-A-Samik" pitchFamily="2" charset="-78"/>
            </a:endParaRPr>
          </a:p>
          <a:p>
            <a:pPr rtl="0"/>
            <a:r>
              <a:rPr lang="en-US" sz="2400" dirty="0" smtClean="0">
                <a:latin typeface="Verdana" pitchFamily="34" charset="0"/>
                <a:cs typeface="Ali-A-Samik" pitchFamily="2" charset="-78"/>
              </a:rPr>
              <a:t>The soil physical &amp; chemical properties affect from more water content in the soil such as infiltration rate &amp; affect to availability of water in saturated.</a:t>
            </a:r>
            <a:endParaRPr lang="en-US" sz="2400" dirty="0">
              <a:latin typeface="Verdana" pitchFamily="34" charset="0"/>
              <a:cs typeface="Ali-A-Samik" pitchFamily="2" charset="-78"/>
            </a:endParaRPr>
          </a:p>
          <a:p>
            <a:pPr rtl="0"/>
            <a:endParaRPr lang="ar-IQ" sz="2800" dirty="0">
              <a:latin typeface="Verdana" pitchFamily="34" charset="0"/>
              <a:cs typeface="Ali-A-Samik" pitchFamily="2" charset="-78"/>
            </a:endParaRPr>
          </a:p>
          <a:p>
            <a:pPr rtl="0"/>
            <a:endParaRPr lang="ar-IQ" sz="2800" dirty="0">
              <a:latin typeface="Verdana" pitchFamily="34" charset="0"/>
              <a:cs typeface="Ali-A-Samik" pitchFamily="2" charset="-78"/>
            </a:endParaRPr>
          </a:p>
          <a:p>
            <a:pPr rtl="0"/>
            <a:endParaRPr lang="en-US" sz="2800" dirty="0">
              <a:latin typeface="Verdana" pitchFamily="34" charset="0"/>
              <a:cs typeface="Ali-A-Samik" pitchFamily="2" charset="-78"/>
            </a:endParaRPr>
          </a:p>
          <a:p>
            <a:pPr rtl="0"/>
            <a:endParaRPr lang="ar-IQ" sz="2800" dirty="0">
              <a:solidFill>
                <a:srgbClr val="FFCC00"/>
              </a:solidFill>
              <a:latin typeface="Verdana" pitchFamily="34" charset="0"/>
              <a:cs typeface="Ali-A-Samik" pitchFamily="2" charset="-78"/>
            </a:endParaRPr>
          </a:p>
          <a:p>
            <a:pPr algn="r" rtl="0"/>
            <a:endParaRPr lang="en-US" sz="2800" dirty="0" smtClean="0">
              <a:solidFill>
                <a:srgbClr val="FFCC00"/>
              </a:solidFill>
              <a:latin typeface="Verdana" pitchFamily="34" charset="0"/>
              <a:cs typeface="Ali-A-Samik" pitchFamily="2" charset="-78"/>
            </a:endParaRPr>
          </a:p>
          <a:p>
            <a:pPr algn="r" rtl="0"/>
            <a:r>
              <a:rPr lang="en-US" sz="2800" dirty="0" smtClean="0">
                <a:solidFill>
                  <a:srgbClr val="FFCC00"/>
                </a:solidFill>
                <a:latin typeface="Verdana" pitchFamily="34" charset="0"/>
                <a:cs typeface="Ali-A-Samik" pitchFamily="2" charset="-78"/>
              </a:rPr>
              <a:t> </a:t>
            </a:r>
            <a:r>
              <a:rPr lang="en-US" b="1" dirty="0" smtClean="0">
                <a:latin typeface="Verdana" pitchFamily="34" charset="0"/>
                <a:cs typeface="Ali-A-Samik" pitchFamily="2" charset="-78"/>
              </a:rPr>
              <a:t>0.001-0.00bars(Saturated soil) </a:t>
            </a:r>
            <a:r>
              <a:rPr lang="ar-IQ" b="1" dirty="0" smtClean="0">
                <a:latin typeface="Verdana" pitchFamily="34" charset="0"/>
                <a:cs typeface="Ali-A-Samik" pitchFamily="2" charset="-78"/>
              </a:rPr>
              <a:t>سعة تشبعية</a:t>
            </a:r>
            <a:r>
              <a:rPr lang="en-US" b="1" dirty="0" smtClean="0">
                <a:latin typeface="Verdana" pitchFamily="34" charset="0"/>
                <a:cs typeface="Ali-A-Samik" pitchFamily="2" charset="-78"/>
              </a:rPr>
              <a:t>  </a:t>
            </a:r>
          </a:p>
          <a:p>
            <a:pPr algn="r" rtl="0"/>
            <a:r>
              <a:rPr lang="en-US" b="1" dirty="0" smtClean="0">
                <a:latin typeface="Verdana" pitchFamily="34" charset="0"/>
                <a:cs typeface="Ali-A-Samik" pitchFamily="2" charset="-78"/>
              </a:rPr>
              <a:t>0. 1-0. 3bars (Field capacity)</a:t>
            </a:r>
            <a:r>
              <a:rPr lang="ar-IQ" b="1" dirty="0" smtClean="0">
                <a:latin typeface="Verdana" pitchFamily="34" charset="0"/>
                <a:cs typeface="Ali-A-Samik" pitchFamily="2" charset="-78"/>
              </a:rPr>
              <a:t>سعة الحقلية</a:t>
            </a:r>
          </a:p>
          <a:p>
            <a:pPr algn="r" rtl="0"/>
            <a:r>
              <a:rPr lang="ar-IQ" b="1" dirty="0" smtClean="0">
                <a:latin typeface="Verdana" pitchFamily="34" charset="0"/>
                <a:cs typeface="Ali-A-Samik" pitchFamily="2" charset="-78"/>
              </a:rPr>
              <a:t> ) </a:t>
            </a:r>
            <a:r>
              <a:rPr lang="en-US" b="1" dirty="0" smtClean="0">
                <a:latin typeface="Verdana" pitchFamily="34" charset="0"/>
                <a:cs typeface="Ali-A-Samik" pitchFamily="2" charset="-78"/>
              </a:rPr>
              <a:t>15 bars -Permanent wilting point</a:t>
            </a:r>
            <a:r>
              <a:rPr lang="ar-IQ" b="1" dirty="0" smtClean="0">
                <a:latin typeface="Verdana" pitchFamily="34" charset="0"/>
                <a:cs typeface="Ali-A-Samik" pitchFamily="2" charset="-78"/>
              </a:rPr>
              <a:t> نقطة ذبول الدائم( </a:t>
            </a:r>
            <a:r>
              <a:rPr lang="en-US" b="1" dirty="0" smtClean="0">
                <a:latin typeface="Verdana" pitchFamily="34" charset="0"/>
                <a:cs typeface="Ali-A-Samik" pitchFamily="2" charset="-78"/>
              </a:rPr>
              <a:t>                            </a:t>
            </a:r>
          </a:p>
          <a:p>
            <a:pPr algn="r" rtl="0"/>
            <a:r>
              <a:rPr lang="en-US" b="1" dirty="0" smtClean="0">
                <a:latin typeface="Verdana" pitchFamily="34" charset="0"/>
                <a:cs typeface="Ali-A-Samik" pitchFamily="2" charset="-78"/>
              </a:rPr>
              <a:t>                            ( 31bars-Hygroscopic point)</a:t>
            </a:r>
            <a:r>
              <a:rPr lang="ar-IQ" b="1" dirty="0" smtClean="0">
                <a:latin typeface="Verdana" pitchFamily="34" charset="0"/>
                <a:cs typeface="Ali-A-Samik" pitchFamily="2" charset="-78"/>
              </a:rPr>
              <a:t>معامل هايكروسكوبي</a:t>
            </a:r>
          </a:p>
          <a:p>
            <a:pPr algn="r"/>
            <a:r>
              <a:rPr lang="en-US" b="1" dirty="0" smtClean="0">
                <a:latin typeface="Verdana" pitchFamily="34" charset="0"/>
                <a:cs typeface="Ali-A-Samik" pitchFamily="2" charset="-78"/>
              </a:rPr>
              <a:t>                                   (10000 bars-  Oven dry soil)</a:t>
            </a:r>
            <a:r>
              <a:rPr lang="ar-IQ" b="1" dirty="0" smtClean="0">
                <a:latin typeface="Verdana" pitchFamily="34" charset="0"/>
                <a:cs typeface="Ali-A-Samik" pitchFamily="2" charset="-78"/>
              </a:rPr>
              <a:t> جافة تماما</a:t>
            </a:r>
            <a:endParaRPr lang="en-US" b="1" dirty="0" smtClean="0">
              <a:latin typeface="Verdana" pitchFamily="34" charset="0"/>
              <a:cs typeface="Ali-A-Samik" pitchFamily="2" charset="-78"/>
            </a:endParaRPr>
          </a:p>
        </p:txBody>
      </p:sp>
      <p:pic>
        <p:nvPicPr>
          <p:cNvPr id="115720" name="Picture 8" descr="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1981200" y="304800"/>
            <a:ext cx="4953000" cy="685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li-A-Samik" pitchFamily="2" charset="-78"/>
              </a:rPr>
              <a:t>The Soil Water Content Constant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li-A-Samik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0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A35EE-3F52-4E1C-A2D7-D6733A22B248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36199" name="Picture 2" descr="C:\Documents and Settings\Soil\Desktop\ERS -MAHAMAD T\watercon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0846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Why </a:t>
            </a:r>
            <a:r>
              <a:rPr lang="en-US" sz="2700" dirty="0" smtClean="0">
                <a:solidFill>
                  <a:schemeClr val="tx1"/>
                </a:solidFill>
              </a:rPr>
              <a:t>water</a:t>
            </a:r>
            <a:r>
              <a:rPr lang="en-US" sz="2700" dirty="0" smtClean="0">
                <a:solidFill>
                  <a:srgbClr val="FF0000"/>
                </a:solidFill>
              </a:rPr>
              <a:t> is the </a:t>
            </a:r>
            <a:r>
              <a:rPr lang="en-US" sz="2700" dirty="0" smtClean="0">
                <a:solidFill>
                  <a:schemeClr val="tx1"/>
                </a:solidFill>
              </a:rPr>
              <a:t>dominant</a:t>
            </a:r>
            <a:r>
              <a:rPr lang="en-US" sz="2700" dirty="0" smtClean="0">
                <a:solidFill>
                  <a:srgbClr val="FF0000"/>
                </a:solidFill>
              </a:rPr>
              <a:t> center on the rest of other liquids? Why  water is v. </a:t>
            </a:r>
            <a:r>
              <a:rPr lang="en-US" sz="2700" dirty="0" err="1" smtClean="0">
                <a:solidFill>
                  <a:schemeClr val="tx1"/>
                </a:solidFill>
              </a:rPr>
              <a:t>importantS</a:t>
            </a:r>
            <a:r>
              <a:rPr lang="en-US" sz="2700" dirty="0" smtClean="0">
                <a:solidFill>
                  <a:srgbClr val="FF0000"/>
                </a:solidFill>
              </a:rPr>
              <a:t> ?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For following reasons:-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60637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en-US" sz="2400" b="1" dirty="0" smtClean="0"/>
              <a:t>1-Provided on the surface of the earth  10</a:t>
            </a:r>
            <a:r>
              <a:rPr lang="en-US" sz="2400" b="1" baseline="30000" dirty="0" smtClean="0"/>
              <a:t>24</a:t>
            </a:r>
            <a:r>
              <a:rPr lang="en-US" sz="2400" b="1" dirty="0" smtClean="0"/>
              <a:t>* 1.25 gm. </a:t>
            </a:r>
            <a:r>
              <a:rPr lang="en-US" sz="2400" b="1" dirty="0" smtClean="0">
                <a:solidFill>
                  <a:srgbClr val="FF0000"/>
                </a:solidFill>
              </a:rPr>
              <a:t>2.5 Km </a:t>
            </a:r>
            <a:r>
              <a:rPr lang="en-US" sz="2400" b="1" dirty="0" smtClean="0"/>
              <a:t>depth</a:t>
            </a:r>
          </a:p>
          <a:p>
            <a:pPr>
              <a:buFontTx/>
              <a:buChar char="•"/>
            </a:pPr>
            <a:r>
              <a:rPr lang="en-US" sz="2400" b="1" dirty="0" smtClean="0"/>
              <a:t>2-Central dynamic for  dissolving all </a:t>
            </a:r>
            <a:r>
              <a:rPr lang="en-US" sz="2400" b="1" dirty="0" smtClean="0">
                <a:solidFill>
                  <a:srgbClr val="FF0000"/>
                </a:solidFill>
              </a:rPr>
              <a:t>gas and solid </a:t>
            </a:r>
            <a:r>
              <a:rPr lang="en-US" sz="2400" b="1" dirty="0" smtClean="0"/>
              <a:t>material .</a:t>
            </a:r>
          </a:p>
          <a:p>
            <a:pPr>
              <a:buFontTx/>
              <a:buChar char="•"/>
            </a:pPr>
            <a:r>
              <a:rPr lang="en-US" sz="2400" b="1" dirty="0" smtClean="0"/>
              <a:t>3-Ability to regulate </a:t>
            </a:r>
            <a:r>
              <a:rPr lang="en-US" sz="2400" b="1" dirty="0" smtClean="0">
                <a:solidFill>
                  <a:srgbClr val="FF0000"/>
                </a:solidFill>
              </a:rPr>
              <a:t>the temperature of the </a:t>
            </a:r>
            <a:r>
              <a:rPr lang="en-US" sz="2400" b="1" dirty="0" smtClean="0"/>
              <a:t>soil near plant roots.</a:t>
            </a:r>
          </a:p>
          <a:p>
            <a:pPr>
              <a:buFontTx/>
              <a:buChar char="•"/>
            </a:pPr>
            <a:r>
              <a:rPr lang="en-US" sz="2400" b="1" dirty="0" smtClean="0"/>
              <a:t>Specific heat ( calorie =</a:t>
            </a:r>
            <a:r>
              <a:rPr lang="en-US" sz="2400" b="1" dirty="0" smtClean="0">
                <a:solidFill>
                  <a:srgbClr val="FF0000"/>
                </a:solidFill>
              </a:rPr>
              <a:t>4.18</a:t>
            </a:r>
            <a:r>
              <a:rPr lang="en-US" sz="2400" b="1" dirty="0" smtClean="0"/>
              <a:t>  joule)</a:t>
            </a:r>
          </a:p>
          <a:p>
            <a:pPr>
              <a:buFontTx/>
              <a:buChar char="•"/>
            </a:pPr>
            <a:r>
              <a:rPr lang="en-US" sz="2400" b="1" dirty="0" smtClean="0"/>
              <a:t>Boiling point </a:t>
            </a:r>
            <a:r>
              <a:rPr lang="en-US" sz="2400" b="1" dirty="0" smtClean="0">
                <a:solidFill>
                  <a:srgbClr val="FF0000"/>
                </a:solidFill>
              </a:rPr>
              <a:t>540 cal/g  </a:t>
            </a:r>
            <a:r>
              <a:rPr lang="en-US" sz="2400" b="1" dirty="0" smtClean="0"/>
              <a:t>100 C</a:t>
            </a:r>
            <a:r>
              <a:rPr lang="en-US" sz="2400" b="1" baseline="30000" dirty="0" smtClean="0"/>
              <a:t>o 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 , melting point </a:t>
            </a:r>
            <a:r>
              <a:rPr lang="en-US" sz="2400" b="1" dirty="0" smtClean="0">
                <a:solidFill>
                  <a:srgbClr val="FF0000"/>
                </a:solidFill>
              </a:rPr>
              <a:t>80 cal/g</a:t>
            </a:r>
          </a:p>
          <a:p>
            <a:pPr>
              <a:buFontTx/>
              <a:buChar char="•"/>
            </a:pPr>
            <a:r>
              <a:rPr lang="en-US" sz="2400" b="1" dirty="0" smtClean="0"/>
              <a:t>Maximum amount of cooling in evaporation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</a:p>
          <a:p>
            <a:pPr>
              <a:buFontTx/>
              <a:buChar char="•"/>
            </a:pPr>
            <a:r>
              <a:rPr lang="en-US" sz="2600" b="1" dirty="0" smtClean="0"/>
              <a:t> </a:t>
            </a:r>
            <a:r>
              <a:rPr lang="en-US" sz="2800" b="1" dirty="0" smtClean="0"/>
              <a:t>Maximum amount of heating in condensation</a:t>
            </a:r>
            <a:endParaRPr lang="en-US" sz="2600" b="1" baseline="30000" dirty="0" smtClean="0"/>
          </a:p>
          <a:p>
            <a:pPr>
              <a:buFontTx/>
              <a:buChar char="•"/>
            </a:pPr>
            <a:r>
              <a:rPr lang="en-US" sz="2400" b="1" dirty="0" smtClean="0"/>
              <a:t>4- High </a:t>
            </a:r>
            <a:r>
              <a:rPr lang="en-US" sz="2400" b="1" dirty="0" smtClean="0">
                <a:solidFill>
                  <a:srgbClr val="FF0000"/>
                </a:solidFill>
              </a:rPr>
              <a:t>surface tension</a:t>
            </a:r>
            <a:r>
              <a:rPr lang="en-US" sz="2400" b="1" dirty="0" smtClean="0"/>
              <a:t>. High layer hydration </a:t>
            </a:r>
          </a:p>
          <a:p>
            <a:pPr>
              <a:buFontTx/>
              <a:buChar char="•"/>
            </a:pPr>
            <a:r>
              <a:rPr lang="en-US" sz="2400" b="1" dirty="0" smtClean="0"/>
              <a:t>5-Water is the best solvent </a:t>
            </a:r>
            <a:r>
              <a:rPr lang="en-US" sz="2400" b="1" dirty="0" smtClean="0">
                <a:solidFill>
                  <a:srgbClr val="FF0000"/>
                </a:solidFill>
              </a:rPr>
              <a:t>(polarized) </a:t>
            </a:r>
            <a:r>
              <a:rPr lang="en-US" sz="2400" b="1" dirty="0" smtClean="0"/>
              <a:t>, nutrients which plant need to growth . H-band . 90-95 % n. g is water , 15% </a:t>
            </a:r>
            <a:r>
              <a:rPr lang="en-US" sz="2400" b="1" dirty="0" err="1" smtClean="0"/>
              <a:t>d.m</a:t>
            </a:r>
            <a:endParaRPr lang="en-US" sz="2400" b="1" dirty="0" smtClean="0"/>
          </a:p>
          <a:p>
            <a:pPr>
              <a:buFontTx/>
              <a:buChar char="•"/>
            </a:pPr>
            <a:r>
              <a:rPr lang="en-US" sz="2400" b="1" dirty="0" smtClean="0"/>
              <a:t>6- </a:t>
            </a:r>
            <a:r>
              <a:rPr lang="en-US" sz="2400" b="1" dirty="0" smtClean="0">
                <a:solidFill>
                  <a:srgbClr val="FF0000"/>
                </a:solidFill>
              </a:rPr>
              <a:t>Viscosity  </a:t>
            </a:r>
            <a:r>
              <a:rPr lang="en-US" sz="2400" b="1" dirty="0" smtClean="0"/>
              <a:t>very few compared with other liquids, works to spread  the water  molecules carrying with him the various ions . </a:t>
            </a:r>
          </a:p>
          <a:p>
            <a:pPr>
              <a:buFontTx/>
              <a:buChar char="•"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>
              <a:buFontTx/>
              <a:buChar char="•"/>
            </a:pP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3400" y="6492875"/>
            <a:ext cx="2895600" cy="288925"/>
          </a:xfrm>
        </p:spPr>
        <p:txBody>
          <a:bodyPr/>
          <a:lstStyle/>
          <a:p>
            <a:r>
              <a:rPr lang="en-US" smtClean="0"/>
              <a:t>Dr. Alwand Tahir Dizayee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594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16150" y="777875"/>
            <a:ext cx="5358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 periods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of water in some plants</a:t>
            </a:r>
            <a:br>
              <a:rPr lang="en-US" sz="2400" b="1" i="1" dirty="0"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63500" y="1552575"/>
            <a:ext cx="9372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cauliflower : </a:t>
            </a:r>
            <a:r>
              <a:rPr lang="en-US" b="1" dirty="0" smtClean="0"/>
              <a:t>replication when need water 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lettuce </a:t>
            </a:r>
            <a:r>
              <a:rPr lang="en-US" dirty="0" smtClean="0"/>
              <a:t>: </a:t>
            </a:r>
            <a:r>
              <a:rPr lang="en-US" b="1" dirty="0"/>
              <a:t>at the beginning of a </a:t>
            </a:r>
            <a:r>
              <a:rPr lang="en-US" b="1" dirty="0" smtClean="0"/>
              <a:t>head. 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Onion   :</a:t>
            </a:r>
            <a:r>
              <a:rPr lang="en-US" b="1" dirty="0" smtClean="0"/>
              <a:t> </a:t>
            </a:r>
            <a:r>
              <a:rPr lang="en-US" b="1" dirty="0"/>
              <a:t>onions during </a:t>
            </a:r>
            <a:r>
              <a:rPr lang="en-US" b="1" dirty="0" smtClean="0"/>
              <a:t>the onion  creation . 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Soybean</a:t>
            </a:r>
            <a:r>
              <a:rPr lang="en-US" b="1" dirty="0"/>
              <a:t>: during the creation of flowers</a:t>
            </a:r>
            <a:r>
              <a:rPr lang="en-US" b="1" dirty="0" smtClean="0"/>
              <a:t>. ear emergence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>
                <a:solidFill>
                  <a:srgbClr val="00B0F0"/>
                </a:solidFill>
              </a:rPr>
              <a:t>Wheat / barley / corn</a:t>
            </a:r>
            <a:r>
              <a:rPr lang="en-US" b="1" dirty="0"/>
              <a:t>: during the filling grain, </a:t>
            </a:r>
            <a:r>
              <a:rPr lang="en-US" b="1" dirty="0" smtClean="0"/>
              <a:t>creation of milk 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(the formation  of milk y stage ).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7925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* Water affects the amount of </a:t>
            </a:r>
            <a:r>
              <a:rPr lang="en-US" b="1" dirty="0" smtClean="0"/>
              <a:t>plants  to absorbed </a:t>
            </a:r>
            <a:r>
              <a:rPr lang="en-US" b="1" dirty="0"/>
              <a:t>nutrients and increase water absorption increased </a:t>
            </a:r>
            <a:r>
              <a:rPr lang="en-US" b="1" dirty="0">
                <a:solidFill>
                  <a:srgbClr val="FF0000"/>
                </a:solidFill>
              </a:rPr>
              <a:t>water use efficiency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/>
              <a:t>the </a:t>
            </a:r>
            <a:r>
              <a:rPr lang="en-US" b="1" dirty="0"/>
              <a:t>amount of dry matter produced in the use of a certain quantity of water or in other words is </a:t>
            </a:r>
            <a:r>
              <a:rPr lang="en-US" b="1" dirty="0">
                <a:solidFill>
                  <a:srgbClr val="FF0000"/>
                </a:solidFill>
              </a:rPr>
              <a:t>the amount of water required to produce one kilogram of dry material (dry matter).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317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" y="6096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Light:</a:t>
            </a:r>
          </a:p>
          <a:p>
            <a:pPr>
              <a:buFontTx/>
              <a:buChar char="•"/>
            </a:pPr>
            <a:r>
              <a:rPr lang="en-US" b="1" dirty="0"/>
              <a:t> the sun is a source of energy located at a distance from the earth 93 million miles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674813"/>
            <a:ext cx="8991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smtClean="0"/>
              <a:t>The multiple effects of light on plant growth and how to and the quality of nutrients, for example : light  energy</a:t>
            </a:r>
            <a:br>
              <a:rPr lang="en-US" b="1" smtClean="0"/>
            </a:br>
            <a:endParaRPr lang="en-US" b="1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" y="2325469"/>
            <a:ext cx="923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b="1" dirty="0" smtClean="0"/>
              <a:t>Increase in nitrogen adsorption (K </a:t>
            </a:r>
            <a:r>
              <a:rPr lang="en-US" b="1" baseline="30000" dirty="0" smtClean="0"/>
              <a:t>+</a:t>
            </a:r>
            <a:r>
              <a:rPr lang="en-US" b="1" dirty="0" smtClean="0"/>
              <a:t>, NH</a:t>
            </a:r>
            <a:r>
              <a:rPr lang="en-US" b="1" baseline="-25000" dirty="0" smtClean="0"/>
              <a:t>4</a:t>
            </a:r>
            <a:r>
              <a:rPr lang="en-US" b="1" dirty="0" smtClean="0"/>
              <a:t> </a:t>
            </a:r>
            <a:r>
              <a:rPr lang="en-US" b="1" baseline="30000" dirty="0" smtClean="0"/>
              <a:t>+</a:t>
            </a:r>
            <a:r>
              <a:rPr lang="en-US" b="1" dirty="0" smtClean="0"/>
              <a:t>) in the light more than it is in darkness.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2773740"/>
            <a:ext cx="7839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b="1" dirty="0" smtClean="0">
                <a:solidFill>
                  <a:srgbClr val="FF0000"/>
                </a:solidFill>
              </a:rPr>
              <a:t>Components of the atmosphere: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The atmosphere contains 0.03% of the second carbon dioxide CO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the gas is of great importance in the process of photosynthesis. As shown in the following equation: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362200" y="4586288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/>
            <a:r>
              <a:rPr lang="en-US" sz="2400" b="1" dirty="0">
                <a:solidFill>
                  <a:srgbClr val="FF0000"/>
                </a:solidFill>
              </a:rPr>
              <a:t>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+H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O                             </a:t>
            </a:r>
            <a:r>
              <a:rPr lang="en-US" sz="2400" b="1" dirty="0" smtClean="0">
                <a:solidFill>
                  <a:srgbClr val="00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12</a:t>
            </a:r>
            <a:r>
              <a:rPr lang="en-US" sz="2400" b="1" dirty="0" smtClean="0">
                <a:solidFill>
                  <a:srgbClr val="00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b="1" dirty="0" smtClean="0">
                <a:solidFill>
                  <a:srgbClr val="000000"/>
                </a:solidFill>
              </a:rPr>
              <a:t>   + 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343400" y="48006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267200" y="43434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chlorophyll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Sun light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343400" y="49530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76400" y="4114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REDACTION</a:t>
            </a:r>
            <a:endParaRPr lang="en-US" sz="1400" b="1" dirty="0"/>
          </a:p>
        </p:txBody>
      </p:sp>
      <p:sp>
        <p:nvSpPr>
          <p:cNvPr id="14" name="Arc 13"/>
          <p:cNvSpPr/>
          <p:nvPr/>
        </p:nvSpPr>
        <p:spPr>
          <a:xfrm>
            <a:off x="2209800" y="4343400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354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365125"/>
            <a:ext cx="8566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most important physiological processes are affected by heat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914400"/>
            <a:ext cx="1757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 dirty="0"/>
              <a:t>Which are: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8600" y="1444625"/>
            <a:ext cx="88537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Photosynthesis.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Breathing</a:t>
            </a:r>
            <a:r>
              <a:rPr lang="en-US" sz="2000" b="1" dirty="0" smtClean="0">
                <a:solidFill>
                  <a:srgbClr val="FF0000"/>
                </a:solidFill>
              </a:rPr>
              <a:t>. Respiration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Transpiration.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Permeability of roots.</a:t>
            </a: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Absorbing elements.</a:t>
            </a: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Movement within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members and organs .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The effectiveness of the enzymes.</a:t>
            </a:r>
          </a:p>
          <a:p>
            <a:pPr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Anabolism ,assimilation  of </a:t>
            </a:r>
            <a:r>
              <a:rPr lang="en-US" sz="2000" b="1" dirty="0">
                <a:solidFill>
                  <a:srgbClr val="FF0000"/>
                </a:solidFill>
              </a:rPr>
              <a:t>the elements and the </a:t>
            </a:r>
            <a:r>
              <a:rPr lang="en-US" sz="2000" b="1" dirty="0" smtClean="0">
                <a:solidFill>
                  <a:srgbClr val="FF0000"/>
                </a:solidFill>
              </a:rPr>
              <a:t>formation </a:t>
            </a:r>
            <a:r>
              <a:rPr lang="en-US" sz="2000" b="1" dirty="0">
                <a:solidFill>
                  <a:srgbClr val="FF0000"/>
                </a:solidFill>
              </a:rPr>
              <a:t>of protein.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8600" y="4418013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 dirty="0"/>
              <a:t>* The effectiveness of Biology amplified by the increasing temperature and increasing concentration of CO</a:t>
            </a:r>
            <a:r>
              <a:rPr lang="en-US" sz="2000" b="1" baseline="-25000" dirty="0"/>
              <a:t>2</a:t>
            </a:r>
            <a:r>
              <a:rPr lang="en-US" sz="2000" b="1" dirty="0"/>
              <a:t> in </a:t>
            </a:r>
            <a:r>
              <a:rPr lang="en-US" sz="2000" b="1" dirty="0" smtClean="0"/>
              <a:t>the soil </a:t>
            </a:r>
            <a:r>
              <a:rPr lang="en-US" sz="2000" b="1" dirty="0"/>
              <a:t>air and leads to lower pH and increase the availability of the elements.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840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9AD85-4475-41B3-A557-0B80DAF3E145}" type="slidenum">
              <a:rPr lang="ar-SA" smtClean="0">
                <a:solidFill>
                  <a:schemeClr val="tx1"/>
                </a:solidFill>
              </a:rPr>
              <a:pPr/>
              <a:t>3</a:t>
            </a:fld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295400" y="1447800"/>
          <a:ext cx="7086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Left-Up Arrow 12"/>
          <p:cNvSpPr/>
          <p:nvPr/>
        </p:nvSpPr>
        <p:spPr>
          <a:xfrm rot="18744353">
            <a:off x="2601913" y="2462212"/>
            <a:ext cx="3035300" cy="2994025"/>
          </a:xfrm>
          <a:prstGeom prst="leftUpArrow">
            <a:avLst>
              <a:gd name="adj1" fmla="val 1479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Moon 13"/>
          <p:cNvSpPr/>
          <p:nvPr/>
        </p:nvSpPr>
        <p:spPr>
          <a:xfrm>
            <a:off x="4267200" y="3429000"/>
            <a:ext cx="76200" cy="10668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360" name="TextBox 7"/>
          <p:cNvSpPr txBox="1">
            <a:spLocks noChangeArrowheads="1"/>
          </p:cNvSpPr>
          <p:nvPr/>
        </p:nvSpPr>
        <p:spPr bwMode="auto">
          <a:xfrm>
            <a:off x="3276600" y="38100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105°</a:t>
            </a:r>
          </a:p>
        </p:txBody>
      </p:sp>
      <p:sp>
        <p:nvSpPr>
          <p:cNvPr id="105481" name="Rectangle 11"/>
          <p:cNvSpPr>
            <a:spLocks noChangeArrowheads="1"/>
          </p:cNvSpPr>
          <p:nvPr/>
        </p:nvSpPr>
        <p:spPr bwMode="auto">
          <a:xfrm>
            <a:off x="3463925" y="1295400"/>
            <a:ext cx="3056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7030A0"/>
                </a:solidFill>
                <a:latin typeface="Alpine" pitchFamily="2" charset="0"/>
              </a:rPr>
              <a:t>Structure Of Water</a:t>
            </a:r>
          </a:p>
        </p:txBody>
      </p:sp>
      <p:sp>
        <p:nvSpPr>
          <p:cNvPr id="105482" name="WordArt 12"/>
          <p:cNvSpPr>
            <a:spLocks noChangeArrowheads="1" noChangeShapeType="1" noTextEdit="1"/>
          </p:cNvSpPr>
          <p:nvPr/>
        </p:nvSpPr>
        <p:spPr bwMode="auto">
          <a:xfrm>
            <a:off x="142875" y="76200"/>
            <a:ext cx="3514725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Structure Of 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pine" pitchFamily="2" charset="0"/>
              </a:rPr>
              <a:t>2.Water</a:t>
            </a:r>
            <a:endParaRPr lang="en-US" sz="3600" dirty="0">
              <a:latin typeface="Alpin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5056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/>
              </a:rPr>
              <a:t>⁼</a:t>
            </a:r>
            <a:endParaRPr lang="en-US" sz="54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945"/>
      </p:ext>
    </p:extLst>
  </p:cSld>
  <p:clrMapOvr>
    <a:masterClrMapping/>
  </p:clrMapOvr>
  <p:transition spd="slow" advTm="31000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 animBg="1"/>
      <p:bldP spid="14" grpId="0" animBg="1"/>
      <p:bldP spid="1003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Polarity of Water</a:t>
            </a:r>
          </a:p>
        </p:txBody>
      </p:sp>
      <p:pic>
        <p:nvPicPr>
          <p:cNvPr id="106499" name="Picture 3" descr="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68563"/>
            <a:ext cx="4033838" cy="2789237"/>
          </a:xfrm>
          <a:noFill/>
        </p:spPr>
      </p:pic>
      <p:pic>
        <p:nvPicPr>
          <p:cNvPr id="106500" name="Picture 4" descr="molecu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2963" y="2146300"/>
            <a:ext cx="4033837" cy="3433763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168"/>
      </p:ext>
    </p:extLst>
  </p:cSld>
  <p:clrMapOvr>
    <a:masterClrMapping/>
  </p:clrMapOvr>
  <p:transition spd="slow" advTm="31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976688" y="2290763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2286000" y="1171575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5900738" y="10477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2667000" y="1552575"/>
            <a:ext cx="1338263" cy="954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>
            <a:off x="4662488" y="1452563"/>
            <a:ext cx="1323975" cy="996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7" name="Freeform 7"/>
          <p:cNvSpPr>
            <a:spLocks/>
          </p:cNvSpPr>
          <p:nvPr/>
        </p:nvSpPr>
        <p:spPr bwMode="auto">
          <a:xfrm>
            <a:off x="3505200" y="1852613"/>
            <a:ext cx="1544638" cy="309562"/>
          </a:xfrm>
          <a:custGeom>
            <a:avLst/>
            <a:gdLst>
              <a:gd name="T0" fmla="*/ 0 w 916"/>
              <a:gd name="T1" fmla="*/ 517422607 h 165"/>
              <a:gd name="T2" fmla="*/ 545963833 w 916"/>
              <a:gd name="T3" fmla="*/ 179514058 h 165"/>
              <a:gd name="T4" fmla="*/ 1228418993 w 916"/>
              <a:gd name="T5" fmla="*/ 10558878 h 165"/>
              <a:gd name="T6" fmla="*/ 1959213427 w 916"/>
              <a:gd name="T7" fmla="*/ 116155153 h 165"/>
              <a:gd name="T8" fmla="*/ 2147483647 w 916"/>
              <a:gd name="T9" fmla="*/ 580779607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6"/>
              <a:gd name="T16" fmla="*/ 0 h 165"/>
              <a:gd name="T17" fmla="*/ 916 w 916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6" h="165">
                <a:moveTo>
                  <a:pt x="0" y="147"/>
                </a:moveTo>
                <a:cubicBezTo>
                  <a:pt x="60" y="111"/>
                  <a:pt x="120" y="75"/>
                  <a:pt x="192" y="51"/>
                </a:cubicBezTo>
                <a:cubicBezTo>
                  <a:pt x="264" y="27"/>
                  <a:pt x="349" y="6"/>
                  <a:pt x="432" y="3"/>
                </a:cubicBezTo>
                <a:cubicBezTo>
                  <a:pt x="515" y="0"/>
                  <a:pt x="608" y="6"/>
                  <a:pt x="689" y="33"/>
                </a:cubicBezTo>
                <a:cubicBezTo>
                  <a:pt x="770" y="60"/>
                  <a:pt x="869" y="138"/>
                  <a:pt x="916" y="16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962400" y="1933575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105</a:t>
            </a:r>
            <a:r>
              <a:rPr lang="en-US" baseline="3000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668838" y="258445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Oxygen 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828800" y="7207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Hydrogen 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562600" y="6858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Hydrogen 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3276600" y="609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Electro positive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3810000" y="3276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Negative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1066800" y="259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Polarity</a:t>
            </a:r>
            <a:endParaRPr lang="en-US" sz="2400" baseline="30000">
              <a:solidFill>
                <a:schemeClr val="tx2"/>
              </a:solidFill>
            </a:endParaRPr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>
            <a:off x="4695825" y="5486400"/>
            <a:ext cx="866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2971800" y="5486400"/>
            <a:ext cx="96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7" name="Oval 17"/>
          <p:cNvSpPr>
            <a:spLocks noChangeArrowheads="1"/>
          </p:cNvSpPr>
          <p:nvPr/>
        </p:nvSpPr>
        <p:spPr bwMode="auto">
          <a:xfrm>
            <a:off x="3905250" y="51816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Oval 18"/>
          <p:cNvSpPr>
            <a:spLocks noChangeArrowheads="1"/>
          </p:cNvSpPr>
          <p:nvPr/>
        </p:nvSpPr>
        <p:spPr bwMode="auto">
          <a:xfrm>
            <a:off x="2514600" y="5257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Oval 19"/>
          <p:cNvSpPr>
            <a:spLocks noChangeArrowheads="1"/>
          </p:cNvSpPr>
          <p:nvPr/>
        </p:nvSpPr>
        <p:spPr bwMode="auto">
          <a:xfrm>
            <a:off x="5562600" y="523875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3400425" y="4572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Symmetrical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6858000" y="1752600"/>
            <a:ext cx="167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H-O :  0.97 A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H-H :  1.54 A</a:t>
            </a:r>
          </a:p>
        </p:txBody>
      </p:sp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8305800" y="1752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Oval 23"/>
          <p:cNvSpPr>
            <a:spLocks noChangeArrowheads="1"/>
          </p:cNvSpPr>
          <p:nvPr/>
        </p:nvSpPr>
        <p:spPr bwMode="auto">
          <a:xfrm>
            <a:off x="8305800" y="2209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7086600" y="3124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angstroms 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-1295400" y="6492875"/>
            <a:ext cx="3352800" cy="288925"/>
          </a:xfrm>
        </p:spPr>
        <p:txBody>
          <a:bodyPr/>
          <a:lstStyle/>
          <a:p>
            <a:r>
              <a:rPr lang="en-US" smtClean="0"/>
              <a:t>Dr. Alwand Tahir Dizayee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3869"/>
      </p:ext>
    </p:extLst>
  </p:cSld>
  <p:clrMapOvr>
    <a:masterClrMapping/>
  </p:clrMapOvr>
  <p:transition spd="slow" advTm="3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2" grpId="0"/>
      <p:bldP spid="230413" grpId="0"/>
      <p:bldP spid="230414" grpId="0"/>
      <p:bldP spid="230415" grpId="0" animBg="1"/>
      <p:bldP spid="230416" grpId="0" animBg="1"/>
      <p:bldP spid="230417" grpId="0" animBg="1"/>
      <p:bldP spid="230418" grpId="0" animBg="1"/>
      <p:bldP spid="230419" grpId="0" animBg="1"/>
      <p:bldP spid="2304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4572000" y="17526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H</a:t>
            </a:r>
            <a:r>
              <a:rPr lang="en-US" sz="20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8547" name="Oval 3"/>
          <p:cNvSpPr>
            <a:spLocks noChangeArrowheads="1"/>
          </p:cNvSpPr>
          <p:nvPr/>
        </p:nvSpPr>
        <p:spPr bwMode="auto">
          <a:xfrm>
            <a:off x="4495800" y="32766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H</a:t>
            </a:r>
            <a:r>
              <a:rPr lang="en-US" sz="2000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4800600" y="2133600"/>
            <a:ext cx="1600200" cy="1676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O</a:t>
            </a:r>
            <a:r>
              <a:rPr lang="en-US" sz="2400" baseline="30000">
                <a:solidFill>
                  <a:srgbClr val="000000"/>
                </a:solidFill>
              </a:rPr>
              <a:t>--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667000" y="2743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=            +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629400" y="2667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295400" y="2743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</a:rPr>
              <a:t>H</a:t>
            </a:r>
            <a:r>
              <a:rPr lang="en-US" sz="2800" baseline="-25000">
                <a:solidFill>
                  <a:schemeClr val="tx2"/>
                </a:solidFill>
              </a:rPr>
              <a:t>2</a:t>
            </a:r>
            <a:r>
              <a:rPr lang="en-US" sz="280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143000" y="685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Hydrogen bond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57200" y="4343400"/>
            <a:ext cx="8534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Gives structural strength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Bond depends on temperature: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Higher is the temperature weaker is bond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Positive end attraction with -ve end of other water molecules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2926"/>
      </p:ext>
    </p:extLst>
  </p:cSld>
  <p:clrMapOvr>
    <a:masterClrMapping/>
  </p:clrMapOvr>
  <p:transition spd="slow" advTm="3100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2"/>
          <p:cNvSpPr>
            <a:spLocks noChangeShapeType="1"/>
          </p:cNvSpPr>
          <p:nvPr/>
        </p:nvSpPr>
        <p:spPr bwMode="auto">
          <a:xfrm>
            <a:off x="3886200" y="20764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4467225" y="177165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5381625" y="115728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5334000" y="2667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5029200" y="2362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5105400" y="1524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2438400" y="2667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66"/>
                </a:solidFill>
              </a:rPr>
              <a:t>O</a:t>
            </a:r>
            <a:r>
              <a:rPr lang="en-US" sz="2000" baseline="30000">
                <a:solidFill>
                  <a:srgbClr val="000066"/>
                </a:solidFill>
              </a:rPr>
              <a:t>-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3429000" y="1828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66"/>
                </a:solidFill>
              </a:rPr>
              <a:t>H</a:t>
            </a:r>
            <a:r>
              <a:rPr lang="en-US" sz="2000" baseline="3000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1600200" y="190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66"/>
                </a:solidFill>
              </a:rPr>
              <a:t>H</a:t>
            </a:r>
            <a:r>
              <a:rPr lang="en-US" sz="2000" baseline="30000">
                <a:solidFill>
                  <a:srgbClr val="000066"/>
                </a:solidFill>
              </a:rPr>
              <a:t>+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H="1">
            <a:off x="3048000" y="2209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1981200" y="2286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1143000" y="4572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9900"/>
                </a:solidFill>
              </a:rPr>
              <a:t>Polymer type of grouping</a:t>
            </a: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533400" y="40386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Cations: Na</a:t>
            </a:r>
            <a:r>
              <a:rPr lang="en-US" sz="2400" baseline="30000"/>
              <a:t>+</a:t>
            </a:r>
            <a:r>
              <a:rPr lang="en-US" sz="2400"/>
              <a:t>, K</a:t>
            </a:r>
            <a:r>
              <a:rPr lang="en-US" sz="2400" baseline="30000"/>
              <a:t>+</a:t>
            </a:r>
            <a:r>
              <a:rPr lang="en-US" sz="2400"/>
              <a:t>, Ca</a:t>
            </a:r>
            <a:r>
              <a:rPr lang="en-US" sz="2400" baseline="30000"/>
              <a:t>2+</a:t>
            </a:r>
            <a:r>
              <a:rPr lang="en-US" sz="2400"/>
              <a:t>  : become hydrated through their attraction to the Oxygen</a:t>
            </a:r>
          </a:p>
          <a:p>
            <a:pPr>
              <a:spcBef>
                <a:spcPct val="50000"/>
              </a:spcBef>
            </a:pPr>
            <a:r>
              <a:rPr lang="en-US" sz="2400"/>
              <a:t>Anions or negatively charged clay surfaces: attract water through hydrogen</a:t>
            </a:r>
          </a:p>
          <a:p>
            <a:pPr>
              <a:spcBef>
                <a:spcPct val="50000"/>
              </a:spcBef>
            </a:pPr>
            <a:r>
              <a:rPr lang="en-US" sz="2400"/>
              <a:t>Factor bonding water molecule : H- bond, cohesion &amp; Adhesion, Surface tension</a:t>
            </a:r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6219825" y="1905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6905625" y="99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7439025" y="2590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H="1">
            <a:off x="5762625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 flipH="1">
            <a:off x="6753225" y="1371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6829425" y="2438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>
            <a:off x="8459788" y="10525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8459788" y="1052513"/>
            <a:ext cx="684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1" name="Line 23"/>
          <p:cNvSpPr>
            <a:spLocks noChangeShapeType="1"/>
          </p:cNvSpPr>
          <p:nvPr/>
        </p:nvSpPr>
        <p:spPr bwMode="auto">
          <a:xfrm>
            <a:off x="8459788" y="2852738"/>
            <a:ext cx="684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2" name="Line 24"/>
          <p:cNvSpPr>
            <a:spLocks noChangeShapeType="1"/>
          </p:cNvSpPr>
          <p:nvPr/>
        </p:nvSpPr>
        <p:spPr bwMode="auto">
          <a:xfrm>
            <a:off x="7885113" y="27082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>
            <a:off x="8027988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>
            <a:off x="8027988" y="26368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8027988" y="27082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6" name="Line 28"/>
          <p:cNvSpPr>
            <a:spLocks noChangeShapeType="1"/>
          </p:cNvSpPr>
          <p:nvPr/>
        </p:nvSpPr>
        <p:spPr bwMode="auto">
          <a:xfrm>
            <a:off x="8243888" y="2708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>
            <a:off x="8459788" y="141287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8459788" y="19891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>
            <a:off x="8459788" y="24209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8459788" y="1684338"/>
            <a:ext cx="74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soil</a:t>
            </a:r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>
            <a:off x="4140200" y="20605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3779838" y="2852738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H- bond</a:t>
            </a:r>
          </a:p>
        </p:txBody>
      </p:sp>
      <p:sp>
        <p:nvSpPr>
          <p:cNvPr id="109603" name="Rectangle 35"/>
          <p:cNvSpPr>
            <a:spLocks noChangeArrowheads="1"/>
          </p:cNvSpPr>
          <p:nvPr/>
        </p:nvSpPr>
        <p:spPr bwMode="auto">
          <a:xfrm>
            <a:off x="7667625" y="300513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Adhesion</a:t>
            </a:r>
          </a:p>
        </p:txBody>
      </p:sp>
      <p:sp>
        <p:nvSpPr>
          <p:cNvPr id="109604" name="Rectangle 36"/>
          <p:cNvSpPr>
            <a:spLocks noChangeArrowheads="1"/>
          </p:cNvSpPr>
          <p:nvPr/>
        </p:nvSpPr>
        <p:spPr bwMode="auto">
          <a:xfrm>
            <a:off x="3802063" y="32654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Cohesion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3005"/>
      </p:ext>
    </p:extLst>
  </p:cSld>
  <p:clrMapOvr>
    <a:masterClrMapping/>
  </p:clrMapOvr>
  <p:transition spd="slow" advTm="3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9" grpId="0"/>
      <p:bldP spid="234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4150" y="530225"/>
            <a:ext cx="8442325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Water: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essence of life</a:t>
            </a:r>
            <a:r>
              <a:rPr lang="en-US" b="1" dirty="0"/>
              <a:t> is water. And characterized by the following: -</a:t>
            </a:r>
          </a:p>
          <a:p>
            <a:pPr>
              <a:buFontTx/>
              <a:buChar char="•"/>
            </a:pPr>
            <a:r>
              <a:rPr lang="en-US" b="1" dirty="0"/>
              <a:t> primary material with high strength reductionist in the process of photosynthesis.</a:t>
            </a:r>
          </a:p>
          <a:p>
            <a:pPr>
              <a:buFontTx/>
              <a:buChar char="•"/>
            </a:pPr>
            <a:r>
              <a:rPr lang="en-US" b="1" dirty="0"/>
              <a:t>Included in the composition of matter </a:t>
            </a:r>
            <a:r>
              <a:rPr lang="en-US" b="1" dirty="0" smtClean="0"/>
              <a:t>protoplasm  80%.</a:t>
            </a:r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Transfer of nutrient element.</a:t>
            </a:r>
          </a:p>
          <a:p>
            <a:pPr>
              <a:buFontTx/>
              <a:buChar char="•"/>
            </a:pPr>
            <a:r>
              <a:rPr lang="en-US" b="1" dirty="0"/>
              <a:t>Dissolving all of the O</a:t>
            </a:r>
            <a:r>
              <a:rPr lang="en-US" b="1" baseline="-25000" dirty="0"/>
              <a:t>2</a:t>
            </a:r>
            <a:r>
              <a:rPr lang="en-US" b="1" dirty="0"/>
              <a:t>, CO</a:t>
            </a:r>
            <a:r>
              <a:rPr lang="en-US" b="1" baseline="-25000" dirty="0"/>
              <a:t>2</a:t>
            </a:r>
            <a:r>
              <a:rPr lang="en-US" b="1" dirty="0"/>
              <a:t> in it.</a:t>
            </a:r>
          </a:p>
          <a:p>
            <a:pPr>
              <a:buFontTx/>
              <a:buChar char="•"/>
            </a:pPr>
            <a:r>
              <a:rPr lang="en-US" b="1" dirty="0"/>
              <a:t>Assist in the bulge cells. </a:t>
            </a:r>
          </a:p>
          <a:p>
            <a:pPr>
              <a:buFontTx/>
              <a:buChar char="•"/>
            </a:pPr>
            <a:r>
              <a:rPr lang="en-US" b="1" dirty="0"/>
              <a:t>few of water hampered the process of cell division.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" y="35446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Water is chemically from several chemical compounds called water vehicles. And divided in terms of their plants to the water to: -- </a:t>
            </a:r>
            <a:endParaRPr lang="en-US" b="1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4219575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Hydrophytes</a:t>
            </a:r>
            <a:r>
              <a:rPr lang="en-US" sz="2000" b="1" dirty="0" smtClean="0">
                <a:solidFill>
                  <a:srgbClr val="000000"/>
                </a:solidFill>
              </a:rPr>
              <a:t>.  Plant which need </a:t>
            </a:r>
            <a:r>
              <a:rPr lang="en-US" sz="2000" b="1" dirty="0" smtClean="0">
                <a:solidFill>
                  <a:srgbClr val="FF0000"/>
                </a:solidFill>
              </a:rPr>
              <a:t>high quantity </a:t>
            </a:r>
            <a:r>
              <a:rPr lang="en-US" sz="2000" b="1" dirty="0" smtClean="0">
                <a:solidFill>
                  <a:srgbClr val="000000"/>
                </a:solidFill>
              </a:rPr>
              <a:t>of water like ( </a:t>
            </a:r>
            <a:r>
              <a:rPr lang="en-US" sz="2000" b="1" dirty="0" smtClean="0">
                <a:solidFill>
                  <a:srgbClr val="FF0000"/>
                </a:solidFill>
              </a:rPr>
              <a:t>rice ,reed, reed mace</a:t>
            </a:r>
            <a:r>
              <a:rPr lang="en-US" sz="2000" b="1" dirty="0" smtClean="0">
                <a:solidFill>
                  <a:srgbClr val="000000"/>
                </a:solidFill>
              </a:rPr>
              <a:t>) .</a:t>
            </a: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 err="1" smtClean="0">
                <a:solidFill>
                  <a:srgbClr val="00B0F0"/>
                </a:solidFill>
              </a:rPr>
              <a:t>Mesophytes</a:t>
            </a:r>
            <a:r>
              <a:rPr lang="en-US" sz="2000" b="1" dirty="0" smtClean="0">
                <a:solidFill>
                  <a:srgbClr val="000000"/>
                </a:solidFill>
              </a:rPr>
              <a:t>. Plant which </a:t>
            </a:r>
            <a:r>
              <a:rPr lang="en-US" sz="2000" b="1" dirty="0" smtClean="0">
                <a:solidFill>
                  <a:srgbClr val="FF0000"/>
                </a:solidFill>
              </a:rPr>
              <a:t>normal</a:t>
            </a:r>
            <a:r>
              <a:rPr lang="en-US" sz="2000" b="1" dirty="0" smtClean="0">
                <a:solidFill>
                  <a:srgbClr val="000000"/>
                </a:solidFill>
              </a:rPr>
              <a:t> need to water ( </a:t>
            </a:r>
            <a:r>
              <a:rPr lang="en-US" sz="2000" b="1" dirty="0" smtClean="0">
                <a:solidFill>
                  <a:srgbClr val="FF0000"/>
                </a:solidFill>
              </a:rPr>
              <a:t>wheat , barley ,tomato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Xerophytes</a:t>
            </a:r>
            <a:r>
              <a:rPr lang="en-US" sz="2000" b="1" dirty="0" smtClean="0">
                <a:solidFill>
                  <a:srgbClr val="000000"/>
                </a:solidFill>
              </a:rPr>
              <a:t>. Plant which need very less quantity of water arid zone ( </a:t>
            </a:r>
            <a:r>
              <a:rPr lang="en-US" sz="2000" b="1" dirty="0" smtClean="0">
                <a:solidFill>
                  <a:srgbClr val="FF0000"/>
                </a:solidFill>
              </a:rPr>
              <a:t>Pine, Al </a:t>
            </a:r>
            <a:r>
              <a:rPr lang="en-US" sz="2000" b="1" dirty="0" err="1" smtClean="0">
                <a:solidFill>
                  <a:srgbClr val="FF0000"/>
                </a:solidFill>
              </a:rPr>
              <a:t>hage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) .</a:t>
            </a: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00B0F0"/>
                </a:solidFill>
              </a:rPr>
              <a:t>Halophytes</a:t>
            </a:r>
            <a:r>
              <a:rPr lang="en-US" sz="2000" b="1" dirty="0" smtClean="0">
                <a:solidFill>
                  <a:srgbClr val="000000"/>
                </a:solidFill>
              </a:rPr>
              <a:t>. Plant which </a:t>
            </a:r>
            <a:r>
              <a:rPr lang="en-US" sz="2000" b="1" dirty="0" smtClean="0">
                <a:solidFill>
                  <a:srgbClr val="FF0000"/>
                </a:solidFill>
              </a:rPr>
              <a:t>normal</a:t>
            </a:r>
            <a:r>
              <a:rPr lang="en-US" sz="2000" b="1" dirty="0" smtClean="0">
                <a:solidFill>
                  <a:srgbClr val="000000"/>
                </a:solidFill>
              </a:rPr>
              <a:t> need to water but live on salty soil ( </a:t>
            </a:r>
            <a:r>
              <a:rPr lang="en-US" sz="2000" b="1" dirty="0" smtClean="0">
                <a:solidFill>
                  <a:srgbClr val="FF0000"/>
                </a:solidFill>
              </a:rPr>
              <a:t>Palme ,Su wad 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982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 descr="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8348663" cy="68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E117A-CA9F-4CE9-A8CC-1947869981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2021-2022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Alwand Tahir Dizayee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0272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1172</Words>
  <Application>Microsoft Office PowerPoint</Application>
  <PresentationFormat>On-screen Show (4:3)</PresentationFormat>
  <Paragraphs>190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PowerPoint Presentation</vt:lpstr>
      <vt:lpstr>Polarity of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 is the dominant center on the rest of other liquids? Why  water is v. importantS ?   For following reasons:-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salahaddin  college of agriculture soil &amp; water SCIENCES department</dc:title>
  <dc:creator>HAS</dc:creator>
  <cp:lastModifiedBy>HAS</cp:lastModifiedBy>
  <cp:revision>4</cp:revision>
  <dcterms:created xsi:type="dcterms:W3CDTF">2022-04-25T20:02:46Z</dcterms:created>
  <dcterms:modified xsi:type="dcterms:W3CDTF">2022-04-25T20:06:09Z</dcterms:modified>
</cp:coreProperties>
</file>