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44614-AE19-402C-910A-161751D21A39}" type="datetimeFigureOut">
              <a:rPr lang="en-US" smtClean="0"/>
              <a:t>25-Apr-22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9626D-7EA4-4C02-A93F-CD2F6336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6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9E69DF-299F-444B-B25F-8D19EF1A1028}" type="slidenum">
              <a:rPr lang="ar-SA" smtClean="0"/>
              <a:pPr/>
              <a:t>2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Alwand Tahir Dizayee   2016-2017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560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582754C7-17FD-4680-8ADD-892AF47CBE83}" type="slidenum">
              <a:rPr lang="ar-SA" sz="1200" b="0"/>
              <a:pPr rtl="0"/>
              <a:t>6</a:t>
            </a:fld>
            <a:endParaRPr lang="en-US" sz="1200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Alwand Tahir Dizayee   2016-2017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49355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61642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1373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1B303-8452-459B-99BE-CCA3492EFA4C}" type="slidenum">
              <a:rPr lang="ar-SA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410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7955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68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05893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56821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37684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69815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88434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043686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7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newsflash/>
    <p:sndAc>
      <p:stSnd>
        <p:snd r:embed="rId14" name="chimes.wav"/>
      </p:stSnd>
    </p:sndAc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90600" y="304800"/>
            <a:ext cx="7494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/>
              <a:t>There are gas </a:t>
            </a:r>
            <a:r>
              <a:rPr lang="en-US" b="1" dirty="0">
                <a:solidFill>
                  <a:srgbClr val="FF0000"/>
                </a:solidFill>
              </a:rPr>
              <a:t>carbon dioxide </a:t>
            </a:r>
            <a:r>
              <a:rPr lang="en-US" b="1" dirty="0"/>
              <a:t>at different levels of concentrations: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7200" y="990600"/>
            <a:ext cx="44839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b="1" dirty="0"/>
              <a:t>800 - 2000 </a:t>
            </a:r>
            <a:r>
              <a:rPr lang="en-US" b="1" dirty="0" err="1"/>
              <a:t>ppm</a:t>
            </a:r>
            <a:r>
              <a:rPr lang="en-US" b="1" dirty="0"/>
              <a:t> (high concentration).</a:t>
            </a:r>
          </a:p>
          <a:p>
            <a:pPr>
              <a:buFontTx/>
              <a:buChar char="•"/>
            </a:pPr>
            <a:r>
              <a:rPr lang="en-US" b="1" dirty="0"/>
              <a:t>PPM 125-500 </a:t>
            </a:r>
            <a:r>
              <a:rPr lang="en-US" b="1" dirty="0" err="1"/>
              <a:t>ppm</a:t>
            </a:r>
            <a:r>
              <a:rPr lang="en-US" b="1" dirty="0"/>
              <a:t> (low concentration).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6200" y="1828800"/>
            <a:ext cx="906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 dirty="0"/>
              <a:t>Note: In the </a:t>
            </a:r>
            <a:r>
              <a:rPr lang="en-US" b="1" dirty="0" smtClean="0"/>
              <a:t>green houses the </a:t>
            </a:r>
            <a:r>
              <a:rPr lang="en-US" b="1" dirty="0"/>
              <a:t>CO2 concentration increase with increasing temperature leads to increased production.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7200" y="2681288"/>
            <a:ext cx="7835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5. Soil conditioning, texture and structure and composition 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57200" y="3246438"/>
            <a:ext cx="907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6.pH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85800" y="4159250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 smtClean="0"/>
              <a:t>    pH </a:t>
            </a:r>
            <a:r>
              <a:rPr lang="en-US" sz="2400" b="1" i="1" dirty="0"/>
              <a:t>+ </a:t>
            </a:r>
            <a:r>
              <a:rPr lang="en-US" sz="2400" b="1" i="1" dirty="0" smtClean="0"/>
              <a:t>p OH = 14</a:t>
            </a:r>
            <a:endParaRPr lang="en-US" sz="2400" b="1" i="1" dirty="0"/>
          </a:p>
          <a:p>
            <a:r>
              <a:rPr lang="ar-IQ" sz="3200" b="1" i="1" dirty="0" smtClean="0">
                <a:solidFill>
                  <a:srgbClr val="FF0000"/>
                </a:solidFill>
              </a:rPr>
              <a:t>-</a:t>
            </a:r>
            <a:r>
              <a:rPr lang="ar-IQ" sz="2400" b="1" i="1" dirty="0" smtClean="0"/>
              <a:t> </a:t>
            </a:r>
            <a:r>
              <a:rPr lang="en-US" sz="2400" b="1" i="1" dirty="0" smtClean="0"/>
              <a:t>  log </a:t>
            </a:r>
            <a:r>
              <a:rPr lang="en-US" sz="2400" b="1" i="1" dirty="0"/>
              <a:t>[H+] </a:t>
            </a:r>
            <a:r>
              <a:rPr lang="ar-IQ" sz="2400" b="1" i="1" dirty="0" smtClean="0"/>
              <a:t>= </a:t>
            </a:r>
            <a:r>
              <a:rPr lang="en-US" sz="2400" b="1" i="1" dirty="0" smtClean="0"/>
              <a:t> </a:t>
            </a:r>
            <a:r>
              <a:rPr lang="en-US" sz="2400" b="1" i="1" dirty="0"/>
              <a:t>pH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27162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\Desktop\fig5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6294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91497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Micro nutrient cycle</a:t>
            </a:r>
            <a:endParaRPr lang="en-US" sz="2400" dirty="0"/>
          </a:p>
        </p:txBody>
      </p:sp>
      <p:pic>
        <p:nvPicPr>
          <p:cNvPr id="2050" name="Picture 2" descr="E:\image134[1]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599"/>
            <a:ext cx="9144000" cy="624840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955268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Micro nutrient cycle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43015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1076980"/>
            <a:ext cx="72491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chemical composition of non-organic plant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65150" y="1644650"/>
            <a:ext cx="22953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Water.</a:t>
            </a:r>
          </a:p>
          <a:p>
            <a:pPr marL="342900" indent="-342900">
              <a:buFontTx/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Dry matter.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3400" y="2513013"/>
            <a:ext cx="8305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n-US" b="1" dirty="0">
                <a:solidFill>
                  <a:srgbClr val="FF0000"/>
                </a:solidFill>
              </a:rPr>
              <a:t>1. Water</a:t>
            </a:r>
            <a:r>
              <a:rPr lang="en-US" b="1" dirty="0"/>
              <a:t>: Central place where all </a:t>
            </a:r>
            <a:r>
              <a:rPr lang="en-US" b="1" dirty="0" smtClean="0"/>
              <a:t>life reaction </a:t>
            </a:r>
            <a:r>
              <a:rPr lang="en-US" b="1" dirty="0"/>
              <a:t>events that physiologically all objects can not live without water, </a:t>
            </a:r>
            <a:r>
              <a:rPr lang="en-US" b="1" dirty="0" smtClean="0"/>
              <a:t>when reduce </a:t>
            </a:r>
            <a:r>
              <a:rPr lang="en-US" b="1" dirty="0"/>
              <a:t>water </a:t>
            </a:r>
            <a:r>
              <a:rPr lang="en-US" b="1" dirty="0" smtClean="0"/>
              <a:t>the </a:t>
            </a:r>
            <a:r>
              <a:rPr lang="en-US" b="1" dirty="0"/>
              <a:t>number of </a:t>
            </a:r>
            <a:r>
              <a:rPr lang="en-US" b="1" dirty="0" smtClean="0"/>
              <a:t>(</a:t>
            </a:r>
            <a:r>
              <a:rPr lang="en-US" b="1" dirty="0"/>
              <a:t>plants and </a:t>
            </a:r>
            <a:r>
              <a:rPr lang="en-US" b="1" dirty="0" smtClean="0"/>
              <a:t>animals)be less in </a:t>
            </a:r>
            <a:r>
              <a:rPr lang="en-US" b="1" dirty="0"/>
              <a:t>the desert.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33400" y="3429000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/>
            <a:r>
              <a:rPr lang="en-US" b="1" dirty="0"/>
              <a:t>Increasing </a:t>
            </a:r>
            <a:r>
              <a:rPr lang="en-US" b="1" dirty="0" smtClean="0"/>
              <a:t>Rain when </a:t>
            </a:r>
            <a:r>
              <a:rPr lang="en-US" b="1" dirty="0"/>
              <a:t>more than 1000 </a:t>
            </a:r>
            <a:r>
              <a:rPr lang="en-US" b="1" dirty="0" smtClean="0"/>
              <a:t>mm/year, the trees contains </a:t>
            </a:r>
          </a:p>
          <a:p>
            <a:pPr algn="justLow"/>
            <a:r>
              <a:rPr lang="en-US" b="1" dirty="0" smtClean="0"/>
              <a:t>50-75</a:t>
            </a:r>
            <a:r>
              <a:rPr lang="en-US" b="1" dirty="0"/>
              <a:t>% of water and </a:t>
            </a:r>
            <a:r>
              <a:rPr lang="en-US" b="1" dirty="0" smtClean="0"/>
              <a:t>wood. but Bark (</a:t>
            </a:r>
            <a:r>
              <a:rPr lang="en-US" b="1" dirty="0" smtClean="0">
                <a:solidFill>
                  <a:srgbClr val="FF0000"/>
                </a:solidFill>
              </a:rPr>
              <a:t>shuck </a:t>
            </a:r>
            <a:r>
              <a:rPr lang="en-US" b="1" dirty="0" smtClean="0"/>
              <a:t>)contend less water .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357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1000" y="2178050"/>
            <a:ext cx="89050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Oft</a:t>
            </a:r>
            <a:r>
              <a:rPr lang="en-US" b="1" dirty="0"/>
              <a:t>en </a:t>
            </a:r>
            <a:r>
              <a:rPr lang="en-US" b="1" dirty="0" smtClean="0"/>
              <a:t> the (C</a:t>
            </a:r>
            <a:r>
              <a:rPr lang="en-US" b="1" dirty="0"/>
              <a:t>, H, O) more than </a:t>
            </a:r>
            <a:r>
              <a:rPr lang="en-US" b="1" dirty="0">
                <a:solidFill>
                  <a:srgbClr val="FF0000"/>
                </a:solidFill>
              </a:rPr>
              <a:t>90% </a:t>
            </a:r>
            <a:r>
              <a:rPr lang="en-US" b="1" dirty="0"/>
              <a:t>of the weight of the dry material shall be dry:</a:t>
            </a:r>
            <a:br>
              <a:rPr lang="en-US" b="1" dirty="0"/>
            </a:b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1000" y="2635250"/>
            <a:ext cx="45576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1</a:t>
            </a:r>
            <a:r>
              <a:rPr lang="en-US" b="1" dirty="0"/>
              <a:t>. The mineralogical </a:t>
            </a:r>
            <a:r>
              <a:rPr lang="en-US" b="1" dirty="0" smtClean="0"/>
              <a:t>composition.  </a:t>
            </a:r>
            <a:r>
              <a:rPr lang="en-US" b="1" dirty="0" smtClean="0">
                <a:solidFill>
                  <a:srgbClr val="FF0000"/>
                </a:solidFill>
              </a:rPr>
              <a:t>10%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2. </a:t>
            </a:r>
            <a:r>
              <a:rPr lang="en-US" b="1" dirty="0" smtClean="0"/>
              <a:t>Organic  composition . </a:t>
            </a:r>
            <a:endParaRPr lang="en-US" b="1" dirty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1000" y="4189274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n-US" dirty="0"/>
              <a:t>* </a:t>
            </a:r>
            <a:r>
              <a:rPr lang="en-US" b="1" dirty="0"/>
              <a:t>To estimate the mineral components must be disposed of organic carbon-burning vehicles on the temperature of </a:t>
            </a:r>
            <a:r>
              <a:rPr lang="en-US" b="1" dirty="0" smtClean="0">
                <a:solidFill>
                  <a:srgbClr val="FF0000"/>
                </a:solidFill>
              </a:rPr>
              <a:t>500-600 C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 for </a:t>
            </a:r>
            <a:r>
              <a:rPr lang="en-US" b="1" dirty="0">
                <a:solidFill>
                  <a:srgbClr val="FF0000"/>
                </a:solidFill>
              </a:rPr>
              <a:t>6-8 hours </a:t>
            </a:r>
            <a:r>
              <a:rPr lang="en-US" b="1" dirty="0"/>
              <a:t>as part of the organic combustible metal part is either non-combustible, even if the temperature is more than </a:t>
            </a:r>
            <a:r>
              <a:rPr lang="en-US" b="1" dirty="0" smtClean="0">
                <a:solidFill>
                  <a:srgbClr val="FF0000"/>
                </a:solidFill>
              </a:rPr>
              <a:t>600 C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/>
              <a:t> in </a:t>
            </a:r>
            <a:r>
              <a:rPr lang="en-US" b="1" dirty="0"/>
              <a:t>this case is blown phosphorus </a:t>
            </a:r>
            <a:r>
              <a:rPr lang="en-US" b="1" dirty="0" smtClean="0"/>
              <a:t>,Zinc </a:t>
            </a:r>
            <a:r>
              <a:rPr lang="en-US" b="1" dirty="0"/>
              <a:t>and volatilization at </a:t>
            </a:r>
            <a:r>
              <a:rPr lang="en-US" b="1" dirty="0">
                <a:solidFill>
                  <a:srgbClr val="FF0000"/>
                </a:solidFill>
              </a:rPr>
              <a:t>450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baseline="30000" dirty="0" smtClean="0">
                <a:solidFill>
                  <a:srgbClr val="FF0000"/>
                </a:solidFill>
              </a:rPr>
              <a:t>o </a:t>
            </a:r>
            <a:r>
              <a:rPr lang="en-US" b="1" dirty="0" smtClean="0"/>
              <a:t>and </a:t>
            </a:r>
            <a:r>
              <a:rPr lang="en-US" b="1" dirty="0"/>
              <a:t>potassium blowing in the </a:t>
            </a:r>
            <a:r>
              <a:rPr lang="en-US" b="1" dirty="0">
                <a:solidFill>
                  <a:srgbClr val="FF0000"/>
                </a:solidFill>
              </a:rPr>
              <a:t>480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baseline="30000" dirty="0" smtClean="0">
                <a:solidFill>
                  <a:srgbClr val="FF0000"/>
                </a:solidFill>
              </a:rPr>
              <a:t>o </a:t>
            </a:r>
            <a:r>
              <a:rPr lang="en-US" b="1" dirty="0" smtClean="0"/>
              <a:t>  And </a:t>
            </a:r>
            <a:r>
              <a:rPr lang="en-US" b="1" dirty="0"/>
              <a:t>nitrogen lost and volatilization at </a:t>
            </a:r>
            <a:r>
              <a:rPr lang="en-US" b="1" dirty="0" smtClean="0">
                <a:solidFill>
                  <a:srgbClr val="FF0000"/>
                </a:solidFill>
              </a:rPr>
              <a:t>80-100 C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8382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03074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b="1" dirty="0" smtClean="0">
                <a:solidFill>
                  <a:srgbClr val="FF0000"/>
                </a:solidFill>
              </a:rPr>
              <a:t>2. Dry matter</a:t>
            </a:r>
            <a:r>
              <a:rPr lang="en-US" b="1" dirty="0" smtClean="0"/>
              <a:t>: when drying fresh plant material to a temperature of </a:t>
            </a:r>
            <a:r>
              <a:rPr lang="en-US" b="1" dirty="0" smtClean="0">
                <a:solidFill>
                  <a:srgbClr val="FF0000"/>
                </a:solidFill>
              </a:rPr>
              <a:t>65 </a:t>
            </a:r>
            <a:r>
              <a:rPr lang="en-US" b="1" dirty="0" smtClean="0"/>
              <a:t>C</a:t>
            </a:r>
            <a:r>
              <a:rPr lang="en-US" b="1" baseline="30000" dirty="0" smtClean="0"/>
              <a:t>o   </a:t>
            </a:r>
            <a:r>
              <a:rPr lang="en-US" b="1" dirty="0" smtClean="0"/>
              <a:t>for </a:t>
            </a:r>
          </a:p>
          <a:p>
            <a:pPr algn="justLow"/>
            <a:r>
              <a:rPr lang="en-US" b="1" dirty="0" smtClean="0">
                <a:solidFill>
                  <a:srgbClr val="FF0000"/>
                </a:solidFill>
              </a:rPr>
              <a:t>24-48 </a:t>
            </a:r>
            <a:r>
              <a:rPr lang="en-US" b="1" dirty="0" smtClean="0"/>
              <a:t>hours to lose weight and remain on the rate of </a:t>
            </a:r>
            <a:r>
              <a:rPr lang="en-US" b="1" dirty="0" smtClean="0">
                <a:solidFill>
                  <a:srgbClr val="FF0000"/>
                </a:solidFill>
              </a:rPr>
              <a:t>10-20%</a:t>
            </a:r>
            <a:r>
              <a:rPr lang="en-US" b="1" dirty="0" smtClean="0"/>
              <a:t> more mass in the weight of fresh, all calculated of plant weight done on a dry weight basis and not fresh mean</a:t>
            </a:r>
            <a:r>
              <a:rPr lang="en-US" b="1" dirty="0" smtClean="0">
                <a:solidFill>
                  <a:srgbClr val="FF0000"/>
                </a:solidFill>
              </a:rPr>
              <a:t> 15%</a:t>
            </a:r>
            <a:r>
              <a:rPr lang="en-US" b="1" dirty="0" smtClean="0"/>
              <a:t>  . Fresh weight is depending on( verity of plants , old, organ of plant 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276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D.M is of weight of plant and in this amount the( </a:t>
            </a:r>
            <a:r>
              <a:rPr lang="en-US" b="1" dirty="0" smtClean="0">
                <a:solidFill>
                  <a:srgbClr val="FF0000"/>
                </a:solidFill>
              </a:rPr>
              <a:t>C,H,O</a:t>
            </a:r>
            <a:r>
              <a:rPr lang="en-US" b="1" dirty="0" smtClean="0"/>
              <a:t>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IS </a:t>
            </a:r>
            <a:r>
              <a:rPr lang="en-US" b="1" dirty="0" smtClean="0">
                <a:solidFill>
                  <a:srgbClr val="FF0000"/>
                </a:solidFill>
              </a:rPr>
              <a:t>90%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25129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38" name="Group 18"/>
          <p:cNvGraphicFramePr>
            <a:graphicFrameLocks noGrp="1"/>
          </p:cNvGraphicFramePr>
          <p:nvPr/>
        </p:nvGraphicFramePr>
        <p:xfrm>
          <a:off x="-88900" y="1295400"/>
          <a:ext cx="8763000" cy="1465263"/>
        </p:xfrm>
        <a:graphic>
          <a:graphicData uri="http://schemas.openxmlformats.org/drawingml/2006/table">
            <a:tbl>
              <a:tblPr/>
              <a:tblGrid>
                <a:gridCol w="355600"/>
                <a:gridCol w="8407400"/>
              </a:tblGrid>
              <a:tr h="146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organic matter be about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</a:rPr>
                        <a:t>90%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in dry weight and composed on the basis of 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</a:rPr>
                        <a:t>carbon and hydrogen and oxygen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) as well as 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</a:rPr>
                        <a:t>nitrogen and phosphorus and sulfur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) and some compound have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chelating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organic compounds such as iron.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1" dirty="0" smtClean="0"/>
                        <a:t>Mg               </a:t>
                      </a:r>
                      <a:r>
                        <a:rPr lang="en-US" b="1" baseline="0" dirty="0" smtClean="0"/>
                        <a:t>c</a:t>
                      </a:r>
                      <a:r>
                        <a:rPr lang="en-US" b="1" dirty="0" smtClean="0"/>
                        <a:t>hlorophyll,    Co                 V.B12  to legumes nodules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2" name="Rectangle 19"/>
          <p:cNvSpPr>
            <a:spLocks noChangeArrowheads="1"/>
          </p:cNvSpPr>
          <p:nvPr/>
        </p:nvSpPr>
        <p:spPr bwMode="auto">
          <a:xfrm>
            <a:off x="228600" y="2559050"/>
            <a:ext cx="31895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/>
              <a:t>Divided organic compounds to: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24583" name="Rectangle 20"/>
          <p:cNvSpPr>
            <a:spLocks noChangeArrowheads="1"/>
          </p:cNvSpPr>
          <p:nvPr/>
        </p:nvSpPr>
        <p:spPr bwMode="auto">
          <a:xfrm>
            <a:off x="228600" y="2940050"/>
            <a:ext cx="6135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1</a:t>
            </a:r>
            <a:r>
              <a:rPr lang="en-US" b="1" dirty="0">
                <a:solidFill>
                  <a:srgbClr val="FF0000"/>
                </a:solidFill>
              </a:rPr>
              <a:t>. Excludes </a:t>
            </a:r>
            <a:r>
              <a:rPr lang="en-US" b="1" dirty="0"/>
              <a:t>material for </a:t>
            </a: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itrogen</a:t>
            </a:r>
            <a:r>
              <a:rPr lang="en-US" b="1" dirty="0" smtClean="0"/>
              <a:t> </a:t>
            </a:r>
            <a:r>
              <a:rPr lang="en-US" b="1" dirty="0"/>
              <a:t>in their composition: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24584" name="Rectangle 21"/>
          <p:cNvSpPr>
            <a:spLocks noChangeArrowheads="1"/>
          </p:cNvSpPr>
          <p:nvPr/>
        </p:nvSpPr>
        <p:spPr bwMode="auto">
          <a:xfrm>
            <a:off x="336550" y="3246438"/>
            <a:ext cx="7584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 smtClean="0"/>
              <a:t>1- </a:t>
            </a:r>
            <a:r>
              <a:rPr lang="en-US" b="1" dirty="0"/>
              <a:t>Carbohydrates (sugars - starch </a:t>
            </a:r>
            <a:r>
              <a:rPr lang="en-US" b="1" dirty="0" smtClean="0"/>
              <a:t>– cellulose and hemicelluloses ). </a:t>
            </a:r>
            <a:endParaRPr lang="en-US" b="1" dirty="0"/>
          </a:p>
        </p:txBody>
      </p:sp>
      <p:sp>
        <p:nvSpPr>
          <p:cNvPr id="24585" name="Rectangle 22"/>
          <p:cNvSpPr>
            <a:spLocks noChangeArrowheads="1"/>
          </p:cNvSpPr>
          <p:nvPr/>
        </p:nvSpPr>
        <p:spPr bwMode="auto">
          <a:xfrm>
            <a:off x="381000" y="3702050"/>
            <a:ext cx="39934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 smtClean="0"/>
              <a:t>2- </a:t>
            </a:r>
            <a:r>
              <a:rPr lang="en-US" b="1" dirty="0"/>
              <a:t>Organic acids </a:t>
            </a:r>
            <a:r>
              <a:rPr lang="en-US" b="1" dirty="0" smtClean="0"/>
              <a:t>(Malice ,lactic  - Citric</a:t>
            </a:r>
            <a:r>
              <a:rPr lang="en-US" b="1" dirty="0"/>
              <a:t>).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24586" name="Rectangle 23"/>
          <p:cNvSpPr>
            <a:spLocks noChangeArrowheads="1"/>
          </p:cNvSpPr>
          <p:nvPr/>
        </p:nvSpPr>
        <p:spPr bwMode="auto">
          <a:xfrm>
            <a:off x="381000" y="4038600"/>
            <a:ext cx="1763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 smtClean="0"/>
              <a:t>3- </a:t>
            </a:r>
            <a:r>
              <a:rPr lang="en-US" b="1" dirty="0"/>
              <a:t>Oils and fats. </a:t>
            </a:r>
          </a:p>
        </p:txBody>
      </p:sp>
      <p:sp>
        <p:nvSpPr>
          <p:cNvPr id="24587" name="Rectangle 24"/>
          <p:cNvSpPr>
            <a:spLocks noChangeArrowheads="1"/>
          </p:cNvSpPr>
          <p:nvPr/>
        </p:nvSpPr>
        <p:spPr bwMode="auto">
          <a:xfrm>
            <a:off x="292100" y="4419600"/>
            <a:ext cx="6571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2</a:t>
            </a:r>
            <a:r>
              <a:rPr lang="en-US" b="1" dirty="0"/>
              <a:t>. Materials </a:t>
            </a:r>
            <a:r>
              <a:rPr lang="en-US" b="1" dirty="0" smtClean="0">
                <a:solidFill>
                  <a:srgbClr val="FF0000"/>
                </a:solidFill>
              </a:rPr>
              <a:t>containing</a:t>
            </a:r>
            <a:r>
              <a:rPr lang="en-US" b="1" dirty="0" smtClean="0"/>
              <a:t>  the </a:t>
            </a:r>
            <a:r>
              <a:rPr lang="en-US" b="1" dirty="0" smtClean="0">
                <a:solidFill>
                  <a:srgbClr val="FF0000"/>
                </a:solidFill>
              </a:rPr>
              <a:t>Nitrogen</a:t>
            </a:r>
            <a:r>
              <a:rPr lang="en-US" b="1" dirty="0" smtClean="0"/>
              <a:t> </a:t>
            </a:r>
            <a:r>
              <a:rPr lang="en-US" b="1" dirty="0"/>
              <a:t>in their composition: </a:t>
            </a:r>
          </a:p>
        </p:txBody>
      </p:sp>
      <p:sp>
        <p:nvSpPr>
          <p:cNvPr id="24588" name="Rectangle 25"/>
          <p:cNvSpPr>
            <a:spLocks noChangeArrowheads="1"/>
          </p:cNvSpPr>
          <p:nvPr/>
        </p:nvSpPr>
        <p:spPr bwMode="auto">
          <a:xfrm>
            <a:off x="381000" y="4648200"/>
            <a:ext cx="2954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- </a:t>
            </a:r>
            <a:r>
              <a:rPr lang="en-US" b="1" dirty="0">
                <a:solidFill>
                  <a:srgbClr val="FF0000"/>
                </a:solidFill>
              </a:rPr>
              <a:t>Amino acids </a:t>
            </a:r>
            <a:r>
              <a:rPr lang="en-US" b="1" dirty="0"/>
              <a:t>(proteins). </a:t>
            </a:r>
          </a:p>
        </p:txBody>
      </p:sp>
      <p:sp>
        <p:nvSpPr>
          <p:cNvPr id="24589" name="Rectangle 26"/>
          <p:cNvSpPr>
            <a:spLocks noChangeArrowheads="1"/>
          </p:cNvSpPr>
          <p:nvPr/>
        </p:nvSpPr>
        <p:spPr bwMode="auto">
          <a:xfrm>
            <a:off x="381000" y="4876800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- </a:t>
            </a:r>
            <a:r>
              <a:rPr lang="en-US" b="1" dirty="0">
                <a:solidFill>
                  <a:srgbClr val="FF0000"/>
                </a:solidFill>
              </a:rPr>
              <a:t>Chlorophyll</a:t>
            </a:r>
            <a:r>
              <a:rPr lang="en-US" b="1" dirty="0"/>
              <a:t>. </a:t>
            </a:r>
          </a:p>
        </p:txBody>
      </p:sp>
      <p:sp>
        <p:nvSpPr>
          <p:cNvPr id="24590" name="Rectangle 27"/>
          <p:cNvSpPr>
            <a:spLocks noChangeArrowheads="1"/>
          </p:cNvSpPr>
          <p:nvPr/>
        </p:nvSpPr>
        <p:spPr bwMode="auto">
          <a:xfrm>
            <a:off x="381000" y="5181600"/>
            <a:ext cx="39709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Polyamines </a:t>
            </a:r>
            <a:r>
              <a:rPr lang="en-US" b="1" dirty="0"/>
              <a:t>and Rules Nitrogen's.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24591" name="Rectangle 28"/>
          <p:cNvSpPr>
            <a:spLocks noChangeArrowheads="1"/>
          </p:cNvSpPr>
          <p:nvPr/>
        </p:nvSpPr>
        <p:spPr bwMode="auto">
          <a:xfrm>
            <a:off x="381000" y="5410200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Alkaloids</a:t>
            </a:r>
            <a:r>
              <a:rPr lang="en-US" b="1" dirty="0"/>
              <a:t>. </a:t>
            </a:r>
          </a:p>
        </p:txBody>
      </p:sp>
      <p:sp>
        <p:nvSpPr>
          <p:cNvPr id="24592" name="Rectangle 29"/>
          <p:cNvSpPr>
            <a:spLocks noChangeArrowheads="1"/>
          </p:cNvSpPr>
          <p:nvPr/>
        </p:nvSpPr>
        <p:spPr bwMode="auto">
          <a:xfrm>
            <a:off x="381000" y="5607050"/>
            <a:ext cx="7443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Enzymes ,</a:t>
            </a:r>
            <a:r>
              <a:rPr lang="en-US" b="1" dirty="0" smtClean="0"/>
              <a:t>Coenzymes ,</a:t>
            </a:r>
            <a:r>
              <a:rPr lang="en-US" b="1" dirty="0" smtClean="0">
                <a:solidFill>
                  <a:srgbClr val="FF0000"/>
                </a:solidFill>
              </a:rPr>
              <a:t>hormones</a:t>
            </a:r>
            <a:r>
              <a:rPr lang="en-US" b="1" dirty="0" smtClean="0"/>
              <a:t>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nucleic acids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vitamins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b="1" dirty="0" smtClean="0"/>
              <a:t>Enzymes with out of mineral parts don’t be active .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92606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wet digestion using be </a:t>
            </a:r>
            <a:r>
              <a:rPr lang="en-US" b="1" dirty="0" smtClean="0">
                <a:solidFill>
                  <a:srgbClr val="FF0000"/>
                </a:solidFill>
              </a:rPr>
              <a:t>(HNO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, H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SO</a:t>
            </a:r>
            <a:r>
              <a:rPr lang="en-US" b="1" baseline="-25000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 , HCLO</a:t>
            </a:r>
            <a:r>
              <a:rPr lang="en-US" b="1" baseline="-25000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),</a:t>
            </a:r>
            <a:r>
              <a:rPr lang="en-US" b="1" dirty="0" smtClean="0"/>
              <a:t>temperature is abut  </a:t>
            </a:r>
            <a:r>
              <a:rPr lang="en-US" b="1" dirty="0" smtClean="0">
                <a:solidFill>
                  <a:srgbClr val="FF0000"/>
                </a:solidFill>
              </a:rPr>
              <a:t>250 c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38200" y="2483828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05200" y="245785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85855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" y="381000"/>
            <a:ext cx="876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n-US" b="1" dirty="0"/>
              <a:t>® Although 1.5% of the fresh weight of plants is a </a:t>
            </a:r>
            <a:r>
              <a:rPr lang="en-US" b="1" dirty="0" smtClean="0"/>
              <a:t>metal(</a:t>
            </a:r>
            <a:r>
              <a:rPr lang="en-US" b="1" dirty="0" smtClean="0">
                <a:solidFill>
                  <a:srgbClr val="FF0000"/>
                </a:solidFill>
              </a:rPr>
              <a:t>mineral</a:t>
            </a:r>
            <a:r>
              <a:rPr lang="en-US" b="1" dirty="0" smtClean="0"/>
              <a:t>) </a:t>
            </a:r>
            <a:r>
              <a:rPr lang="en-US" b="1" dirty="0"/>
              <a:t>but of thousands of enzymes can not conduct its work without the presence of a metal part so that the metal part is very important for plants.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-609600" y="1255693"/>
            <a:ext cx="1028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Factors that depends  the Chemical &amp; mineral composition  of </a:t>
            </a:r>
            <a:r>
              <a:rPr lang="en-US" sz="2400" b="1" dirty="0" smtClean="0">
                <a:solidFill>
                  <a:srgbClr val="0070C0"/>
                </a:solidFill>
              </a:rPr>
              <a:t> 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        Plant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81000" y="1828800"/>
            <a:ext cx="8915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b="1" dirty="0">
                <a:solidFill>
                  <a:srgbClr val="FF0000"/>
                </a:solidFill>
              </a:rPr>
              <a:t>Genetic factors: </a:t>
            </a:r>
            <a:r>
              <a:rPr lang="en-US" b="1" dirty="0"/>
              <a:t>determining the content of plant </a:t>
            </a:r>
            <a:r>
              <a:rPr lang="en-US" b="1" dirty="0" smtClean="0"/>
              <a:t>on nutrients </a:t>
            </a:r>
            <a:r>
              <a:rPr lang="en-US" b="1" dirty="0"/>
              <a:t>are inherited trait associated with plants, for example, </a:t>
            </a:r>
            <a:r>
              <a:rPr lang="en-US" b="1" dirty="0" smtClean="0">
                <a:solidFill>
                  <a:srgbClr val="C00000"/>
                </a:solidFill>
              </a:rPr>
              <a:t>Nitrogen </a:t>
            </a:r>
            <a:r>
              <a:rPr lang="en-US" b="1" dirty="0" smtClean="0"/>
              <a:t>and </a:t>
            </a:r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otassium</a:t>
            </a:r>
            <a:r>
              <a:rPr lang="en-US" b="1" dirty="0" smtClean="0"/>
              <a:t> </a:t>
            </a:r>
            <a:r>
              <a:rPr lang="en-US" b="1" dirty="0"/>
              <a:t>content of the top </a:t>
            </a:r>
            <a:r>
              <a:rPr lang="en-US" b="1" dirty="0" smtClean="0">
                <a:solidFill>
                  <a:srgbClr val="C00000"/>
                </a:solidFill>
              </a:rPr>
              <a:t>10</a:t>
            </a:r>
            <a:r>
              <a:rPr lang="en-US" b="1" dirty="0" smtClean="0"/>
              <a:t> times  more than </a:t>
            </a:r>
            <a:r>
              <a:rPr lang="en-US" b="1" dirty="0"/>
              <a:t>content of </a:t>
            </a:r>
            <a:r>
              <a:rPr lang="en-US" b="1" dirty="0" smtClean="0">
                <a:solidFill>
                  <a:srgbClr val="C00000"/>
                </a:solidFill>
              </a:rPr>
              <a:t>Phosphorus</a:t>
            </a:r>
            <a:r>
              <a:rPr lang="en-US" b="1" dirty="0" smtClean="0"/>
              <a:t> </a:t>
            </a:r>
            <a:r>
              <a:rPr lang="en-US" b="1" dirty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Magnesium, </a:t>
            </a:r>
            <a:r>
              <a:rPr lang="en-US" b="1" dirty="0" smtClean="0"/>
              <a:t>and</a:t>
            </a:r>
            <a:r>
              <a:rPr lang="en-US" b="1" dirty="0" smtClean="0">
                <a:solidFill>
                  <a:srgbClr val="C00000"/>
                </a:solidFill>
              </a:rPr>
              <a:t>100-1000 </a:t>
            </a:r>
            <a:r>
              <a:rPr lang="en-US" b="1" dirty="0" smtClean="0"/>
              <a:t>time more than Micron, </a:t>
            </a:r>
            <a:r>
              <a:rPr lang="en-US" b="1" dirty="0"/>
              <a:t>and some </a:t>
            </a:r>
            <a:r>
              <a:rPr lang="en-US" b="1" dirty="0" smtClean="0"/>
              <a:t>species of </a:t>
            </a:r>
            <a:r>
              <a:rPr lang="en-US" b="1" dirty="0"/>
              <a:t>plants contains more </a:t>
            </a:r>
            <a:r>
              <a:rPr lang="en-US" b="1" dirty="0" smtClean="0">
                <a:solidFill>
                  <a:srgbClr val="C00000"/>
                </a:solidFill>
              </a:rPr>
              <a:t>Sodium</a:t>
            </a:r>
            <a:r>
              <a:rPr lang="en-US" b="1" dirty="0" smtClean="0"/>
              <a:t> </a:t>
            </a:r>
            <a:r>
              <a:rPr lang="en-US" b="1" dirty="0"/>
              <a:t>60 times </a:t>
            </a:r>
            <a:r>
              <a:rPr lang="en-US" b="1" dirty="0" smtClean="0"/>
              <a:t>than </a:t>
            </a:r>
            <a:r>
              <a:rPr lang="en-US" b="1" dirty="0" smtClean="0">
                <a:solidFill>
                  <a:srgbClr val="C00000"/>
                </a:solidFill>
              </a:rPr>
              <a:t>Zinc</a:t>
            </a:r>
            <a:r>
              <a:rPr lang="en-US" b="1" dirty="0" smtClean="0"/>
              <a:t> </a:t>
            </a:r>
            <a:r>
              <a:rPr lang="en-US" b="1" dirty="0"/>
              <a:t>and some 60 times </a:t>
            </a:r>
            <a:r>
              <a:rPr lang="en-US" b="1" dirty="0" smtClean="0"/>
              <a:t>than </a:t>
            </a:r>
            <a:r>
              <a:rPr lang="en-US" b="1" dirty="0">
                <a:solidFill>
                  <a:srgbClr val="C00000"/>
                </a:solidFill>
              </a:rPr>
              <a:t>M</a:t>
            </a:r>
            <a:r>
              <a:rPr lang="en-US" b="1" dirty="0" smtClean="0">
                <a:solidFill>
                  <a:srgbClr val="C00000"/>
                </a:solidFill>
              </a:rPr>
              <a:t>anganese</a:t>
            </a:r>
            <a:r>
              <a:rPr lang="en-US" b="1" dirty="0"/>
              <a:t>.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228600" y="3571875"/>
            <a:ext cx="876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AutoNum type="arabicPeriod"/>
            </a:pPr>
            <a:r>
              <a:rPr lang="en-US" b="1" dirty="0" smtClean="0"/>
              <a:t>In </a:t>
            </a:r>
            <a:r>
              <a:rPr lang="en-US" b="1" dirty="0"/>
              <a:t>general, plants with </a:t>
            </a:r>
            <a:r>
              <a:rPr lang="en-US" b="1" dirty="0" smtClean="0">
                <a:solidFill>
                  <a:srgbClr val="FF0000"/>
                </a:solidFill>
              </a:rPr>
              <a:t>dicotyledonous</a:t>
            </a:r>
            <a:r>
              <a:rPr lang="en-US" b="1" dirty="0" smtClean="0"/>
              <a:t> content more divalent ions than monocotyledonous  that content more </a:t>
            </a:r>
            <a:r>
              <a:rPr lang="en-US" b="1" dirty="0" err="1" smtClean="0">
                <a:solidFill>
                  <a:srgbClr val="FF0000"/>
                </a:solidFill>
              </a:rPr>
              <a:t>monovalent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 ions and </a:t>
            </a:r>
            <a:r>
              <a:rPr lang="en-US" b="1" dirty="0" smtClean="0">
                <a:solidFill>
                  <a:srgbClr val="FF0000"/>
                </a:solidFill>
              </a:rPr>
              <a:t>CEC</a:t>
            </a:r>
            <a:r>
              <a:rPr lang="en-US" b="1" dirty="0" smtClean="0"/>
              <a:t> for dicotyledonous is more than monocotyledonous .</a:t>
            </a:r>
            <a:endParaRPr lang="en-US" b="1" dirty="0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228600" y="4506913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/>
              <a:t>. </a:t>
            </a:r>
            <a:r>
              <a:rPr lang="en-US" b="1" dirty="0">
                <a:solidFill>
                  <a:srgbClr val="C00000"/>
                </a:solidFill>
              </a:rPr>
              <a:t>Leguminous</a:t>
            </a:r>
            <a:r>
              <a:rPr lang="en-US" b="1" dirty="0"/>
              <a:t> plants contain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Nitrogen </a:t>
            </a:r>
            <a:r>
              <a:rPr lang="en-US" b="1" dirty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Phosphorus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calcium</a:t>
            </a:r>
            <a:r>
              <a:rPr lang="en-US" b="1" dirty="0"/>
              <a:t> than</a:t>
            </a:r>
            <a:r>
              <a:rPr lang="en-US" b="1" dirty="0">
                <a:solidFill>
                  <a:srgbClr val="C00000"/>
                </a:solidFill>
              </a:rPr>
              <a:t> cereals</a:t>
            </a:r>
            <a:r>
              <a:rPr lang="en-US" b="1" dirty="0"/>
              <a:t>.</a:t>
            </a: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228600" y="5068669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3</a:t>
            </a:r>
            <a:r>
              <a:rPr lang="en-US" b="1" dirty="0" smtClean="0"/>
              <a:t>. </a:t>
            </a:r>
            <a:r>
              <a:rPr lang="en-US" b="1" dirty="0"/>
              <a:t>In </a:t>
            </a:r>
            <a:r>
              <a:rPr lang="en-US" b="1" dirty="0">
                <a:solidFill>
                  <a:srgbClr val="C00000"/>
                </a:solidFill>
              </a:rPr>
              <a:t>citrus</a:t>
            </a:r>
            <a:r>
              <a:rPr lang="en-US" b="1" dirty="0"/>
              <a:t> fruit to be very high proportion of </a:t>
            </a:r>
            <a:r>
              <a:rPr lang="en-US" b="1" dirty="0">
                <a:solidFill>
                  <a:srgbClr val="C00000"/>
                </a:solidFill>
              </a:rPr>
              <a:t>calcium</a:t>
            </a:r>
            <a:r>
              <a:rPr lang="en-US" b="1" dirty="0"/>
              <a:t> up to </a:t>
            </a:r>
            <a:r>
              <a:rPr lang="en-US" b="1" dirty="0">
                <a:solidFill>
                  <a:srgbClr val="C00000"/>
                </a:solidFill>
              </a:rPr>
              <a:t>6% </a:t>
            </a:r>
            <a:r>
              <a:rPr lang="en-US" b="1" dirty="0"/>
              <a:t>without having a toxic effect.</a:t>
            </a: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228600" y="5650468"/>
            <a:ext cx="3440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4</a:t>
            </a:r>
            <a:r>
              <a:rPr lang="en-US" b="1" dirty="0" smtClean="0"/>
              <a:t>. </a:t>
            </a:r>
            <a:r>
              <a:rPr lang="en-US" b="1" dirty="0">
                <a:solidFill>
                  <a:srgbClr val="C00000"/>
                </a:solidFill>
              </a:rPr>
              <a:t>Apples</a:t>
            </a:r>
            <a:r>
              <a:rPr lang="en-US" b="1" dirty="0"/>
              <a:t> contains </a:t>
            </a:r>
            <a:r>
              <a:rPr lang="en-US" b="1" dirty="0">
                <a:solidFill>
                  <a:srgbClr val="C00000"/>
                </a:solidFill>
              </a:rPr>
              <a:t>3% </a:t>
            </a:r>
            <a:r>
              <a:rPr lang="en-US" b="1" dirty="0"/>
              <a:t>of</a:t>
            </a:r>
            <a:r>
              <a:rPr lang="en-US" b="1" dirty="0">
                <a:solidFill>
                  <a:srgbClr val="C00000"/>
                </a:solidFill>
              </a:rPr>
              <a:t> calcium</a:t>
            </a:r>
            <a:r>
              <a:rPr lang="en-US" b="1" dirty="0"/>
              <a:t>.</a:t>
            </a:r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228600" y="6010275"/>
            <a:ext cx="891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5</a:t>
            </a:r>
            <a:r>
              <a:rPr lang="en-US" b="1" dirty="0" smtClean="0"/>
              <a:t>. </a:t>
            </a:r>
            <a:r>
              <a:rPr lang="en-US" b="1" dirty="0">
                <a:solidFill>
                  <a:srgbClr val="C00000"/>
                </a:solidFill>
              </a:rPr>
              <a:t>Sunflower</a:t>
            </a:r>
            <a:r>
              <a:rPr lang="en-US" b="1" dirty="0"/>
              <a:t> needs and focus more on containing </a:t>
            </a:r>
            <a:r>
              <a:rPr lang="en-US" b="1" dirty="0" smtClean="0">
                <a:solidFill>
                  <a:srgbClr val="C00000"/>
                </a:solidFill>
              </a:rPr>
              <a:t>Boron</a:t>
            </a:r>
            <a:r>
              <a:rPr lang="en-US" b="1" dirty="0" smtClean="0"/>
              <a:t> </a:t>
            </a:r>
            <a:r>
              <a:rPr lang="en-US" b="1" dirty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Calcium</a:t>
            </a:r>
            <a:r>
              <a:rPr lang="en-US" b="1" dirty="0" smtClean="0"/>
              <a:t> </a:t>
            </a:r>
            <a:r>
              <a:rPr lang="en-US" b="1" dirty="0"/>
              <a:t>(as if the concentration of </a:t>
            </a:r>
            <a:r>
              <a:rPr lang="en-US" b="1" dirty="0" smtClean="0">
                <a:solidFill>
                  <a:srgbClr val="C00000"/>
                </a:solidFill>
              </a:rPr>
              <a:t>Boron</a:t>
            </a:r>
            <a:r>
              <a:rPr lang="en-US" b="1" dirty="0" smtClean="0"/>
              <a:t> </a:t>
            </a:r>
            <a:r>
              <a:rPr lang="en-US" b="1" dirty="0"/>
              <a:t>more than </a:t>
            </a:r>
            <a:r>
              <a:rPr lang="en-US" b="1" dirty="0" smtClean="0"/>
              <a:t>10 </a:t>
            </a:r>
            <a:r>
              <a:rPr lang="en-US" b="1" dirty="0" err="1" smtClean="0"/>
              <a:t>ppm</a:t>
            </a:r>
            <a:r>
              <a:rPr lang="en-US" b="1" dirty="0" smtClean="0"/>
              <a:t> does </a:t>
            </a:r>
            <a:r>
              <a:rPr lang="en-US" b="1" dirty="0"/>
              <a:t>not cause toxicity </a:t>
            </a:r>
            <a:r>
              <a:rPr lang="en-US" b="1" dirty="0" smtClean="0"/>
              <a:t> , but in cereals </a:t>
            </a:r>
            <a:r>
              <a:rPr lang="en-US" b="1" dirty="0"/>
              <a:t>while if </a:t>
            </a:r>
            <a:r>
              <a:rPr lang="en-US" b="1" dirty="0" smtClean="0"/>
              <a:t>2 </a:t>
            </a:r>
            <a:r>
              <a:rPr lang="en-US" b="1" dirty="0" err="1" smtClean="0"/>
              <a:t>ppm</a:t>
            </a:r>
            <a:r>
              <a:rPr lang="en-US" b="1" dirty="0" smtClean="0"/>
              <a:t>  the </a:t>
            </a:r>
            <a:r>
              <a:rPr lang="en-US" b="1" dirty="0"/>
              <a:t>cause </a:t>
            </a:r>
            <a:r>
              <a:rPr lang="en-US" b="1" dirty="0" smtClean="0"/>
              <a:t>toxic).</a:t>
            </a:r>
            <a:endParaRPr lang="en-US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30291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28600" y="573088"/>
            <a:ext cx="883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6</a:t>
            </a:r>
            <a:r>
              <a:rPr lang="en-US" b="1" dirty="0" smtClean="0"/>
              <a:t>. The </a:t>
            </a:r>
            <a:r>
              <a:rPr lang="en-US" b="1" dirty="0" smtClean="0">
                <a:solidFill>
                  <a:srgbClr val="C00000"/>
                </a:solidFill>
              </a:rPr>
              <a:t>Potato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Red </a:t>
            </a:r>
            <a:r>
              <a:rPr lang="en-US" b="1" dirty="0">
                <a:solidFill>
                  <a:srgbClr val="C00000"/>
                </a:solidFill>
              </a:rPr>
              <a:t>B</a:t>
            </a:r>
            <a:r>
              <a:rPr lang="en-US" b="1" dirty="0" smtClean="0">
                <a:solidFill>
                  <a:srgbClr val="C00000"/>
                </a:solidFill>
              </a:rPr>
              <a:t>eets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Sugarcane </a:t>
            </a:r>
            <a:r>
              <a:rPr lang="en-US" b="1" dirty="0"/>
              <a:t>has a high concentration of </a:t>
            </a:r>
            <a:r>
              <a:rPr lang="en-US" b="1" dirty="0" smtClean="0">
                <a:solidFill>
                  <a:srgbClr val="C00000"/>
                </a:solidFill>
              </a:rPr>
              <a:t>Potassium</a:t>
            </a:r>
            <a:r>
              <a:rPr lang="en-US" b="1" dirty="0" smtClean="0"/>
              <a:t> </a:t>
            </a:r>
            <a:r>
              <a:rPr lang="en-US" b="1" dirty="0"/>
              <a:t>which helps to transfer and storage of carbohydrates.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228600" y="1307068"/>
            <a:ext cx="2916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7</a:t>
            </a:r>
            <a:r>
              <a:rPr lang="en-US" b="1" dirty="0" smtClean="0"/>
              <a:t>. </a:t>
            </a:r>
            <a:r>
              <a:rPr lang="en-US" b="1" dirty="0">
                <a:solidFill>
                  <a:srgbClr val="C00000"/>
                </a:solidFill>
              </a:rPr>
              <a:t>Spinach</a:t>
            </a:r>
            <a:r>
              <a:rPr lang="en-US" b="1" dirty="0"/>
              <a:t> is rich in </a:t>
            </a:r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ron</a:t>
            </a:r>
            <a:r>
              <a:rPr lang="en-US" b="1" dirty="0"/>
              <a:t>.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228600" y="1666875"/>
            <a:ext cx="891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8</a:t>
            </a:r>
            <a:r>
              <a:rPr lang="en-US" b="1" dirty="0" smtClean="0"/>
              <a:t>.  </a:t>
            </a:r>
            <a:r>
              <a:rPr lang="en-US" b="1" dirty="0" smtClean="0">
                <a:solidFill>
                  <a:srgbClr val="C00000"/>
                </a:solidFill>
              </a:rPr>
              <a:t>Cauliflower , Radish ,Onion, Garlic ,Mustard ,Turnip and </a:t>
            </a:r>
            <a:r>
              <a:rPr lang="en-US" b="1" dirty="0">
                <a:solidFill>
                  <a:srgbClr val="C00000"/>
                </a:solidFill>
              </a:rPr>
              <a:t>radish </a:t>
            </a:r>
            <a:r>
              <a:rPr lang="en-US" b="1" dirty="0" smtClean="0"/>
              <a:t>to </a:t>
            </a:r>
            <a:r>
              <a:rPr lang="en-US" b="1" dirty="0"/>
              <a:t>some extent pulses contains a high proportion </a:t>
            </a:r>
            <a:r>
              <a:rPr lang="en-US" b="1" dirty="0" smtClean="0"/>
              <a:t>of  </a:t>
            </a:r>
            <a:r>
              <a:rPr lang="en-US" b="1" dirty="0" smtClean="0">
                <a:solidFill>
                  <a:srgbClr val="C00000"/>
                </a:solidFill>
              </a:rPr>
              <a:t>Sulfur</a:t>
            </a:r>
            <a:r>
              <a:rPr lang="en-US" b="1" dirty="0" smtClean="0"/>
              <a:t> and volatile </a:t>
            </a:r>
            <a:r>
              <a:rPr lang="en-US" b="1" dirty="0"/>
              <a:t>oils as a result of the presence of sulfur. </a:t>
            </a:r>
            <a:r>
              <a:rPr lang="en-US" b="1" dirty="0" smtClean="0"/>
              <a:t>(mustard </a:t>
            </a:r>
            <a:r>
              <a:rPr lang="en-US" b="1" dirty="0"/>
              <a:t>oil </a:t>
            </a:r>
            <a:r>
              <a:rPr lang="en-US" b="1" dirty="0" smtClean="0"/>
              <a:t>glycosides).</a:t>
            </a:r>
            <a:endParaRPr lang="en-US" b="1" dirty="0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260350" y="2438400"/>
            <a:ext cx="47900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en-US" sz="2400" b="1">
                <a:solidFill>
                  <a:srgbClr val="FF0000"/>
                </a:solidFill>
              </a:rPr>
              <a:t>The </a:t>
            </a:r>
            <a:r>
              <a:rPr lang="en-US" sz="2400" b="1" smtClean="0">
                <a:solidFill>
                  <a:srgbClr val="FF0000"/>
                </a:solidFill>
              </a:rPr>
              <a:t>availability of  </a:t>
            </a:r>
            <a:r>
              <a:rPr lang="en-US" sz="2400" b="1" dirty="0" smtClean="0">
                <a:solidFill>
                  <a:srgbClr val="FF0000"/>
                </a:solidFill>
              </a:rPr>
              <a:t>nutrients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228600" y="2971800"/>
            <a:ext cx="88392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/>
              <a:t>The higher concentration of component increased quantity and are more availability and increasing the absorption by the roots of plants and increase its focus in the member plant.</a:t>
            </a: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04800" y="3886200"/>
            <a:ext cx="457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</a:t>
            </a:r>
            <a:r>
              <a:rPr lang="en-US" sz="2800" b="1" dirty="0" smtClean="0">
                <a:solidFill>
                  <a:srgbClr val="FF0000"/>
                </a:solidFill>
              </a:rPr>
              <a:t>Kinds of plant tissues: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304800" y="4419600"/>
            <a:ext cx="883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/>
              <a:t>The content of plant material from the different </a:t>
            </a:r>
            <a:r>
              <a:rPr lang="en-US" b="1" dirty="0" smtClean="0"/>
              <a:t>elements and nutrients </a:t>
            </a:r>
            <a:r>
              <a:rPr lang="en-US" b="1" dirty="0"/>
              <a:t>of the members and the requirement that member </a:t>
            </a:r>
            <a:r>
              <a:rPr lang="en-US" b="1" dirty="0" smtClean="0"/>
              <a:t>to the nutrients  like ( roots, stems, </a:t>
            </a:r>
            <a:r>
              <a:rPr lang="en-US" b="1" dirty="0"/>
              <a:t>flowers, grains, fruits, tubers,...............).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6388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Plant  old and Age of plants 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65247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9459" name="Picture 4" descr="f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5154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303213"/>
            <a:ext cx="8435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n-US" b="1" dirty="0"/>
              <a:t>Affect the quality of plants, as well as on the availability of nutrients in growing availability of manganese and iron and aluminum in acidic soils, and increase the availability of </a:t>
            </a:r>
            <a:r>
              <a:rPr lang="en-US" b="1" dirty="0" smtClean="0"/>
              <a:t> calcium ,sodium</a:t>
            </a:r>
            <a:r>
              <a:rPr lang="en-US" b="1" dirty="0"/>
              <a:t>, potassium, magnesium and copper in </a:t>
            </a:r>
            <a:r>
              <a:rPr lang="en-US" b="1" dirty="0" smtClean="0"/>
              <a:t>basic soil</a:t>
            </a:r>
            <a:endParaRPr lang="en-US" b="1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371600" y="1524000"/>
            <a:ext cx="50919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Total acidity= (pH Solution +pH Clay </a:t>
            </a:r>
            <a:r>
              <a:rPr lang="en-US" b="1" dirty="0" smtClean="0">
                <a:solidFill>
                  <a:srgbClr val="00B0F0"/>
                </a:solidFill>
              </a:rPr>
              <a:t>Mineral)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" y="1981200"/>
            <a:ext cx="4506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/>
              <a:t>* The optimum soil pH for plants is 7.5.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2514600"/>
            <a:ext cx="8008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7. The distribution of elements and made available. 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81000" y="3048000"/>
            <a:ext cx="1609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 eaLnBrk="0" hangingPunct="0"/>
            <a:r>
              <a:rPr lang="en-US" sz="2800" b="1" dirty="0">
                <a:solidFill>
                  <a:srgbClr val="FF0000"/>
                </a:solidFill>
              </a:rPr>
              <a:t>8.  Wind. 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81000" y="3581400"/>
            <a:ext cx="84582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n-US" sz="2800" b="1" dirty="0">
                <a:solidFill>
                  <a:srgbClr val="FF0000"/>
                </a:solidFill>
              </a:rPr>
              <a:t>9. Vital factors (bio factor): </a:t>
            </a:r>
            <a:r>
              <a:rPr lang="en-US" b="1" dirty="0"/>
              <a:t>the existence of a relationship of competition </a:t>
            </a:r>
            <a:r>
              <a:rPr lang="en-US" b="1" dirty="0" smtClean="0"/>
              <a:t>,antagonism</a:t>
            </a:r>
            <a:r>
              <a:rPr lang="en-US" b="1" dirty="0"/>
              <a:t>, and </a:t>
            </a:r>
            <a:r>
              <a:rPr lang="en-US" b="1" dirty="0" smtClean="0"/>
              <a:t>synergisms secretion </a:t>
            </a:r>
            <a:r>
              <a:rPr lang="en-US" b="1" dirty="0"/>
              <a:t>by the materials or chemical compounds or biological quality is called vital factors, and there is a set of </a:t>
            </a:r>
            <a:r>
              <a:rPr lang="en-US" b="1" dirty="0" smtClean="0"/>
              <a:t>relationships( +,+   -,-   +,-  )( cat ion , anion )</a:t>
            </a:r>
            <a:endParaRPr lang="en-US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1702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7374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137160"/>
          <a:ext cx="6172200" cy="6339840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821577"/>
                <a:gridCol w="1714703"/>
                <a:gridCol w="1635920"/>
              </a:tblGrid>
              <a:tr h="377190"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Macro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80-90%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7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7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ar-IQ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+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AIR O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7190"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Macro%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7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HPO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2-</a:t>
                      </a:r>
                      <a:r>
                        <a:rPr kumimoji="0" lang="ar-IQ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،</a:t>
                      </a:r>
                      <a:r>
                        <a:rPr kumimoji="0" lang="ar-IQ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7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ar-IQ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ar-IQ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،</a:t>
                      </a:r>
                      <a:r>
                        <a:rPr kumimoji="0" lang="ar-IQ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NH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7190">
                <a:tc rowSpan="10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Micro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ppm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2+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7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Mg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2+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7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2-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7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MoO</a:t>
                      </a:r>
                      <a:r>
                        <a:rPr kumimoji="0" lang="en-US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2-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7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2+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7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Zn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2+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7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2+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7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Mn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2+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7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7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li-A-Samik" pitchFamily="2" charset="-78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8534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</a:rPr>
              <a:t>2021-2022</a:t>
            </a:r>
          </a:p>
        </p:txBody>
      </p:sp>
      <p:sp>
        <p:nvSpPr>
          <p:cNvPr id="18534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16675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</a:rPr>
              <a:t>Dr. Alwand Tahir Dizayee</a:t>
            </a:r>
          </a:p>
        </p:txBody>
      </p:sp>
      <p:sp>
        <p:nvSpPr>
          <p:cNvPr id="185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01325D-F304-421A-8F40-95F39836F00F}" type="slidenum">
              <a:rPr lang="ar-SA" smtClean="0">
                <a:solidFill>
                  <a:schemeClr val="tx1"/>
                </a:solidFill>
              </a:rPr>
              <a:pPr/>
              <a:t>5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7" name="Right Bracket 6"/>
          <p:cNvSpPr/>
          <p:nvPr/>
        </p:nvSpPr>
        <p:spPr>
          <a:xfrm>
            <a:off x="5105400" y="152400"/>
            <a:ext cx="76200" cy="10668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Bracket 9"/>
          <p:cNvSpPr/>
          <p:nvPr/>
        </p:nvSpPr>
        <p:spPr>
          <a:xfrm>
            <a:off x="5105400" y="1447800"/>
            <a:ext cx="46038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Bracket 10"/>
          <p:cNvSpPr/>
          <p:nvPr/>
        </p:nvSpPr>
        <p:spPr>
          <a:xfrm>
            <a:off x="5135563" y="2895600"/>
            <a:ext cx="46037" cy="32766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585" name="TextBox 11"/>
          <p:cNvSpPr txBox="1">
            <a:spLocks noChangeArrowheads="1"/>
          </p:cNvSpPr>
          <p:nvPr/>
        </p:nvSpPr>
        <p:spPr bwMode="auto">
          <a:xfrm>
            <a:off x="5181600" y="5445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Air</a:t>
            </a:r>
          </a:p>
        </p:txBody>
      </p:sp>
      <p:sp>
        <p:nvSpPr>
          <p:cNvPr id="152586" name="TextBox 12"/>
          <p:cNvSpPr txBox="1">
            <a:spLocks noChangeArrowheads="1"/>
          </p:cNvSpPr>
          <p:nvPr/>
        </p:nvSpPr>
        <p:spPr bwMode="auto">
          <a:xfrm>
            <a:off x="5410200" y="19812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Soil&amp; Air</a:t>
            </a:r>
          </a:p>
        </p:txBody>
      </p:sp>
      <p:sp>
        <p:nvSpPr>
          <p:cNvPr id="152587" name="TextBox 13"/>
          <p:cNvSpPr txBox="1">
            <a:spLocks noChangeArrowheads="1"/>
          </p:cNvSpPr>
          <p:nvPr/>
        </p:nvSpPr>
        <p:spPr bwMode="auto">
          <a:xfrm>
            <a:off x="5257800" y="435451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soil</a:t>
            </a:r>
          </a:p>
        </p:txBody>
      </p:sp>
    </p:spTree>
    <p:extLst>
      <p:ext uri="{BB962C8B-B14F-4D97-AF65-F5344CB8AC3E}">
        <p14:creationId xmlns:p14="http://schemas.microsoft.com/office/powerpoint/2010/main" val="771981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2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2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2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2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2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2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52585" grpId="0" build="p"/>
      <p:bldP spid="152586" grpId="0" build="p"/>
      <p:bldP spid="1525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136195" name="Picture 4" descr="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53113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3074" name="Picture 2" descr="C:\Documents and Settings\A\Desktop\CarbonCycle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10058400" cy="7315199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34037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\Desktop\nitrogen_cycle_ori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54071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5156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260350"/>
            <a:ext cx="9144000" cy="5689600"/>
          </a:xfrm>
          <a:prstGeom prst="rect">
            <a:avLst/>
          </a:prstGeom>
          <a:noFill/>
        </p:spPr>
      </p:pic>
      <p:pic>
        <p:nvPicPr>
          <p:cNvPr id="1026" name="Picture 2" descr="C:\Documents and Settings\A\Desktop\phosphor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</p:spPr>
      </p:pic>
      <p:pic>
        <p:nvPicPr>
          <p:cNvPr id="1027" name="Picture 3" descr="C:\Documents and Settings\A\Desktop\phosph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500"/>
            <a:ext cx="9372599" cy="62865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76644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1208</Words>
  <Application>Microsoft Office PowerPoint</Application>
  <PresentationFormat>On-screen Show (4:3)</PresentationFormat>
  <Paragraphs>155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 nutrient cycle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salahaddin  college of agriculture soil &amp; water SCIENCES department</dc:title>
  <dc:creator>HAS</dc:creator>
  <cp:lastModifiedBy>HAS</cp:lastModifiedBy>
  <cp:revision>5</cp:revision>
  <dcterms:created xsi:type="dcterms:W3CDTF">2022-04-25T20:02:46Z</dcterms:created>
  <dcterms:modified xsi:type="dcterms:W3CDTF">2022-04-25T20:06:29Z</dcterms:modified>
</cp:coreProperties>
</file>