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4614-AE19-402C-910A-161751D21A39}" type="datetimeFigureOut">
              <a:rPr lang="en-US" smtClean="0"/>
              <a:t>25-Apr-22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9626D-7EA4-4C02-A93F-CD2F6336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A4743-25E7-47E3-A1D4-B82B096817B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   2016-2017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Dr. Alwand Tahir Dizayee   2016-2017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A4743-25E7-47E3-A1D4-B82B096817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493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61642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137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1B303-8452-459B-99BE-CCA3492EFA4C}" type="slidenum">
              <a:rPr lang="ar-SA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410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6795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6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05893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56821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3768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69815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88434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7043686"/>
      </p:ext>
    </p:extLst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2021-2022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A22E">
                    <a:shade val="75000"/>
                  </a:srgbClr>
                </a:solidFill>
              </a:rPr>
              <a:t>Dr. Alwand Tahir Dizayee</a:t>
            </a: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9E117A-CA9F-4CE9-A8CC-1947869981DF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7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newsflash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A\Desktop\3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87326"/>
            <a:ext cx="8991599" cy="70453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4343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2700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</p:spPr>
        <p:txBody>
          <a:bodyPr/>
          <a:lstStyle/>
          <a:p>
            <a:r>
              <a:rPr lang="ar-IQ" sz="4400" b="1">
                <a:solidFill>
                  <a:srgbClr val="FF0000"/>
                </a:solidFill>
              </a:rPr>
              <a:t>الاواسط الغذائية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4986978" y="381000"/>
            <a:ext cx="40046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 media of nutrition</a:t>
            </a:r>
          </a:p>
        </p:txBody>
      </p:sp>
      <p:sp>
        <p:nvSpPr>
          <p:cNvPr id="360458" name="AutoShape 10"/>
          <p:cNvSpPr>
            <a:spLocks noChangeArrowheads="1"/>
          </p:cNvSpPr>
          <p:nvPr/>
        </p:nvSpPr>
        <p:spPr bwMode="auto">
          <a:xfrm rot="10800000">
            <a:off x="468313" y="1989138"/>
            <a:ext cx="4464050" cy="2376487"/>
          </a:xfrm>
          <a:prstGeom prst="cloudCallout">
            <a:avLst>
              <a:gd name="adj1" fmla="val -48222"/>
              <a:gd name="adj2" fmla="val 8713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lIns="0" tIns="0" rIns="0" bIns="0"/>
          <a:lstStyle/>
          <a:p>
            <a:pPr algn="r">
              <a:spcBef>
                <a:spcPct val="20000"/>
              </a:spcBef>
              <a:buClr>
                <a:schemeClr val="tx1"/>
              </a:buClr>
            </a:pPr>
            <a:endParaRPr lang="ar-IQ" sz="2400" b="1">
              <a:solidFill>
                <a:srgbClr val="FF0000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</a:pPr>
            <a:r>
              <a:rPr lang="ar-IQ" sz="2400" b="1">
                <a:solidFill>
                  <a:srgbClr val="FF0000"/>
                </a:solidFill>
              </a:rPr>
              <a:t>مزارع الوسط الصلب الحبيبي </a:t>
            </a:r>
            <a:endParaRPr lang="en-US" sz="2400" b="1">
              <a:solidFill>
                <a:srgbClr val="FF0000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</a:pPr>
            <a:r>
              <a:rPr lang="en-US" sz="2400" b="1">
                <a:solidFill>
                  <a:srgbClr val="FF0000"/>
                </a:solidFill>
              </a:rPr>
              <a:t>Aggregate Culture</a:t>
            </a:r>
            <a:r>
              <a:rPr lang="ar-IQ" sz="2400"/>
              <a:t> </a:t>
            </a:r>
          </a:p>
          <a:p>
            <a:endParaRPr lang="en-US" sz="2400"/>
          </a:p>
        </p:txBody>
      </p:sp>
      <p:sp>
        <p:nvSpPr>
          <p:cNvPr id="360459" name="AutoShape 11"/>
          <p:cNvSpPr>
            <a:spLocks noChangeArrowheads="1"/>
          </p:cNvSpPr>
          <p:nvPr/>
        </p:nvSpPr>
        <p:spPr bwMode="auto">
          <a:xfrm rot="10800000">
            <a:off x="5168900" y="1844675"/>
            <a:ext cx="3959225" cy="2376488"/>
          </a:xfrm>
          <a:prstGeom prst="cloudCallout">
            <a:avLst>
              <a:gd name="adj1" fmla="val 52963"/>
              <a:gd name="adj2" fmla="val 811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lIns="0" tIns="0" rIns="0" bIns="0"/>
          <a:lstStyle/>
          <a:p>
            <a:pPr algn="ctr"/>
            <a:endParaRPr lang="ar-IQ" sz="2400" b="1">
              <a:solidFill>
                <a:srgbClr val="FF0000"/>
              </a:solidFill>
            </a:endParaRPr>
          </a:p>
          <a:p>
            <a:pPr algn="ctr"/>
            <a:r>
              <a:rPr lang="ar-IQ" sz="2400" b="1">
                <a:solidFill>
                  <a:srgbClr val="FF0000"/>
                </a:solidFill>
              </a:rPr>
              <a:t>المزارع المائية</a:t>
            </a:r>
          </a:p>
          <a:p>
            <a:pPr algn="ctr" rtl="0"/>
            <a:r>
              <a:rPr lang="en-US" sz="2400" b="1">
                <a:solidFill>
                  <a:srgbClr val="FF0000"/>
                </a:solidFill>
              </a:rPr>
              <a:t>Liquid Culture</a:t>
            </a:r>
            <a:r>
              <a:rPr lang="ar-IQ" sz="2400" b="1">
                <a:solidFill>
                  <a:srgbClr val="FF0000"/>
                </a:solidFill>
              </a:rPr>
              <a:t>           </a:t>
            </a:r>
            <a:endParaRPr lang="en-US" sz="2400" b="1">
              <a:solidFill>
                <a:srgbClr val="FF0000"/>
              </a:solidFill>
            </a:endParaRPr>
          </a:p>
          <a:p>
            <a:endParaRPr lang="en-US" sz="32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95600" cy="288925"/>
          </a:xfrm>
        </p:spPr>
        <p:txBody>
          <a:bodyPr/>
          <a:lstStyle/>
          <a:p>
            <a:r>
              <a:rPr lang="en-US" smtClean="0"/>
              <a:t>Dr. Alwand Tahir Dizayee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23909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The kind of </a:t>
            </a:r>
            <a:r>
              <a:rPr lang="en-US" dirty="0" smtClean="0">
                <a:solidFill>
                  <a:schemeClr val="tx1"/>
                </a:solidFill>
              </a:rPr>
              <a:t>liquid Cultures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28600" y="533400"/>
            <a:ext cx="9601200" cy="1905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4500" b="1" dirty="0" smtClean="0">
                <a:solidFill>
                  <a:schemeClr val="bg1"/>
                </a:solidFill>
              </a:rPr>
              <a:t>Is the center where plants growth with out natural nutrients and soil </a:t>
            </a:r>
            <a:r>
              <a:rPr lang="en-US" sz="4500" b="1" dirty="0" smtClean="0">
                <a:solidFill>
                  <a:schemeClr val="tx1"/>
                </a:solidFill>
              </a:rPr>
              <a:t>, the solution </a:t>
            </a:r>
            <a:endParaRPr lang="en-US" sz="45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500" b="1" dirty="0" smtClean="0">
                <a:solidFill>
                  <a:schemeClr val="tx1"/>
                </a:solidFill>
              </a:rPr>
              <a:t>  </a:t>
            </a:r>
            <a:r>
              <a:rPr lang="en-US" sz="4500" b="1" dirty="0" smtClean="0">
                <a:solidFill>
                  <a:schemeClr val="bg1"/>
                </a:solidFill>
              </a:rPr>
              <a:t>Industrial </a:t>
            </a:r>
            <a:r>
              <a:rPr lang="en-US" sz="4500" b="1" dirty="0" smtClean="0">
                <a:solidFill>
                  <a:schemeClr val="tx1"/>
                </a:solidFill>
              </a:rPr>
              <a:t> contenting all the requirements nutrition (Macro &amp; Micro) of plants 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2514600"/>
            <a:ext cx="89154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90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000" b="1" dirty="0" smtClean="0"/>
              <a:t>1-</a:t>
            </a:r>
            <a:r>
              <a:rPr lang="en-US" sz="2000" b="1" dirty="0" smtClean="0">
                <a:solidFill>
                  <a:srgbClr val="FFFF00"/>
                </a:solidFill>
              </a:rPr>
              <a:t>Hydroponics Cultures.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971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/>
              <a:t>2-</a:t>
            </a:r>
            <a:r>
              <a:rPr lang="en-US" sz="2000" b="1" dirty="0" smtClean="0">
                <a:solidFill>
                  <a:srgbClr val="FFFF00"/>
                </a:solidFill>
              </a:rPr>
              <a:t>Solution Cultures.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429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dirty="0" smtClean="0"/>
              <a:t>3-</a:t>
            </a:r>
            <a:r>
              <a:rPr lang="en-US" sz="2000" b="1" dirty="0" smtClean="0">
                <a:solidFill>
                  <a:srgbClr val="FFFF00"/>
                </a:solidFill>
              </a:rPr>
              <a:t>Water Cultures.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2895600"/>
            <a:ext cx="4724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center of growth is solution  put  on container ( </a:t>
            </a:r>
            <a:r>
              <a:rPr lang="en-US" sz="2400" dirty="0" smtClean="0">
                <a:solidFill>
                  <a:schemeClr val="tx1"/>
                </a:solidFill>
              </a:rPr>
              <a:t>Knops &amp;Sachs 1865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4724401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 smtClean="0"/>
              <a:t>Hoagland &amp; </a:t>
            </a:r>
            <a:r>
              <a:rPr lang="en-US" b="1" dirty="0" err="1" smtClean="0"/>
              <a:t>Arnon</a:t>
            </a:r>
            <a:r>
              <a:rPr lang="en-US" b="1" dirty="0" smtClean="0"/>
              <a:t> 1950 .</a:t>
            </a:r>
          </a:p>
          <a:p>
            <a:pPr algn="just">
              <a:spcBef>
                <a:spcPct val="50000"/>
              </a:spcBef>
            </a:pPr>
            <a:r>
              <a:rPr lang="en-US" b="1" dirty="0" err="1" smtClean="0"/>
              <a:t>Eran</a:t>
            </a:r>
            <a:r>
              <a:rPr lang="en-US" b="1" dirty="0" smtClean="0"/>
              <a:t> &amp; </a:t>
            </a:r>
            <a:r>
              <a:rPr lang="en-US" b="1" dirty="0" err="1" smtClean="0"/>
              <a:t>Nason</a:t>
            </a:r>
            <a:r>
              <a:rPr lang="en-US" b="1" dirty="0" smtClean="0"/>
              <a:t> 1953.</a:t>
            </a:r>
          </a:p>
          <a:p>
            <a:pPr algn="just">
              <a:spcBef>
                <a:spcPct val="50000"/>
              </a:spcBef>
            </a:pPr>
            <a:r>
              <a:rPr lang="en-US" b="1" dirty="0" err="1" smtClean="0"/>
              <a:t>Johanson</a:t>
            </a:r>
            <a:r>
              <a:rPr lang="en-US" b="1" dirty="0" smtClean="0"/>
              <a:t>  </a:t>
            </a:r>
            <a:r>
              <a:rPr lang="en-US" b="1" dirty="0" err="1" smtClean="0"/>
              <a:t>etal</a:t>
            </a:r>
            <a:r>
              <a:rPr lang="en-US" b="1" dirty="0" smtClean="0"/>
              <a:t> 1957.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151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Kind liquid culture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Hydroponics Culture </a:t>
            </a:r>
            <a:r>
              <a:rPr lang="en-US" b="1" dirty="0" smtClean="0"/>
              <a:t>or Solution Culture or </a:t>
            </a:r>
            <a:r>
              <a:rPr lang="en-US" b="1" dirty="0" smtClean="0">
                <a:solidFill>
                  <a:srgbClr val="7030A0"/>
                </a:solidFill>
              </a:rPr>
              <a:t>Water Culture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The centre or the </a:t>
            </a:r>
            <a:r>
              <a:rPr lang="en-US" sz="2400" b="1" dirty="0" smtClean="0">
                <a:solidFill>
                  <a:srgbClr val="FF0000"/>
                </a:solidFill>
              </a:rPr>
              <a:t>environment </a:t>
            </a:r>
            <a:r>
              <a:rPr lang="en-US" sz="2400" b="1" dirty="0" smtClean="0">
                <a:solidFill>
                  <a:schemeClr val="tx1"/>
                </a:solidFill>
              </a:rPr>
              <a:t>which  containing  the plants and the all solved essential </a:t>
            </a:r>
            <a:r>
              <a:rPr lang="en-US" sz="2400" b="1" dirty="0" smtClean="0">
                <a:solidFill>
                  <a:srgbClr val="FF0000"/>
                </a:solidFill>
              </a:rPr>
              <a:t>nutrients </a:t>
            </a:r>
            <a:r>
              <a:rPr lang="en-US" sz="2400" b="1" dirty="0" smtClean="0">
                <a:solidFill>
                  <a:schemeClr val="tx1"/>
                </a:solidFill>
              </a:rPr>
              <a:t>to growth </a:t>
            </a:r>
            <a:r>
              <a:rPr lang="en-US" sz="2400" b="1" dirty="0" smtClean="0">
                <a:solidFill>
                  <a:srgbClr val="FF0000"/>
                </a:solidFill>
              </a:rPr>
              <a:t>with out </a:t>
            </a:r>
            <a:r>
              <a:rPr lang="en-US" sz="2400" b="1" dirty="0" smtClean="0">
                <a:solidFill>
                  <a:schemeClr val="tx1"/>
                </a:solidFill>
              </a:rPr>
              <a:t>containing the </a:t>
            </a:r>
            <a:r>
              <a:rPr lang="en-US" sz="2400" b="1" dirty="0" smtClean="0">
                <a:solidFill>
                  <a:srgbClr val="FF0000"/>
                </a:solidFill>
              </a:rPr>
              <a:t>soil </a:t>
            </a:r>
            <a:r>
              <a:rPr lang="en-US" sz="2400" b="1" dirty="0" smtClean="0">
                <a:solidFill>
                  <a:schemeClr val="tx1"/>
                </a:solidFill>
              </a:rPr>
              <a:t>these media formed and industrial ,don’t      Natural the first time formed by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7030A0"/>
                </a:solidFill>
              </a:rPr>
              <a:t>Knops &amp; Sachs 1865).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7030A0"/>
                </a:solidFill>
              </a:rPr>
              <a:t>Hoagland &amp; </a:t>
            </a:r>
            <a:r>
              <a:rPr lang="en-US" sz="2400" b="1" dirty="0" err="1" smtClean="0">
                <a:solidFill>
                  <a:srgbClr val="7030A0"/>
                </a:solidFill>
              </a:rPr>
              <a:t>Arnon</a:t>
            </a:r>
            <a:r>
              <a:rPr lang="en-US" sz="2400" b="1" dirty="0" smtClean="0">
                <a:solidFill>
                  <a:srgbClr val="7030A0"/>
                </a:solidFill>
              </a:rPr>
              <a:t> 1950 .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 err="1" smtClean="0">
                <a:solidFill>
                  <a:srgbClr val="7030A0"/>
                </a:solidFill>
              </a:rPr>
              <a:t>Eran</a:t>
            </a:r>
            <a:r>
              <a:rPr lang="en-US" sz="2400" b="1" dirty="0" smtClean="0">
                <a:solidFill>
                  <a:srgbClr val="7030A0"/>
                </a:solidFill>
              </a:rPr>
              <a:t> &amp; </a:t>
            </a:r>
            <a:r>
              <a:rPr lang="en-US" sz="2400" b="1" dirty="0" err="1" smtClean="0">
                <a:solidFill>
                  <a:srgbClr val="7030A0"/>
                </a:solidFill>
              </a:rPr>
              <a:t>Nason</a:t>
            </a:r>
            <a:r>
              <a:rPr lang="en-US" sz="2400" b="1" dirty="0" smtClean="0">
                <a:solidFill>
                  <a:srgbClr val="7030A0"/>
                </a:solidFill>
              </a:rPr>
              <a:t> 1953.</a:t>
            </a:r>
          </a:p>
          <a:p>
            <a:pPr algn="just">
              <a:spcBef>
                <a:spcPct val="50000"/>
              </a:spcBef>
            </a:pPr>
            <a:r>
              <a:rPr lang="en-US" sz="2400" b="1" dirty="0" err="1" smtClean="0">
                <a:solidFill>
                  <a:srgbClr val="7030A0"/>
                </a:solidFill>
              </a:rPr>
              <a:t>Johanson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etal</a:t>
            </a:r>
            <a:r>
              <a:rPr lang="en-US" sz="2400" b="1" dirty="0" smtClean="0">
                <a:solidFill>
                  <a:srgbClr val="7030A0"/>
                </a:solidFill>
              </a:rPr>
              <a:t> 1957.</a:t>
            </a:r>
          </a:p>
          <a:p>
            <a:pPr algn="ctr"/>
            <a:r>
              <a:rPr lang="ar-IQ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355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المزارع المائية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IQ" b="1" dirty="0" smtClean="0">
                <a:solidFill>
                  <a:srgbClr val="FF0000"/>
                </a:solidFill>
              </a:rPr>
              <a:t> انواع</a:t>
            </a:r>
            <a:endParaRPr lang="ar-IQ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4859338" y="765175"/>
            <a:ext cx="38163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/>
              <a:t> </a:t>
            </a:r>
            <a:r>
              <a:rPr lang="ar-IQ" sz="2000" b="1" dirty="0"/>
              <a:t> باودر مذاب</a:t>
            </a:r>
            <a:r>
              <a:rPr lang="en-US" sz="2000" b="1" dirty="0"/>
              <a:t>Hydroponics Culture</a:t>
            </a:r>
            <a:r>
              <a:rPr lang="en-US" b="1" dirty="0"/>
              <a:t> 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8851900" y="908050"/>
            <a:ext cx="292100" cy="292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8851900" y="1628775"/>
            <a:ext cx="292100" cy="292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8851900" y="2349500"/>
            <a:ext cx="292100" cy="292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4859338" y="1484313"/>
            <a:ext cx="38163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ar-IQ" sz="2000" b="1" dirty="0"/>
              <a:t>المحلول المائى     </a:t>
            </a:r>
            <a:r>
              <a:rPr lang="en-US" b="1" dirty="0"/>
              <a:t>Solution Culture 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4859338" y="2276475"/>
            <a:ext cx="381635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IQ" sz="2000" b="1" dirty="0"/>
              <a:t>المزارع المائية     </a:t>
            </a:r>
            <a:r>
              <a:rPr lang="en-US" b="1" dirty="0"/>
              <a:t>Water Culture </a:t>
            </a:r>
          </a:p>
        </p:txBody>
      </p:sp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179388" y="675144"/>
            <a:ext cx="46085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IQ" sz="2400" b="1" dirty="0" smtClean="0"/>
              <a:t> </a:t>
            </a:r>
            <a:r>
              <a:rPr lang="ar-IQ" sz="2000" b="1" dirty="0" smtClean="0"/>
              <a:t>محلول المغذى – وسط تنمو فيها </a:t>
            </a:r>
            <a:r>
              <a:rPr lang="ar-IQ" sz="2000" b="1" dirty="0"/>
              <a:t>نبات دون  التربة الطبيعيةو تستمد النباتات غذائها من المحلول الذي يحتوي و على جميع العناصر الغذائية  الكبرى والعناصر الضرورية لنمو النباتات وتطورها و نسب هذه العناصر تكون معلومة وصناعية من صنع الانسان . </a:t>
            </a:r>
            <a:endParaRPr lang="en-US" sz="2000" b="1" dirty="0"/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1908175" y="3213100"/>
            <a:ext cx="62642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ar-IQ" sz="2000" b="1" dirty="0"/>
              <a:t>وسط النمو - هو المحلول المغذي يوضع في اوعية او احواض خاصة – ابتكر الفيلسوف الالماني </a:t>
            </a:r>
            <a:r>
              <a:rPr lang="en-US" sz="2000" b="1" dirty="0" smtClean="0"/>
              <a:t>  Knops &amp; </a:t>
            </a:r>
            <a:r>
              <a:rPr lang="en-US" sz="2000" b="1" dirty="0"/>
              <a:t>Sachs 1865</a:t>
            </a:r>
            <a:r>
              <a:rPr lang="ar-IQ" sz="2000" b="1" dirty="0"/>
              <a:t>  هذا النوع من المزارع  ثم بعد ذلك جاء العلماء </a:t>
            </a:r>
            <a:r>
              <a:rPr lang="ar-IQ" sz="2400" b="1" dirty="0"/>
              <a:t>:</a:t>
            </a:r>
          </a:p>
          <a:p>
            <a:pPr algn="just" rtl="0">
              <a:spcBef>
                <a:spcPct val="50000"/>
              </a:spcBef>
            </a:pPr>
            <a:r>
              <a:rPr lang="en-US" sz="2400" b="1" dirty="0"/>
              <a:t>Hoagland &amp; </a:t>
            </a:r>
            <a:r>
              <a:rPr lang="en-US" sz="2400" b="1" dirty="0" err="1"/>
              <a:t>Arnon</a:t>
            </a:r>
            <a:r>
              <a:rPr lang="en-US" sz="2400" b="1" dirty="0"/>
              <a:t> 1950 .</a:t>
            </a:r>
          </a:p>
          <a:p>
            <a:pPr algn="just" rtl="0">
              <a:spcBef>
                <a:spcPct val="50000"/>
              </a:spcBef>
            </a:pPr>
            <a:r>
              <a:rPr lang="en-US" sz="2400" b="1" dirty="0" err="1"/>
              <a:t>Eran</a:t>
            </a:r>
            <a:r>
              <a:rPr lang="en-US" sz="2400" b="1" dirty="0"/>
              <a:t> &amp; </a:t>
            </a:r>
            <a:r>
              <a:rPr lang="en-US" sz="2400" b="1" dirty="0" err="1"/>
              <a:t>Nason</a:t>
            </a:r>
            <a:r>
              <a:rPr lang="en-US" sz="2400" b="1" dirty="0"/>
              <a:t> 1953.</a:t>
            </a:r>
          </a:p>
          <a:p>
            <a:pPr algn="just" rtl="0">
              <a:spcBef>
                <a:spcPct val="50000"/>
              </a:spcBef>
            </a:pPr>
            <a:r>
              <a:rPr lang="en-US" sz="2400" b="1" dirty="0" err="1"/>
              <a:t>Johanson</a:t>
            </a:r>
            <a:r>
              <a:rPr lang="en-US" sz="2400" b="1" dirty="0"/>
              <a:t>  </a:t>
            </a:r>
            <a:r>
              <a:rPr lang="en-US" sz="2400" b="1" dirty="0" err="1"/>
              <a:t>etal</a:t>
            </a:r>
            <a:r>
              <a:rPr lang="en-US" sz="2400" b="1" dirty="0"/>
              <a:t> 1957.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-838200" y="6416675"/>
            <a:ext cx="2895600" cy="288925"/>
          </a:xfrm>
        </p:spPr>
        <p:txBody>
          <a:bodyPr/>
          <a:lstStyle/>
          <a:p>
            <a:r>
              <a:rPr lang="en-US" smtClean="0"/>
              <a:t>Dr. Alwand Tahir Dizayee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00003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Advantages :-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Precise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 of the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quantities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amounts of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nutrients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2-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Conduct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research on the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roots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accurately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3-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Easily transport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plants to another pot  or place  with out  any effects to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roots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broking or damaging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4-In the develop counties uses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double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twin purpose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on  Japan ,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Fish farming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floriculture Field crops  . </a:t>
            </a: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Disadvantages :-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1-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Economically costly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requires expertise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2-May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broken the shoots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plants when transport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3- Must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ventilations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nutrient solution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4-Must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changing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solution {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days  to two weeks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} with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controlling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osmotic pressure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around (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6.0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5-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Potted 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dark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 </a:t>
            </a:r>
            <a:r>
              <a:rPr lang="en-US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prevents</a:t>
            </a: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the entry of Light and prevent Algae growth.</a:t>
            </a:r>
          </a:p>
          <a:p>
            <a:pPr>
              <a:buNone/>
            </a:pPr>
            <a:r>
              <a:rPr lang="en-US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6- The  </a:t>
            </a:r>
            <a:r>
              <a:rPr lang="en-US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temper cure </a:t>
            </a:r>
            <a:r>
              <a:rPr lang="en-US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degree of </a:t>
            </a:r>
            <a:r>
              <a:rPr lang="en-US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containers</a:t>
            </a:r>
            <a:r>
              <a:rPr lang="en-US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must </a:t>
            </a:r>
            <a:r>
              <a:rPr lang="en-US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stable </a:t>
            </a:r>
            <a:r>
              <a:rPr lang="en-US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the holes .</a:t>
            </a:r>
          </a:p>
          <a:p>
            <a:pPr>
              <a:buNone/>
            </a:pPr>
            <a:r>
              <a:rPr lang="en-US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9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  With nutrient  </a:t>
            </a:r>
            <a:r>
              <a:rPr lang="en-US" sz="19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r>
              <a:rPr lang="en-US" sz="1900" b="1" baseline="-25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1900" b="1" baseline="300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sz="19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9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have </a:t>
            </a:r>
            <a:r>
              <a:rPr lang="en-US" sz="19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basic </a:t>
            </a:r>
            <a:r>
              <a:rPr lang="en-US" sz="19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effect and precipitation  the nutrients must be modification .</a:t>
            </a:r>
            <a:endParaRPr lang="en-US" sz="1900" b="1" baseline="30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20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76200"/>
            <a:ext cx="800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 {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Water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}Cultures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24390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None/>
            </a:pPr>
            <a:r>
              <a:rPr lang="ar-IQ" b="1" dirty="0">
                <a:solidFill>
                  <a:srgbClr val="FF0000"/>
                </a:solidFill>
              </a:rPr>
              <a:t>المزارع </a:t>
            </a:r>
            <a:r>
              <a:rPr lang="ar-IQ" b="1" dirty="0" smtClean="0">
                <a:solidFill>
                  <a:srgbClr val="FF0000"/>
                </a:solidFill>
              </a:rPr>
              <a:t>المائية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Water Culture </a:t>
            </a:r>
            <a:r>
              <a:rPr lang="ar-IQ" b="1" dirty="0">
                <a:solidFill>
                  <a:srgbClr val="FF0000"/>
                </a:solidFill>
              </a:rPr>
              <a:t> </a:t>
            </a:r>
          </a:p>
          <a:p>
            <a:pPr marL="609600" indent="-609600" algn="r">
              <a:buFontTx/>
              <a:buNone/>
            </a:pPr>
            <a:r>
              <a:rPr lang="ar-IQ" sz="2800" b="1" dirty="0"/>
              <a:t>المزايا :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تحكم دقيق ب</a:t>
            </a:r>
            <a:r>
              <a:rPr lang="ar-IQ" sz="2000" b="1" dirty="0">
                <a:solidFill>
                  <a:srgbClr val="FF0000"/>
                </a:solidFill>
              </a:rPr>
              <a:t>كميات</a:t>
            </a:r>
            <a:r>
              <a:rPr lang="ar-IQ" sz="2000" b="1" dirty="0"/>
              <a:t> العناصر الغذائية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اجراء البحوث على ا</a:t>
            </a:r>
            <a:r>
              <a:rPr lang="ar-IQ" sz="2000" b="1" dirty="0">
                <a:solidFill>
                  <a:srgbClr val="FF0000"/>
                </a:solidFill>
              </a:rPr>
              <a:t>لجذور</a:t>
            </a:r>
            <a:r>
              <a:rPr lang="ar-IQ" sz="2000" b="1" dirty="0"/>
              <a:t> بصورة دقيقة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سهولة </a:t>
            </a:r>
            <a:r>
              <a:rPr lang="ar-IQ" sz="2000" b="1" dirty="0">
                <a:solidFill>
                  <a:srgbClr val="FF0000"/>
                </a:solidFill>
              </a:rPr>
              <a:t>نقل </a:t>
            </a:r>
            <a:r>
              <a:rPr lang="ar-IQ" sz="2000" b="1" dirty="0"/>
              <a:t>النبات من اصيص لاخر دون تعرض </a:t>
            </a:r>
            <a:r>
              <a:rPr lang="ar-IQ" sz="2000" b="1" dirty="0">
                <a:solidFill>
                  <a:srgbClr val="FF0000"/>
                </a:solidFill>
              </a:rPr>
              <a:t>الجذور لكسر </a:t>
            </a:r>
            <a:r>
              <a:rPr lang="ar-IQ" sz="2000" b="1" dirty="0"/>
              <a:t>او التلف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ثنائي الغرض ( في البلدان المتقدمة يستخدم في تربية ا</a:t>
            </a:r>
            <a:r>
              <a:rPr lang="ar-IQ" sz="2000" b="1" dirty="0">
                <a:solidFill>
                  <a:srgbClr val="FF0000"/>
                </a:solidFill>
              </a:rPr>
              <a:t>لاسماك</a:t>
            </a:r>
            <a:r>
              <a:rPr lang="ar-IQ" sz="2000" b="1" dirty="0"/>
              <a:t> وزراعة نباتات </a:t>
            </a:r>
            <a:r>
              <a:rPr lang="ar-IQ" sz="2000" b="1" dirty="0">
                <a:solidFill>
                  <a:srgbClr val="FF0000"/>
                </a:solidFill>
              </a:rPr>
              <a:t>الزينة )</a:t>
            </a:r>
            <a:r>
              <a:rPr lang="ar-IQ" sz="2000" b="1" dirty="0"/>
              <a:t> .</a:t>
            </a:r>
          </a:p>
          <a:p>
            <a:pPr marL="609600" indent="-609600" algn="r">
              <a:buFontTx/>
              <a:buNone/>
            </a:pPr>
            <a:endParaRPr lang="ar-IQ" sz="2800" b="1" dirty="0"/>
          </a:p>
          <a:p>
            <a:pPr marL="609600" indent="-609600" algn="r">
              <a:buFontTx/>
              <a:buNone/>
            </a:pPr>
            <a:r>
              <a:rPr lang="ar-IQ" sz="2800" b="1" dirty="0"/>
              <a:t>المساوىء :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>
                <a:solidFill>
                  <a:srgbClr val="FF0000"/>
                </a:solidFill>
              </a:rPr>
              <a:t>مكلفة</a:t>
            </a:r>
            <a:r>
              <a:rPr lang="ar-IQ" sz="2000" b="1" dirty="0"/>
              <a:t> اقتصاديا ويحتاج الى خبرة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قد </a:t>
            </a:r>
            <a:r>
              <a:rPr lang="ar-IQ" sz="2000" b="1" dirty="0">
                <a:solidFill>
                  <a:srgbClr val="FF0000"/>
                </a:solidFill>
              </a:rPr>
              <a:t>تتكسر سيقان </a:t>
            </a:r>
            <a:r>
              <a:rPr lang="ar-IQ" sz="2000" b="1" dirty="0"/>
              <a:t>النباتات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يجب </a:t>
            </a:r>
            <a:r>
              <a:rPr lang="ar-IQ" sz="2000" b="1" dirty="0">
                <a:solidFill>
                  <a:srgbClr val="FF0000"/>
                </a:solidFill>
              </a:rPr>
              <a:t>تهوية</a:t>
            </a:r>
            <a:r>
              <a:rPr lang="ar-IQ" sz="2000" b="1" dirty="0"/>
              <a:t> المحلول المغذي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>
                <a:solidFill>
                  <a:srgbClr val="FF0000"/>
                </a:solidFill>
              </a:rPr>
              <a:t>تبديل</a:t>
            </a:r>
            <a:r>
              <a:rPr lang="ar-IQ" sz="2000" b="1" dirty="0"/>
              <a:t> المغذي من فترة لاخرى ( عشرة ايام الى اسبوعين ) مع ثبات </a:t>
            </a:r>
            <a:r>
              <a:rPr lang="ar-IQ" sz="2000" b="1" dirty="0" smtClean="0">
                <a:solidFill>
                  <a:srgbClr val="FF0000"/>
                </a:solidFill>
              </a:rPr>
              <a:t>ضغط ازموزي و </a:t>
            </a:r>
            <a:r>
              <a:rPr lang="en-US" sz="2000" b="1" dirty="0" smtClean="0">
                <a:solidFill>
                  <a:srgbClr val="FF0000"/>
                </a:solidFill>
              </a:rPr>
              <a:t>pH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>
                <a:solidFill>
                  <a:srgbClr val="FF0000"/>
                </a:solidFill>
              </a:rPr>
              <a:t>لايكون </a:t>
            </a:r>
            <a:r>
              <a:rPr lang="ar-IQ" sz="2000" b="1" dirty="0"/>
              <a:t>اكثر من 6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اصيص تكون </a:t>
            </a:r>
            <a:r>
              <a:rPr lang="ar-IQ" sz="2000" b="1" dirty="0">
                <a:solidFill>
                  <a:srgbClr val="FF0000"/>
                </a:solidFill>
              </a:rPr>
              <a:t>مظلم </a:t>
            </a:r>
            <a:r>
              <a:rPr lang="ar-IQ" sz="2000" b="1" dirty="0"/>
              <a:t>لمنع دخول الضوء ونمو الطحالب في منطقة اتصال الساق بالمغذي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>
                <a:solidFill>
                  <a:srgbClr val="FF0000"/>
                </a:solidFill>
              </a:rPr>
              <a:t>د . ح </a:t>
            </a:r>
            <a:r>
              <a:rPr lang="ar-IQ" sz="2000" b="1" dirty="0"/>
              <a:t>محلول </a:t>
            </a:r>
            <a:r>
              <a:rPr lang="ar-IQ" sz="2000" b="1" dirty="0">
                <a:solidFill>
                  <a:srgbClr val="FF0000"/>
                </a:solidFill>
              </a:rPr>
              <a:t>يظل ثابتا </a:t>
            </a:r>
            <a:r>
              <a:rPr lang="ar-IQ" sz="2000" b="1" dirty="0"/>
              <a:t>في حوض و الفتحات الكبيرة .</a:t>
            </a:r>
          </a:p>
          <a:p>
            <a:pPr marL="609600" indent="-609600" algn="r">
              <a:buFontTx/>
              <a:buAutoNum type="arabicPeriod"/>
            </a:pPr>
            <a:r>
              <a:rPr lang="ar-IQ" sz="2000" b="1" dirty="0"/>
              <a:t>في حالة اضافة </a:t>
            </a:r>
            <a:r>
              <a:rPr lang="en-US" sz="2000" b="1" dirty="0">
                <a:solidFill>
                  <a:srgbClr val="FF0000"/>
                </a:solidFill>
              </a:rPr>
              <a:t>NO</a:t>
            </a:r>
            <a:r>
              <a:rPr lang="en-US" sz="2000" b="1" baseline="-25000" dirty="0">
                <a:solidFill>
                  <a:srgbClr val="FF0000"/>
                </a:solidFill>
              </a:rPr>
              <a:t>3</a:t>
            </a:r>
            <a:r>
              <a:rPr lang="en-US" sz="2000" b="1" dirty="0"/>
              <a:t>-</a:t>
            </a:r>
            <a:r>
              <a:rPr lang="ar-IQ" sz="2000" b="1" dirty="0"/>
              <a:t> لها تاثير قاعدي ويؤدي الى </a:t>
            </a:r>
            <a:r>
              <a:rPr lang="ar-IQ" sz="2000" b="1" dirty="0">
                <a:solidFill>
                  <a:srgbClr val="FF0000"/>
                </a:solidFill>
              </a:rPr>
              <a:t>ترسيب العناصر</a:t>
            </a:r>
            <a:r>
              <a:rPr lang="ar-IQ" sz="2000" b="1" dirty="0"/>
              <a:t> الصغرى لذا يجب تعديل ال </a:t>
            </a:r>
            <a:r>
              <a:rPr lang="en-US" sz="2000" b="1" dirty="0"/>
              <a:t>pH</a:t>
            </a:r>
            <a:r>
              <a:rPr lang="ar-IQ" sz="2000" b="1" dirty="0"/>
              <a:t>.</a:t>
            </a:r>
          </a:p>
          <a:p>
            <a:pPr marL="609600" indent="-609600" algn="r">
              <a:buFontTx/>
              <a:buAutoNum type="arabicPeriod"/>
            </a:pPr>
            <a:endParaRPr lang="ar-IQ" sz="2000" b="1" dirty="0"/>
          </a:p>
          <a:p>
            <a:pPr marL="609600" indent="-609600" algn="r">
              <a:buFontTx/>
              <a:buNone/>
            </a:pPr>
            <a:endParaRPr lang="ar-IQ" sz="2800" b="1" dirty="0"/>
          </a:p>
          <a:p>
            <a:pPr marL="609600" indent="-609600" algn="r">
              <a:buFontTx/>
              <a:buAutoNum type="arabicPeriod"/>
            </a:pP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76200" y="6473952"/>
            <a:ext cx="758952" cy="246888"/>
          </a:xfrm>
        </p:spPr>
        <p:txBody>
          <a:bodyPr/>
          <a:lstStyle/>
          <a:p>
            <a:fld id="{D49E117A-CA9F-4CE9-A8CC-1947869981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560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kind of {</a:t>
            </a:r>
            <a:r>
              <a:rPr lang="en-US" b="1" dirty="0" smtClean="0">
                <a:solidFill>
                  <a:srgbClr val="00B0F0"/>
                </a:solidFill>
              </a:rPr>
              <a:t>solid</a:t>
            </a:r>
            <a:r>
              <a:rPr lang="en-US" b="1" dirty="0" smtClean="0">
                <a:solidFill>
                  <a:srgbClr val="FF0000"/>
                </a:solidFill>
              </a:rPr>
              <a:t>} </a:t>
            </a:r>
            <a:r>
              <a:rPr lang="en-US" b="1" dirty="0" smtClean="0">
                <a:solidFill>
                  <a:schemeClr val="tx1"/>
                </a:solidFill>
              </a:rPr>
              <a:t>Aggregate Culture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144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</a:rPr>
              <a:t>Solid</a:t>
            </a:r>
            <a:r>
              <a:rPr lang="en-US" dirty="0" smtClean="0"/>
              <a:t> Materials </a:t>
            </a:r>
            <a:r>
              <a:rPr lang="en-US" dirty="0" smtClean="0">
                <a:solidFill>
                  <a:schemeClr val="tx1"/>
                </a:solidFill>
              </a:rPr>
              <a:t>empty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1"/>
                </a:solidFill>
              </a:rPr>
              <a:t>nutrients</a:t>
            </a:r>
            <a:r>
              <a:rPr lang="en-US" dirty="0" smtClean="0"/>
              <a:t> the granular &amp;aggregate </a:t>
            </a:r>
            <a:r>
              <a:rPr lang="en-US" dirty="0" smtClean="0">
                <a:solidFill>
                  <a:schemeClr val="tx1"/>
                </a:solidFill>
              </a:rPr>
              <a:t>washed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tx1"/>
                </a:solidFill>
              </a:rPr>
              <a:t>acids</a:t>
            </a:r>
            <a:r>
              <a:rPr lang="en-US" dirty="0" smtClean="0"/>
              <a:t> added the </a:t>
            </a:r>
            <a:r>
              <a:rPr lang="en-US" dirty="0" smtClean="0">
                <a:solidFill>
                  <a:schemeClr val="tx1"/>
                </a:solidFill>
              </a:rPr>
              <a:t>nutrients</a:t>
            </a:r>
            <a:r>
              <a:rPr lang="en-US" dirty="0" smtClean="0"/>
              <a:t> in form of </a:t>
            </a:r>
            <a:r>
              <a:rPr lang="en-US" dirty="0" smtClean="0">
                <a:solidFill>
                  <a:schemeClr val="tx1"/>
                </a:solidFill>
              </a:rPr>
              <a:t>solutions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1"/>
                </a:solidFill>
              </a:rPr>
              <a:t>powder</a:t>
            </a:r>
            <a:r>
              <a:rPr lang="en-US" dirty="0" smtClean="0"/>
              <a:t> dissolved on water  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815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1-Sand Cultures. </a:t>
            </a:r>
            <a:r>
              <a:rPr lang="en-US" b="1" dirty="0" smtClean="0">
                <a:solidFill>
                  <a:srgbClr val="FF0000"/>
                </a:solidFill>
              </a:rPr>
              <a:t>Pure Quartz</a:t>
            </a:r>
            <a:r>
              <a:rPr lang="en-US" b="1" dirty="0" smtClean="0"/>
              <a:t> Sand,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the diameter no more  than 2mm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2-Gravel Cultures. </a:t>
            </a:r>
            <a:r>
              <a:rPr lang="en-US" b="1" dirty="0" smtClean="0">
                <a:solidFill>
                  <a:srgbClr val="0070C0"/>
                </a:solidFill>
              </a:rPr>
              <a:t>The diameter more than 2mm 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3-Exchange Materials.         </a:t>
            </a:r>
            <a:r>
              <a:rPr lang="en-US" b="1" dirty="0" smtClean="0">
                <a:solidFill>
                  <a:srgbClr val="FF0000"/>
                </a:solidFill>
              </a:rPr>
              <a:t>Divided to 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Characterized the Surface of granular naturally effective to exchangeable with  {  </a:t>
            </a:r>
            <a:r>
              <a:rPr lang="en-US" sz="2400" b="1" dirty="0" smtClean="0">
                <a:solidFill>
                  <a:srgbClr val="FF0000"/>
                </a:solidFill>
              </a:rPr>
              <a:t>-,+</a:t>
            </a:r>
            <a:r>
              <a:rPr lang="en-US" b="1" dirty="0" smtClean="0"/>
              <a:t> } and nutrients  actively absorption and dissolving on soil solution the surface with interface solution is Equilibrium 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Natural clay Minerals </a:t>
            </a:r>
            <a:r>
              <a:rPr lang="en-US" b="1" dirty="0" smtClean="0"/>
              <a:t>closest type for nutrients culture and usually the clay minerals diameter not more than 0.2 micron .  </a:t>
            </a:r>
            <a:r>
              <a:rPr lang="en-US" b="1" smtClean="0"/>
              <a:t>1/200 mm 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8" name="Right Arrow 7"/>
          <p:cNvSpPr/>
          <p:nvPr/>
        </p:nvSpPr>
        <p:spPr>
          <a:xfrm>
            <a:off x="5029200" y="32004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57200" y="3429000"/>
            <a:ext cx="281940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A-</a:t>
            </a:r>
            <a:r>
              <a:rPr lang="en-US" b="1" dirty="0" smtClean="0">
                <a:solidFill>
                  <a:srgbClr val="FF0000"/>
                </a:solidFill>
              </a:rPr>
              <a:t> Synthetic </a:t>
            </a:r>
            <a:r>
              <a:rPr lang="en-US" b="1" dirty="0">
                <a:solidFill>
                  <a:srgbClr val="FF0000"/>
                </a:solidFill>
              </a:rPr>
              <a:t>resins 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57200" y="4897437"/>
            <a:ext cx="289560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B-</a:t>
            </a:r>
            <a:r>
              <a:rPr lang="en-US" b="1" dirty="0" smtClean="0">
                <a:solidFill>
                  <a:srgbClr val="FF0000"/>
                </a:solidFill>
              </a:rPr>
              <a:t>Natural </a:t>
            </a:r>
            <a:r>
              <a:rPr lang="en-US" b="1" dirty="0">
                <a:solidFill>
                  <a:srgbClr val="FF0000"/>
                </a:solidFill>
              </a:rPr>
              <a:t>clay Minerals 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604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A\Desktop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876300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624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Divaricating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752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Elongation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lengthening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2514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Bloom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Flowering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2743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Spike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8144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838200" y="1001713"/>
            <a:ext cx="23575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(smith </a:t>
            </a:r>
            <a:r>
              <a:rPr lang="en-US" b="1" dirty="0" smtClean="0"/>
              <a:t>-1962) noted  :</a:t>
            </a:r>
            <a:endParaRPr lang="en-US" b="1" dirty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52400" y="14478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1. </a:t>
            </a:r>
            <a:r>
              <a:rPr lang="en-US" b="1" dirty="0" smtClean="0"/>
              <a:t>Plants have high content </a:t>
            </a:r>
            <a:r>
              <a:rPr lang="en-US" b="1" dirty="0"/>
              <a:t>in the elements </a:t>
            </a:r>
            <a:r>
              <a:rPr lang="en-US" b="1" dirty="0">
                <a:solidFill>
                  <a:srgbClr val="FF0000"/>
                </a:solidFill>
              </a:rPr>
              <a:t>(N, P, K) </a:t>
            </a:r>
            <a:r>
              <a:rPr lang="en-US" b="1" dirty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modern </a:t>
            </a:r>
            <a:r>
              <a:rPr lang="en-US" b="1" dirty="0">
                <a:solidFill>
                  <a:srgbClr val="FF0000"/>
                </a:solidFill>
              </a:rPr>
              <a:t>age</a:t>
            </a:r>
            <a:r>
              <a:rPr lang="en-US" b="1" dirty="0"/>
              <a:t>, less </a:t>
            </a:r>
            <a:r>
              <a:rPr lang="en-US" b="1" dirty="0" smtClean="0"/>
              <a:t>concentration over </a:t>
            </a:r>
            <a:r>
              <a:rPr lang="en-US" b="1" dirty="0"/>
              <a:t>time.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52400" y="2173287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2. </a:t>
            </a:r>
            <a:r>
              <a:rPr lang="en-US" b="1" dirty="0" smtClean="0"/>
              <a:t>Plants </a:t>
            </a:r>
            <a:r>
              <a:rPr lang="en-US" b="1" dirty="0"/>
              <a:t>in the </a:t>
            </a:r>
            <a:r>
              <a:rPr lang="en-US" b="1" dirty="0">
                <a:solidFill>
                  <a:srgbClr val="FF0000"/>
                </a:solidFill>
              </a:rPr>
              <a:t>stage of maturity </a:t>
            </a:r>
            <a:r>
              <a:rPr lang="en-US" b="1" dirty="0"/>
              <a:t>that the elements (</a:t>
            </a:r>
            <a:r>
              <a:rPr lang="en-US" b="1" dirty="0">
                <a:solidFill>
                  <a:srgbClr val="FF0000"/>
                </a:solidFill>
              </a:rPr>
              <a:t>Ca, </a:t>
            </a:r>
            <a:r>
              <a:rPr lang="en-US" b="1" dirty="0" err="1">
                <a:solidFill>
                  <a:srgbClr val="FF0000"/>
                </a:solidFill>
              </a:rPr>
              <a:t>Mn</a:t>
            </a:r>
            <a:r>
              <a:rPr lang="en-US" b="1" dirty="0">
                <a:solidFill>
                  <a:srgbClr val="FF0000"/>
                </a:solidFill>
              </a:rPr>
              <a:t>, Fe, B) </a:t>
            </a:r>
            <a:r>
              <a:rPr lang="en-US" b="1" dirty="0"/>
              <a:t>more </a:t>
            </a:r>
            <a:r>
              <a:rPr lang="en-US" b="1" dirty="0" smtClean="0"/>
              <a:t>concentration </a:t>
            </a:r>
            <a:r>
              <a:rPr lang="en-US" dirty="0" smtClean="0"/>
              <a:t>than </a:t>
            </a:r>
            <a:r>
              <a:rPr lang="en-US" b="1" dirty="0" smtClean="0"/>
              <a:t>(N</a:t>
            </a:r>
            <a:r>
              <a:rPr lang="en-US" b="1" dirty="0"/>
              <a:t>, P, K</a:t>
            </a:r>
            <a:r>
              <a:rPr lang="en-US" b="1" dirty="0" smtClean="0"/>
              <a:t>) nutrients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7826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3-Dilution factor ,this is the explanation of (N,P,K)in the initial stage of growth than be less  with procession and adsorbed high amount of water .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4722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calculate the amount of nutrients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® the amount of elements in plants are either </a:t>
            </a:r>
            <a:r>
              <a:rPr lang="en-US" b="1" dirty="0" smtClean="0">
                <a:solidFill>
                  <a:srgbClr val="FF0000"/>
                </a:solidFill>
              </a:rPr>
              <a:t>mg / g  </a:t>
            </a:r>
            <a:r>
              <a:rPr lang="en-US" b="1" dirty="0" smtClean="0"/>
              <a:t>or</a:t>
            </a:r>
            <a:r>
              <a:rPr lang="en-US" b="1" dirty="0" smtClean="0">
                <a:solidFill>
                  <a:srgbClr val="FF0000"/>
                </a:solidFill>
              </a:rPr>
              <a:t>   % percentages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® or be limited to </a:t>
            </a:r>
            <a:r>
              <a:rPr lang="en-US" b="1" dirty="0" smtClean="0">
                <a:solidFill>
                  <a:srgbClr val="FF0000"/>
                </a:solidFill>
              </a:rPr>
              <a:t>PPM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mg / kg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mg / liter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73031"/>
      </p:ext>
    </p:extLst>
  </p:cSld>
  <p:clrMapOvr>
    <a:masterClrMapping/>
  </p:clrMapOvr>
  <p:transition spd="slow">
    <p:newsflash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1143000" y="304800"/>
            <a:ext cx="665118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Culture  media and growth of plants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04813" y="1687512"/>
            <a:ext cx="4608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Molarities: </a:t>
            </a:r>
            <a:r>
              <a:rPr lang="en-US" b="1" dirty="0" smtClean="0"/>
              <a:t> The concentration Molarities</a:t>
            </a:r>
            <a:endParaRPr lang="en-US" b="1" dirty="0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04800" y="1981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As the number of molecular </a:t>
            </a:r>
            <a:r>
              <a:rPr lang="en-US" b="1" dirty="0" smtClean="0"/>
              <a:t>weights(g  or , mg) </a:t>
            </a:r>
            <a:r>
              <a:rPr lang="en-US" b="1" dirty="0"/>
              <a:t>dissolved in one liter of water.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235051" y="2362200"/>
            <a:ext cx="2911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0" hangingPunct="0"/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1 Mole = 1000 m moles</a:t>
            </a:r>
            <a:endParaRPr lang="en-US" b="1" dirty="0">
              <a:ea typeface="Ali-A-Samik"/>
              <a:cs typeface="Ali-A-Samik"/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304800" y="2819400"/>
            <a:ext cx="876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The number of moles = weight of a substance(matter) / molecular weight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304800" y="32004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Molar = number of moles / liter ÷ volume / L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31932" y="3505200"/>
            <a:ext cx="30684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0" hangingPunct="0"/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M= w/</a:t>
            </a:r>
            <a:r>
              <a:rPr lang="en-US" b="1" dirty="0" err="1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M.w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*</a:t>
            </a:r>
            <a:r>
              <a:rPr lang="en-US" b="1" dirty="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Ali-A-Samik"/>
              </a:rPr>
              <a:t> 1000/V ml</a:t>
            </a:r>
            <a:endParaRPr lang="en-US" b="1" dirty="0">
              <a:ea typeface="Times New Roman" pitchFamily="18" charset="0"/>
              <a:cs typeface="Ali-A-Samik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4800" y="40386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Equivalent weight = Weight of solute / number of </a:t>
            </a:r>
            <a:r>
              <a:rPr lang="en-US" b="1" dirty="0" smtClean="0"/>
              <a:t>valence</a:t>
            </a:r>
            <a:endParaRPr lang="en-US" b="1" dirty="0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04800" y="44958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Normality = </a:t>
            </a:r>
            <a:r>
              <a:rPr lang="en-US" b="1" dirty="0">
                <a:solidFill>
                  <a:srgbClr val="FF0000"/>
                </a:solidFill>
              </a:rPr>
              <a:t>Number of equivalent weight (dissolved substance) / </a:t>
            </a:r>
            <a:r>
              <a:rPr lang="en-US" b="1" dirty="0" smtClean="0">
                <a:solidFill>
                  <a:srgbClr val="FF0000"/>
                </a:solidFill>
              </a:rPr>
              <a:t>volume (</a:t>
            </a:r>
            <a:r>
              <a:rPr lang="en-US" b="1" dirty="0">
                <a:solidFill>
                  <a:srgbClr val="FF0000"/>
                </a:solidFill>
              </a:rPr>
              <a:t>liters)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" y="5068888"/>
            <a:ext cx="853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Normality = </a:t>
            </a:r>
            <a:r>
              <a:rPr lang="en-US" b="1" dirty="0">
                <a:solidFill>
                  <a:srgbClr val="FF0000"/>
                </a:solidFill>
              </a:rPr>
              <a:t>weight of dissolved substance  / Litter ÷ equivalent weight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04800" y="5373688"/>
            <a:ext cx="8915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Dissolve  molecular weight in one liter becomes one mole it means  dissolve mol /L in a certain </a:t>
            </a:r>
            <a:r>
              <a:rPr lang="en-US" b="1" dirty="0" smtClean="0"/>
              <a:t>volume and </a:t>
            </a:r>
            <a:r>
              <a:rPr lang="en-US" b="1" dirty="0"/>
              <a:t>be complemented by the litter </a:t>
            </a:r>
            <a:r>
              <a:rPr lang="en-US" b="1" dirty="0" smtClean="0"/>
              <a:t>m mol </a:t>
            </a:r>
            <a:r>
              <a:rPr lang="en-US" b="1" dirty="0"/>
              <a:t>/ </a:t>
            </a:r>
            <a:r>
              <a:rPr lang="en-US" b="1" dirty="0" smtClean="0"/>
              <a:t>litter.</a:t>
            </a:r>
          </a:p>
          <a:p>
            <a:r>
              <a:rPr lang="en-US" b="1" dirty="0" smtClean="0"/>
              <a:t> for example, </a:t>
            </a:r>
          </a:p>
          <a:p>
            <a:r>
              <a:rPr lang="en-US" b="1" dirty="0" smtClean="0"/>
              <a:t>Ca (NO</a:t>
            </a:r>
            <a:r>
              <a:rPr lang="en-US" sz="1200" b="1" dirty="0" smtClean="0"/>
              <a:t>3</a:t>
            </a:r>
            <a:r>
              <a:rPr lang="en-US" b="1" dirty="0" smtClean="0"/>
              <a:t>)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 </a:t>
            </a:r>
            <a:r>
              <a:rPr lang="en-US" b="1" dirty="0" smtClean="0"/>
              <a:t>4H</a:t>
            </a:r>
            <a:r>
              <a:rPr lang="en-US" sz="1400" b="1" baseline="-25000" dirty="0" smtClean="0"/>
              <a:t>2</a:t>
            </a:r>
            <a:r>
              <a:rPr lang="en-US" b="1" dirty="0" smtClean="0"/>
              <a:t>O </a:t>
            </a:r>
          </a:p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990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THE SOLUTION CONTENED ALL NUTRIENT WHICH PLANT NEEDED TO GROWTH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11143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9966FF"/>
                </a:solidFill>
              </a:rPr>
              <a:t>Factors that affect the </a:t>
            </a:r>
            <a:r>
              <a:rPr lang="en-US" sz="3200" b="1" dirty="0" smtClean="0">
                <a:solidFill>
                  <a:srgbClr val="FF0000"/>
                </a:solidFill>
              </a:rPr>
              <a:t>availability</a:t>
            </a:r>
            <a:r>
              <a:rPr lang="en-US" sz="3200" b="1" dirty="0" smtClean="0">
                <a:solidFill>
                  <a:srgbClr val="9966FF"/>
                </a:solidFill>
              </a:rPr>
              <a:t> of</a:t>
            </a:r>
            <a:r>
              <a:rPr lang="en-US" sz="4000" b="1" dirty="0" smtClean="0">
                <a:solidFill>
                  <a:srgbClr val="9966FF"/>
                </a:solidFill>
              </a:rPr>
              <a:t> </a:t>
            </a:r>
            <a:r>
              <a:rPr lang="en-US" sz="3200" b="1" dirty="0" smtClean="0">
                <a:solidFill>
                  <a:srgbClr val="9966FF"/>
                </a:solidFill>
              </a:rPr>
              <a:t>nutrients in the soil and absorbed  by the plant roots</a:t>
            </a:r>
            <a:br>
              <a:rPr lang="en-US" sz="3200" b="1" dirty="0" smtClean="0">
                <a:solidFill>
                  <a:srgbClr val="9966FF"/>
                </a:solidFill>
              </a:rPr>
            </a:br>
            <a:endParaRPr lang="en-US" sz="3200" b="1" dirty="0" smtClean="0">
              <a:solidFill>
                <a:srgbClr val="9966FF"/>
              </a:solidFill>
            </a:endParaRP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i="1" dirty="0" smtClean="0"/>
              <a:t>    1 - pH .</a:t>
            </a:r>
            <a:br>
              <a:rPr lang="en-US" sz="2400" b="1" i="1" dirty="0" smtClean="0"/>
            </a:br>
            <a:r>
              <a:rPr lang="en-US" sz="2400" b="1" i="1" dirty="0" smtClean="0"/>
              <a:t>2 - O.M .</a:t>
            </a:r>
            <a:br>
              <a:rPr lang="en-US" sz="2400" b="1" i="1" dirty="0" smtClean="0"/>
            </a:br>
            <a:r>
              <a:rPr lang="en-US" sz="2400" b="1" i="1" dirty="0" smtClean="0"/>
              <a:t>3 - CaCO</a:t>
            </a:r>
            <a:r>
              <a:rPr lang="en-US" sz="2400" b="1" i="1" baseline="-25000" dirty="0" smtClean="0"/>
              <a:t>3</a:t>
            </a:r>
            <a:r>
              <a:rPr lang="en-US" sz="2400" b="1" i="1" dirty="0" smtClean="0"/>
              <a:t> .</a:t>
            </a:r>
            <a:br>
              <a:rPr lang="en-US" sz="2400" b="1" i="1" dirty="0" smtClean="0"/>
            </a:br>
            <a:r>
              <a:rPr lang="en-US" sz="2400" b="1" i="1" dirty="0" smtClean="0"/>
              <a:t>4 - Type of soil .</a:t>
            </a:r>
            <a:br>
              <a:rPr lang="en-US" sz="2400" b="1" i="1" dirty="0" smtClean="0"/>
            </a:br>
            <a:r>
              <a:rPr lang="en-US" sz="2400" b="1" i="1" dirty="0" smtClean="0"/>
              <a:t>5 - The microbiological activity and its kind to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i="1" dirty="0" smtClean="0"/>
              <a:t>          changing availability of nutrients 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i="1" dirty="0" smtClean="0"/>
              <a:t>    6 - The type of clay minerals prevailing .</a:t>
            </a:r>
            <a:br>
              <a:rPr lang="en-US" sz="2400" b="1" i="1" dirty="0" smtClean="0"/>
            </a:br>
            <a:r>
              <a:rPr lang="en-US" sz="2400" b="1" i="1" dirty="0" smtClean="0"/>
              <a:t>7 - </a:t>
            </a:r>
            <a:r>
              <a:rPr lang="en-US" sz="2400" b="1" i="1" dirty="0" err="1" smtClean="0"/>
              <a:t>Sesqueoxides</a:t>
            </a:r>
            <a:r>
              <a:rPr lang="en-US" sz="2400" b="1" i="1" dirty="0" smtClean="0"/>
              <a:t> elements and its presence in the soil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i="1" dirty="0" smtClean="0"/>
              <a:t>    8 – Type of Plants .</a:t>
            </a:r>
            <a:br>
              <a:rPr lang="en-US" sz="2400" b="1" i="1" dirty="0" smtClean="0"/>
            </a:br>
            <a:r>
              <a:rPr lang="en-US" sz="2400" b="1" i="1" dirty="0" smtClean="0"/>
              <a:t>9 - other factors (temperature, erosion, weathering - chemical and  physical and bio.) .</a:t>
            </a:r>
            <a:br>
              <a:rPr lang="en-US" sz="2400" b="1" i="1" dirty="0" smtClean="0"/>
            </a:br>
            <a:endParaRPr lang="en-US" sz="2400" b="1" i="1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75032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Factors affecting the </a:t>
            </a:r>
            <a:r>
              <a:rPr lang="en-US" sz="4000" b="1" dirty="0" smtClean="0">
                <a:solidFill>
                  <a:srgbClr val="9966FF"/>
                </a:solidFill>
                <a:latin typeface="Calibri" pitchFamily="34" charset="0"/>
              </a:rPr>
              <a:t>absorbency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4000" b="1" dirty="0" smtClean="0">
                <a:solidFill>
                  <a:srgbClr val="00B0F0"/>
                </a:solidFill>
                <a:latin typeface="Calibri" pitchFamily="34" charset="0"/>
              </a:rPr>
              <a:t>absorbed by the roots of plants) are :</a:t>
            </a:r>
          </a:p>
          <a:p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b="1" i="1" dirty="0" smtClean="0">
                <a:latin typeface="Calibri" pitchFamily="34" charset="0"/>
              </a:rPr>
              <a:t>1 – Relative humidity and soil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moisture.</a:t>
            </a:r>
            <a:r>
              <a:rPr lang="en-US" b="1" i="1" dirty="0" smtClean="0">
                <a:latin typeface="Calibri" pitchFamily="34" charset="0"/>
              </a:rPr>
              <a:t> </a:t>
            </a:r>
            <a:br>
              <a:rPr lang="en-US" b="1" i="1" dirty="0" smtClean="0">
                <a:latin typeface="Calibri" pitchFamily="34" charset="0"/>
              </a:rPr>
            </a:br>
            <a:r>
              <a:rPr lang="en-US" b="1" i="1" dirty="0" smtClean="0">
                <a:latin typeface="Calibri" pitchFamily="34" charset="0"/>
              </a:rPr>
              <a:t>2 –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Relation</a:t>
            </a:r>
            <a:r>
              <a:rPr lang="en-US" b="1" i="1" dirty="0" smtClean="0">
                <a:latin typeface="Calibri" pitchFamily="34" charset="0"/>
              </a:rPr>
              <a:t> between ions    :-                          competition, encouragement and overlap </a:t>
            </a:r>
          </a:p>
          <a:p>
            <a:r>
              <a:rPr lang="en-US" b="1" i="1" dirty="0" smtClean="0">
                <a:latin typeface="Calibri" pitchFamily="34" charset="0"/>
              </a:rPr>
              <a:t>   (Interaction ,antagonisms) synergism.</a:t>
            </a:r>
            <a:br>
              <a:rPr lang="en-US" b="1" i="1" dirty="0" smtClean="0">
                <a:latin typeface="Calibri" pitchFamily="34" charset="0"/>
              </a:rPr>
            </a:br>
            <a:r>
              <a:rPr lang="en-US" b="1" i="1" dirty="0" smtClean="0">
                <a:latin typeface="Calibri" pitchFamily="34" charset="0"/>
              </a:rPr>
              <a:t>3 –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Valence </a:t>
            </a:r>
            <a:r>
              <a:rPr lang="en-US" b="1" i="1" dirty="0" smtClean="0">
                <a:latin typeface="Calibri" pitchFamily="34" charset="0"/>
              </a:rPr>
              <a:t> of charge .</a:t>
            </a:r>
            <a:br>
              <a:rPr lang="en-US" b="1" i="1" dirty="0" smtClean="0">
                <a:latin typeface="Calibri" pitchFamily="34" charset="0"/>
              </a:rPr>
            </a:br>
            <a:r>
              <a:rPr lang="en-US" b="1" i="1" dirty="0" smtClean="0">
                <a:latin typeface="Calibri" pitchFamily="34" charset="0"/>
              </a:rPr>
              <a:t>4 –Temperature . </a:t>
            </a:r>
            <a:br>
              <a:rPr lang="en-US" b="1" i="1" dirty="0" smtClean="0">
                <a:latin typeface="Calibri" pitchFamily="34" charset="0"/>
              </a:rPr>
            </a:br>
            <a:r>
              <a:rPr lang="en-US" b="1" i="1" dirty="0" smtClean="0">
                <a:latin typeface="Calibri" pitchFamily="34" charset="0"/>
              </a:rPr>
              <a:t>5 - light 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Alwand Tahir Dizayee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117A-CA9F-4CE9-A8CC-1947869981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22316"/>
      </p:ext>
    </p:extLst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33984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4180114"/>
                <a:gridCol w="2540301"/>
                <a:gridCol w="2423585"/>
              </a:tblGrid>
              <a:tr h="377190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Macro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80-90%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ar-IQ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+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AIR 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Macro%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HPO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2-</a:t>
                      </a:r>
                      <a:r>
                        <a:rPr kumimoji="0" lang="ar-IQ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،</a:t>
                      </a:r>
                      <a:r>
                        <a:rPr kumimoji="0" lang="ar-IQ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ar-IQ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ar-IQ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،</a:t>
                      </a:r>
                      <a:r>
                        <a:rPr kumimoji="0" lang="ar-IQ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NH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FF99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rowSpan="10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Micro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ppm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Mg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2-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MoO</a:t>
                      </a:r>
                      <a:r>
                        <a:rPr kumimoji="0" lang="en-US" sz="20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2-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Zn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Mn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li-A-Samik" pitchFamily="2" charset="-78"/>
                      </a:endParaRPr>
                    </a:p>
                  </a:txBody>
                  <a:tcPr horzOverflow="overflow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8842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16675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chemeClr val="tx1"/>
                </a:solidFill>
              </a:rPr>
              <a:t>Dr. Alwand Tahir Dizayee</a:t>
            </a:r>
          </a:p>
        </p:txBody>
      </p:sp>
      <p:sp>
        <p:nvSpPr>
          <p:cNvPr id="1884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A29081-848D-494E-B84F-BA94CD87068A}" type="slidenum">
              <a:rPr lang="ar-SA" smtClean="0">
                <a:solidFill>
                  <a:schemeClr val="tx1"/>
                </a:solidFill>
              </a:rPr>
              <a:pPr/>
              <a:t>8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" name="Right Bracket 6"/>
          <p:cNvSpPr/>
          <p:nvPr/>
        </p:nvSpPr>
        <p:spPr>
          <a:xfrm>
            <a:off x="5105400" y="152400"/>
            <a:ext cx="76200" cy="10668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5105400" y="1447800"/>
            <a:ext cx="46038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135563" y="2895600"/>
            <a:ext cx="46037" cy="3276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585" name="TextBox 11"/>
          <p:cNvSpPr txBox="1">
            <a:spLocks noChangeArrowheads="1"/>
          </p:cNvSpPr>
          <p:nvPr/>
        </p:nvSpPr>
        <p:spPr bwMode="auto">
          <a:xfrm>
            <a:off x="5181600" y="5445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Air</a:t>
            </a:r>
          </a:p>
        </p:txBody>
      </p:sp>
      <p:sp>
        <p:nvSpPr>
          <p:cNvPr id="152586" name="TextBox 12"/>
          <p:cNvSpPr txBox="1">
            <a:spLocks noChangeArrowheads="1"/>
          </p:cNvSpPr>
          <p:nvPr/>
        </p:nvSpPr>
        <p:spPr bwMode="auto">
          <a:xfrm>
            <a:off x="5410200" y="1981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Soil&amp; Air</a:t>
            </a:r>
          </a:p>
        </p:txBody>
      </p:sp>
      <p:sp>
        <p:nvSpPr>
          <p:cNvPr id="152587" name="TextBox 13"/>
          <p:cNvSpPr txBox="1">
            <a:spLocks noChangeArrowheads="1"/>
          </p:cNvSpPr>
          <p:nvPr/>
        </p:nvSpPr>
        <p:spPr bwMode="auto">
          <a:xfrm>
            <a:off x="5257800" y="43545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soil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02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2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2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2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2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52585" grpId="0" build="p"/>
      <p:bldP spid="152586" grpId="0" build="p"/>
      <p:bldP spid="1525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4" descr="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40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149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553200"/>
            <a:ext cx="2895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chemeClr val="tx1"/>
                </a:solidFill>
              </a:rPr>
              <a:t>Dr. Alwand Tahir Dizayee</a:t>
            </a:r>
          </a:p>
        </p:txBody>
      </p:sp>
      <p:sp>
        <p:nvSpPr>
          <p:cNvPr id="191493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6907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ADFEBD-25A2-4C0E-90B0-CEEDB5EAA429}" type="slidenum">
              <a:rPr lang="ar-SA" smtClean="0">
                <a:solidFill>
                  <a:schemeClr val="tx1"/>
                </a:solidFill>
              </a:rPr>
              <a:pPr/>
              <a:t>9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2021-2022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232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1189</Words>
  <Application>Microsoft Office PowerPoint</Application>
  <PresentationFormat>On-screen Show (4:3)</PresentationFormat>
  <Paragraphs>221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PowerPoint Presentation</vt:lpstr>
      <vt:lpstr>PowerPoint Presentation</vt:lpstr>
      <vt:lpstr>PowerPoint Presentation</vt:lpstr>
      <vt:lpstr>How calculate the amount of nutrients</vt:lpstr>
      <vt:lpstr>PowerPoint Presentation</vt:lpstr>
      <vt:lpstr>Factors that affect the availability of nutrients in the soil and absorbed  by the plant roots </vt:lpstr>
      <vt:lpstr>PowerPoint Presentation</vt:lpstr>
      <vt:lpstr>PowerPoint Presentation</vt:lpstr>
      <vt:lpstr>PowerPoint Presentation</vt:lpstr>
      <vt:lpstr>PowerPoint Presentation</vt:lpstr>
      <vt:lpstr>       The kind of liquid Cultures </vt:lpstr>
      <vt:lpstr>Kind liquid culture  </vt:lpstr>
      <vt:lpstr>PowerPoint Presentation</vt:lpstr>
      <vt:lpstr>                     </vt:lpstr>
      <vt:lpstr>PowerPoint Presentation</vt:lpstr>
      <vt:lpstr>The kind of {solid} Aggregate 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salahaddin  college of agriculture soil &amp; water SCIENCES department</dc:title>
  <dc:creator>HAS</dc:creator>
  <cp:lastModifiedBy>HAS</cp:lastModifiedBy>
  <cp:revision>6</cp:revision>
  <dcterms:created xsi:type="dcterms:W3CDTF">2022-04-25T20:02:46Z</dcterms:created>
  <dcterms:modified xsi:type="dcterms:W3CDTF">2022-04-25T20:06:53Z</dcterms:modified>
</cp:coreProperties>
</file>