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44614-AE19-402C-910A-161751D21A39}" type="datetimeFigureOut">
              <a:rPr lang="en-US" smtClean="0"/>
              <a:t>25-Apr-22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59626D-7EA4-4C02-A93F-CD2F6336C144}" type="slidenum">
              <a:rPr lang="en-US" smtClean="0"/>
              <a:t>‹#›</a:t>
            </a:fld>
            <a:endParaRPr lang="en-US"/>
          </a:p>
        </p:txBody>
      </p:sp>
    </p:spTree>
    <p:extLst>
      <p:ext uri="{BB962C8B-B14F-4D97-AF65-F5344CB8AC3E}">
        <p14:creationId xmlns:p14="http://schemas.microsoft.com/office/powerpoint/2010/main" val="539561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CA4743-25E7-47E3-A1D4-B82B096817B6}"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Dr. Alwand Tahir Dizayee   2016-2017</a:t>
            </a:r>
            <a:endParaRPr lang="en-US"/>
          </a:p>
        </p:txBody>
      </p:sp>
      <p:sp>
        <p:nvSpPr>
          <p:cNvPr id="6" name="Header Placeholder 5"/>
          <p:cNvSpPr>
            <a:spLocks noGrp="1"/>
          </p:cNvSpPr>
          <p:nvPr>
            <p:ph type="hdr" sz="quarter" idx="12"/>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320249355"/>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773361642"/>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94431373"/>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r>
              <a:rPr lang="en-US" smtClean="0">
                <a:solidFill>
                  <a:srgbClr val="F0A22E">
                    <a:shade val="75000"/>
                  </a:srgbClr>
                </a:solidFill>
              </a:rPr>
              <a:t>2021-2022</a:t>
            </a:r>
            <a:endParaRPr lang="en-US">
              <a:solidFill>
                <a:srgbClr val="F0A22E">
                  <a:shade val="75000"/>
                </a:srgbClr>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r>
              <a:rPr lang="en-US" smtClean="0">
                <a:solidFill>
                  <a:srgbClr val="F0A22E">
                    <a:shade val="75000"/>
                  </a:srgbClr>
                </a:solidFill>
              </a:rPr>
              <a:t>Dr. Alwand Tahir Dizayee</a:t>
            </a:r>
            <a:endParaRPr lang="en-US">
              <a:solidFill>
                <a:srgbClr val="F0A22E">
                  <a:shade val="75000"/>
                </a:srgbClr>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63A1B303-8452-459B-99BE-CCA3492EFA4C}" type="slidenum">
              <a:rPr lang="ar-SA">
                <a:solidFill>
                  <a:srgbClr val="F0A22E">
                    <a:shade val="75000"/>
                  </a:srgbClr>
                </a:solidFill>
              </a:rPr>
              <a:pPr>
                <a:defRPr/>
              </a:pPr>
              <a:t>‹#›</a:t>
            </a:fld>
            <a:endParaRPr lang="en-US">
              <a:solidFill>
                <a:srgbClr val="F0A22E">
                  <a:shade val="75000"/>
                </a:srgbClr>
              </a:solidFill>
            </a:endParaRPr>
          </a:p>
        </p:txBody>
      </p:sp>
    </p:spTree>
    <p:extLst>
      <p:ext uri="{BB962C8B-B14F-4D97-AF65-F5344CB8AC3E}">
        <p14:creationId xmlns:p14="http://schemas.microsoft.com/office/powerpoint/2010/main" val="10675410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19" name="Footer Placeholder 18"/>
          <p:cNvSpPr>
            <a:spLocks noGrp="1"/>
          </p:cNvSpPr>
          <p:nvPr>
            <p:ph type="ftr" sz="quarter" idx="11"/>
          </p:nvPr>
        </p:nvSpPr>
        <p:spPr>
          <a:xfrm>
            <a:off x="3581400" y="76200"/>
            <a:ext cx="2895600" cy="288925"/>
          </a:xfrm>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97967955"/>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7268473"/>
      </p:ext>
    </p:extLst>
  </p:cSld>
  <p:clrMapOvr>
    <a:overrideClrMapping bg1="dk1" tx1="lt1" bg2="dk2" tx2="lt2" accent1="accent1" accent2="accent2" accent3="accent3" accent4="accent4" accent5="accent5" accent6="accent6" hlink="hlink" folHlink="folHlink"/>
  </p:clrMapOvr>
  <p:transition spd="slow">
    <p:newsflash/>
    <p:sndAc>
      <p:stSnd>
        <p:snd r:embed="rId1" name="chimes.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297205893"/>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573756821"/>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881637684"/>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45669815"/>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284588434"/>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r>
              <a:rPr lang="en-US" smtClean="0">
                <a:solidFill>
                  <a:srgbClr val="F0A22E">
                    <a:shade val="75000"/>
                  </a:srgbClr>
                </a:solidFill>
              </a:rPr>
              <a:t>2021-2022</a:t>
            </a:r>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007043686"/>
      </p:ext>
    </p:extLst>
  </p:cSld>
  <p:clrMapOvr>
    <a:masterClrMapping/>
  </p:clrMapOvr>
  <p:transition spd="slow">
    <p:newsflash/>
    <p:sndAc>
      <p:stSnd>
        <p:snd r:embed="rId1" name="chimes.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r>
              <a:rPr lang="en-US" smtClean="0">
                <a:solidFill>
                  <a:srgbClr val="F0A22E">
                    <a:shade val="75000"/>
                  </a:srgbClr>
                </a:solidFill>
              </a:rPr>
              <a:t>2021-2022</a:t>
            </a:r>
            <a:endParaRPr lang="en-US">
              <a:solidFill>
                <a:srgbClr val="F0A22E">
                  <a:shade val="75000"/>
                </a:srgb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solidFill>
                  <a:srgbClr val="F0A22E">
                    <a:shade val="75000"/>
                  </a:srgbClr>
                </a:solidFill>
              </a:rPr>
              <a:t>Dr. Alwand Tahir Dizayee</a:t>
            </a:r>
            <a:endParaRPr lang="en-US">
              <a:solidFill>
                <a:srgbClr val="F0A22E">
                  <a:shade val="75000"/>
                </a:srgb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49E117A-CA9F-4CE9-A8CC-1947869981DF}" type="slidenum">
              <a:rPr lang="en-US" smtClean="0">
                <a:solidFill>
                  <a:srgbClr val="F0A22E">
                    <a:shade val="75000"/>
                  </a:srgbClr>
                </a:solidFill>
              </a:rPr>
              <a:pPr/>
              <a:t>‹#›</a:t>
            </a:fld>
            <a:endParaRPr lang="en-US">
              <a:solidFill>
                <a:srgbClr val="F0A22E">
                  <a:shade val="75000"/>
                </a:srgb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629179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newsflash/>
    <p:sndAc>
      <p:stSnd>
        <p:snd r:embed="rId14" name="chimes.wav"/>
      </p:stSnd>
    </p:sndAc>
  </p:transition>
  <p:timing>
    <p:tnLst>
      <p:par>
        <p:cTn id="1" dur="indefinite" restart="never" nodeType="tmRoot"/>
      </p:par>
    </p:tnLst>
  </p:timing>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7848600" cy="6370975"/>
          </a:xfrm>
          <a:prstGeom prst="rect">
            <a:avLst/>
          </a:prstGeom>
        </p:spPr>
        <p:txBody>
          <a:bodyPr wrap="square">
            <a:spAutoFit/>
          </a:bodyPr>
          <a:lstStyle/>
          <a:p>
            <a:pPr algn="justLow"/>
            <a:r>
              <a:rPr lang="en-US" dirty="0" smtClean="0"/>
              <a:t>    </a:t>
            </a:r>
            <a:r>
              <a:rPr lang="en-US" sz="2400" b="1" dirty="0" smtClean="0"/>
              <a:t>The roots of plants has </a:t>
            </a:r>
            <a:r>
              <a:rPr lang="en-US" sz="2400" b="1" dirty="0" err="1" smtClean="0">
                <a:solidFill>
                  <a:srgbClr val="FF0000"/>
                </a:solidFill>
              </a:rPr>
              <a:t>cation</a:t>
            </a:r>
            <a:r>
              <a:rPr lang="en-US" sz="2400" b="1" dirty="0" smtClean="0">
                <a:solidFill>
                  <a:srgbClr val="FF0000"/>
                </a:solidFill>
              </a:rPr>
              <a:t>  exchange capacity</a:t>
            </a:r>
            <a:r>
              <a:rPr lang="en-US" sz="2400" b="1" dirty="0" smtClean="0"/>
              <a:t>(e.g. wheat </a:t>
            </a:r>
            <a:r>
              <a:rPr lang="en-US" sz="2400" b="1" dirty="0" smtClean="0">
                <a:solidFill>
                  <a:srgbClr val="FF0000"/>
                </a:solidFill>
              </a:rPr>
              <a:t>23,</a:t>
            </a:r>
            <a:r>
              <a:rPr lang="en-US" sz="2400" b="1" dirty="0" smtClean="0"/>
              <a:t> beans </a:t>
            </a:r>
            <a:r>
              <a:rPr lang="en-US" sz="2400" b="1" dirty="0" smtClean="0">
                <a:solidFill>
                  <a:srgbClr val="FF0000"/>
                </a:solidFill>
              </a:rPr>
              <a:t>54 </a:t>
            </a:r>
            <a:r>
              <a:rPr lang="en-US" sz="2400" b="1" dirty="0" smtClean="0"/>
              <a:t>corn </a:t>
            </a:r>
            <a:r>
              <a:rPr lang="en-US" sz="2400" b="1" dirty="0" smtClean="0">
                <a:solidFill>
                  <a:srgbClr val="FF0000"/>
                </a:solidFill>
              </a:rPr>
              <a:t>29</a:t>
            </a:r>
            <a:r>
              <a:rPr lang="en-US" sz="2400" b="1" dirty="0" smtClean="0"/>
              <a:t> ,  tomato </a:t>
            </a:r>
            <a:r>
              <a:rPr lang="en-US" sz="2400" b="1" dirty="0" smtClean="0">
                <a:solidFill>
                  <a:srgbClr val="FF0000"/>
                </a:solidFill>
              </a:rPr>
              <a:t>62 </a:t>
            </a:r>
            <a:r>
              <a:rPr lang="en-US" sz="2400" b="1" dirty="0" smtClean="0"/>
              <a:t>) M Equivalents / 100 g of dry material of the roots   and this depends on: </a:t>
            </a:r>
          </a:p>
          <a:p>
            <a:r>
              <a:rPr lang="en-US" sz="2400" b="1" dirty="0" smtClean="0"/>
              <a:t/>
            </a:r>
            <a:br>
              <a:rPr lang="en-US" sz="2400" b="1" dirty="0" smtClean="0"/>
            </a:br>
            <a:r>
              <a:rPr lang="en-US" sz="2400" b="1" dirty="0" smtClean="0"/>
              <a:t>1- The </a:t>
            </a:r>
            <a:r>
              <a:rPr lang="en-US" sz="2400" b="1" dirty="0" smtClean="0">
                <a:solidFill>
                  <a:srgbClr val="FF0000"/>
                </a:solidFill>
              </a:rPr>
              <a:t>quality , </a:t>
            </a:r>
            <a:r>
              <a:rPr lang="en-US" sz="2400" b="1" dirty="0" smtClean="0"/>
              <a:t>the</a:t>
            </a:r>
            <a:r>
              <a:rPr lang="en-US" sz="2400" b="1" dirty="0" smtClean="0">
                <a:solidFill>
                  <a:srgbClr val="FF0000"/>
                </a:solidFill>
              </a:rPr>
              <a:t> type </a:t>
            </a:r>
            <a:r>
              <a:rPr lang="en-US" sz="2400" b="1" dirty="0" smtClean="0"/>
              <a:t>of the </a:t>
            </a:r>
            <a:r>
              <a:rPr lang="en-US" sz="2400" b="1" dirty="0" smtClean="0">
                <a:solidFill>
                  <a:srgbClr val="FF0000"/>
                </a:solidFill>
              </a:rPr>
              <a:t>plant</a:t>
            </a:r>
          </a:p>
          <a:p>
            <a:r>
              <a:rPr lang="en-US" sz="2400" b="1" dirty="0" smtClean="0">
                <a:solidFill>
                  <a:srgbClr val="FF0000"/>
                </a:solidFill>
              </a:rPr>
              <a:t>    </a:t>
            </a:r>
            <a:r>
              <a:rPr lang="en-US" sz="2400" b="1" dirty="0" smtClean="0"/>
              <a:t> (legume more cereal). </a:t>
            </a:r>
            <a:br>
              <a:rPr lang="en-US" sz="2400" b="1" dirty="0" smtClean="0"/>
            </a:br>
            <a:r>
              <a:rPr lang="en-US" sz="2400" b="1" dirty="0" smtClean="0"/>
              <a:t>2-  Plant  </a:t>
            </a:r>
            <a:r>
              <a:rPr lang="en-US" sz="2400" b="1" dirty="0" smtClean="0">
                <a:solidFill>
                  <a:srgbClr val="FF0000"/>
                </a:solidFill>
              </a:rPr>
              <a:t>Ages, old </a:t>
            </a:r>
            <a:r>
              <a:rPr lang="en-US" sz="2400" b="1" dirty="0" smtClean="0"/>
              <a:t>and stage of </a:t>
            </a:r>
            <a:r>
              <a:rPr lang="en-US" sz="2400" b="1" dirty="0" smtClean="0">
                <a:solidFill>
                  <a:srgbClr val="FF0000"/>
                </a:solidFill>
              </a:rPr>
              <a:t>growth</a:t>
            </a:r>
            <a:r>
              <a:rPr lang="en-US" sz="2400" b="1" dirty="0" smtClean="0"/>
              <a:t> (plants more durable modern or old). </a:t>
            </a:r>
            <a:br>
              <a:rPr lang="en-US" sz="2400" b="1" dirty="0" smtClean="0"/>
            </a:br>
            <a:r>
              <a:rPr lang="en-US" sz="2400" b="1" dirty="0" smtClean="0"/>
              <a:t>3-The </a:t>
            </a:r>
            <a:r>
              <a:rPr lang="en-US" sz="2400" b="1" dirty="0" smtClean="0">
                <a:solidFill>
                  <a:srgbClr val="FF0000"/>
                </a:solidFill>
              </a:rPr>
              <a:t>pH</a:t>
            </a:r>
            <a:r>
              <a:rPr lang="en-US" sz="2400" b="1" dirty="0" smtClean="0"/>
              <a:t> difference because it affects the root. </a:t>
            </a:r>
          </a:p>
          <a:p>
            <a:r>
              <a:rPr lang="en-US" sz="2400" b="1" dirty="0" smtClean="0"/>
              <a:t/>
            </a:r>
            <a:br>
              <a:rPr lang="en-US" sz="2400" b="1" dirty="0" smtClean="0"/>
            </a:br>
            <a:r>
              <a:rPr lang="en-US" sz="2400" b="1" dirty="0" smtClean="0"/>
              <a:t>® the diffusion of out side and in </a:t>
            </a:r>
            <a:r>
              <a:rPr lang="en-US" sz="2400" b="1" dirty="0" err="1" smtClean="0"/>
              <a:t>Donnan</a:t>
            </a:r>
            <a:r>
              <a:rPr lang="en-US" sz="2400" b="1" dirty="0" smtClean="0"/>
              <a:t> space does </a:t>
            </a:r>
            <a:r>
              <a:rPr lang="en-US" sz="2400" b="1" dirty="0" smtClean="0">
                <a:solidFill>
                  <a:srgbClr val="FF0000"/>
                </a:solidFill>
              </a:rPr>
              <a:t>not represent </a:t>
            </a:r>
            <a:r>
              <a:rPr lang="en-US" sz="2400" b="1" dirty="0" smtClean="0"/>
              <a:t>the true absorption. </a:t>
            </a:r>
            <a:br>
              <a:rPr lang="en-US" sz="2400" b="1" dirty="0" smtClean="0"/>
            </a:br>
            <a:r>
              <a:rPr lang="en-US" sz="2400" b="1" dirty="0" smtClean="0"/>
              <a:t>® entering of water and ions across the plasma and to the gap cytoplasm juicy absorption is </a:t>
            </a:r>
            <a:r>
              <a:rPr lang="en-US" sz="2400" b="1" dirty="0" smtClean="0">
                <a:solidFill>
                  <a:srgbClr val="FF0000"/>
                </a:solidFill>
              </a:rPr>
              <a:t>vital</a:t>
            </a:r>
            <a:r>
              <a:rPr lang="en-US" sz="2400" b="1" dirty="0" smtClean="0"/>
              <a:t> active. </a:t>
            </a:r>
            <a:br>
              <a:rPr lang="en-US" sz="2400" b="1" dirty="0" smtClean="0"/>
            </a:br>
            <a:r>
              <a:rPr lang="en-US" sz="2400" b="1" dirty="0" smtClean="0"/>
              <a:t/>
            </a:r>
            <a:br>
              <a:rPr lang="en-US" sz="2400" b="1" dirty="0" smtClean="0"/>
            </a:br>
            <a:endParaRPr lang="en-US" sz="2400" b="1" dirty="0"/>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346540238"/>
      </p:ext>
    </p:extLst>
  </p:cSld>
  <p:clrMapOvr>
    <a:masterClrMapping/>
  </p:clrMapOvr>
  <p:transition spd="slow">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4525963"/>
          </a:xfrm>
        </p:spPr>
        <p:txBody>
          <a:bodyPr>
            <a:noAutofit/>
          </a:bodyPr>
          <a:lstStyle/>
          <a:p>
            <a:r>
              <a:rPr lang="en-US" sz="2400" b="1" dirty="0" smtClean="0">
                <a:solidFill>
                  <a:srgbClr val="00B0F0"/>
                </a:solidFill>
              </a:rPr>
              <a:t>There are a number of explanations for the behavior of </a:t>
            </a:r>
            <a:r>
              <a:rPr lang="en-US" sz="2400" b="1" dirty="0" smtClean="0">
                <a:solidFill>
                  <a:srgbClr val="FF0000"/>
                </a:solidFill>
              </a:rPr>
              <a:t>calcium</a:t>
            </a:r>
            <a:r>
              <a:rPr lang="en-US" sz="2000" b="1" dirty="0" smtClean="0">
                <a:solidFill>
                  <a:srgbClr val="00B0F0"/>
                </a:solidFill>
              </a:rPr>
              <a:t>: </a:t>
            </a:r>
            <a:r>
              <a:rPr lang="en-US" sz="2000" b="1" dirty="0" smtClean="0"/>
              <a:t/>
            </a:r>
            <a:br>
              <a:rPr lang="en-US" sz="2000" b="1" dirty="0" smtClean="0"/>
            </a:br>
            <a:r>
              <a:rPr lang="en-US" sz="2000" b="1" dirty="0" smtClean="0"/>
              <a:t>1-</a:t>
            </a:r>
            <a:r>
              <a:rPr lang="en-US" sz="2000" b="1" dirty="0" smtClean="0">
                <a:solidFill>
                  <a:srgbClr val="9966FF"/>
                </a:solidFill>
              </a:rPr>
              <a:t> Motivate or  Stimulate </a:t>
            </a:r>
            <a:r>
              <a:rPr lang="en-US" sz="2000" b="1" dirty="0" smtClean="0"/>
              <a:t>carriers when there is </a:t>
            </a:r>
            <a:r>
              <a:rPr lang="en-US" sz="2000" b="1" dirty="0" smtClean="0">
                <a:solidFill>
                  <a:srgbClr val="E50BE5"/>
                </a:solidFill>
              </a:rPr>
              <a:t>Calcium</a:t>
            </a:r>
            <a:r>
              <a:rPr lang="en-US" sz="2000" b="1" dirty="0" smtClean="0"/>
              <a:t> and increase from absorption. </a:t>
            </a:r>
            <a:br>
              <a:rPr lang="en-US" sz="2000" b="1" dirty="0" smtClean="0"/>
            </a:br>
            <a:r>
              <a:rPr lang="en-US" sz="2000" b="1" dirty="0" smtClean="0"/>
              <a:t>2-Calcium </a:t>
            </a:r>
            <a:r>
              <a:rPr lang="en-US" sz="2000" b="1" dirty="0" smtClean="0">
                <a:solidFill>
                  <a:srgbClr val="9966FF"/>
                </a:solidFill>
              </a:rPr>
              <a:t>removes  Hydrogen - </a:t>
            </a:r>
            <a:r>
              <a:rPr lang="en-US" sz="2000" b="1" dirty="0" smtClean="0">
                <a:solidFill>
                  <a:srgbClr val="00B0F0"/>
                </a:solidFill>
              </a:rPr>
              <a:t>Barrier </a:t>
            </a:r>
            <a:r>
              <a:rPr lang="en-US" sz="2000" b="1" dirty="0" smtClean="0"/>
              <a:t> H - Barrier. </a:t>
            </a:r>
            <a:br>
              <a:rPr lang="en-US" sz="2000" b="1" dirty="0" smtClean="0"/>
            </a:br>
            <a:r>
              <a:rPr lang="en-US" sz="2000" b="1" dirty="0" smtClean="0"/>
              <a:t>3-Calcium reduces the flow of potassium (</a:t>
            </a:r>
            <a:r>
              <a:rPr lang="en-US" sz="2000" b="1" dirty="0" smtClean="0">
                <a:solidFill>
                  <a:srgbClr val="FF0000"/>
                </a:solidFill>
              </a:rPr>
              <a:t>efflux - K</a:t>
            </a:r>
            <a:r>
              <a:rPr lang="en-US" sz="2000" b="1" dirty="0" smtClean="0"/>
              <a:t>).and increase of the (</a:t>
            </a:r>
            <a:r>
              <a:rPr lang="en-US" sz="2000" b="1" dirty="0" smtClean="0">
                <a:solidFill>
                  <a:srgbClr val="FF0000"/>
                </a:solidFill>
              </a:rPr>
              <a:t>enter influx -K</a:t>
            </a:r>
            <a:r>
              <a:rPr lang="en-US" sz="2000" b="1" dirty="0" smtClean="0"/>
              <a:t>)  increase the rate of entry.</a:t>
            </a:r>
          </a:p>
          <a:p>
            <a:r>
              <a:rPr lang="en-US" sz="2000" b="1" dirty="0" smtClean="0"/>
              <a:t> K + adsorption = influx - efflux </a:t>
            </a:r>
            <a:r>
              <a:rPr lang="en-US" sz="2000" dirty="0" smtClean="0"/>
              <a:t/>
            </a:r>
            <a:br>
              <a:rPr lang="en-US" sz="2000" dirty="0" smtClean="0"/>
            </a:br>
            <a:r>
              <a:rPr lang="en-US" sz="2000" dirty="0" smtClean="0"/>
              <a:t>  </a:t>
            </a:r>
            <a:r>
              <a:rPr lang="en-US" sz="2000" b="1" dirty="0" smtClean="0">
                <a:solidFill>
                  <a:srgbClr val="FF0000"/>
                </a:solidFill>
              </a:rPr>
              <a:t> ***  Membranes, not whether </a:t>
            </a:r>
            <a:r>
              <a:rPr lang="en-US" sz="2000" b="1" dirty="0" smtClean="0"/>
              <a:t>the plasma membrane of the root (</a:t>
            </a:r>
            <a:r>
              <a:rPr lang="en-US" sz="2000" b="1" dirty="0" smtClean="0">
                <a:solidFill>
                  <a:srgbClr val="9966FF"/>
                </a:solidFill>
              </a:rPr>
              <a:t>maize</a:t>
            </a:r>
            <a:r>
              <a:rPr lang="en-US" sz="2000" b="1" dirty="0" smtClean="0"/>
              <a:t>) high permeability of the chlorine ion </a:t>
            </a:r>
            <a:r>
              <a:rPr lang="en-US" sz="2000" b="1" dirty="0" smtClean="0">
                <a:solidFill>
                  <a:srgbClr val="FF0000"/>
                </a:solidFill>
              </a:rPr>
              <a:t>( </a:t>
            </a:r>
            <a:r>
              <a:rPr lang="en-US" sz="2000" b="1" dirty="0" err="1" smtClean="0">
                <a:solidFill>
                  <a:srgbClr val="FF0000"/>
                </a:solidFill>
              </a:rPr>
              <a:t>Cl</a:t>
            </a:r>
            <a:r>
              <a:rPr lang="en-US" sz="2000" b="1" baseline="30000" dirty="0" smtClean="0">
                <a:solidFill>
                  <a:srgbClr val="FF0000"/>
                </a:solidFill>
              </a:rPr>
              <a:t>-</a:t>
            </a:r>
            <a:r>
              <a:rPr lang="en-US" sz="2000" b="1" dirty="0" smtClean="0">
                <a:solidFill>
                  <a:srgbClr val="FF0000"/>
                </a:solidFill>
              </a:rPr>
              <a:t> )</a:t>
            </a:r>
            <a:r>
              <a:rPr lang="en-US" sz="2000" b="1" dirty="0" smtClean="0"/>
              <a:t>in the membrane, while the  membrane of </a:t>
            </a:r>
            <a:r>
              <a:rPr lang="en-US" sz="2000" b="1" dirty="0" err="1" smtClean="0"/>
              <a:t>tono</a:t>
            </a:r>
            <a:r>
              <a:rPr lang="en-US" sz="2000" b="1" dirty="0" smtClean="0"/>
              <a:t> </a:t>
            </a:r>
            <a:r>
              <a:rPr lang="en-US" sz="2000" b="1" dirty="0" err="1" smtClean="0"/>
              <a:t>plast</a:t>
            </a:r>
            <a:r>
              <a:rPr lang="en-US" sz="2000" b="1" dirty="0" smtClean="0"/>
              <a:t> very </a:t>
            </a:r>
            <a:r>
              <a:rPr lang="en-US" sz="2000" b="1" dirty="0" smtClean="0">
                <a:solidFill>
                  <a:srgbClr val="9966FF"/>
                </a:solidFill>
              </a:rPr>
              <a:t>few </a:t>
            </a:r>
            <a:r>
              <a:rPr lang="en-US" sz="2000" b="1" dirty="0" smtClean="0"/>
              <a:t>permeability.</a:t>
            </a:r>
          </a:p>
          <a:p>
            <a:r>
              <a:rPr lang="en-US" sz="2000" b="1" dirty="0" smtClean="0"/>
              <a:t> </a:t>
            </a:r>
            <a:r>
              <a:rPr lang="en-US" sz="2000" b="1" dirty="0" smtClean="0">
                <a:solidFill>
                  <a:srgbClr val="FF0000"/>
                </a:solidFill>
              </a:rPr>
              <a:t>***</a:t>
            </a:r>
            <a:r>
              <a:rPr lang="en-US" sz="2000" b="1" dirty="0" smtClean="0"/>
              <a:t> </a:t>
            </a:r>
            <a:r>
              <a:rPr lang="en-US" sz="2000" b="1" dirty="0" smtClean="0">
                <a:solidFill>
                  <a:srgbClr val="FF0000"/>
                </a:solidFill>
              </a:rPr>
              <a:t>External  carriers  </a:t>
            </a:r>
            <a:r>
              <a:rPr lang="en-US" sz="2000" b="1" dirty="0" smtClean="0"/>
              <a:t>affecting the permeability of cell membrane content of </a:t>
            </a:r>
          </a:p>
          <a:p>
            <a:r>
              <a:rPr lang="en-US" sz="2000" b="1" dirty="0" smtClean="0"/>
              <a:t>(Ca </a:t>
            </a:r>
            <a:r>
              <a:rPr lang="en-US" sz="2000" b="1" baseline="30000" dirty="0" smtClean="0"/>
              <a:t>+2</a:t>
            </a:r>
            <a:r>
              <a:rPr lang="en-US" sz="2000" b="1" dirty="0" smtClean="0"/>
              <a:t> ,H</a:t>
            </a:r>
            <a:r>
              <a:rPr lang="en-US" sz="2000" b="1" baseline="30000" dirty="0" smtClean="0"/>
              <a:t>+</a:t>
            </a:r>
            <a:r>
              <a:rPr lang="en-US" sz="2000" b="1" dirty="0" smtClean="0"/>
              <a:t>) when pH is equal to the </a:t>
            </a:r>
            <a:r>
              <a:rPr lang="en-US" sz="2000" b="1" dirty="0" smtClean="0">
                <a:solidFill>
                  <a:srgbClr val="FF0000"/>
                </a:solidFill>
              </a:rPr>
              <a:t>pH 4.5 </a:t>
            </a:r>
            <a:r>
              <a:rPr lang="en-US" sz="2000" b="1" dirty="0" smtClean="0"/>
              <a:t>or less (leak occurs efflux of potassium and less of the influx and increase </a:t>
            </a:r>
            <a:r>
              <a:rPr lang="en-US" sz="2000" b="1" dirty="0" smtClean="0">
                <a:solidFill>
                  <a:srgbClr val="FF0000"/>
                </a:solidFill>
              </a:rPr>
              <a:t>from influx - K   </a:t>
            </a:r>
            <a:r>
              <a:rPr lang="en-US" sz="2000" b="1" dirty="0" smtClean="0"/>
              <a:t>(H + ). </a:t>
            </a:r>
            <a:br>
              <a:rPr lang="en-US" sz="2000" b="1" dirty="0" smtClean="0"/>
            </a:br>
            <a:r>
              <a:rPr lang="en-US" sz="2000" b="1" dirty="0" smtClean="0"/>
              <a:t>   </a:t>
            </a:r>
            <a:r>
              <a:rPr lang="en-US" sz="2000" b="1" dirty="0" smtClean="0">
                <a:solidFill>
                  <a:srgbClr val="FF0000"/>
                </a:solidFill>
              </a:rPr>
              <a:t>***</a:t>
            </a:r>
            <a:r>
              <a:rPr lang="en-US" sz="2000" b="1" dirty="0" smtClean="0"/>
              <a:t> The presence of calcium regulates the external solution where the pH, especially at low pH to the acidic, reducing the </a:t>
            </a:r>
            <a:r>
              <a:rPr lang="en-US" sz="2000" b="1" dirty="0" smtClean="0">
                <a:solidFill>
                  <a:srgbClr val="9966FF"/>
                </a:solidFill>
              </a:rPr>
              <a:t>losing of potassium. </a:t>
            </a:r>
          </a:p>
          <a:p>
            <a:r>
              <a:rPr lang="en-US" sz="2000" b="1" dirty="0" smtClean="0"/>
              <a:t/>
            </a:r>
            <a:br>
              <a:rPr lang="en-US" sz="2000" b="1" dirty="0" smtClean="0"/>
            </a:br>
            <a:endParaRPr lang="en-US" sz="2000" b="1" dirty="0"/>
          </a:p>
        </p:txBody>
      </p:sp>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10</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4152196345"/>
      </p:ext>
    </p:extLst>
  </p:cSld>
  <p:clrMapOvr>
    <a:masterClrMapping/>
  </p:clrMapOvr>
  <p:transition spd="slow">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42293"/>
            <a:ext cx="8610600" cy="5693866"/>
          </a:xfrm>
          <a:prstGeom prst="rect">
            <a:avLst/>
          </a:prstGeom>
        </p:spPr>
        <p:txBody>
          <a:bodyPr wrap="square">
            <a:spAutoFit/>
          </a:bodyPr>
          <a:lstStyle/>
          <a:p>
            <a:r>
              <a:rPr lang="en-US" b="1" dirty="0" smtClean="0"/>
              <a:t/>
            </a:r>
            <a:br>
              <a:rPr lang="en-US" b="1" dirty="0" smtClean="0"/>
            </a:br>
            <a:r>
              <a:rPr lang="en-US" b="1" dirty="0" smtClean="0"/>
              <a:t> </a:t>
            </a:r>
            <a:br>
              <a:rPr lang="en-US" b="1" dirty="0" smtClean="0"/>
            </a:br>
            <a:r>
              <a:rPr lang="en-US" b="1" dirty="0" smtClean="0"/>
              <a:t>    </a:t>
            </a:r>
            <a:r>
              <a:rPr lang="en-US" b="1" dirty="0" smtClean="0">
                <a:solidFill>
                  <a:srgbClr val="9966FF"/>
                </a:solidFill>
              </a:rPr>
              <a:t>*** Calcium </a:t>
            </a:r>
            <a:r>
              <a:rPr lang="en-US" b="1" dirty="0" smtClean="0"/>
              <a:t>associated with the negative  charge of cell wall and plasma while the other cations not associated the permeability of the overlap or because of their involvement and there is antagonism between the (H </a:t>
            </a:r>
            <a:r>
              <a:rPr lang="en-US" b="1" baseline="30000" dirty="0" smtClean="0"/>
              <a:t>+</a:t>
            </a:r>
            <a:r>
              <a:rPr lang="en-US" b="1" dirty="0" smtClean="0"/>
              <a:t>and Ca </a:t>
            </a:r>
            <a:r>
              <a:rPr lang="en-US" b="1" baseline="30000" dirty="0" smtClean="0"/>
              <a:t>+2</a:t>
            </a:r>
            <a:r>
              <a:rPr lang="en-US" b="1" dirty="0" smtClean="0"/>
              <a:t> ) ions. </a:t>
            </a:r>
            <a:br>
              <a:rPr lang="en-US" b="1" dirty="0" smtClean="0"/>
            </a:br>
            <a:r>
              <a:rPr lang="en-US" b="1" dirty="0" smtClean="0"/>
              <a:t>  </a:t>
            </a:r>
            <a:r>
              <a:rPr lang="en-US" b="1" dirty="0" smtClean="0">
                <a:solidFill>
                  <a:srgbClr val="FF0000"/>
                </a:solidFill>
              </a:rPr>
              <a:t>***</a:t>
            </a:r>
            <a:r>
              <a:rPr lang="en-US" b="1" dirty="0" smtClean="0"/>
              <a:t> If remove the impact of calcium ion  with </a:t>
            </a:r>
            <a:r>
              <a:rPr lang="en-US" b="1" dirty="0" smtClean="0">
                <a:solidFill>
                  <a:srgbClr val="9966FF"/>
                </a:solidFill>
              </a:rPr>
              <a:t>Chelating</a:t>
            </a:r>
            <a:r>
              <a:rPr lang="en-US" b="1" dirty="0" smtClean="0"/>
              <a:t> substances or hydrogen ion, the permeability of the cell wall increases and gets prematurely of organic compounds with low molecular weights and reduce the calcium ion in the external medium and exuding lead to leakage and to loss . </a:t>
            </a:r>
            <a:br>
              <a:rPr lang="en-US" b="1" dirty="0" smtClean="0"/>
            </a:br>
            <a:r>
              <a:rPr lang="en-US" b="1" dirty="0" smtClean="0"/>
              <a:t>    </a:t>
            </a:r>
            <a:r>
              <a:rPr lang="en-US" b="1" dirty="0" smtClean="0">
                <a:solidFill>
                  <a:srgbClr val="FF0000"/>
                </a:solidFill>
              </a:rPr>
              <a:t>*** </a:t>
            </a:r>
            <a:r>
              <a:rPr lang="en-US" b="1" dirty="0" smtClean="0"/>
              <a:t>The affecting of </a:t>
            </a:r>
            <a:r>
              <a:rPr lang="en-US" b="1" dirty="0" smtClean="0">
                <a:solidFill>
                  <a:srgbClr val="FF0000"/>
                </a:solidFill>
              </a:rPr>
              <a:t>antagonism</a:t>
            </a:r>
            <a:r>
              <a:rPr lang="en-US" b="1" dirty="0" smtClean="0"/>
              <a:t> , and so far not known exactly for the absorption of ( </a:t>
            </a:r>
            <a:r>
              <a:rPr lang="en-US" sz="2000" b="1" dirty="0" smtClean="0">
                <a:solidFill>
                  <a:srgbClr val="9966FF"/>
                </a:solidFill>
              </a:rPr>
              <a:t>SO</a:t>
            </a:r>
            <a:r>
              <a:rPr lang="en-US" sz="2000" b="1" baseline="-25000" dirty="0" smtClean="0">
                <a:solidFill>
                  <a:srgbClr val="9966FF"/>
                </a:solidFill>
              </a:rPr>
              <a:t>4</a:t>
            </a:r>
            <a:r>
              <a:rPr lang="en-US" sz="2000" b="1" baseline="30000" dirty="0" smtClean="0">
                <a:solidFill>
                  <a:srgbClr val="9966FF"/>
                </a:solidFill>
              </a:rPr>
              <a:t>-2</a:t>
            </a:r>
            <a:r>
              <a:rPr lang="en-US" sz="2000" b="1" dirty="0" smtClean="0">
                <a:solidFill>
                  <a:srgbClr val="9966FF"/>
                </a:solidFill>
              </a:rPr>
              <a:t> ,H</a:t>
            </a:r>
            <a:r>
              <a:rPr lang="en-US" sz="2000" b="1" baseline="-25000" dirty="0" smtClean="0">
                <a:solidFill>
                  <a:srgbClr val="9966FF"/>
                </a:solidFill>
              </a:rPr>
              <a:t>2</a:t>
            </a:r>
            <a:r>
              <a:rPr lang="en-US" sz="2000" b="1" dirty="0" smtClean="0">
                <a:solidFill>
                  <a:srgbClr val="9966FF"/>
                </a:solidFill>
              </a:rPr>
              <a:t>PO</a:t>
            </a:r>
            <a:r>
              <a:rPr lang="en-US" sz="2000" b="1" baseline="-25000" dirty="0" smtClean="0">
                <a:solidFill>
                  <a:srgbClr val="9966FF"/>
                </a:solidFill>
              </a:rPr>
              <a:t>4</a:t>
            </a:r>
            <a:r>
              <a:rPr lang="en-US" sz="2000" b="1" dirty="0" smtClean="0">
                <a:solidFill>
                  <a:srgbClr val="9966FF"/>
                </a:solidFill>
              </a:rPr>
              <a:t>-</a:t>
            </a:r>
            <a:r>
              <a:rPr lang="en-US" sz="2000" b="1" baseline="30000" dirty="0" smtClean="0">
                <a:solidFill>
                  <a:srgbClr val="9966FF"/>
                </a:solidFill>
              </a:rPr>
              <a:t>1</a:t>
            </a:r>
            <a:r>
              <a:rPr lang="en-US" sz="2000" b="1" dirty="0" smtClean="0">
                <a:solidFill>
                  <a:srgbClr val="9966FF"/>
                </a:solidFill>
              </a:rPr>
              <a:t> ,</a:t>
            </a:r>
            <a:r>
              <a:rPr lang="en-US" sz="2000" b="1" dirty="0" err="1" smtClean="0">
                <a:solidFill>
                  <a:srgbClr val="9966FF"/>
                </a:solidFill>
              </a:rPr>
              <a:t>Cl</a:t>
            </a:r>
            <a:r>
              <a:rPr lang="en-US" sz="2000" b="1" dirty="0" smtClean="0">
                <a:solidFill>
                  <a:srgbClr val="9966FF"/>
                </a:solidFill>
              </a:rPr>
              <a:t> </a:t>
            </a:r>
            <a:r>
              <a:rPr lang="en-US" sz="2000" b="1" baseline="30000" dirty="0" smtClean="0">
                <a:solidFill>
                  <a:srgbClr val="9966FF"/>
                </a:solidFill>
              </a:rPr>
              <a:t>-  </a:t>
            </a:r>
            <a:r>
              <a:rPr lang="en-US" sz="2000" b="1" dirty="0" smtClean="0">
                <a:solidFill>
                  <a:srgbClr val="9966FF"/>
                </a:solidFill>
              </a:rPr>
              <a:t> </a:t>
            </a:r>
            <a:r>
              <a:rPr lang="en-US" b="1" dirty="0" smtClean="0"/>
              <a:t>) stimulates the deficiency of presence of ( </a:t>
            </a:r>
            <a:r>
              <a:rPr lang="en-US" sz="2000" b="1" dirty="0" smtClean="0">
                <a:solidFill>
                  <a:srgbClr val="9966FF"/>
                </a:solidFill>
              </a:rPr>
              <a:t>NO</a:t>
            </a:r>
            <a:r>
              <a:rPr lang="en-US" sz="2000" b="1" baseline="-25000" dirty="0" smtClean="0">
                <a:solidFill>
                  <a:srgbClr val="9966FF"/>
                </a:solidFill>
              </a:rPr>
              <a:t>3</a:t>
            </a:r>
            <a:r>
              <a:rPr lang="en-US" sz="2000" b="1" dirty="0" smtClean="0">
                <a:solidFill>
                  <a:srgbClr val="9966FF"/>
                </a:solidFill>
              </a:rPr>
              <a:t> </a:t>
            </a:r>
            <a:r>
              <a:rPr lang="en-US" sz="2000" b="1" baseline="30000" dirty="0" smtClean="0">
                <a:solidFill>
                  <a:srgbClr val="9966FF"/>
                </a:solidFill>
              </a:rPr>
              <a:t>–</a:t>
            </a:r>
            <a:r>
              <a:rPr lang="en-US" sz="2000" b="1" dirty="0" smtClean="0">
                <a:solidFill>
                  <a:srgbClr val="9966FF"/>
                </a:solidFill>
              </a:rPr>
              <a:t>  </a:t>
            </a:r>
            <a:r>
              <a:rPr lang="en-US" b="1" dirty="0" smtClean="0"/>
              <a:t>)and there is a contention between the (</a:t>
            </a:r>
            <a:r>
              <a:rPr lang="en-US" sz="2000" b="1" dirty="0" err="1" smtClean="0">
                <a:solidFill>
                  <a:srgbClr val="9966FF"/>
                </a:solidFill>
              </a:rPr>
              <a:t>Cl</a:t>
            </a:r>
            <a:r>
              <a:rPr lang="en-US" sz="2000" b="1" baseline="30000" dirty="0" smtClean="0">
                <a:solidFill>
                  <a:srgbClr val="9966FF"/>
                </a:solidFill>
              </a:rPr>
              <a:t>- </a:t>
            </a:r>
            <a:r>
              <a:rPr lang="en-US" sz="2000" b="1" dirty="0" smtClean="0">
                <a:solidFill>
                  <a:srgbClr val="9966FF"/>
                </a:solidFill>
              </a:rPr>
              <a:t>and NO</a:t>
            </a:r>
            <a:r>
              <a:rPr lang="en-US" sz="2000" b="1" baseline="-25000" dirty="0" smtClean="0">
                <a:solidFill>
                  <a:srgbClr val="9966FF"/>
                </a:solidFill>
              </a:rPr>
              <a:t>3</a:t>
            </a:r>
            <a:r>
              <a:rPr lang="en-US" b="1" baseline="30000" dirty="0" smtClean="0"/>
              <a:t>.</a:t>
            </a:r>
            <a:r>
              <a:rPr lang="en-US" b="1" dirty="0" smtClean="0"/>
              <a:t> )</a:t>
            </a:r>
            <a:br>
              <a:rPr lang="en-US" b="1" dirty="0" smtClean="0"/>
            </a:br>
            <a:r>
              <a:rPr lang="en-US" b="1" dirty="0" smtClean="0"/>
              <a:t>   </a:t>
            </a:r>
            <a:r>
              <a:rPr lang="en-US" b="1" dirty="0" smtClean="0">
                <a:solidFill>
                  <a:srgbClr val="FF0000"/>
                </a:solidFill>
              </a:rPr>
              <a:t>***</a:t>
            </a:r>
            <a:r>
              <a:rPr lang="en-US" b="1" dirty="0" smtClean="0"/>
              <a:t>The influence encouragement </a:t>
            </a:r>
            <a:r>
              <a:rPr lang="en-US" b="1" dirty="0" smtClean="0">
                <a:solidFill>
                  <a:srgbClr val="FF0000"/>
                </a:solidFill>
              </a:rPr>
              <a:t>(synergism </a:t>
            </a:r>
            <a:r>
              <a:rPr lang="en-US" b="1" dirty="0" smtClean="0"/>
              <a:t>)increase uptake by the presence of another ion, </a:t>
            </a:r>
            <a:r>
              <a:rPr lang="en-US" sz="2400" b="1" dirty="0" smtClean="0">
                <a:solidFill>
                  <a:srgbClr val="FF0000"/>
                </a:solidFill>
              </a:rPr>
              <a:t>NO</a:t>
            </a:r>
            <a:r>
              <a:rPr lang="en-US" sz="2400" b="1" baseline="-25000" dirty="0" smtClean="0">
                <a:solidFill>
                  <a:srgbClr val="FF0000"/>
                </a:solidFill>
              </a:rPr>
              <a:t>3</a:t>
            </a:r>
            <a:r>
              <a:rPr lang="en-US" sz="2400" b="1" dirty="0" smtClean="0">
                <a:solidFill>
                  <a:srgbClr val="FF0000"/>
                </a:solidFill>
              </a:rPr>
              <a:t> </a:t>
            </a:r>
            <a:r>
              <a:rPr lang="en-US" b="1" baseline="30000" dirty="0" smtClean="0">
                <a:solidFill>
                  <a:srgbClr val="FF0000"/>
                </a:solidFill>
              </a:rPr>
              <a:t>-  </a:t>
            </a:r>
            <a:r>
              <a:rPr lang="en-US" b="1" dirty="0" smtClean="0"/>
              <a:t>nutrition to promote absorption cations and non-specialist to cause a private the hygroscopic groups </a:t>
            </a:r>
            <a:r>
              <a:rPr lang="en-US" sz="2400" b="1" dirty="0" smtClean="0">
                <a:solidFill>
                  <a:srgbClr val="FF0000"/>
                </a:solidFill>
              </a:rPr>
              <a:t>(OH</a:t>
            </a:r>
            <a:r>
              <a:rPr lang="en-US" sz="2400" b="1" baseline="30000" dirty="0" smtClean="0">
                <a:solidFill>
                  <a:srgbClr val="FF0000"/>
                </a:solidFill>
              </a:rPr>
              <a:t>-</a:t>
            </a:r>
            <a:r>
              <a:rPr lang="en-US" sz="2400" b="1" dirty="0" smtClean="0">
                <a:solidFill>
                  <a:srgbClr val="FF0000"/>
                </a:solidFill>
              </a:rPr>
              <a:t>) </a:t>
            </a:r>
            <a:r>
              <a:rPr lang="en-US" b="1" dirty="0" smtClean="0"/>
              <a:t>on the surface of the root and lead to the absorption of </a:t>
            </a:r>
            <a:r>
              <a:rPr lang="en-US" sz="2400" b="1" dirty="0" smtClean="0"/>
              <a:t>( </a:t>
            </a:r>
            <a:r>
              <a:rPr lang="en-US" sz="2400" b="1" dirty="0" smtClean="0">
                <a:solidFill>
                  <a:srgbClr val="FF0000"/>
                </a:solidFill>
              </a:rPr>
              <a:t>+</a:t>
            </a:r>
            <a:r>
              <a:rPr lang="en-US" sz="2400" b="1" dirty="0" smtClean="0"/>
              <a:t> </a:t>
            </a:r>
            <a:r>
              <a:rPr lang="en-US" b="1" dirty="0" smtClean="0"/>
              <a:t>) cat ions.</a:t>
            </a:r>
          </a:p>
          <a:p>
            <a:r>
              <a:rPr lang="en-US" b="1" dirty="0" smtClean="0">
                <a:solidFill>
                  <a:srgbClr val="E50BE5"/>
                </a:solidFill>
              </a:rPr>
              <a:t>Mitochondria -</a:t>
            </a:r>
            <a:r>
              <a:rPr lang="en-US" b="1" dirty="0" smtClean="0"/>
              <a:t> </a:t>
            </a:r>
            <a:r>
              <a:rPr lang="en-US" b="1" dirty="0" smtClean="0">
                <a:solidFill>
                  <a:srgbClr val="00B0F0"/>
                </a:solidFill>
              </a:rPr>
              <a:t>Outer</a:t>
            </a:r>
            <a:r>
              <a:rPr lang="en-US" b="1" dirty="0" smtClean="0"/>
              <a:t> cell wall is </a:t>
            </a:r>
            <a:r>
              <a:rPr lang="en-US" b="1" dirty="0" smtClean="0">
                <a:solidFill>
                  <a:srgbClr val="FF0000"/>
                </a:solidFill>
              </a:rPr>
              <a:t>high permeable </a:t>
            </a:r>
            <a:r>
              <a:rPr lang="en-US" b="1" dirty="0" smtClean="0"/>
              <a:t>but </a:t>
            </a:r>
            <a:r>
              <a:rPr lang="en-US" b="1" dirty="0" smtClean="0">
                <a:solidFill>
                  <a:srgbClr val="FF0000"/>
                </a:solidFill>
              </a:rPr>
              <a:t>inner </a:t>
            </a:r>
            <a:r>
              <a:rPr lang="en-US" b="1" dirty="0" smtClean="0"/>
              <a:t>is </a:t>
            </a:r>
            <a:r>
              <a:rPr lang="en-US" b="1" dirty="0" smtClean="0">
                <a:solidFill>
                  <a:srgbClr val="FF0000"/>
                </a:solidFill>
              </a:rPr>
              <a:t>not permeable </a:t>
            </a:r>
            <a:r>
              <a:rPr lang="en-US" b="1" dirty="0" smtClean="0"/>
              <a:t>.</a:t>
            </a:r>
            <a:endParaRPr lang="en-US" b="1" dirty="0"/>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11</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210772550"/>
      </p:ext>
    </p:extLst>
  </p:cSld>
  <p:clrMapOvr>
    <a:masterClrMapping/>
  </p:clrMapOvr>
  <p:transition spd="slow">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05470"/>
            <a:ext cx="8305800" cy="1538883"/>
          </a:xfrm>
          <a:prstGeom prst="rect">
            <a:avLst/>
          </a:prstGeom>
        </p:spPr>
        <p:txBody>
          <a:bodyPr wrap="square">
            <a:spAutoFit/>
          </a:bodyPr>
          <a:lstStyle/>
          <a:p>
            <a:r>
              <a:rPr lang="en-US" sz="4000" b="1" dirty="0" smtClean="0">
                <a:solidFill>
                  <a:srgbClr val="00B0F0"/>
                </a:solidFill>
              </a:rPr>
              <a:t>Synergism</a:t>
            </a:r>
          </a:p>
          <a:p>
            <a:r>
              <a:rPr lang="en-US" b="1" dirty="0" smtClean="0"/>
              <a:t>® also found that </a:t>
            </a:r>
            <a:r>
              <a:rPr lang="en-US" b="1" dirty="0" smtClean="0">
                <a:solidFill>
                  <a:srgbClr val="FF0000"/>
                </a:solidFill>
              </a:rPr>
              <a:t>phosphoru</a:t>
            </a:r>
            <a:r>
              <a:rPr lang="en-US" b="1" dirty="0" smtClean="0"/>
              <a:t>s has a beneficial effect to increase the absorption of </a:t>
            </a:r>
            <a:r>
              <a:rPr lang="en-US" b="1" dirty="0" smtClean="0">
                <a:solidFill>
                  <a:srgbClr val="FF0000"/>
                </a:solidFill>
              </a:rPr>
              <a:t>magnesium.</a:t>
            </a:r>
            <a:r>
              <a:rPr lang="en-US" b="1" dirty="0" smtClean="0"/>
              <a:t/>
            </a:r>
            <a:br>
              <a:rPr lang="en-US" b="1" dirty="0" smtClean="0"/>
            </a:br>
            <a:r>
              <a:rPr lang="en-US" b="1" dirty="0" smtClean="0"/>
              <a:t>® absorbs cations anions and get some changes:</a:t>
            </a:r>
            <a:endParaRPr lang="en-US" b="1" dirty="0"/>
          </a:p>
        </p:txBody>
      </p:sp>
      <p:sp>
        <p:nvSpPr>
          <p:cNvPr id="5" name="Line 9"/>
          <p:cNvSpPr>
            <a:spLocks noChangeShapeType="1"/>
          </p:cNvSpPr>
          <p:nvPr/>
        </p:nvSpPr>
        <p:spPr bwMode="auto">
          <a:xfrm>
            <a:off x="3200400" y="2743200"/>
            <a:ext cx="2895600" cy="0"/>
          </a:xfrm>
          <a:prstGeom prst="line">
            <a:avLst/>
          </a:prstGeom>
          <a:noFill/>
          <a:ln w="38100">
            <a:solidFill>
              <a:schemeClr val="tx1"/>
            </a:solidFill>
            <a:round/>
            <a:headEnd/>
            <a:tailEnd type="triangle" w="lg" len="lg"/>
          </a:ln>
        </p:spPr>
        <p:txBody>
          <a:bodyPr/>
          <a:lstStyle/>
          <a:p>
            <a:endParaRPr lang="en-US"/>
          </a:p>
        </p:txBody>
      </p:sp>
      <p:sp>
        <p:nvSpPr>
          <p:cNvPr id="6" name="Rectangle 10"/>
          <p:cNvSpPr>
            <a:spLocks noChangeArrowheads="1"/>
          </p:cNvSpPr>
          <p:nvPr/>
        </p:nvSpPr>
        <p:spPr bwMode="auto">
          <a:xfrm>
            <a:off x="2133601" y="2514601"/>
            <a:ext cx="543739" cy="369332"/>
          </a:xfrm>
          <a:prstGeom prst="rect">
            <a:avLst/>
          </a:prstGeom>
          <a:noFill/>
          <a:ln w="9525">
            <a:noFill/>
            <a:miter lim="800000"/>
            <a:headEnd/>
            <a:tailEnd/>
          </a:ln>
        </p:spPr>
        <p:txBody>
          <a:bodyPr wrap="none">
            <a:spAutoFit/>
          </a:bodyPr>
          <a:lstStyle/>
          <a:p>
            <a:r>
              <a:rPr lang="en-US" b="1" dirty="0"/>
              <a:t>Mo</a:t>
            </a:r>
          </a:p>
        </p:txBody>
      </p:sp>
      <p:sp>
        <p:nvSpPr>
          <p:cNvPr id="7" name="Rectangle 11"/>
          <p:cNvSpPr>
            <a:spLocks noChangeArrowheads="1"/>
          </p:cNvSpPr>
          <p:nvPr/>
        </p:nvSpPr>
        <p:spPr bwMode="auto">
          <a:xfrm>
            <a:off x="6361112" y="2260601"/>
            <a:ext cx="1258888" cy="646331"/>
          </a:xfrm>
          <a:prstGeom prst="rect">
            <a:avLst/>
          </a:prstGeom>
          <a:noFill/>
          <a:ln w="9525">
            <a:noFill/>
            <a:miter lim="800000"/>
            <a:headEnd/>
            <a:tailEnd/>
          </a:ln>
        </p:spPr>
        <p:txBody>
          <a:bodyPr>
            <a:spAutoFit/>
          </a:bodyPr>
          <a:lstStyle/>
          <a:p>
            <a:r>
              <a:rPr lang="en-US" b="1" dirty="0"/>
              <a:t>	                  H</a:t>
            </a:r>
            <a:r>
              <a:rPr lang="en-US" b="1" baseline="-25000" dirty="0"/>
              <a:t>2</a:t>
            </a:r>
            <a:r>
              <a:rPr lang="en-US" b="1" dirty="0"/>
              <a:t>PO</a:t>
            </a:r>
            <a:r>
              <a:rPr lang="en-US" b="1" baseline="-25000" dirty="0"/>
              <a:t>4</a:t>
            </a:r>
            <a:r>
              <a:rPr lang="en-US" baseline="-25000" dirty="0"/>
              <a:t> </a:t>
            </a:r>
          </a:p>
        </p:txBody>
      </p:sp>
      <p:sp>
        <p:nvSpPr>
          <p:cNvPr id="8" name="Rectangle 12"/>
          <p:cNvSpPr>
            <a:spLocks noChangeArrowheads="1"/>
          </p:cNvSpPr>
          <p:nvPr/>
        </p:nvSpPr>
        <p:spPr bwMode="auto">
          <a:xfrm>
            <a:off x="5943602" y="3055938"/>
            <a:ext cx="904415" cy="369332"/>
          </a:xfrm>
          <a:prstGeom prst="rect">
            <a:avLst/>
          </a:prstGeom>
          <a:noFill/>
          <a:ln w="9525">
            <a:noFill/>
            <a:miter lim="800000"/>
            <a:headEnd/>
            <a:tailEnd/>
          </a:ln>
        </p:spPr>
        <p:txBody>
          <a:bodyPr wrap="none">
            <a:spAutoFit/>
          </a:bodyPr>
          <a:lstStyle/>
          <a:p>
            <a:r>
              <a:rPr lang="en-US" dirty="0"/>
              <a:t> </a:t>
            </a:r>
            <a:r>
              <a:rPr lang="en-US" b="1" dirty="0"/>
              <a:t>H</a:t>
            </a:r>
            <a:r>
              <a:rPr lang="en-US" b="1" baseline="-25000" dirty="0"/>
              <a:t>2</a:t>
            </a:r>
            <a:r>
              <a:rPr lang="en-US" b="1" dirty="0"/>
              <a:t>PO</a:t>
            </a:r>
            <a:r>
              <a:rPr lang="en-US" b="1" baseline="-25000" dirty="0"/>
              <a:t>4</a:t>
            </a:r>
            <a:r>
              <a:rPr lang="en-US" dirty="0"/>
              <a:t> </a:t>
            </a:r>
          </a:p>
        </p:txBody>
      </p:sp>
      <p:sp>
        <p:nvSpPr>
          <p:cNvPr id="9" name="Rectangle 13"/>
          <p:cNvSpPr>
            <a:spLocks noChangeArrowheads="1"/>
          </p:cNvSpPr>
          <p:nvPr/>
        </p:nvSpPr>
        <p:spPr bwMode="auto">
          <a:xfrm>
            <a:off x="2209801" y="3048001"/>
            <a:ext cx="402674" cy="369332"/>
          </a:xfrm>
          <a:prstGeom prst="rect">
            <a:avLst/>
          </a:prstGeom>
          <a:noFill/>
          <a:ln w="9525">
            <a:noFill/>
            <a:miter lim="800000"/>
            <a:headEnd/>
            <a:tailEnd/>
          </a:ln>
        </p:spPr>
        <p:txBody>
          <a:bodyPr wrap="none">
            <a:spAutoFit/>
          </a:bodyPr>
          <a:lstStyle/>
          <a:p>
            <a:r>
              <a:rPr lang="en-US" b="1" dirty="0"/>
              <a:t>S</a:t>
            </a:r>
            <a:r>
              <a:rPr lang="en-US" b="1" dirty="0" smtClean="0"/>
              <a:t>i</a:t>
            </a:r>
            <a:endParaRPr lang="en-US" b="1" dirty="0"/>
          </a:p>
        </p:txBody>
      </p:sp>
      <p:sp>
        <p:nvSpPr>
          <p:cNvPr id="10" name="Line 14"/>
          <p:cNvSpPr>
            <a:spLocks noChangeShapeType="1"/>
          </p:cNvSpPr>
          <p:nvPr/>
        </p:nvSpPr>
        <p:spPr bwMode="auto">
          <a:xfrm>
            <a:off x="3009900" y="3276600"/>
            <a:ext cx="2895600" cy="0"/>
          </a:xfrm>
          <a:prstGeom prst="line">
            <a:avLst/>
          </a:prstGeom>
          <a:noFill/>
          <a:ln w="38100">
            <a:solidFill>
              <a:schemeClr val="tx1"/>
            </a:solidFill>
            <a:round/>
            <a:headEnd/>
            <a:tailEnd type="triangle" w="lg" len="lg"/>
          </a:ln>
        </p:spPr>
        <p:txBody>
          <a:bodyPr/>
          <a:lstStyle/>
          <a:p>
            <a:endParaRPr lang="en-US"/>
          </a:p>
        </p:txBody>
      </p:sp>
      <p:sp>
        <p:nvSpPr>
          <p:cNvPr id="13" name="Rectangle 12"/>
          <p:cNvSpPr/>
          <p:nvPr/>
        </p:nvSpPr>
        <p:spPr>
          <a:xfrm>
            <a:off x="685800" y="3905072"/>
            <a:ext cx="7848600" cy="1323439"/>
          </a:xfrm>
          <a:prstGeom prst="rect">
            <a:avLst/>
          </a:prstGeom>
        </p:spPr>
        <p:txBody>
          <a:bodyPr wrap="square">
            <a:spAutoFit/>
          </a:bodyPr>
          <a:lstStyle/>
          <a:p>
            <a:r>
              <a:rPr lang="en-US" b="1" dirty="0" smtClean="0"/>
              <a:t>® and processes are </a:t>
            </a:r>
            <a:r>
              <a:rPr lang="en-US" b="1" dirty="0" smtClean="0">
                <a:solidFill>
                  <a:srgbClr val="FF0000"/>
                </a:solidFill>
              </a:rPr>
              <a:t>competing</a:t>
            </a:r>
            <a:r>
              <a:rPr lang="en-US" b="1" dirty="0" smtClean="0"/>
              <a:t>  and </a:t>
            </a:r>
            <a:r>
              <a:rPr lang="en-US" b="1" dirty="0" smtClean="0">
                <a:solidFill>
                  <a:srgbClr val="FF0000"/>
                </a:solidFill>
              </a:rPr>
              <a:t>antagonism</a:t>
            </a:r>
            <a:r>
              <a:rPr lang="en-US" b="1" dirty="0" smtClean="0"/>
              <a:t> on the transfer of </a:t>
            </a:r>
            <a:r>
              <a:rPr lang="en-US" sz="2400" b="1" dirty="0" smtClean="0">
                <a:solidFill>
                  <a:srgbClr val="9966FF"/>
                </a:solidFill>
              </a:rPr>
              <a:t>non-specialist.</a:t>
            </a:r>
            <a:r>
              <a:rPr lang="en-US" b="1" dirty="0" smtClean="0"/>
              <a:t/>
            </a:r>
            <a:br>
              <a:rPr lang="en-US" b="1" dirty="0" smtClean="0"/>
            </a:br>
            <a:r>
              <a:rPr lang="en-US" b="1" dirty="0" smtClean="0"/>
              <a:t>® </a:t>
            </a:r>
            <a:r>
              <a:rPr lang="en-US" b="1" dirty="0" smtClean="0">
                <a:solidFill>
                  <a:srgbClr val="FF0000"/>
                </a:solidFill>
              </a:rPr>
              <a:t>competition</a:t>
            </a:r>
            <a:r>
              <a:rPr lang="en-US" b="1" dirty="0" smtClean="0"/>
              <a:t> between the ions (</a:t>
            </a:r>
            <a:r>
              <a:rPr lang="en-US" sz="2000" b="1" dirty="0" smtClean="0">
                <a:solidFill>
                  <a:srgbClr val="FF0000"/>
                </a:solidFill>
              </a:rPr>
              <a:t>K </a:t>
            </a:r>
            <a:r>
              <a:rPr lang="en-US" sz="2000" b="1" baseline="30000" dirty="0" smtClean="0">
                <a:solidFill>
                  <a:srgbClr val="FF0000"/>
                </a:solidFill>
              </a:rPr>
              <a:t>+</a:t>
            </a:r>
            <a:r>
              <a:rPr lang="en-US" sz="2000" b="1" dirty="0" smtClean="0">
                <a:solidFill>
                  <a:srgbClr val="FF0000"/>
                </a:solidFill>
              </a:rPr>
              <a:t>and </a:t>
            </a:r>
            <a:r>
              <a:rPr lang="en-US" sz="2000" b="1" dirty="0" err="1" smtClean="0">
                <a:solidFill>
                  <a:srgbClr val="FF0000"/>
                </a:solidFill>
              </a:rPr>
              <a:t>Rb</a:t>
            </a:r>
            <a:r>
              <a:rPr lang="en-US" sz="2000" b="1" baseline="30000" dirty="0" smtClean="0">
                <a:solidFill>
                  <a:srgbClr val="FF0000"/>
                </a:solidFill>
              </a:rPr>
              <a:t>+)</a:t>
            </a:r>
            <a:r>
              <a:rPr lang="en-US" sz="2000" b="1" dirty="0" smtClean="0">
                <a:solidFill>
                  <a:srgbClr val="FF0000"/>
                </a:solidFill>
              </a:rPr>
              <a:t> </a:t>
            </a:r>
            <a:r>
              <a:rPr lang="en-US" b="1" dirty="0" smtClean="0"/>
              <a:t>and (</a:t>
            </a:r>
            <a:r>
              <a:rPr lang="en-US" sz="2000" b="1" dirty="0" smtClean="0">
                <a:solidFill>
                  <a:srgbClr val="FF0000"/>
                </a:solidFill>
              </a:rPr>
              <a:t>Ca </a:t>
            </a:r>
            <a:r>
              <a:rPr lang="en-US" sz="2000" b="1" baseline="30000" dirty="0" smtClean="0">
                <a:solidFill>
                  <a:srgbClr val="FF0000"/>
                </a:solidFill>
              </a:rPr>
              <a:t>2+</a:t>
            </a:r>
            <a:r>
              <a:rPr lang="en-US" sz="2000" b="1" dirty="0" smtClean="0">
                <a:solidFill>
                  <a:srgbClr val="FF0000"/>
                </a:solidFill>
              </a:rPr>
              <a:t>and </a:t>
            </a:r>
            <a:r>
              <a:rPr lang="en-US" sz="2000" b="1" dirty="0" err="1" smtClean="0">
                <a:solidFill>
                  <a:srgbClr val="FF0000"/>
                </a:solidFill>
              </a:rPr>
              <a:t>Sr</a:t>
            </a:r>
            <a:r>
              <a:rPr lang="en-US" sz="2000" b="1" dirty="0" smtClean="0">
                <a:solidFill>
                  <a:srgbClr val="FF0000"/>
                </a:solidFill>
              </a:rPr>
              <a:t> </a:t>
            </a:r>
            <a:r>
              <a:rPr lang="en-US" sz="2000" b="1" baseline="30000" dirty="0" smtClean="0">
                <a:solidFill>
                  <a:srgbClr val="FF0000"/>
                </a:solidFill>
              </a:rPr>
              <a:t>2+ </a:t>
            </a:r>
            <a:r>
              <a:rPr lang="en-US" b="1" dirty="0" smtClean="0"/>
              <a:t>) ...... etc..</a:t>
            </a:r>
            <a:endParaRPr lang="en-US" b="1" dirty="0"/>
          </a:p>
        </p:txBody>
      </p:sp>
      <p:sp>
        <p:nvSpPr>
          <p:cNvPr id="14" name="Rectangle 13"/>
          <p:cNvSpPr/>
          <p:nvPr/>
        </p:nvSpPr>
        <p:spPr>
          <a:xfrm>
            <a:off x="2590802" y="2362200"/>
            <a:ext cx="3595856" cy="369332"/>
          </a:xfrm>
          <a:prstGeom prst="rect">
            <a:avLst/>
          </a:prstGeom>
        </p:spPr>
        <p:txBody>
          <a:bodyPr wrap="none">
            <a:spAutoFit/>
          </a:bodyPr>
          <a:lstStyle/>
          <a:p>
            <a:r>
              <a:rPr lang="en-US" dirty="0" smtClean="0"/>
              <a:t>  </a:t>
            </a:r>
            <a:r>
              <a:rPr lang="en-US" b="1" dirty="0" smtClean="0">
                <a:solidFill>
                  <a:srgbClr val="9966FF"/>
                </a:solidFill>
              </a:rPr>
              <a:t>Perform Increased absorption</a:t>
            </a:r>
            <a:endParaRPr lang="en-US" b="1" dirty="0">
              <a:solidFill>
                <a:srgbClr val="9966FF"/>
              </a:solidFill>
            </a:endParaRPr>
          </a:p>
        </p:txBody>
      </p:sp>
      <p:sp>
        <p:nvSpPr>
          <p:cNvPr id="15" name="Rectangle 14"/>
          <p:cNvSpPr/>
          <p:nvPr/>
        </p:nvSpPr>
        <p:spPr>
          <a:xfrm>
            <a:off x="2514600" y="2590801"/>
            <a:ext cx="4572000" cy="646331"/>
          </a:xfrm>
          <a:prstGeom prst="rect">
            <a:avLst/>
          </a:prstGeom>
        </p:spPr>
        <p:txBody>
          <a:bodyPr>
            <a:spAutoFit/>
          </a:bodyPr>
          <a:lstStyle/>
          <a:p>
            <a:endParaRPr lang="en-US" dirty="0" smtClean="0"/>
          </a:p>
          <a:p>
            <a:r>
              <a:rPr lang="en-US" dirty="0" smtClean="0"/>
              <a:t> </a:t>
            </a:r>
            <a:r>
              <a:rPr lang="en-US" b="1" dirty="0" smtClean="0">
                <a:solidFill>
                  <a:srgbClr val="9966FF"/>
                </a:solidFill>
              </a:rPr>
              <a:t>Perform increased absorption</a:t>
            </a:r>
            <a:endParaRPr lang="en-US" b="1" dirty="0">
              <a:solidFill>
                <a:srgbClr val="9966FF"/>
              </a:solidFill>
            </a:endParaRPr>
          </a:p>
        </p:txBody>
      </p:sp>
      <p:sp>
        <p:nvSpPr>
          <p:cNvPr id="16" name="Footer Placeholder 15"/>
          <p:cNvSpPr>
            <a:spLocks noGrp="1"/>
          </p:cNvSpPr>
          <p:nvPr>
            <p:ph type="ftr" sz="quarter" idx="11"/>
          </p:nvPr>
        </p:nvSpPr>
        <p:spPr/>
        <p:txBody>
          <a:bodyPr/>
          <a:lstStyle/>
          <a:p>
            <a:r>
              <a:rPr lang="en-US" smtClean="0"/>
              <a:t>Dr. Alwand Tahir Dizayee</a:t>
            </a:r>
            <a:endParaRPr lang="en-US"/>
          </a:p>
        </p:txBody>
      </p:sp>
      <p:sp>
        <p:nvSpPr>
          <p:cNvPr id="17" name="Slide Number Placeholder 16"/>
          <p:cNvSpPr>
            <a:spLocks noGrp="1"/>
          </p:cNvSpPr>
          <p:nvPr>
            <p:ph type="sldNum" sz="quarter" idx="12"/>
          </p:nvPr>
        </p:nvSpPr>
        <p:spPr/>
        <p:txBody>
          <a:bodyPr/>
          <a:lstStyle/>
          <a:p>
            <a:fld id="{D49E117A-CA9F-4CE9-A8CC-1947869981DF}" type="slidenum">
              <a:rPr lang="en-US" smtClean="0"/>
              <a:pPr/>
              <a:t>12</a:t>
            </a:fld>
            <a:endParaRPr lang="en-US"/>
          </a:p>
        </p:txBody>
      </p:sp>
      <p:sp>
        <p:nvSpPr>
          <p:cNvPr id="18" name="Date Placeholder 17"/>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436371755"/>
      </p:ext>
    </p:extLst>
  </p:cSld>
  <p:clrMapOvr>
    <a:masterClrMapping/>
  </p:clrMapOvr>
  <p:transition spd="slow">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13</a:t>
            </a:fld>
            <a:endParaRPr lang="en-US"/>
          </a:p>
        </p:txBody>
      </p:sp>
      <p:pic>
        <p:nvPicPr>
          <p:cNvPr id="7" name="Picture 2" descr="D:\Dr.Alwand mulders chart\untitle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8" name="Date Placeholder 7"/>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457654514"/>
      </p:ext>
    </p:extLst>
  </p:cSld>
  <p:clrMapOvr>
    <a:masterClrMapping/>
  </p:clrMapOvr>
  <p:transition spd="slow">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D:\Dr.Alwand mulders chart\mulder.jpg"/>
          <p:cNvPicPr>
            <a:picLocks noChangeAspect="1" noChangeArrowheads="1"/>
          </p:cNvPicPr>
          <p:nvPr/>
        </p:nvPicPr>
        <p:blipFill>
          <a:blip r:embed="rId3" cstate="print"/>
          <a:srcRect/>
          <a:stretch>
            <a:fillRect/>
          </a:stretch>
        </p:blipFill>
        <p:spPr bwMode="auto">
          <a:xfrm>
            <a:off x="-152400" y="0"/>
            <a:ext cx="9296400" cy="6858000"/>
          </a:xfrm>
          <a:prstGeom prst="rect">
            <a:avLst/>
          </a:prstGeom>
          <a:noFill/>
        </p:spPr>
      </p:pic>
      <p:sp>
        <p:nvSpPr>
          <p:cNvPr id="6" name="Slide Number Placeholder 5"/>
          <p:cNvSpPr>
            <a:spLocks noGrp="1"/>
          </p:cNvSpPr>
          <p:nvPr>
            <p:ph type="sldNum" sz="quarter" idx="12"/>
          </p:nvPr>
        </p:nvSpPr>
        <p:spPr/>
        <p:txBody>
          <a:bodyPr/>
          <a:lstStyle/>
          <a:p>
            <a:fld id="{D49E117A-CA9F-4CE9-A8CC-1947869981DF}" type="slidenum">
              <a:rPr lang="en-US" smtClean="0"/>
              <a:pPr/>
              <a:t>14</a:t>
            </a:fld>
            <a:endParaRPr lang="en-US"/>
          </a:p>
        </p:txBody>
      </p:sp>
      <p:sp>
        <p:nvSpPr>
          <p:cNvPr id="7" name="Footer Placeholder 6"/>
          <p:cNvSpPr>
            <a:spLocks noGrp="1"/>
          </p:cNvSpPr>
          <p:nvPr>
            <p:ph type="ftr" sz="quarter" idx="11"/>
          </p:nvPr>
        </p:nvSpPr>
        <p:spPr/>
        <p:txBody>
          <a:bodyPr/>
          <a:lstStyle/>
          <a:p>
            <a:r>
              <a:rPr lang="en-US" smtClean="0"/>
              <a:t>Dr. Alwand Tahir Dizayee</a:t>
            </a:r>
            <a:endParaRPr lang="en-US"/>
          </a:p>
        </p:txBody>
      </p:sp>
      <p:sp>
        <p:nvSpPr>
          <p:cNvPr id="8" name="Date Placeholder 7"/>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880535975"/>
      </p:ext>
    </p:extLst>
  </p:cSld>
  <p:clrMapOvr>
    <a:masterClrMapping/>
  </p:clrMapOvr>
  <p:transition spd="slow">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D:\Dr.Alwand mulders chart\mulders-chart1.jpg"/>
          <p:cNvPicPr>
            <a:picLocks noChangeAspect="1" noChangeArrowheads="1"/>
          </p:cNvPicPr>
          <p:nvPr/>
        </p:nvPicPr>
        <p:blipFill>
          <a:blip r:embed="rId3" cstate="print"/>
          <a:srcRect/>
          <a:stretch>
            <a:fillRect/>
          </a:stretch>
        </p:blipFill>
        <p:spPr bwMode="auto">
          <a:xfrm>
            <a:off x="-304800" y="-228600"/>
            <a:ext cx="9753600" cy="7315200"/>
          </a:xfrm>
          <a:prstGeom prst="rect">
            <a:avLst/>
          </a:prstGeom>
          <a:noFill/>
        </p:spPr>
      </p:pic>
      <p:sp>
        <p:nvSpPr>
          <p:cNvPr id="6" name="Slide Number Placeholder 5"/>
          <p:cNvSpPr>
            <a:spLocks noGrp="1"/>
          </p:cNvSpPr>
          <p:nvPr>
            <p:ph type="sldNum" sz="quarter" idx="12"/>
          </p:nvPr>
        </p:nvSpPr>
        <p:spPr/>
        <p:txBody>
          <a:bodyPr/>
          <a:lstStyle/>
          <a:p>
            <a:fld id="{D49E117A-CA9F-4CE9-A8CC-1947869981DF}" type="slidenum">
              <a:rPr lang="en-US" smtClean="0"/>
              <a:pPr/>
              <a:t>15</a:t>
            </a:fld>
            <a:endParaRPr lang="en-US"/>
          </a:p>
        </p:txBody>
      </p:sp>
      <p:sp>
        <p:nvSpPr>
          <p:cNvPr id="7" name="Footer Placeholder 6"/>
          <p:cNvSpPr>
            <a:spLocks noGrp="1"/>
          </p:cNvSpPr>
          <p:nvPr>
            <p:ph type="ftr" sz="quarter" idx="11"/>
          </p:nvPr>
        </p:nvSpPr>
        <p:spPr/>
        <p:txBody>
          <a:bodyPr/>
          <a:lstStyle/>
          <a:p>
            <a:r>
              <a:rPr lang="en-US" smtClean="0"/>
              <a:t>Dr. Alwand Tahir Dizayee</a:t>
            </a:r>
            <a:endParaRPr lang="en-US"/>
          </a:p>
        </p:txBody>
      </p:sp>
      <p:sp>
        <p:nvSpPr>
          <p:cNvPr id="8" name="Date Placeholder 7"/>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105249457"/>
      </p:ext>
    </p:extLst>
  </p:cSld>
  <p:clrMapOvr>
    <a:masterClrMapping/>
  </p:clrMapOvr>
  <p:transition spd="slow">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0" y="381000"/>
            <a:ext cx="9144000" cy="5847755"/>
          </a:xfrm>
          <a:prstGeom prst="rect">
            <a:avLst/>
          </a:prstGeom>
        </p:spPr>
        <p:txBody>
          <a:bodyPr wrap="square">
            <a:spAutoFit/>
          </a:bodyPr>
          <a:lstStyle/>
          <a:p>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Theories related to the  Passive Absorption </a:t>
            </a:r>
            <a:r>
              <a:rPr lang="en-US" sz="3200" dirty="0" smtClean="0"/>
              <a:t/>
            </a:r>
            <a:br>
              <a:rPr lang="en-US" sz="3200" dirty="0" smtClean="0"/>
            </a:br>
            <a:r>
              <a:rPr lang="en-US" dirty="0" smtClean="0"/>
              <a:t/>
            </a:r>
            <a:br>
              <a:rPr lang="en-US" dirty="0" smtClean="0"/>
            </a:br>
            <a:r>
              <a:rPr lang="en-US" b="1" dirty="0" smtClean="0">
                <a:solidFill>
                  <a:srgbClr val="FF0000"/>
                </a:solidFill>
              </a:rPr>
              <a:t>1</a:t>
            </a:r>
            <a:r>
              <a:rPr lang="en-US" sz="2800" b="1" dirty="0" smtClean="0">
                <a:solidFill>
                  <a:srgbClr val="9966FF"/>
                </a:solidFill>
              </a:rPr>
              <a:t>. Diffusion theory diffusion </a:t>
            </a:r>
            <a:r>
              <a:rPr lang="en-US" b="1" dirty="0" smtClean="0"/>
              <a:t>theory: is the process of transition ions nutrients from </a:t>
            </a:r>
            <a:r>
              <a:rPr lang="en-US" b="1" dirty="0" smtClean="0">
                <a:solidFill>
                  <a:srgbClr val="FF0000"/>
                </a:solidFill>
              </a:rPr>
              <a:t>high concentration to low concentration </a:t>
            </a:r>
            <a:r>
              <a:rPr lang="en-US" b="1" dirty="0" smtClean="0"/>
              <a:t>that is equal to the concentration of these ions in the soil solution and </a:t>
            </a:r>
            <a:r>
              <a:rPr lang="en-US" b="1" dirty="0" smtClean="0">
                <a:solidFill>
                  <a:srgbClr val="FF0000"/>
                </a:solidFill>
              </a:rPr>
              <a:t>in free space</a:t>
            </a:r>
            <a:r>
              <a:rPr lang="en-US" b="1" dirty="0" smtClean="0"/>
              <a:t>. </a:t>
            </a:r>
            <a:br>
              <a:rPr lang="en-US" b="1" dirty="0" smtClean="0"/>
            </a:br>
            <a:r>
              <a:rPr lang="en-US" b="1" dirty="0" smtClean="0"/>
              <a:t/>
            </a:r>
            <a:br>
              <a:rPr lang="en-US" b="1" dirty="0" smtClean="0"/>
            </a:br>
            <a:r>
              <a:rPr lang="en-US" b="1" dirty="0" smtClean="0">
                <a:solidFill>
                  <a:srgbClr val="FF0000"/>
                </a:solidFill>
              </a:rPr>
              <a:t>2.</a:t>
            </a:r>
            <a:r>
              <a:rPr lang="en-US" sz="2800" b="1" dirty="0" smtClean="0">
                <a:solidFill>
                  <a:srgbClr val="9966FF"/>
                </a:solidFill>
              </a:rPr>
              <a:t>E</a:t>
            </a:r>
            <a:r>
              <a:rPr lang="en-US" sz="2400" b="1" dirty="0" smtClean="0">
                <a:solidFill>
                  <a:srgbClr val="9966FF"/>
                </a:solidFill>
              </a:rPr>
              <a:t>xchange absorption </a:t>
            </a:r>
            <a:r>
              <a:rPr lang="en-US" b="1" dirty="0" smtClean="0">
                <a:solidFill>
                  <a:srgbClr val="FF0000"/>
                </a:solidFill>
              </a:rPr>
              <a:t>- </a:t>
            </a:r>
            <a:r>
              <a:rPr lang="en-US" b="1" dirty="0" smtClean="0"/>
              <a:t>Cross-absorption on the surface of </a:t>
            </a:r>
            <a:r>
              <a:rPr lang="en-US" b="1" dirty="0" smtClean="0">
                <a:solidFill>
                  <a:srgbClr val="FF0000"/>
                </a:solidFill>
              </a:rPr>
              <a:t>the root</a:t>
            </a:r>
            <a:r>
              <a:rPr lang="en-US" b="1" dirty="0" smtClean="0"/>
              <a:t>  </a:t>
            </a:r>
            <a:r>
              <a:rPr lang="en-US" b="1" dirty="0" smtClean="0">
                <a:solidFill>
                  <a:srgbClr val="FF0000"/>
                </a:solidFill>
              </a:rPr>
              <a:t>&amp;</a:t>
            </a:r>
            <a:r>
              <a:rPr lang="en-US" b="1" dirty="0" smtClean="0"/>
              <a:t>  </a:t>
            </a:r>
            <a:r>
              <a:rPr lang="en-US" b="1" dirty="0" smtClean="0">
                <a:solidFill>
                  <a:srgbClr val="FF0000"/>
                </a:solidFill>
              </a:rPr>
              <a:t>Soil solution </a:t>
            </a:r>
            <a:r>
              <a:rPr lang="en-US" b="1" dirty="0" smtClean="0"/>
              <a:t>OR </a:t>
            </a:r>
            <a:r>
              <a:rPr lang="en-US" b="1" dirty="0" smtClean="0">
                <a:solidFill>
                  <a:srgbClr val="FF0000"/>
                </a:solidFill>
              </a:rPr>
              <a:t>clay  partial </a:t>
            </a:r>
            <a:r>
              <a:rPr lang="en-US" b="1" dirty="0" smtClean="0"/>
              <a:t>as the surface  of crossing  and exchange . </a:t>
            </a:r>
            <a:br>
              <a:rPr lang="en-US" b="1" dirty="0" smtClean="0"/>
            </a:br>
            <a:r>
              <a:rPr lang="en-US" b="1" dirty="0" smtClean="0"/>
              <a:t/>
            </a:r>
            <a:br>
              <a:rPr lang="en-US" b="1" dirty="0" smtClean="0"/>
            </a:br>
            <a:r>
              <a:rPr lang="en-US" b="1" dirty="0" smtClean="0">
                <a:solidFill>
                  <a:srgbClr val="FF0000"/>
                </a:solidFill>
              </a:rPr>
              <a:t>3. </a:t>
            </a:r>
            <a:r>
              <a:rPr lang="en-US" sz="2400" b="1" dirty="0" smtClean="0">
                <a:solidFill>
                  <a:srgbClr val="9966FF"/>
                </a:solidFill>
              </a:rPr>
              <a:t>Contact exchange</a:t>
            </a:r>
            <a:r>
              <a:rPr lang="en-US" b="1" dirty="0" smtClean="0"/>
              <a:t>: where there cations mutual exchange between the root surface with cations mutual soil colloids (clay and humus),  some time without that soil solution to any role and is done when the fields overlap Oscillation (</a:t>
            </a:r>
            <a:r>
              <a:rPr lang="en-US" b="1" dirty="0" smtClean="0">
                <a:solidFill>
                  <a:srgbClr val="FF0000"/>
                </a:solidFill>
              </a:rPr>
              <a:t>field oscillation</a:t>
            </a:r>
            <a:r>
              <a:rPr lang="en-US" b="1" dirty="0" smtClean="0"/>
              <a:t>) for soil particle with root When the ions of each of them located at the end of the </a:t>
            </a:r>
            <a:r>
              <a:rPr lang="en-US" b="1" dirty="0" smtClean="0">
                <a:solidFill>
                  <a:srgbClr val="FF0000"/>
                </a:solidFill>
              </a:rPr>
              <a:t>field oscillation </a:t>
            </a:r>
            <a:r>
              <a:rPr lang="en-US" b="1" dirty="0" smtClean="0"/>
              <a:t>can occur for these ions exchange between soil and root. </a:t>
            </a:r>
            <a:br>
              <a:rPr lang="en-US" b="1" dirty="0" smtClean="0"/>
            </a:br>
            <a:r>
              <a:rPr lang="en-US" b="1" dirty="0" smtClean="0"/>
              <a:t/>
            </a:r>
            <a:br>
              <a:rPr lang="en-US" b="1" dirty="0" smtClean="0"/>
            </a:br>
            <a:r>
              <a:rPr lang="en-US" b="1" dirty="0" smtClean="0">
                <a:solidFill>
                  <a:srgbClr val="FF0000"/>
                </a:solidFill>
              </a:rPr>
              <a:t>4.</a:t>
            </a:r>
            <a:r>
              <a:rPr lang="en-US" b="1" dirty="0" smtClean="0">
                <a:solidFill>
                  <a:srgbClr val="9966FF"/>
                </a:solidFill>
              </a:rPr>
              <a:t> </a:t>
            </a:r>
            <a:r>
              <a:rPr lang="en-US" sz="2800" b="1" dirty="0" smtClean="0">
                <a:solidFill>
                  <a:srgbClr val="9966FF"/>
                </a:solidFill>
              </a:rPr>
              <a:t>carbon dioxide CO</a:t>
            </a:r>
            <a:r>
              <a:rPr lang="en-US" sz="2800" b="1" baseline="-25000" dirty="0" smtClean="0">
                <a:solidFill>
                  <a:srgbClr val="9966FF"/>
                </a:solidFill>
              </a:rPr>
              <a:t>2</a:t>
            </a:r>
            <a:r>
              <a:rPr lang="en-US" b="1" dirty="0" smtClean="0">
                <a:solidFill>
                  <a:srgbClr val="FF0000"/>
                </a:solidFill>
              </a:rPr>
              <a:t>  </a:t>
            </a:r>
            <a:r>
              <a:rPr lang="en-US" b="1" dirty="0" smtClean="0"/>
              <a:t>ca </a:t>
            </a:r>
            <a:r>
              <a:rPr lang="en-US" b="1" dirty="0" err="1" smtClean="0"/>
              <a:t>tions</a:t>
            </a:r>
            <a:r>
              <a:rPr lang="en-US" b="1" dirty="0" smtClean="0"/>
              <a:t> absorption into the soil with the assistance of  </a:t>
            </a:r>
            <a:r>
              <a:rPr lang="en-US" b="1" dirty="0" smtClean="0">
                <a:solidFill>
                  <a:srgbClr val="FF0000"/>
                </a:solidFill>
              </a:rPr>
              <a:t>CO</a:t>
            </a:r>
            <a:r>
              <a:rPr lang="en-US" b="1" baseline="-25000" dirty="0" smtClean="0">
                <a:solidFill>
                  <a:srgbClr val="FF0000"/>
                </a:solidFill>
              </a:rPr>
              <a:t>2</a:t>
            </a:r>
            <a:endParaRPr lang="en-US" b="1" baseline="-25000" dirty="0">
              <a:solidFill>
                <a:srgbClr val="FF0000"/>
              </a:solidFill>
            </a:endParaRPr>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16</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39237909"/>
      </p:ext>
    </p:extLst>
  </p:cSld>
  <p:clrMapOvr>
    <a:masterClrMapping/>
  </p:clrMapOvr>
  <p:transition spd="slow">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10287000" cy="6463308"/>
          </a:xfrm>
          <a:prstGeom prst="rect">
            <a:avLst/>
          </a:prstGeom>
        </p:spPr>
        <p:txBody>
          <a:bodyPr wrap="square">
            <a:spAutoFit/>
          </a:bodyPr>
          <a:lstStyle/>
          <a:p>
            <a:r>
              <a:rPr lang="en-US" sz="2800" b="1" dirty="0" smtClean="0">
                <a:solidFill>
                  <a:srgbClr val="FF0000"/>
                </a:solidFill>
              </a:rPr>
              <a:t>{ Vital transition&amp; free} ,{active &amp; passive Transport }</a:t>
            </a:r>
            <a:r>
              <a:rPr lang="en-US" sz="2800" dirty="0" smtClean="0"/>
              <a:t/>
            </a:r>
            <a:br>
              <a:rPr lang="en-US" sz="2800" dirty="0" smtClean="0"/>
            </a:br>
            <a:r>
              <a:rPr lang="en-US" b="1" dirty="0" smtClean="0">
                <a:solidFill>
                  <a:srgbClr val="FF0000"/>
                </a:solidFill>
              </a:rPr>
              <a:t> Vital =  </a:t>
            </a:r>
            <a:r>
              <a:rPr lang="en-US" b="1" dirty="0" smtClean="0"/>
              <a:t>Bio</a:t>
            </a:r>
            <a:r>
              <a:rPr lang="en-US" b="1" dirty="0" smtClean="0">
                <a:solidFill>
                  <a:srgbClr val="FF0000"/>
                </a:solidFill>
              </a:rPr>
              <a:t> = </a:t>
            </a:r>
            <a:r>
              <a:rPr lang="en-US" b="1" dirty="0" smtClean="0">
                <a:solidFill>
                  <a:srgbClr val="00B0F0"/>
                </a:solidFill>
              </a:rPr>
              <a:t>Active</a:t>
            </a:r>
            <a:r>
              <a:rPr lang="en-US" dirty="0" smtClean="0"/>
              <a:t/>
            </a:r>
            <a:br>
              <a:rPr lang="en-US" dirty="0" smtClean="0"/>
            </a:br>
            <a:r>
              <a:rPr lang="en-US" sz="2400" b="1" dirty="0" smtClean="0"/>
              <a:t>There are two types of potential which effects on ion transport  : </a:t>
            </a:r>
            <a:br>
              <a:rPr lang="en-US" sz="2400" b="1" dirty="0" smtClean="0"/>
            </a:br>
            <a:r>
              <a:rPr lang="en-US" sz="2400" b="1" dirty="0" smtClean="0"/>
              <a:t>1. </a:t>
            </a:r>
            <a:r>
              <a:rPr lang="en-US" sz="2400" b="1" dirty="0" smtClean="0">
                <a:solidFill>
                  <a:srgbClr val="FF0000"/>
                </a:solidFill>
              </a:rPr>
              <a:t>Chemical   potential </a:t>
            </a:r>
            <a:r>
              <a:rPr lang="en-US" sz="2400" b="1" dirty="0" smtClean="0"/>
              <a:t>: chemical potential is the force </a:t>
            </a:r>
          </a:p>
          <a:p>
            <a:r>
              <a:rPr lang="en-US" sz="2400" b="1" dirty="0" smtClean="0"/>
              <a:t>produced by </a:t>
            </a:r>
          </a:p>
          <a:p>
            <a:r>
              <a:rPr lang="en-US" sz="2400" b="1" dirty="0" smtClean="0"/>
              <a:t>a </a:t>
            </a:r>
            <a:r>
              <a:rPr lang="en-US" sz="2400" b="1" dirty="0" smtClean="0">
                <a:solidFill>
                  <a:srgbClr val="FF0000"/>
                </a:solidFill>
              </a:rPr>
              <a:t>change in concentration </a:t>
            </a:r>
            <a:r>
              <a:rPr lang="en-US" sz="2400" b="1" dirty="0" smtClean="0"/>
              <a:t>effort Typical Chemical. In</a:t>
            </a:r>
          </a:p>
          <a:p>
            <a:r>
              <a:rPr lang="en-US" sz="2400" b="1" dirty="0" smtClean="0"/>
              <a:t> high con .  To  low con .</a:t>
            </a:r>
            <a:br>
              <a:rPr lang="en-US" sz="2400" b="1" dirty="0" smtClean="0"/>
            </a:br>
            <a:r>
              <a:rPr lang="en-US" sz="2400" b="1" dirty="0" smtClean="0"/>
              <a:t>2. </a:t>
            </a:r>
            <a:r>
              <a:rPr lang="en-US" sz="2400" b="1" dirty="0" smtClean="0">
                <a:solidFill>
                  <a:srgbClr val="FF0000"/>
                </a:solidFill>
              </a:rPr>
              <a:t>Electrical potential</a:t>
            </a:r>
            <a:r>
              <a:rPr lang="en-US" sz="2400" b="1" dirty="0" smtClean="0"/>
              <a:t>: a force resulting from the effort or            Electrical concentration electric potential cuts. </a:t>
            </a:r>
            <a:r>
              <a:rPr lang="en-US" sz="2800" b="1" dirty="0" smtClean="0">
                <a:solidFill>
                  <a:srgbClr val="00B0F0"/>
                </a:solidFill>
              </a:rPr>
              <a:t>charges</a:t>
            </a:r>
            <a:r>
              <a:rPr lang="en-US" sz="2800" b="1" dirty="0" smtClean="0"/>
              <a:t> </a:t>
            </a:r>
            <a:r>
              <a:rPr lang="en-US" sz="2400" b="1" dirty="0" smtClean="0"/>
              <a:t/>
            </a:r>
            <a:br>
              <a:rPr lang="en-US" sz="2400" b="1" dirty="0" smtClean="0"/>
            </a:br>
            <a:r>
              <a:rPr lang="en-US" sz="2400" b="1" dirty="0" smtClean="0"/>
              <a:t>The </a:t>
            </a:r>
            <a:r>
              <a:rPr lang="en-US" sz="2400" b="1" dirty="0" smtClean="0">
                <a:solidFill>
                  <a:srgbClr val="FF0000"/>
                </a:solidFill>
              </a:rPr>
              <a:t>movement of ions from high concentration </a:t>
            </a:r>
            <a:r>
              <a:rPr lang="en-US" sz="2400" b="1" dirty="0" smtClean="0"/>
              <a:t>to </a:t>
            </a:r>
          </a:p>
          <a:p>
            <a:r>
              <a:rPr lang="en-US" sz="2400" b="1" dirty="0" smtClean="0"/>
              <a:t>concentration, and chatted about </a:t>
            </a:r>
            <a:r>
              <a:rPr lang="en-US" sz="2400" b="1" dirty="0" smtClean="0">
                <a:solidFill>
                  <a:srgbClr val="FF0000"/>
                </a:solidFill>
              </a:rPr>
              <a:t>the positive or negative </a:t>
            </a:r>
          </a:p>
          <a:p>
            <a:r>
              <a:rPr lang="en-US" sz="2400" b="1" dirty="0" smtClean="0"/>
              <a:t>about the negative result will be</a:t>
            </a:r>
          </a:p>
          <a:p>
            <a:r>
              <a:rPr lang="en-US" sz="2400" b="1" dirty="0" smtClean="0"/>
              <a:t> positive voltage. Effort and finished products to the </a:t>
            </a:r>
          </a:p>
          <a:p>
            <a:r>
              <a:rPr lang="en-US" sz="2400" b="1" dirty="0" smtClean="0"/>
              <a:t>movement of ions</a:t>
            </a:r>
          </a:p>
          <a:p>
            <a:r>
              <a:rPr lang="en-US" sz="2400" b="1" dirty="0" smtClean="0"/>
              <a:t> in both cases is called the effort (  +,-)</a:t>
            </a:r>
          </a:p>
          <a:p>
            <a:r>
              <a:rPr lang="en-US" sz="2400" b="1" dirty="0" smtClean="0"/>
              <a:t> </a:t>
            </a:r>
            <a:r>
              <a:rPr lang="en-US" sz="2400" b="1" dirty="0" smtClean="0">
                <a:solidFill>
                  <a:srgbClr val="FF0000"/>
                </a:solidFill>
              </a:rPr>
              <a:t>electrochemical electrochemical potential gradient</a:t>
            </a:r>
            <a:r>
              <a:rPr lang="en-US" sz="2400" dirty="0" smtClean="0"/>
              <a:t>. </a:t>
            </a: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2</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2201511564"/>
      </p:ext>
    </p:extLst>
  </p:cSld>
  <p:clrMapOvr>
    <a:masterClrMapping/>
  </p:clrMapOvr>
  <p:transition spd="slow">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924800" cy="3170099"/>
          </a:xfrm>
          <a:prstGeom prst="rect">
            <a:avLst/>
          </a:prstGeom>
        </p:spPr>
        <p:txBody>
          <a:bodyPr wrap="square">
            <a:spAutoFit/>
          </a:bodyPr>
          <a:lstStyle/>
          <a:p>
            <a:r>
              <a:rPr lang="en-US" sz="2000" b="1" dirty="0" smtClean="0"/>
              <a:t>the cells be negative charge {</a:t>
            </a:r>
            <a:r>
              <a:rPr lang="en-US" sz="2000" b="1" dirty="0" smtClean="0">
                <a:solidFill>
                  <a:srgbClr val="00B0F0"/>
                </a:solidFill>
              </a:rPr>
              <a:t>active groups ,lactic acid ,phosphates ,phospholipids </a:t>
            </a:r>
            <a:r>
              <a:rPr lang="en-US" sz="2000" b="1" dirty="0" smtClean="0"/>
              <a:t>} comparison with the soil solution, enter  to the space ion or </a:t>
            </a:r>
            <a:r>
              <a:rPr lang="en-US" sz="2000" b="1" dirty="0" smtClean="0">
                <a:solidFill>
                  <a:srgbClr val="FF0000"/>
                </a:solidFill>
              </a:rPr>
              <a:t>ions</a:t>
            </a:r>
            <a:r>
              <a:rPr lang="en-US" sz="2000" b="1" dirty="0" smtClean="0"/>
              <a:t> is a result of these two or proliferation (</a:t>
            </a:r>
            <a:r>
              <a:rPr lang="en-US" sz="2000" b="1" dirty="0" smtClean="0">
                <a:solidFill>
                  <a:srgbClr val="FF0000"/>
                </a:solidFill>
              </a:rPr>
              <a:t>plasma membrane </a:t>
            </a:r>
            <a:r>
              <a:rPr lang="en-US" sz="2000" b="1" dirty="0" smtClean="0"/>
              <a:t>and </a:t>
            </a:r>
            <a:r>
              <a:rPr lang="en-US" sz="2000" b="1" dirty="0" smtClean="0">
                <a:solidFill>
                  <a:srgbClr val="FF0000"/>
                </a:solidFill>
              </a:rPr>
              <a:t>Tonoplast </a:t>
            </a:r>
            <a:r>
              <a:rPr lang="en-US" sz="2000" b="1" dirty="0" smtClean="0"/>
              <a:t>) this movement happening to the state of balance between electric power and kinetic force resulting from the concentration chemical between inside and out side. </a:t>
            </a:r>
            <a:br>
              <a:rPr lang="en-US" sz="2000" b="1" dirty="0" smtClean="0"/>
            </a:br>
            <a:r>
              <a:rPr lang="en-US" sz="2000" b="1" dirty="0" smtClean="0"/>
              <a:t>Was described by the following equation:  </a:t>
            </a:r>
            <a:r>
              <a:rPr lang="en-US" sz="2000" b="1" dirty="0" smtClean="0">
                <a:solidFill>
                  <a:srgbClr val="00B0F0"/>
                </a:solidFill>
              </a:rPr>
              <a:t>NERNST EQUATION</a:t>
            </a:r>
            <a:r>
              <a:rPr lang="en-US" sz="2000" dirty="0" smtClean="0"/>
              <a:t/>
            </a:r>
            <a:br>
              <a:rPr lang="en-US" sz="2000" dirty="0" smtClean="0"/>
            </a:br>
            <a:r>
              <a:rPr lang="en-US" sz="2000" dirty="0" smtClean="0"/>
              <a:t/>
            </a:r>
            <a:br>
              <a:rPr lang="en-US" sz="2000" dirty="0" smtClean="0"/>
            </a:br>
            <a:endParaRPr lang="en-US" sz="2000" dirty="0"/>
          </a:p>
        </p:txBody>
      </p:sp>
      <p:sp>
        <p:nvSpPr>
          <p:cNvPr id="3" name="Rectangle 2"/>
          <p:cNvSpPr/>
          <p:nvPr/>
        </p:nvSpPr>
        <p:spPr>
          <a:xfrm>
            <a:off x="1981200" y="2734270"/>
            <a:ext cx="4572000" cy="923330"/>
          </a:xfrm>
          <a:prstGeom prst="rect">
            <a:avLst/>
          </a:prstGeom>
        </p:spPr>
        <p:txBody>
          <a:bodyPr>
            <a:spAutoFit/>
          </a:bodyPr>
          <a:lstStyle/>
          <a:p>
            <a:pPr algn="ctr"/>
            <a:r>
              <a:rPr lang="en-US" dirty="0" smtClean="0">
                <a:latin typeface="Arial" charset="0"/>
                <a:cs typeface="Arial" charset="0"/>
              </a:rPr>
              <a:t>                                         </a:t>
            </a:r>
            <a:r>
              <a:rPr lang="en-US" b="1" dirty="0" smtClean="0">
                <a:latin typeface="Arial" charset="0"/>
                <a:cs typeface="Arial" charset="0"/>
              </a:rPr>
              <a:t>[ </a:t>
            </a:r>
            <a:r>
              <a:rPr lang="en-US" b="1" dirty="0" err="1" smtClean="0">
                <a:latin typeface="Arial" charset="0"/>
                <a:cs typeface="Arial" charset="0"/>
              </a:rPr>
              <a:t>K</a:t>
            </a:r>
            <a:r>
              <a:rPr lang="en-US" b="1" baseline="30000" dirty="0" err="1" smtClean="0">
                <a:latin typeface="Arial" charset="0"/>
                <a:cs typeface="Arial" charset="0"/>
              </a:rPr>
              <a:t>+</a:t>
            </a:r>
            <a:r>
              <a:rPr lang="en-US" b="1" dirty="0" err="1" smtClean="0">
                <a:latin typeface="Arial" charset="0"/>
                <a:cs typeface="Arial" charset="0"/>
              </a:rPr>
              <a:t>o</a:t>
            </a:r>
            <a:r>
              <a:rPr lang="en-US" b="1" dirty="0" smtClean="0">
                <a:latin typeface="Arial" charset="0"/>
                <a:cs typeface="Arial" charset="0"/>
              </a:rPr>
              <a:t>]                                                                          </a:t>
            </a:r>
            <a:endParaRPr lang="en-US" dirty="0" smtClean="0">
              <a:latin typeface="Arial" charset="0"/>
              <a:cs typeface="Arial" charset="0"/>
            </a:endParaRPr>
          </a:p>
          <a:p>
            <a:pPr algn="ctr" rtl="1"/>
            <a:r>
              <a:rPr lang="ar-SA" b="1" dirty="0" smtClean="0">
                <a:latin typeface="Arial" charset="0"/>
                <a:cs typeface="Arial" charset="0"/>
              </a:rPr>
              <a:t>ـــــــــ</a:t>
            </a:r>
            <a:r>
              <a:rPr lang="en-US" b="1" dirty="0" smtClean="0">
                <a:latin typeface="Arial" charset="0"/>
                <a:cs typeface="Arial" charset="0"/>
              </a:rPr>
              <a:t> </a:t>
            </a:r>
            <a:r>
              <a:rPr lang="en-US" b="1" dirty="0" err="1" smtClean="0">
                <a:latin typeface="Arial" charset="0"/>
                <a:cs typeface="Arial" charset="0"/>
              </a:rPr>
              <a:t>Ψi</a:t>
            </a:r>
            <a:r>
              <a:rPr lang="en-US" b="1" dirty="0" smtClean="0">
                <a:latin typeface="Arial" charset="0"/>
                <a:cs typeface="Arial" charset="0"/>
              </a:rPr>
              <a:t> – </a:t>
            </a:r>
            <a:r>
              <a:rPr lang="en-US" b="1" dirty="0" err="1" smtClean="0">
                <a:latin typeface="Arial" charset="0"/>
                <a:cs typeface="Arial" charset="0"/>
              </a:rPr>
              <a:t>Ψo</a:t>
            </a:r>
            <a:r>
              <a:rPr lang="en-US" b="1" dirty="0" smtClean="0">
                <a:latin typeface="Arial" charset="0"/>
                <a:cs typeface="Arial" charset="0"/>
              </a:rPr>
              <a:t> = E = RT / ZF </a:t>
            </a:r>
            <a:r>
              <a:rPr lang="en-US" b="1" dirty="0" err="1" smtClean="0">
                <a:latin typeface="Arial" charset="0"/>
                <a:cs typeface="Arial" charset="0"/>
              </a:rPr>
              <a:t>ln</a:t>
            </a:r>
            <a:r>
              <a:rPr lang="en-US" b="1" dirty="0" smtClean="0">
                <a:latin typeface="Arial" charset="0"/>
                <a:cs typeface="Arial" charset="0"/>
              </a:rPr>
              <a:t> </a:t>
            </a:r>
            <a:endParaRPr lang="en-US" dirty="0" smtClean="0">
              <a:latin typeface="Arial" charset="0"/>
              <a:cs typeface="Arial" charset="0"/>
            </a:endParaRPr>
          </a:p>
          <a:p>
            <a:pPr algn="ctr"/>
            <a:r>
              <a:rPr lang="en-US" b="1" dirty="0" smtClean="0">
                <a:latin typeface="Arial" charset="0"/>
                <a:cs typeface="Arial" charset="0"/>
              </a:rPr>
              <a:t>                                         [ </a:t>
            </a:r>
            <a:r>
              <a:rPr lang="en-US" b="1" dirty="0" err="1" smtClean="0">
                <a:latin typeface="Arial" charset="0"/>
                <a:cs typeface="Arial" charset="0"/>
              </a:rPr>
              <a:t>K</a:t>
            </a:r>
            <a:r>
              <a:rPr lang="en-US" b="1" baseline="30000" dirty="0" err="1" smtClean="0">
                <a:latin typeface="Arial" charset="0"/>
                <a:cs typeface="Arial" charset="0"/>
              </a:rPr>
              <a:t>+</a:t>
            </a:r>
            <a:r>
              <a:rPr lang="en-US" b="1" dirty="0" err="1" smtClean="0">
                <a:latin typeface="Arial" charset="0"/>
                <a:cs typeface="Arial" charset="0"/>
              </a:rPr>
              <a:t>i</a:t>
            </a:r>
            <a:r>
              <a:rPr lang="en-US" b="1" dirty="0" smtClean="0">
                <a:latin typeface="Arial" charset="0"/>
                <a:cs typeface="Arial" charset="0"/>
              </a:rPr>
              <a:t>]</a:t>
            </a:r>
            <a:r>
              <a:rPr lang="en-US" dirty="0" smtClean="0">
                <a:latin typeface="Arial" charset="0"/>
                <a:cs typeface="Arial" charset="0"/>
              </a:rPr>
              <a:t>                                                                         </a:t>
            </a:r>
            <a:endParaRPr lang="en-US" dirty="0"/>
          </a:p>
        </p:txBody>
      </p:sp>
      <p:sp>
        <p:nvSpPr>
          <p:cNvPr id="4" name="TextBox 3"/>
          <p:cNvSpPr txBox="1"/>
          <p:nvPr/>
        </p:nvSpPr>
        <p:spPr>
          <a:xfrm>
            <a:off x="609600" y="3843278"/>
            <a:ext cx="8763000" cy="2862322"/>
          </a:xfrm>
          <a:prstGeom prst="rect">
            <a:avLst/>
          </a:prstGeom>
          <a:noFill/>
        </p:spPr>
        <p:txBody>
          <a:bodyPr wrap="square" rtlCol="0">
            <a:spAutoFit/>
          </a:bodyPr>
          <a:lstStyle/>
          <a:p>
            <a:r>
              <a:rPr lang="en-US" sz="2000" b="1" dirty="0" err="1" smtClean="0">
                <a:solidFill>
                  <a:srgbClr val="FF0000"/>
                </a:solidFill>
              </a:rPr>
              <a:t>Ψi</a:t>
            </a:r>
            <a:r>
              <a:rPr lang="en-US" sz="2000" b="1" dirty="0" smtClean="0">
                <a:solidFill>
                  <a:srgbClr val="FF0000"/>
                </a:solidFill>
              </a:rPr>
              <a:t>   = the electric charge </a:t>
            </a:r>
            <a:r>
              <a:rPr lang="en-US" sz="2000" b="1" dirty="0" smtClean="0">
                <a:solidFill>
                  <a:srgbClr val="00B0F0"/>
                </a:solidFill>
              </a:rPr>
              <a:t>of inner </a:t>
            </a:r>
            <a:r>
              <a:rPr lang="en-US" sz="2000" b="1" dirty="0" smtClean="0">
                <a:solidFill>
                  <a:srgbClr val="FF0000"/>
                </a:solidFill>
              </a:rPr>
              <a:t>or in (cytoplasm) </a:t>
            </a:r>
          </a:p>
          <a:p>
            <a:r>
              <a:rPr lang="en-US" sz="2000" b="1" dirty="0" err="1" smtClean="0">
                <a:solidFill>
                  <a:srgbClr val="FF0000"/>
                </a:solidFill>
              </a:rPr>
              <a:t>Ψo</a:t>
            </a:r>
            <a:r>
              <a:rPr lang="en-US" sz="2000" b="1" dirty="0" smtClean="0">
                <a:solidFill>
                  <a:srgbClr val="FF0000"/>
                </a:solidFill>
              </a:rPr>
              <a:t>  = The electric charge of external </a:t>
            </a:r>
            <a:r>
              <a:rPr lang="en-US" sz="2000" b="1" dirty="0" smtClean="0">
                <a:solidFill>
                  <a:srgbClr val="00B0F0"/>
                </a:solidFill>
              </a:rPr>
              <a:t>outer</a:t>
            </a:r>
            <a:r>
              <a:rPr lang="en-US" sz="2000" b="1" dirty="0" smtClean="0">
                <a:solidFill>
                  <a:srgbClr val="FF0000"/>
                </a:solidFill>
              </a:rPr>
              <a:t> (nutrient solution)</a:t>
            </a:r>
            <a:br>
              <a:rPr lang="en-US" sz="2000" b="1" dirty="0" smtClean="0">
                <a:solidFill>
                  <a:srgbClr val="FF0000"/>
                </a:solidFill>
              </a:rPr>
            </a:br>
            <a:r>
              <a:rPr lang="en-US" sz="2000" b="1" dirty="0" smtClean="0">
                <a:solidFill>
                  <a:srgbClr val="FF0000"/>
                </a:solidFill>
              </a:rPr>
              <a:t> E    = voltage   electric                                                                   </a:t>
            </a:r>
            <a:br>
              <a:rPr lang="en-US" sz="2000" b="1" dirty="0" smtClean="0">
                <a:solidFill>
                  <a:srgbClr val="FF0000"/>
                </a:solidFill>
              </a:rPr>
            </a:br>
            <a:r>
              <a:rPr lang="en-US" sz="2000" b="1" dirty="0" smtClean="0">
                <a:solidFill>
                  <a:srgbClr val="FF0000"/>
                </a:solidFill>
              </a:rPr>
              <a:t> R    = gas constant and equal to 1.987 </a:t>
            </a:r>
            <a:br>
              <a:rPr lang="en-US" sz="2000" b="1" dirty="0" smtClean="0">
                <a:solidFill>
                  <a:srgbClr val="FF0000"/>
                </a:solidFill>
              </a:rPr>
            </a:br>
            <a:r>
              <a:rPr lang="en-US" sz="2000" b="1" dirty="0" smtClean="0">
                <a:solidFill>
                  <a:srgbClr val="FF0000"/>
                </a:solidFill>
              </a:rPr>
              <a:t> T     = absolute temperature (degree Celsius in the center of growth +273) </a:t>
            </a:r>
            <a:br>
              <a:rPr lang="en-US" sz="2000" b="1" dirty="0" smtClean="0">
                <a:solidFill>
                  <a:srgbClr val="FF0000"/>
                </a:solidFill>
              </a:rPr>
            </a:br>
            <a:r>
              <a:rPr lang="en-US" sz="2000" b="1" dirty="0" smtClean="0">
                <a:solidFill>
                  <a:srgbClr val="FF0000"/>
                </a:solidFill>
              </a:rPr>
              <a:t>  Z    = equal ions </a:t>
            </a:r>
            <a:br>
              <a:rPr lang="en-US" sz="2000" b="1" dirty="0" smtClean="0">
                <a:solidFill>
                  <a:srgbClr val="FF0000"/>
                </a:solidFill>
              </a:rPr>
            </a:br>
            <a:r>
              <a:rPr lang="en-US" sz="2000" b="1" dirty="0" smtClean="0">
                <a:solidFill>
                  <a:srgbClr val="FF0000"/>
                </a:solidFill>
              </a:rPr>
              <a:t>  F    = Faraday constant (23000 cal / V) </a:t>
            </a:r>
            <a:br>
              <a:rPr lang="en-US" sz="2000" b="1" dirty="0" smtClean="0">
                <a:solidFill>
                  <a:srgbClr val="FF0000"/>
                </a:solidFill>
              </a:rPr>
            </a:br>
            <a:r>
              <a:rPr lang="en-US" sz="2000" b="1" dirty="0" smtClean="0">
                <a:solidFill>
                  <a:srgbClr val="FF0000"/>
                </a:solidFill>
              </a:rPr>
              <a:t>  </a:t>
            </a:r>
            <a:r>
              <a:rPr lang="en-US" sz="2000" b="1" dirty="0" err="1" smtClean="0">
                <a:solidFill>
                  <a:srgbClr val="FF0000"/>
                </a:solidFill>
              </a:rPr>
              <a:t>Ln</a:t>
            </a:r>
            <a:r>
              <a:rPr lang="en-US" sz="2000" b="1" dirty="0" smtClean="0">
                <a:solidFill>
                  <a:srgbClr val="FF0000"/>
                </a:solidFill>
              </a:rPr>
              <a:t>  = natural logarithm and that equals  </a:t>
            </a:r>
            <a:r>
              <a:rPr lang="en-US" sz="2000" b="1" dirty="0" err="1" smtClean="0"/>
              <a:t>Ln</a:t>
            </a:r>
            <a:r>
              <a:rPr lang="en-US" sz="2000" b="1" dirty="0" smtClean="0"/>
              <a:t> =</a:t>
            </a:r>
            <a:r>
              <a:rPr lang="en-US" sz="2000" b="1" dirty="0" smtClean="0">
                <a:solidFill>
                  <a:srgbClr val="FF0000"/>
                </a:solidFill>
              </a:rPr>
              <a:t> </a:t>
            </a:r>
            <a:r>
              <a:rPr lang="en-US" sz="2000" b="1" dirty="0" smtClean="0"/>
              <a:t>(</a:t>
            </a:r>
            <a:r>
              <a:rPr lang="en-US" sz="2000" b="1" dirty="0" smtClean="0">
                <a:solidFill>
                  <a:srgbClr val="FF0000"/>
                </a:solidFill>
              </a:rPr>
              <a:t> 2.3 Log </a:t>
            </a:r>
            <a:r>
              <a:rPr lang="en-US" b="1" dirty="0" smtClean="0">
                <a:solidFill>
                  <a:srgbClr val="FF0000"/>
                </a:solidFill>
              </a:rPr>
              <a:t>10  </a:t>
            </a:r>
            <a:r>
              <a:rPr lang="en-US" b="1" dirty="0" smtClean="0"/>
              <a:t>?</a:t>
            </a:r>
            <a:r>
              <a:rPr lang="en-US" b="1" dirty="0" smtClean="0">
                <a:solidFill>
                  <a:srgbClr val="FF0000"/>
                </a:solidFill>
              </a:rPr>
              <a:t>/ </a:t>
            </a:r>
            <a:r>
              <a:rPr lang="en-US" b="1" dirty="0" smtClean="0"/>
              <a:t>? ) </a:t>
            </a:r>
            <a:r>
              <a:rPr lang="en-US" b="1" dirty="0" smtClean="0">
                <a:solidFill>
                  <a:srgbClr val="FF0000"/>
                </a:solidFill>
              </a:rPr>
              <a:t>   </a:t>
            </a:r>
            <a:endParaRPr lang="en-US" b="1" dirty="0">
              <a:solidFill>
                <a:srgbClr val="FF0000"/>
              </a:solidFill>
            </a:endParaRPr>
          </a:p>
        </p:txBody>
      </p:sp>
      <p:sp>
        <p:nvSpPr>
          <p:cNvPr id="6" name="Footer Placeholder 5"/>
          <p:cNvSpPr>
            <a:spLocks noGrp="1"/>
          </p:cNvSpPr>
          <p:nvPr>
            <p:ph type="ftr" sz="quarter" idx="11"/>
          </p:nvPr>
        </p:nvSpPr>
        <p:spPr/>
        <p:txBody>
          <a:bodyPr/>
          <a:lstStyle/>
          <a:p>
            <a:r>
              <a:rPr lang="en-US" smtClean="0"/>
              <a:t>Dr. Alwand Tahir Dizayee</a:t>
            </a:r>
            <a:endParaRPr lang="en-US"/>
          </a:p>
        </p:txBody>
      </p:sp>
      <p:sp>
        <p:nvSpPr>
          <p:cNvPr id="7" name="Slide Number Placeholder 6"/>
          <p:cNvSpPr>
            <a:spLocks noGrp="1"/>
          </p:cNvSpPr>
          <p:nvPr>
            <p:ph type="sldNum" sz="quarter" idx="12"/>
          </p:nvPr>
        </p:nvSpPr>
        <p:spPr/>
        <p:txBody>
          <a:bodyPr/>
          <a:lstStyle/>
          <a:p>
            <a:fld id="{D49E117A-CA9F-4CE9-A8CC-1947869981DF}" type="slidenum">
              <a:rPr lang="en-US" smtClean="0"/>
              <a:pPr/>
              <a:t>3</a:t>
            </a:fld>
            <a:endParaRPr lang="en-US"/>
          </a:p>
        </p:txBody>
      </p:sp>
      <p:sp>
        <p:nvSpPr>
          <p:cNvPr id="8" name="Date Placeholder 7"/>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799471966"/>
      </p:ext>
    </p:extLst>
  </p:cSld>
  <p:clrMapOvr>
    <a:masterClrMapping/>
  </p:clrMapOvr>
  <p:transition spd="slow">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1"/>
            <a:ext cx="8534400" cy="4924425"/>
          </a:xfrm>
          <a:prstGeom prst="rect">
            <a:avLst/>
          </a:prstGeom>
        </p:spPr>
        <p:txBody>
          <a:bodyPr wrap="square">
            <a:spAutoFit/>
          </a:bodyPr>
          <a:lstStyle/>
          <a:p>
            <a:r>
              <a:rPr lang="en-US" b="1" dirty="0" smtClean="0"/>
              <a:t>The previous equation can be as follows: </a:t>
            </a:r>
            <a:br>
              <a:rPr lang="en-US" b="1" dirty="0" smtClean="0"/>
            </a:br>
            <a:r>
              <a:rPr lang="en-US" b="1" dirty="0" smtClean="0"/>
              <a:t>                                                      [C l</a:t>
            </a:r>
            <a:r>
              <a:rPr lang="en-US" b="1" baseline="30000" dirty="0" smtClean="0"/>
              <a:t>-</a:t>
            </a:r>
            <a:r>
              <a:rPr lang="en-US" b="1" baseline="30000" dirty="0" smtClean="0">
                <a:solidFill>
                  <a:srgbClr val="FF0000"/>
                </a:solidFill>
              </a:rPr>
              <a:t> </a:t>
            </a:r>
            <a:r>
              <a:rPr lang="en-US" b="1" baseline="-25000" dirty="0" smtClean="0">
                <a:solidFill>
                  <a:srgbClr val="FF0000"/>
                </a:solidFill>
              </a:rPr>
              <a:t>I </a:t>
            </a:r>
            <a:r>
              <a:rPr lang="en-US" b="1" dirty="0" smtClean="0"/>
              <a:t>] </a:t>
            </a:r>
            <a:br>
              <a:rPr lang="en-US" b="1" dirty="0" smtClean="0"/>
            </a:br>
            <a:r>
              <a:rPr lang="en-US" b="1" dirty="0" smtClean="0"/>
              <a:t>          </a:t>
            </a:r>
            <a:r>
              <a:rPr lang="en-US" b="1" dirty="0" err="1" smtClean="0"/>
              <a:t>Ψi</a:t>
            </a:r>
            <a:r>
              <a:rPr lang="en-US" b="1" dirty="0" smtClean="0"/>
              <a:t> - </a:t>
            </a:r>
            <a:r>
              <a:rPr lang="en-US" b="1" dirty="0" err="1" smtClean="0"/>
              <a:t>Ψo</a:t>
            </a:r>
            <a:r>
              <a:rPr lang="en-US" b="1" dirty="0" smtClean="0"/>
              <a:t> = E = RT / ZF </a:t>
            </a:r>
            <a:r>
              <a:rPr lang="en-US" b="1" dirty="0" err="1" smtClean="0"/>
              <a:t>ln</a:t>
            </a:r>
            <a:r>
              <a:rPr lang="en-US" b="1" dirty="0" smtClean="0"/>
              <a:t> </a:t>
            </a:r>
            <a:br>
              <a:rPr lang="en-US" b="1" dirty="0" smtClean="0"/>
            </a:br>
            <a:r>
              <a:rPr lang="en-US" b="1" dirty="0" smtClean="0"/>
              <a:t>                                                      [C l</a:t>
            </a:r>
            <a:r>
              <a:rPr lang="en-US" b="1" baseline="30000" dirty="0" smtClean="0"/>
              <a:t>-</a:t>
            </a:r>
            <a:r>
              <a:rPr lang="en-US" b="1" baseline="-25000" dirty="0" smtClean="0">
                <a:solidFill>
                  <a:srgbClr val="FF0000"/>
                </a:solidFill>
              </a:rPr>
              <a:t>O</a:t>
            </a:r>
            <a:r>
              <a:rPr lang="en-US" b="1" dirty="0" smtClean="0"/>
              <a:t>] </a:t>
            </a:r>
            <a:br>
              <a:rPr lang="en-US" b="1" dirty="0" smtClean="0"/>
            </a:br>
            <a:r>
              <a:rPr lang="en-US" b="1" dirty="0" smtClean="0"/>
              <a:t>= (</a:t>
            </a:r>
            <a:r>
              <a:rPr lang="en-US" b="1" dirty="0" smtClean="0">
                <a:solidFill>
                  <a:srgbClr val="FF0000"/>
                </a:solidFill>
              </a:rPr>
              <a:t> 2.3 Log  Concentration. of  </a:t>
            </a:r>
            <a:r>
              <a:rPr lang="en-US" b="1" dirty="0" err="1" smtClean="0">
                <a:solidFill>
                  <a:srgbClr val="00B0F0"/>
                </a:solidFill>
              </a:rPr>
              <a:t>Cl</a:t>
            </a:r>
            <a:r>
              <a:rPr lang="en-US" b="1" baseline="-25000" dirty="0" err="1" smtClean="0">
                <a:solidFill>
                  <a:srgbClr val="00B0F0"/>
                </a:solidFill>
              </a:rPr>
              <a:t>i</a:t>
            </a:r>
            <a:r>
              <a:rPr lang="en-US" b="1" dirty="0" smtClean="0">
                <a:solidFill>
                  <a:srgbClr val="FF0000"/>
                </a:solidFill>
              </a:rPr>
              <a:t> </a:t>
            </a:r>
            <a:r>
              <a:rPr lang="en-US" b="1" dirty="0" smtClean="0"/>
              <a:t>100.000</a:t>
            </a:r>
            <a:r>
              <a:rPr lang="en-US" b="1" dirty="0" smtClean="0">
                <a:solidFill>
                  <a:srgbClr val="FF0000"/>
                </a:solidFill>
              </a:rPr>
              <a:t> /  Con. of  </a:t>
            </a:r>
            <a:r>
              <a:rPr lang="en-US" b="1" dirty="0" err="1" smtClean="0">
                <a:solidFill>
                  <a:srgbClr val="00B0F0"/>
                </a:solidFill>
              </a:rPr>
              <a:t>Cl</a:t>
            </a:r>
            <a:r>
              <a:rPr lang="en-US" b="1" baseline="-25000" dirty="0" err="1" smtClean="0">
                <a:solidFill>
                  <a:srgbClr val="00B0F0"/>
                </a:solidFill>
              </a:rPr>
              <a:t>o</a:t>
            </a:r>
            <a:r>
              <a:rPr lang="en-US" b="1" dirty="0" smtClean="0">
                <a:solidFill>
                  <a:srgbClr val="FF0000"/>
                </a:solidFill>
              </a:rPr>
              <a:t> </a:t>
            </a:r>
            <a:r>
              <a:rPr lang="en-US" b="1" dirty="0" smtClean="0"/>
              <a:t>1</a:t>
            </a:r>
          </a:p>
          <a:p>
            <a:r>
              <a:rPr lang="en-US" b="1" dirty="0" smtClean="0"/>
              <a:t>This depends on where in the shipment ions the positive charge such as potassium K+ </a:t>
            </a:r>
            <a:r>
              <a:rPr lang="en-US" b="1" dirty="0" err="1" smtClean="0"/>
              <a:t>Ko</a:t>
            </a:r>
            <a:r>
              <a:rPr lang="en-US" b="1" dirty="0" smtClean="0"/>
              <a:t> over the </a:t>
            </a:r>
            <a:r>
              <a:rPr lang="en-US" b="1" dirty="0" err="1" smtClean="0"/>
              <a:t>Ki</a:t>
            </a:r>
            <a:r>
              <a:rPr lang="en-US" b="1" dirty="0" smtClean="0"/>
              <a:t> be either in a negative charge such as chlorine, </a:t>
            </a:r>
            <a:r>
              <a:rPr lang="en-US" b="1" dirty="0" err="1" smtClean="0"/>
              <a:t>Cl</a:t>
            </a:r>
            <a:r>
              <a:rPr lang="en-US" b="1" baseline="30000" dirty="0" smtClean="0"/>
              <a:t>- </a:t>
            </a:r>
            <a:r>
              <a:rPr lang="en-US" b="1" dirty="0" err="1" smtClean="0"/>
              <a:t>ibe</a:t>
            </a:r>
            <a:r>
              <a:rPr lang="en-US" b="1" dirty="0" smtClean="0"/>
              <a:t> over </a:t>
            </a:r>
            <a:r>
              <a:rPr lang="en-US" b="1" dirty="0" err="1" smtClean="0"/>
              <a:t>Cl</a:t>
            </a:r>
            <a:r>
              <a:rPr lang="en-US" b="1" dirty="0" smtClean="0"/>
              <a:t> </a:t>
            </a:r>
            <a:r>
              <a:rPr lang="en-US" b="1" baseline="30000" dirty="0" smtClean="0"/>
              <a:t>-</a:t>
            </a:r>
            <a:r>
              <a:rPr lang="en-US" b="1" dirty="0" smtClean="0"/>
              <a:t>o. </a:t>
            </a:r>
            <a:br>
              <a:rPr lang="en-US" b="1" dirty="0" smtClean="0"/>
            </a:br>
            <a:r>
              <a:rPr lang="en-US" b="1" dirty="0" smtClean="0"/>
              <a:t>             </a:t>
            </a:r>
            <a:br>
              <a:rPr lang="en-US" b="1" dirty="0" smtClean="0"/>
            </a:br>
            <a:r>
              <a:rPr lang="en-US" b="1" dirty="0" smtClean="0"/>
              <a:t>                                                                                                                                               </a:t>
            </a:r>
            <a:br>
              <a:rPr lang="en-US" b="1" dirty="0" smtClean="0"/>
            </a:br>
            <a:r>
              <a:rPr lang="en-US" b="1" dirty="0" smtClean="0">
                <a:sym typeface="SymbolPS"/>
              </a:rPr>
              <a:t>                          </a:t>
            </a:r>
            <a:r>
              <a:rPr lang="ar-SA" sz="4400" b="1" dirty="0" smtClean="0">
                <a:solidFill>
                  <a:srgbClr val="FF0000"/>
                </a:solidFill>
              </a:rPr>
              <a:t>&lt;</a:t>
            </a:r>
            <a:r>
              <a:rPr lang="en-US" b="1" dirty="0" smtClean="0"/>
              <a:t>     </a:t>
            </a:r>
            <a:r>
              <a:rPr lang="en-US" sz="2400" b="1" dirty="0" smtClean="0"/>
              <a:t>1</a:t>
            </a:r>
          </a:p>
          <a:p>
            <a:pPr algn="l"/>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is meaning accumulation ion (K</a:t>
            </a:r>
            <a:r>
              <a:rPr lang="en-US" b="1" baseline="30000" dirty="0" smtClean="0"/>
              <a:t>+</a:t>
            </a:r>
            <a:r>
              <a:rPr lang="en-US" b="1" dirty="0" smtClean="0"/>
              <a:t>)  outer cell or in </a:t>
            </a:r>
            <a:r>
              <a:rPr lang="en-US" b="1" dirty="0" smtClean="0">
                <a:solidFill>
                  <a:srgbClr val="FF0000"/>
                </a:solidFill>
              </a:rPr>
              <a:t>soil solution</a:t>
            </a:r>
            <a:r>
              <a:rPr lang="en-US" b="1" dirty="0" smtClean="0"/>
              <a:t>. more</a:t>
            </a:r>
          </a:p>
          <a:p>
            <a:r>
              <a:rPr lang="en-US" b="1" dirty="0" smtClean="0"/>
              <a:t>                                                                                                                </a:t>
            </a:r>
            <a:endParaRPr lang="en-US" dirty="0"/>
          </a:p>
        </p:txBody>
      </p:sp>
      <p:cxnSp>
        <p:nvCxnSpPr>
          <p:cNvPr id="4" name="Straight Connector 3"/>
          <p:cNvCxnSpPr/>
          <p:nvPr/>
        </p:nvCxnSpPr>
        <p:spPr>
          <a:xfrm>
            <a:off x="3886200" y="1447800"/>
            <a:ext cx="685800" cy="1588"/>
          </a:xfrm>
          <a:prstGeom prst="line">
            <a:avLst/>
          </a:prstGeom>
        </p:spPr>
        <p:style>
          <a:lnRef idx="2">
            <a:schemeClr val="dk1"/>
          </a:lnRef>
          <a:fillRef idx="0">
            <a:schemeClr val="dk1"/>
          </a:fillRef>
          <a:effectRef idx="1">
            <a:schemeClr val="dk1"/>
          </a:effectRef>
          <a:fontRef idx="minor">
            <a:schemeClr val="tx1"/>
          </a:fontRef>
        </p:style>
      </p:cxnSp>
      <p:sp>
        <p:nvSpPr>
          <p:cNvPr id="6" name="مربع نص 5"/>
          <p:cNvSpPr txBox="1"/>
          <p:nvPr/>
        </p:nvSpPr>
        <p:spPr>
          <a:xfrm>
            <a:off x="-1447800" y="3160693"/>
            <a:ext cx="5181600" cy="954107"/>
          </a:xfrm>
          <a:prstGeom prst="rect">
            <a:avLst/>
          </a:prstGeom>
          <a:noFill/>
        </p:spPr>
        <p:txBody>
          <a:bodyPr wrap="square" rtlCol="0">
            <a:spAutoFit/>
          </a:bodyPr>
          <a:lstStyle/>
          <a:p>
            <a:r>
              <a:rPr lang="en-US" b="1" dirty="0" smtClean="0"/>
              <a:t>                                        [</a:t>
            </a:r>
            <a:r>
              <a:rPr lang="en-US" b="1" dirty="0" err="1" smtClean="0"/>
              <a:t>K</a:t>
            </a:r>
            <a:r>
              <a:rPr lang="en-US" b="1" baseline="-25000" dirty="0" err="1" smtClean="0">
                <a:solidFill>
                  <a:srgbClr val="FF0000"/>
                </a:solidFill>
              </a:rPr>
              <a:t>o</a:t>
            </a:r>
            <a:r>
              <a:rPr lang="en-US" b="1" baseline="30000" dirty="0" smtClean="0"/>
              <a:t>+</a:t>
            </a:r>
            <a:r>
              <a:rPr lang="en-US" b="1" dirty="0" smtClean="0"/>
              <a:t>]</a:t>
            </a:r>
          </a:p>
          <a:p>
            <a:pPr algn="r" rtl="1"/>
            <a:r>
              <a:rPr lang="en-US" b="1" dirty="0" smtClean="0"/>
              <a:t>  </a:t>
            </a:r>
            <a:r>
              <a:rPr lang="en-US" b="1" dirty="0" smtClean="0">
                <a:sym typeface="SymbolPS"/>
              </a:rPr>
              <a:t> </a:t>
            </a:r>
            <a:r>
              <a:rPr lang="en-US" b="1" dirty="0" smtClean="0"/>
              <a:t>                </a:t>
            </a:r>
          </a:p>
          <a:p>
            <a:r>
              <a:rPr lang="en-US" b="1" dirty="0" smtClean="0"/>
              <a:t>                                         [</a:t>
            </a:r>
            <a:r>
              <a:rPr lang="en-US" b="1" dirty="0" err="1" smtClean="0"/>
              <a:t>K</a:t>
            </a:r>
            <a:r>
              <a:rPr lang="en-US" b="1" baseline="-25000" dirty="0" err="1" smtClean="0">
                <a:solidFill>
                  <a:srgbClr val="FF0000"/>
                </a:solidFill>
              </a:rPr>
              <a:t>i</a:t>
            </a:r>
            <a:r>
              <a:rPr lang="en-US" b="1" baseline="30000" dirty="0" smtClean="0"/>
              <a:t>+</a:t>
            </a:r>
            <a:r>
              <a:rPr lang="en-US" b="1" dirty="0" smtClean="0"/>
              <a:t>] </a:t>
            </a:r>
            <a:endParaRPr lang="en-US" dirty="0"/>
          </a:p>
        </p:txBody>
      </p:sp>
      <p:cxnSp>
        <p:nvCxnSpPr>
          <p:cNvPr id="9" name="رابط مستقيم 8"/>
          <p:cNvCxnSpPr/>
          <p:nvPr/>
        </p:nvCxnSpPr>
        <p:spPr>
          <a:xfrm>
            <a:off x="1143000" y="3656012"/>
            <a:ext cx="609600" cy="1588"/>
          </a:xfrm>
          <a:prstGeom prst="line">
            <a:avLst/>
          </a:prstGeom>
        </p:spPr>
        <p:style>
          <a:lnRef idx="3">
            <a:schemeClr val="dk1"/>
          </a:lnRef>
          <a:fillRef idx="0">
            <a:schemeClr val="dk1"/>
          </a:fillRef>
          <a:effectRef idx="2">
            <a:schemeClr val="dk1"/>
          </a:effectRef>
          <a:fontRef idx="minor">
            <a:schemeClr val="tx1"/>
          </a:fontRef>
        </p:style>
      </p:cxnSp>
      <p:sp>
        <p:nvSpPr>
          <p:cNvPr id="10" name="مربع نص 9"/>
          <p:cNvSpPr txBox="1"/>
          <p:nvPr/>
        </p:nvSpPr>
        <p:spPr>
          <a:xfrm>
            <a:off x="457200" y="5172432"/>
            <a:ext cx="8458200" cy="2585323"/>
          </a:xfrm>
          <a:prstGeom prst="rect">
            <a:avLst/>
          </a:prstGeom>
          <a:noFill/>
        </p:spPr>
        <p:txBody>
          <a:bodyPr wrap="square" rtlCol="0">
            <a:spAutoFit/>
          </a:bodyPr>
          <a:lstStyle/>
          <a:p>
            <a:r>
              <a:rPr lang="en-US" b="1" dirty="0" smtClean="0"/>
              <a:t>          [</a:t>
            </a:r>
            <a:r>
              <a:rPr lang="en-US" b="1" dirty="0" err="1" smtClean="0"/>
              <a:t>Cl</a:t>
            </a:r>
            <a:r>
              <a:rPr lang="en-US" b="1" baseline="30000" dirty="0" smtClean="0"/>
              <a:t>-</a:t>
            </a:r>
            <a:r>
              <a:rPr lang="en-US" b="1" baseline="-25000" dirty="0" smtClean="0">
                <a:solidFill>
                  <a:srgbClr val="FF0000"/>
                </a:solidFill>
              </a:rPr>
              <a:t>I</a:t>
            </a:r>
            <a:r>
              <a:rPr lang="en-US" b="1" dirty="0" smtClean="0"/>
              <a:t>]</a:t>
            </a:r>
          </a:p>
          <a:p>
            <a:pPr algn="r" rtl="1"/>
            <a:r>
              <a:rPr lang="en-US" sz="3200" b="1" dirty="0" smtClean="0">
                <a:sym typeface="SymbolPS"/>
              </a:rPr>
              <a:t> 1                                                        </a:t>
            </a:r>
            <a:r>
              <a:rPr lang="ar-SA" sz="3600" b="1" dirty="0" smtClean="0">
                <a:solidFill>
                  <a:srgbClr val="FF0000"/>
                </a:solidFill>
              </a:rPr>
              <a:t>&lt;</a:t>
            </a:r>
            <a:endParaRPr lang="en-US" b="1" dirty="0" smtClean="0"/>
          </a:p>
          <a:p>
            <a:r>
              <a:rPr lang="en-US" b="1" dirty="0" smtClean="0"/>
              <a:t>          [</a:t>
            </a:r>
            <a:r>
              <a:rPr lang="en-US" b="1" dirty="0" err="1" smtClean="0"/>
              <a:t>Cl</a:t>
            </a:r>
            <a:r>
              <a:rPr lang="en-US" b="1" baseline="30000" dirty="0" smtClean="0"/>
              <a:t>-</a:t>
            </a:r>
            <a:r>
              <a:rPr lang="en-US" b="1" baseline="-25000" dirty="0" smtClean="0">
                <a:solidFill>
                  <a:srgbClr val="FF0000"/>
                </a:solidFill>
              </a:rPr>
              <a:t>o</a:t>
            </a:r>
            <a:r>
              <a:rPr lang="en-US" b="1" dirty="0" smtClean="0"/>
              <a:t>]</a:t>
            </a:r>
          </a:p>
          <a:p>
            <a:r>
              <a:rPr lang="en-US" b="1" dirty="0" smtClean="0"/>
              <a:t>Is meaning accumulation ion (</a:t>
            </a:r>
            <a:r>
              <a:rPr lang="en-US" b="1" dirty="0" err="1" smtClean="0"/>
              <a:t>Cl</a:t>
            </a:r>
            <a:r>
              <a:rPr lang="en-US" b="1" baseline="30000" dirty="0" smtClean="0"/>
              <a:t>-</a:t>
            </a:r>
            <a:r>
              <a:rPr lang="en-US" b="1" dirty="0" smtClean="0"/>
              <a:t> )  inner cell or in </a:t>
            </a:r>
            <a:r>
              <a:rPr lang="en-US" b="1" dirty="0" smtClean="0">
                <a:solidFill>
                  <a:srgbClr val="FF0000"/>
                </a:solidFill>
              </a:rPr>
              <a:t>cell solution. </a:t>
            </a:r>
            <a:r>
              <a:rPr lang="en-US" b="1" dirty="0" smtClean="0"/>
              <a:t>more</a:t>
            </a:r>
          </a:p>
          <a:p>
            <a:endParaRPr lang="en-US" b="1" dirty="0" smtClean="0"/>
          </a:p>
          <a:p>
            <a:endParaRPr lang="en-US" b="1" dirty="0" smtClean="0"/>
          </a:p>
          <a:p>
            <a:endParaRPr lang="en-US" b="1" dirty="0" smtClean="0"/>
          </a:p>
          <a:p>
            <a:r>
              <a:rPr lang="en-US" b="1" dirty="0" smtClean="0"/>
              <a:t>                                      </a:t>
            </a:r>
            <a:endParaRPr lang="en-US" dirty="0"/>
          </a:p>
        </p:txBody>
      </p:sp>
      <p:cxnSp>
        <p:nvCxnSpPr>
          <p:cNvPr id="11" name="رابط مستقيم 10"/>
          <p:cNvCxnSpPr/>
          <p:nvPr/>
        </p:nvCxnSpPr>
        <p:spPr>
          <a:xfrm>
            <a:off x="1143000" y="5789612"/>
            <a:ext cx="609600" cy="1588"/>
          </a:xfrm>
          <a:prstGeom prst="line">
            <a:avLst/>
          </a:prstGeom>
        </p:spPr>
        <p:style>
          <a:lnRef idx="3">
            <a:schemeClr val="dk1"/>
          </a:lnRef>
          <a:fillRef idx="0">
            <a:schemeClr val="dk1"/>
          </a:fillRef>
          <a:effectRef idx="2">
            <a:schemeClr val="dk1"/>
          </a:effectRef>
          <a:fontRef idx="minor">
            <a:schemeClr val="tx1"/>
          </a:fontRef>
        </p:style>
      </p:cxnSp>
      <p:sp>
        <p:nvSpPr>
          <p:cNvPr id="12" name="Footer Placeholder 11"/>
          <p:cNvSpPr>
            <a:spLocks noGrp="1"/>
          </p:cNvSpPr>
          <p:nvPr>
            <p:ph type="ftr" sz="quarter" idx="11"/>
          </p:nvPr>
        </p:nvSpPr>
        <p:spPr/>
        <p:txBody>
          <a:bodyPr/>
          <a:lstStyle/>
          <a:p>
            <a:r>
              <a:rPr lang="en-US" smtClean="0"/>
              <a:t>Dr. Alwand Tahir Dizayee</a:t>
            </a:r>
            <a:endParaRPr lang="en-US"/>
          </a:p>
        </p:txBody>
      </p:sp>
      <p:sp>
        <p:nvSpPr>
          <p:cNvPr id="13" name="Slide Number Placeholder 12"/>
          <p:cNvSpPr>
            <a:spLocks noGrp="1"/>
          </p:cNvSpPr>
          <p:nvPr>
            <p:ph type="sldNum" sz="quarter" idx="12"/>
          </p:nvPr>
        </p:nvSpPr>
        <p:spPr/>
        <p:txBody>
          <a:bodyPr/>
          <a:lstStyle/>
          <a:p>
            <a:fld id="{D49E117A-CA9F-4CE9-A8CC-1947869981DF}" type="slidenum">
              <a:rPr lang="en-US" smtClean="0"/>
              <a:pPr/>
              <a:t>4</a:t>
            </a:fld>
            <a:endParaRPr lang="en-US"/>
          </a:p>
        </p:txBody>
      </p:sp>
      <p:sp>
        <p:nvSpPr>
          <p:cNvPr id="14" name="Date Placeholder 13"/>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722540234"/>
      </p:ext>
    </p:extLst>
  </p:cSld>
  <p:clrMapOvr>
    <a:masterClrMapping/>
  </p:clrMapOvr>
  <p:transition spd="slow">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685800" y="1144589"/>
            <a:ext cx="7848600" cy="1938992"/>
          </a:xfrm>
          <a:prstGeom prst="rect">
            <a:avLst/>
          </a:prstGeom>
          <a:noFill/>
          <a:ln w="9525">
            <a:noFill/>
            <a:miter lim="800000"/>
            <a:headEnd/>
            <a:tailEnd/>
          </a:ln>
        </p:spPr>
        <p:txBody>
          <a:bodyPr anchor="b">
            <a:spAutoFit/>
          </a:bodyPr>
          <a:lstStyle/>
          <a:p>
            <a:pPr>
              <a:tabLst>
                <a:tab pos="1527175" algn="l"/>
              </a:tabLst>
            </a:pPr>
            <a:r>
              <a:rPr lang="en-US" sz="2000" b="1" dirty="0">
                <a:solidFill>
                  <a:srgbClr val="FF0000"/>
                </a:solidFill>
                <a:cs typeface="Times New Roman" pitchFamily="18" charset="0"/>
              </a:rPr>
              <a:t>Up hill  </a:t>
            </a:r>
            <a:r>
              <a:rPr lang="en-US" sz="2000" b="1" dirty="0">
                <a:cs typeface="Times New Roman" pitchFamily="18" charset="0"/>
              </a:rPr>
              <a:t>      	                 </a:t>
            </a:r>
            <a:r>
              <a:rPr lang="en-US" sz="2000" b="1" dirty="0" smtClean="0">
                <a:cs typeface="Times New Roman" pitchFamily="18" charset="0"/>
              </a:rPr>
              <a:t>     </a:t>
            </a:r>
            <a:r>
              <a:rPr lang="ar-IQ" sz="2000" b="1" dirty="0" smtClean="0">
                <a:cs typeface="Times New Roman" pitchFamily="18" charset="0"/>
              </a:rPr>
              <a:t>)</a:t>
            </a:r>
            <a:r>
              <a:rPr lang="en-US" sz="2000" b="1" dirty="0" smtClean="0">
                <a:cs typeface="Times New Roman" pitchFamily="18" charset="0"/>
              </a:rPr>
              <a:t> active     </a:t>
            </a:r>
            <a:r>
              <a:rPr lang="ar-IQ" sz="2000" b="1" dirty="0" smtClean="0">
                <a:cs typeface="Times New Roman" pitchFamily="18" charset="0"/>
              </a:rPr>
              <a:t>(</a:t>
            </a:r>
            <a:r>
              <a:rPr lang="en-US" sz="2000" b="1" dirty="0" smtClean="0">
                <a:cs typeface="Times New Roman" pitchFamily="18" charset="0"/>
              </a:rPr>
              <a:t>Transport  </a:t>
            </a:r>
          </a:p>
          <a:p>
            <a:pPr>
              <a:tabLst>
                <a:tab pos="1527175" algn="l"/>
              </a:tabLst>
            </a:pPr>
            <a:r>
              <a:rPr lang="en-US" sz="2000" b="1" dirty="0" smtClean="0">
                <a:solidFill>
                  <a:srgbClr val="FF0000"/>
                </a:solidFill>
              </a:rPr>
              <a:t>Down </a:t>
            </a:r>
            <a:r>
              <a:rPr lang="en-US" sz="2000" b="1" dirty="0">
                <a:solidFill>
                  <a:srgbClr val="FF0000"/>
                </a:solidFill>
              </a:rPr>
              <a:t>hill</a:t>
            </a:r>
            <a:r>
              <a:rPr lang="en-US" sz="2000" b="1" dirty="0"/>
              <a:t>                     </a:t>
            </a:r>
            <a:r>
              <a:rPr lang="en-US" sz="2000" b="1" dirty="0" smtClean="0"/>
              <a:t>      </a:t>
            </a:r>
            <a:r>
              <a:rPr lang="ar-IQ" sz="2000" b="1" dirty="0"/>
              <a:t>)</a:t>
            </a:r>
            <a:r>
              <a:rPr lang="en-US" sz="2000" b="1" dirty="0"/>
              <a:t> </a:t>
            </a:r>
            <a:r>
              <a:rPr lang="en-US" sz="2000" b="1" dirty="0" smtClean="0"/>
              <a:t>passive  ) Transport </a:t>
            </a:r>
          </a:p>
          <a:p>
            <a:pPr>
              <a:tabLst>
                <a:tab pos="1527175" algn="l"/>
              </a:tabLst>
            </a:pPr>
            <a:r>
              <a:rPr lang="en-US" sz="2000" b="1" dirty="0" smtClean="0"/>
              <a:t>Passive  diffusion from </a:t>
            </a:r>
            <a:r>
              <a:rPr lang="en-US" sz="2000" b="1" dirty="0" smtClean="0">
                <a:solidFill>
                  <a:srgbClr val="FF0000"/>
                </a:solidFill>
              </a:rPr>
              <a:t>high</a:t>
            </a:r>
            <a:r>
              <a:rPr lang="en-US" sz="2000" b="1" dirty="0" smtClean="0"/>
              <a:t> to</a:t>
            </a:r>
            <a:r>
              <a:rPr lang="en-US" sz="2000" b="1" dirty="0" smtClean="0">
                <a:solidFill>
                  <a:srgbClr val="FF0000"/>
                </a:solidFill>
              </a:rPr>
              <a:t> low </a:t>
            </a:r>
            <a:r>
              <a:rPr lang="en-US" sz="2000" b="1" dirty="0" smtClean="0"/>
              <a:t>con .</a:t>
            </a:r>
            <a:r>
              <a:rPr lang="en-US" sz="2000" b="1" dirty="0" smtClean="0">
                <a:cs typeface="Times New Roman" pitchFamily="18" charset="0"/>
              </a:rPr>
              <a:t> </a:t>
            </a:r>
          </a:p>
          <a:p>
            <a:pPr>
              <a:tabLst>
                <a:tab pos="1527175" algn="l"/>
              </a:tabLst>
            </a:pPr>
            <a:r>
              <a:rPr lang="en-US" sz="2000" b="1" dirty="0" smtClean="0">
                <a:cs typeface="Times New Roman" pitchFamily="18" charset="0"/>
              </a:rPr>
              <a:t>Active  on </a:t>
            </a:r>
            <a:r>
              <a:rPr lang="en-US" sz="2000" b="1" dirty="0" smtClean="0">
                <a:solidFill>
                  <a:srgbClr val="FF0000"/>
                </a:solidFill>
                <a:cs typeface="Times New Roman" pitchFamily="18" charset="0"/>
              </a:rPr>
              <a:t>Against </a:t>
            </a:r>
            <a:r>
              <a:rPr lang="en-US" sz="2000" b="1" dirty="0" smtClean="0">
                <a:cs typeface="Times New Roman" pitchFamily="18" charset="0"/>
              </a:rPr>
              <a:t> con.</a:t>
            </a:r>
            <a:endParaRPr lang="en-US" sz="2000" b="1" dirty="0" smtClean="0"/>
          </a:p>
          <a:p>
            <a:pPr>
              <a:tabLst>
                <a:tab pos="1527175" algn="l"/>
              </a:tabLst>
            </a:pPr>
            <a:r>
              <a:rPr lang="en-US" sz="2000" b="1" dirty="0" smtClean="0"/>
              <a:t> </a:t>
            </a:r>
          </a:p>
          <a:p>
            <a:pPr eaLnBrk="0" hangingPunct="0">
              <a:tabLst>
                <a:tab pos="1527175" algn="l"/>
              </a:tabLst>
            </a:pPr>
            <a:endParaRPr lang="en-US" sz="2000" dirty="0"/>
          </a:p>
        </p:txBody>
      </p:sp>
      <p:sp>
        <p:nvSpPr>
          <p:cNvPr id="4" name="Line 10"/>
          <p:cNvSpPr>
            <a:spLocks noChangeShapeType="1"/>
          </p:cNvSpPr>
          <p:nvPr/>
        </p:nvSpPr>
        <p:spPr bwMode="auto">
          <a:xfrm>
            <a:off x="1981200" y="1371600"/>
            <a:ext cx="1524000" cy="0"/>
          </a:xfrm>
          <a:prstGeom prst="line">
            <a:avLst/>
          </a:prstGeom>
          <a:noFill/>
          <a:ln w="38100">
            <a:solidFill>
              <a:schemeClr val="tx1"/>
            </a:solidFill>
            <a:round/>
            <a:headEnd/>
            <a:tailEnd type="triangle" w="lg" len="lg"/>
          </a:ln>
        </p:spPr>
        <p:txBody>
          <a:bodyPr/>
          <a:lstStyle/>
          <a:p>
            <a:endParaRPr lang="en-US"/>
          </a:p>
        </p:txBody>
      </p:sp>
      <p:sp>
        <p:nvSpPr>
          <p:cNvPr id="5" name="Line 11"/>
          <p:cNvSpPr>
            <a:spLocks noChangeShapeType="1"/>
          </p:cNvSpPr>
          <p:nvPr/>
        </p:nvSpPr>
        <p:spPr bwMode="auto">
          <a:xfrm>
            <a:off x="1981200" y="1676400"/>
            <a:ext cx="1524000" cy="0"/>
          </a:xfrm>
          <a:prstGeom prst="line">
            <a:avLst/>
          </a:prstGeom>
          <a:noFill/>
          <a:ln w="38100">
            <a:solidFill>
              <a:schemeClr val="tx1"/>
            </a:solidFill>
            <a:round/>
            <a:headEnd/>
            <a:tailEnd type="triangle" w="lg" len="lg"/>
          </a:ln>
        </p:spPr>
        <p:txBody>
          <a:bodyPr/>
          <a:lstStyle/>
          <a:p>
            <a:endParaRPr lang="en-US"/>
          </a:p>
        </p:txBody>
      </p:sp>
      <p:sp>
        <p:nvSpPr>
          <p:cNvPr id="6" name="Rectangle 5"/>
          <p:cNvSpPr/>
          <p:nvPr/>
        </p:nvSpPr>
        <p:spPr>
          <a:xfrm>
            <a:off x="838200" y="2133600"/>
            <a:ext cx="8458200" cy="2677656"/>
          </a:xfrm>
          <a:prstGeom prst="rect">
            <a:avLst/>
          </a:prstGeom>
        </p:spPr>
        <p:txBody>
          <a:bodyPr wrap="square">
            <a:spAutoFit/>
          </a:bodyPr>
          <a:lstStyle/>
          <a:p>
            <a:endParaRPr lang="en-US" sz="2800" b="1" dirty="0" smtClean="0"/>
          </a:p>
          <a:p>
            <a:r>
              <a:rPr lang="en-US" sz="2800" b="1" dirty="0" smtClean="0"/>
              <a:t>To see if that absorption be vital or negative follow the following:</a:t>
            </a:r>
            <a:br>
              <a:rPr lang="en-US" sz="2800" b="1" dirty="0" smtClean="0"/>
            </a:br>
            <a:r>
              <a:rPr lang="en-US" sz="2800" b="1" dirty="0" smtClean="0"/>
              <a:t>- Voltage measured </a:t>
            </a:r>
            <a:r>
              <a:rPr lang="en-US" sz="2800" b="1" dirty="0" err="1" smtClean="0">
                <a:solidFill>
                  <a:srgbClr val="FF0000"/>
                </a:solidFill>
              </a:rPr>
              <a:t>Em</a:t>
            </a:r>
            <a:r>
              <a:rPr lang="en-US" sz="2800" b="1" dirty="0" smtClean="0"/>
              <a:t> (micro electrodes).</a:t>
            </a:r>
          </a:p>
          <a:p>
            <a:r>
              <a:rPr lang="en-US" sz="2800" b="1" dirty="0" smtClean="0"/>
              <a:t>- Voltage calculated </a:t>
            </a:r>
            <a:r>
              <a:rPr lang="en-US" sz="2800" b="1" dirty="0" err="1" smtClean="0">
                <a:solidFill>
                  <a:srgbClr val="FF0000"/>
                </a:solidFill>
              </a:rPr>
              <a:t>Ecal</a:t>
            </a:r>
            <a:r>
              <a:rPr lang="en-US" sz="2800" b="1" dirty="0" smtClean="0"/>
              <a:t>.</a:t>
            </a:r>
            <a:br>
              <a:rPr lang="en-US" sz="2800" b="1" dirty="0" smtClean="0"/>
            </a:br>
            <a:r>
              <a:rPr lang="en-US" sz="2800" b="1" dirty="0" smtClean="0"/>
              <a:t>- Force-carrying ions </a:t>
            </a:r>
            <a:r>
              <a:rPr lang="en-US" sz="2800" b="1" dirty="0" smtClean="0">
                <a:solidFill>
                  <a:srgbClr val="FF0000"/>
                </a:solidFill>
              </a:rPr>
              <a:t>Ed</a:t>
            </a:r>
            <a:r>
              <a:rPr lang="en-US" sz="2800" b="1" dirty="0" smtClean="0"/>
              <a:t>. </a:t>
            </a:r>
            <a:r>
              <a:rPr lang="en-US" sz="2400" b="1" dirty="0" smtClean="0">
                <a:solidFill>
                  <a:srgbClr val="00B0F0"/>
                </a:solidFill>
              </a:rPr>
              <a:t>Energy of drive force</a:t>
            </a:r>
            <a:endParaRPr lang="en-US" sz="2400" b="1" dirty="0">
              <a:solidFill>
                <a:srgbClr val="00B0F0"/>
              </a:solidFill>
            </a:endParaRPr>
          </a:p>
        </p:txBody>
      </p:sp>
      <p:sp>
        <p:nvSpPr>
          <p:cNvPr id="8" name="Footer Placeholder 7"/>
          <p:cNvSpPr>
            <a:spLocks noGrp="1"/>
          </p:cNvSpPr>
          <p:nvPr>
            <p:ph type="ftr" sz="quarter" idx="11"/>
          </p:nvPr>
        </p:nvSpPr>
        <p:spPr/>
        <p:txBody>
          <a:bodyPr/>
          <a:lstStyle/>
          <a:p>
            <a:r>
              <a:rPr lang="en-US" smtClean="0"/>
              <a:t>Dr. Alwand Tahir Dizayee</a:t>
            </a:r>
            <a:endParaRPr lang="en-US"/>
          </a:p>
        </p:txBody>
      </p:sp>
      <p:sp>
        <p:nvSpPr>
          <p:cNvPr id="9" name="Slide Number Placeholder 8"/>
          <p:cNvSpPr>
            <a:spLocks noGrp="1"/>
          </p:cNvSpPr>
          <p:nvPr>
            <p:ph type="sldNum" sz="quarter" idx="12"/>
          </p:nvPr>
        </p:nvSpPr>
        <p:spPr/>
        <p:txBody>
          <a:bodyPr/>
          <a:lstStyle/>
          <a:p>
            <a:fld id="{D49E117A-CA9F-4CE9-A8CC-1947869981DF}" type="slidenum">
              <a:rPr lang="en-US" smtClean="0"/>
              <a:pPr/>
              <a:t>5</a:t>
            </a:fld>
            <a:endParaRPr lang="en-US"/>
          </a:p>
        </p:txBody>
      </p:sp>
      <p:sp>
        <p:nvSpPr>
          <p:cNvPr id="10" name="Date Placeholder 9"/>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527855175"/>
      </p:ext>
    </p:extLst>
  </p:cSld>
  <p:clrMapOvr>
    <a:masterClrMapping/>
  </p:clrMapOvr>
  <p:transition spd="slow">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066800" y="304800"/>
            <a:ext cx="7239000" cy="2677656"/>
          </a:xfrm>
          <a:prstGeom prst="rect">
            <a:avLst/>
          </a:prstGeom>
          <a:noFill/>
          <a:ln w="9525">
            <a:noFill/>
            <a:miter lim="800000"/>
            <a:headEnd/>
            <a:tailEnd/>
          </a:ln>
        </p:spPr>
        <p:txBody>
          <a:bodyPr anchor="ctr">
            <a:spAutoFit/>
          </a:bodyPr>
          <a:lstStyle/>
          <a:p>
            <a:r>
              <a:rPr lang="en-US" sz="2000" b="1" dirty="0" err="1">
                <a:solidFill>
                  <a:srgbClr val="FF0000"/>
                </a:solidFill>
                <a:cs typeface="Times New Roman" pitchFamily="18" charset="0"/>
              </a:rPr>
              <a:t>Em</a:t>
            </a:r>
            <a:r>
              <a:rPr lang="en-US" sz="2000" b="1" dirty="0">
                <a:cs typeface="Times New Roman" pitchFamily="18" charset="0"/>
              </a:rPr>
              <a:t> = measured </a:t>
            </a:r>
            <a:r>
              <a:rPr lang="en-US" sz="2000" b="1" dirty="0" smtClean="0">
                <a:cs typeface="Times New Roman" pitchFamily="18" charset="0"/>
              </a:rPr>
              <a:t>potential                  (</a:t>
            </a:r>
            <a:r>
              <a:rPr lang="en-US" sz="2000" b="1" dirty="0">
                <a:solidFill>
                  <a:srgbClr val="FF0000"/>
                </a:solidFill>
                <a:cs typeface="Times New Roman" pitchFamily="18" charset="0"/>
              </a:rPr>
              <a:t>micro </a:t>
            </a:r>
            <a:r>
              <a:rPr lang="en-US" sz="2000" b="1" dirty="0" smtClean="0">
                <a:solidFill>
                  <a:srgbClr val="FF0000"/>
                </a:solidFill>
                <a:cs typeface="Times New Roman" pitchFamily="18" charset="0"/>
              </a:rPr>
              <a:t>electrode</a:t>
            </a:r>
            <a:r>
              <a:rPr lang="en-US" sz="2000" b="1" dirty="0" smtClean="0">
                <a:cs typeface="Times New Roman" pitchFamily="18" charset="0"/>
              </a:rPr>
              <a:t>).</a:t>
            </a:r>
            <a:endParaRPr lang="en-US" sz="2000" b="1" dirty="0">
              <a:cs typeface="Times New Roman" pitchFamily="18" charset="0"/>
            </a:endParaRPr>
          </a:p>
          <a:p>
            <a:pPr eaLnBrk="0" hangingPunct="0"/>
            <a:r>
              <a:rPr lang="en-US" sz="2000" b="1" dirty="0" err="1">
                <a:solidFill>
                  <a:srgbClr val="FF0000"/>
                </a:solidFill>
                <a:cs typeface="Times New Roman" pitchFamily="18" charset="0"/>
              </a:rPr>
              <a:t>Ecal</a:t>
            </a:r>
            <a:r>
              <a:rPr lang="en-US" sz="2000" b="1" dirty="0">
                <a:cs typeface="Times New Roman" pitchFamily="18" charset="0"/>
              </a:rPr>
              <a:t> </a:t>
            </a:r>
            <a:r>
              <a:rPr lang="en-US" sz="2000" b="1" dirty="0" smtClean="0">
                <a:cs typeface="Times New Roman" pitchFamily="18" charset="0"/>
              </a:rPr>
              <a:t>=</a:t>
            </a:r>
            <a:r>
              <a:rPr lang="en-US" sz="2000" b="1" dirty="0" err="1" smtClean="0">
                <a:cs typeface="Times New Roman" pitchFamily="18" charset="0"/>
              </a:rPr>
              <a:t>calculat</a:t>
            </a:r>
            <a:r>
              <a:rPr lang="en-US" sz="2000" b="1" dirty="0" smtClean="0">
                <a:cs typeface="Times New Roman" pitchFamily="18" charset="0"/>
              </a:rPr>
              <a:t>   </a:t>
            </a:r>
            <a:r>
              <a:rPr lang="en-US" sz="2000" b="1" dirty="0">
                <a:cs typeface="Times New Roman" pitchFamily="18" charset="0"/>
              </a:rPr>
              <a:t>electrical potential</a:t>
            </a:r>
            <a:r>
              <a:rPr lang="en-US" sz="2000" b="1" dirty="0" smtClean="0">
                <a:cs typeface="Times New Roman" pitchFamily="18" charset="0"/>
              </a:rPr>
              <a:t>.  ( </a:t>
            </a:r>
            <a:r>
              <a:rPr lang="en-US" sz="2000" b="1" dirty="0" smtClean="0">
                <a:solidFill>
                  <a:srgbClr val="FF0000"/>
                </a:solidFill>
                <a:cs typeface="Times New Roman" pitchFamily="18" charset="0"/>
              </a:rPr>
              <a:t>Nernst</a:t>
            </a:r>
            <a:r>
              <a:rPr lang="en-US" sz="2000" b="1" dirty="0" smtClean="0">
                <a:cs typeface="Times New Roman" pitchFamily="18" charset="0"/>
              </a:rPr>
              <a:t>  </a:t>
            </a:r>
            <a:r>
              <a:rPr lang="en-US" sz="2000" b="1" dirty="0" smtClean="0">
                <a:solidFill>
                  <a:srgbClr val="FF0000"/>
                </a:solidFill>
                <a:cs typeface="Times New Roman" pitchFamily="18" charset="0"/>
              </a:rPr>
              <a:t>equation</a:t>
            </a:r>
            <a:r>
              <a:rPr lang="en-US" sz="2000" b="1" dirty="0" smtClean="0">
                <a:cs typeface="Times New Roman" pitchFamily="18" charset="0"/>
              </a:rPr>
              <a:t>)</a:t>
            </a:r>
            <a:endParaRPr lang="en-US" sz="2000" b="1" dirty="0">
              <a:cs typeface="Times New Roman" pitchFamily="18" charset="0"/>
            </a:endParaRPr>
          </a:p>
          <a:p>
            <a:pPr eaLnBrk="0" hangingPunct="0"/>
            <a:r>
              <a:rPr lang="en-US" sz="2000" b="1" dirty="0">
                <a:solidFill>
                  <a:srgbClr val="FF0000"/>
                </a:solidFill>
                <a:cs typeface="Times New Roman" pitchFamily="18" charset="0"/>
              </a:rPr>
              <a:t>Ed</a:t>
            </a:r>
            <a:r>
              <a:rPr lang="en-US" sz="2000" b="1" dirty="0">
                <a:cs typeface="Times New Roman" pitchFamily="18" charset="0"/>
              </a:rPr>
              <a:t> = </a:t>
            </a:r>
            <a:r>
              <a:rPr lang="en-US" sz="2000" b="1" dirty="0" smtClean="0">
                <a:cs typeface="Times New Roman" pitchFamily="18" charset="0"/>
              </a:rPr>
              <a:t>difference (</a:t>
            </a:r>
            <a:r>
              <a:rPr lang="en-US" sz="2000" b="1" dirty="0">
                <a:cs typeface="Times New Roman" pitchFamily="18" charset="0"/>
              </a:rPr>
              <a:t>driving force).</a:t>
            </a:r>
          </a:p>
          <a:p>
            <a:pPr eaLnBrk="0" hangingPunct="0"/>
            <a:r>
              <a:rPr lang="en-US" sz="4400" b="1" dirty="0">
                <a:solidFill>
                  <a:srgbClr val="FF0000"/>
                </a:solidFill>
                <a:cs typeface="Times New Roman" pitchFamily="18" charset="0"/>
              </a:rPr>
              <a:t>Ed = </a:t>
            </a:r>
            <a:r>
              <a:rPr lang="en-US" sz="4400" b="1" dirty="0" err="1">
                <a:solidFill>
                  <a:srgbClr val="FF0000"/>
                </a:solidFill>
                <a:cs typeface="Times New Roman" pitchFamily="18" charset="0"/>
              </a:rPr>
              <a:t>Em</a:t>
            </a:r>
            <a:r>
              <a:rPr lang="en-US" sz="4400" b="1" dirty="0">
                <a:solidFill>
                  <a:srgbClr val="FF0000"/>
                </a:solidFill>
                <a:cs typeface="Times New Roman" pitchFamily="18" charset="0"/>
              </a:rPr>
              <a:t> </a:t>
            </a:r>
            <a:r>
              <a:rPr lang="en-US" sz="4400" b="1" dirty="0">
                <a:solidFill>
                  <a:srgbClr val="FF0000"/>
                </a:solidFill>
                <a:latin typeface="Constantia" pitchFamily="18" charset="0"/>
                <a:cs typeface="Times New Roman" pitchFamily="18" charset="0"/>
              </a:rPr>
              <a:t>–</a:t>
            </a:r>
            <a:r>
              <a:rPr lang="en-US" sz="4400" b="1" dirty="0">
                <a:solidFill>
                  <a:srgbClr val="FF0000"/>
                </a:solidFill>
                <a:cs typeface="Times New Roman" pitchFamily="18" charset="0"/>
              </a:rPr>
              <a:t> </a:t>
            </a:r>
            <a:r>
              <a:rPr lang="en-US" sz="4400" b="1" dirty="0" err="1">
                <a:solidFill>
                  <a:srgbClr val="FF0000"/>
                </a:solidFill>
                <a:cs typeface="Times New Roman" pitchFamily="18" charset="0"/>
              </a:rPr>
              <a:t>Ecal</a:t>
            </a:r>
            <a:endParaRPr lang="en-US" sz="4400" b="1" dirty="0">
              <a:solidFill>
                <a:srgbClr val="FF0000"/>
              </a:solidFill>
              <a:cs typeface="Times New Roman" pitchFamily="18" charset="0"/>
            </a:endParaRPr>
          </a:p>
          <a:p>
            <a:pPr eaLnBrk="0" hangingPunct="0">
              <a:buFont typeface="Arial" charset="0"/>
              <a:buChar char="•"/>
            </a:pPr>
            <a:r>
              <a:rPr lang="en-US" sz="2000" b="1" dirty="0" smtClean="0"/>
              <a:t>may be (Ed) is </a:t>
            </a:r>
            <a:r>
              <a:rPr lang="en-US" sz="2000" b="1" dirty="0" smtClean="0">
                <a:solidFill>
                  <a:srgbClr val="FF0000"/>
                </a:solidFill>
              </a:rPr>
              <a:t>positive</a:t>
            </a:r>
            <a:r>
              <a:rPr lang="en-US" sz="2000" b="1" dirty="0" smtClean="0"/>
              <a:t> or </a:t>
            </a:r>
            <a:r>
              <a:rPr lang="en-US" sz="2000" b="1" dirty="0" smtClean="0">
                <a:solidFill>
                  <a:srgbClr val="FF0000"/>
                </a:solidFill>
              </a:rPr>
              <a:t>negative. </a:t>
            </a:r>
            <a:r>
              <a:rPr lang="en-US" sz="2000" b="1" dirty="0" smtClean="0"/>
              <a:t>and the trance</a:t>
            </a:r>
          </a:p>
          <a:p>
            <a:pPr eaLnBrk="0" hangingPunct="0"/>
            <a:r>
              <a:rPr lang="en-US" sz="2000" b="1" dirty="0" smtClean="0"/>
              <a:t> </a:t>
            </a:r>
            <a:r>
              <a:rPr lang="en-US" sz="2800" b="1" dirty="0" smtClean="0">
                <a:solidFill>
                  <a:srgbClr val="FF0000"/>
                </a:solidFill>
              </a:rPr>
              <a:t>( </a:t>
            </a:r>
            <a:r>
              <a:rPr lang="en-US" sz="4400" b="1" dirty="0" smtClean="0">
                <a:solidFill>
                  <a:srgbClr val="9966FF"/>
                </a:solidFill>
              </a:rPr>
              <a:t>-,+</a:t>
            </a:r>
            <a:r>
              <a:rPr lang="en-US" sz="2800" b="1" dirty="0" smtClean="0">
                <a:solidFill>
                  <a:srgbClr val="FF0000"/>
                </a:solidFill>
              </a:rPr>
              <a:t>)</a:t>
            </a:r>
            <a:endParaRPr lang="en-US" sz="2800" b="1" dirty="0">
              <a:solidFill>
                <a:srgbClr val="FF0000"/>
              </a:solidFill>
              <a:latin typeface="Constantia" pitchFamily="18" charset="0"/>
              <a:ea typeface="Times New Roman" pitchFamily="18" charset="0"/>
              <a:cs typeface="Arial" charset="0"/>
            </a:endParaRPr>
          </a:p>
        </p:txBody>
      </p:sp>
      <p:graphicFrame>
        <p:nvGraphicFramePr>
          <p:cNvPr id="3" name="Group 143"/>
          <p:cNvGraphicFramePr>
            <a:graphicFrameLocks noGrp="1"/>
          </p:cNvGraphicFramePr>
          <p:nvPr/>
        </p:nvGraphicFramePr>
        <p:xfrm>
          <a:off x="469900" y="3124201"/>
          <a:ext cx="8305800" cy="2350769"/>
        </p:xfrm>
        <a:graphic>
          <a:graphicData uri="http://schemas.openxmlformats.org/drawingml/2006/table">
            <a:tbl>
              <a:tblPr rtl="1"/>
              <a:tblGrid>
                <a:gridCol w="1660525"/>
                <a:gridCol w="1662112"/>
                <a:gridCol w="1660525"/>
                <a:gridCol w="1662113"/>
                <a:gridCol w="1660525"/>
              </a:tblGrid>
              <a:tr h="54927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Ion</a:t>
                      </a:r>
                      <a:endParaRPr kumimoji="0" lang="en-US" sz="2800" b="1" i="0" u="none" strike="noStrike" cap="none" normalizeH="0" baseline="0" dirty="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Em</a:t>
                      </a:r>
                      <a:endParaRPr kumimoji="0" lang="en-US" sz="2800" b="1" i="0" u="none" strike="noStrike" cap="none" normalizeH="0" baseline="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Ecal</a:t>
                      </a:r>
                      <a:endParaRPr kumimoji="0" lang="en-US" sz="2800" b="1" i="0" u="none" strike="noStrike" cap="none" normalizeH="0" baseline="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Tahoma" pitchFamily="34" charset="0"/>
                          <a:ea typeface="Times New Roman" pitchFamily="18" charset="0"/>
                          <a:cs typeface="Tahoma" pitchFamily="34" charset="0"/>
                        </a:rPr>
                        <a:t>Ed</a:t>
                      </a:r>
                      <a:endParaRPr kumimoji="0" lang="en-US" sz="2800" b="1" i="0" u="none" strike="noStrike" cap="none" normalizeH="0" baseline="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chemeClr val="accent1"/>
                        </a:gs>
                        <a:gs pos="100000">
                          <a:schemeClr val="accent1">
                            <a:gamma/>
                            <a:shade val="46275"/>
                            <a:invGamma/>
                          </a:schemeClr>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400" b="1" i="1"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Active &amp; passive</a:t>
                      </a:r>
                      <a:endParaRPr kumimoji="0" lang="en-US" sz="2800" b="1" i="1" u="none" strike="noStrike" cap="none" normalizeH="0" baseline="0" dirty="0" smtClean="0">
                        <a:ln>
                          <a:noFill/>
                        </a:ln>
                        <a:solidFill>
                          <a:schemeClr val="bg1"/>
                        </a:solidFill>
                        <a:effectLst/>
                        <a:latin typeface="Constantia" pitchFamily="18" charset="0"/>
                        <a:ea typeface="Times New Roman" pitchFamily="18" charset="0"/>
                        <a:cs typeface="Tahom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rgbClr val="FF3300"/>
                        </a:gs>
                        <a:gs pos="100000">
                          <a:srgbClr val="FF3300">
                            <a:gamma/>
                            <a:shade val="46275"/>
                            <a:invGamma/>
                          </a:srgbClr>
                        </a:gs>
                      </a:gsLst>
                      <a:path path="shape">
                        <a:fillToRect l="50000" t="50000" r="50000" b="50000"/>
                      </a:path>
                    </a:gradFill>
                  </a:tcPr>
                </a:tc>
              </a:tr>
              <a:tr h="669924">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Na</a:t>
                      </a:r>
                      <a:r>
                        <a:rPr kumimoji="0" lang="en-US" sz="3200" b="0" i="0" u="none" strike="noStrike" cap="none" normalizeH="0" baseline="30000" dirty="0" smtClean="0">
                          <a:ln>
                            <a:noFill/>
                          </a:ln>
                          <a:solidFill>
                            <a:srgbClr val="9966FF"/>
                          </a:solidFill>
                          <a:effectLst/>
                          <a:latin typeface="Tahoma" pitchFamily="34" charset="0"/>
                          <a:ea typeface="Times New Roman" pitchFamily="18" charset="0"/>
                          <a:cs typeface="Tahoma" pitchFamily="34" charset="0"/>
                        </a:rPr>
                        <a:t>+</a:t>
                      </a:r>
                      <a:endParaRPr kumimoji="0" lang="en-US" sz="3200" b="0" i="0" u="none" strike="noStrike" cap="none" normalizeH="0" baseline="30000" dirty="0" smtClean="0">
                        <a:ln>
                          <a:noFill/>
                        </a:ln>
                        <a:solidFill>
                          <a:srgbClr val="9966FF"/>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-138</a:t>
                      </a:r>
                      <a:endParaRPr kumimoji="0" lang="en-US" sz="3200" b="0" i="0" u="none" strike="noStrike" cap="none" normalizeH="0" baseline="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-67</a:t>
                      </a:r>
                      <a:endParaRPr kumimoji="0" lang="en-US" sz="3200" b="0" i="0" u="none" strike="noStrike" cap="none" normalizeH="0" baseline="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9966FF"/>
                          </a:solidFill>
                          <a:effectLst/>
                          <a:latin typeface="Tahoma" pitchFamily="34" charset="0"/>
                          <a:ea typeface="Times New Roman" pitchFamily="18" charset="0"/>
                          <a:cs typeface="Tahoma" pitchFamily="34" charset="0"/>
                        </a:rPr>
                        <a:t>-</a:t>
                      </a: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71</a:t>
                      </a:r>
                      <a:endParaRPr kumimoji="0" lang="en-US" sz="3200" b="0" i="0" u="none" strike="noStrike" cap="none" normalizeH="0" baseline="0" dirty="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passive</a:t>
                      </a:r>
                      <a:endParaRPr kumimoji="0" lang="en-US" sz="3200" b="0" i="0" u="none" strike="noStrike" cap="none" normalizeH="0" baseline="0" dirty="0" smtClean="0">
                        <a:ln>
                          <a:noFill/>
                        </a:ln>
                        <a:solidFill>
                          <a:schemeClr val="bg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chemeClr val="hlink">
                            <a:gamma/>
                            <a:shade val="46275"/>
                            <a:invGamma/>
                          </a:schemeClr>
                        </a:gs>
                        <a:gs pos="50000">
                          <a:schemeClr val="hlink"/>
                        </a:gs>
                        <a:gs pos="100000">
                          <a:schemeClr val="hlink">
                            <a:gamma/>
                            <a:shade val="46275"/>
                            <a:invGamma/>
                          </a:schemeClr>
                        </a:gs>
                      </a:gsLst>
                      <a:lin ang="5400000" scaled="1"/>
                    </a:gradFill>
                  </a:tcPr>
                </a:tc>
              </a:tr>
              <a:tr h="5524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K</a:t>
                      </a:r>
                      <a:r>
                        <a:rPr kumimoji="0" lang="en-US" sz="3200" b="1" i="0" u="none" strike="noStrike" cap="none" normalizeH="0" baseline="30000" dirty="0" smtClean="0">
                          <a:ln>
                            <a:noFill/>
                          </a:ln>
                          <a:solidFill>
                            <a:srgbClr val="9966FF"/>
                          </a:solidFill>
                          <a:effectLst/>
                          <a:latin typeface="Tahoma" pitchFamily="34" charset="0"/>
                          <a:ea typeface="Times New Roman" pitchFamily="18" charset="0"/>
                          <a:cs typeface="Tahoma" pitchFamily="34" charset="0"/>
                        </a:rPr>
                        <a:t>+</a:t>
                      </a:r>
                      <a:endParaRPr kumimoji="0" lang="en-US" sz="3200" b="1" i="0" u="none" strike="noStrike" cap="none" normalizeH="0" baseline="30000" dirty="0" smtClean="0">
                        <a:ln>
                          <a:noFill/>
                        </a:ln>
                        <a:solidFill>
                          <a:srgbClr val="9966FF"/>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-138</a:t>
                      </a:r>
                      <a:endParaRPr kumimoji="0" lang="en-US" sz="3200" b="0" i="0" u="none" strike="noStrike" cap="none" normalizeH="0" baseline="0" dirty="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-179</a:t>
                      </a:r>
                      <a:endParaRPr kumimoji="0" lang="en-US" sz="3200" b="0" i="0" u="none" strike="noStrike" cap="none" normalizeH="0" baseline="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30000" dirty="0" smtClean="0">
                          <a:ln>
                            <a:noFill/>
                          </a:ln>
                          <a:solidFill>
                            <a:srgbClr val="9966FF"/>
                          </a:solidFill>
                          <a:effectLst/>
                          <a:latin typeface="Tahoma" pitchFamily="34" charset="0"/>
                          <a:ea typeface="Times New Roman" pitchFamily="18" charset="0"/>
                          <a:cs typeface="Tahoma" pitchFamily="34" charset="0"/>
                        </a:rPr>
                        <a:t>+</a:t>
                      </a: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41</a:t>
                      </a:r>
                      <a:endParaRPr kumimoji="0" lang="en-US" sz="3200" b="0" i="0" u="none" strike="noStrike" cap="none" normalizeH="0" baseline="0" dirty="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Active</a:t>
                      </a:r>
                      <a:endParaRPr kumimoji="0" lang="en-US" sz="3200" b="0" i="0" u="none" strike="noStrike" cap="none" normalizeH="0" baseline="0" dirty="0" smtClean="0">
                        <a:ln>
                          <a:noFill/>
                        </a:ln>
                        <a:solidFill>
                          <a:schemeClr val="bg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chemeClr val="hlink">
                            <a:gamma/>
                            <a:shade val="46275"/>
                            <a:invGamma/>
                          </a:schemeClr>
                        </a:gs>
                        <a:gs pos="50000">
                          <a:schemeClr val="hlink"/>
                        </a:gs>
                        <a:gs pos="100000">
                          <a:schemeClr val="hlink">
                            <a:gamma/>
                            <a:shade val="46275"/>
                            <a:invGamma/>
                          </a:schemeClr>
                        </a:gs>
                      </a:gsLst>
                      <a:lin ang="5400000" scaled="1"/>
                    </a:gradFill>
                  </a:tcPr>
                </a:tc>
              </a:tr>
              <a:tr h="5540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a:t>
                      </a:r>
                      <a:r>
                        <a:rPr kumimoji="0" lang="en-US" sz="1900" b="0" i="0" u="none" strike="noStrike" cap="none" normalizeH="0" baseline="0" dirty="0" err="1" smtClean="0">
                          <a:ln>
                            <a:noFill/>
                          </a:ln>
                          <a:solidFill>
                            <a:schemeClr val="tx1"/>
                          </a:solidFill>
                          <a:effectLst/>
                          <a:latin typeface="Tahoma" pitchFamily="34" charset="0"/>
                          <a:ea typeface="Times New Roman" pitchFamily="18" charset="0"/>
                          <a:cs typeface="Tahoma" pitchFamily="34" charset="0"/>
                        </a:rPr>
                        <a:t>Cl</a:t>
                      </a:r>
                      <a:r>
                        <a:rPr kumimoji="0" lang="en-US" sz="4800" b="1" i="0" u="none" strike="noStrike" cap="none" normalizeH="0" baseline="30000" dirty="0" smtClean="0">
                          <a:ln>
                            <a:noFill/>
                          </a:ln>
                          <a:solidFill>
                            <a:srgbClr val="9966FF"/>
                          </a:solidFill>
                          <a:effectLst/>
                          <a:latin typeface="Tahoma" pitchFamily="34" charset="0"/>
                          <a:ea typeface="Times New Roman" pitchFamily="18" charset="0"/>
                          <a:cs typeface="Tahoma" pitchFamily="34" charset="0"/>
                        </a:rPr>
                        <a:t>-</a:t>
                      </a:r>
                      <a:endParaRPr kumimoji="0" lang="en-US" sz="3200" b="1" i="0" u="none" strike="noStrike" cap="none" normalizeH="0" baseline="30000" dirty="0" smtClean="0">
                        <a:ln>
                          <a:noFill/>
                        </a:ln>
                        <a:solidFill>
                          <a:srgbClr val="9966FF"/>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-138</a:t>
                      </a:r>
                      <a:endParaRPr kumimoji="0" lang="en-US" sz="3200" b="0" i="0" u="none" strike="noStrike" cap="none" normalizeH="0" baseline="0" dirty="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9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-99</a:t>
                      </a:r>
                      <a:endParaRPr kumimoji="0" lang="en-US" sz="3200" b="0" i="0" u="none" strike="noStrike" cap="none" normalizeH="0" baseline="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9966FF"/>
                          </a:solidFill>
                          <a:effectLst/>
                          <a:latin typeface="Tahoma" pitchFamily="34" charset="0"/>
                          <a:ea typeface="Times New Roman" pitchFamily="18" charset="0"/>
                          <a:cs typeface="Tahoma" pitchFamily="34" charset="0"/>
                        </a:rPr>
                        <a:t>-</a:t>
                      </a:r>
                      <a:r>
                        <a:rPr kumimoji="0" lang="en-US" sz="19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39</a:t>
                      </a:r>
                      <a:endParaRPr kumimoji="0" lang="en-US" sz="3200" b="0" i="0" u="none" strike="noStrike" cap="none" normalizeH="0" baseline="0" dirty="0" smtClean="0">
                        <a:ln>
                          <a:noFill/>
                        </a:ln>
                        <a:solidFill>
                          <a:schemeClr val="tx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1"/>
                          </a:solidFill>
                          <a:effectLst/>
                          <a:latin typeface="Tahoma" pitchFamily="34" charset="0"/>
                          <a:ea typeface="Times New Roman" pitchFamily="18" charset="0"/>
                          <a:cs typeface="Tahoma" pitchFamily="34" charset="0"/>
                        </a:rPr>
                        <a:t>Active</a:t>
                      </a:r>
                      <a:endParaRPr kumimoji="0" lang="en-US" sz="3200" b="0" i="0" u="none" strike="noStrike" cap="none" normalizeH="0" baseline="0" dirty="0" smtClean="0">
                        <a:ln>
                          <a:noFill/>
                        </a:ln>
                        <a:solidFill>
                          <a:schemeClr val="bg1"/>
                        </a:solidFill>
                        <a:effectLst/>
                        <a:latin typeface="Constantia" pitchFamily="18" charset="0"/>
                        <a:ea typeface="Times New Roman" pitchFamily="1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1">
                      <a:gsLst>
                        <a:gs pos="0">
                          <a:schemeClr val="hlink">
                            <a:gamma/>
                            <a:shade val="46275"/>
                            <a:invGamma/>
                          </a:schemeClr>
                        </a:gs>
                        <a:gs pos="50000">
                          <a:schemeClr val="hlink"/>
                        </a:gs>
                        <a:gs pos="100000">
                          <a:schemeClr val="hlink">
                            <a:gamma/>
                            <a:shade val="46275"/>
                            <a:invGamma/>
                          </a:schemeClr>
                        </a:gs>
                      </a:gsLst>
                      <a:lin ang="5400000" scaled="1"/>
                    </a:gradFill>
                  </a:tcPr>
                </a:tc>
              </a:tr>
            </a:tbl>
          </a:graphicData>
        </a:graphic>
      </p:graphicFrame>
      <p:sp>
        <p:nvSpPr>
          <p:cNvPr id="5" name="Footer Placeholder 4"/>
          <p:cNvSpPr>
            <a:spLocks noGrp="1"/>
          </p:cNvSpPr>
          <p:nvPr>
            <p:ph type="ftr" sz="quarter" idx="11"/>
          </p:nvPr>
        </p:nvSpPr>
        <p:spPr/>
        <p:txBody>
          <a:bodyPr/>
          <a:lstStyle/>
          <a:p>
            <a:r>
              <a:rPr lang="en-US" smtClean="0"/>
              <a:t>Dr. Alwand Tahir Dizayee</a:t>
            </a:r>
            <a:endParaRPr lang="en-US"/>
          </a:p>
        </p:txBody>
      </p:sp>
      <p:sp>
        <p:nvSpPr>
          <p:cNvPr id="6" name="Slide Number Placeholder 5"/>
          <p:cNvSpPr>
            <a:spLocks noGrp="1"/>
          </p:cNvSpPr>
          <p:nvPr>
            <p:ph type="sldNum" sz="quarter" idx="12"/>
          </p:nvPr>
        </p:nvSpPr>
        <p:spPr/>
        <p:txBody>
          <a:bodyPr/>
          <a:lstStyle/>
          <a:p>
            <a:fld id="{D49E117A-CA9F-4CE9-A8CC-1947869981DF}" type="slidenum">
              <a:rPr lang="en-US" smtClean="0"/>
              <a:pPr/>
              <a:t>6</a:t>
            </a:fld>
            <a:endParaRPr lang="en-US"/>
          </a:p>
        </p:txBody>
      </p:sp>
      <p:sp>
        <p:nvSpPr>
          <p:cNvPr id="7" name="Date Placeholder 6"/>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54606938"/>
      </p:ext>
    </p:extLst>
  </p:cSld>
  <p:clrMapOvr>
    <a:masterClrMapping/>
  </p:clrMapOvr>
  <p:transition spd="slow">
    <p:sndAc>
      <p:stSnd>
        <p:snd r:embed="rId3"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0" y="609600"/>
            <a:ext cx="10287000" cy="5570756"/>
          </a:xfrm>
          <a:prstGeom prst="rect">
            <a:avLst/>
          </a:prstGeom>
        </p:spPr>
        <p:txBody>
          <a:bodyPr wrap="square">
            <a:spAutoFit/>
          </a:bodyPr>
          <a:lstStyle/>
          <a:p>
            <a:r>
              <a:rPr lang="en-US" sz="2000" b="1" dirty="0" smtClean="0"/>
              <a:t>® in the case of (+), for example (Na</a:t>
            </a:r>
            <a:r>
              <a:rPr lang="en-US" sz="2000" b="1" baseline="30000" dirty="0" smtClean="0"/>
              <a:t>+</a:t>
            </a:r>
            <a:r>
              <a:rPr lang="en-US" sz="2000" b="1" dirty="0" smtClean="0"/>
              <a:t>.K</a:t>
            </a:r>
            <a:r>
              <a:rPr lang="en-US" sz="2000" b="1" baseline="30000" dirty="0" smtClean="0"/>
              <a:t>+</a:t>
            </a:r>
            <a:r>
              <a:rPr lang="en-US" sz="2000" b="1" dirty="0" smtClean="0"/>
              <a:t>.NH</a:t>
            </a:r>
            <a:r>
              <a:rPr lang="en-US" sz="2000" b="1" baseline="-25000" dirty="0" smtClean="0"/>
              <a:t>4</a:t>
            </a:r>
            <a:r>
              <a:rPr lang="en-US" sz="2000" b="1" baseline="30000" dirty="0" smtClean="0"/>
              <a:t>+</a:t>
            </a:r>
            <a:r>
              <a:rPr lang="en-US" sz="2000" b="1" dirty="0" smtClean="0"/>
              <a:t>). </a:t>
            </a:r>
            <a:br>
              <a:rPr lang="en-US" sz="2000" b="1" dirty="0" smtClean="0"/>
            </a:br>
            <a:r>
              <a:rPr lang="en-US" sz="2000" b="1" dirty="0" smtClean="0"/>
              <a:t>Ed = </a:t>
            </a:r>
            <a:r>
              <a:rPr lang="en-US" sz="2000" b="1" dirty="0" err="1" smtClean="0"/>
              <a:t>Em</a:t>
            </a:r>
            <a:r>
              <a:rPr lang="en-US" sz="2000" b="1" dirty="0" smtClean="0"/>
              <a:t> - </a:t>
            </a:r>
            <a:r>
              <a:rPr lang="en-US" sz="2000" b="1" dirty="0" err="1" smtClean="0"/>
              <a:t>Ecal</a:t>
            </a:r>
            <a:r>
              <a:rPr lang="en-US" sz="2000" b="1" dirty="0" smtClean="0"/>
              <a:t> </a:t>
            </a:r>
            <a:r>
              <a:rPr lang="ar-SA" sz="2000" b="1" dirty="0" smtClean="0"/>
              <a:t>   </a:t>
            </a:r>
            <a:r>
              <a:rPr lang="en-US" sz="2000" b="1" dirty="0" smtClean="0"/>
              <a:t>     </a:t>
            </a:r>
            <a:r>
              <a:rPr lang="en-US" sz="2000" b="1" dirty="0" smtClean="0">
                <a:solidFill>
                  <a:srgbClr val="FF0000"/>
                </a:solidFill>
              </a:rPr>
              <a:t>IF      </a:t>
            </a:r>
            <a:r>
              <a:rPr lang="en-US" sz="2000" b="1" dirty="0" smtClean="0"/>
              <a:t>E m </a:t>
            </a:r>
            <a:r>
              <a:rPr lang="ar-SA" sz="2000" b="1" dirty="0" smtClean="0">
                <a:solidFill>
                  <a:srgbClr val="FF0000"/>
                </a:solidFill>
              </a:rPr>
              <a:t>&lt;</a:t>
            </a:r>
            <a:r>
              <a:rPr lang="en-US" sz="2000" b="1" dirty="0" smtClean="0"/>
              <a:t> E cal</a:t>
            </a:r>
            <a:r>
              <a:rPr lang="ar-SA" sz="2000" b="1" dirty="0" smtClean="0">
                <a:solidFill>
                  <a:srgbClr val="FF0000"/>
                </a:solidFill>
              </a:rPr>
              <a:t> </a:t>
            </a:r>
            <a:r>
              <a:rPr lang="en-US" sz="2000" b="1" dirty="0" smtClean="0">
                <a:solidFill>
                  <a:srgbClr val="FF0000"/>
                </a:solidFill>
              </a:rPr>
              <a:t>  </a:t>
            </a:r>
            <a:r>
              <a:rPr lang="en-US" sz="3200" b="1" dirty="0" smtClean="0">
                <a:solidFill>
                  <a:srgbClr val="00B0F0"/>
                </a:solidFill>
              </a:rPr>
              <a:t>if </a:t>
            </a:r>
            <a:r>
              <a:rPr lang="en-US" sz="2000" b="1" dirty="0" smtClean="0">
                <a:solidFill>
                  <a:srgbClr val="FF0000"/>
                </a:solidFill>
              </a:rPr>
              <a:t> </a:t>
            </a:r>
            <a:r>
              <a:rPr lang="en-US" sz="3600" b="1" dirty="0" smtClean="0">
                <a:solidFill>
                  <a:srgbClr val="FF0000"/>
                </a:solidFill>
              </a:rPr>
              <a:t>Ed=+       </a:t>
            </a:r>
            <a:r>
              <a:rPr lang="en-US" sz="3600" b="1" baseline="30000" dirty="0" smtClean="0"/>
              <a:t>+ </a:t>
            </a:r>
            <a:r>
              <a:rPr lang="en-US" sz="2400" b="1" baseline="30000" dirty="0" smtClean="0"/>
              <a:t>active </a:t>
            </a:r>
            <a:r>
              <a:rPr lang="en-US" sz="3600" b="1" baseline="-25000" dirty="0" smtClean="0"/>
              <a:t>– </a:t>
            </a:r>
            <a:r>
              <a:rPr lang="en-US" sz="2400" b="1" baseline="-25000" dirty="0" smtClean="0"/>
              <a:t>passive</a:t>
            </a:r>
            <a:r>
              <a:rPr lang="en-US" sz="3600" b="1" baseline="-25000" dirty="0" smtClean="0"/>
              <a:t>   </a:t>
            </a:r>
            <a:r>
              <a:rPr lang="en-US" sz="2000" b="1" baseline="-25000" dirty="0" smtClean="0"/>
              <a:t/>
            </a:r>
            <a:br>
              <a:rPr lang="en-US" sz="2000" b="1" baseline="-25000" dirty="0" smtClean="0"/>
            </a:br>
            <a:r>
              <a:rPr lang="en-US" sz="2000" b="1" dirty="0" smtClean="0">
                <a:solidFill>
                  <a:schemeClr val="bg2">
                    <a:lumMod val="25000"/>
                  </a:schemeClr>
                </a:solidFill>
              </a:rPr>
              <a:t>active to (+) transport  and non-vital (-). </a:t>
            </a:r>
            <a:br>
              <a:rPr lang="en-US" sz="2000" b="1" dirty="0" smtClean="0">
                <a:solidFill>
                  <a:schemeClr val="bg2">
                    <a:lumMod val="25000"/>
                  </a:schemeClr>
                </a:solidFill>
              </a:rPr>
            </a:br>
            <a:r>
              <a:rPr lang="en-US" sz="2000" b="1" dirty="0" smtClean="0"/>
              <a:t/>
            </a:r>
            <a:br>
              <a:rPr lang="en-US" sz="2000" b="1" dirty="0" smtClean="0"/>
            </a:br>
            <a:r>
              <a:rPr lang="en-US" sz="2000" b="1" dirty="0" smtClean="0"/>
              <a:t>® In the case of (-), for example (Cl</a:t>
            </a:r>
            <a:r>
              <a:rPr lang="en-US" sz="2000" b="1" baseline="30000" dirty="0" smtClean="0"/>
              <a:t>-</a:t>
            </a:r>
            <a:r>
              <a:rPr lang="en-US" sz="2000" b="1" dirty="0" smtClean="0"/>
              <a:t>.NO</a:t>
            </a:r>
            <a:r>
              <a:rPr lang="en-US" sz="2000" b="1" baseline="-25000" dirty="0" smtClean="0"/>
              <a:t>3</a:t>
            </a:r>
            <a:r>
              <a:rPr lang="en-US" sz="2000" b="1" baseline="30000" dirty="0" smtClean="0"/>
              <a:t>-</a:t>
            </a:r>
            <a:r>
              <a:rPr lang="en-US" sz="2000" b="1" dirty="0" smtClean="0"/>
              <a:t>.SO</a:t>
            </a:r>
            <a:r>
              <a:rPr lang="en-US" sz="2000" b="1" baseline="-25000" dirty="0" smtClean="0"/>
              <a:t>4</a:t>
            </a:r>
            <a:r>
              <a:rPr lang="en-US" sz="2000" b="1" baseline="30000" dirty="0" smtClean="0"/>
              <a:t>=</a:t>
            </a:r>
            <a:r>
              <a:rPr lang="en-US" sz="2000" b="1" dirty="0" smtClean="0"/>
              <a:t>). </a:t>
            </a:r>
            <a:br>
              <a:rPr lang="en-US" sz="2000" b="1" dirty="0" smtClean="0"/>
            </a:br>
            <a:r>
              <a:rPr lang="en-US" sz="2000" b="1" dirty="0" smtClean="0"/>
              <a:t>Ed = </a:t>
            </a:r>
            <a:r>
              <a:rPr lang="en-US" sz="2000" b="1" dirty="0" err="1" smtClean="0"/>
              <a:t>Em</a:t>
            </a:r>
            <a:r>
              <a:rPr lang="en-US" sz="2000" b="1" dirty="0" smtClean="0"/>
              <a:t> - </a:t>
            </a:r>
            <a:r>
              <a:rPr lang="en-US" sz="2000" b="1" dirty="0" err="1" smtClean="0"/>
              <a:t>Ecal</a:t>
            </a:r>
            <a:r>
              <a:rPr lang="en-US" sz="2000" b="1" dirty="0" smtClean="0"/>
              <a:t>            </a:t>
            </a:r>
            <a:r>
              <a:rPr lang="en-US" sz="2000" b="1" dirty="0" smtClean="0">
                <a:solidFill>
                  <a:srgbClr val="FF0000"/>
                </a:solidFill>
              </a:rPr>
              <a:t>IF      </a:t>
            </a:r>
            <a:r>
              <a:rPr lang="en-US" sz="2000" b="1" dirty="0" smtClean="0"/>
              <a:t>E m  </a:t>
            </a:r>
            <a:r>
              <a:rPr lang="ar-SA" sz="2000" b="1" dirty="0" smtClean="0"/>
              <a:t> </a:t>
            </a:r>
            <a:r>
              <a:rPr lang="ar-SA" sz="2000" b="1" dirty="0" smtClean="0">
                <a:solidFill>
                  <a:srgbClr val="FF0000"/>
                </a:solidFill>
              </a:rPr>
              <a:t>&gt;</a:t>
            </a:r>
            <a:r>
              <a:rPr lang="en-US" sz="2000" b="1" dirty="0" smtClean="0"/>
              <a:t>E cal</a:t>
            </a:r>
            <a:r>
              <a:rPr lang="ar-SA" sz="2000" b="1" dirty="0" smtClean="0">
                <a:solidFill>
                  <a:srgbClr val="FF0000"/>
                </a:solidFill>
              </a:rPr>
              <a:t> </a:t>
            </a:r>
            <a:r>
              <a:rPr lang="en-US" sz="2000" b="1" dirty="0" smtClean="0">
                <a:solidFill>
                  <a:srgbClr val="FF0000"/>
                </a:solidFill>
              </a:rPr>
              <a:t> </a:t>
            </a:r>
            <a:r>
              <a:rPr lang="en-US" sz="2000" b="1" dirty="0" smtClean="0">
                <a:solidFill>
                  <a:srgbClr val="00B0F0"/>
                </a:solidFill>
              </a:rPr>
              <a:t> if  </a:t>
            </a:r>
            <a:r>
              <a:rPr lang="en-US" sz="4400" b="1" dirty="0" smtClean="0">
                <a:solidFill>
                  <a:srgbClr val="FF0000"/>
                </a:solidFill>
              </a:rPr>
              <a:t>Ed= </a:t>
            </a:r>
            <a:r>
              <a:rPr lang="ar-SA" sz="4400" b="1" dirty="0" smtClean="0">
                <a:solidFill>
                  <a:srgbClr val="FF0000"/>
                </a:solidFill>
              </a:rPr>
              <a:t>-</a:t>
            </a:r>
            <a:r>
              <a:rPr lang="en-US" sz="4400" b="1" dirty="0" smtClean="0">
                <a:solidFill>
                  <a:srgbClr val="FF0000"/>
                </a:solidFill>
              </a:rPr>
              <a:t>     </a:t>
            </a:r>
            <a:r>
              <a:rPr lang="en-US" sz="4000" b="1" baseline="-25000" dirty="0" smtClean="0"/>
              <a:t>+ </a:t>
            </a:r>
            <a:r>
              <a:rPr lang="en-US" sz="2000" b="1" baseline="-25000" dirty="0" smtClean="0"/>
              <a:t>passive </a:t>
            </a:r>
            <a:r>
              <a:rPr lang="en-US" sz="2000" b="1" dirty="0" smtClean="0"/>
              <a:t/>
            </a:r>
            <a:br>
              <a:rPr lang="en-US" sz="2000" b="1" dirty="0" smtClean="0"/>
            </a:br>
            <a:r>
              <a:rPr lang="en-US" sz="2000" b="1" dirty="0" smtClean="0"/>
              <a:t> </a:t>
            </a:r>
            <a:r>
              <a:rPr lang="en-US" sz="2000" b="1" dirty="0" smtClean="0">
                <a:solidFill>
                  <a:schemeClr val="bg2">
                    <a:lumMod val="25000"/>
                  </a:schemeClr>
                </a:solidFill>
              </a:rPr>
              <a:t>active to (-) transport and non active for (+). </a:t>
            </a:r>
            <a:r>
              <a:rPr lang="en-US" sz="2000" b="1" dirty="0" smtClean="0"/>
              <a:t/>
            </a:r>
            <a:br>
              <a:rPr lang="en-US" sz="2000" b="1" dirty="0" smtClean="0"/>
            </a:br>
            <a:r>
              <a:rPr lang="en-US" sz="2000" b="1" dirty="0" smtClean="0"/>
              <a:t/>
            </a:r>
            <a:br>
              <a:rPr lang="en-US" sz="2000" b="1" dirty="0" smtClean="0"/>
            </a:br>
            <a:r>
              <a:rPr lang="en-US" sz="2000" b="1" dirty="0" smtClean="0"/>
              <a:t>   the cells of living in conditions of normal pH </a:t>
            </a:r>
          </a:p>
          <a:p>
            <a:r>
              <a:rPr lang="en-US" sz="2000" b="1" dirty="0" smtClean="0"/>
              <a:t>is always fraught with the shipment of the negative anions</a:t>
            </a:r>
            <a:r>
              <a:rPr lang="ar-SA" sz="2000" b="1" dirty="0" smtClean="0"/>
              <a:t> </a:t>
            </a:r>
            <a:r>
              <a:rPr lang="en-US" sz="2000" b="1" dirty="0" smtClean="0"/>
              <a:t>(</a:t>
            </a:r>
            <a:r>
              <a:rPr lang="en-US" sz="2000" b="1" dirty="0" smtClean="0">
                <a:solidFill>
                  <a:srgbClr val="FF0000"/>
                </a:solidFill>
              </a:rPr>
              <a:t>-</a:t>
            </a:r>
            <a:r>
              <a:rPr lang="en-US" sz="2000" b="1" dirty="0" smtClean="0"/>
              <a:t>) be more prone to move the vital </a:t>
            </a:r>
            <a:r>
              <a:rPr lang="en-US" sz="2000" b="1" dirty="0" smtClean="0">
                <a:solidFill>
                  <a:srgbClr val="FF0000"/>
                </a:solidFill>
              </a:rPr>
              <a:t>( active </a:t>
            </a:r>
            <a:r>
              <a:rPr lang="en-US" sz="2000" b="1" dirty="0" smtClean="0"/>
              <a:t>) concentration of anions and be more than inside the cell </a:t>
            </a:r>
          </a:p>
          <a:p>
            <a:r>
              <a:rPr lang="en-US" sz="2000" b="1" dirty="0" smtClean="0"/>
              <a:t>than in solution outside the center so it would be a vital transition for each of the</a:t>
            </a:r>
          </a:p>
          <a:p>
            <a:r>
              <a:rPr lang="en-US" sz="2000" b="1" dirty="0" smtClean="0"/>
              <a:t> (</a:t>
            </a:r>
            <a:r>
              <a:rPr lang="en-US" sz="2000" b="1" dirty="0" smtClean="0">
                <a:solidFill>
                  <a:srgbClr val="FF0000"/>
                </a:solidFill>
              </a:rPr>
              <a:t>NO</a:t>
            </a:r>
            <a:r>
              <a:rPr lang="en-US" sz="2000" b="1" baseline="-25000" dirty="0" smtClean="0">
                <a:solidFill>
                  <a:srgbClr val="FF0000"/>
                </a:solidFill>
              </a:rPr>
              <a:t>3 </a:t>
            </a:r>
            <a:r>
              <a:rPr lang="en-US" sz="2000" b="1" baseline="30000" dirty="0" smtClean="0">
                <a:solidFill>
                  <a:srgbClr val="FF0000"/>
                </a:solidFill>
              </a:rPr>
              <a:t>-</a:t>
            </a:r>
            <a:r>
              <a:rPr lang="en-US" sz="2000" b="1" dirty="0" smtClean="0">
                <a:solidFill>
                  <a:srgbClr val="FF0000"/>
                </a:solidFill>
              </a:rPr>
              <a:t>, SO</a:t>
            </a:r>
            <a:r>
              <a:rPr lang="en-US" sz="2000" b="1" baseline="-25000" dirty="0" smtClean="0">
                <a:solidFill>
                  <a:srgbClr val="FF0000"/>
                </a:solidFill>
              </a:rPr>
              <a:t>4</a:t>
            </a:r>
            <a:r>
              <a:rPr lang="en-US" sz="2000" b="1" baseline="30000" dirty="0" smtClean="0">
                <a:solidFill>
                  <a:srgbClr val="FF0000"/>
                </a:solidFill>
              </a:rPr>
              <a:t>-2</a:t>
            </a:r>
            <a:r>
              <a:rPr lang="en-US" sz="2000" b="1" dirty="0" smtClean="0">
                <a:solidFill>
                  <a:srgbClr val="FF0000"/>
                </a:solidFill>
              </a:rPr>
              <a:t> H</a:t>
            </a:r>
            <a:r>
              <a:rPr lang="en-US" sz="2000" b="1" baseline="-25000" dirty="0" smtClean="0">
                <a:solidFill>
                  <a:srgbClr val="FF0000"/>
                </a:solidFill>
              </a:rPr>
              <a:t>2</a:t>
            </a:r>
            <a:r>
              <a:rPr lang="en-US" sz="2000" b="1" dirty="0" smtClean="0">
                <a:solidFill>
                  <a:srgbClr val="FF0000"/>
                </a:solidFill>
              </a:rPr>
              <a:t>PO</a:t>
            </a:r>
            <a:r>
              <a:rPr lang="en-US" sz="2000" b="1" baseline="-25000" dirty="0" smtClean="0">
                <a:solidFill>
                  <a:srgbClr val="FF0000"/>
                </a:solidFill>
              </a:rPr>
              <a:t>4</a:t>
            </a:r>
            <a:r>
              <a:rPr lang="en-US" sz="2000" b="1" baseline="30000" dirty="0" smtClean="0">
                <a:solidFill>
                  <a:srgbClr val="FF0000"/>
                </a:solidFill>
              </a:rPr>
              <a:t>-1</a:t>
            </a:r>
            <a:r>
              <a:rPr lang="en-US" sz="2000" b="1" dirty="0" smtClean="0">
                <a:solidFill>
                  <a:srgbClr val="FF0000"/>
                </a:solidFill>
              </a:rPr>
              <a:t>, HPO</a:t>
            </a:r>
            <a:r>
              <a:rPr lang="en-US" sz="2000" b="1" baseline="-25000" dirty="0" smtClean="0">
                <a:solidFill>
                  <a:srgbClr val="FF0000"/>
                </a:solidFill>
              </a:rPr>
              <a:t>4</a:t>
            </a:r>
            <a:r>
              <a:rPr lang="en-US" sz="2000" b="1" baseline="30000" dirty="0" smtClean="0">
                <a:solidFill>
                  <a:srgbClr val="FF0000"/>
                </a:solidFill>
              </a:rPr>
              <a:t>-2</a:t>
            </a:r>
            <a:r>
              <a:rPr lang="en-US" sz="2000" b="1" dirty="0" smtClean="0">
                <a:solidFill>
                  <a:srgbClr val="FF0000"/>
                </a:solidFill>
              </a:rPr>
              <a:t>, </a:t>
            </a:r>
            <a:r>
              <a:rPr lang="en-US" sz="2000" b="1" dirty="0" err="1" smtClean="0">
                <a:solidFill>
                  <a:srgbClr val="FF0000"/>
                </a:solidFill>
              </a:rPr>
              <a:t>Cl</a:t>
            </a:r>
            <a:r>
              <a:rPr lang="en-US" sz="2000" b="1" baseline="30000" dirty="0" smtClean="0">
                <a:solidFill>
                  <a:srgbClr val="FF0000"/>
                </a:solidFill>
              </a:rPr>
              <a:t>-</a:t>
            </a:r>
            <a:r>
              <a:rPr lang="en-US" sz="2000" b="1" dirty="0" smtClean="0"/>
              <a:t>) most pass vital. </a:t>
            </a:r>
            <a:br>
              <a:rPr lang="en-US" sz="2000" b="1" dirty="0" smtClean="0"/>
            </a:br>
            <a:r>
              <a:rPr lang="en-US" sz="2800" b="1" dirty="0" err="1" smtClean="0">
                <a:solidFill>
                  <a:srgbClr val="9966FF"/>
                </a:solidFill>
              </a:rPr>
              <a:t>Cl</a:t>
            </a:r>
            <a:r>
              <a:rPr lang="en-US" sz="2800" b="1" baseline="30000" dirty="0" smtClean="0">
                <a:solidFill>
                  <a:srgbClr val="9966FF"/>
                </a:solidFill>
              </a:rPr>
              <a:t>-</a:t>
            </a:r>
            <a:r>
              <a:rPr lang="en-US" sz="2000" b="1" dirty="0" smtClean="0"/>
              <a:t>calculated to be smaller than the </a:t>
            </a:r>
            <a:r>
              <a:rPr lang="en-US" sz="2400" b="1" dirty="0" err="1" smtClean="0">
                <a:solidFill>
                  <a:srgbClr val="9966FF"/>
                </a:solidFill>
              </a:rPr>
              <a:t>C</a:t>
            </a:r>
            <a:r>
              <a:rPr lang="en-US" sz="2800" b="1" dirty="0" err="1" smtClean="0">
                <a:solidFill>
                  <a:srgbClr val="9966FF"/>
                </a:solidFill>
              </a:rPr>
              <a:t>l</a:t>
            </a:r>
            <a:r>
              <a:rPr lang="en-US" b="1" baseline="30000" dirty="0" smtClean="0">
                <a:solidFill>
                  <a:srgbClr val="9966FF"/>
                </a:solidFill>
              </a:rPr>
              <a:t>-</a:t>
            </a:r>
            <a:r>
              <a:rPr lang="en-US" sz="2000" b="1" dirty="0" smtClean="0"/>
              <a:t>size and this means that </a:t>
            </a:r>
            <a:r>
              <a:rPr lang="en-US" sz="2800" b="1" dirty="0" err="1" smtClean="0">
                <a:solidFill>
                  <a:srgbClr val="9966FF"/>
                </a:solidFill>
              </a:rPr>
              <a:t>Ecal</a:t>
            </a:r>
            <a:r>
              <a:rPr lang="en-US" sz="2800" b="1" dirty="0" smtClean="0">
                <a:solidFill>
                  <a:srgbClr val="9966FF"/>
                </a:solidFill>
              </a:rPr>
              <a:t> </a:t>
            </a:r>
            <a:r>
              <a:rPr lang="en-US" sz="2000" b="1" dirty="0" smtClean="0"/>
              <a:t>smaller than </a:t>
            </a:r>
            <a:r>
              <a:rPr lang="en-US" sz="2800" b="1" dirty="0" err="1" smtClean="0">
                <a:solidFill>
                  <a:srgbClr val="9966FF"/>
                </a:solidFill>
              </a:rPr>
              <a:t>Em</a:t>
            </a:r>
            <a:r>
              <a:rPr lang="en-US" sz="2800" b="1" dirty="0" smtClean="0">
                <a:solidFill>
                  <a:srgbClr val="9966FF"/>
                </a:solidFill>
              </a:rPr>
              <a:t>.</a:t>
            </a:r>
            <a:endParaRPr lang="en-US" sz="2000" b="1" dirty="0">
              <a:solidFill>
                <a:srgbClr val="9966FF"/>
              </a:solidFill>
            </a:endParaRPr>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7</a:t>
            </a:fld>
            <a:endParaRPr lang="en-US"/>
          </a:p>
        </p:txBody>
      </p:sp>
      <p:sp>
        <p:nvSpPr>
          <p:cNvPr id="14" name="TextBox 13"/>
          <p:cNvSpPr txBox="1"/>
          <p:nvPr/>
        </p:nvSpPr>
        <p:spPr>
          <a:xfrm>
            <a:off x="7239000" y="2069068"/>
            <a:ext cx="1447800" cy="461665"/>
          </a:xfrm>
          <a:prstGeom prst="rect">
            <a:avLst/>
          </a:prstGeom>
          <a:noFill/>
        </p:spPr>
        <p:txBody>
          <a:bodyPr wrap="square" rtlCol="0">
            <a:spAutoFit/>
          </a:bodyPr>
          <a:lstStyle/>
          <a:p>
            <a:r>
              <a:rPr lang="en-US" sz="2400" b="1" baseline="-25000" dirty="0" smtClean="0"/>
              <a:t>–  active</a:t>
            </a:r>
            <a:endParaRPr lang="en-US" sz="2400" dirty="0"/>
          </a:p>
        </p:txBody>
      </p:sp>
      <p:cxnSp>
        <p:nvCxnSpPr>
          <p:cNvPr id="17" name="Straight Arrow Connector 16"/>
          <p:cNvCxnSpPr/>
          <p:nvPr/>
        </p:nvCxnSpPr>
        <p:spPr>
          <a:xfrm>
            <a:off x="6400800" y="1219200"/>
            <a:ext cx="1447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705600" y="2438400"/>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705600" y="2819400"/>
            <a:ext cx="762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324600" y="990600"/>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349123751"/>
      </p:ext>
    </p:extLst>
  </p:cSld>
  <p:clrMapOvr>
    <a:masterClrMapping/>
  </p:clrMapOvr>
  <p:transition spd="slow">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8077200" cy="5847755"/>
          </a:xfrm>
          <a:prstGeom prst="rect">
            <a:avLst/>
          </a:prstGeom>
        </p:spPr>
        <p:txBody>
          <a:bodyPr wrap="square">
            <a:spAutoFit/>
          </a:bodyPr>
          <a:lstStyle/>
          <a:p>
            <a:r>
              <a:rPr lang="en-US" b="1" dirty="0" smtClean="0"/>
              <a:t>As for the cations such as (</a:t>
            </a:r>
            <a:r>
              <a:rPr lang="en-US" sz="2400" b="1" dirty="0" smtClean="0">
                <a:solidFill>
                  <a:srgbClr val="9966FF"/>
                </a:solidFill>
              </a:rPr>
              <a:t>Na </a:t>
            </a:r>
            <a:r>
              <a:rPr lang="en-US" sz="2400" b="1" baseline="30000" dirty="0" smtClean="0">
                <a:solidFill>
                  <a:srgbClr val="9966FF"/>
                </a:solidFill>
              </a:rPr>
              <a:t>+1</a:t>
            </a:r>
            <a:r>
              <a:rPr lang="en-US" sz="2400" b="1" dirty="0" smtClean="0">
                <a:solidFill>
                  <a:srgbClr val="9966FF"/>
                </a:solidFill>
              </a:rPr>
              <a:t>, Ca </a:t>
            </a:r>
            <a:r>
              <a:rPr lang="en-US" sz="2400" b="1" baseline="30000" dirty="0" smtClean="0">
                <a:solidFill>
                  <a:srgbClr val="9966FF"/>
                </a:solidFill>
              </a:rPr>
              <a:t>+2</a:t>
            </a:r>
            <a:r>
              <a:rPr lang="en-US" sz="2400" b="1" dirty="0" smtClean="0">
                <a:solidFill>
                  <a:srgbClr val="9966FF"/>
                </a:solidFill>
              </a:rPr>
              <a:t>, Mg </a:t>
            </a:r>
            <a:r>
              <a:rPr lang="en-US" sz="2400" b="1" baseline="30000" dirty="0" smtClean="0">
                <a:solidFill>
                  <a:srgbClr val="9966FF"/>
                </a:solidFill>
              </a:rPr>
              <a:t>+2</a:t>
            </a:r>
            <a:r>
              <a:rPr lang="en-US" sz="2400" b="1" dirty="0" smtClean="0">
                <a:solidFill>
                  <a:srgbClr val="9966FF"/>
                </a:solidFill>
              </a:rPr>
              <a:t>)</a:t>
            </a:r>
            <a:r>
              <a:rPr lang="en-US" b="1" dirty="0" smtClean="0"/>
              <a:t> is absorbed in any free absorbed  and there is a vital test to prove that potassium moves vital (</a:t>
            </a:r>
            <a:r>
              <a:rPr lang="en-US" sz="2000" b="1" dirty="0" smtClean="0">
                <a:solidFill>
                  <a:srgbClr val="9966FF"/>
                </a:solidFill>
              </a:rPr>
              <a:t>against decline in concentration or against regression </a:t>
            </a:r>
            <a:r>
              <a:rPr lang="en-US" b="1" dirty="0" smtClean="0">
                <a:solidFill>
                  <a:srgbClr val="9966FF"/>
                </a:solidFill>
              </a:rPr>
              <a:t>electrochemical) </a:t>
            </a:r>
            <a:r>
              <a:rPr lang="en-US" b="1" dirty="0" smtClean="0"/>
              <a:t>and there are differences in the absorption of </a:t>
            </a:r>
            <a:r>
              <a:rPr lang="en-US" b="1" dirty="0" smtClean="0">
                <a:solidFill>
                  <a:srgbClr val="FF0000"/>
                </a:solidFill>
              </a:rPr>
              <a:t>light</a:t>
            </a:r>
            <a:r>
              <a:rPr lang="en-US" b="1" dirty="0" smtClean="0"/>
              <a:t> and </a:t>
            </a:r>
            <a:r>
              <a:rPr lang="en-US" b="1" dirty="0" smtClean="0">
                <a:solidFill>
                  <a:srgbClr val="FF0000"/>
                </a:solidFill>
              </a:rPr>
              <a:t>darkness (120 </a:t>
            </a:r>
            <a:r>
              <a:rPr lang="en-US" b="1" dirty="0" err="1" smtClean="0">
                <a:solidFill>
                  <a:srgbClr val="FF0000"/>
                </a:solidFill>
              </a:rPr>
              <a:t>Milvolt</a:t>
            </a:r>
            <a:r>
              <a:rPr lang="en-US" b="1" dirty="0" smtClean="0">
                <a:solidFill>
                  <a:srgbClr val="FF0000"/>
                </a:solidFill>
              </a:rPr>
              <a:t> </a:t>
            </a:r>
            <a:r>
              <a:rPr lang="en-US" b="1" dirty="0" smtClean="0"/>
              <a:t>- </a:t>
            </a:r>
            <a:r>
              <a:rPr lang="en-US" b="1" dirty="0" smtClean="0">
                <a:solidFill>
                  <a:srgbClr val="FF0000"/>
                </a:solidFill>
              </a:rPr>
              <a:t>180 </a:t>
            </a:r>
            <a:r>
              <a:rPr lang="en-US" b="1" dirty="0" err="1" smtClean="0">
                <a:solidFill>
                  <a:srgbClr val="FF0000"/>
                </a:solidFill>
              </a:rPr>
              <a:t>Milvolt</a:t>
            </a:r>
            <a:r>
              <a:rPr lang="en-US" b="1" dirty="0" smtClean="0">
                <a:solidFill>
                  <a:srgbClr val="FF0000"/>
                </a:solidFill>
              </a:rPr>
              <a:t> </a:t>
            </a:r>
            <a:r>
              <a:rPr lang="en-US" b="1" dirty="0" smtClean="0"/>
              <a:t>). </a:t>
            </a:r>
            <a:br>
              <a:rPr lang="en-US" b="1" dirty="0" smtClean="0"/>
            </a:br>
            <a:r>
              <a:rPr lang="en-US" b="1" dirty="0" smtClean="0"/>
              <a:t>The carrier  theory  for ( </a:t>
            </a:r>
            <a:r>
              <a:rPr lang="en-US" sz="2400" b="1" dirty="0" smtClean="0">
                <a:solidFill>
                  <a:srgbClr val="FF0000"/>
                </a:solidFill>
              </a:rPr>
              <a:t>- ,+ </a:t>
            </a:r>
            <a:r>
              <a:rPr lang="en-US" b="1" dirty="0" smtClean="0"/>
              <a:t>)</a:t>
            </a:r>
            <a:r>
              <a:rPr lang="en-US" b="1" dirty="0" smtClean="0">
                <a:solidFill>
                  <a:srgbClr val="FF0000"/>
                </a:solidFill>
              </a:rPr>
              <a:t>anions &amp; cations </a:t>
            </a:r>
            <a:r>
              <a:rPr lang="en-US" b="1" dirty="0" smtClean="0"/>
              <a:t>where each ion to the carrier, the low concentrations of potassium </a:t>
            </a:r>
            <a:r>
              <a:rPr lang="en-US" b="1" dirty="0" smtClean="0">
                <a:solidFill>
                  <a:srgbClr val="9966FF"/>
                </a:solidFill>
              </a:rPr>
              <a:t>below</a:t>
            </a:r>
            <a:r>
              <a:rPr lang="en-US" b="1" dirty="0" smtClean="0"/>
              <a:t> (</a:t>
            </a:r>
            <a:r>
              <a:rPr lang="en-US" b="1" dirty="0" smtClean="0">
                <a:solidFill>
                  <a:srgbClr val="FF0000"/>
                </a:solidFill>
              </a:rPr>
              <a:t>0.5 </a:t>
            </a:r>
            <a:r>
              <a:rPr lang="en-US" b="1" dirty="0" err="1" smtClean="0">
                <a:solidFill>
                  <a:srgbClr val="FF0000"/>
                </a:solidFill>
              </a:rPr>
              <a:t>mmol</a:t>
            </a:r>
            <a:r>
              <a:rPr lang="en-US" b="1" dirty="0" smtClean="0">
                <a:solidFill>
                  <a:srgbClr val="FF0000"/>
                </a:solidFill>
              </a:rPr>
              <a:t> </a:t>
            </a:r>
            <a:r>
              <a:rPr lang="en-US" b="1" dirty="0" smtClean="0"/>
              <a:t>)of potassium, the move is </a:t>
            </a:r>
            <a:r>
              <a:rPr lang="en-US" b="1" dirty="0" smtClean="0">
                <a:solidFill>
                  <a:srgbClr val="9966FF"/>
                </a:solidFill>
              </a:rPr>
              <a:t>active</a:t>
            </a:r>
            <a:r>
              <a:rPr lang="en-US" b="1" dirty="0" smtClean="0"/>
              <a:t> transport but in   </a:t>
            </a:r>
            <a:r>
              <a:rPr lang="en-US" b="1" dirty="0" smtClean="0">
                <a:solidFill>
                  <a:srgbClr val="FF0000"/>
                </a:solidFill>
              </a:rPr>
              <a:t>high </a:t>
            </a:r>
            <a:r>
              <a:rPr lang="en-US" b="1" dirty="0" smtClean="0"/>
              <a:t>concentrations  is </a:t>
            </a:r>
            <a:r>
              <a:rPr lang="en-US" b="1" dirty="0" err="1" smtClean="0">
                <a:solidFill>
                  <a:srgbClr val="9966FF"/>
                </a:solidFill>
              </a:rPr>
              <a:t>nonActive</a:t>
            </a:r>
            <a:r>
              <a:rPr lang="en-US" b="1" dirty="0" smtClean="0">
                <a:solidFill>
                  <a:srgbClr val="9966FF"/>
                </a:solidFill>
              </a:rPr>
              <a:t> .is passive</a:t>
            </a:r>
            <a:br>
              <a:rPr lang="en-US" b="1" dirty="0" smtClean="0">
                <a:solidFill>
                  <a:srgbClr val="9966FF"/>
                </a:solidFill>
              </a:rPr>
            </a:br>
            <a:r>
              <a:rPr lang="en-US" b="1" dirty="0" smtClean="0"/>
              <a:t/>
            </a:r>
            <a:br>
              <a:rPr lang="en-US" b="1" dirty="0" smtClean="0"/>
            </a:br>
            <a:r>
              <a:rPr lang="en-US" sz="2800" b="1" dirty="0" smtClean="0"/>
              <a:t>There are theories:  for </a:t>
            </a:r>
            <a:r>
              <a:rPr lang="en-US" sz="3600" b="1" dirty="0" smtClean="0">
                <a:solidFill>
                  <a:srgbClr val="FF0000"/>
                </a:solidFill>
              </a:rPr>
              <a:t>active transport</a:t>
            </a:r>
            <a:r>
              <a:rPr lang="en-US" b="1" dirty="0" smtClean="0"/>
              <a:t/>
            </a:r>
            <a:br>
              <a:rPr lang="en-US" b="1" dirty="0" smtClean="0"/>
            </a:br>
            <a:r>
              <a:rPr lang="en-US" b="1" dirty="0" smtClean="0"/>
              <a:t>-  Have </a:t>
            </a:r>
            <a:r>
              <a:rPr lang="en-US" b="1" dirty="0" smtClean="0">
                <a:solidFill>
                  <a:srgbClr val="FF0000"/>
                </a:solidFill>
              </a:rPr>
              <a:t>carrie</a:t>
            </a:r>
            <a:r>
              <a:rPr lang="en-US" b="1" dirty="0" smtClean="0"/>
              <a:t>r for each of the anions and cat ions ( </a:t>
            </a:r>
            <a:r>
              <a:rPr lang="en-US" b="1" dirty="0" smtClean="0">
                <a:solidFill>
                  <a:srgbClr val="FF0000"/>
                </a:solidFill>
              </a:rPr>
              <a:t>- ,+ </a:t>
            </a:r>
            <a:r>
              <a:rPr lang="en-US" b="1" dirty="0" smtClean="0"/>
              <a:t>) . </a:t>
            </a:r>
            <a:br>
              <a:rPr lang="en-US" b="1" dirty="0" smtClean="0"/>
            </a:br>
            <a:r>
              <a:rPr lang="en-US" b="1" dirty="0" smtClean="0"/>
              <a:t> - As well as pumping ion </a:t>
            </a:r>
            <a:r>
              <a:rPr lang="en-US" b="1" dirty="0" smtClean="0">
                <a:solidFill>
                  <a:srgbClr val="FF0000"/>
                </a:solidFill>
              </a:rPr>
              <a:t>H - pump. </a:t>
            </a:r>
            <a:r>
              <a:rPr lang="en-US" b="1" dirty="0" smtClean="0"/>
              <a:t/>
            </a:r>
            <a:br>
              <a:rPr lang="en-US" b="1" dirty="0" smtClean="0"/>
            </a:br>
            <a:r>
              <a:rPr lang="en-US" b="1" dirty="0" smtClean="0"/>
              <a:t>- </a:t>
            </a:r>
            <a:r>
              <a:rPr lang="en-US" b="1" dirty="0" smtClean="0">
                <a:solidFill>
                  <a:srgbClr val="FF0000"/>
                </a:solidFill>
              </a:rPr>
              <a:t>Separating</a:t>
            </a:r>
            <a:r>
              <a:rPr lang="en-US" b="1" dirty="0" smtClean="0"/>
              <a:t> the Ionian. </a:t>
            </a:r>
            <a:br>
              <a:rPr lang="en-US" b="1" dirty="0" smtClean="0"/>
            </a:br>
            <a:r>
              <a:rPr lang="en-US" b="1" dirty="0" smtClean="0"/>
              <a:t>-  </a:t>
            </a:r>
            <a:r>
              <a:rPr lang="en-US" b="1" dirty="0" smtClean="0">
                <a:solidFill>
                  <a:srgbClr val="FF0000"/>
                </a:solidFill>
              </a:rPr>
              <a:t>Salt respiration  </a:t>
            </a:r>
            <a:r>
              <a:rPr lang="en-US" b="1" dirty="0" smtClean="0"/>
              <a:t>(Breathe saline ). </a:t>
            </a:r>
            <a:br>
              <a:rPr lang="en-US" b="1" dirty="0" smtClean="0"/>
            </a:br>
            <a:r>
              <a:rPr lang="en-US" b="1" dirty="0" smtClean="0"/>
              <a:t>- Enzyme </a:t>
            </a:r>
            <a:r>
              <a:rPr lang="en-US" b="1" dirty="0" smtClean="0">
                <a:solidFill>
                  <a:srgbClr val="FF0000"/>
                </a:solidFill>
              </a:rPr>
              <a:t>ATP ase</a:t>
            </a:r>
            <a:r>
              <a:rPr lang="en-US" b="1" dirty="0" smtClean="0"/>
              <a:t>. </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8</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312415398"/>
      </p:ext>
    </p:extLst>
  </p:cSld>
  <p:clrMapOvr>
    <a:masterClrMapping/>
  </p:clrMapOvr>
  <p:transition spd="slow">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1"/>
            <a:ext cx="8686800" cy="6217087"/>
          </a:xfrm>
          <a:prstGeom prst="rect">
            <a:avLst/>
          </a:prstGeom>
        </p:spPr>
        <p:txBody>
          <a:bodyPr wrap="square">
            <a:spAutoFit/>
          </a:bodyPr>
          <a:lstStyle/>
          <a:p>
            <a:pPr algn="ctr"/>
            <a:r>
              <a:rPr lang="en-US" sz="2800" b="1" dirty="0" smtClean="0">
                <a:solidFill>
                  <a:srgbClr val="FF0000"/>
                </a:solidFill>
              </a:rPr>
              <a:t>Permeability, and optional in the absorption and uptake  transfer  of anions and cat ions   </a:t>
            </a:r>
            <a:r>
              <a:rPr lang="en-US" sz="2400" dirty="0" smtClean="0"/>
              <a:t/>
            </a:r>
            <a:br>
              <a:rPr lang="en-US" sz="2400" dirty="0" smtClean="0"/>
            </a:br>
            <a:r>
              <a:rPr lang="en-US" dirty="0" smtClean="0"/>
              <a:t/>
            </a:r>
            <a:br>
              <a:rPr lang="en-US" dirty="0" smtClean="0"/>
            </a:br>
            <a:r>
              <a:rPr lang="en-US" b="1" dirty="0" smtClean="0"/>
              <a:t>The </a:t>
            </a:r>
            <a:r>
              <a:rPr lang="en-US" b="1" dirty="0" smtClean="0">
                <a:solidFill>
                  <a:srgbClr val="FF0000"/>
                </a:solidFill>
              </a:rPr>
              <a:t>cell wall </a:t>
            </a:r>
            <a:r>
              <a:rPr lang="en-US" b="1" dirty="0" smtClean="0"/>
              <a:t>is porous and allows anions and </a:t>
            </a:r>
            <a:r>
              <a:rPr lang="en-US" b="1" dirty="0" err="1" smtClean="0"/>
              <a:t>cations</a:t>
            </a:r>
            <a:r>
              <a:rPr lang="en-US" b="1" dirty="0" smtClean="0"/>
              <a:t> it's </a:t>
            </a:r>
            <a:r>
              <a:rPr lang="en-US" b="1" dirty="0" smtClean="0">
                <a:solidFill>
                  <a:srgbClr val="FF0000"/>
                </a:solidFill>
              </a:rPr>
              <a:t>not optional  , permeable </a:t>
            </a:r>
            <a:r>
              <a:rPr lang="en-US" b="1" dirty="0" smtClean="0"/>
              <a:t>either cover cytoplasm allows  (</a:t>
            </a:r>
            <a:r>
              <a:rPr lang="en-US" b="1" dirty="0" smtClean="0">
                <a:solidFill>
                  <a:srgbClr val="FF0000"/>
                </a:solidFill>
              </a:rPr>
              <a:t>plasma lemma </a:t>
            </a:r>
            <a:r>
              <a:rPr lang="en-US" b="1" dirty="0" smtClean="0"/>
              <a:t>) passage of any other of which </a:t>
            </a:r>
            <a:r>
              <a:rPr lang="en-US" b="1" dirty="0" smtClean="0">
                <a:solidFill>
                  <a:srgbClr val="FF0000"/>
                </a:solidFill>
              </a:rPr>
              <a:t>is optional , not permeable  </a:t>
            </a:r>
            <a:r>
              <a:rPr lang="en-US" b="1" dirty="0" smtClean="0"/>
              <a:t>for all ions permeability differentially permeable. </a:t>
            </a:r>
          </a:p>
          <a:p>
            <a:r>
              <a:rPr lang="en-US" sz="2400" b="1" dirty="0" smtClean="0">
                <a:solidFill>
                  <a:srgbClr val="0070C0"/>
                </a:solidFill>
              </a:rPr>
              <a:t>There are some qualities of absorption and transmission of ions </a:t>
            </a:r>
          </a:p>
          <a:p>
            <a:r>
              <a:rPr lang="en-US" b="1" dirty="0" smtClean="0">
                <a:solidFill>
                  <a:srgbClr val="FF0000"/>
                </a:solidFill>
              </a:rPr>
              <a:t>1-</a:t>
            </a:r>
            <a:r>
              <a:rPr lang="en-US" b="1" dirty="0" smtClean="0"/>
              <a:t>Absorption of </a:t>
            </a:r>
            <a:r>
              <a:rPr lang="en-US" b="1" dirty="0" smtClean="0">
                <a:solidFill>
                  <a:srgbClr val="9966FF"/>
                </a:solidFill>
              </a:rPr>
              <a:t>single</a:t>
            </a:r>
            <a:r>
              <a:rPr lang="en-US" b="1" dirty="0" smtClean="0"/>
              <a:t> charges-Fastest than double </a:t>
            </a:r>
            <a:r>
              <a:rPr lang="en-US" b="1" dirty="0" smtClean="0">
                <a:solidFill>
                  <a:srgbClr val="9966FF"/>
                </a:solidFill>
              </a:rPr>
              <a:t>charges</a:t>
            </a:r>
            <a:r>
              <a:rPr lang="en-US" b="1" dirty="0" smtClean="0"/>
              <a:t> . </a:t>
            </a:r>
            <a:r>
              <a:rPr lang="en-US" b="1" dirty="0" smtClean="0">
                <a:solidFill>
                  <a:srgbClr val="FF0000"/>
                </a:solidFill>
              </a:rPr>
              <a:t>K</a:t>
            </a:r>
            <a:r>
              <a:rPr lang="en-US" b="1" baseline="30000" dirty="0" smtClean="0">
                <a:solidFill>
                  <a:srgbClr val="FF0000"/>
                </a:solidFill>
              </a:rPr>
              <a:t>+</a:t>
            </a:r>
            <a:r>
              <a:rPr lang="en-US" b="1" dirty="0" smtClean="0">
                <a:solidFill>
                  <a:srgbClr val="FF0000"/>
                </a:solidFill>
              </a:rPr>
              <a:t>,  </a:t>
            </a:r>
            <a:r>
              <a:rPr lang="en-US" b="1" dirty="0" err="1" smtClean="0">
                <a:solidFill>
                  <a:srgbClr val="FF0000"/>
                </a:solidFill>
              </a:rPr>
              <a:t>Cl</a:t>
            </a:r>
            <a:r>
              <a:rPr lang="en-US" b="1" baseline="30000" dirty="0" smtClean="0">
                <a:solidFill>
                  <a:srgbClr val="FF0000"/>
                </a:solidFill>
              </a:rPr>
              <a:t>- </a:t>
            </a:r>
            <a:r>
              <a:rPr lang="ar-SA" sz="2800" b="1" dirty="0" smtClean="0"/>
              <a:t>&lt;</a:t>
            </a:r>
            <a:r>
              <a:rPr lang="en-US" b="1" dirty="0" smtClean="0">
                <a:solidFill>
                  <a:srgbClr val="FF0000"/>
                </a:solidFill>
              </a:rPr>
              <a:t>Ca</a:t>
            </a:r>
            <a:r>
              <a:rPr lang="en-US" b="1" baseline="30000" dirty="0" smtClean="0">
                <a:solidFill>
                  <a:srgbClr val="FF0000"/>
                </a:solidFill>
              </a:rPr>
              <a:t>+2</a:t>
            </a:r>
            <a:r>
              <a:rPr lang="en-US" b="1" dirty="0" smtClean="0">
                <a:solidFill>
                  <a:srgbClr val="FF0000"/>
                </a:solidFill>
              </a:rPr>
              <a:t>, SO</a:t>
            </a:r>
            <a:r>
              <a:rPr lang="en-US" b="1" baseline="-25000" dirty="0" smtClean="0">
                <a:solidFill>
                  <a:srgbClr val="FF0000"/>
                </a:solidFill>
              </a:rPr>
              <a:t>4</a:t>
            </a:r>
            <a:r>
              <a:rPr lang="en-US" b="1" dirty="0" smtClean="0">
                <a:solidFill>
                  <a:srgbClr val="FF0000"/>
                </a:solidFill>
              </a:rPr>
              <a:t>-</a:t>
            </a:r>
            <a:r>
              <a:rPr lang="en-US" b="1" baseline="30000" dirty="0" smtClean="0">
                <a:solidFill>
                  <a:srgbClr val="FF0000"/>
                </a:solidFill>
              </a:rPr>
              <a:t>2</a:t>
            </a:r>
            <a:r>
              <a:rPr lang="ar-SA" b="1" baseline="30000" dirty="0" smtClean="0"/>
              <a:t>  </a:t>
            </a:r>
            <a:r>
              <a:rPr lang="en-US" b="1" dirty="0" smtClean="0"/>
              <a:t/>
            </a:r>
            <a:br>
              <a:rPr lang="en-US" b="1" dirty="0" smtClean="0"/>
            </a:br>
            <a:r>
              <a:rPr lang="en-US" b="1" dirty="0" smtClean="0"/>
              <a:t> </a:t>
            </a:r>
            <a:r>
              <a:rPr lang="en-US" b="1" dirty="0" smtClean="0">
                <a:solidFill>
                  <a:srgbClr val="FF0000"/>
                </a:solidFill>
              </a:rPr>
              <a:t>2-</a:t>
            </a:r>
            <a:r>
              <a:rPr lang="en-US" b="1" dirty="0" smtClean="0"/>
              <a:t>That </a:t>
            </a:r>
            <a:r>
              <a:rPr lang="en-US" sz="2000" b="1" dirty="0" smtClean="0">
                <a:solidFill>
                  <a:srgbClr val="9966FF"/>
                </a:solidFill>
              </a:rPr>
              <a:t>similar</a:t>
            </a:r>
            <a:r>
              <a:rPr lang="en-US" b="1" dirty="0" smtClean="0"/>
              <a:t> ions in the center of the absorption or lead to a slow  or increase in the absorption. </a:t>
            </a:r>
          </a:p>
          <a:p>
            <a:r>
              <a:rPr lang="en-US" b="1" dirty="0" smtClean="0">
                <a:solidFill>
                  <a:srgbClr val="FF0000"/>
                </a:solidFill>
              </a:rPr>
              <a:t>3-</a:t>
            </a:r>
            <a:r>
              <a:rPr lang="en-US" b="1" dirty="0" smtClean="0">
                <a:solidFill>
                  <a:srgbClr val="9966FF"/>
                </a:solidFill>
              </a:rPr>
              <a:t>Calcium</a:t>
            </a:r>
            <a:r>
              <a:rPr lang="en-US" b="1" dirty="0" smtClean="0"/>
              <a:t> ion plays an important role in the absorption </a:t>
            </a:r>
          </a:p>
          <a:p>
            <a:r>
              <a:rPr lang="en-US" b="1" dirty="0" smtClean="0">
                <a:solidFill>
                  <a:srgbClr val="FF0000"/>
                </a:solidFill>
              </a:rPr>
              <a:t> A- </a:t>
            </a:r>
            <a:r>
              <a:rPr lang="en-US" b="1" dirty="0" smtClean="0"/>
              <a:t>of:</a:t>
            </a:r>
            <a:r>
              <a:rPr lang="en-US" b="1" dirty="0" smtClean="0">
                <a:solidFill>
                  <a:srgbClr val="9966FF"/>
                </a:solidFill>
              </a:rPr>
              <a:t>NH</a:t>
            </a:r>
            <a:r>
              <a:rPr lang="en-US" b="1" baseline="-25000" dirty="0" smtClean="0">
                <a:solidFill>
                  <a:srgbClr val="9966FF"/>
                </a:solidFill>
              </a:rPr>
              <a:t>4</a:t>
            </a:r>
            <a:r>
              <a:rPr lang="en-US" b="1" dirty="0" smtClean="0"/>
              <a:t> is the situation of </a:t>
            </a:r>
            <a:r>
              <a:rPr lang="en-US" b="1" dirty="0" smtClean="0">
                <a:solidFill>
                  <a:srgbClr val="9966FF"/>
                </a:solidFill>
              </a:rPr>
              <a:t>competition</a:t>
            </a:r>
            <a:r>
              <a:rPr lang="en-US" b="1" dirty="0" smtClean="0"/>
              <a:t> with </a:t>
            </a:r>
            <a:r>
              <a:rPr lang="en-US" b="1" dirty="0" smtClean="0">
                <a:solidFill>
                  <a:srgbClr val="9966FF"/>
                </a:solidFill>
              </a:rPr>
              <a:t>K </a:t>
            </a:r>
            <a:r>
              <a:rPr lang="en-US" b="1" baseline="30000" dirty="0" smtClean="0">
                <a:solidFill>
                  <a:srgbClr val="9966FF"/>
                </a:solidFill>
              </a:rPr>
              <a:t>+</a:t>
            </a:r>
            <a:r>
              <a:rPr lang="en-US" b="1" dirty="0" smtClean="0">
                <a:solidFill>
                  <a:srgbClr val="9966FF"/>
                </a:solidFill>
              </a:rPr>
              <a:t>, Ca </a:t>
            </a:r>
            <a:r>
              <a:rPr lang="en-US" b="1" baseline="30000" dirty="0" smtClean="0">
                <a:solidFill>
                  <a:srgbClr val="9966FF"/>
                </a:solidFill>
              </a:rPr>
              <a:t>+2</a:t>
            </a:r>
            <a:r>
              <a:rPr lang="en-US" b="1" dirty="0" smtClean="0">
                <a:solidFill>
                  <a:srgbClr val="9966FF"/>
                </a:solidFill>
              </a:rPr>
              <a:t>, Mg </a:t>
            </a:r>
            <a:r>
              <a:rPr lang="en-US" b="1" baseline="30000" dirty="0" smtClean="0">
                <a:solidFill>
                  <a:srgbClr val="9966FF"/>
                </a:solidFill>
              </a:rPr>
              <a:t>+2</a:t>
            </a:r>
            <a:r>
              <a:rPr lang="en-US" b="1" dirty="0" smtClean="0">
                <a:solidFill>
                  <a:srgbClr val="9966FF"/>
                </a:solidFill>
              </a:rPr>
              <a:t>. </a:t>
            </a:r>
          </a:p>
          <a:p>
            <a:r>
              <a:rPr lang="en-US" b="1" dirty="0" smtClean="0">
                <a:solidFill>
                  <a:srgbClr val="FF0000"/>
                </a:solidFill>
              </a:rPr>
              <a:t> B- viet’s effect   </a:t>
            </a:r>
            <a:r>
              <a:rPr lang="en-US" b="1" dirty="0" smtClean="0"/>
              <a:t>When there is </a:t>
            </a:r>
            <a:r>
              <a:rPr lang="en-US" b="1" dirty="0" smtClean="0">
                <a:solidFill>
                  <a:srgbClr val="9966FF"/>
                </a:solidFill>
              </a:rPr>
              <a:t>calcium</a:t>
            </a:r>
            <a:r>
              <a:rPr lang="en-US" b="1" dirty="0" smtClean="0"/>
              <a:t> in the central absorption</a:t>
            </a:r>
          </a:p>
          <a:p>
            <a:r>
              <a:rPr lang="en-US" b="1" dirty="0" smtClean="0"/>
              <a:t> increases   absorption of </a:t>
            </a:r>
            <a:r>
              <a:rPr lang="en-US" b="1" dirty="0" smtClean="0">
                <a:solidFill>
                  <a:srgbClr val="9966FF"/>
                </a:solidFill>
              </a:rPr>
              <a:t>potassium  in </a:t>
            </a:r>
            <a:r>
              <a:rPr lang="en-US" sz="2400" b="1" dirty="0" smtClean="0">
                <a:solidFill>
                  <a:srgbClr val="0070C0"/>
                </a:solidFill>
              </a:rPr>
              <a:t>creasing by roots of plants </a:t>
            </a:r>
          </a:p>
          <a:p>
            <a:r>
              <a:rPr lang="en-US" sz="2400" b="1" dirty="0" smtClean="0">
                <a:solidFill>
                  <a:srgbClr val="0070C0"/>
                </a:solidFill>
              </a:rPr>
              <a:t> </a:t>
            </a:r>
            <a:r>
              <a:rPr lang="en-US" b="1" dirty="0" smtClean="0"/>
              <a:t>( </a:t>
            </a:r>
            <a:r>
              <a:rPr lang="en-US" b="1" dirty="0" smtClean="0">
                <a:solidFill>
                  <a:srgbClr val="FF0000"/>
                </a:solidFill>
              </a:rPr>
              <a:t>viet’s effect</a:t>
            </a:r>
            <a:r>
              <a:rPr lang="en-US" b="1" dirty="0" smtClean="0"/>
              <a:t>) don't be losing of Potassium. </a:t>
            </a:r>
          </a:p>
          <a:p>
            <a:r>
              <a:rPr lang="en-US" b="1" dirty="0" smtClean="0">
                <a:solidFill>
                  <a:srgbClr val="FF0000"/>
                </a:solidFill>
              </a:rPr>
              <a:t>C-Potassium</a:t>
            </a:r>
            <a:r>
              <a:rPr lang="en-US" b="1" dirty="0" smtClean="0"/>
              <a:t> reduces the absorption of s</a:t>
            </a:r>
            <a:r>
              <a:rPr lang="en-US" b="1" dirty="0" smtClean="0">
                <a:solidFill>
                  <a:srgbClr val="FF0000"/>
                </a:solidFill>
              </a:rPr>
              <a:t>odium </a:t>
            </a:r>
            <a:r>
              <a:rPr lang="en-US" b="1" dirty="0" smtClean="0"/>
              <a:t>and vice versa. </a:t>
            </a:r>
          </a:p>
        </p:txBody>
      </p:sp>
      <p:sp>
        <p:nvSpPr>
          <p:cNvPr id="4" name="Footer Placeholder 3"/>
          <p:cNvSpPr>
            <a:spLocks noGrp="1"/>
          </p:cNvSpPr>
          <p:nvPr>
            <p:ph type="ftr" sz="quarter" idx="11"/>
          </p:nvPr>
        </p:nvSpPr>
        <p:spPr/>
        <p:txBody>
          <a:bodyPr/>
          <a:lstStyle/>
          <a:p>
            <a:r>
              <a:rPr lang="en-US" smtClean="0"/>
              <a:t>Dr. Alwand Tahir Dizayee</a:t>
            </a:r>
            <a:endParaRPr lang="en-US"/>
          </a:p>
        </p:txBody>
      </p:sp>
      <p:sp>
        <p:nvSpPr>
          <p:cNvPr id="5" name="Slide Number Placeholder 4"/>
          <p:cNvSpPr>
            <a:spLocks noGrp="1"/>
          </p:cNvSpPr>
          <p:nvPr>
            <p:ph type="sldNum" sz="quarter" idx="12"/>
          </p:nvPr>
        </p:nvSpPr>
        <p:spPr/>
        <p:txBody>
          <a:bodyPr/>
          <a:lstStyle/>
          <a:p>
            <a:fld id="{D49E117A-CA9F-4CE9-A8CC-1947869981DF}" type="slidenum">
              <a:rPr lang="en-US" smtClean="0"/>
              <a:pPr/>
              <a:t>9</a:t>
            </a:fld>
            <a:endParaRPr lang="en-US"/>
          </a:p>
        </p:txBody>
      </p:sp>
      <p:sp>
        <p:nvSpPr>
          <p:cNvPr id="6" name="Date Placeholder 5"/>
          <p:cNvSpPr>
            <a:spLocks noGrp="1"/>
          </p:cNvSpPr>
          <p:nvPr>
            <p:ph type="dt" sz="half" idx="10"/>
          </p:nvPr>
        </p:nvSpPr>
        <p:spPr/>
        <p:txBody>
          <a:bodyPr/>
          <a:lstStyle/>
          <a:p>
            <a:r>
              <a:rPr lang="en-US" smtClean="0"/>
              <a:t>2021-2022</a:t>
            </a:r>
            <a:endParaRPr lang="en-US"/>
          </a:p>
        </p:txBody>
      </p:sp>
    </p:spTree>
    <p:extLst>
      <p:ext uri="{BB962C8B-B14F-4D97-AF65-F5344CB8AC3E}">
        <p14:creationId xmlns:p14="http://schemas.microsoft.com/office/powerpoint/2010/main" val="175715235"/>
      </p:ext>
    </p:extLst>
  </p:cSld>
  <p:clrMapOvr>
    <a:masterClrMapping/>
  </p:clrMapOvr>
  <p:transition spd="slow">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544</Words>
  <Application>Microsoft Office PowerPoint</Application>
  <PresentationFormat>On-screen Show (4:3)</PresentationFormat>
  <Paragraphs>152</Paragraphs>
  <Slides>16</Slides>
  <Notes>1</Notes>
  <HiddenSlides>2</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salahaddin  college of agriculture soil &amp; water SCIENCES department</dc:title>
  <dc:creator>HAS</dc:creator>
  <cp:lastModifiedBy>HAS</cp:lastModifiedBy>
  <cp:revision>8</cp:revision>
  <dcterms:created xsi:type="dcterms:W3CDTF">2022-04-25T20:02:46Z</dcterms:created>
  <dcterms:modified xsi:type="dcterms:W3CDTF">2022-04-25T20:07:40Z</dcterms:modified>
</cp:coreProperties>
</file>