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44614-AE19-402C-910A-161751D21A39}" type="datetimeFigureOut">
              <a:rPr lang="en-US" smtClean="0"/>
              <a:t>25-Apr-22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9626D-7EA4-4C02-A93F-CD2F6336C144}" type="slidenum">
              <a:rPr lang="en-US" smtClean="0"/>
              <a:t>‹#›</a:t>
            </a:fld>
            <a:endParaRPr lang="en-US"/>
          </a:p>
        </p:txBody>
      </p:sp>
    </p:spTree>
    <p:extLst>
      <p:ext uri="{BB962C8B-B14F-4D97-AF65-F5344CB8AC3E}">
        <p14:creationId xmlns:p14="http://schemas.microsoft.com/office/powerpoint/2010/main" val="53956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miter lim="800000"/>
            <a:headEnd/>
            <a:tailEnd/>
          </a:ln>
        </p:spPr>
        <p:txBody>
          <a:bodyPr/>
          <a:lstStyle/>
          <a:p>
            <a:fld id="{39DD644F-BD9C-405D-80F2-8B0C8ECDF508}" type="slidenum">
              <a:rPr lang="en-US" smtClean="0"/>
              <a:pPr/>
              <a:t>4</a:t>
            </a:fld>
            <a:endParaRPr lang="en-US" smtClean="0"/>
          </a:p>
        </p:txBody>
      </p:sp>
      <p:sp>
        <p:nvSpPr>
          <p:cNvPr id="107523" name="Rectangle 2"/>
          <p:cNvSpPr>
            <a:spLocks noGrp="1" noRot="1" noChangeAspect="1" noChangeArrowheads="1" noTextEdit="1"/>
          </p:cNvSpPr>
          <p:nvPr>
            <p:ph type="sldImg"/>
          </p:nvPr>
        </p:nvSpPr>
        <p:spPr>
          <a:solidFill>
            <a:srgbClr val="FFFFFF"/>
          </a:solidFill>
          <a:ln/>
        </p:spPr>
      </p:sp>
      <p:sp>
        <p:nvSpPr>
          <p:cNvPr id="1075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latin typeface="Times New Roman" pitchFamily="18" charset="0"/>
              </a:rPr>
              <a:t>Figure 37.3 Cation exchange in soil.</a:t>
            </a:r>
          </a:p>
        </p:txBody>
      </p:sp>
      <p:sp>
        <p:nvSpPr>
          <p:cNvPr id="5" name="Header Placeholder 4"/>
          <p:cNvSpPr>
            <a:spLocks noGrp="1"/>
          </p:cNvSpPr>
          <p:nvPr>
            <p:ph type="hdr" sz="quarter"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3202493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773361642"/>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443137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r>
              <a:rPr lang="en-US" smtClean="0">
                <a:solidFill>
                  <a:srgbClr val="F0A22E">
                    <a:shade val="75000"/>
                  </a:srgbClr>
                </a:solidFill>
              </a:rPr>
              <a:t>2021-2022</a:t>
            </a:r>
            <a:endParaRPr lang="en-US">
              <a:solidFill>
                <a:srgbClr val="F0A22E">
                  <a:shade val="75000"/>
                </a:srgbClr>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r>
              <a:rPr lang="en-US" smtClean="0">
                <a:solidFill>
                  <a:srgbClr val="F0A22E">
                    <a:shade val="75000"/>
                  </a:srgbClr>
                </a:solidFill>
              </a:rPr>
              <a:t>Dr. Alwand Tahir Dizayee</a:t>
            </a:r>
            <a:endParaRPr lang="en-US">
              <a:solidFill>
                <a:srgbClr val="F0A22E">
                  <a:shade val="75000"/>
                </a:srgbClr>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63A1B303-8452-459B-99BE-CCA3492EFA4C}" type="slidenum">
              <a:rPr lang="ar-SA">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10675410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79679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7268473"/>
      </p:ext>
    </p:extLst>
  </p:cSld>
  <p:clrMapOvr>
    <a:overrideClrMapping bg1="dk1" tx1="lt1" bg2="dk2" tx2="lt2" accent1="accent1" accent2="accent2" accent3="accent3" accent4="accent4" accent5="accent5" accent6="accent6" hlink="hlink" folHlink="folHlink"/>
  </p:clrMapOvr>
  <p:transition spd="slow">
    <p:newsflash/>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29720589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73756821"/>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88163768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4566981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28458843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007043686"/>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en-US" smtClean="0">
                <a:solidFill>
                  <a:srgbClr val="F0A22E">
                    <a:shade val="75000"/>
                  </a:srgbClr>
                </a:solidFill>
              </a:rPr>
              <a:t>2021-2022</a:t>
            </a:r>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29179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newsflash/>
    <p:sndAc>
      <p:stSnd>
        <p:snd r:embed="rId14" name="chimes.wav"/>
      </p:stSnd>
    </p:sndAc>
  </p:transition>
  <p:timing>
    <p:tnLst>
      <p:par>
        <p:cTn id="1" dur="indefinite" restart="never" nodeType="tmRoot"/>
      </p:par>
    </p:tnLst>
  </p:timing>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6" name="Picture 4" descr="5"/>
          <p:cNvPicPr>
            <a:picLocks noChangeAspect="1" noChangeArrowheads="1"/>
          </p:cNvPicPr>
          <p:nvPr/>
        </p:nvPicPr>
        <p:blipFill>
          <a:blip r:embed="rId3" cstate="print"/>
          <a:srcRect/>
          <a:stretch>
            <a:fillRect/>
          </a:stretch>
        </p:blipFill>
        <p:spPr bwMode="auto">
          <a:xfrm>
            <a:off x="250825" y="188913"/>
            <a:ext cx="8713788" cy="5903912"/>
          </a:xfrm>
          <a:prstGeom prst="rect">
            <a:avLst/>
          </a:prstGeom>
          <a:noFill/>
        </p:spPr>
      </p:pic>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24079024"/>
      </p:ext>
    </p:extLst>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649408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smtClean="0">
                <a:ln w="17780" cmpd="sng">
                  <a:solidFill>
                    <a:srgbClr val="FFFFFF"/>
                  </a:solidFill>
                  <a:prstDash val="solid"/>
                  <a:miter lim="800000"/>
                </a:ln>
                <a:solidFill>
                  <a:srgbClr val="FF0000"/>
                </a:solidFill>
                <a:effectLst>
                  <a:outerShdw blurRad="50800" algn="tl" rotWithShape="0">
                    <a:srgbClr val="000000"/>
                  </a:outerShdw>
                </a:effectLst>
              </a:rPr>
              <a:t>                      Hypothesis Electrical Potential </a:t>
            </a:r>
            <a:r>
              <a:rPr lang="en-US" b="1" dirty="0" smtClean="0">
                <a:ln w="17780" cmpd="sng">
                  <a:solidFill>
                    <a:srgbClr val="FFFFFF"/>
                  </a:solidFill>
                  <a:prstDash val="solid"/>
                  <a:miter lim="800000"/>
                </a:ln>
                <a:solidFill>
                  <a:srgbClr val="FF0000"/>
                </a:solidFill>
                <a:effectLst>
                  <a:outerShdw blurRad="50800" algn="tl" rotWithShape="0">
                    <a:srgbClr val="000000"/>
                  </a:outerShdw>
                </a:effectLst>
              </a:rPr>
              <a:t/>
            </a:r>
            <a:br>
              <a:rPr lang="en-US" b="1" dirty="0" smtClean="0">
                <a:ln w="17780" cmpd="sng">
                  <a:solidFill>
                    <a:srgbClr val="FFFFFF"/>
                  </a:solidFill>
                  <a:prstDash val="solid"/>
                  <a:miter lim="800000"/>
                </a:ln>
                <a:solidFill>
                  <a:srgbClr val="FF0000"/>
                </a:solidFill>
                <a:effectLst>
                  <a:outerShdw blurRad="50800" algn="tl" rotWithShape="0">
                    <a:srgbClr val="000000"/>
                  </a:outerShdw>
                </a:effectLst>
              </a:rPr>
            </a:br>
            <a:r>
              <a:rPr lang="en-US" dirty="0" smtClean="0"/>
              <a:t> </a:t>
            </a:r>
            <a:r>
              <a:rPr lang="en-US" sz="2000" b="1" dirty="0" smtClean="0"/>
              <a:t>the cell wall with a </a:t>
            </a:r>
            <a:r>
              <a:rPr lang="en-US" sz="2000" b="1" dirty="0" smtClean="0">
                <a:solidFill>
                  <a:srgbClr val="FF0000"/>
                </a:solidFill>
              </a:rPr>
              <a:t>negative charge </a:t>
            </a:r>
            <a:r>
              <a:rPr lang="en-US" sz="2000" b="1" dirty="0" smtClean="0"/>
              <a:t>as is the case in the clay fraction and solution of less concentration of hydrogen ions from the cloud </a:t>
            </a:r>
            <a:r>
              <a:rPr lang="en-US" sz="2000" b="1" dirty="0" smtClean="0">
                <a:solidFill>
                  <a:srgbClr val="FF0000"/>
                </a:solidFill>
              </a:rPr>
              <a:t>10</a:t>
            </a:r>
            <a:r>
              <a:rPr lang="en-US" sz="2000" b="1" baseline="30000" dirty="0" smtClean="0">
                <a:solidFill>
                  <a:srgbClr val="FF0000"/>
                </a:solidFill>
              </a:rPr>
              <a:t>-3</a:t>
            </a:r>
            <a:r>
              <a:rPr lang="en-US" sz="2000" b="1" dirty="0" smtClean="0">
                <a:solidFill>
                  <a:srgbClr val="FF0000"/>
                </a:solidFill>
              </a:rPr>
              <a:t> </a:t>
            </a:r>
            <a:r>
              <a:rPr lang="en-US" sz="2000" b="1" dirty="0" smtClean="0"/>
              <a:t>: </a:t>
            </a:r>
            <a:r>
              <a:rPr lang="en-US" sz="2000" b="1" dirty="0" smtClean="0">
                <a:solidFill>
                  <a:srgbClr val="FF0000"/>
                </a:solidFill>
              </a:rPr>
              <a:t>g/</a:t>
            </a:r>
            <a:r>
              <a:rPr lang="en-US" sz="2000" b="1" baseline="30000" dirty="0" smtClean="0">
                <a:solidFill>
                  <a:srgbClr val="FF0000"/>
                </a:solidFill>
              </a:rPr>
              <a:t> </a:t>
            </a:r>
            <a:r>
              <a:rPr lang="en-US" sz="2000" b="1" dirty="0" smtClean="0">
                <a:solidFill>
                  <a:srgbClr val="FF0000"/>
                </a:solidFill>
              </a:rPr>
              <a:t>Ion / liter = 1 mg = 1ppm</a:t>
            </a:r>
            <a:r>
              <a:rPr lang="en-US" sz="2000" b="1" dirty="0" smtClean="0"/>
              <a:t/>
            </a:r>
            <a:br>
              <a:rPr lang="en-US" sz="2000" b="1" dirty="0" smtClean="0"/>
            </a:br>
            <a:r>
              <a:rPr lang="en-US" sz="2000" b="1" dirty="0" smtClean="0"/>
              <a:t>- Less than 1 mg. Ion / liter of hydrogen ion is the root of the plant with a </a:t>
            </a:r>
            <a:r>
              <a:rPr lang="en-US" sz="2000" b="1" dirty="0" smtClean="0">
                <a:solidFill>
                  <a:srgbClr val="FF0000"/>
                </a:solidFill>
              </a:rPr>
              <a:t>negative </a:t>
            </a:r>
            <a:r>
              <a:rPr lang="en-US" sz="2000" b="1" dirty="0" smtClean="0">
                <a:solidFill>
                  <a:srgbClr val="9966FF"/>
                </a:solidFill>
              </a:rPr>
              <a:t>( </a:t>
            </a:r>
            <a:r>
              <a:rPr lang="en-US" sz="2800" b="1" dirty="0" smtClean="0">
                <a:solidFill>
                  <a:srgbClr val="9966FF"/>
                </a:solidFill>
              </a:rPr>
              <a:t>-</a:t>
            </a:r>
            <a:r>
              <a:rPr lang="en-US" sz="2000" b="1" dirty="0" smtClean="0">
                <a:solidFill>
                  <a:srgbClr val="9966FF"/>
                </a:solidFill>
              </a:rPr>
              <a:t> ) </a:t>
            </a:r>
            <a:r>
              <a:rPr lang="en-US" sz="2000" b="1" dirty="0" smtClean="0"/>
              <a:t>charge </a:t>
            </a:r>
            <a:r>
              <a:rPr lang="en-US" sz="2000" b="1" dirty="0" smtClean="0">
                <a:solidFill>
                  <a:srgbClr val="9966FF"/>
                </a:solidFill>
              </a:rPr>
              <a:t>absorbs the positive </a:t>
            </a:r>
            <a:r>
              <a:rPr lang="en-US" sz="2000" b="1" dirty="0" smtClean="0"/>
              <a:t>charge. </a:t>
            </a:r>
            <a:r>
              <a:rPr lang="en-US" sz="2800" b="1" dirty="0" smtClean="0">
                <a:solidFill>
                  <a:srgbClr val="9966FF"/>
                </a:solidFill>
              </a:rPr>
              <a:t>( </a:t>
            </a:r>
            <a:r>
              <a:rPr lang="en-US" sz="3600" b="1" dirty="0" smtClean="0">
                <a:solidFill>
                  <a:srgbClr val="9966FF"/>
                </a:solidFill>
              </a:rPr>
              <a:t>-</a:t>
            </a:r>
            <a:r>
              <a:rPr lang="en-US" sz="2800" b="1" dirty="0" smtClean="0">
                <a:solidFill>
                  <a:srgbClr val="9966FF"/>
                </a:solidFill>
              </a:rPr>
              <a:t> ) </a:t>
            </a:r>
            <a:r>
              <a:rPr lang="en-US" sz="2000" b="1" dirty="0" smtClean="0"/>
              <a:t/>
            </a:r>
            <a:br>
              <a:rPr lang="en-US" sz="2000" b="1" dirty="0" smtClean="0"/>
            </a:br>
            <a:r>
              <a:rPr lang="en-US" sz="2000" b="1" dirty="0" smtClean="0"/>
              <a:t>- If </a:t>
            </a:r>
            <a:r>
              <a:rPr lang="en-US" sz="2000" b="1" dirty="0" smtClean="0">
                <a:solidFill>
                  <a:srgbClr val="9966FF"/>
                </a:solidFill>
              </a:rPr>
              <a:t>equal</a:t>
            </a:r>
            <a:r>
              <a:rPr lang="en-US" sz="2000" b="1" dirty="0" smtClean="0"/>
              <a:t> to 1 mg. Ion / liter of hydrogen ion is the root of the plant is </a:t>
            </a:r>
            <a:r>
              <a:rPr lang="en-US" sz="2000" b="1" dirty="0" smtClean="0">
                <a:solidFill>
                  <a:srgbClr val="FF0000"/>
                </a:solidFill>
              </a:rPr>
              <a:t>zero</a:t>
            </a:r>
            <a:r>
              <a:rPr lang="en-US" sz="2000" b="1" dirty="0" smtClean="0"/>
              <a:t> for any absorption of ions not taking place where the shipment is neutral. </a:t>
            </a:r>
          </a:p>
          <a:p>
            <a:r>
              <a:rPr lang="en-US" sz="2800" b="1" dirty="0" smtClean="0">
                <a:solidFill>
                  <a:srgbClr val="9966FF"/>
                </a:solidFill>
              </a:rPr>
              <a:t>( 0)</a:t>
            </a:r>
            <a:r>
              <a:rPr lang="en-US" sz="2000" b="1" dirty="0" smtClean="0"/>
              <a:t/>
            </a:r>
            <a:br>
              <a:rPr lang="en-US" sz="2000" b="1" dirty="0" smtClean="0"/>
            </a:br>
            <a:r>
              <a:rPr lang="en-US" sz="2000" b="1" dirty="0" smtClean="0"/>
              <a:t>- If it is higher than </a:t>
            </a:r>
            <a:r>
              <a:rPr lang="en-US" sz="2000" b="1" dirty="0" err="1" smtClean="0"/>
              <a:t>ppm</a:t>
            </a:r>
            <a:r>
              <a:rPr lang="en-US" sz="2000" b="1" dirty="0" smtClean="0"/>
              <a:t> 1 be the root of the plant</a:t>
            </a:r>
            <a:r>
              <a:rPr lang="en-US" sz="2000" b="1" dirty="0" smtClean="0">
                <a:solidFill>
                  <a:srgbClr val="9966FF"/>
                </a:solidFill>
              </a:rPr>
              <a:t> ( + )</a:t>
            </a:r>
            <a:r>
              <a:rPr lang="en-US" sz="2000" b="1" dirty="0" smtClean="0"/>
              <a:t> absorbs the  </a:t>
            </a:r>
            <a:r>
              <a:rPr lang="en-US" sz="2000" b="1" dirty="0" smtClean="0">
                <a:solidFill>
                  <a:srgbClr val="9966FF"/>
                </a:solidFill>
              </a:rPr>
              <a:t>negative charge</a:t>
            </a:r>
            <a:r>
              <a:rPr lang="en-US" sz="2000" b="1" dirty="0" smtClean="0"/>
              <a:t>. </a:t>
            </a:r>
            <a:r>
              <a:rPr lang="en-US" sz="2800" b="1" dirty="0" smtClean="0">
                <a:solidFill>
                  <a:srgbClr val="9966FF"/>
                </a:solidFill>
              </a:rPr>
              <a:t>( + ) </a:t>
            </a:r>
            <a:r>
              <a:rPr lang="en-US" sz="2000" b="1" dirty="0" smtClean="0"/>
              <a:t/>
            </a:r>
            <a:br>
              <a:rPr lang="en-US" sz="2000" b="1" dirty="0" smtClean="0"/>
            </a:br>
            <a:r>
              <a:rPr lang="en-US" sz="2000" b="1" dirty="0" smtClean="0"/>
              <a:t>The soil solution: </a:t>
            </a:r>
            <a:br>
              <a:rPr lang="en-US" sz="2000" b="1" dirty="0" smtClean="0"/>
            </a:br>
            <a:r>
              <a:rPr lang="en-US" sz="2000" b="1" dirty="0" smtClean="0">
                <a:solidFill>
                  <a:srgbClr val="9966FF"/>
                </a:solidFill>
              </a:rPr>
              <a:t>Negative</a:t>
            </a:r>
            <a:r>
              <a:rPr lang="en-US" sz="2000" b="1" dirty="0" smtClean="0"/>
              <a:t>: if the concentration of hydrogen ions </a:t>
            </a:r>
            <a:r>
              <a:rPr lang="en-US" sz="2000" b="1" dirty="0" smtClean="0">
                <a:solidFill>
                  <a:srgbClr val="9966FF"/>
                </a:solidFill>
              </a:rPr>
              <a:t>less than 1 mg</a:t>
            </a:r>
            <a:r>
              <a:rPr lang="en-US" sz="2000" b="1" dirty="0" smtClean="0"/>
              <a:t>. Ion / L is a negative root absorbs positive. </a:t>
            </a:r>
            <a:br>
              <a:rPr lang="en-US" sz="2000" b="1" dirty="0" smtClean="0"/>
            </a:br>
            <a:r>
              <a:rPr lang="en-US" sz="2000" b="1" dirty="0" smtClean="0">
                <a:solidFill>
                  <a:srgbClr val="9966FF"/>
                </a:solidFill>
              </a:rPr>
              <a:t>Zero </a:t>
            </a:r>
            <a:r>
              <a:rPr lang="en-US" sz="2000" b="1" dirty="0" smtClean="0"/>
              <a:t>(neutral): If the concentration of hydrogen ions is </a:t>
            </a:r>
            <a:r>
              <a:rPr lang="en-US" sz="2000" b="1" dirty="0" smtClean="0">
                <a:solidFill>
                  <a:srgbClr val="9966FF"/>
                </a:solidFill>
              </a:rPr>
              <a:t>equal to 1 </a:t>
            </a:r>
            <a:r>
              <a:rPr lang="en-US" sz="2000" b="1" dirty="0" smtClean="0"/>
              <a:t>mg. Ion / liter. </a:t>
            </a:r>
            <a:br>
              <a:rPr lang="en-US" sz="2000" b="1" dirty="0" smtClean="0"/>
            </a:br>
            <a:r>
              <a:rPr lang="en-US" sz="2000" b="1" dirty="0" smtClean="0">
                <a:solidFill>
                  <a:srgbClr val="9966FF"/>
                </a:solidFill>
              </a:rPr>
              <a:t>Positive</a:t>
            </a:r>
            <a:r>
              <a:rPr lang="en-US" sz="2000" b="1" dirty="0" smtClean="0"/>
              <a:t>: if the concentration of hydrogen ions </a:t>
            </a:r>
            <a:r>
              <a:rPr lang="en-US" sz="2000" b="1" dirty="0" smtClean="0">
                <a:solidFill>
                  <a:srgbClr val="9966FF"/>
                </a:solidFill>
              </a:rPr>
              <a:t>more than </a:t>
            </a:r>
            <a:r>
              <a:rPr lang="en-US" sz="2000" b="1" dirty="0" err="1" smtClean="0">
                <a:solidFill>
                  <a:srgbClr val="9966FF"/>
                </a:solidFill>
              </a:rPr>
              <a:t>ppm</a:t>
            </a:r>
            <a:r>
              <a:rPr lang="en-US" sz="2000" b="1" dirty="0" smtClean="0">
                <a:solidFill>
                  <a:srgbClr val="9966FF"/>
                </a:solidFill>
              </a:rPr>
              <a:t> 1 </a:t>
            </a:r>
            <a:r>
              <a:rPr lang="en-US" sz="2000" b="1" dirty="0" smtClean="0"/>
              <a:t>root be positive and absorbs negative. </a:t>
            </a:r>
            <a:br>
              <a:rPr lang="en-US" sz="2000" b="1" dirty="0" smtClean="0"/>
            </a:br>
            <a:endParaRPr lang="en-US" sz="2000" b="1" dirty="0"/>
          </a:p>
        </p:txBody>
      </p:sp>
      <p:sp>
        <p:nvSpPr>
          <p:cNvPr id="4" name="Footer Placeholder 3"/>
          <p:cNvSpPr>
            <a:spLocks noGrp="1"/>
          </p:cNvSpPr>
          <p:nvPr>
            <p:ph type="ftr" sz="quarter" idx="11"/>
          </p:nvPr>
        </p:nvSpPr>
        <p:spPr>
          <a:xfrm>
            <a:off x="-990600" y="6416675"/>
            <a:ext cx="2895600" cy="288925"/>
          </a:xfrm>
        </p:spPr>
        <p:txBody>
          <a:bodyPr/>
          <a:lstStyle/>
          <a:p>
            <a:r>
              <a:rPr lang="en-US" smtClean="0"/>
              <a:t>Dr. Alwand Tahir Dizayee</a:t>
            </a:r>
            <a:endParaRPr lang="en-US" dirty="0"/>
          </a:p>
        </p:txBody>
      </p:sp>
      <p:sp>
        <p:nvSpPr>
          <p:cNvPr id="5" name="Slide Number Placeholder 4"/>
          <p:cNvSpPr>
            <a:spLocks noGrp="1"/>
          </p:cNvSpPr>
          <p:nvPr>
            <p:ph type="sldNum" sz="quarter" idx="12"/>
          </p:nvPr>
        </p:nvSpPr>
        <p:spPr/>
        <p:txBody>
          <a:bodyPr/>
          <a:lstStyle/>
          <a:p>
            <a:fld id="{D49E117A-CA9F-4CE9-A8CC-1947869981DF}" type="slidenum">
              <a:rPr lang="en-US" smtClean="0"/>
              <a:pPr/>
              <a:t>10</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318797660"/>
      </p:ext>
    </p:extLst>
  </p:cSld>
  <p:clrMapOvr>
    <a:masterClrMapping/>
  </p:clrMapOvr>
  <p:transition spd="slow">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153400" cy="4708981"/>
          </a:xfrm>
          <a:prstGeom prst="rect">
            <a:avLst/>
          </a:prstGeom>
        </p:spPr>
        <p:txBody>
          <a:bodyPr wrap="square">
            <a:spAutoFit/>
          </a:bodyPr>
          <a:lstStyle/>
          <a:p>
            <a:r>
              <a:rPr lang="en-US" sz="2400" b="1" dirty="0" smtClean="0">
                <a:solidFill>
                  <a:srgbClr val="FF0000"/>
                </a:solidFill>
              </a:rPr>
              <a:t>® Why added  the  lime</a:t>
            </a:r>
            <a:r>
              <a:rPr lang="en-US" sz="2400" b="1" dirty="0" smtClean="0">
                <a:solidFill>
                  <a:srgbClr val="9966FF"/>
                </a:solidFill>
              </a:rPr>
              <a:t> CaCO</a:t>
            </a:r>
            <a:r>
              <a:rPr lang="en-US" sz="2400" b="1" baseline="-25000" dirty="0" smtClean="0">
                <a:solidFill>
                  <a:srgbClr val="9966FF"/>
                </a:solidFill>
              </a:rPr>
              <a:t>3</a:t>
            </a:r>
            <a:r>
              <a:rPr lang="en-US" sz="2400" b="1" dirty="0" smtClean="0">
                <a:solidFill>
                  <a:srgbClr val="9966FF"/>
                </a:solidFill>
              </a:rPr>
              <a:t> </a:t>
            </a:r>
            <a:r>
              <a:rPr lang="en-US" sz="2400" b="1" dirty="0" smtClean="0">
                <a:solidFill>
                  <a:srgbClr val="FF0000"/>
                </a:solidFill>
              </a:rPr>
              <a:t>for </a:t>
            </a:r>
            <a:r>
              <a:rPr lang="en-US" sz="3200" b="1" dirty="0" smtClean="0">
                <a:solidFill>
                  <a:srgbClr val="9966FF"/>
                </a:solidFill>
              </a:rPr>
              <a:t>acid soil</a:t>
            </a:r>
            <a:r>
              <a:rPr lang="en-US" sz="2400" b="1" dirty="0" smtClean="0">
                <a:solidFill>
                  <a:srgbClr val="FF0000"/>
                </a:solidFill>
              </a:rPr>
              <a:t>? </a:t>
            </a:r>
            <a:r>
              <a:rPr lang="en-US" sz="2400" dirty="0" smtClean="0">
                <a:solidFill>
                  <a:srgbClr val="FF0000"/>
                </a:solidFill>
              </a:rPr>
              <a:t/>
            </a:r>
            <a:br>
              <a:rPr lang="en-US" sz="2400" dirty="0" smtClean="0">
                <a:solidFill>
                  <a:srgbClr val="FF0000"/>
                </a:solidFill>
              </a:rPr>
            </a:br>
            <a:r>
              <a:rPr lang="en-US" sz="2000" b="1" dirty="0" smtClean="0"/>
              <a:t>In acidic soils of humid areas and that a high concentration </a:t>
            </a:r>
            <a:r>
              <a:rPr lang="en-US" sz="2000" b="1" dirty="0" smtClean="0">
                <a:solidFill>
                  <a:srgbClr val="FF0000"/>
                </a:solidFill>
              </a:rPr>
              <a:t>(H</a:t>
            </a:r>
            <a:r>
              <a:rPr lang="en-US" sz="2000" b="1" baseline="30000" dirty="0" smtClean="0">
                <a:solidFill>
                  <a:srgbClr val="FF0000"/>
                </a:solidFill>
              </a:rPr>
              <a:t>+</a:t>
            </a:r>
            <a:r>
              <a:rPr lang="en-US" sz="2000" b="1" dirty="0" smtClean="0">
                <a:solidFill>
                  <a:srgbClr val="FF0000"/>
                </a:solidFill>
              </a:rPr>
              <a:t>)</a:t>
            </a:r>
            <a:r>
              <a:rPr lang="en-US" sz="2000" b="1" dirty="0" smtClean="0"/>
              <a:t>ions resulting from the decomposition of organic matter in the soil increases the absorption of anions and lower absorption cations the contrary may occur secretion (</a:t>
            </a:r>
            <a:r>
              <a:rPr lang="en-US" sz="2800" b="1" dirty="0" smtClean="0">
                <a:solidFill>
                  <a:srgbClr val="9966FF"/>
                </a:solidFill>
              </a:rPr>
              <a:t>DEPLETION)</a:t>
            </a:r>
            <a:r>
              <a:rPr lang="en-US" sz="2000" b="1" dirty="0" smtClean="0"/>
              <a:t> Any withdrawal of cations and presents originally on the surface of the root and edit this cations to a solution soil, due to heavy rains had washed and provider of large quantities of soil to depths beyond the reach of plant roots. </a:t>
            </a:r>
            <a:br>
              <a:rPr lang="en-US" sz="2000" b="1" dirty="0" smtClean="0"/>
            </a:br>
            <a:r>
              <a:rPr lang="en-US" sz="2000" b="1" dirty="0" smtClean="0"/>
              <a:t>As for the soils of Iraq and soils dry areas and semi-arid opposite is true where the difference voltage is negative and increasing cations absorption and lower absorption of anions. </a:t>
            </a:r>
            <a:r>
              <a:rPr lang="en-US" sz="2000" b="1" dirty="0" smtClean="0">
                <a:solidFill>
                  <a:srgbClr val="FF0000"/>
                </a:solidFill>
              </a:rPr>
              <a:t>At  decreasing of transudation decrease (Ca</a:t>
            </a:r>
            <a:r>
              <a:rPr lang="en-US" sz="2000" b="1" baseline="30000" dirty="0" smtClean="0">
                <a:solidFill>
                  <a:srgbClr val="FF0000"/>
                </a:solidFill>
              </a:rPr>
              <a:t>2+</a:t>
            </a:r>
            <a:r>
              <a:rPr lang="en-US" sz="2000" b="1" dirty="0" smtClean="0">
                <a:solidFill>
                  <a:srgbClr val="FF0000"/>
                </a:solidFill>
              </a:rPr>
              <a:t>) </a:t>
            </a:r>
            <a:r>
              <a:rPr lang="en-US" sz="2000" b="1" dirty="0" smtClean="0"/>
              <a:t>and all absorption of (Ca</a:t>
            </a:r>
            <a:r>
              <a:rPr lang="en-US" sz="2000" b="1" baseline="30000" dirty="0" smtClean="0"/>
              <a:t>2+</a:t>
            </a:r>
            <a:r>
              <a:rPr lang="en-US" sz="2000" b="1" dirty="0" smtClean="0"/>
              <a:t>) are done on</a:t>
            </a:r>
            <a:r>
              <a:rPr lang="en-US" sz="2000" b="1" dirty="0" smtClean="0">
                <a:solidFill>
                  <a:srgbClr val="FF0000"/>
                </a:solidFill>
              </a:rPr>
              <a:t> </a:t>
            </a:r>
            <a:r>
              <a:rPr lang="en-US" sz="2000" b="1" dirty="0" smtClean="0"/>
              <a:t>transudation ,mass flow</a:t>
            </a:r>
            <a:endParaRPr lang="en-US" sz="2000"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11</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191444035"/>
      </p:ext>
    </p:extLst>
  </p:cSld>
  <p:clrMapOvr>
    <a:masterClrMapping/>
  </p:clrMapOvr>
  <p:transition spd="slow">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001000" cy="1415772"/>
          </a:xfrm>
          <a:prstGeom prst="rect">
            <a:avLst/>
          </a:prstGeom>
        </p:spPr>
        <p:txBody>
          <a:bodyPr wrap="square">
            <a:spAutoFit/>
          </a:bodyPr>
          <a:lstStyle/>
          <a:p>
            <a:r>
              <a:rPr lang="en-US" sz="2400" b="1" dirty="0" smtClean="0">
                <a:solidFill>
                  <a:srgbClr val="FF0000"/>
                </a:solidFill>
              </a:rPr>
              <a:t>      </a:t>
            </a:r>
            <a:r>
              <a:rPr lang="en-US" sz="3200" b="1" dirty="0" smtClean="0">
                <a:solidFill>
                  <a:srgbClr val="9966FF"/>
                </a:solidFill>
              </a:rPr>
              <a:t>Sign that maintain  active Absorption </a:t>
            </a:r>
            <a:r>
              <a:rPr lang="en-US" sz="2800" dirty="0" smtClean="0"/>
              <a:t/>
            </a:r>
            <a:br>
              <a:rPr lang="en-US" sz="2800" dirty="0" smtClean="0"/>
            </a:br>
            <a:r>
              <a:rPr lang="en-US" b="1" dirty="0" smtClean="0"/>
              <a:t>Experiments carried out by </a:t>
            </a:r>
            <a:r>
              <a:rPr lang="en-US" b="1" dirty="0" smtClean="0">
                <a:solidFill>
                  <a:srgbClr val="9966FF"/>
                </a:solidFill>
              </a:rPr>
              <a:t>( </a:t>
            </a:r>
            <a:r>
              <a:rPr lang="en-US" b="1" dirty="0" err="1" smtClean="0">
                <a:solidFill>
                  <a:srgbClr val="9966FF"/>
                </a:solidFill>
              </a:rPr>
              <a:t>lande</a:t>
            </a:r>
            <a:r>
              <a:rPr lang="en-US" b="1" dirty="0" smtClean="0">
                <a:solidFill>
                  <a:srgbClr val="9966FF"/>
                </a:solidFill>
              </a:rPr>
              <a:t> </a:t>
            </a:r>
            <a:r>
              <a:rPr lang="en-US" b="1" dirty="0" err="1" smtClean="0">
                <a:solidFill>
                  <a:srgbClr val="9966FF"/>
                </a:solidFill>
              </a:rPr>
              <a:t>gard</a:t>
            </a:r>
            <a:r>
              <a:rPr lang="en-US" b="1" dirty="0" smtClean="0">
                <a:solidFill>
                  <a:srgbClr val="9966FF"/>
                </a:solidFill>
              </a:rPr>
              <a:t> 1948</a:t>
            </a:r>
            <a:r>
              <a:rPr lang="en-US" b="1" dirty="0" smtClean="0"/>
              <a:t>) and his aides have made to the alga </a:t>
            </a:r>
            <a:r>
              <a:rPr lang="en-US" b="1" dirty="0" err="1" smtClean="0"/>
              <a:t>Nitella</a:t>
            </a:r>
            <a:r>
              <a:rPr lang="en-US" b="1" dirty="0" smtClean="0"/>
              <a:t> in freshwater pond water and the </a:t>
            </a:r>
            <a:r>
              <a:rPr lang="en-US" b="1" dirty="0" err="1" smtClean="0"/>
              <a:t>valonia</a:t>
            </a:r>
            <a:r>
              <a:rPr lang="en-US" b="1" dirty="0" smtClean="0"/>
              <a:t> in sea water sea water have shown that:</a:t>
            </a:r>
            <a:endParaRPr lang="en-US" b="1" dirty="0"/>
          </a:p>
        </p:txBody>
      </p:sp>
      <p:graphicFrame>
        <p:nvGraphicFramePr>
          <p:cNvPr id="3" name="Group 67"/>
          <p:cNvGraphicFramePr>
            <a:graphicFrameLocks noGrp="1"/>
          </p:cNvGraphicFramePr>
          <p:nvPr>
            <p:ph idx="1"/>
          </p:nvPr>
        </p:nvGraphicFramePr>
        <p:xfrm>
          <a:off x="457200" y="1600200"/>
          <a:ext cx="8229602" cy="5980966"/>
        </p:xfrm>
        <a:graphic>
          <a:graphicData uri="http://schemas.openxmlformats.org/drawingml/2006/table">
            <a:tbl>
              <a:tblPr rtl="1"/>
              <a:tblGrid>
                <a:gridCol w="4121151"/>
                <a:gridCol w="4108451"/>
              </a:tblGrid>
              <a:tr h="378096">
                <a:tc>
                  <a:txBody>
                    <a:bodyPr/>
                    <a:lstStyle/>
                    <a:p>
                      <a:pPr marL="273050" marR="0" lvl="0" indent="-27305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ahoma" pitchFamily="34" charset="0"/>
                          <a:cs typeface="Times New Roman" pitchFamily="18" charset="0"/>
                        </a:rPr>
                        <a:t>Nitella</a:t>
                      </a:r>
                      <a:r>
                        <a:rPr kumimoji="0" lang="en-US" sz="1800" b="1" i="0" u="none" strike="noStrike" cap="none" normalizeH="0" baseline="0" dirty="0" smtClean="0">
                          <a:ln>
                            <a:noFill/>
                          </a:ln>
                          <a:solidFill>
                            <a:schemeClr val="tx1"/>
                          </a:solidFill>
                          <a:effectLst/>
                          <a:latin typeface="Tahoma" pitchFamily="34" charset="0"/>
                          <a:cs typeface="Times New Roman" pitchFamily="18" charset="0"/>
                        </a:rPr>
                        <a:t> /  </a:t>
                      </a:r>
                      <a:r>
                        <a:rPr kumimoji="0" lang="en-US" sz="2400" b="1" i="0" u="none" strike="noStrike" cap="none" normalizeH="0" baseline="0" dirty="0" smtClean="0">
                          <a:ln>
                            <a:noFill/>
                          </a:ln>
                          <a:solidFill>
                            <a:srgbClr val="FF0000"/>
                          </a:solidFill>
                          <a:effectLst/>
                          <a:latin typeface="Tahoma" pitchFamily="34" charset="0"/>
                          <a:cs typeface="Times New Roman" pitchFamily="18" charset="0"/>
                        </a:rPr>
                        <a:t>Pond water</a:t>
                      </a:r>
                      <a:endParaRPr kumimoji="0" lang="en-US" sz="3200" b="1" i="0" u="none" strike="noStrike" cap="none" normalizeH="0" baseline="0" dirty="0" smtClean="0">
                        <a:ln>
                          <a:noFill/>
                        </a:ln>
                        <a:solidFill>
                          <a:srgbClr val="FF0000"/>
                        </a:solidFill>
                        <a:effectLst/>
                        <a:latin typeface="Constantia"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ahoma" pitchFamily="34" charset="0"/>
                          <a:cs typeface="Times New Roman" pitchFamily="18" charset="0"/>
                        </a:rPr>
                        <a:t>       </a:t>
                      </a:r>
                      <a:r>
                        <a:rPr kumimoji="0" lang="en-US" sz="1800" b="1" i="0" u="none" strike="noStrike" cap="none" normalizeH="0" baseline="0" dirty="0" err="1" smtClean="0">
                          <a:ln>
                            <a:noFill/>
                          </a:ln>
                          <a:solidFill>
                            <a:schemeClr val="tx1"/>
                          </a:solidFill>
                          <a:effectLst/>
                          <a:latin typeface="Tahoma" pitchFamily="34" charset="0"/>
                          <a:cs typeface="Times New Roman" pitchFamily="18" charset="0"/>
                        </a:rPr>
                        <a:t>Valonia</a:t>
                      </a:r>
                      <a:r>
                        <a:rPr kumimoji="0" lang="en-US" sz="1800" b="1" i="0" u="none" strike="noStrike" cap="none" normalizeH="0" baseline="0" dirty="0" smtClean="0">
                          <a:ln>
                            <a:noFill/>
                          </a:ln>
                          <a:solidFill>
                            <a:schemeClr val="tx1"/>
                          </a:solidFill>
                          <a:effectLst/>
                          <a:latin typeface="Tahoma" pitchFamily="34" charset="0"/>
                          <a:cs typeface="Times New Roman" pitchFamily="18" charset="0"/>
                        </a:rPr>
                        <a:t> / </a:t>
                      </a:r>
                      <a:r>
                        <a:rPr kumimoji="0" lang="en-US" sz="2400" b="1" i="0" u="none" strike="noStrike" cap="none" normalizeH="0" baseline="0" dirty="0" smtClean="0">
                          <a:ln>
                            <a:noFill/>
                          </a:ln>
                          <a:solidFill>
                            <a:srgbClr val="FFFF00"/>
                          </a:solidFill>
                          <a:effectLst/>
                          <a:latin typeface="Tahoma" pitchFamily="34" charset="0"/>
                          <a:cs typeface="Times New Roman" pitchFamily="18" charset="0"/>
                        </a:rPr>
                        <a:t>Sea water</a:t>
                      </a:r>
                      <a:endParaRPr kumimoji="0" lang="en-US" sz="4000" b="1" i="0" u="none" strike="noStrike" cap="none" normalizeH="0" baseline="0" dirty="0" smtClean="0">
                        <a:ln>
                          <a:noFill/>
                        </a:ln>
                        <a:solidFill>
                          <a:srgbClr val="FFFF00"/>
                        </a:solidFill>
                        <a:effectLst/>
                        <a:latin typeface="Constantia"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BF8F"/>
                    </a:solidFill>
                  </a:tcPr>
                </a:tc>
              </a:tr>
              <a:tr h="993397">
                <a:tc>
                  <a:txBody>
                    <a:bodyPr/>
                    <a:lstStyle/>
                    <a:p>
                      <a:pPr marL="273050" marR="0" lvl="0" indent="-273050" algn="ctr" defTabSz="914400" rtl="1"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1</a:t>
                      </a:r>
                      <a:r>
                        <a:rPr kumimoji="0" lang="en-US" sz="1800" b="1" i="0" u="none" strike="noStrike" cap="none" normalizeH="0" baseline="0" dirty="0" smtClean="0">
                          <a:ln>
                            <a:noFill/>
                          </a:ln>
                          <a:solidFill>
                            <a:srgbClr val="FFFF00"/>
                          </a:solidFill>
                          <a:effectLst/>
                          <a:latin typeface="Tahoma" pitchFamily="34" charset="0"/>
                          <a:cs typeface="Times New Roman" pitchFamily="18" charset="0"/>
                        </a:rPr>
                        <a:t>-concentrtion of</a:t>
                      </a:r>
                      <a:endParaRPr kumimoji="0" lang="en-US" sz="2000" b="1" i="0" u="none" strike="noStrike" cap="none" normalizeH="0" baseline="0" dirty="0" smtClean="0">
                        <a:ln>
                          <a:noFill/>
                        </a:ln>
                        <a:solidFill>
                          <a:srgbClr val="FFFF00"/>
                        </a:solidFill>
                        <a:effectLst/>
                        <a:latin typeface="Tahoma" pitchFamily="34" charset="0"/>
                        <a:cs typeface="Times New Roman" pitchFamily="18" charset="0"/>
                      </a:endParaRPr>
                    </a:p>
                    <a:p>
                      <a:pPr marL="273050" marR="0" lvl="0" indent="-27305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cap="none" normalizeH="0" baseline="0" dirty="0" smtClean="0">
                          <a:ln>
                            <a:noFill/>
                          </a:ln>
                          <a:solidFill>
                            <a:srgbClr val="FFFF00"/>
                          </a:solidFill>
                          <a:effectLst/>
                          <a:latin typeface="Tahoma" pitchFamily="34" charset="0"/>
                          <a:cs typeface="Times New Roman" pitchFamily="18" charset="0"/>
                        </a:rPr>
                        <a:t>(K , </a:t>
                      </a:r>
                      <a:r>
                        <a:rPr kumimoji="0" lang="en-US" sz="4400" b="1" i="0" u="none" strike="noStrike" cap="none" normalizeH="0" baseline="0" dirty="0" err="1" smtClean="0">
                          <a:ln>
                            <a:noFill/>
                          </a:ln>
                          <a:solidFill>
                            <a:srgbClr val="FFFF00"/>
                          </a:solidFill>
                          <a:effectLst/>
                          <a:latin typeface="Tahoma" pitchFamily="34" charset="0"/>
                          <a:cs typeface="Times New Roman" pitchFamily="18" charset="0"/>
                        </a:rPr>
                        <a:t>Cl</a:t>
                      </a:r>
                      <a:r>
                        <a:rPr kumimoji="0" lang="en-US" sz="4400" b="1" i="0" u="none" strike="noStrike" cap="none" normalizeH="0" baseline="0" dirty="0" smtClean="0">
                          <a:ln>
                            <a:noFill/>
                          </a:ln>
                          <a:solidFill>
                            <a:srgbClr val="FFFF00"/>
                          </a:solidFill>
                          <a:effectLst/>
                          <a:latin typeface="Tahoma" pitchFamily="34" charset="0"/>
                          <a:cs typeface="Times New Roman" pitchFamily="18" charset="0"/>
                        </a:rPr>
                        <a:t>) </a:t>
                      </a:r>
                      <a:r>
                        <a:rPr kumimoji="0" lang="ar-SA" sz="4400" b="1" i="0" u="none" strike="noStrike" cap="none" normalizeH="0" baseline="0" dirty="0" smtClean="0">
                          <a:ln>
                            <a:noFill/>
                          </a:ln>
                          <a:solidFill>
                            <a:srgbClr val="FFFF00"/>
                          </a:solidFill>
                          <a:effectLst/>
                          <a:latin typeface="Tahoma" pitchFamily="34" charset="0"/>
                          <a:cs typeface="Times New Roman" pitchFamily="18" charset="0"/>
                        </a:rPr>
                        <a:t>&lt;&lt;</a:t>
                      </a:r>
                      <a:r>
                        <a:rPr kumimoji="0" lang="en-US" sz="4400" b="1" i="0" u="none" strike="noStrike" cap="none" normalizeH="0" baseline="0" dirty="0" smtClean="0">
                          <a:ln>
                            <a:noFill/>
                          </a:ln>
                          <a:solidFill>
                            <a:srgbClr val="FFFF00"/>
                          </a:solidFill>
                          <a:effectLst/>
                          <a:latin typeface="Tahoma" pitchFamily="34" charset="0"/>
                          <a:cs typeface="Times New Roman" pitchFamily="18" charset="0"/>
                        </a:rPr>
                        <a:t>P.W</a:t>
                      </a:r>
                    </a:p>
                    <a:p>
                      <a:pPr marL="273050" marR="0" lvl="0" indent="-273050" algn="ctr" defTabSz="914400" rtl="0" eaLnBrk="1" fontAlgn="base" latinLnBrk="0" hangingPunct="1">
                        <a:lnSpc>
                          <a:spcPct val="100000"/>
                        </a:lnSpc>
                        <a:spcBef>
                          <a:spcPct val="0"/>
                        </a:spcBef>
                        <a:spcAft>
                          <a:spcPct val="0"/>
                        </a:spcAft>
                        <a:buClrTx/>
                        <a:buSzTx/>
                        <a:buFontTx/>
                        <a:buNone/>
                        <a:tabLst/>
                        <a:defRPr/>
                      </a:pPr>
                      <a:endParaRPr kumimoji="0" lang="ar-IQ" sz="4400" b="1" i="0" u="none" strike="noStrike" cap="none" normalizeH="0" baseline="0" dirty="0" smtClean="0">
                        <a:ln>
                          <a:noFill/>
                        </a:ln>
                        <a:solidFill>
                          <a:srgbClr val="FFFF00"/>
                        </a:solidFill>
                        <a:effectLst/>
                        <a:latin typeface="Constantia"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273050" marR="0" lvl="0" indent="-273050" algn="ctr" defTabSz="914400" rtl="1"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1</a:t>
                      </a:r>
                      <a:r>
                        <a:rPr kumimoji="0" lang="en-US" sz="1800" b="1" i="0" u="none" strike="noStrike" cap="none" normalizeH="0" baseline="0" dirty="0" smtClean="0">
                          <a:ln>
                            <a:noFill/>
                          </a:ln>
                          <a:solidFill>
                            <a:srgbClr val="7030A0"/>
                          </a:solidFill>
                          <a:effectLst/>
                          <a:latin typeface="Tahoma" pitchFamily="34" charset="0"/>
                          <a:cs typeface="Times New Roman" pitchFamily="18" charset="0"/>
                        </a:rPr>
                        <a:t>-concentrtion of</a:t>
                      </a:r>
                    </a:p>
                    <a:p>
                      <a:pPr marL="273050" marR="0" lvl="0" indent="-273050" algn="l" defTabSz="914400" rtl="0" eaLnBrk="1" fontAlgn="base" latinLnBrk="0" hangingPunct="1">
                        <a:lnSpc>
                          <a:spcPct val="100000"/>
                        </a:lnSpc>
                        <a:spcBef>
                          <a:spcPct val="0"/>
                        </a:spcBef>
                        <a:spcAft>
                          <a:spcPct val="0"/>
                        </a:spcAft>
                        <a:buClrTx/>
                        <a:buSzTx/>
                        <a:buFontTx/>
                        <a:buNone/>
                        <a:tabLst/>
                        <a:defRPr/>
                      </a:pPr>
                      <a:r>
                        <a:rPr kumimoji="0" lang="en-US" sz="4800" b="1" i="0" u="none" strike="noStrike" cap="none" normalizeH="0" baseline="0" dirty="0" smtClean="0">
                          <a:ln>
                            <a:noFill/>
                          </a:ln>
                          <a:solidFill>
                            <a:srgbClr val="7030A0"/>
                          </a:solidFill>
                          <a:effectLst/>
                          <a:latin typeface="Tahoma" pitchFamily="34" charset="0"/>
                          <a:cs typeface="Times New Roman" pitchFamily="18" charset="0"/>
                        </a:rPr>
                        <a:t>(Na)</a:t>
                      </a:r>
                      <a:r>
                        <a:rPr kumimoji="0" lang="ar-SA" sz="4800" b="1" i="0" u="none" strike="noStrike" cap="none" normalizeH="0" baseline="0" dirty="0" smtClean="0">
                          <a:ln>
                            <a:noFill/>
                          </a:ln>
                          <a:solidFill>
                            <a:srgbClr val="7030A0"/>
                          </a:solidFill>
                          <a:effectLst/>
                          <a:latin typeface="Tahoma" pitchFamily="34" charset="0"/>
                          <a:cs typeface="Times New Roman" pitchFamily="18" charset="0"/>
                        </a:rPr>
                        <a:t>&gt;&gt; </a:t>
                      </a:r>
                      <a:r>
                        <a:rPr kumimoji="0" lang="en-US" sz="4800" b="1" i="0" u="none" strike="noStrike" cap="none" normalizeH="0" baseline="0" dirty="0" smtClean="0">
                          <a:ln>
                            <a:noFill/>
                          </a:ln>
                          <a:solidFill>
                            <a:srgbClr val="7030A0"/>
                          </a:solidFill>
                          <a:effectLst/>
                          <a:latin typeface="Tahoma" pitchFamily="34" charset="0"/>
                          <a:cs typeface="Times New Roman" pitchFamily="18" charset="0"/>
                        </a:rPr>
                        <a:t>S.W</a:t>
                      </a:r>
                    </a:p>
                    <a:p>
                      <a:pPr marL="273050" marR="0" lvl="0" indent="-273050" algn="justLow" defTabSz="914400" rtl="1" eaLnBrk="1" fontAlgn="base" latinLnBrk="0" hangingPunct="1">
                        <a:lnSpc>
                          <a:spcPct val="100000"/>
                        </a:lnSpc>
                        <a:spcBef>
                          <a:spcPct val="0"/>
                        </a:spcBef>
                        <a:spcAft>
                          <a:spcPct val="0"/>
                        </a:spcAft>
                        <a:buClrTx/>
                        <a:buSzTx/>
                        <a:buFontTx/>
                        <a:buNone/>
                        <a:tabLst/>
                      </a:pPr>
                      <a:endParaRPr kumimoji="0" lang="ar-IQ" sz="4800" b="1" i="0" u="none" strike="noStrike" cap="none" normalizeH="0" baseline="0" dirty="0" smtClean="0">
                        <a:ln>
                          <a:noFill/>
                        </a:ln>
                        <a:solidFill>
                          <a:srgbClr val="7030A0"/>
                        </a:solidFill>
                        <a:effectLst/>
                        <a:latin typeface="Constantia"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1222643">
                <a:tc>
                  <a:txBody>
                    <a:bodyPr/>
                    <a:lstStyle/>
                    <a:p>
                      <a:pPr marL="273050" marR="0" lvl="0" indent="-27305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2</a:t>
                      </a:r>
                      <a:r>
                        <a:rPr kumimoji="0" lang="en-US" sz="1800" b="1" i="0" u="none" strike="noStrike" cap="none" normalizeH="0" baseline="0" dirty="0" smtClean="0">
                          <a:ln>
                            <a:noFill/>
                          </a:ln>
                          <a:solidFill>
                            <a:srgbClr val="FFFF00"/>
                          </a:solidFill>
                          <a:effectLst/>
                          <a:latin typeface="Tahoma" pitchFamily="34" charset="0"/>
                          <a:cs typeface="Times New Roman" pitchFamily="18" charset="0"/>
                        </a:rPr>
                        <a:t>-Accumulatio OF (K,CL)in </a:t>
                      </a:r>
                      <a:r>
                        <a:rPr kumimoji="0" lang="en-US" sz="1800" b="1" i="0" u="none" strike="noStrike" cap="none" normalizeH="0" baseline="0" dirty="0" err="1" smtClean="0">
                          <a:ln>
                            <a:noFill/>
                          </a:ln>
                          <a:solidFill>
                            <a:srgbClr val="FFFF00"/>
                          </a:solidFill>
                          <a:effectLst/>
                          <a:latin typeface="Tahoma" pitchFamily="34" charset="0"/>
                          <a:cs typeface="Times New Roman" pitchFamily="18" charset="0"/>
                        </a:rPr>
                        <a:t>Nitella</a:t>
                      </a:r>
                      <a:r>
                        <a:rPr kumimoji="0" lang="en-US" sz="1800" b="1" i="0" u="none" strike="noStrike" cap="none" normalizeH="0" baseline="0" dirty="0" smtClean="0">
                          <a:ln>
                            <a:noFill/>
                          </a:ln>
                          <a:solidFill>
                            <a:srgbClr val="FFFF00"/>
                          </a:solidFill>
                          <a:effectLst/>
                          <a:latin typeface="Tahoma" pitchFamily="34" charset="0"/>
                          <a:cs typeface="Times New Roman" pitchFamily="18" charset="0"/>
                        </a:rPr>
                        <a:t> cell.</a:t>
                      </a:r>
                      <a:endParaRPr kumimoji="0" lang="ar-IQ" sz="4800" b="1" i="0" u="none" strike="noStrike" cap="none" normalizeH="0" baseline="0" dirty="0" smtClean="0">
                        <a:ln>
                          <a:noFill/>
                        </a:ln>
                        <a:solidFill>
                          <a:srgbClr val="FFFF00"/>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273050" marR="0" lvl="0" indent="-27305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2</a:t>
                      </a:r>
                      <a:r>
                        <a:rPr kumimoji="0" lang="en-US" sz="1800" b="1" i="0" u="none" strike="noStrike" cap="none" normalizeH="0" baseline="0" dirty="0" smtClean="0">
                          <a:ln>
                            <a:noFill/>
                          </a:ln>
                          <a:solidFill>
                            <a:srgbClr val="7030A0"/>
                          </a:solidFill>
                          <a:effectLst/>
                          <a:latin typeface="Tahoma" pitchFamily="34" charset="0"/>
                          <a:cs typeface="Times New Roman" pitchFamily="18" charset="0"/>
                        </a:rPr>
                        <a:t>-don’t accumulation of (Na</a:t>
                      </a:r>
                      <a:r>
                        <a:rPr kumimoji="0" lang="en-US" sz="1800" b="1" i="0" u="none" strike="noStrike" cap="none" normalizeH="0" baseline="30000" dirty="0" smtClean="0">
                          <a:ln>
                            <a:noFill/>
                          </a:ln>
                          <a:solidFill>
                            <a:srgbClr val="7030A0"/>
                          </a:solidFill>
                          <a:effectLst/>
                          <a:latin typeface="Tahoma" pitchFamily="34" charset="0"/>
                          <a:cs typeface="Times New Roman" pitchFamily="18" charset="0"/>
                        </a:rPr>
                        <a:t>+</a:t>
                      </a:r>
                      <a:r>
                        <a:rPr kumimoji="0" lang="en-US" sz="1800" b="1" i="0" u="none" strike="noStrike" cap="none" normalizeH="0" baseline="0" dirty="0" smtClean="0">
                          <a:ln>
                            <a:noFill/>
                          </a:ln>
                          <a:solidFill>
                            <a:srgbClr val="7030A0"/>
                          </a:solidFill>
                          <a:effectLst/>
                          <a:latin typeface="Tahoma" pitchFamily="34" charset="0"/>
                          <a:cs typeface="Times New Roman" pitchFamily="18" charset="0"/>
                        </a:rPr>
                        <a:t>)in </a:t>
                      </a:r>
                      <a:r>
                        <a:rPr kumimoji="0" lang="en-US" sz="1800" b="1" i="0" u="none" strike="noStrike" cap="none" normalizeH="0" baseline="0" dirty="0" err="1" smtClean="0">
                          <a:ln>
                            <a:noFill/>
                          </a:ln>
                          <a:solidFill>
                            <a:srgbClr val="7030A0"/>
                          </a:solidFill>
                          <a:effectLst/>
                          <a:latin typeface="Tahoma" pitchFamily="34" charset="0"/>
                          <a:cs typeface="Times New Roman" pitchFamily="18" charset="0"/>
                        </a:rPr>
                        <a:t>Valonia</a:t>
                      </a:r>
                      <a:r>
                        <a:rPr kumimoji="0" lang="en-US" sz="1800" b="1" i="0" u="none" strike="noStrike" cap="none" normalizeH="0" baseline="0" dirty="0" smtClean="0">
                          <a:ln>
                            <a:noFill/>
                          </a:ln>
                          <a:solidFill>
                            <a:srgbClr val="7030A0"/>
                          </a:solidFill>
                          <a:effectLst/>
                          <a:latin typeface="Tahoma" pitchFamily="34" charset="0"/>
                          <a:cs typeface="Times New Roman" pitchFamily="18" charset="0"/>
                        </a:rPr>
                        <a:t> cell .</a:t>
                      </a:r>
                      <a:endParaRPr kumimoji="0" lang="ar-IQ" sz="4800" b="1" i="0" u="none" strike="noStrike" cap="none" normalizeH="0" baseline="0" dirty="0" smtClean="0">
                        <a:ln>
                          <a:noFill/>
                        </a:ln>
                        <a:solidFill>
                          <a:srgbClr val="7030A0"/>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590293">
                <a:tc gridSpan="2">
                  <a:txBody>
                    <a:bodyPr/>
                    <a:lstStyle/>
                    <a:p>
                      <a:pPr marL="273050" marR="0" lvl="0" indent="-273050" algn="justLow"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Constantia" pitchFamily="18" charset="0"/>
                          <a:ea typeface="Times New Roman" pitchFamily="18" charset="0"/>
                          <a:cs typeface="Arial" charset="0"/>
                        </a:rPr>
                        <a:t>3-this process don’t to happen with diffusion . </a:t>
                      </a:r>
                      <a:r>
                        <a:rPr kumimoji="0" lang="en-US" sz="4800" b="1" i="0" u="none" strike="noStrike" cap="none" normalizeH="0" baseline="0" dirty="0" smtClean="0">
                          <a:ln>
                            <a:noFill/>
                          </a:ln>
                          <a:solidFill>
                            <a:srgbClr val="FF0000"/>
                          </a:solidFill>
                          <a:effectLst/>
                          <a:latin typeface="Constantia" pitchFamily="18" charset="0"/>
                          <a:ea typeface="Times New Roman" pitchFamily="18" charset="0"/>
                          <a:cs typeface="Arial" charset="0"/>
                        </a:rPr>
                        <a:t> </a:t>
                      </a:r>
                      <a:endParaRPr kumimoji="0" lang="ar-IQ" sz="4800" b="1" i="0" u="none" strike="noStrike" cap="none" normalizeH="0" baseline="0" dirty="0" smtClean="0">
                        <a:ln>
                          <a:noFill/>
                        </a:ln>
                        <a:solidFill>
                          <a:srgbClr val="FF0000"/>
                        </a:solidFill>
                        <a:effectLst/>
                        <a:latin typeface="Constantia"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c hMerge="1">
                  <a:txBody>
                    <a:bodyPr/>
                    <a:lstStyle/>
                    <a:p>
                      <a:endParaRPr lang="en-US"/>
                    </a:p>
                  </a:txBody>
                  <a:tcPr/>
                </a:tc>
              </a:tr>
              <a:tr h="1222643">
                <a:tc gridSpan="2">
                  <a:txBody>
                    <a:bodyPr/>
                    <a:lstStyle/>
                    <a:p>
                      <a:pPr marL="273050" marR="0" lvl="0" indent="-27305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4-The process is Selectively don’t compulsory </a:t>
                      </a:r>
                    </a:p>
                    <a:p>
                      <a:pPr marL="273050" marR="0" lvl="0" indent="-273050" algn="justLow"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(the concentration of Na</a:t>
                      </a:r>
                      <a:r>
                        <a:rPr kumimoji="0" lang="en-US" sz="1800" b="1" i="0" u="none" strike="noStrike" cap="none" normalizeH="0" baseline="30000" dirty="0" smtClean="0">
                          <a:ln>
                            <a:noFill/>
                          </a:ln>
                          <a:solidFill>
                            <a:srgbClr val="FF0000"/>
                          </a:solidFill>
                          <a:effectLst/>
                          <a:latin typeface="Tahoma" pitchFamily="34" charset="0"/>
                          <a:cs typeface="Times New Roman" pitchFamily="18" charset="0"/>
                        </a:rPr>
                        <a:t>+ </a:t>
                      </a: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is thousands time more than K</a:t>
                      </a:r>
                      <a:r>
                        <a:rPr kumimoji="0" lang="en-US" sz="1800" b="1" i="0" u="none" strike="noStrike" cap="none" normalizeH="0" baseline="30000" dirty="0" smtClean="0">
                          <a:ln>
                            <a:noFill/>
                          </a:ln>
                          <a:solidFill>
                            <a:srgbClr val="FF0000"/>
                          </a:solidFill>
                          <a:effectLst/>
                          <a:latin typeface="Tahoma" pitchFamily="34" charset="0"/>
                          <a:cs typeface="Times New Roman" pitchFamily="18" charset="0"/>
                        </a:rPr>
                        <a:t>+</a:t>
                      </a: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 )</a:t>
                      </a:r>
                    </a:p>
                    <a:p>
                      <a:pPr marL="273050" marR="0" lvl="0" indent="-273050" algn="justLow" defTabSz="914400" rtl="1" eaLnBrk="1" fontAlgn="base" latinLnBrk="0" hangingPunct="1">
                        <a:lnSpc>
                          <a:spcPct val="100000"/>
                        </a:lnSpc>
                        <a:spcBef>
                          <a:spcPct val="0"/>
                        </a:spcBef>
                        <a:spcAft>
                          <a:spcPct val="0"/>
                        </a:spcAft>
                        <a:buClrTx/>
                        <a:buSzTx/>
                        <a:buFontTx/>
                        <a:buNone/>
                        <a:tabLst/>
                      </a:pPr>
                      <a:r>
                        <a:rPr kumimoji="0" lang="ar-IQ" sz="1800" b="1" i="0" u="none" strike="noStrike" cap="none" normalizeH="0" baseline="0" dirty="0" smtClean="0">
                          <a:ln>
                            <a:noFill/>
                          </a:ln>
                          <a:solidFill>
                            <a:srgbClr val="FF0000"/>
                          </a:solidFill>
                          <a:effectLst/>
                          <a:latin typeface="Tahoma" pitchFamily="34" charset="0"/>
                          <a:cs typeface="Times New Roman" pitchFamily="18" charset="0"/>
                        </a:rPr>
                        <a:t>(</a:t>
                      </a:r>
                      <a:r>
                        <a:rPr kumimoji="0" lang="en-US" sz="1800" b="1" i="0" u="none" strike="noStrike" cap="none" normalizeH="0" baseline="0" dirty="0" smtClean="0">
                          <a:ln>
                            <a:noFill/>
                          </a:ln>
                          <a:solidFill>
                            <a:srgbClr val="FF0000"/>
                          </a:solidFill>
                          <a:effectLst/>
                          <a:latin typeface="Tahoma" pitchFamily="34" charset="0"/>
                          <a:cs typeface="Times New Roman" pitchFamily="18" charset="0"/>
                        </a:rPr>
                        <a:t>against concentration gradient</a:t>
                      </a:r>
                      <a:r>
                        <a:rPr kumimoji="0" lang="ar-IQ" sz="1800" b="1" i="0" u="none" strike="noStrike" cap="none" normalizeH="0" baseline="0" dirty="0" smtClean="0">
                          <a:ln>
                            <a:noFill/>
                          </a:ln>
                          <a:solidFill>
                            <a:schemeClr val="tx1"/>
                          </a:solidFill>
                          <a:effectLst/>
                          <a:latin typeface="Tahoma" pitchFamily="34" charset="0"/>
                          <a:cs typeface="Times New Roman" pitchFamily="18" charset="0"/>
                        </a:rPr>
                        <a:t>) .</a:t>
                      </a:r>
                      <a:endParaRPr kumimoji="0" lang="ar-IQ" sz="4800" b="1" i="0" u="none" strike="noStrike" cap="none" normalizeH="0" baseline="0" dirty="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DBDB"/>
                    </a:solidFill>
                  </a:tcPr>
                </a:tc>
                <a:tc hMerge="1">
                  <a:txBody>
                    <a:bodyPr/>
                    <a:lstStyle/>
                    <a:p>
                      <a:endParaRPr lang="en-US"/>
                    </a:p>
                  </a:txBody>
                  <a:tcPr/>
                </a:tc>
              </a:tr>
              <a:tr h="393529">
                <a:tc gridSpan="2">
                  <a:txBody>
                    <a:bodyPr/>
                    <a:lstStyle/>
                    <a:p>
                      <a:pPr marL="0" marR="0" lvl="0" indent="0" algn="l" defTabSz="914400" rtl="0" eaLnBrk="1" fontAlgn="base" latinLnBrk="0" hangingPunct="1">
                        <a:lnSpc>
                          <a:spcPct val="100000"/>
                        </a:lnSpc>
                        <a:spcBef>
                          <a:spcPct val="20000"/>
                        </a:spcBef>
                        <a:spcAft>
                          <a:spcPct val="0"/>
                        </a:spcAft>
                        <a:buClr>
                          <a:srgbClr val="E7BC29"/>
                        </a:buClr>
                        <a:buSzPct val="95000"/>
                        <a:buFont typeface="Wingdings 2" pitchFamily="18" charset="2"/>
                        <a:buNone/>
                        <a:tabLst/>
                      </a:pPr>
                      <a:endParaRPr kumimoji="0" lang="en-US" sz="2200" b="0" i="0" u="none" strike="noStrike" cap="none" normalizeH="0" baseline="0" dirty="0" smtClean="0">
                        <a:ln>
                          <a:noFill/>
                        </a:ln>
                        <a:solidFill>
                          <a:schemeClr val="tx1"/>
                        </a:solidFill>
                        <a:effectLst/>
                        <a:latin typeface="Constantia" pitchFamily="18" charset="0"/>
                        <a:cs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12</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611653977"/>
      </p:ext>
    </p:extLst>
  </p:cSld>
  <p:clrMapOvr>
    <a:masterClrMapping/>
  </p:clrMapOvr>
  <p:transition spd="slow">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p:txBody>
          <a:bodyPr/>
          <a:lstStyle/>
          <a:p>
            <a:endParaRPr lang="en-US"/>
          </a:p>
        </p:txBody>
      </p:sp>
      <p:pic>
        <p:nvPicPr>
          <p:cNvPr id="297988" name="Picture 4" descr="10"/>
          <p:cNvPicPr>
            <a:picLocks noChangeAspect="1" noChangeArrowheads="1"/>
          </p:cNvPicPr>
          <p:nvPr/>
        </p:nvPicPr>
        <p:blipFill>
          <a:blip r:embed="rId3" cstate="print"/>
          <a:srcRect/>
          <a:stretch>
            <a:fillRect/>
          </a:stretch>
        </p:blipFill>
        <p:spPr bwMode="auto">
          <a:xfrm>
            <a:off x="179388" y="188913"/>
            <a:ext cx="8713787" cy="6048375"/>
          </a:xfrm>
          <a:prstGeom prst="rect">
            <a:avLst/>
          </a:prstGeom>
          <a:noFill/>
        </p:spPr>
      </p:pic>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13</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83451398"/>
      </p:ext>
    </p:extLst>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55552"/>
            <a:ext cx="8382000" cy="4247317"/>
          </a:xfrm>
          <a:prstGeom prst="rect">
            <a:avLst/>
          </a:prstGeom>
        </p:spPr>
        <p:txBody>
          <a:bodyPr wrap="square">
            <a:spAutoFit/>
          </a:bodyPr>
          <a:lstStyle/>
          <a:p>
            <a:r>
              <a:rPr lang="en-US" b="1" dirty="0" smtClean="0">
                <a:solidFill>
                  <a:srgbClr val="FF0000"/>
                </a:solidFill>
              </a:rPr>
              <a:t>Absorption</a:t>
            </a:r>
            <a:r>
              <a:rPr lang="en-US" b="1" dirty="0" smtClean="0"/>
              <a:t> need to </a:t>
            </a:r>
            <a:r>
              <a:rPr lang="en-US" b="1" dirty="0" smtClean="0">
                <a:solidFill>
                  <a:srgbClr val="FF0000"/>
                </a:solidFill>
              </a:rPr>
              <a:t>divert energy from living plants </a:t>
            </a:r>
            <a:r>
              <a:rPr lang="en-US" b="1" dirty="0" smtClean="0"/>
              <a:t>in order to sustain her life. </a:t>
            </a:r>
            <a:br>
              <a:rPr lang="en-US" b="1" dirty="0" smtClean="0"/>
            </a:br>
            <a:r>
              <a:rPr lang="en-US" b="1" dirty="0" smtClean="0"/>
              <a:t>That the anions be present in the soil solution and root vegetable has a negative charge also get any aversions to the absorption needs to exchange energy. </a:t>
            </a:r>
            <a:br>
              <a:rPr lang="en-US" b="1" dirty="0" smtClean="0"/>
            </a:br>
            <a:r>
              <a:rPr lang="en-US" b="1" dirty="0" smtClean="0"/>
              <a:t>Other evidence confirming the absorption of active: </a:t>
            </a:r>
            <a:br>
              <a:rPr lang="en-US" b="1" dirty="0" smtClean="0"/>
            </a:br>
            <a:r>
              <a:rPr lang="en-US" b="1" dirty="0" smtClean="0">
                <a:solidFill>
                  <a:srgbClr val="FF0000"/>
                </a:solidFill>
              </a:rPr>
              <a:t>1-Temperature:</a:t>
            </a:r>
            <a:r>
              <a:rPr lang="en-US" b="1" dirty="0" smtClean="0"/>
              <a:t> When you increase the </a:t>
            </a:r>
            <a:r>
              <a:rPr lang="en-US" b="1" dirty="0" smtClean="0">
                <a:solidFill>
                  <a:srgbClr val="9966FF"/>
                </a:solidFill>
              </a:rPr>
              <a:t>degree of temp. </a:t>
            </a:r>
            <a:r>
              <a:rPr lang="en-US" b="1" dirty="0" smtClean="0"/>
              <a:t>of the  solution ,cells increased absorption. </a:t>
            </a:r>
            <a:br>
              <a:rPr lang="en-US" b="1" dirty="0" smtClean="0"/>
            </a:br>
            <a:r>
              <a:rPr lang="en-US" b="1" dirty="0" smtClean="0">
                <a:solidFill>
                  <a:srgbClr val="FF0000"/>
                </a:solidFill>
              </a:rPr>
              <a:t>2-Oxygen:</a:t>
            </a:r>
            <a:r>
              <a:rPr lang="en-US" b="1" dirty="0" smtClean="0"/>
              <a:t> increase the proportion of absorption by increasing the proportion of </a:t>
            </a:r>
            <a:r>
              <a:rPr lang="en-US" b="1" dirty="0" smtClean="0">
                <a:solidFill>
                  <a:srgbClr val="9966FF"/>
                </a:solidFill>
              </a:rPr>
              <a:t>oxygen.</a:t>
            </a:r>
            <a:r>
              <a:rPr lang="en-US" b="1" dirty="0" smtClean="0"/>
              <a:t> </a:t>
            </a:r>
            <a:br>
              <a:rPr lang="en-US" b="1" dirty="0" smtClean="0"/>
            </a:br>
            <a:r>
              <a:rPr lang="en-US" b="1" dirty="0" smtClean="0">
                <a:solidFill>
                  <a:srgbClr val="FF0000"/>
                </a:solidFill>
              </a:rPr>
              <a:t>3-Carbohydrates: </a:t>
            </a:r>
            <a:r>
              <a:rPr lang="en-US" b="1" dirty="0" smtClean="0"/>
              <a:t>When there is an increase of </a:t>
            </a:r>
            <a:r>
              <a:rPr lang="en-US" b="1" dirty="0" smtClean="0">
                <a:solidFill>
                  <a:srgbClr val="9966FF"/>
                </a:solidFill>
              </a:rPr>
              <a:t>carbohydrates</a:t>
            </a:r>
            <a:r>
              <a:rPr lang="en-US" b="1" dirty="0" smtClean="0"/>
              <a:t> in plant tissue increased absorption. </a:t>
            </a:r>
            <a:br>
              <a:rPr lang="en-US" b="1" dirty="0" smtClean="0"/>
            </a:br>
            <a:r>
              <a:rPr lang="en-US" b="1" dirty="0" smtClean="0">
                <a:solidFill>
                  <a:srgbClr val="FF0000"/>
                </a:solidFill>
              </a:rPr>
              <a:t>4-Breathing: O</a:t>
            </a:r>
            <a:r>
              <a:rPr lang="en-US" b="1" dirty="0" smtClean="0"/>
              <a:t>xygen consumption, any increase in breathing and increase  the </a:t>
            </a:r>
            <a:r>
              <a:rPr lang="en-US" b="1" dirty="0" smtClean="0">
                <a:solidFill>
                  <a:srgbClr val="FF0000"/>
                </a:solidFill>
              </a:rPr>
              <a:t>CO</a:t>
            </a:r>
            <a:r>
              <a:rPr lang="en-US" b="1" baseline="-25000" dirty="0" smtClean="0">
                <a:solidFill>
                  <a:srgbClr val="FF0000"/>
                </a:solidFill>
              </a:rPr>
              <a:t>2</a:t>
            </a:r>
            <a:r>
              <a:rPr lang="en-US" b="1" dirty="0" smtClean="0">
                <a:solidFill>
                  <a:srgbClr val="FF0000"/>
                </a:solidFill>
              </a:rPr>
              <a:t>.</a:t>
            </a:r>
            <a:r>
              <a:rPr lang="en-US" b="1" dirty="0" smtClean="0"/>
              <a:t> </a:t>
            </a:r>
            <a:br>
              <a:rPr lang="en-US" b="1" dirty="0" smtClean="0"/>
            </a:br>
            <a:endParaRPr lang="en-US"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14</a:t>
            </a:fld>
            <a:endParaRPr lang="en-US"/>
          </a:p>
        </p:txBody>
      </p:sp>
      <p:sp>
        <p:nvSpPr>
          <p:cNvPr id="6" name="TextBox 5"/>
          <p:cNvSpPr txBox="1"/>
          <p:nvPr/>
        </p:nvSpPr>
        <p:spPr>
          <a:xfrm>
            <a:off x="0" y="599182"/>
            <a:ext cx="9753600" cy="1077218"/>
          </a:xfrm>
          <a:prstGeom prst="rect">
            <a:avLst/>
          </a:prstGeom>
          <a:noFill/>
        </p:spPr>
        <p:txBody>
          <a:bodyPr wrap="square" rtlCol="0">
            <a:spAutoFit/>
          </a:bodyPr>
          <a:lstStyle/>
          <a:p>
            <a:r>
              <a:rPr lang="en-US" sz="3200" b="1" dirty="0" smtClean="0">
                <a:solidFill>
                  <a:srgbClr val="9966FF"/>
                </a:solidFill>
              </a:rPr>
              <a:t>This experience led to the following facts: </a:t>
            </a:r>
            <a:r>
              <a:rPr lang="en-US" sz="3200" dirty="0" smtClean="0">
                <a:solidFill>
                  <a:srgbClr val="9966FF"/>
                </a:solidFill>
              </a:rPr>
              <a:t/>
            </a:r>
            <a:br>
              <a:rPr lang="en-US" sz="3200" dirty="0" smtClean="0">
                <a:solidFill>
                  <a:srgbClr val="9966FF"/>
                </a:solidFill>
              </a:rPr>
            </a:br>
            <a:endParaRPr lang="en-US" sz="3200" dirty="0">
              <a:solidFill>
                <a:srgbClr val="9966FF"/>
              </a:solidFill>
            </a:endParaRPr>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766959236"/>
      </p:ext>
    </p:extLst>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4" name="Picture 4" descr="26"/>
          <p:cNvPicPr>
            <a:picLocks noChangeAspect="1" noChangeArrowheads="1"/>
          </p:cNvPicPr>
          <p:nvPr/>
        </p:nvPicPr>
        <p:blipFill>
          <a:blip r:embed="rId3" cstate="print"/>
          <a:srcRect/>
          <a:stretch>
            <a:fillRect/>
          </a:stretch>
        </p:blipFill>
        <p:spPr bwMode="auto">
          <a:xfrm>
            <a:off x="468313" y="188913"/>
            <a:ext cx="8351837" cy="5688012"/>
          </a:xfrm>
          <a:prstGeom prst="rect">
            <a:avLst/>
          </a:prstGeom>
          <a:noFill/>
        </p:spPr>
      </p:pic>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15</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417996631"/>
      </p:ext>
    </p:extLst>
  </p:cSld>
  <p:clrMapOvr>
    <a:masterClrMapping/>
  </p:clrMapOvr>
  <p:transition spd="slow">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9796" name="Picture 4" descr="12"/>
          <p:cNvPicPr>
            <a:picLocks noChangeAspect="1" noChangeArrowheads="1"/>
          </p:cNvPicPr>
          <p:nvPr/>
        </p:nvPicPr>
        <p:blipFill>
          <a:blip r:embed="rId3" cstate="print"/>
          <a:srcRect/>
          <a:stretch>
            <a:fillRect/>
          </a:stretch>
        </p:blipFill>
        <p:spPr bwMode="auto">
          <a:xfrm>
            <a:off x="468313" y="115888"/>
            <a:ext cx="8207375" cy="5800725"/>
          </a:xfrm>
          <a:prstGeom prst="rect">
            <a:avLst/>
          </a:prstGeom>
          <a:noFill/>
        </p:spPr>
      </p:pic>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16</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889084704"/>
      </p:ext>
    </p:extLst>
  </p:cSld>
  <p:clrMapOvr>
    <a:masterClrMapping/>
  </p:clrMapOvr>
  <p:transition spd="slow">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p:cNvSpPr>
            <a:spLocks noGrp="1" noChangeArrowheads="1"/>
          </p:cNvSpPr>
          <p:nvPr>
            <p:ph type="body" idx="1"/>
          </p:nvPr>
        </p:nvSpPr>
        <p:spPr/>
        <p:txBody>
          <a:bodyPr/>
          <a:lstStyle/>
          <a:p>
            <a:endParaRPr lang="en-US"/>
          </a:p>
        </p:txBody>
      </p:sp>
      <p:pic>
        <p:nvPicPr>
          <p:cNvPr id="286724" name="Picture 4" descr="8"/>
          <p:cNvPicPr>
            <a:picLocks noChangeAspect="1" noChangeArrowheads="1"/>
          </p:cNvPicPr>
          <p:nvPr/>
        </p:nvPicPr>
        <p:blipFill>
          <a:blip r:embed="rId3" cstate="print"/>
          <a:srcRect/>
          <a:stretch>
            <a:fillRect/>
          </a:stretch>
        </p:blipFill>
        <p:spPr bwMode="auto">
          <a:xfrm>
            <a:off x="152400" y="333375"/>
            <a:ext cx="8956675" cy="5688013"/>
          </a:xfrm>
          <a:prstGeom prst="rect">
            <a:avLst/>
          </a:prstGeom>
          <a:noFill/>
        </p:spPr>
      </p:pic>
      <p:sp>
        <p:nvSpPr>
          <p:cNvPr id="286725" name="Line 5"/>
          <p:cNvSpPr>
            <a:spLocks noChangeShapeType="1"/>
          </p:cNvSpPr>
          <p:nvPr/>
        </p:nvSpPr>
        <p:spPr bwMode="auto">
          <a:xfrm flipH="1">
            <a:off x="1763713" y="2852738"/>
            <a:ext cx="431800" cy="1439862"/>
          </a:xfrm>
          <a:prstGeom prst="line">
            <a:avLst/>
          </a:prstGeom>
          <a:noFill/>
          <a:ln w="63500">
            <a:solidFill>
              <a:srgbClr val="FF6600"/>
            </a:solidFill>
            <a:round/>
            <a:headEnd/>
            <a:tailEnd type="triangle" w="med" len="med"/>
          </a:ln>
          <a:effectLst/>
        </p:spPr>
        <p:txBody>
          <a:bodyPr/>
          <a:lstStyle/>
          <a:p>
            <a:endParaRPr lang="en-US"/>
          </a:p>
        </p:txBody>
      </p:sp>
      <p:sp>
        <p:nvSpPr>
          <p:cNvPr id="286726" name="Text Box 6"/>
          <p:cNvSpPr txBox="1">
            <a:spLocks noChangeArrowheads="1"/>
          </p:cNvSpPr>
          <p:nvPr/>
        </p:nvSpPr>
        <p:spPr bwMode="auto">
          <a:xfrm>
            <a:off x="0" y="4292600"/>
            <a:ext cx="2268538" cy="366713"/>
          </a:xfrm>
          <a:prstGeom prst="rect">
            <a:avLst/>
          </a:prstGeom>
          <a:noFill/>
          <a:ln w="9525">
            <a:noFill/>
            <a:miter lim="800000"/>
            <a:headEnd/>
            <a:tailEnd/>
          </a:ln>
          <a:effectLst/>
        </p:spPr>
        <p:txBody>
          <a:bodyPr>
            <a:spAutoFit/>
          </a:bodyPr>
          <a:lstStyle/>
          <a:p>
            <a:pPr algn="r">
              <a:spcBef>
                <a:spcPct val="50000"/>
              </a:spcBef>
            </a:pPr>
            <a:r>
              <a:rPr lang="en-US">
                <a:solidFill>
                  <a:srgbClr val="CC3300"/>
                </a:solidFill>
              </a:rPr>
              <a:t>Field Oscillation</a:t>
            </a:r>
            <a:r>
              <a:rPr lang="en-US"/>
              <a:t>  </a:t>
            </a:r>
          </a:p>
        </p:txBody>
      </p:sp>
      <p:sp>
        <p:nvSpPr>
          <p:cNvPr id="7" name="Footer Placeholder 6"/>
          <p:cNvSpPr>
            <a:spLocks noGrp="1"/>
          </p:cNvSpPr>
          <p:nvPr>
            <p:ph type="ftr" sz="quarter" idx="11"/>
          </p:nvPr>
        </p:nvSpPr>
        <p:spPr/>
        <p:txBody>
          <a:bodyPr/>
          <a:lstStyle/>
          <a:p>
            <a:r>
              <a:rPr lang="en-US" smtClean="0"/>
              <a:t>Dr. Alwand Tahir Dizayee</a:t>
            </a:r>
            <a:endParaRPr lang="en-US"/>
          </a:p>
        </p:txBody>
      </p:sp>
      <p:sp>
        <p:nvSpPr>
          <p:cNvPr id="8" name="Slide Number Placeholder 7"/>
          <p:cNvSpPr>
            <a:spLocks noGrp="1"/>
          </p:cNvSpPr>
          <p:nvPr>
            <p:ph type="sldNum" sz="quarter" idx="12"/>
          </p:nvPr>
        </p:nvSpPr>
        <p:spPr/>
        <p:txBody>
          <a:bodyPr/>
          <a:lstStyle/>
          <a:p>
            <a:fld id="{D49E117A-CA9F-4CE9-A8CC-1947869981DF}" type="slidenum">
              <a:rPr lang="en-US" smtClean="0"/>
              <a:pPr/>
              <a:t>2</a:t>
            </a:fld>
            <a:endParaRPr lang="en-US"/>
          </a:p>
        </p:txBody>
      </p:sp>
      <p:sp>
        <p:nvSpPr>
          <p:cNvPr id="9" name="Date Placeholder 8"/>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118879943"/>
      </p:ext>
    </p:extLst>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748" name="Picture 4" descr="9"/>
          <p:cNvPicPr>
            <a:picLocks noChangeAspect="1" noChangeArrowheads="1"/>
          </p:cNvPicPr>
          <p:nvPr/>
        </p:nvPicPr>
        <p:blipFill>
          <a:blip r:embed="rId3" cstate="print"/>
          <a:srcRect/>
          <a:stretch>
            <a:fillRect/>
          </a:stretch>
        </p:blipFill>
        <p:spPr bwMode="auto">
          <a:xfrm>
            <a:off x="395288" y="404813"/>
            <a:ext cx="8150225" cy="5545137"/>
          </a:xfrm>
          <a:prstGeom prst="rect">
            <a:avLst/>
          </a:prstGeom>
          <a:noFill/>
        </p:spPr>
      </p:pic>
      <p:cxnSp>
        <p:nvCxnSpPr>
          <p:cNvPr id="4" name="Straight Arrow Connector 3"/>
          <p:cNvCxnSpPr/>
          <p:nvPr/>
        </p:nvCxnSpPr>
        <p:spPr>
          <a:xfrm rot="5400000">
            <a:off x="5181600" y="22098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Straight Arrow Connector 5"/>
          <p:cNvCxnSpPr/>
          <p:nvPr/>
        </p:nvCxnSpPr>
        <p:spPr>
          <a:xfrm rot="16200000" flipH="1">
            <a:off x="5600700" y="2171700"/>
            <a:ext cx="45720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Footer Placeholder 6"/>
          <p:cNvSpPr>
            <a:spLocks noGrp="1"/>
          </p:cNvSpPr>
          <p:nvPr>
            <p:ph type="ftr" sz="quarter" idx="11"/>
          </p:nvPr>
        </p:nvSpPr>
        <p:spPr/>
        <p:txBody>
          <a:bodyPr/>
          <a:lstStyle/>
          <a:p>
            <a:r>
              <a:rPr lang="en-US" smtClean="0"/>
              <a:t>Dr. Alwand Tahir Dizayee</a:t>
            </a:r>
            <a:endParaRPr lang="en-US"/>
          </a:p>
        </p:txBody>
      </p:sp>
      <p:sp>
        <p:nvSpPr>
          <p:cNvPr id="8" name="Slide Number Placeholder 7"/>
          <p:cNvSpPr>
            <a:spLocks noGrp="1"/>
          </p:cNvSpPr>
          <p:nvPr>
            <p:ph type="sldNum" sz="quarter" idx="12"/>
          </p:nvPr>
        </p:nvSpPr>
        <p:spPr/>
        <p:txBody>
          <a:bodyPr/>
          <a:lstStyle/>
          <a:p>
            <a:fld id="{D49E117A-CA9F-4CE9-A8CC-1947869981DF}" type="slidenum">
              <a:rPr lang="en-US" smtClean="0"/>
              <a:pPr/>
              <a:t>3</a:t>
            </a:fld>
            <a:endParaRPr lang="en-US"/>
          </a:p>
        </p:txBody>
      </p:sp>
      <p:sp>
        <p:nvSpPr>
          <p:cNvPr id="9" name="Date Placeholder 8"/>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662167463"/>
      </p:ext>
    </p:extLst>
  </p:cSld>
  <p:clrMapOvr>
    <a:masterClrMapping/>
  </p:clrMapOvr>
  <p:transition spd="slow">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25400"/>
            <a:ext cx="2590800" cy="304800"/>
          </a:xfrm>
        </p:spPr>
        <p:txBody>
          <a:bodyPr/>
          <a:lstStyle/>
          <a:p>
            <a:pPr eaLnBrk="1" hangingPunct="1"/>
            <a:r>
              <a:rPr lang="en-US" sz="1200" b="0" smtClean="0">
                <a:latin typeface="Arial" charset="0"/>
              </a:rPr>
              <a:t>Figure 37.3</a:t>
            </a:r>
          </a:p>
        </p:txBody>
      </p:sp>
      <p:pic>
        <p:nvPicPr>
          <p:cNvPr id="16387" name="Picture 3" descr="37_03CationExchange-U"/>
          <p:cNvPicPr>
            <a:picLocks noChangeAspect="1" noChangeArrowheads="1"/>
          </p:cNvPicPr>
          <p:nvPr/>
        </p:nvPicPr>
        <p:blipFill>
          <a:blip r:embed="rId4" cstate="print"/>
          <a:srcRect/>
          <a:stretch>
            <a:fillRect/>
          </a:stretch>
        </p:blipFill>
        <p:spPr bwMode="auto">
          <a:xfrm>
            <a:off x="1" y="0"/>
            <a:ext cx="9448800" cy="6857999"/>
          </a:xfrm>
          <a:prstGeom prst="rect">
            <a:avLst/>
          </a:prstGeom>
          <a:noFill/>
          <a:ln w="9525">
            <a:noFill/>
            <a:miter lim="800000"/>
            <a:headEnd/>
            <a:tailEnd/>
          </a:ln>
        </p:spPr>
      </p:pic>
      <p:sp>
        <p:nvSpPr>
          <p:cNvPr id="16388" name="Text Box 4"/>
          <p:cNvSpPr txBox="1">
            <a:spLocks noChangeArrowheads="1"/>
          </p:cNvSpPr>
          <p:nvPr/>
        </p:nvSpPr>
        <p:spPr bwMode="auto">
          <a:xfrm>
            <a:off x="3843338" y="1173163"/>
            <a:ext cx="1601787" cy="358775"/>
          </a:xfrm>
          <a:prstGeom prst="rect">
            <a:avLst/>
          </a:prstGeom>
          <a:noFill/>
          <a:ln w="9525">
            <a:noFill/>
            <a:miter lim="800000"/>
            <a:headEnd/>
            <a:tailEnd/>
          </a:ln>
          <a:effectLst/>
        </p:spPr>
        <p:txBody>
          <a:bodyPr wrap="none" lIns="0" tIns="0" rIns="0" bIns="0"/>
          <a:lstStyle/>
          <a:p>
            <a:r>
              <a:rPr lang="en-US" sz="2100" b="1"/>
              <a:t>Soil particle</a:t>
            </a:r>
          </a:p>
        </p:txBody>
      </p:sp>
      <p:sp>
        <p:nvSpPr>
          <p:cNvPr id="16389" name="Text Box 5"/>
          <p:cNvSpPr txBox="1">
            <a:spLocks noChangeArrowheads="1"/>
          </p:cNvSpPr>
          <p:nvPr/>
        </p:nvSpPr>
        <p:spPr bwMode="auto">
          <a:xfrm>
            <a:off x="2713038" y="4621213"/>
            <a:ext cx="1204912" cy="319087"/>
          </a:xfrm>
          <a:prstGeom prst="rect">
            <a:avLst/>
          </a:prstGeom>
          <a:noFill/>
          <a:ln w="9525">
            <a:noFill/>
            <a:miter lim="800000"/>
            <a:headEnd/>
            <a:tailEnd/>
          </a:ln>
          <a:effectLst/>
        </p:spPr>
        <p:txBody>
          <a:bodyPr wrap="none" lIns="0" tIns="0" rIns="0" bIns="0"/>
          <a:lstStyle/>
          <a:p>
            <a:r>
              <a:rPr lang="en-US" sz="2100" b="1"/>
              <a:t>Root hair</a:t>
            </a:r>
          </a:p>
        </p:txBody>
      </p:sp>
      <p:sp>
        <p:nvSpPr>
          <p:cNvPr id="16390" name="Text Box 6"/>
          <p:cNvSpPr txBox="1">
            <a:spLocks noChangeArrowheads="1"/>
          </p:cNvSpPr>
          <p:nvPr/>
        </p:nvSpPr>
        <p:spPr bwMode="auto">
          <a:xfrm>
            <a:off x="3875088" y="5440363"/>
            <a:ext cx="1085850" cy="319087"/>
          </a:xfrm>
          <a:prstGeom prst="rect">
            <a:avLst/>
          </a:prstGeom>
          <a:noFill/>
          <a:ln w="9525">
            <a:noFill/>
            <a:miter lim="800000"/>
            <a:headEnd/>
            <a:tailEnd/>
          </a:ln>
          <a:effectLst/>
        </p:spPr>
        <p:txBody>
          <a:bodyPr wrap="none" lIns="0" tIns="0" rIns="0" bIns="0"/>
          <a:lstStyle/>
          <a:p>
            <a:r>
              <a:rPr lang="en-US" sz="2100" b="1"/>
              <a:t>Cell wall</a:t>
            </a:r>
          </a:p>
        </p:txBody>
      </p:sp>
      <p:sp>
        <p:nvSpPr>
          <p:cNvPr id="16391" name="Text Box 7"/>
          <p:cNvSpPr txBox="1">
            <a:spLocks noChangeArrowheads="1"/>
          </p:cNvSpPr>
          <p:nvPr/>
        </p:nvSpPr>
        <p:spPr bwMode="auto">
          <a:xfrm>
            <a:off x="1878013" y="3348038"/>
            <a:ext cx="1316037" cy="385762"/>
          </a:xfrm>
          <a:prstGeom prst="rect">
            <a:avLst/>
          </a:prstGeom>
          <a:noFill/>
          <a:ln w="9525">
            <a:noFill/>
            <a:miter lim="800000"/>
            <a:headEnd/>
            <a:tailEnd/>
          </a:ln>
          <a:effectLst/>
        </p:spPr>
        <p:txBody>
          <a:bodyPr wrap="none" lIns="0" tIns="0" rIns="0" bIns="0"/>
          <a:lstStyle/>
          <a:p>
            <a:r>
              <a:rPr lang="en-US" sz="2100" b="1"/>
              <a:t>H</a:t>
            </a:r>
            <a:r>
              <a:rPr lang="en-US" sz="2100" b="1" baseline="-25000"/>
              <a:t>2</a:t>
            </a:r>
            <a:r>
              <a:rPr lang="en-US" sz="2100" b="1"/>
              <a:t>O </a:t>
            </a:r>
            <a:r>
              <a:rPr lang="en-US" sz="2100" b="1">
                <a:sym typeface="Symbol" pitchFamily="18" charset="2"/>
              </a:rPr>
              <a:t></a:t>
            </a:r>
            <a:r>
              <a:rPr lang="en-US" sz="2100" b="1"/>
              <a:t> CO</a:t>
            </a:r>
            <a:r>
              <a:rPr lang="en-US" sz="2100" b="1" baseline="-25000"/>
              <a:t>2</a:t>
            </a:r>
            <a:endParaRPr lang="en-US" sz="2100" b="1">
              <a:sym typeface="Symbol" pitchFamily="18" charset="2"/>
            </a:endParaRPr>
          </a:p>
        </p:txBody>
      </p:sp>
      <p:sp>
        <p:nvSpPr>
          <p:cNvPr id="16392" name="Text Box 8"/>
          <p:cNvSpPr txBox="1">
            <a:spLocks noChangeArrowheads="1"/>
          </p:cNvSpPr>
          <p:nvPr/>
        </p:nvSpPr>
        <p:spPr bwMode="auto">
          <a:xfrm>
            <a:off x="5834063" y="3351213"/>
            <a:ext cx="384175" cy="358775"/>
          </a:xfrm>
          <a:prstGeom prst="rect">
            <a:avLst/>
          </a:prstGeom>
          <a:noFill/>
          <a:ln w="9525">
            <a:noFill/>
            <a:miter lim="800000"/>
            <a:headEnd/>
            <a:tailEnd/>
          </a:ln>
          <a:effectLst/>
        </p:spPr>
        <p:txBody>
          <a:bodyPr wrap="none" lIns="0" tIns="0" rIns="0" bIns="0"/>
          <a:lstStyle/>
          <a:p>
            <a:r>
              <a:rPr lang="en-US" sz="2100" b="1"/>
              <a:t>H</a:t>
            </a:r>
            <a:r>
              <a:rPr lang="en-US" sz="2100" b="1" baseline="36000">
                <a:sym typeface="Symbol" pitchFamily="18" charset="2"/>
              </a:rPr>
              <a:t></a:t>
            </a:r>
          </a:p>
        </p:txBody>
      </p:sp>
      <p:sp>
        <p:nvSpPr>
          <p:cNvPr id="16393" name="Text Box 9"/>
          <p:cNvSpPr txBox="1">
            <a:spLocks noChangeArrowheads="1"/>
          </p:cNvSpPr>
          <p:nvPr/>
        </p:nvSpPr>
        <p:spPr bwMode="auto">
          <a:xfrm>
            <a:off x="6159500" y="2987675"/>
            <a:ext cx="384175" cy="358775"/>
          </a:xfrm>
          <a:prstGeom prst="rect">
            <a:avLst/>
          </a:prstGeom>
          <a:noFill/>
          <a:ln w="9525">
            <a:noFill/>
            <a:miter lim="800000"/>
            <a:headEnd/>
            <a:tailEnd/>
          </a:ln>
          <a:effectLst/>
        </p:spPr>
        <p:txBody>
          <a:bodyPr wrap="none" lIns="0" tIns="0" rIns="0" bIns="0"/>
          <a:lstStyle/>
          <a:p>
            <a:r>
              <a:rPr lang="en-US" sz="2100" b="1"/>
              <a:t>H</a:t>
            </a:r>
            <a:r>
              <a:rPr lang="en-US" sz="2100" b="1" baseline="36000">
                <a:sym typeface="Symbol" pitchFamily="18" charset="2"/>
              </a:rPr>
              <a:t></a:t>
            </a:r>
          </a:p>
        </p:txBody>
      </p:sp>
      <p:sp>
        <p:nvSpPr>
          <p:cNvPr id="16394" name="Text Box 10"/>
          <p:cNvSpPr txBox="1">
            <a:spLocks noChangeArrowheads="1"/>
          </p:cNvSpPr>
          <p:nvPr/>
        </p:nvSpPr>
        <p:spPr bwMode="auto">
          <a:xfrm>
            <a:off x="6251575" y="1609725"/>
            <a:ext cx="384175" cy="358775"/>
          </a:xfrm>
          <a:prstGeom prst="rect">
            <a:avLst/>
          </a:prstGeom>
          <a:noFill/>
          <a:ln w="9525">
            <a:noFill/>
            <a:miter lim="800000"/>
            <a:headEnd/>
            <a:tailEnd/>
          </a:ln>
          <a:effectLst/>
        </p:spPr>
        <p:txBody>
          <a:bodyPr wrap="none" lIns="0" tIns="0" rIns="0" bIns="0"/>
          <a:lstStyle/>
          <a:p>
            <a:r>
              <a:rPr lang="en-US" sz="2100" b="1"/>
              <a:t>K</a:t>
            </a:r>
            <a:r>
              <a:rPr lang="en-US" sz="2100" b="1" baseline="36000">
                <a:sym typeface="Symbol" pitchFamily="18" charset="2"/>
              </a:rPr>
              <a:t></a:t>
            </a:r>
          </a:p>
        </p:txBody>
      </p:sp>
      <p:sp>
        <p:nvSpPr>
          <p:cNvPr id="16395" name="Text Box 11"/>
          <p:cNvSpPr txBox="1">
            <a:spLocks noChangeArrowheads="1"/>
          </p:cNvSpPr>
          <p:nvPr/>
        </p:nvSpPr>
        <p:spPr bwMode="auto">
          <a:xfrm>
            <a:off x="3692525" y="2473325"/>
            <a:ext cx="384175" cy="358775"/>
          </a:xfrm>
          <a:prstGeom prst="rect">
            <a:avLst/>
          </a:prstGeom>
          <a:noFill/>
          <a:ln w="9525">
            <a:noFill/>
            <a:miter lim="800000"/>
            <a:headEnd/>
            <a:tailEnd/>
          </a:ln>
          <a:effectLst/>
        </p:spPr>
        <p:txBody>
          <a:bodyPr wrap="none" lIns="0" tIns="0" rIns="0" bIns="0"/>
          <a:lstStyle/>
          <a:p>
            <a:r>
              <a:rPr lang="en-US" sz="2100" b="1"/>
              <a:t>K</a:t>
            </a:r>
            <a:r>
              <a:rPr lang="en-US" sz="2100" b="1" baseline="36000">
                <a:sym typeface="Symbol" pitchFamily="18" charset="2"/>
              </a:rPr>
              <a:t></a:t>
            </a:r>
          </a:p>
        </p:txBody>
      </p:sp>
      <p:sp>
        <p:nvSpPr>
          <p:cNvPr id="16396" name="Text Box 12"/>
          <p:cNvSpPr txBox="1">
            <a:spLocks noChangeArrowheads="1"/>
          </p:cNvSpPr>
          <p:nvPr/>
        </p:nvSpPr>
        <p:spPr bwMode="auto">
          <a:xfrm>
            <a:off x="2581275" y="1481138"/>
            <a:ext cx="384175" cy="358775"/>
          </a:xfrm>
          <a:prstGeom prst="rect">
            <a:avLst/>
          </a:prstGeom>
          <a:noFill/>
          <a:ln w="9525">
            <a:noFill/>
            <a:miter lim="800000"/>
            <a:headEnd/>
            <a:tailEnd/>
          </a:ln>
          <a:effectLst/>
        </p:spPr>
        <p:txBody>
          <a:bodyPr wrap="none" lIns="0" tIns="0" rIns="0" bIns="0"/>
          <a:lstStyle/>
          <a:p>
            <a:r>
              <a:rPr lang="en-US" sz="2100" b="1"/>
              <a:t>K</a:t>
            </a:r>
            <a:r>
              <a:rPr lang="en-US" sz="2100" b="1" baseline="36000">
                <a:sym typeface="Symbol" pitchFamily="18" charset="2"/>
              </a:rPr>
              <a:t></a:t>
            </a:r>
          </a:p>
        </p:txBody>
      </p:sp>
      <p:sp>
        <p:nvSpPr>
          <p:cNvPr id="16397" name="Text Box 13"/>
          <p:cNvSpPr txBox="1">
            <a:spLocks noChangeArrowheads="1"/>
          </p:cNvSpPr>
          <p:nvPr/>
        </p:nvSpPr>
        <p:spPr bwMode="auto">
          <a:xfrm>
            <a:off x="2727325" y="2398713"/>
            <a:ext cx="568325" cy="358775"/>
          </a:xfrm>
          <a:prstGeom prst="rect">
            <a:avLst/>
          </a:prstGeom>
          <a:noFill/>
          <a:ln w="9525">
            <a:noFill/>
            <a:miter lim="800000"/>
            <a:headEnd/>
            <a:tailEnd/>
          </a:ln>
          <a:effectLst/>
        </p:spPr>
        <p:txBody>
          <a:bodyPr wrap="none" lIns="0" tIns="0" rIns="0" bIns="0"/>
          <a:lstStyle/>
          <a:p>
            <a:r>
              <a:rPr lang="en-US" sz="2100" b="1"/>
              <a:t>Ca</a:t>
            </a:r>
            <a:r>
              <a:rPr lang="en-US" sz="2100" b="1" baseline="36000"/>
              <a:t>2</a:t>
            </a:r>
            <a:r>
              <a:rPr lang="en-US" sz="2100" b="1" baseline="36000">
                <a:sym typeface="Symbol" pitchFamily="18" charset="2"/>
              </a:rPr>
              <a:t></a:t>
            </a:r>
            <a:endParaRPr lang="en-US" sz="2100" b="1"/>
          </a:p>
        </p:txBody>
      </p:sp>
      <p:sp>
        <p:nvSpPr>
          <p:cNvPr id="16398" name="Text Box 14"/>
          <p:cNvSpPr txBox="1">
            <a:spLocks noChangeArrowheads="1"/>
          </p:cNvSpPr>
          <p:nvPr/>
        </p:nvSpPr>
        <p:spPr bwMode="auto">
          <a:xfrm>
            <a:off x="5911850" y="2263775"/>
            <a:ext cx="568325" cy="358775"/>
          </a:xfrm>
          <a:prstGeom prst="rect">
            <a:avLst/>
          </a:prstGeom>
          <a:noFill/>
          <a:ln w="9525">
            <a:noFill/>
            <a:miter lim="800000"/>
            <a:headEnd/>
            <a:tailEnd/>
          </a:ln>
          <a:effectLst/>
        </p:spPr>
        <p:txBody>
          <a:bodyPr wrap="none" lIns="0" tIns="0" rIns="0" bIns="0"/>
          <a:lstStyle/>
          <a:p>
            <a:r>
              <a:rPr lang="en-US" sz="2100" b="1"/>
              <a:t>Ca</a:t>
            </a:r>
            <a:r>
              <a:rPr lang="en-US" sz="2100" b="1" baseline="36000"/>
              <a:t>2</a:t>
            </a:r>
            <a:r>
              <a:rPr lang="en-US" sz="2100" b="1" baseline="36000">
                <a:sym typeface="Symbol" pitchFamily="18" charset="2"/>
              </a:rPr>
              <a:t></a:t>
            </a:r>
          </a:p>
        </p:txBody>
      </p:sp>
      <p:sp>
        <p:nvSpPr>
          <p:cNvPr id="16399" name="Text Box 15"/>
          <p:cNvSpPr txBox="1">
            <a:spLocks noChangeArrowheads="1"/>
          </p:cNvSpPr>
          <p:nvPr/>
        </p:nvSpPr>
        <p:spPr bwMode="auto">
          <a:xfrm>
            <a:off x="4348163" y="2378075"/>
            <a:ext cx="568325" cy="358775"/>
          </a:xfrm>
          <a:prstGeom prst="rect">
            <a:avLst/>
          </a:prstGeom>
          <a:noFill/>
          <a:ln w="9525">
            <a:noFill/>
            <a:miter lim="800000"/>
            <a:headEnd/>
            <a:tailEnd/>
          </a:ln>
          <a:effectLst/>
        </p:spPr>
        <p:txBody>
          <a:bodyPr wrap="none" lIns="0" tIns="0" rIns="0" bIns="0"/>
          <a:lstStyle/>
          <a:p>
            <a:r>
              <a:rPr lang="en-US" sz="2100" b="1"/>
              <a:t>Mg</a:t>
            </a:r>
            <a:r>
              <a:rPr lang="en-US" sz="2100" b="1" baseline="36000"/>
              <a:t>2</a:t>
            </a:r>
            <a:r>
              <a:rPr lang="en-US" sz="2100" b="1" baseline="36000">
                <a:sym typeface="Symbol" pitchFamily="18" charset="2"/>
              </a:rPr>
              <a:t></a:t>
            </a:r>
          </a:p>
        </p:txBody>
      </p:sp>
      <p:sp>
        <p:nvSpPr>
          <p:cNvPr id="16400" name="Text Box 16"/>
          <p:cNvSpPr txBox="1">
            <a:spLocks noChangeArrowheads="1"/>
          </p:cNvSpPr>
          <p:nvPr/>
        </p:nvSpPr>
        <p:spPr bwMode="auto">
          <a:xfrm>
            <a:off x="3089275" y="1414463"/>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1" name="Text Box 17"/>
          <p:cNvSpPr txBox="1">
            <a:spLocks noChangeArrowheads="1"/>
          </p:cNvSpPr>
          <p:nvPr/>
        </p:nvSpPr>
        <p:spPr bwMode="auto">
          <a:xfrm>
            <a:off x="3108325" y="1884363"/>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2" name="Text Box 18"/>
          <p:cNvSpPr txBox="1">
            <a:spLocks noChangeArrowheads="1"/>
          </p:cNvSpPr>
          <p:nvPr/>
        </p:nvSpPr>
        <p:spPr bwMode="auto">
          <a:xfrm>
            <a:off x="3386138" y="2030413"/>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3" name="Text Box 19"/>
          <p:cNvSpPr txBox="1">
            <a:spLocks noChangeArrowheads="1"/>
          </p:cNvSpPr>
          <p:nvPr/>
        </p:nvSpPr>
        <p:spPr bwMode="auto">
          <a:xfrm>
            <a:off x="3756025" y="2058988"/>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4" name="Text Box 20"/>
          <p:cNvSpPr txBox="1">
            <a:spLocks noChangeArrowheads="1"/>
          </p:cNvSpPr>
          <p:nvPr/>
        </p:nvSpPr>
        <p:spPr bwMode="auto">
          <a:xfrm>
            <a:off x="4311650" y="1911350"/>
            <a:ext cx="184150" cy="331788"/>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5" name="Text Box 21"/>
          <p:cNvSpPr txBox="1">
            <a:spLocks noChangeArrowheads="1"/>
          </p:cNvSpPr>
          <p:nvPr/>
        </p:nvSpPr>
        <p:spPr bwMode="auto">
          <a:xfrm>
            <a:off x="4656138" y="1833563"/>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6" name="Text Box 22"/>
          <p:cNvSpPr txBox="1">
            <a:spLocks noChangeArrowheads="1"/>
          </p:cNvSpPr>
          <p:nvPr/>
        </p:nvSpPr>
        <p:spPr bwMode="auto">
          <a:xfrm>
            <a:off x="5357813" y="1858963"/>
            <a:ext cx="184150" cy="331787"/>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7" name="Text Box 23"/>
          <p:cNvSpPr txBox="1">
            <a:spLocks noChangeArrowheads="1"/>
          </p:cNvSpPr>
          <p:nvPr/>
        </p:nvSpPr>
        <p:spPr bwMode="auto">
          <a:xfrm>
            <a:off x="5634038" y="1819275"/>
            <a:ext cx="184150" cy="331788"/>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8" name="Text Box 24"/>
          <p:cNvSpPr txBox="1">
            <a:spLocks noChangeArrowheads="1"/>
          </p:cNvSpPr>
          <p:nvPr/>
        </p:nvSpPr>
        <p:spPr bwMode="auto">
          <a:xfrm>
            <a:off x="5992813" y="1397000"/>
            <a:ext cx="184150" cy="331788"/>
          </a:xfrm>
          <a:prstGeom prst="rect">
            <a:avLst/>
          </a:prstGeom>
          <a:noFill/>
          <a:ln w="9525">
            <a:noFill/>
            <a:miter lim="800000"/>
            <a:headEnd/>
            <a:tailEnd/>
          </a:ln>
          <a:effectLst/>
        </p:spPr>
        <p:txBody>
          <a:bodyPr wrap="none" lIns="0" tIns="0" rIns="0" bIns="0"/>
          <a:lstStyle/>
          <a:p>
            <a:r>
              <a:rPr lang="en-US" sz="2100" b="1">
                <a:sym typeface="Symbol" pitchFamily="18" charset="2"/>
              </a:rPr>
              <a:t></a:t>
            </a:r>
            <a:endParaRPr lang="en-US" sz="2100" b="1"/>
          </a:p>
        </p:txBody>
      </p:sp>
      <p:sp>
        <p:nvSpPr>
          <p:cNvPr id="16409" name="Line 25"/>
          <p:cNvSpPr>
            <a:spLocks noChangeShapeType="1"/>
          </p:cNvSpPr>
          <p:nvPr/>
        </p:nvSpPr>
        <p:spPr bwMode="auto">
          <a:xfrm>
            <a:off x="3559175" y="5265738"/>
            <a:ext cx="276225" cy="344487"/>
          </a:xfrm>
          <a:prstGeom prst="line">
            <a:avLst/>
          </a:prstGeom>
          <a:noFill/>
          <a:ln w="12700">
            <a:solidFill>
              <a:schemeClr val="tx1"/>
            </a:solidFill>
            <a:round/>
            <a:headEnd/>
            <a:tailEnd/>
          </a:ln>
          <a:effectLst/>
        </p:spPr>
        <p:txBody>
          <a:bodyPr wrap="none" anchor="ctr"/>
          <a:lstStyle/>
          <a:p>
            <a:endParaRPr lang="en-US"/>
          </a:p>
        </p:txBody>
      </p:sp>
      <p:sp>
        <p:nvSpPr>
          <p:cNvPr id="16410" name="Text Box 26"/>
          <p:cNvSpPr txBox="1">
            <a:spLocks noChangeArrowheads="1"/>
          </p:cNvSpPr>
          <p:nvPr/>
        </p:nvSpPr>
        <p:spPr bwMode="auto">
          <a:xfrm>
            <a:off x="4767263" y="3344863"/>
            <a:ext cx="1047750" cy="385762"/>
          </a:xfrm>
          <a:prstGeom prst="rect">
            <a:avLst/>
          </a:prstGeom>
          <a:noFill/>
          <a:ln w="9525">
            <a:noFill/>
            <a:miter lim="800000"/>
            <a:headEnd/>
            <a:tailEnd/>
          </a:ln>
          <a:effectLst/>
        </p:spPr>
        <p:txBody>
          <a:bodyPr wrap="none" lIns="0" tIns="0" rIns="0" bIns="0"/>
          <a:lstStyle/>
          <a:p>
            <a:r>
              <a:rPr lang="en-US" sz="2100" b="1"/>
              <a:t>HCO</a:t>
            </a:r>
            <a:r>
              <a:rPr lang="en-US" sz="2100" b="1" baseline="-25000"/>
              <a:t>3</a:t>
            </a:r>
            <a:r>
              <a:rPr lang="en-US" sz="2100" b="1" baseline="30000">
                <a:sym typeface="Symbol" pitchFamily="18" charset="2"/>
              </a:rPr>
              <a:t></a:t>
            </a:r>
            <a:r>
              <a:rPr lang="en-US" sz="2100" b="1"/>
              <a:t> </a:t>
            </a:r>
            <a:r>
              <a:rPr lang="en-US" sz="2100" b="1">
                <a:sym typeface="Symbol" pitchFamily="18" charset="2"/>
              </a:rPr>
              <a:t></a:t>
            </a:r>
          </a:p>
        </p:txBody>
      </p:sp>
      <p:sp>
        <p:nvSpPr>
          <p:cNvPr id="16411" name="Text Box 27"/>
          <p:cNvSpPr txBox="1">
            <a:spLocks noChangeArrowheads="1"/>
          </p:cNvSpPr>
          <p:nvPr/>
        </p:nvSpPr>
        <p:spPr bwMode="auto">
          <a:xfrm>
            <a:off x="3563938" y="3340100"/>
            <a:ext cx="936625" cy="385763"/>
          </a:xfrm>
          <a:prstGeom prst="rect">
            <a:avLst/>
          </a:prstGeom>
          <a:noFill/>
          <a:ln w="9525">
            <a:noFill/>
            <a:miter lim="800000"/>
            <a:headEnd/>
            <a:tailEnd/>
          </a:ln>
          <a:effectLst/>
        </p:spPr>
        <p:txBody>
          <a:bodyPr wrap="none" lIns="0" tIns="0" rIns="0" bIns="0"/>
          <a:lstStyle/>
          <a:p>
            <a:r>
              <a:rPr lang="en-US" sz="2100" b="1"/>
              <a:t>H</a:t>
            </a:r>
            <a:r>
              <a:rPr lang="en-US" sz="2100" b="1" baseline="-25000"/>
              <a:t>2</a:t>
            </a:r>
            <a:r>
              <a:rPr lang="en-US" sz="2100" b="1"/>
              <a:t>CO</a:t>
            </a:r>
            <a:r>
              <a:rPr lang="en-US" sz="2100" b="1" baseline="-25000"/>
              <a:t>3</a:t>
            </a:r>
            <a:endParaRPr lang="en-US" sz="2100" b="1">
              <a:sym typeface="Symbol" pitchFamily="18" charset="2"/>
            </a:endParaRPr>
          </a:p>
        </p:txBody>
      </p:sp>
      <p:sp>
        <p:nvSpPr>
          <p:cNvPr id="16412" name="Line 28"/>
          <p:cNvSpPr>
            <a:spLocks noChangeShapeType="1"/>
          </p:cNvSpPr>
          <p:nvPr/>
        </p:nvSpPr>
        <p:spPr bwMode="auto">
          <a:xfrm>
            <a:off x="3230563" y="3497263"/>
            <a:ext cx="254000" cy="0"/>
          </a:xfrm>
          <a:prstGeom prst="line">
            <a:avLst/>
          </a:prstGeom>
          <a:noFill/>
          <a:ln w="12700">
            <a:solidFill>
              <a:schemeClr val="tx1"/>
            </a:solidFill>
            <a:round/>
            <a:headEnd/>
            <a:tailEnd type="stealth" w="med" len="med"/>
          </a:ln>
          <a:effectLst/>
        </p:spPr>
        <p:txBody>
          <a:bodyPr wrap="none" anchor="ctr"/>
          <a:lstStyle/>
          <a:p>
            <a:endParaRPr lang="en-US"/>
          </a:p>
        </p:txBody>
      </p:sp>
      <p:sp>
        <p:nvSpPr>
          <p:cNvPr id="16413" name="Line 29"/>
          <p:cNvSpPr>
            <a:spLocks noChangeShapeType="1"/>
          </p:cNvSpPr>
          <p:nvPr/>
        </p:nvSpPr>
        <p:spPr bwMode="auto">
          <a:xfrm>
            <a:off x="4427538" y="3497263"/>
            <a:ext cx="271462" cy="0"/>
          </a:xfrm>
          <a:prstGeom prst="line">
            <a:avLst/>
          </a:prstGeom>
          <a:noFill/>
          <a:ln w="12700">
            <a:solidFill>
              <a:schemeClr val="tx1"/>
            </a:solidFill>
            <a:round/>
            <a:headEnd/>
            <a:tailEnd type="stealth" w="med" len="med"/>
          </a:ln>
          <a:effectLst/>
        </p:spPr>
        <p:txBody>
          <a:bodyPr wrap="none" anchor="ctr"/>
          <a:lstStyle/>
          <a:p>
            <a:endParaRPr lang="en-US"/>
          </a:p>
        </p:txBody>
      </p:sp>
      <p:sp>
        <p:nvSpPr>
          <p:cNvPr id="31" name="Slide Number Placeholder 30"/>
          <p:cNvSpPr>
            <a:spLocks noGrp="1"/>
          </p:cNvSpPr>
          <p:nvPr>
            <p:ph type="sldNum" sz="quarter" idx="12"/>
          </p:nvPr>
        </p:nvSpPr>
        <p:spPr/>
        <p:txBody>
          <a:bodyPr/>
          <a:lstStyle/>
          <a:p>
            <a:fld id="{D49E117A-CA9F-4CE9-A8CC-1947869981DF}" type="slidenum">
              <a:rPr lang="en-US" smtClean="0"/>
              <a:pPr/>
              <a:t>4</a:t>
            </a:fld>
            <a:endParaRPr lang="en-US"/>
          </a:p>
        </p:txBody>
      </p:sp>
      <p:sp>
        <p:nvSpPr>
          <p:cNvPr id="32" name="Footer Placeholder 31"/>
          <p:cNvSpPr>
            <a:spLocks noGrp="1"/>
          </p:cNvSpPr>
          <p:nvPr>
            <p:ph type="ftr" sz="quarter" idx="11"/>
          </p:nvPr>
        </p:nvSpPr>
        <p:spPr/>
        <p:txBody>
          <a:bodyPr/>
          <a:lstStyle/>
          <a:p>
            <a:r>
              <a:rPr lang="en-US" smtClean="0"/>
              <a:t>Dr. Alwand Tahir Dizayee</a:t>
            </a:r>
            <a:endParaRPr lang="en-US"/>
          </a:p>
        </p:txBody>
      </p:sp>
      <p:sp>
        <p:nvSpPr>
          <p:cNvPr id="33" name="Date Placeholder 32"/>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601443749"/>
      </p:ext>
    </p:extLst>
  </p:cSld>
  <p:clrMapOvr>
    <a:masterClrMapping/>
  </p:clrMapOvr>
  <p:transition spd="slow">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35039" y="685800"/>
            <a:ext cx="7275512" cy="571500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5</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668979765"/>
      </p:ext>
    </p:extLst>
  </p:cSld>
  <p:clrMapOvr>
    <a:masterClrMapping/>
  </p:clrMapOvr>
  <p:transition spd="slow">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5495"/>
            <a:ext cx="8382000" cy="6247864"/>
          </a:xfrm>
          <a:prstGeom prst="rect">
            <a:avLst/>
          </a:prstGeom>
        </p:spPr>
        <p:txBody>
          <a:bodyPr wrap="square">
            <a:spAutoFit/>
          </a:bodyPr>
          <a:lstStyle/>
          <a:p>
            <a:r>
              <a:rPr lang="en-US" sz="3200" b="1" dirty="0" smtClean="0">
                <a:solidFill>
                  <a:srgbClr val="FF0000"/>
                </a:solidFill>
              </a:rPr>
              <a:t>       </a:t>
            </a:r>
          </a:p>
          <a:p>
            <a:r>
              <a:rPr lang="en-US" sz="3200" b="1" dirty="0" smtClean="0">
                <a:solidFill>
                  <a:srgbClr val="FF0000"/>
                </a:solidFill>
              </a:rPr>
              <a:t>                   </a:t>
            </a:r>
            <a:r>
              <a:rPr lang="en-US" sz="3200" b="1" dirty="0" smtClean="0">
                <a:solidFill>
                  <a:srgbClr val="9966FF"/>
                </a:solidFill>
              </a:rPr>
              <a:t>DONAN Equilibrium: </a:t>
            </a:r>
            <a:r>
              <a:rPr lang="en-US" dirty="0" smtClean="0"/>
              <a:t/>
            </a:r>
            <a:br>
              <a:rPr lang="en-US" dirty="0" smtClean="0"/>
            </a:br>
            <a:r>
              <a:rPr lang="en-US" dirty="0" smtClean="0"/>
              <a:t>    </a:t>
            </a:r>
            <a:r>
              <a:rPr lang="en-US" sz="2400" b="1" dirty="0" smtClean="0">
                <a:solidFill>
                  <a:srgbClr val="00B050"/>
                </a:solidFill>
              </a:rPr>
              <a:t>To  inter  any anions into </a:t>
            </a:r>
            <a:r>
              <a:rPr lang="en-US" sz="2400" b="1" dirty="0" smtClean="0">
                <a:solidFill>
                  <a:srgbClr val="FF0000"/>
                </a:solidFill>
              </a:rPr>
              <a:t>free space </a:t>
            </a:r>
            <a:r>
              <a:rPr lang="en-US" sz="2400" b="1" dirty="0" smtClean="0">
                <a:solidFill>
                  <a:srgbClr val="00B050"/>
                </a:solidFill>
              </a:rPr>
              <a:t>have caught and interred in to </a:t>
            </a:r>
            <a:r>
              <a:rPr lang="en-US" sz="2400" b="1" dirty="0" smtClean="0">
                <a:solidFill>
                  <a:srgbClr val="9966FF"/>
                </a:solidFill>
              </a:rPr>
              <a:t>cytoplasm</a:t>
            </a:r>
            <a:r>
              <a:rPr lang="en-US" sz="2400" b="1" dirty="0" smtClean="0">
                <a:solidFill>
                  <a:srgbClr val="00B050"/>
                </a:solidFill>
              </a:rPr>
              <a:t>  and don’t return again  </a:t>
            </a:r>
            <a:r>
              <a:rPr lang="en-US" sz="2400" b="1" dirty="0" smtClean="0">
                <a:solidFill>
                  <a:srgbClr val="FF0000"/>
                </a:solidFill>
              </a:rPr>
              <a:t>this </a:t>
            </a:r>
            <a:r>
              <a:rPr lang="en-US" sz="2400" b="1" dirty="0" smtClean="0">
                <a:solidFill>
                  <a:srgbClr val="9966FF"/>
                </a:solidFill>
              </a:rPr>
              <a:t>run against </a:t>
            </a:r>
            <a:r>
              <a:rPr lang="en-US" sz="2400" b="1" dirty="0" smtClean="0">
                <a:solidFill>
                  <a:srgbClr val="FF0000"/>
                </a:solidFill>
              </a:rPr>
              <a:t>with  diffusion connotation   or meaning  </a:t>
            </a:r>
            <a:r>
              <a:rPr lang="en-US" sz="2400" b="1" dirty="0" smtClean="0"/>
              <a:t>. When the spread of equal numbers of anions and cations into the cell through the cell membrane which leads to unequal distributions of ions on both sides of the membrane. At the point of equilibrium the concentration of anions and cations equal on both sides of the membrane. </a:t>
            </a:r>
            <a:r>
              <a:rPr lang="en-US" sz="2400" b="1" dirty="0" smtClean="0">
                <a:solidFill>
                  <a:srgbClr val="00B050"/>
                </a:solidFill>
              </a:rPr>
              <a:t>DONAN  NOTED</a:t>
            </a:r>
            <a:r>
              <a:rPr lang="en-US" sz="2400" b="1" dirty="0" smtClean="0">
                <a:solidFill>
                  <a:srgbClr val="FF0000"/>
                </a:solidFill>
              </a:rPr>
              <a:t> when ions diffused with numeric valiant for both of ( </a:t>
            </a:r>
            <a:r>
              <a:rPr lang="en-US" sz="2400" b="1" dirty="0" smtClean="0"/>
              <a:t>- ,+ </a:t>
            </a:r>
            <a:r>
              <a:rPr lang="en-US" sz="2400" b="1" dirty="0" smtClean="0">
                <a:solidFill>
                  <a:srgbClr val="FF0000"/>
                </a:solidFill>
              </a:rPr>
              <a:t>) </a:t>
            </a:r>
            <a:r>
              <a:rPr lang="en-US" sz="2400" b="1" dirty="0" smtClean="0"/>
              <a:t>there are not  same or equal distribution  at both side of membrane . At the point of equilibrium .</a:t>
            </a:r>
            <a:br>
              <a:rPr lang="en-US" sz="2400" b="1" dirty="0" smtClean="0"/>
            </a:br>
            <a:r>
              <a:rPr lang="en-US" sz="2400" b="1" dirty="0" smtClean="0">
                <a:solidFill>
                  <a:srgbClr val="FF0000"/>
                </a:solidFill>
              </a:rPr>
              <a:t>C + = I - </a:t>
            </a:r>
            <a:r>
              <a:rPr lang="en-US" sz="2400" b="1" dirty="0" smtClean="0"/>
              <a:t/>
            </a:r>
            <a:br>
              <a:rPr lang="en-US" sz="2400" b="1" dirty="0" smtClean="0"/>
            </a:br>
            <a:endParaRPr lang="en-US" sz="2400" b="1" dirty="0"/>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6</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247148491"/>
      </p:ext>
    </p:extLst>
  </p:cSld>
  <p:clrMapOvr>
    <a:masterClrMapping/>
  </p:clrMapOvr>
  <p:transition spd="slow">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4525963"/>
          </a:xfrm>
        </p:spPr>
        <p:txBody>
          <a:bodyPr>
            <a:normAutofit fontScale="70000" lnSpcReduction="20000"/>
          </a:bodyPr>
          <a:lstStyle/>
          <a:p>
            <a:r>
              <a:rPr lang="en-US" b="1" dirty="0" smtClean="0"/>
              <a:t>Where the   C </a:t>
            </a:r>
            <a:r>
              <a:rPr lang="en-US" sz="6200" b="1" baseline="30000" dirty="0" smtClean="0"/>
              <a:t>+</a:t>
            </a:r>
            <a:r>
              <a:rPr lang="en-US" b="1" dirty="0" smtClean="0"/>
              <a:t> is the total concentration of </a:t>
            </a:r>
            <a:r>
              <a:rPr lang="en-US" b="1" dirty="0" err="1" smtClean="0"/>
              <a:t>cations</a:t>
            </a:r>
            <a:r>
              <a:rPr lang="en-US" b="1" dirty="0" smtClean="0"/>
              <a:t> and I-is the total concentration of anions. </a:t>
            </a:r>
            <a:br>
              <a:rPr lang="en-US" b="1" dirty="0" smtClean="0"/>
            </a:br>
            <a:r>
              <a:rPr lang="en-US" b="1" dirty="0" smtClean="0"/>
              <a:t>Within the cell: </a:t>
            </a:r>
            <a:br>
              <a:rPr lang="en-US" b="1" dirty="0" smtClean="0"/>
            </a:br>
            <a:endParaRPr lang="en-US" b="1" dirty="0" smtClean="0"/>
          </a:p>
          <a:p>
            <a:r>
              <a:rPr lang="en-US" sz="4400" b="1" dirty="0" smtClean="0">
                <a:solidFill>
                  <a:srgbClr val="FF0000"/>
                </a:solidFill>
              </a:rPr>
              <a:t>C </a:t>
            </a:r>
            <a:r>
              <a:rPr lang="en-US" sz="7700" b="1" baseline="30000" dirty="0" smtClean="0">
                <a:solidFill>
                  <a:srgbClr val="FF0000"/>
                </a:solidFill>
              </a:rPr>
              <a:t>+</a:t>
            </a:r>
            <a:r>
              <a:rPr lang="en-US" sz="4400" b="1" dirty="0" smtClean="0">
                <a:solidFill>
                  <a:srgbClr val="FF0000"/>
                </a:solidFill>
              </a:rPr>
              <a:t> = I</a:t>
            </a:r>
            <a:r>
              <a:rPr lang="en-US" sz="10300" b="1" baseline="30000" dirty="0" smtClean="0">
                <a:solidFill>
                  <a:srgbClr val="FF0000"/>
                </a:solidFill>
              </a:rPr>
              <a:t>-</a:t>
            </a:r>
            <a:r>
              <a:rPr lang="en-US" sz="4400" b="1" dirty="0" smtClean="0">
                <a:solidFill>
                  <a:srgbClr val="FF0000"/>
                </a:solidFill>
              </a:rPr>
              <a:t>+ F </a:t>
            </a:r>
            <a:r>
              <a:rPr lang="en-US" sz="10300" b="1" baseline="30000" dirty="0" smtClean="0">
                <a:solidFill>
                  <a:srgbClr val="FF0000"/>
                </a:solidFill>
              </a:rPr>
              <a:t>-</a:t>
            </a:r>
            <a:r>
              <a:rPr lang="en-US" sz="4400" b="1" dirty="0" smtClean="0">
                <a:solidFill>
                  <a:srgbClr val="FF0000"/>
                </a:solidFill>
              </a:rPr>
              <a:t> </a:t>
            </a:r>
            <a:r>
              <a:rPr lang="en-US" b="1" dirty="0" smtClean="0"/>
              <a:t/>
            </a:r>
            <a:br>
              <a:rPr lang="en-US" b="1" dirty="0" smtClean="0"/>
            </a:br>
            <a:r>
              <a:rPr lang="en-US" b="1" dirty="0" smtClean="0"/>
              <a:t>Where the C + and I-are equivalent concentration to positive and negative ions the cell. </a:t>
            </a:r>
            <a:br>
              <a:rPr lang="en-US" b="1" dirty="0" smtClean="0"/>
            </a:br>
            <a:r>
              <a:rPr lang="en-US" b="1" dirty="0" smtClean="0"/>
              <a:t>At the point of </a:t>
            </a:r>
            <a:r>
              <a:rPr lang="en-US" b="1" dirty="0" smtClean="0">
                <a:solidFill>
                  <a:srgbClr val="FF0000"/>
                </a:solidFill>
              </a:rPr>
              <a:t>balance</a:t>
            </a:r>
            <a:r>
              <a:rPr lang="en-US" b="1" dirty="0" smtClean="0"/>
              <a:t> and </a:t>
            </a:r>
            <a:r>
              <a:rPr lang="en-US" b="1" dirty="0" smtClean="0">
                <a:solidFill>
                  <a:srgbClr val="FF0000"/>
                </a:solidFill>
              </a:rPr>
              <a:t>equilibrium</a:t>
            </a:r>
            <a:r>
              <a:rPr lang="en-US" b="1" dirty="0" smtClean="0"/>
              <a:t> must be multiplied by concentration </a:t>
            </a:r>
            <a:r>
              <a:rPr lang="en-US" b="1" dirty="0" err="1" smtClean="0"/>
              <a:t>cations</a:t>
            </a:r>
            <a:r>
              <a:rPr lang="en-US" b="1" dirty="0" smtClean="0"/>
              <a:t> the other side of the membrane, namely that:</a:t>
            </a:r>
            <a:r>
              <a:rPr lang="en-US" sz="4400" b="1" dirty="0" smtClean="0">
                <a:solidFill>
                  <a:srgbClr val="FF0000"/>
                </a:solidFill>
              </a:rPr>
              <a:t>      </a:t>
            </a:r>
          </a:p>
          <a:p>
            <a:r>
              <a:rPr lang="en-US" sz="4400" b="1" dirty="0" smtClean="0">
                <a:solidFill>
                  <a:srgbClr val="FF0000"/>
                </a:solidFill>
              </a:rPr>
              <a:t> (Co +) (Io-)        </a:t>
            </a:r>
            <a:r>
              <a:rPr lang="en-US" sz="4400" b="1" dirty="0" smtClean="0"/>
              <a:t>=</a:t>
            </a:r>
            <a:r>
              <a:rPr lang="en-US" sz="4400" b="1" dirty="0" smtClean="0">
                <a:solidFill>
                  <a:srgbClr val="FF0000"/>
                </a:solidFill>
              </a:rPr>
              <a:t>       (</a:t>
            </a:r>
            <a:r>
              <a:rPr lang="en-US" sz="4400" b="1" dirty="0" err="1" smtClean="0">
                <a:solidFill>
                  <a:srgbClr val="FF0000"/>
                </a:solidFill>
              </a:rPr>
              <a:t>Ci</a:t>
            </a:r>
            <a:r>
              <a:rPr lang="en-US" sz="4400" b="1" dirty="0" smtClean="0">
                <a:solidFill>
                  <a:srgbClr val="FF0000"/>
                </a:solidFill>
              </a:rPr>
              <a:t> +) (Ii-) </a:t>
            </a:r>
            <a:br>
              <a:rPr lang="en-US" sz="4400" b="1" dirty="0" smtClean="0">
                <a:solidFill>
                  <a:srgbClr val="FF0000"/>
                </a:solidFill>
              </a:rPr>
            </a:br>
            <a:r>
              <a:rPr lang="en-US" sz="4400" b="1" dirty="0" smtClean="0">
                <a:solidFill>
                  <a:srgbClr val="FF0000"/>
                </a:solidFill>
              </a:rPr>
              <a:t> Inside the cell      outside the cell </a:t>
            </a:r>
            <a:r>
              <a:rPr lang="en-US" b="1" dirty="0" smtClean="0"/>
              <a:t/>
            </a:r>
            <a:br>
              <a:rPr lang="en-US" b="1" dirty="0" smtClean="0"/>
            </a:br>
            <a:endParaRPr lang="en-US" b="1" dirty="0" smtClean="0"/>
          </a:p>
          <a:p>
            <a:endParaRPr lang="en-US" dirty="0"/>
          </a:p>
        </p:txBody>
      </p:sp>
      <p:sp>
        <p:nvSpPr>
          <p:cNvPr id="5" name="Footer Placeholder 4"/>
          <p:cNvSpPr>
            <a:spLocks noGrp="1"/>
          </p:cNvSpPr>
          <p:nvPr>
            <p:ph type="ftr" sz="quarter" idx="11"/>
          </p:nvPr>
        </p:nvSpPr>
        <p:spPr/>
        <p:txBody>
          <a:bodyPr/>
          <a:lstStyle/>
          <a:p>
            <a:r>
              <a:rPr lang="en-US" smtClean="0"/>
              <a:t>Dr. Alwand Tahir Dizayee</a:t>
            </a:r>
            <a:endParaRPr lang="en-US" dirty="0"/>
          </a:p>
        </p:txBody>
      </p:sp>
      <p:sp>
        <p:nvSpPr>
          <p:cNvPr id="6" name="Slide Number Placeholder 5"/>
          <p:cNvSpPr>
            <a:spLocks noGrp="1"/>
          </p:cNvSpPr>
          <p:nvPr>
            <p:ph type="sldNum" sz="quarter" idx="12"/>
          </p:nvPr>
        </p:nvSpPr>
        <p:spPr/>
        <p:txBody>
          <a:bodyPr/>
          <a:lstStyle/>
          <a:p>
            <a:fld id="{D49E117A-CA9F-4CE9-A8CC-1947869981DF}" type="slidenum">
              <a:rPr lang="en-US" smtClean="0"/>
              <a:pPr/>
              <a:t>7</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292412635"/>
      </p:ext>
    </p:extLst>
  </p:cSld>
  <p:clrMapOvr>
    <a:masterClrMapping/>
  </p:clrMapOvr>
  <p:transition spd="slow">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22" name="Group 38"/>
          <p:cNvGraphicFramePr>
            <a:graphicFrameLocks noGrp="1"/>
          </p:cNvGraphicFramePr>
          <p:nvPr>
            <p:ph idx="4294967295"/>
          </p:nvPr>
        </p:nvGraphicFramePr>
        <p:xfrm>
          <a:off x="357188" y="-152400"/>
          <a:ext cx="8786812" cy="5058727"/>
        </p:xfrm>
        <a:graphic>
          <a:graphicData uri="http://schemas.openxmlformats.org/drawingml/2006/table">
            <a:tbl>
              <a:tblPr/>
              <a:tblGrid>
                <a:gridCol w="2928937"/>
                <a:gridCol w="2928938"/>
                <a:gridCol w="2928937"/>
              </a:tblGrid>
              <a:tr h="511175">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  OUTER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CELL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 INNER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r h="511175">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smtClean="0">
                          <a:ln>
                            <a:noFill/>
                          </a:ln>
                          <a:solidFill>
                            <a:schemeClr val="tx1"/>
                          </a:solidFill>
                          <a:effectLst/>
                          <a:latin typeface="Arial" pitchFamily="34" charset="0"/>
                          <a:cs typeface="Arial" pitchFamily="34" charset="0"/>
                        </a:rPr>
                        <a:t>+  ، -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   ،   +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r h="1262063">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defRPr/>
                      </a:pPr>
                      <a:r>
                        <a:rPr kumimoji="0" lang="ar-IQ" sz="2000" b="1" i="0" u="none" strike="noStrike" cap="none" normalizeH="0" baseline="0" dirty="0" smtClean="0">
                          <a:ln>
                            <a:noFill/>
                          </a:ln>
                          <a:solidFill>
                            <a:schemeClr val="tx1"/>
                          </a:solidFill>
                          <a:effectLst/>
                          <a:latin typeface="Arial" pitchFamily="34" charset="0"/>
                          <a:cs typeface="Arial" pitchFamily="34" charset="0"/>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1" fontAlgn="base" latinLnBrk="0" hangingPunct="1">
                        <a:lnSpc>
                          <a:spcPct val="100000"/>
                        </a:lnSpc>
                        <a:spcBef>
                          <a:spcPct val="0"/>
                        </a:spcBef>
                        <a:spcAft>
                          <a:spcPct val="0"/>
                        </a:spcAft>
                        <a:buClr>
                          <a:schemeClr val="tx2"/>
                        </a:buClr>
                        <a:buSzTx/>
                        <a:buFontTx/>
                        <a:buNone/>
                        <a:tabLst/>
                        <a:defRPr/>
                      </a:pPr>
                      <a:r>
                        <a:rPr kumimoji="0" lang="en-US" sz="1600" b="1" i="0" u="none" strike="noStrike" cap="none" normalizeH="0" baseline="0" dirty="0" smtClean="0">
                          <a:ln>
                            <a:noFill/>
                          </a:ln>
                          <a:solidFill>
                            <a:schemeClr val="tx1"/>
                          </a:solidFill>
                          <a:effectLst/>
                          <a:latin typeface="Arial" pitchFamily="34" charset="0"/>
                          <a:cs typeface="Arial" pitchFamily="34" charset="0"/>
                        </a:rPr>
                        <a:t> Diffusion &amp; nun diffusion</a:t>
                      </a:r>
                    </a:p>
                    <a:p>
                      <a:pPr marL="0" marR="0" lvl="0" indent="0" algn="ctr" defTabSz="914400" rtl="1" eaLnBrk="1" fontAlgn="base" latinLnBrk="0" hangingPunct="1">
                        <a:lnSpc>
                          <a:spcPct val="100000"/>
                        </a:lnSpc>
                        <a:spcBef>
                          <a:spcPct val="0"/>
                        </a:spcBef>
                        <a:spcAft>
                          <a:spcPct val="0"/>
                        </a:spcAft>
                        <a:buClr>
                          <a:schemeClr val="tx2"/>
                        </a:buClr>
                        <a:buSzTx/>
                        <a:buFontTx/>
                        <a:buNone/>
                        <a:tabLst/>
                        <a:defRPr/>
                      </a:pPr>
                      <a:r>
                        <a:rPr kumimoji="0" lang="en-US" sz="2400" b="1" i="0" u="none" strike="noStrike" cap="none" normalizeH="0" baseline="0" dirty="0" smtClean="0">
                          <a:ln>
                            <a:noFill/>
                          </a:ln>
                          <a:solidFill>
                            <a:srgbClr val="FF0000"/>
                          </a:solidFill>
                          <a:effectLst/>
                          <a:latin typeface="Arial" pitchFamily="34" charset="0"/>
                          <a:cs typeface="Arial" pitchFamily="34" charset="0"/>
                        </a:rPr>
                        <a:t>ions</a:t>
                      </a:r>
                    </a:p>
                    <a:p>
                      <a:pPr marL="0" marR="0" lvl="0" indent="0" algn="ctr" defTabSz="914400" rtl="1" eaLnBrk="1" fontAlgn="base" latinLnBrk="0" hangingPunct="1">
                        <a:lnSpc>
                          <a:spcPct val="100000"/>
                        </a:lnSpc>
                        <a:spcBef>
                          <a:spcPct val="0"/>
                        </a:spcBef>
                        <a:spcAft>
                          <a:spcPct val="0"/>
                        </a:spcAft>
                        <a:buClr>
                          <a:schemeClr val="tx2"/>
                        </a:buClr>
                        <a:buSzTx/>
                        <a:buFontTx/>
                        <a:buNone/>
                        <a:tabLst/>
                        <a:defRPr/>
                      </a:pPr>
                      <a:r>
                        <a:rPr kumimoji="0" lang="en-US" sz="2400" b="1" i="0" u="none" strike="noStrike" cap="none" normalizeH="0" baseline="0" dirty="0" smtClean="0">
                          <a:ln>
                            <a:noFill/>
                          </a:ln>
                          <a:solidFill>
                            <a:schemeClr val="tx1"/>
                          </a:solidFill>
                          <a:effectLst/>
                          <a:latin typeface="Arial" pitchFamily="34" charset="0"/>
                          <a:cs typeface="Arial" pitchFamily="34" charset="0"/>
                        </a:rPr>
                        <a:t> </a:t>
                      </a:r>
                      <a:r>
                        <a:rPr lang="en-US" sz="2400" b="1" dirty="0" smtClean="0">
                          <a:solidFill>
                            <a:srgbClr val="FF0000"/>
                          </a:solidFill>
                        </a:rPr>
                        <a:t>Equilibrium</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 +  ،   - )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r h="511175">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C</a:t>
                      </a:r>
                      <a:r>
                        <a:rPr kumimoji="0" lang="en-GB" sz="2000" b="1" i="0" u="none" strike="noStrike" cap="none" normalizeH="0" baseline="-25000" dirty="0" smtClean="0">
                          <a:ln>
                            <a:noFill/>
                          </a:ln>
                          <a:solidFill>
                            <a:schemeClr val="tx1"/>
                          </a:solidFill>
                          <a:effectLst/>
                          <a:latin typeface="Arial" pitchFamily="34" charset="0"/>
                          <a:cs typeface="Arial" pitchFamily="34" charset="0"/>
                        </a:rPr>
                        <a:t>o</a:t>
                      </a:r>
                      <a:r>
                        <a:rPr kumimoji="0" lang="en-GB" sz="2000" b="1" i="0" u="none" strike="noStrike" cap="none" normalizeH="0" baseline="30000" dirty="0" smtClean="0">
                          <a:ln>
                            <a:noFill/>
                          </a:ln>
                          <a:solidFill>
                            <a:schemeClr val="tx1"/>
                          </a:solidFill>
                          <a:effectLst/>
                          <a:latin typeface="Arial" pitchFamily="34" charset="0"/>
                          <a:cs typeface="Arial" pitchFamily="34" charset="0"/>
                        </a:rPr>
                        <a:t>+</a:t>
                      </a:r>
                      <a:endParaRPr kumimoji="0" lang="en-US" sz="2000" b="1" i="0" u="none" strike="noStrike" cap="none" normalizeH="0" baseline="3000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GB" sz="2000" b="1" i="0" u="none" strike="noStrike" cap="none" normalizeH="0" baseline="0" dirty="0" smtClean="0">
                          <a:ln>
                            <a:noFill/>
                          </a:ln>
                          <a:solidFill>
                            <a:schemeClr val="tx1"/>
                          </a:solidFill>
                          <a:effectLst/>
                          <a:latin typeface="Arial"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I </a:t>
                      </a:r>
                      <a:r>
                        <a:rPr kumimoji="0" lang="en-US" sz="2000" b="1" i="0" u="none" strike="noStrike" cap="none" normalizeH="0" baseline="0" dirty="0" err="1" smtClean="0">
                          <a:ln>
                            <a:noFill/>
                          </a:ln>
                          <a:solidFill>
                            <a:schemeClr val="tx1"/>
                          </a:solidFill>
                          <a:effectLst/>
                          <a:latin typeface="Arial" pitchFamily="34" charset="0"/>
                          <a:cs typeface="Arial" pitchFamily="34" charset="0"/>
                        </a:rPr>
                        <a:t>i</a:t>
                      </a:r>
                      <a:r>
                        <a:rPr kumimoji="0" lang="en-US" sz="2000" b="1" i="0" u="none" strike="noStrike" cap="none" normalizeH="0" baseline="30000" dirty="0" smtClean="0">
                          <a:ln>
                            <a:noFill/>
                          </a:ln>
                          <a:solidFill>
                            <a:schemeClr val="tx1"/>
                          </a:solidFill>
                          <a:effectLst/>
                          <a:latin typeface="Arial" pitchFamily="34" charset="0"/>
                          <a:cs typeface="Arial" pitchFamily="34" charset="0"/>
                        </a:rPr>
                        <a:t>-</a:t>
                      </a:r>
                      <a:r>
                        <a:rPr kumimoji="0" lang="ar-IQ" sz="2000" b="1" i="0" u="none" strike="noStrike" cap="none" normalizeH="0" baseline="0" dirty="0" smtClean="0">
                          <a:ln>
                            <a:noFill/>
                          </a:ln>
                          <a:solidFill>
                            <a:schemeClr val="tx1"/>
                          </a:solidFill>
                          <a:effectLst/>
                          <a:latin typeface="Arial" pitchFamily="34"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cs typeface="Arial" pitchFamily="34" charset="0"/>
                        </a:rPr>
                        <a:t>  Protein ,fates</a:t>
                      </a:r>
                      <a:r>
                        <a:rPr kumimoji="0" lang="ar-IQ" sz="2000" b="1" i="0" u="none" strike="noStrike" cap="none" normalizeH="0" baseline="0" dirty="0" smtClean="0">
                          <a:ln>
                            <a:noFill/>
                          </a:ln>
                          <a:solidFill>
                            <a:schemeClr val="tx1"/>
                          </a:solidFill>
                          <a:effectLst/>
                          <a:latin typeface="Arial"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r h="538162">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800" b="1" i="0" u="none" strike="noStrike" cap="none" normalizeH="0" baseline="0" dirty="0" smtClean="0">
                          <a:ln>
                            <a:noFill/>
                          </a:ln>
                          <a:solidFill>
                            <a:srgbClr val="FF0000"/>
                          </a:solidFill>
                          <a:effectLst/>
                          <a:latin typeface="Arial" pitchFamily="34" charset="0"/>
                          <a:cs typeface="Arial" pitchFamily="34" charset="0"/>
                        </a:rPr>
                        <a:t>C</a:t>
                      </a:r>
                      <a:r>
                        <a:rPr kumimoji="0" lang="en-US" sz="2800" b="1" i="0" u="none" strike="noStrike" cap="none" normalizeH="0" baseline="-25000" dirty="0" smtClean="0">
                          <a:ln>
                            <a:noFill/>
                          </a:ln>
                          <a:solidFill>
                            <a:srgbClr val="FF0000"/>
                          </a:solidFill>
                          <a:effectLst/>
                          <a:latin typeface="Arial" pitchFamily="34" charset="0"/>
                          <a:cs typeface="Arial" pitchFamily="34" charset="0"/>
                        </a:rPr>
                        <a:t>O</a:t>
                      </a:r>
                      <a:r>
                        <a:rPr kumimoji="0" lang="en-US" sz="2800" b="1" i="0" u="none" strike="noStrike" cap="none" normalizeH="0" baseline="30000" dirty="0" smtClean="0">
                          <a:ln>
                            <a:noFill/>
                          </a:ln>
                          <a:solidFill>
                            <a:srgbClr val="FF0000"/>
                          </a:solidFill>
                          <a:effectLst/>
                          <a:latin typeface="Arial" pitchFamily="34" charset="0"/>
                          <a:cs typeface="Arial" pitchFamily="34" charset="0"/>
                        </a:rPr>
                        <a:t>+</a:t>
                      </a:r>
                      <a:r>
                        <a:rPr kumimoji="0" lang="en-US" sz="2800" b="1" i="0" u="none" strike="noStrike" cap="none" normalizeH="0" baseline="0" dirty="0" smtClean="0">
                          <a:ln>
                            <a:noFill/>
                          </a:ln>
                          <a:solidFill>
                            <a:srgbClr val="FF0000"/>
                          </a:solidFill>
                          <a:effectLst/>
                          <a:latin typeface="Arial" pitchFamily="34" charset="0"/>
                          <a:cs typeface="Arial" pitchFamily="34" charset="0"/>
                        </a:rPr>
                        <a:t> = I</a:t>
                      </a:r>
                      <a:r>
                        <a:rPr kumimoji="0" lang="en-US" sz="2800" b="1" i="0" u="none" strike="noStrike" cap="none" normalizeH="0" baseline="-25000" dirty="0" smtClean="0">
                          <a:ln>
                            <a:noFill/>
                          </a:ln>
                          <a:solidFill>
                            <a:srgbClr val="FF0000"/>
                          </a:solidFill>
                          <a:effectLst/>
                          <a:latin typeface="Arial" pitchFamily="34" charset="0"/>
                          <a:cs typeface="Arial" pitchFamily="34" charset="0"/>
                        </a:rPr>
                        <a:t>O</a:t>
                      </a:r>
                      <a:r>
                        <a:rPr kumimoji="0" lang="en-US" sz="2800" b="1" i="0" u="none" strike="noStrike" cap="none" normalizeH="0" baseline="30000" dirty="0" smtClean="0">
                          <a:ln>
                            <a:noFill/>
                          </a:ln>
                          <a:solidFill>
                            <a:srgbClr val="FF0000"/>
                          </a:solidFill>
                          <a:effectLst/>
                          <a:latin typeface="Arial" pitchFamily="34" charset="0"/>
                          <a:cs typeface="Arial" pitchFamily="34" charset="0"/>
                        </a:rPr>
                        <a:t>-</a:t>
                      </a:r>
                      <a:r>
                        <a:rPr kumimoji="0" lang="en-US" sz="2800" b="1" i="0" u="none" strike="noStrike" cap="none" normalizeH="0" baseline="0" dirty="0" smtClean="0">
                          <a:ln>
                            <a:noFill/>
                          </a:ln>
                          <a:solidFill>
                            <a:srgbClr val="FF0000"/>
                          </a:solidFill>
                          <a:effectLst/>
                          <a:latin typeface="Arial" pitchFamily="34" charset="0"/>
                          <a:cs typeface="Arial"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000" b="1"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en-US" sz="2400" b="1" i="0" u="none" strike="noStrike" cap="none" normalizeH="0" baseline="0" dirty="0" err="1" smtClean="0">
                          <a:ln>
                            <a:noFill/>
                          </a:ln>
                          <a:solidFill>
                            <a:srgbClr val="FF0000"/>
                          </a:solidFill>
                          <a:effectLst/>
                          <a:latin typeface="Arial" pitchFamily="34" charset="0"/>
                          <a:cs typeface="Arial" pitchFamily="34" charset="0"/>
                        </a:rPr>
                        <a:t>C</a:t>
                      </a:r>
                      <a:r>
                        <a:rPr kumimoji="0" lang="en-US" sz="2400" b="1" i="0" u="none" strike="noStrike" cap="none" normalizeH="0" baseline="-25000" dirty="0" err="1" smtClean="0">
                          <a:ln>
                            <a:noFill/>
                          </a:ln>
                          <a:solidFill>
                            <a:srgbClr val="FF0000"/>
                          </a:solidFill>
                          <a:effectLst/>
                          <a:latin typeface="Arial" pitchFamily="34" charset="0"/>
                          <a:cs typeface="Arial" pitchFamily="34" charset="0"/>
                        </a:rPr>
                        <a:t>i</a:t>
                      </a:r>
                      <a:r>
                        <a:rPr kumimoji="0" lang="en-US" sz="2400" b="1" i="0" u="none" strike="noStrike" cap="none" normalizeH="0" baseline="0" dirty="0" smtClean="0">
                          <a:ln>
                            <a:noFill/>
                          </a:ln>
                          <a:solidFill>
                            <a:srgbClr val="FF0000"/>
                          </a:solidFill>
                          <a:effectLst/>
                          <a:latin typeface="Arial" pitchFamily="34" charset="0"/>
                          <a:cs typeface="Arial" pitchFamily="34" charset="0"/>
                        </a:rPr>
                        <a:t> </a:t>
                      </a:r>
                      <a:r>
                        <a:rPr kumimoji="0" lang="en-US" sz="2400" b="1" i="0" u="none" strike="noStrike" cap="none" normalizeH="0" baseline="30000" dirty="0" smtClean="0">
                          <a:ln>
                            <a:noFill/>
                          </a:ln>
                          <a:solidFill>
                            <a:srgbClr val="FF0000"/>
                          </a:solidFill>
                          <a:effectLst/>
                          <a:latin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Arial" pitchFamily="34" charset="0"/>
                          <a:cs typeface="Arial" pitchFamily="34" charset="0"/>
                        </a:rPr>
                        <a:t>= I</a:t>
                      </a:r>
                      <a:r>
                        <a:rPr kumimoji="0" lang="en-US" sz="2400" b="1" i="0" u="none" strike="noStrike" cap="none" normalizeH="0" baseline="-25000" dirty="0" smtClean="0">
                          <a:ln>
                            <a:noFill/>
                          </a:ln>
                          <a:solidFill>
                            <a:srgbClr val="FF0000"/>
                          </a:solidFill>
                          <a:effectLst/>
                          <a:latin typeface="Arial" pitchFamily="34" charset="0"/>
                          <a:cs typeface="Arial" pitchFamily="34" charset="0"/>
                        </a:rPr>
                        <a:t>i</a:t>
                      </a:r>
                      <a:r>
                        <a:rPr kumimoji="0" lang="en-US" sz="2400" b="1" i="0" u="none" strike="noStrike" cap="none" normalizeH="0" baseline="0" dirty="0" smtClean="0">
                          <a:ln>
                            <a:noFill/>
                          </a:ln>
                          <a:solidFill>
                            <a:srgbClr val="FF0000"/>
                          </a:solidFill>
                          <a:effectLst/>
                          <a:latin typeface="Arial" pitchFamily="34" charset="0"/>
                          <a:cs typeface="Arial" pitchFamily="34" charset="0"/>
                        </a:rPr>
                        <a:t> </a:t>
                      </a:r>
                      <a:r>
                        <a:rPr kumimoji="0" lang="en-US" sz="2400" b="1" i="0" u="none" strike="noStrike" cap="none" normalizeH="0" baseline="30000" dirty="0" smtClean="0">
                          <a:ln>
                            <a:noFill/>
                          </a:ln>
                          <a:solidFill>
                            <a:srgbClr val="FF0000"/>
                          </a:solidFill>
                          <a:effectLst/>
                          <a:latin typeface="Arial" pitchFamily="34" charset="0"/>
                          <a:cs typeface="Arial" pitchFamily="34" charset="0"/>
                        </a:rPr>
                        <a:t>-</a:t>
                      </a:r>
                      <a:r>
                        <a:rPr kumimoji="0" lang="en-US" sz="3600" b="1" i="0" u="none" strike="noStrike" cap="none" normalizeH="0" baseline="30000" dirty="0" smtClean="0">
                          <a:ln>
                            <a:noFill/>
                          </a:ln>
                          <a:solidFill>
                            <a:srgbClr val="FF0000"/>
                          </a:solidFill>
                          <a:effectLst/>
                          <a:latin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Arial" pitchFamily="34" charset="0"/>
                          <a:cs typeface="Arial" pitchFamily="34" charset="0"/>
                        </a:rPr>
                        <a:t>+ F</a:t>
                      </a:r>
                      <a:r>
                        <a:rPr kumimoji="0" lang="en-US" sz="3600" b="1" i="0" u="none" strike="noStrike" cap="none" normalizeH="0" baseline="30000" dirty="0" smtClean="0">
                          <a:ln>
                            <a:noFill/>
                          </a:ln>
                          <a:solidFill>
                            <a:srgbClr val="FF0000"/>
                          </a:solidFill>
                          <a:effectLst/>
                          <a:latin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Arial" pitchFamily="34" charset="0"/>
                          <a:cs typeface="Arial"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r h="1262063">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defRPr/>
                      </a:pPr>
                      <a:r>
                        <a:rPr kumimoji="0" lang="ar-IQ" sz="2000" b="1" i="0" u="none" strike="noStrike" cap="none" normalizeH="0" baseline="0" dirty="0" smtClean="0">
                          <a:ln>
                            <a:noFill/>
                          </a:ln>
                          <a:solidFill>
                            <a:schemeClr val="tx1"/>
                          </a:solidFill>
                          <a:effectLst/>
                          <a:latin typeface="Arial" pitchFamily="34" charset="0"/>
                          <a:cs typeface="Arial" pitchFamily="34" charset="0"/>
                        </a:rPr>
                        <a:t>يمتص</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مجموع الايونات دون صرف الطاقة اى دائما يزداد (-)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
                          <a:schemeClr val="tx2"/>
                        </a:buClr>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
                          <a:schemeClr val="tx2"/>
                        </a:buClr>
                        <a:buSzTx/>
                        <a:buFontTx/>
                        <a:buNone/>
                        <a:tabLst/>
                      </a:pPr>
                      <a:r>
                        <a:rPr kumimoji="0" lang="ar-IQ" sz="2000" b="1" i="0" u="none" strike="noStrike" cap="none" normalizeH="0" baseline="0" dirty="0" smtClean="0">
                          <a:ln>
                            <a:noFill/>
                          </a:ln>
                          <a:solidFill>
                            <a:schemeClr val="tx1"/>
                          </a:solidFill>
                          <a:effectLst/>
                          <a:latin typeface="Arial" pitchFamily="34" charset="0"/>
                          <a:cs typeface="Arial" pitchFamily="34" charset="0"/>
                        </a:rPr>
                        <a:t>(+</a:t>
                      </a:r>
                      <a:r>
                        <a:rPr kumimoji="0" lang="en-US" sz="2000" b="1" i="0" u="none" strike="noStrike" cap="none" normalizeH="0" baseline="0" dirty="0" smtClean="0">
                          <a:ln>
                            <a:noFill/>
                          </a:ln>
                          <a:solidFill>
                            <a:schemeClr val="tx1"/>
                          </a:solidFill>
                          <a:effectLst/>
                          <a:latin typeface="Arial" pitchFamily="34" charset="0"/>
                          <a:cs typeface="Arial" pitchFamily="34" charset="0"/>
                        </a:rPr>
                        <a:t>(</a:t>
                      </a:r>
                      <a:r>
                        <a:rPr kumimoji="0" lang="ar-IQ" sz="2000" b="1" i="0" u="none" strike="noStrike" cap="none" normalizeH="0" baseline="0" dirty="0" smtClean="0">
                          <a:ln>
                            <a:noFill/>
                          </a:ln>
                          <a:solidFill>
                            <a:schemeClr val="tx1"/>
                          </a:solidFill>
                          <a:effectLst/>
                          <a:latin typeface="Arial" pitchFamily="34"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cs typeface="Arial" pitchFamily="34" charset="0"/>
                        </a:rPr>
                        <a:t>for equilibrium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996600"/>
                        </a:gs>
                        <a:gs pos="100000">
                          <a:srgbClr val="FFFF66"/>
                        </a:gs>
                      </a:gsLst>
                      <a:path path="shape">
                        <a:fillToRect l="50000" t="50000" r="50000" b="50000"/>
                      </a:path>
                    </a:gradFill>
                  </a:tcPr>
                </a:tc>
              </a:tr>
            </a:tbl>
          </a:graphicData>
        </a:graphic>
      </p:graphicFrame>
      <p:sp>
        <p:nvSpPr>
          <p:cNvPr id="16416" name="TextBox 4"/>
          <p:cNvSpPr txBox="1">
            <a:spLocks noChangeArrowheads="1"/>
          </p:cNvSpPr>
          <p:nvPr/>
        </p:nvSpPr>
        <p:spPr bwMode="auto">
          <a:xfrm>
            <a:off x="0" y="4953000"/>
            <a:ext cx="10910887" cy="1508105"/>
          </a:xfrm>
          <a:prstGeom prst="rect">
            <a:avLst/>
          </a:prstGeom>
          <a:noFill/>
          <a:ln w="9525">
            <a:noFill/>
            <a:miter lim="800000"/>
            <a:headEnd/>
            <a:tailEnd/>
          </a:ln>
        </p:spPr>
        <p:txBody>
          <a:bodyPr wrap="square">
            <a:spAutoFit/>
          </a:bodyPr>
          <a:lstStyle/>
          <a:p>
            <a:r>
              <a:rPr lang="en-US" sz="2800" b="1" dirty="0" smtClean="0"/>
              <a:t>The Aide of </a:t>
            </a:r>
            <a:r>
              <a:rPr lang="en-US" sz="2800" b="1" dirty="0" err="1" smtClean="0"/>
              <a:t>Donan</a:t>
            </a:r>
            <a:r>
              <a:rPr lang="en-US" sz="2800" b="1" dirty="0" smtClean="0"/>
              <a:t> for Equilibrium permanent increase</a:t>
            </a:r>
          </a:p>
          <a:p>
            <a:r>
              <a:rPr lang="en-US" sz="2800" b="1" dirty="0" smtClean="0"/>
              <a:t> </a:t>
            </a:r>
            <a:r>
              <a:rPr lang="en-US" sz="2800" b="1" dirty="0" smtClean="0">
                <a:solidFill>
                  <a:srgbClr val="FF0000"/>
                </a:solidFill>
              </a:rPr>
              <a:t>( </a:t>
            </a:r>
            <a:r>
              <a:rPr lang="en-US" sz="3600" b="1" dirty="0" smtClean="0">
                <a:solidFill>
                  <a:srgbClr val="FF0000"/>
                </a:solidFill>
              </a:rPr>
              <a:t>- </a:t>
            </a:r>
            <a:r>
              <a:rPr lang="en-US" sz="2800" b="1" dirty="0" smtClean="0">
                <a:solidFill>
                  <a:srgbClr val="FF0000"/>
                </a:solidFill>
              </a:rPr>
              <a:t>)</a:t>
            </a:r>
            <a:r>
              <a:rPr lang="en-US" sz="2800" b="1" dirty="0" smtClean="0"/>
              <a:t> this terminology is (</a:t>
            </a:r>
            <a:r>
              <a:rPr lang="en-US" sz="2800" b="1" dirty="0" smtClean="0">
                <a:solidFill>
                  <a:schemeClr val="bg2">
                    <a:lumMod val="25000"/>
                  </a:schemeClr>
                </a:solidFill>
              </a:rPr>
              <a:t>Against concentration gradient </a:t>
            </a:r>
            <a:r>
              <a:rPr lang="en-US" sz="2800" b="1" dirty="0" smtClean="0"/>
              <a:t>) </a:t>
            </a:r>
            <a:endParaRPr lang="en-US" sz="2800" b="1" dirty="0" smtClean="0">
              <a:solidFill>
                <a:srgbClr val="FF0000"/>
              </a:solidFill>
            </a:endParaRPr>
          </a:p>
          <a:p>
            <a:r>
              <a:rPr lang="en-US" sz="2800" b="1" dirty="0" smtClean="0">
                <a:solidFill>
                  <a:srgbClr val="FF0000"/>
                </a:solidFill>
              </a:rPr>
              <a:t>with out energy </a:t>
            </a:r>
            <a:r>
              <a:rPr lang="en-US" sz="2800" dirty="0" smtClean="0"/>
              <a:t>………..</a:t>
            </a:r>
            <a:endParaRPr lang="en-US" sz="2800" dirty="0"/>
          </a:p>
        </p:txBody>
      </p:sp>
      <p:cxnSp>
        <p:nvCxnSpPr>
          <p:cNvPr id="5" name="Straight Arrow Connector 4"/>
          <p:cNvCxnSpPr/>
          <p:nvPr/>
        </p:nvCxnSpPr>
        <p:spPr>
          <a:xfrm>
            <a:off x="5257800" y="381000"/>
            <a:ext cx="12954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7" name="Straight Arrow Connector 6"/>
          <p:cNvCxnSpPr/>
          <p:nvPr/>
        </p:nvCxnSpPr>
        <p:spPr>
          <a:xfrm rot="10800000">
            <a:off x="2667000" y="381000"/>
            <a:ext cx="13716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8" name="TextBox 7"/>
          <p:cNvSpPr txBox="1"/>
          <p:nvPr/>
        </p:nvSpPr>
        <p:spPr>
          <a:xfrm>
            <a:off x="6477000" y="3810000"/>
            <a:ext cx="2057400" cy="400110"/>
          </a:xfrm>
          <a:prstGeom prst="rect">
            <a:avLst/>
          </a:prstGeom>
          <a:noFill/>
        </p:spPr>
        <p:txBody>
          <a:bodyPr wrap="square" rtlCol="0">
            <a:spAutoFit/>
          </a:bodyPr>
          <a:lstStyle/>
          <a:p>
            <a:r>
              <a:rPr lang="en-US" sz="2000" b="1" dirty="0" smtClean="0">
                <a:solidFill>
                  <a:srgbClr val="FF0000"/>
                </a:solidFill>
              </a:rPr>
              <a:t>,    </a:t>
            </a:r>
            <a:r>
              <a:rPr lang="en-US" sz="2000" b="1" dirty="0" smtClean="0"/>
              <a:t>absorbed (-)</a:t>
            </a:r>
            <a:endParaRPr lang="en-US" sz="2000" b="1" dirty="0"/>
          </a:p>
        </p:txBody>
      </p:sp>
      <p:sp>
        <p:nvSpPr>
          <p:cNvPr id="9" name="TextBox 8"/>
          <p:cNvSpPr txBox="1"/>
          <p:nvPr/>
        </p:nvSpPr>
        <p:spPr>
          <a:xfrm>
            <a:off x="5791200" y="4267200"/>
            <a:ext cx="3962400" cy="369332"/>
          </a:xfrm>
          <a:prstGeom prst="rect">
            <a:avLst/>
          </a:prstGeom>
          <a:noFill/>
        </p:spPr>
        <p:txBody>
          <a:bodyPr wrap="square" rtlCol="0">
            <a:spAutoFit/>
          </a:bodyPr>
          <a:lstStyle/>
          <a:p>
            <a:pPr algn="ctr"/>
            <a:r>
              <a:rPr lang="en-US" b="1" dirty="0" smtClean="0">
                <a:solidFill>
                  <a:srgbClr val="FF0000"/>
                </a:solidFill>
              </a:rPr>
              <a:t>With out  spend  energy</a:t>
            </a:r>
            <a:endParaRPr lang="en-US" b="1" dirty="0">
              <a:solidFill>
                <a:srgbClr val="FF0000"/>
              </a:solidFill>
            </a:endParaRPr>
          </a:p>
        </p:txBody>
      </p:sp>
      <p:sp>
        <p:nvSpPr>
          <p:cNvPr id="11" name="Footer Placeholder 10"/>
          <p:cNvSpPr>
            <a:spLocks noGrp="1"/>
          </p:cNvSpPr>
          <p:nvPr>
            <p:ph type="ftr" sz="quarter" idx="11"/>
          </p:nvPr>
        </p:nvSpPr>
        <p:spPr/>
        <p:txBody>
          <a:bodyPr/>
          <a:lstStyle/>
          <a:p>
            <a:r>
              <a:rPr lang="en-US" smtClean="0"/>
              <a:t>Dr. Alwand Tahir Dizayee</a:t>
            </a:r>
            <a:endParaRPr lang="en-US"/>
          </a:p>
        </p:txBody>
      </p:sp>
      <p:sp>
        <p:nvSpPr>
          <p:cNvPr id="12" name="Slide Number Placeholder 11"/>
          <p:cNvSpPr>
            <a:spLocks noGrp="1"/>
          </p:cNvSpPr>
          <p:nvPr>
            <p:ph type="sldNum" sz="quarter" idx="12"/>
          </p:nvPr>
        </p:nvSpPr>
        <p:spPr/>
        <p:txBody>
          <a:bodyPr/>
          <a:lstStyle/>
          <a:p>
            <a:fld id="{D49E117A-CA9F-4CE9-A8CC-1947869981DF}" type="slidenum">
              <a:rPr lang="en-US" smtClean="0"/>
              <a:pPr/>
              <a:t>8</a:t>
            </a:fld>
            <a:endParaRPr lang="en-US"/>
          </a:p>
        </p:txBody>
      </p:sp>
      <p:sp>
        <p:nvSpPr>
          <p:cNvPr id="10" name="Date Placeholder 9"/>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235893095"/>
      </p:ext>
    </p:extLst>
  </p:cSld>
  <p:clrMapOvr>
    <a:masterClrMapping/>
  </p:clrMapOvr>
  <p:transition spd="slow">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848600" cy="6309420"/>
          </a:xfrm>
          <a:prstGeom prst="rect">
            <a:avLst/>
          </a:prstGeom>
        </p:spPr>
        <p:txBody>
          <a:bodyPr wrap="square">
            <a:spAutoFit/>
          </a:bodyPr>
          <a:lstStyle/>
          <a:p>
            <a:pPr algn="just"/>
            <a:r>
              <a:rPr lang="en-US" sz="2400" b="1" dirty="0" smtClean="0"/>
              <a:t>As a result, the total concentration of anions </a:t>
            </a:r>
            <a:r>
              <a:rPr lang="en-US" sz="2400" b="1" dirty="0" smtClean="0">
                <a:solidFill>
                  <a:srgbClr val="9966FF"/>
                </a:solidFill>
              </a:rPr>
              <a:t>inside</a:t>
            </a:r>
            <a:r>
              <a:rPr lang="en-US" sz="2400" b="1" dirty="0" smtClean="0"/>
              <a:t> the cell more than a concentration </a:t>
            </a:r>
            <a:r>
              <a:rPr lang="en-US" sz="2400" b="1" dirty="0" smtClean="0">
                <a:solidFill>
                  <a:srgbClr val="9966FF"/>
                </a:solidFill>
              </a:rPr>
              <a:t>outside </a:t>
            </a:r>
            <a:r>
              <a:rPr lang="en-US" sz="2400" b="1" dirty="0" smtClean="0"/>
              <a:t>the cell. In order to be electric </a:t>
            </a:r>
            <a:r>
              <a:rPr lang="en-US" sz="2400" b="1" dirty="0" smtClean="0">
                <a:solidFill>
                  <a:srgbClr val="9966FF"/>
                </a:solidFill>
              </a:rPr>
              <a:t>balance</a:t>
            </a:r>
            <a:r>
              <a:rPr lang="en-US" sz="2400" b="1" dirty="0" smtClean="0"/>
              <a:t> must pass an additional </a:t>
            </a:r>
            <a:r>
              <a:rPr lang="en-US" sz="2400" b="1" dirty="0" smtClean="0">
                <a:solidFill>
                  <a:srgbClr val="9966FF"/>
                </a:solidFill>
              </a:rPr>
              <a:t>positive</a:t>
            </a:r>
            <a:r>
              <a:rPr lang="en-US" sz="2400" b="1" dirty="0" smtClean="0"/>
              <a:t> ions through the membrane to equalize the anions and installed </a:t>
            </a:r>
            <a:r>
              <a:rPr lang="en-US" sz="2400" b="1" dirty="0" smtClean="0">
                <a:solidFill>
                  <a:srgbClr val="9966FF"/>
                </a:solidFill>
              </a:rPr>
              <a:t>inside</a:t>
            </a:r>
            <a:r>
              <a:rPr lang="en-US" sz="2400" b="1" dirty="0" smtClean="0"/>
              <a:t> the cell and this leads to that is the concentration of cations in the cell than </a:t>
            </a:r>
            <a:r>
              <a:rPr lang="en-US" sz="2400" b="1" dirty="0" smtClean="0">
                <a:solidFill>
                  <a:srgbClr val="9966FF"/>
                </a:solidFill>
              </a:rPr>
              <a:t>outside</a:t>
            </a:r>
            <a:r>
              <a:rPr lang="en-US" sz="2400" b="1" dirty="0" smtClean="0"/>
              <a:t> the contrary concentration </a:t>
            </a:r>
            <a:r>
              <a:rPr lang="en-US" sz="2400" b="1" dirty="0" smtClean="0">
                <a:solidFill>
                  <a:srgbClr val="9966FF"/>
                </a:solidFill>
              </a:rPr>
              <a:t>anions.</a:t>
            </a:r>
            <a:r>
              <a:rPr lang="en-US" sz="2400" b="1" dirty="0" smtClean="0"/>
              <a:t> </a:t>
            </a:r>
          </a:p>
          <a:p>
            <a:r>
              <a:rPr lang="en-US" sz="2400" b="1" dirty="0" smtClean="0"/>
              <a:t/>
            </a:r>
            <a:br>
              <a:rPr lang="en-US" sz="2400" b="1" dirty="0" smtClean="0"/>
            </a:br>
            <a:r>
              <a:rPr lang="en-US" sz="2800" b="1" dirty="0" smtClean="0">
                <a:solidFill>
                  <a:srgbClr val="00B050"/>
                </a:solidFill>
              </a:rPr>
              <a:t>It should be recalled that the idea of </a:t>
            </a:r>
            <a:r>
              <a:rPr lang="en-US" sz="2800" b="1" dirty="0" err="1" smtClean="0">
                <a:solidFill>
                  <a:srgbClr val="FF0000"/>
                </a:solidFill>
              </a:rPr>
              <a:t>Donnan</a:t>
            </a:r>
            <a:r>
              <a:rPr lang="en-US" sz="2800" b="1" dirty="0" smtClean="0">
                <a:solidFill>
                  <a:srgbClr val="FF0000"/>
                </a:solidFill>
              </a:rPr>
              <a:t> </a:t>
            </a:r>
            <a:r>
              <a:rPr lang="en-US" sz="2800" b="1" dirty="0" smtClean="0">
                <a:solidFill>
                  <a:srgbClr val="00B050"/>
                </a:solidFill>
              </a:rPr>
              <a:t>take into account the pool anions against the concentration decline (</a:t>
            </a:r>
            <a:r>
              <a:rPr lang="en-US" sz="2800" b="1" dirty="0" smtClean="0">
                <a:solidFill>
                  <a:srgbClr val="9966FF"/>
                </a:solidFill>
              </a:rPr>
              <a:t>against concentration gradient</a:t>
            </a:r>
            <a:r>
              <a:rPr lang="en-US" sz="2800" b="1" dirty="0" smtClean="0">
                <a:solidFill>
                  <a:srgbClr val="00B050"/>
                </a:solidFill>
              </a:rPr>
              <a:t>) </a:t>
            </a:r>
            <a:r>
              <a:rPr lang="en-US" sz="2800" b="1" dirty="0" smtClean="0">
                <a:solidFill>
                  <a:srgbClr val="FF0000"/>
                </a:solidFill>
              </a:rPr>
              <a:t>without </a:t>
            </a:r>
            <a:r>
              <a:rPr lang="en-US" sz="2800" b="1" dirty="0" smtClean="0">
                <a:solidFill>
                  <a:srgbClr val="00B050"/>
                </a:solidFill>
              </a:rPr>
              <a:t>the </a:t>
            </a:r>
            <a:r>
              <a:rPr lang="en-US" sz="2800" b="1" dirty="0" smtClean="0">
                <a:solidFill>
                  <a:srgbClr val="002060"/>
                </a:solidFill>
              </a:rPr>
              <a:t>need</a:t>
            </a:r>
            <a:r>
              <a:rPr lang="en-US" sz="2800" b="1" dirty="0" smtClean="0">
                <a:solidFill>
                  <a:srgbClr val="00B050"/>
                </a:solidFill>
              </a:rPr>
              <a:t> to </a:t>
            </a:r>
            <a:r>
              <a:rPr lang="en-US" sz="2800" b="1" dirty="0" smtClean="0">
                <a:solidFill>
                  <a:srgbClr val="9966FF"/>
                </a:solidFill>
              </a:rPr>
              <a:t>energy </a:t>
            </a:r>
            <a:r>
              <a:rPr lang="en-US" sz="2800" b="1" dirty="0" smtClean="0">
                <a:solidFill>
                  <a:srgbClr val="00B050"/>
                </a:solidFill>
              </a:rPr>
              <a:t>by plants</a:t>
            </a:r>
            <a:r>
              <a:rPr lang="en-US" sz="2400" b="1" dirty="0" smtClean="0">
                <a:solidFill>
                  <a:srgbClr val="00B050"/>
                </a:solidFill>
              </a:rPr>
              <a:t>. </a:t>
            </a:r>
            <a:r>
              <a:rPr lang="en-US" sz="2400" b="1" dirty="0" smtClean="0"/>
              <a:t/>
            </a:r>
            <a:br>
              <a:rPr lang="en-US" sz="2400" b="1" dirty="0" smtClean="0"/>
            </a:br>
            <a:r>
              <a:rPr lang="en-US" sz="2400" b="1" dirty="0" smtClean="0"/>
              <a:t/>
            </a:r>
            <a:br>
              <a:rPr lang="en-US" sz="2400" b="1" dirty="0" smtClean="0"/>
            </a:br>
            <a:endParaRPr lang="en-US" sz="2400"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9</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810308607"/>
      </p:ext>
    </p:extLst>
  </p:cSld>
  <p:clrMapOvr>
    <a:masterClrMapping/>
  </p:clrMapOvr>
  <p:transition spd="slow">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462</Words>
  <Application>Microsoft Office PowerPoint</Application>
  <PresentationFormat>On-screen Show (4:3)</PresentationFormat>
  <Paragraphs>127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PowerPoint Presentation</vt:lpstr>
      <vt:lpstr>PowerPoint Presentation</vt:lpstr>
      <vt:lpstr>PowerPoint Presentation</vt:lpstr>
      <vt:lpstr>Figure 37.3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salahaddin  college of agriculture soil &amp; water SCIENCES department</dc:title>
  <dc:creator>HAS</dc:creator>
  <cp:lastModifiedBy>HAS</cp:lastModifiedBy>
  <cp:revision>9</cp:revision>
  <dcterms:created xsi:type="dcterms:W3CDTF">2022-04-25T20:02:46Z</dcterms:created>
  <dcterms:modified xsi:type="dcterms:W3CDTF">2022-04-25T20:08:00Z</dcterms:modified>
</cp:coreProperties>
</file>