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44614-AE19-402C-910A-161751D21A39}" type="datetimeFigureOut">
              <a:rPr lang="en-US" smtClean="0"/>
              <a:t>25-Apr-22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9626D-7EA4-4C02-A93F-CD2F6336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61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49355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361642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31373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1B303-8452-459B-99BE-CCA3492EFA4C}" type="slidenum">
              <a:rPr lang="ar-SA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54100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67955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268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205893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756821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637684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669815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588434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7043686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17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newsflash/>
    <p:sndAc>
      <p:stSnd>
        <p:snd r:embed="rId14" name="chimes.wav"/>
      </p:stSnd>
    </p:sndAc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892" name="Picture 4" descr="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44450"/>
            <a:ext cx="8135938" cy="5761038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94450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-533400"/>
            <a:ext cx="8137525" cy="1439863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buFontTx/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         </a:t>
            </a:r>
          </a:p>
          <a:p>
            <a:pPr>
              <a:buNone/>
            </a:pPr>
            <a:r>
              <a:rPr lang="en-US" sz="3500" b="1" dirty="0" smtClean="0">
                <a:solidFill>
                  <a:srgbClr val="FF0000"/>
                </a:solidFill>
              </a:rPr>
              <a:t>                        Absorption of nu. &amp;it is mechanism</a:t>
            </a:r>
            <a:endParaRPr lang="en-US" sz="3500" b="1" dirty="0" smtClean="0"/>
          </a:p>
          <a:p>
            <a:pPr eaLnBrk="1" hangingPunct="1">
              <a:buFontTx/>
              <a:buNone/>
            </a:pPr>
            <a:r>
              <a:rPr lang="ar-IQ" sz="2000" b="1" dirty="0" smtClean="0"/>
              <a:t>الاراء و الفرضيات و النظريات المتعلقة بالامتصاص النشط (الحيوى) </a:t>
            </a:r>
          </a:p>
          <a:p>
            <a:pPr algn="ctr" eaLnBrk="1" hangingPunct="1">
              <a:buFontTx/>
              <a:buNone/>
            </a:pPr>
            <a:r>
              <a:rPr lang="ar-IQ" sz="2000" b="1" dirty="0" smtClean="0"/>
              <a:t>امتصاص العناصر و اسس ميكانيكية لها </a:t>
            </a:r>
            <a:endParaRPr lang="en-US" sz="2000" b="1" dirty="0" smtClean="0"/>
          </a:p>
        </p:txBody>
      </p:sp>
      <p:graphicFrame>
        <p:nvGraphicFramePr>
          <p:cNvPr id="89125" name="Group 37"/>
          <p:cNvGraphicFramePr>
            <a:graphicFrameLocks noGrp="1"/>
          </p:cNvGraphicFramePr>
          <p:nvPr>
            <p:ph sz="half" idx="2"/>
          </p:nvPr>
        </p:nvGraphicFramePr>
        <p:xfrm>
          <a:off x="395288" y="1925637"/>
          <a:ext cx="8497887" cy="3027363"/>
        </p:xfrm>
        <a:graphic>
          <a:graphicData uri="http://schemas.openxmlformats.org/drawingml/2006/table">
            <a:tbl>
              <a:tblPr rtl="1"/>
              <a:tblGrid>
                <a:gridCol w="2832100"/>
                <a:gridCol w="2833687"/>
                <a:gridCol w="2832100"/>
              </a:tblGrid>
              <a:tr h="1057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IQ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تجمع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Accumulation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IQ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تحول و انتقال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Translation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IQ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امتصاص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Absorption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</a:gradFill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IQ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ٌ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+ R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KNO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+ R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NO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IQ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الايونات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NO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IQ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هناك نواقل (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R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ar-IQ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</a:gradFill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Inner space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Carrier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Anion&amp;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Ione- carrier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121878" name="Text Box 35"/>
          <p:cNvSpPr txBox="1">
            <a:spLocks noChangeArrowheads="1"/>
          </p:cNvSpPr>
          <p:nvPr/>
        </p:nvSpPr>
        <p:spPr bwMode="auto">
          <a:xfrm>
            <a:off x="179388" y="4495800"/>
            <a:ext cx="8569325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n-US" sz="2400" dirty="0" smtClean="0"/>
          </a:p>
          <a:p>
            <a:pPr algn="r">
              <a:spcBef>
                <a:spcPct val="50000"/>
              </a:spcBef>
            </a:pPr>
            <a:endParaRPr lang="en-US" sz="2400" dirty="0" smtClean="0"/>
          </a:p>
          <a:p>
            <a:pPr algn="r">
              <a:spcBef>
                <a:spcPct val="50000"/>
              </a:spcBef>
            </a:pPr>
            <a:r>
              <a:rPr lang="ar-IQ" sz="2400" dirty="0" smtClean="0"/>
              <a:t>اول </a:t>
            </a:r>
            <a:r>
              <a:rPr lang="ar-IQ" sz="2400" dirty="0"/>
              <a:t>من لاحظ هذه العملية هو العالم </a:t>
            </a:r>
            <a:r>
              <a:rPr lang="ar-IQ" sz="2400" dirty="0" smtClean="0"/>
              <a:t>سويد</a:t>
            </a:r>
            <a:r>
              <a:rPr lang="ar-SA" sz="2400" dirty="0" smtClean="0"/>
              <a:t>ى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</a:rPr>
              <a:t>Landeigard</a:t>
            </a:r>
            <a:r>
              <a:rPr lang="en-US" sz="2400" b="1" dirty="0" smtClean="0">
                <a:solidFill>
                  <a:srgbClr val="FF0000"/>
                </a:solidFill>
              </a:rPr>
              <a:t> 1948)</a:t>
            </a:r>
            <a:r>
              <a:rPr lang="ar-SA" sz="2400" b="1" dirty="0" smtClean="0">
                <a:solidFill>
                  <a:srgbClr val="FF0000"/>
                </a:solidFill>
              </a:rPr>
              <a:t>   </a:t>
            </a:r>
            <a:r>
              <a:rPr lang="ar-IQ" sz="2400" dirty="0" smtClean="0"/>
              <a:t>على </a:t>
            </a:r>
            <a:r>
              <a:rPr lang="ar-IQ" sz="2400" dirty="0"/>
              <a:t>طحلبين</a:t>
            </a:r>
          </a:p>
          <a:p>
            <a:pPr algn="r">
              <a:spcBef>
                <a:spcPct val="50000"/>
              </a:spcBef>
              <a:buFontTx/>
              <a:buChar char="•"/>
            </a:pPr>
            <a:r>
              <a:rPr lang="ar-IQ" sz="2400" dirty="0"/>
              <a:t> فرضية تنفس الملحى و أول من ربط عملية امتصاص في محلول التربة هو نفس العالم  و سمي الفرضية التنفس الملحي أو الانيونى </a:t>
            </a:r>
          </a:p>
          <a:p>
            <a:pPr rtl="0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Salt Respiration or Anion Respiration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1B303-8452-459B-99BE-CCA3492EFA4C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1138535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Concepts , Hypothesis and Theories related with active absorption </a:t>
            </a:r>
            <a:endParaRPr lang="en-US" sz="2400" b="1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8000"/>
          </a:blip>
          <a:srcRect/>
          <a:stretch>
            <a:fillRect/>
          </a:stretch>
        </p:blipFill>
        <p:spPr bwMode="auto">
          <a:xfrm>
            <a:off x="457202" y="914400"/>
            <a:ext cx="8305799" cy="5334000"/>
          </a:xfrm>
          <a:prstGeom prst="roundRect">
            <a:avLst>
              <a:gd name="adj" fmla="val 8594"/>
            </a:avLst>
          </a:prstGeom>
          <a:ln>
            <a:noFill/>
          </a:ln>
          <a:effectLst>
            <a:outerShdw blurRad="50800" dist="50800" dir="360000" sx="1000" sy="1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298855" lon="21298860" rev="21573786"/>
            </a:camera>
            <a:lightRig rig="threePt" dir="t"/>
          </a:scene3d>
          <a:sp3d prstMaterial="dkEdge"/>
        </p:spPr>
      </p:pic>
      <p:sp>
        <p:nvSpPr>
          <p:cNvPr id="3" name="TextBox 2"/>
          <p:cNvSpPr txBox="1"/>
          <p:nvPr/>
        </p:nvSpPr>
        <p:spPr>
          <a:xfrm>
            <a:off x="5867400" y="57150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NO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-1 </a:t>
            </a:r>
            <a:r>
              <a:rPr lang="en-US" sz="2800" b="1" dirty="0" smtClean="0">
                <a:solidFill>
                  <a:srgbClr val="FF0000"/>
                </a:solidFill>
              </a:rPr>
              <a:t>,SO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4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-2</a:t>
            </a:r>
            <a:r>
              <a:rPr lang="en-US" sz="2800" b="1" dirty="0" smtClean="0">
                <a:solidFill>
                  <a:srgbClr val="FF0000"/>
                </a:solidFill>
              </a:rPr>
              <a:t> ,H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PO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4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-1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00600" y="1295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Salt  Addition 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29718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General respiration      Salt respiration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76264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0"/>
            <a:ext cx="8001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en-US" sz="4000" b="1" dirty="0" smtClean="0">
                <a:solidFill>
                  <a:srgbClr val="FF0000"/>
                </a:solidFill>
              </a:rPr>
              <a:t>Mechanical  salt  respiration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b="1" dirty="0" smtClean="0"/>
              <a:t>Summarize the views of the </a:t>
            </a:r>
            <a:r>
              <a:rPr lang="en-US" b="1" dirty="0" err="1" smtClean="0"/>
              <a:t>lingard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b="1" dirty="0" smtClean="0"/>
              <a:t>Important part in the </a:t>
            </a:r>
            <a:r>
              <a:rPr lang="en-US" b="1" dirty="0" smtClean="0">
                <a:solidFill>
                  <a:srgbClr val="FF0000"/>
                </a:solidFill>
              </a:rPr>
              <a:t>Cytochrom </a:t>
            </a:r>
            <a:r>
              <a:rPr lang="en-US" b="1" dirty="0" smtClean="0"/>
              <a:t>is   ( </a:t>
            </a:r>
            <a:r>
              <a:rPr lang="en-US" b="1" dirty="0" smtClean="0">
                <a:solidFill>
                  <a:srgbClr val="FF0000"/>
                </a:solidFill>
              </a:rPr>
              <a:t>Fe </a:t>
            </a:r>
            <a:r>
              <a:rPr lang="en-US" b="1" dirty="0" smtClean="0"/>
              <a:t>) and changes its </a:t>
            </a:r>
            <a:r>
              <a:rPr lang="en-US" b="1" dirty="0" err="1" smtClean="0"/>
              <a:t>valency</a:t>
            </a:r>
            <a:r>
              <a:rPr lang="en-US" b="1" dirty="0" smtClean="0"/>
              <a:t>, that is the loss of oxidative stress and increased </a:t>
            </a:r>
            <a:r>
              <a:rPr lang="en-US" b="1" dirty="0" smtClean="0">
                <a:solidFill>
                  <a:srgbClr val="FF0000"/>
                </a:solidFill>
              </a:rPr>
              <a:t>e-</a:t>
            </a:r>
            <a:r>
              <a:rPr lang="en-US" b="1" dirty="0" smtClean="0"/>
              <a:t> and reduction is to gain and a decrease of </a:t>
            </a:r>
            <a:r>
              <a:rPr lang="en-US" b="1" dirty="0" smtClean="0">
                <a:solidFill>
                  <a:srgbClr val="FF0000"/>
                </a:solidFill>
              </a:rPr>
              <a:t>e-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381000" y="2743200"/>
            <a:ext cx="8763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The</a:t>
            </a:r>
            <a:r>
              <a:rPr lang="en-US" b="1" dirty="0" smtClean="0">
                <a:solidFill>
                  <a:srgbClr val="FF0000"/>
                </a:solidFill>
              </a:rPr>
              <a:t> Cytochrom </a:t>
            </a:r>
            <a:r>
              <a:rPr lang="en-US" b="1" dirty="0" smtClean="0"/>
              <a:t>is the article carrier or carriers by parity change occurs and oxidation reduction of iron within the</a:t>
            </a:r>
            <a:r>
              <a:rPr lang="en-US" b="1" dirty="0" smtClean="0">
                <a:solidFill>
                  <a:srgbClr val="FF0000"/>
                </a:solidFill>
              </a:rPr>
              <a:t> Cytochrome </a:t>
            </a:r>
            <a:r>
              <a:rPr lang="en-US" b="1" dirty="0" smtClean="0"/>
              <a:t>that can be carried and the transfer of anions across the plasma membrane and membrane the cytoplasm to the gap and then to the gap and be juicy like a series the cytoplasm arch bridge or a bridge and be the first of at the beginning of membrane endoblast inside ( membrane gap) adjacent to the gap juicy and the end of the outer membrane of the wall adjacent to the plasma membrane. </a:t>
            </a:r>
            <a:br>
              <a:rPr lang="en-US" b="1" dirty="0" smtClean="0"/>
            </a:br>
            <a:r>
              <a:rPr lang="en-US" b="1" dirty="0" smtClean="0"/>
              <a:t>The source of the negative electron is the output of ionized hydrogen or dissolution of organic acids near the membrane and the impact of the Tonoplast  enzyme </a:t>
            </a:r>
            <a:r>
              <a:rPr lang="en-US" b="1" dirty="0" smtClean="0">
                <a:solidFill>
                  <a:srgbClr val="FF0000"/>
                </a:solidFill>
              </a:rPr>
              <a:t>( De- hydrolyses </a:t>
            </a:r>
            <a:r>
              <a:rPr lang="en-US" b="1" dirty="0" smtClean="0"/>
              <a:t>). </a:t>
            </a:r>
            <a:br>
              <a:rPr lang="en-US" b="1" dirty="0" smtClean="0"/>
            </a:br>
            <a:r>
              <a:rPr lang="en-US" b="1" dirty="0" smtClean="0"/>
              <a:t>Lose hydrogen electron and the negative turn into a hydrogen ion. </a:t>
            </a:r>
            <a:br>
              <a:rPr lang="en-US" b="1" dirty="0" smtClean="0"/>
            </a:br>
            <a:r>
              <a:rPr lang="en-US" b="1" dirty="0" smtClean="0"/>
              <a:t>Successively hydrogen ion composition comprises a steady stream toward the gap juicy inside and out side and to the cell wall of the high concentration at inside to concentration </a:t>
            </a:r>
            <a:r>
              <a:rPr lang="en-US" b="1" dirty="0" err="1" smtClean="0"/>
              <a:t>Allowati</a:t>
            </a:r>
            <a:r>
              <a:rPr lang="en-US" b="1" dirty="0" smtClean="0"/>
              <a:t> out side.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975247"/>
            <a:ext cx="8915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Ionized of ( H+)                         e-  + Fe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+3    redaction</a:t>
            </a:r>
          </a:p>
          <a:p>
            <a:r>
              <a:rPr lang="en-US" sz="2400" b="1" baseline="30000" dirty="0" smtClean="0">
                <a:solidFill>
                  <a:srgbClr val="FF0000"/>
                </a:solidFill>
              </a:rPr>
              <a:t>                                                                              oxidation                </a:t>
            </a:r>
            <a:endParaRPr lang="en-US" b="1" baseline="300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14600" y="22098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352800" y="0"/>
            <a:ext cx="2895600" cy="288925"/>
          </a:xfrm>
        </p:spPr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12</a:t>
            </a:fld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029200" y="2208212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24600" y="1981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Fe</a:t>
            </a:r>
            <a:r>
              <a:rPr lang="en-US" b="1" baseline="30000" dirty="0" smtClean="0">
                <a:solidFill>
                  <a:srgbClr val="FF0000"/>
                </a:solidFill>
              </a:rPr>
              <a:t>+2 </a:t>
            </a:r>
            <a:r>
              <a:rPr lang="en-US" b="1" dirty="0" smtClean="0">
                <a:solidFill>
                  <a:srgbClr val="FF0000"/>
                </a:solidFill>
              </a:rPr>
              <a:t>- e-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5029200" y="2514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84827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852489"/>
            <a:ext cx="8153400" cy="539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762000" y="5257800"/>
            <a:ext cx="1981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Plasma lama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5181600"/>
            <a:ext cx="2286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Tono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plast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02531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940" name="Picture 4" descr="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4450"/>
            <a:ext cx="8642350" cy="5976938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65389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85800"/>
            <a:ext cx="822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 The source of the negative electron is the output of </a:t>
            </a:r>
            <a:r>
              <a:rPr lang="en-US" b="1" dirty="0" smtClean="0">
                <a:solidFill>
                  <a:srgbClr val="9966FF"/>
                </a:solidFill>
              </a:rPr>
              <a:t>ionized hydrogen </a:t>
            </a:r>
            <a:r>
              <a:rPr lang="en-US" b="1" dirty="0" smtClean="0">
                <a:solidFill>
                  <a:srgbClr val="FF0000"/>
                </a:solidFill>
              </a:rPr>
              <a:t>or dissolution of </a:t>
            </a:r>
            <a:r>
              <a:rPr lang="en-US" b="1" dirty="0" smtClean="0">
                <a:solidFill>
                  <a:srgbClr val="9966FF"/>
                </a:solidFill>
              </a:rPr>
              <a:t>organic acids </a:t>
            </a:r>
            <a:r>
              <a:rPr lang="en-US" b="1" dirty="0" smtClean="0">
                <a:solidFill>
                  <a:srgbClr val="FF0000"/>
                </a:solidFill>
              </a:rPr>
              <a:t>near the membrane and the impact of the Tonoplast  enzyme (dehydrogenize).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>
              <a:solidFill>
                <a:srgbClr val="9966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9966FF"/>
                </a:solidFill>
              </a:rPr>
              <a:t> Lose hydrogen </a:t>
            </a:r>
            <a:r>
              <a:rPr lang="en-US" b="1" dirty="0" smtClean="0"/>
              <a:t>electron and the negative turn into a hydrogen ion. </a:t>
            </a:r>
            <a:br>
              <a:rPr lang="en-US" b="1" dirty="0" smtClean="0"/>
            </a:b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9966FF"/>
                </a:solidFill>
              </a:rPr>
              <a:t>Successively hydrogen </a:t>
            </a:r>
            <a:r>
              <a:rPr lang="en-US" b="1" dirty="0" smtClean="0"/>
              <a:t>ion composition comprises a steady stream toward the gap juicy inside and out side and to the cell wall of the high concentration at inside to low concentration out side. </a:t>
            </a:r>
            <a:br>
              <a:rPr lang="en-US" b="1" dirty="0" smtClean="0"/>
            </a:b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Arise with the current of </a:t>
            </a:r>
            <a:r>
              <a:rPr lang="en-US" b="1" dirty="0" smtClean="0">
                <a:solidFill>
                  <a:srgbClr val="9966FF"/>
                </a:solidFill>
              </a:rPr>
              <a:t>hydrogen ion stream </a:t>
            </a:r>
            <a:r>
              <a:rPr lang="en-US" b="1" dirty="0" smtClean="0"/>
              <a:t>of negative electrons. </a:t>
            </a:r>
            <a:br>
              <a:rPr lang="en-US" b="1" dirty="0" smtClean="0"/>
            </a:br>
            <a:r>
              <a:rPr lang="en-US" b="1" dirty="0" smtClean="0"/>
              <a:t>Negative interference of electrons as they move to the respiratory enzyme system which </a:t>
            </a:r>
            <a:r>
              <a:rPr lang="en-US" b="1" dirty="0" smtClean="0">
                <a:solidFill>
                  <a:srgbClr val="FF0000"/>
                </a:solidFill>
              </a:rPr>
              <a:t>Cytochrome oxide (Cytochrome oxidize</a:t>
            </a:r>
            <a:r>
              <a:rPr lang="en-US" b="1" dirty="0" smtClean="0"/>
              <a:t>). </a:t>
            </a:r>
            <a:br>
              <a:rPr lang="en-US" b="1" dirty="0" smtClean="0"/>
            </a:b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9966FF"/>
                </a:solidFill>
              </a:rPr>
              <a:t>Negative electrons </a:t>
            </a:r>
            <a:r>
              <a:rPr lang="en-US" b="1" dirty="0" smtClean="0"/>
              <a:t>moving out side with hydrogen ions and electrons in the same direction to the negative </a:t>
            </a:r>
            <a:r>
              <a:rPr lang="en-US" b="1" dirty="0" smtClean="0">
                <a:solidFill>
                  <a:srgbClr val="FF0000"/>
                </a:solidFill>
              </a:rPr>
              <a:t>Cytochrome</a:t>
            </a:r>
            <a:r>
              <a:rPr lang="en-US" b="1" dirty="0" smtClean="0"/>
              <a:t> and near the gap juicy to iron.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0005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838201"/>
            <a:ext cx="8305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And the iron in the Cytochrome as in the first step of the mechanical process of breathing and circulation are received negative electrons. </a:t>
            </a:r>
            <a:br>
              <a:rPr lang="en-US" b="1" dirty="0" smtClean="0"/>
            </a:b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Moving negative electrons, which attacks the grains Cytochrome to oxygen inside the cell to the process of breathing and concomitant to that two electrons in order to become O</a:t>
            </a:r>
            <a:r>
              <a:rPr lang="en-US" b="1" baseline="-25000" dirty="0" smtClean="0"/>
              <a:t>2</a:t>
            </a:r>
            <a:r>
              <a:rPr lang="en-US" b="1" dirty="0" smtClean="0"/>
              <a:t> to O</a:t>
            </a:r>
            <a:r>
              <a:rPr lang="en-US" b="1" baseline="-25000" dirty="0" smtClean="0"/>
              <a:t>2</a:t>
            </a:r>
            <a:r>
              <a:rPr lang="en-US" b="1" baseline="30000" dirty="0" smtClean="0"/>
              <a:t>-2</a:t>
            </a:r>
            <a:r>
              <a:rPr lang="en-US" b="1" dirty="0" smtClean="0"/>
              <a:t>, which combine with 2H</a:t>
            </a:r>
            <a:r>
              <a:rPr lang="en-US" b="1" baseline="30000" dirty="0" smtClean="0"/>
              <a:t>+</a:t>
            </a:r>
            <a:r>
              <a:rPr lang="en-US" b="1" dirty="0" smtClean="0"/>
              <a:t> to form water. </a:t>
            </a:r>
            <a:br>
              <a:rPr lang="en-US" b="1" dirty="0" smtClean="0"/>
            </a:br>
            <a:r>
              <a:rPr lang="en-US" b="1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Address or unite iron Cytochrome and valence 3  </a:t>
            </a:r>
            <a:r>
              <a:rPr lang="en-US" b="1" dirty="0" err="1" smtClean="0"/>
              <a:t>Lannion</a:t>
            </a:r>
            <a:r>
              <a:rPr lang="en-US" b="1" dirty="0" smtClean="0"/>
              <a:t>  NO</a:t>
            </a:r>
            <a:r>
              <a:rPr lang="en-US" sz="1400" b="1" baseline="-25000" dirty="0" smtClean="0"/>
              <a:t>3</a:t>
            </a:r>
            <a:r>
              <a:rPr lang="en-US" sz="1400" b="1" baseline="30000" dirty="0" smtClean="0"/>
              <a:t>-</a:t>
            </a:r>
            <a:r>
              <a:rPr lang="en-US" sz="1400" b="1" baseline="-25000" dirty="0" smtClean="0"/>
              <a:t>   </a:t>
            </a:r>
            <a:r>
              <a:rPr lang="en-US" b="1" dirty="0" smtClean="0"/>
              <a:t>and the direction of the plasma membrane to the gap juicy iron Fe</a:t>
            </a:r>
            <a:r>
              <a:rPr lang="en-US" b="1" baseline="30000" dirty="0" smtClean="0"/>
              <a:t>+3</a:t>
            </a:r>
            <a:r>
              <a:rPr lang="en-US" b="1" dirty="0" smtClean="0"/>
              <a:t> to Fe</a:t>
            </a:r>
            <a:r>
              <a:rPr lang="en-US" b="1" baseline="30000" dirty="0" smtClean="0"/>
              <a:t>+2</a:t>
            </a:r>
            <a:r>
              <a:rPr lang="en-US" b="1" dirty="0" smtClean="0"/>
              <a:t> and finally after the entry of NO3-in the gap juicy returns from the iron Fe </a:t>
            </a:r>
            <a:r>
              <a:rPr lang="en-US" b="1" baseline="30000" dirty="0" smtClean="0"/>
              <a:t>+2</a:t>
            </a:r>
            <a:r>
              <a:rPr lang="en-US" b="1" dirty="0" smtClean="0"/>
              <a:t> to Fe </a:t>
            </a:r>
            <a:r>
              <a:rPr lang="en-US" b="1" baseline="30000" dirty="0" smtClean="0"/>
              <a:t>+3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Thus arises a stream of anions from the direction of outside and inside. </a:t>
            </a:r>
            <a:br>
              <a:rPr lang="en-US" b="1" dirty="0" smtClean="0"/>
            </a:br>
            <a:r>
              <a:rPr lang="en-US" b="1" dirty="0" smtClean="0"/>
              <a:t>In order to enter the anions into the gap that must be juicy cation until it is equivalent to electric: </a:t>
            </a:r>
            <a:br>
              <a:rPr lang="en-US" b="1" dirty="0" smtClean="0"/>
            </a:br>
            <a:r>
              <a:rPr lang="en-US" b="1" dirty="0" smtClean="0"/>
              <a:t>The tie is by-ion by the decomposition of acid. </a:t>
            </a:r>
            <a:br>
              <a:rPr lang="en-US" b="1" dirty="0" smtClean="0"/>
            </a:br>
            <a:r>
              <a:rPr lang="en-US" b="1" dirty="0" smtClean="0"/>
              <a:t>Faces the potassium or where it is absorbed without a free exchange of energy.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87155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0820" name="Picture 4" descr="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15888"/>
            <a:ext cx="8064500" cy="5976937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18862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990601"/>
            <a:ext cx="8686800" cy="49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5-Inhibitors:   </a:t>
            </a:r>
            <a:r>
              <a:rPr lang="en-US" b="1" dirty="0" smtClean="0"/>
              <a:t>retardant materials, </a:t>
            </a:r>
            <a:r>
              <a:rPr lang="en-US" b="1" dirty="0" smtClean="0">
                <a:solidFill>
                  <a:srgbClr val="FF0000"/>
                </a:solidFill>
              </a:rPr>
              <a:t>toxic</a:t>
            </a:r>
            <a:r>
              <a:rPr lang="en-US" b="1" dirty="0" smtClean="0"/>
              <a:t> or reduces the absorption and evidence that this process was vital, </a:t>
            </a:r>
            <a:r>
              <a:rPr lang="en-US" b="1" dirty="0" smtClean="0">
                <a:solidFill>
                  <a:srgbClr val="FF0000"/>
                </a:solidFill>
              </a:rPr>
              <a:t>(Di methyl </a:t>
            </a:r>
            <a:r>
              <a:rPr lang="en-US" b="1" dirty="0" smtClean="0"/>
              <a:t>)article was added to the nutrient solution of </a:t>
            </a:r>
            <a:r>
              <a:rPr lang="en-US" b="1" dirty="0" smtClean="0">
                <a:solidFill>
                  <a:srgbClr val="FF0000"/>
                </a:solidFill>
              </a:rPr>
              <a:t>KCL</a:t>
            </a:r>
            <a:r>
              <a:rPr lang="en-US" b="1" dirty="0" smtClean="0"/>
              <a:t> decreased rate of </a:t>
            </a:r>
            <a:r>
              <a:rPr lang="en-US" b="1" dirty="0" smtClean="0">
                <a:solidFill>
                  <a:srgbClr val="FF0000"/>
                </a:solidFill>
              </a:rPr>
              <a:t>potassium</a:t>
            </a:r>
            <a:r>
              <a:rPr lang="en-US" b="1" dirty="0" smtClean="0"/>
              <a:t>   </a:t>
            </a:r>
            <a:r>
              <a:rPr lang="en-US" b="1" dirty="0" smtClean="0">
                <a:solidFill>
                  <a:srgbClr val="FF0000"/>
                </a:solidFill>
              </a:rPr>
              <a:t>K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+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/>
              <a:t>absorption rate of </a:t>
            </a:r>
            <a:r>
              <a:rPr lang="en-US" b="1" dirty="0" smtClean="0">
                <a:solidFill>
                  <a:srgbClr val="FF0000"/>
                </a:solidFill>
              </a:rPr>
              <a:t>90%  .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9966FF"/>
                </a:solidFill>
              </a:rPr>
              <a:t>chlorine CL</a:t>
            </a:r>
            <a:r>
              <a:rPr lang="en-US" sz="3200" b="1" baseline="30000" dirty="0" smtClean="0">
                <a:solidFill>
                  <a:srgbClr val="9966FF"/>
                </a:solidFill>
              </a:rPr>
              <a:t>- </a:t>
            </a:r>
            <a:r>
              <a:rPr lang="en-US" b="1" dirty="0" smtClean="0"/>
              <a:t>decreased rate</a:t>
            </a:r>
            <a:r>
              <a:rPr lang="en-US" b="1" dirty="0" smtClean="0">
                <a:solidFill>
                  <a:srgbClr val="9966FF"/>
                </a:solidFill>
              </a:rPr>
              <a:t> 60%</a:t>
            </a:r>
            <a:r>
              <a:rPr lang="en-US" b="1" dirty="0" smtClean="0"/>
              <a:t> and Oxygen consumption decreased by 60%. </a:t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6-</a:t>
            </a:r>
            <a:r>
              <a:rPr lang="en-US" sz="2400" b="1" dirty="0" smtClean="0">
                <a:solidFill>
                  <a:srgbClr val="FF0000"/>
                </a:solidFill>
              </a:rPr>
              <a:t>Light:</a:t>
            </a:r>
            <a:r>
              <a:rPr lang="en-US" sz="2400" b="1" dirty="0" smtClean="0"/>
              <a:t>   </a:t>
            </a:r>
            <a:r>
              <a:rPr lang="en-US" b="1" dirty="0" smtClean="0"/>
              <a:t>found that ions </a:t>
            </a:r>
            <a:r>
              <a:rPr lang="en-US" b="1" dirty="0" smtClean="0">
                <a:solidFill>
                  <a:srgbClr val="9966FF"/>
                </a:solidFill>
              </a:rPr>
              <a:t>increases</a:t>
            </a:r>
            <a:r>
              <a:rPr lang="en-US" b="1" dirty="0" smtClean="0"/>
              <a:t> with their </a:t>
            </a:r>
            <a:r>
              <a:rPr lang="en-US" b="1" dirty="0" smtClean="0">
                <a:solidFill>
                  <a:srgbClr val="9966FF"/>
                </a:solidFill>
              </a:rPr>
              <a:t>light intensity </a:t>
            </a:r>
            <a:r>
              <a:rPr lang="en-US" b="1" dirty="0" smtClean="0"/>
              <a:t>and this is further proof to link the process </a:t>
            </a:r>
            <a:r>
              <a:rPr lang="en-US" b="1" dirty="0" smtClean="0">
                <a:solidFill>
                  <a:srgbClr val="9966FF"/>
                </a:solidFill>
              </a:rPr>
              <a:t>of bio-energy </a:t>
            </a:r>
            <a:r>
              <a:rPr lang="en-US" b="1" dirty="0" smtClean="0"/>
              <a:t>absorption resulting from the process of </a:t>
            </a:r>
            <a:r>
              <a:rPr lang="en-US" b="1" dirty="0" smtClean="0">
                <a:solidFill>
                  <a:srgbClr val="9966FF"/>
                </a:solidFill>
              </a:rPr>
              <a:t>photosynthesis</a:t>
            </a:r>
            <a:r>
              <a:rPr lang="en-US" b="1" dirty="0" smtClean="0"/>
              <a:t> as a function of the process of photosynthesis is to convert light energy to energy in the form of </a:t>
            </a:r>
            <a:r>
              <a:rPr lang="en-US" b="1" dirty="0" smtClean="0">
                <a:solidFill>
                  <a:srgbClr val="9966FF"/>
                </a:solidFill>
              </a:rPr>
              <a:t>ATP's</a:t>
            </a:r>
            <a:r>
              <a:rPr lang="en-US" b="1" dirty="0" smtClean="0"/>
              <a:t> chemical and </a:t>
            </a:r>
            <a:r>
              <a:rPr lang="en-US" b="1" dirty="0" smtClean="0">
                <a:solidFill>
                  <a:srgbClr val="9966FF"/>
                </a:solidFill>
              </a:rPr>
              <a:t>NADPH2 </a:t>
            </a:r>
            <a:r>
              <a:rPr lang="en-US" b="1" dirty="0" smtClean="0"/>
              <a:t>result of the interaction Hill reaction observed that plants in the light absorbing ions faster than plants grown in the shade. 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                 ATP   </a:t>
            </a:r>
            <a:r>
              <a:rPr lang="en-US" sz="2800" b="1" dirty="0" smtClean="0"/>
              <a:t>=</a:t>
            </a:r>
            <a:r>
              <a:rPr lang="en-US" sz="2800" b="1" dirty="0" smtClean="0">
                <a:solidFill>
                  <a:srgbClr val="FF0000"/>
                </a:solidFill>
              </a:rPr>
              <a:t>       Adenosine tri phosphate 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   NADPH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2  </a:t>
            </a:r>
            <a:r>
              <a:rPr lang="en-US" sz="2800" b="1" dirty="0" smtClean="0"/>
              <a:t> =       </a:t>
            </a:r>
            <a:r>
              <a:rPr lang="en-US" sz="2800" b="1" dirty="0" smtClean="0">
                <a:solidFill>
                  <a:srgbClr val="FF0000"/>
                </a:solidFill>
              </a:rPr>
              <a:t>Nicotine amide adenine      nucleotide  phosphate 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1626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43092"/>
            <a:ext cx="85344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The amount of energy required for ions to absorbed :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b="1" dirty="0" smtClean="0"/>
              <a:t>The concentration of ions within plants over </a:t>
            </a:r>
            <a:r>
              <a:rPr lang="en-US" sz="2400" b="1" dirty="0" smtClean="0">
                <a:solidFill>
                  <a:srgbClr val="9966FF"/>
                </a:solidFill>
              </a:rPr>
              <a:t>hundreds or thousands </a:t>
            </a:r>
            <a:r>
              <a:rPr lang="en-US" b="1" dirty="0" smtClean="0">
                <a:solidFill>
                  <a:srgbClr val="FF0000"/>
                </a:solidFill>
              </a:rPr>
              <a:t>of times </a:t>
            </a:r>
            <a:r>
              <a:rPr lang="en-US" b="1" dirty="0" smtClean="0"/>
              <a:t>the concentration in soil solution and nappy on this high concentration necessary for the plant to divert energy and this energy can be calculated roughly as follows: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9966FF"/>
                </a:solidFill>
              </a:rPr>
              <a:t>ΔG = RT </a:t>
            </a:r>
            <a:r>
              <a:rPr lang="en-US" sz="2800" b="1" dirty="0" err="1" smtClean="0">
                <a:solidFill>
                  <a:srgbClr val="9966FF"/>
                </a:solidFill>
              </a:rPr>
              <a:t>ln</a:t>
            </a:r>
            <a:r>
              <a:rPr lang="en-US" sz="2800" b="1" dirty="0" smtClean="0">
                <a:solidFill>
                  <a:srgbClr val="9966FF"/>
                </a:solidFill>
              </a:rPr>
              <a:t> C2/C1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9966FF"/>
                </a:solidFill>
              </a:rPr>
              <a:t>ΔG</a:t>
            </a:r>
            <a:r>
              <a:rPr lang="en-US" b="1" dirty="0" smtClean="0"/>
              <a:t> = the change in free energy  to pumped  ions in the cell unit   </a:t>
            </a:r>
            <a:r>
              <a:rPr lang="en-US" b="1" dirty="0" smtClean="0">
                <a:solidFill>
                  <a:srgbClr val="FF0000"/>
                </a:solidFill>
              </a:rPr>
              <a:t>cal / mol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9966FF"/>
                </a:solidFill>
              </a:rPr>
              <a:t>R</a:t>
            </a:r>
            <a:r>
              <a:rPr lang="en-US" b="1" dirty="0" smtClean="0"/>
              <a:t>= gas constant and equal to </a:t>
            </a:r>
            <a:r>
              <a:rPr lang="en-US" b="1" dirty="0" smtClean="0">
                <a:solidFill>
                  <a:srgbClr val="FF0000"/>
                </a:solidFill>
              </a:rPr>
              <a:t>1.987   </a:t>
            </a:r>
            <a:r>
              <a:rPr lang="en-US" b="1" dirty="0" smtClean="0"/>
              <a:t>calories/mole/degree</a:t>
            </a:r>
            <a:br>
              <a:rPr lang="en-US" b="1" dirty="0" smtClean="0"/>
            </a:br>
            <a:r>
              <a:rPr lang="en-US" b="1" dirty="0" smtClean="0">
                <a:solidFill>
                  <a:srgbClr val="9966FF"/>
                </a:solidFill>
              </a:rPr>
              <a:t>T</a:t>
            </a:r>
            <a:r>
              <a:rPr lang="en-US" b="1" dirty="0" smtClean="0"/>
              <a:t>= the absolute temperature (</a:t>
            </a:r>
            <a:r>
              <a:rPr lang="en-US" b="1" dirty="0" smtClean="0">
                <a:solidFill>
                  <a:srgbClr val="FF0000"/>
                </a:solidFill>
              </a:rPr>
              <a:t>H.T +273)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err="1" smtClean="0">
                <a:solidFill>
                  <a:srgbClr val="9966FF"/>
                </a:solidFill>
              </a:rPr>
              <a:t>Ln</a:t>
            </a:r>
            <a:r>
              <a:rPr lang="en-US" b="1" dirty="0" smtClean="0"/>
              <a:t> = logarithm natural and that equals (</a:t>
            </a:r>
            <a:r>
              <a:rPr lang="en-US" b="1" dirty="0" smtClean="0">
                <a:solidFill>
                  <a:srgbClr val="FF0000"/>
                </a:solidFill>
              </a:rPr>
              <a:t>2.3 Log10</a:t>
            </a:r>
            <a:r>
              <a:rPr lang="en-US" b="1" dirty="0" smtClean="0"/>
              <a:t>) </a:t>
            </a:r>
            <a:br>
              <a:rPr lang="en-US" b="1" dirty="0" smtClean="0"/>
            </a:br>
            <a:r>
              <a:rPr lang="en-US" b="1" dirty="0" smtClean="0">
                <a:solidFill>
                  <a:srgbClr val="9966FF"/>
                </a:solidFill>
              </a:rPr>
              <a:t>C2</a:t>
            </a:r>
            <a:r>
              <a:rPr lang="en-US" b="1" dirty="0" smtClean="0"/>
              <a:t> = concentration of ions within the plant </a:t>
            </a:r>
            <a:r>
              <a:rPr lang="en-US" b="1" dirty="0" smtClean="0">
                <a:solidFill>
                  <a:srgbClr val="FF0000"/>
                </a:solidFill>
              </a:rPr>
              <a:t>m mole/cm</a:t>
            </a:r>
            <a:r>
              <a:rPr lang="en-US" b="1" baseline="30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9966FF"/>
                </a:solidFill>
              </a:rPr>
              <a:t>C1</a:t>
            </a:r>
            <a:r>
              <a:rPr lang="en-US" b="1" dirty="0" smtClean="0"/>
              <a:t>= concentration of ions in the soil solution </a:t>
            </a:r>
            <a:r>
              <a:rPr lang="en-US" b="1" dirty="0" smtClean="0">
                <a:solidFill>
                  <a:srgbClr val="FF0000"/>
                </a:solidFill>
              </a:rPr>
              <a:t>m mole/cm</a:t>
            </a:r>
            <a:r>
              <a:rPr lang="en-US" b="1" baseline="30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If we assume that the concentration of a </a:t>
            </a:r>
            <a:r>
              <a:rPr lang="en-US" b="1" dirty="0" smtClean="0">
                <a:solidFill>
                  <a:srgbClr val="9966FF"/>
                </a:solidFill>
              </a:rPr>
              <a:t>10000</a:t>
            </a:r>
            <a:r>
              <a:rPr lang="en-US" b="1" dirty="0" smtClean="0"/>
              <a:t> times more potassium inside the cell than in the soil solution and at a temperature  20 C</a:t>
            </a:r>
            <a:r>
              <a:rPr lang="en-US" b="1" baseline="30000" dirty="0" smtClean="0"/>
              <a:t>0</a:t>
            </a:r>
            <a:r>
              <a:rPr lang="en-US" b="1" dirty="0" smtClean="0"/>
              <a:t>  .the energy expended by the plant as follows: </a:t>
            </a:r>
            <a:br>
              <a:rPr lang="en-US" b="1" dirty="0" smtClean="0"/>
            </a:br>
            <a:r>
              <a:rPr lang="en-US" b="1" dirty="0" smtClean="0"/>
              <a:t> = (</a:t>
            </a:r>
            <a:r>
              <a:rPr lang="en-US" b="1" dirty="0" smtClean="0">
                <a:solidFill>
                  <a:srgbClr val="9966FF"/>
                </a:solidFill>
              </a:rPr>
              <a:t>1.987</a:t>
            </a:r>
            <a:r>
              <a:rPr lang="en-US" b="1" dirty="0" smtClean="0"/>
              <a:t>) * (273 +</a:t>
            </a:r>
            <a:r>
              <a:rPr lang="en-US" b="1" dirty="0" smtClean="0">
                <a:solidFill>
                  <a:srgbClr val="9966FF"/>
                </a:solidFill>
              </a:rPr>
              <a:t>20</a:t>
            </a:r>
            <a:r>
              <a:rPr lang="en-US" b="1" dirty="0" smtClean="0"/>
              <a:t>) * (2.3log</a:t>
            </a:r>
            <a:r>
              <a:rPr lang="en-US" b="1" dirty="0" smtClean="0">
                <a:solidFill>
                  <a:srgbClr val="9966FF"/>
                </a:solidFill>
              </a:rPr>
              <a:t>10000</a:t>
            </a:r>
            <a:r>
              <a:rPr lang="en-US" b="1" dirty="0" smtClean="0"/>
              <a:t> / 1) </a:t>
            </a:r>
            <a:br>
              <a:rPr lang="en-US" b="1" dirty="0" smtClean="0"/>
            </a:br>
            <a:r>
              <a:rPr lang="en-US" b="1" dirty="0" smtClean="0"/>
              <a:t> = 5356 cal / mole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65389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1"/>
            <a:ext cx="83058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         Sources of energy in green plants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1)</a:t>
            </a:r>
            <a:r>
              <a:rPr lang="en-US" b="1" dirty="0" smtClean="0"/>
              <a:t>The process of </a:t>
            </a:r>
            <a:r>
              <a:rPr lang="en-US" b="1" dirty="0" smtClean="0">
                <a:solidFill>
                  <a:srgbClr val="FF0000"/>
                </a:solidFill>
              </a:rPr>
              <a:t>photosynthesis  </a:t>
            </a:r>
            <a:r>
              <a:rPr lang="en-US" b="1" dirty="0" smtClean="0"/>
              <a:t>                     2)  </a:t>
            </a:r>
            <a:r>
              <a:rPr lang="en-US" b="1" dirty="0" smtClean="0">
                <a:solidFill>
                  <a:srgbClr val="FF0000"/>
                </a:solidFill>
              </a:rPr>
              <a:t>Respiration </a:t>
            </a:r>
            <a:r>
              <a:rPr lang="en-US" b="1" dirty="0" smtClean="0"/>
              <a:t>(breathing, )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First: </a:t>
            </a:r>
            <a:r>
              <a:rPr lang="en-US" b="1" dirty="0" smtClean="0"/>
              <a:t>the process of </a:t>
            </a:r>
            <a:r>
              <a:rPr lang="en-US" b="1" dirty="0" smtClean="0">
                <a:solidFill>
                  <a:srgbClr val="9966FF"/>
                </a:solidFill>
              </a:rPr>
              <a:t>photosynthesis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en-US" b="1" dirty="0" smtClean="0"/>
              <a:t> where they are in the process converts light energy into chemical energy  </a:t>
            </a:r>
            <a:r>
              <a:rPr lang="en-US" b="1" dirty="0" smtClean="0">
                <a:solidFill>
                  <a:srgbClr val="FF0000"/>
                </a:solidFill>
              </a:rPr>
              <a:t>(HILL reaction ) </a:t>
            </a:r>
            <a:r>
              <a:rPr lang="en-US" b="1" dirty="0" smtClean="0"/>
              <a:t>in the form of </a:t>
            </a:r>
            <a:r>
              <a:rPr lang="en-US" b="1" dirty="0" smtClean="0">
                <a:solidFill>
                  <a:srgbClr val="FF0000"/>
                </a:solidFill>
              </a:rPr>
              <a:t>ATP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NADPH2</a:t>
            </a:r>
            <a:r>
              <a:rPr lang="en-US" b="1" dirty="0" smtClean="0"/>
              <a:t>, that the change in free energy ΔG broken bond, when the rich and one of the estimated ATP (cal / mole </a:t>
            </a:r>
            <a:r>
              <a:rPr lang="en-US" b="1" dirty="0" smtClean="0">
                <a:solidFill>
                  <a:srgbClr val="FF0000"/>
                </a:solidFill>
              </a:rPr>
              <a:t>7000-10000</a:t>
            </a:r>
            <a:r>
              <a:rPr lang="en-US" b="1" dirty="0" smtClean="0"/>
              <a:t>).</a:t>
            </a:r>
          </a:p>
          <a:p>
            <a:endParaRPr lang="en-US" b="1" dirty="0"/>
          </a:p>
        </p:txBody>
      </p:sp>
      <p:cxnSp>
        <p:nvCxnSpPr>
          <p:cNvPr id="3" name="AutoShape 4"/>
          <p:cNvCxnSpPr>
            <a:cxnSpLocks noChangeShapeType="1"/>
          </p:cNvCxnSpPr>
          <p:nvPr/>
        </p:nvCxnSpPr>
        <p:spPr bwMode="auto">
          <a:xfrm>
            <a:off x="2311400" y="3035300"/>
            <a:ext cx="82708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3276600" y="2844800"/>
            <a:ext cx="14414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ADP + H</a:t>
            </a:r>
            <a:r>
              <a:rPr lang="en-US" b="1" baseline="-25000" dirty="0"/>
              <a:t>3</a:t>
            </a:r>
            <a:r>
              <a:rPr lang="en-US" b="1" dirty="0"/>
              <a:t>PO</a:t>
            </a:r>
            <a:r>
              <a:rPr lang="en-US" b="1" baseline="-25000" dirty="0"/>
              <a:t>4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838201" y="2819401"/>
            <a:ext cx="12157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ATP + H2O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5143502" y="2768600"/>
            <a:ext cx="29632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 dirty="0"/>
              <a:t>ΔG </a:t>
            </a:r>
            <a:r>
              <a:rPr lang="en-US" b="1" dirty="0" smtClean="0"/>
              <a:t>= 10000-7000 cal/mole 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33400" y="3200402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295400" y="5629870"/>
            <a:ext cx="5562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               ATP   </a:t>
            </a:r>
            <a:r>
              <a:rPr lang="en-US" b="1" dirty="0" smtClean="0"/>
              <a:t>=</a:t>
            </a:r>
            <a:r>
              <a:rPr lang="en-US" b="1" dirty="0" smtClean="0">
                <a:solidFill>
                  <a:srgbClr val="FF0000"/>
                </a:solidFill>
              </a:rPr>
              <a:t>       Adenosine </a:t>
            </a:r>
            <a:r>
              <a:rPr lang="en-US" b="1" dirty="0" err="1" smtClean="0">
                <a:solidFill>
                  <a:srgbClr val="FF0000"/>
                </a:solidFill>
              </a:rPr>
              <a:t>triphpsphat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  NADPH</a:t>
            </a:r>
            <a:r>
              <a:rPr lang="en-US" b="1" baseline="-25000" dirty="0" smtClean="0">
                <a:solidFill>
                  <a:srgbClr val="FF0000"/>
                </a:solidFill>
              </a:rPr>
              <a:t>2  </a:t>
            </a:r>
            <a:r>
              <a:rPr lang="en-US" b="1" dirty="0" smtClean="0"/>
              <a:t> =     </a:t>
            </a:r>
            <a:r>
              <a:rPr lang="en-US" b="1" dirty="0" smtClean="0">
                <a:solidFill>
                  <a:srgbClr val="FF0000"/>
                </a:solidFill>
              </a:rPr>
              <a:t>Nicotine amide adenine            nucleotide   phosphate 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3157478"/>
            <a:ext cx="891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The energy stored in the form of the </a:t>
            </a:r>
            <a:r>
              <a:rPr lang="en-US" b="1" dirty="0" smtClean="0">
                <a:solidFill>
                  <a:srgbClr val="FF0000"/>
                </a:solidFill>
              </a:rPr>
              <a:t>NADPH2 </a:t>
            </a:r>
            <a:r>
              <a:rPr lang="en-US" b="1" dirty="0" smtClean="0"/>
              <a:t>about </a:t>
            </a:r>
            <a:r>
              <a:rPr lang="en-US" b="1" dirty="0" smtClean="0">
                <a:solidFill>
                  <a:srgbClr val="FF0000"/>
                </a:solidFill>
              </a:rPr>
              <a:t>52000 cal / mole </a:t>
            </a:r>
            <a:r>
              <a:rPr lang="en-US" b="1" dirty="0" smtClean="0"/>
              <a:t>and this energy both in the ATP or the NADPH2 used to </a:t>
            </a:r>
            <a:r>
              <a:rPr lang="en-US" b="1" dirty="0" smtClean="0">
                <a:solidFill>
                  <a:srgbClr val="9966FF"/>
                </a:solidFill>
              </a:rPr>
              <a:t>transport ions </a:t>
            </a:r>
            <a:r>
              <a:rPr lang="en-US" b="1" dirty="0" smtClean="0"/>
              <a:t>and saved in the cell. </a:t>
            </a:r>
            <a:br>
              <a:rPr lang="en-US" b="1" dirty="0" smtClean="0"/>
            </a:br>
            <a:r>
              <a:rPr lang="en-US" b="1" dirty="0" smtClean="0"/>
              <a:t>The process of generating energy by a process called photosynthesis, the process of phosphorescence optical  </a:t>
            </a:r>
            <a:r>
              <a:rPr lang="en-US" b="1" dirty="0" smtClean="0">
                <a:solidFill>
                  <a:srgbClr val="9966FF"/>
                </a:solidFill>
              </a:rPr>
              <a:t>photo Phosphorylation.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Second: </a:t>
            </a:r>
            <a:r>
              <a:rPr lang="en-US" b="1" dirty="0" smtClean="0">
                <a:solidFill>
                  <a:srgbClr val="9966FF"/>
                </a:solidFill>
              </a:rPr>
              <a:t>breathing</a:t>
            </a:r>
            <a:r>
              <a:rPr lang="en-US" b="1" dirty="0" smtClean="0"/>
              <a:t>, a process for </a:t>
            </a:r>
            <a:r>
              <a:rPr lang="en-US" b="1" dirty="0" smtClean="0">
                <a:solidFill>
                  <a:srgbClr val="9966FF"/>
                </a:solidFill>
              </a:rPr>
              <a:t>demolition</a:t>
            </a:r>
            <a:r>
              <a:rPr lang="en-US" b="1" dirty="0" smtClean="0"/>
              <a:t> of plant </a:t>
            </a:r>
            <a:r>
              <a:rPr lang="en-US" b="1" dirty="0" smtClean="0">
                <a:solidFill>
                  <a:srgbClr val="9966FF"/>
                </a:solidFill>
              </a:rPr>
              <a:t>carbohydrate</a:t>
            </a:r>
            <a:r>
              <a:rPr lang="en-US" b="1" dirty="0" smtClean="0"/>
              <a:t> and energy necessary for him, whether under </a:t>
            </a:r>
            <a:r>
              <a:rPr lang="en-US" b="1" dirty="0" smtClean="0">
                <a:solidFill>
                  <a:srgbClr val="9966FF"/>
                </a:solidFill>
              </a:rPr>
              <a:t>anaerobic </a:t>
            </a:r>
            <a:r>
              <a:rPr lang="en-US" b="1" dirty="0" smtClean="0"/>
              <a:t>conditions in the absence of any oxygen, the process of</a:t>
            </a:r>
            <a:r>
              <a:rPr lang="en-US" b="1" dirty="0" smtClean="0">
                <a:solidFill>
                  <a:srgbClr val="C00000"/>
                </a:solidFill>
              </a:rPr>
              <a:t> fermentation </a:t>
            </a:r>
            <a:r>
              <a:rPr lang="en-US" b="1" dirty="0" smtClean="0"/>
              <a:t>and </a:t>
            </a:r>
            <a:r>
              <a:rPr lang="en-US" b="1" dirty="0" err="1" smtClean="0"/>
              <a:t>gly</a:t>
            </a:r>
            <a:r>
              <a:rPr lang="en-US" b="1" dirty="0" smtClean="0"/>
              <a:t> </a:t>
            </a:r>
            <a:r>
              <a:rPr lang="en-US" b="1" dirty="0" err="1" smtClean="0"/>
              <a:t>colysis</a:t>
            </a:r>
            <a:r>
              <a:rPr lang="en-US" b="1" dirty="0" smtClean="0"/>
              <a:t>, which ends the composition of   </a:t>
            </a:r>
            <a:r>
              <a:rPr lang="en-US" b="1" dirty="0" err="1" smtClean="0"/>
              <a:t>Pyruvic</a:t>
            </a:r>
            <a:r>
              <a:rPr lang="en-US" b="1" dirty="0" smtClean="0"/>
              <a:t> acid:   </a:t>
            </a:r>
          </a:p>
          <a:p>
            <a:endParaRPr lang="en-US" b="1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50430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533400"/>
            <a:ext cx="7620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057400"/>
            <a:ext cx="7239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676400" y="1066800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</a:t>
            </a:r>
            <a:r>
              <a:rPr lang="en-US" sz="1400" b="1" dirty="0" smtClean="0">
                <a:solidFill>
                  <a:srgbClr val="C00000"/>
                </a:solidFill>
              </a:rPr>
              <a:t>6</a:t>
            </a:r>
            <a:r>
              <a:rPr lang="en-US" b="1" dirty="0" smtClean="0">
                <a:solidFill>
                  <a:srgbClr val="C00000"/>
                </a:solidFill>
              </a:rPr>
              <a:t>H</a:t>
            </a:r>
            <a:r>
              <a:rPr lang="en-US" sz="1400" b="1" dirty="0" smtClean="0">
                <a:solidFill>
                  <a:srgbClr val="C00000"/>
                </a:solidFill>
              </a:rPr>
              <a:t>12</a:t>
            </a:r>
            <a:r>
              <a:rPr lang="en-US" b="1" dirty="0" smtClean="0">
                <a:solidFill>
                  <a:srgbClr val="C00000"/>
                </a:solidFill>
              </a:rPr>
              <a:t>O</a:t>
            </a:r>
            <a:r>
              <a:rPr lang="en-US" sz="1400" b="1" dirty="0" smtClean="0">
                <a:solidFill>
                  <a:srgbClr val="C00000"/>
                </a:solidFill>
              </a:rPr>
              <a:t>6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73936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84872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Then </a:t>
            </a:r>
            <a:r>
              <a:rPr lang="en-US" b="1" dirty="0" smtClean="0">
                <a:solidFill>
                  <a:srgbClr val="FF0000"/>
                </a:solidFill>
              </a:rPr>
              <a:t>Acetyl  COA </a:t>
            </a:r>
            <a:r>
              <a:rPr lang="en-US" b="1" dirty="0" smtClean="0"/>
              <a:t>reacts with the acid to form </a:t>
            </a:r>
            <a:r>
              <a:rPr lang="en-US" b="1" dirty="0" err="1" smtClean="0">
                <a:solidFill>
                  <a:srgbClr val="FF0000"/>
                </a:solidFill>
              </a:rPr>
              <a:t>oxaloacetic</a:t>
            </a:r>
            <a:r>
              <a:rPr lang="en-US" b="1" dirty="0" smtClean="0">
                <a:solidFill>
                  <a:srgbClr val="FF0000"/>
                </a:solidFill>
              </a:rPr>
              <a:t> acid</a:t>
            </a:r>
            <a:r>
              <a:rPr lang="en-US" b="1" dirty="0" smtClean="0"/>
              <a:t>,…… </a:t>
            </a:r>
            <a:r>
              <a:rPr lang="en-US" b="1" dirty="0" smtClean="0">
                <a:solidFill>
                  <a:srgbClr val="FF0000"/>
                </a:solidFill>
              </a:rPr>
              <a:t>citric acid, </a:t>
            </a:r>
            <a:r>
              <a:rPr lang="en-US" b="1" dirty="0" smtClean="0"/>
              <a:t> which is the first acid consists in the </a:t>
            </a:r>
            <a:r>
              <a:rPr lang="en-US" b="1" dirty="0" smtClean="0">
                <a:solidFill>
                  <a:srgbClr val="FF0000"/>
                </a:solidFill>
              </a:rPr>
              <a:t>Krebs cycle </a:t>
            </a:r>
            <a:r>
              <a:rPr lang="en-US" b="1" dirty="0" smtClean="0"/>
              <a:t>as it is called a </a:t>
            </a:r>
            <a:r>
              <a:rPr lang="en-US" b="1" dirty="0" smtClean="0">
                <a:solidFill>
                  <a:srgbClr val="FF0000"/>
                </a:solidFill>
              </a:rPr>
              <a:t>Tri carboxylic acid cycle</a:t>
            </a:r>
            <a:r>
              <a:rPr lang="en-US" b="1" dirty="0" smtClean="0"/>
              <a:t>  and energy resulting from the process of respiration occur   </a:t>
            </a:r>
            <a:r>
              <a:rPr lang="en-US" b="1" dirty="0" smtClean="0">
                <a:solidFill>
                  <a:srgbClr val="FF0000"/>
                </a:solidFill>
              </a:rPr>
              <a:t>oxidative Phosphorylation</a:t>
            </a:r>
            <a:r>
              <a:rPr lang="en-US" b="1" dirty="0" smtClean="0"/>
              <a:t> and this process can be summarized as the following equation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32766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-76200" y="2769513"/>
            <a:ext cx="856875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C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6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12</a:t>
            </a:r>
            <a:r>
              <a:rPr lang="en-US" sz="2000" b="1" dirty="0" smtClean="0">
                <a:solidFill>
                  <a:srgbClr val="FF0000"/>
                </a:solidFill>
              </a:rPr>
              <a:t>O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6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+ 6O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r>
              <a:rPr lang="en-US" sz="2000" b="1" dirty="0">
                <a:solidFill>
                  <a:srgbClr val="FF0000"/>
                </a:solidFill>
              </a:rPr>
              <a:t> + </a:t>
            </a:r>
            <a:r>
              <a:rPr lang="en-US" sz="2000" b="1" dirty="0">
                <a:solidFill>
                  <a:srgbClr val="9966FF"/>
                </a:solidFill>
              </a:rPr>
              <a:t>38</a:t>
            </a:r>
            <a:r>
              <a:rPr lang="en-US" sz="2000" b="1" dirty="0">
                <a:solidFill>
                  <a:srgbClr val="FF0000"/>
                </a:solidFill>
              </a:rPr>
              <a:t>ADP + </a:t>
            </a:r>
            <a:r>
              <a:rPr lang="en-US" sz="2000" b="1" dirty="0" smtClean="0">
                <a:solidFill>
                  <a:srgbClr val="FF0000"/>
                </a:solidFill>
              </a:rPr>
              <a:t>38Pi                             </a:t>
            </a:r>
            <a:r>
              <a:rPr lang="en-US" sz="2000" b="1" dirty="0">
                <a:solidFill>
                  <a:srgbClr val="FF0000"/>
                </a:solidFill>
              </a:rPr>
              <a:t>6CO</a:t>
            </a:r>
            <a:r>
              <a:rPr lang="en-US" sz="2000" b="1" baseline="-25000" dirty="0">
                <a:solidFill>
                  <a:srgbClr val="FF0000"/>
                </a:solidFill>
              </a:rPr>
              <a:t>2 </a:t>
            </a:r>
            <a:r>
              <a:rPr lang="en-US" sz="2000" b="1" dirty="0">
                <a:solidFill>
                  <a:srgbClr val="FF0000"/>
                </a:solidFill>
              </a:rPr>
              <a:t>+ 6H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r>
              <a:rPr lang="en-US" sz="2000" b="1" dirty="0">
                <a:solidFill>
                  <a:srgbClr val="FF0000"/>
                </a:solidFill>
              </a:rPr>
              <a:t>O + </a:t>
            </a:r>
            <a:r>
              <a:rPr lang="en-US" sz="2000" b="1" dirty="0">
                <a:solidFill>
                  <a:srgbClr val="9966FF"/>
                </a:solidFill>
              </a:rPr>
              <a:t>38</a:t>
            </a:r>
            <a:r>
              <a:rPr lang="en-US" sz="2000" b="1" dirty="0">
                <a:solidFill>
                  <a:srgbClr val="FF0000"/>
                </a:solidFill>
              </a:rPr>
              <a:t>ATP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886200" y="2971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3531275"/>
            <a:ext cx="8305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That </a:t>
            </a:r>
            <a:r>
              <a:rPr lang="en-US" b="1" dirty="0" smtClean="0">
                <a:solidFill>
                  <a:srgbClr val="FF0000"/>
                </a:solidFill>
              </a:rPr>
              <a:t>90% </a:t>
            </a:r>
            <a:r>
              <a:rPr lang="en-US" b="1" dirty="0" smtClean="0"/>
              <a:t>of the </a:t>
            </a:r>
            <a:r>
              <a:rPr lang="en-US" b="1" dirty="0" smtClean="0">
                <a:solidFill>
                  <a:srgbClr val="FF0000"/>
                </a:solidFill>
              </a:rPr>
              <a:t>ATP</a:t>
            </a:r>
            <a:r>
              <a:rPr lang="en-US" b="1" dirty="0" smtClean="0"/>
              <a:t> formed in side of  plant on  </a:t>
            </a:r>
            <a:r>
              <a:rPr lang="en-US" b="1" dirty="0" smtClean="0">
                <a:solidFill>
                  <a:srgbClr val="9966FF"/>
                </a:solidFill>
              </a:rPr>
              <a:t>mitochondria</a:t>
            </a:r>
            <a:r>
              <a:rPr lang="en-US" b="1" dirty="0" smtClean="0"/>
              <a:t> In other words, the process of  </a:t>
            </a:r>
            <a:r>
              <a:rPr lang="en-US" b="1" dirty="0" smtClean="0">
                <a:solidFill>
                  <a:srgbClr val="9966FF"/>
                </a:solidFill>
              </a:rPr>
              <a:t>oxidative Phosphorylation </a:t>
            </a:r>
            <a:r>
              <a:rPr lang="en-US" b="1" dirty="0" smtClean="0"/>
              <a:t>result of the process of respiration is responsible for producing </a:t>
            </a:r>
            <a:r>
              <a:rPr lang="en-US" b="1" dirty="0" smtClean="0">
                <a:solidFill>
                  <a:srgbClr val="FF0000"/>
                </a:solidFill>
              </a:rPr>
              <a:t>90% </a:t>
            </a:r>
            <a:r>
              <a:rPr lang="en-US" b="1" dirty="0" smtClean="0"/>
              <a:t>of the energy in the form of </a:t>
            </a:r>
            <a:r>
              <a:rPr lang="en-US" b="1" dirty="0" smtClean="0">
                <a:solidFill>
                  <a:srgbClr val="FF0000"/>
                </a:solidFill>
              </a:rPr>
              <a:t>ATP</a:t>
            </a:r>
            <a:r>
              <a:rPr lang="en-US" b="1" dirty="0" smtClean="0"/>
              <a:t> inside the plant and that </a:t>
            </a:r>
            <a:r>
              <a:rPr lang="en-US" b="1" dirty="0" smtClean="0">
                <a:solidFill>
                  <a:srgbClr val="FF0000"/>
                </a:solidFill>
              </a:rPr>
              <a:t>10% </a:t>
            </a:r>
            <a:r>
              <a:rPr lang="en-US" b="1" dirty="0" smtClean="0"/>
              <a:t>only be the result of the process of </a:t>
            </a:r>
            <a:r>
              <a:rPr lang="en-US" b="1" dirty="0" smtClean="0">
                <a:solidFill>
                  <a:srgbClr val="9966FF"/>
                </a:solidFill>
              </a:rPr>
              <a:t>photo Phosphorylation </a:t>
            </a:r>
            <a:r>
              <a:rPr lang="en-US" b="1" dirty="0" smtClean="0"/>
              <a:t>light as a result of photosynthesis . The rate of non-green plants, the production of most of the energy in the form of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ATP</a:t>
            </a:r>
            <a:r>
              <a:rPr lang="en-US" b="1" dirty="0" smtClean="0"/>
              <a:t> is through </a:t>
            </a:r>
            <a:r>
              <a:rPr lang="en-US" b="1" dirty="0" smtClean="0">
                <a:solidFill>
                  <a:srgbClr val="FF0000"/>
                </a:solidFill>
              </a:rPr>
              <a:t>Phosphorylation</a:t>
            </a:r>
            <a:r>
              <a:rPr lang="en-US" b="1" dirty="0" smtClean="0"/>
              <a:t> result of breathing in the</a:t>
            </a:r>
            <a:r>
              <a:rPr lang="en-US" b="1" dirty="0" smtClean="0">
                <a:solidFill>
                  <a:srgbClr val="9966FF"/>
                </a:solidFill>
              </a:rPr>
              <a:t> mitochondria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14757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</a:t>
            </a:r>
            <a:r>
              <a:rPr lang="en-US" dirty="0" smtClean="0">
                <a:solidFill>
                  <a:srgbClr val="9966FF"/>
                </a:solidFill>
              </a:rPr>
              <a:t>ATP Formation</a:t>
            </a:r>
            <a:endParaRPr lang="en-US" dirty="0">
              <a:solidFill>
                <a:srgbClr val="99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0" y="1554162"/>
            <a:ext cx="10896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             ATP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           </a:t>
            </a:r>
            <a:r>
              <a:rPr lang="en-US" sz="2800" b="1" dirty="0" smtClean="0">
                <a:solidFill>
                  <a:srgbClr val="FF0000"/>
                </a:solidFill>
              </a:rPr>
              <a:t>%10 </a:t>
            </a:r>
            <a:r>
              <a:rPr lang="en-US" sz="2800" b="1" dirty="0" smtClean="0">
                <a:solidFill>
                  <a:schemeClr val="tx1"/>
                </a:solidFill>
              </a:rPr>
              <a:t>Photophosphorylation</a:t>
            </a:r>
            <a:r>
              <a:rPr lang="en-US" b="1" dirty="0" smtClean="0"/>
              <a:t>( </a:t>
            </a:r>
            <a:r>
              <a:rPr lang="en-US" b="1" dirty="0" smtClean="0">
                <a:solidFill>
                  <a:srgbClr val="9966FF"/>
                </a:solidFill>
              </a:rPr>
              <a:t>Photosynthesis</a:t>
            </a:r>
            <a:r>
              <a:rPr lang="en-US" b="1" dirty="0" smtClean="0"/>
              <a:t>  )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2324100" y="2324100"/>
            <a:ext cx="1828800" cy="1447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38600" y="2133600"/>
            <a:ext cx="281940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400" y="4050268"/>
            <a:ext cx="975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%90 </a:t>
            </a:r>
            <a:r>
              <a:rPr lang="en-US" sz="2400" b="1" dirty="0" smtClean="0"/>
              <a:t>Oxidative Phosphorylation  ( </a:t>
            </a:r>
            <a:r>
              <a:rPr lang="en-US" sz="2400" b="1" dirty="0" smtClean="0">
                <a:solidFill>
                  <a:srgbClr val="9966FF"/>
                </a:solidFill>
              </a:rPr>
              <a:t>Respirations</a:t>
            </a:r>
            <a:r>
              <a:rPr lang="en-US" sz="2400" b="1" dirty="0" smtClean="0"/>
              <a:t> )</a:t>
            </a:r>
            <a:endParaRPr lang="en-US" sz="2400" b="1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34136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Line 3"/>
          <p:cNvSpPr>
            <a:spLocks noChangeShapeType="1"/>
          </p:cNvSpPr>
          <p:nvPr/>
        </p:nvSpPr>
        <p:spPr bwMode="auto">
          <a:xfrm flipH="1">
            <a:off x="2944812" y="3124200"/>
            <a:ext cx="86518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9812" name="Line 4"/>
          <p:cNvSpPr>
            <a:spLocks noChangeShapeType="1"/>
          </p:cNvSpPr>
          <p:nvPr/>
        </p:nvSpPr>
        <p:spPr bwMode="auto">
          <a:xfrm>
            <a:off x="3810000" y="3124200"/>
            <a:ext cx="10795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6335712"/>
          </a:xfrm>
        </p:spPr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en-US" dirty="0" smtClean="0"/>
              <a:t>Krebs cycle </a:t>
            </a:r>
            <a:r>
              <a:rPr lang="ar-IQ" dirty="0" smtClean="0"/>
              <a:t>حامض الستريك ( اول حامض في </a:t>
            </a:r>
            <a:r>
              <a:rPr lang="ar-IQ" dirty="0" err="1" smtClean="0"/>
              <a:t>دورةايضا</a:t>
            </a:r>
            <a:r>
              <a:rPr lang="ar-IQ" dirty="0" smtClean="0"/>
              <a:t> </a:t>
            </a:r>
            <a:r>
              <a:rPr lang="en-US" dirty="0" smtClean="0"/>
              <a:t>                           </a:t>
            </a:r>
            <a:r>
              <a:rPr lang="ar-IQ" dirty="0" smtClean="0"/>
              <a:t>يتم تسمية بدورة ثلاثى حامض </a:t>
            </a:r>
            <a:r>
              <a:rPr lang="ar-IQ" dirty="0" err="1" smtClean="0"/>
              <a:t>كربوكس</a:t>
            </a:r>
            <a:r>
              <a:rPr lang="en-US" dirty="0" smtClean="0"/>
              <a:t>  </a:t>
            </a:r>
            <a:endParaRPr lang="ar-IQ" dirty="0" smtClean="0"/>
          </a:p>
          <a:p>
            <a:pPr eaLnBrk="1" hangingPunct="1">
              <a:buFontTx/>
              <a:buNone/>
            </a:pPr>
            <a:r>
              <a:rPr lang="ar-IQ" dirty="0" smtClean="0"/>
              <a:t>  </a:t>
            </a:r>
            <a:r>
              <a:rPr lang="en-US" dirty="0" smtClean="0"/>
              <a:t>(Tri </a:t>
            </a:r>
            <a:r>
              <a:rPr lang="en-US" dirty="0" err="1" smtClean="0"/>
              <a:t>carboxyic</a:t>
            </a:r>
            <a:r>
              <a:rPr lang="en-US" dirty="0" smtClean="0"/>
              <a:t> acid cycle )                         </a:t>
            </a:r>
            <a:endParaRPr lang="ar-IQ" dirty="0" smtClean="0"/>
          </a:p>
          <a:p>
            <a:pPr eaLnBrk="1" hangingPunct="1">
              <a:buFontTx/>
              <a:buNone/>
            </a:pPr>
            <a:r>
              <a:rPr lang="ar-IQ" sz="2400" dirty="0" smtClean="0"/>
              <a:t>و الطاقة الناتجة تحدث بعملية الفسفرة التأكسدية و مخطط يبين كيفية تكوين </a:t>
            </a:r>
            <a:r>
              <a:rPr lang="en-US" sz="2400" dirty="0" smtClean="0"/>
              <a:t>ATP</a:t>
            </a:r>
            <a:r>
              <a:rPr lang="ar-IQ" sz="2400" dirty="0" smtClean="0"/>
              <a:t> </a:t>
            </a:r>
          </a:p>
          <a:p>
            <a:pPr eaLnBrk="1" hangingPunct="1">
              <a:buFont typeface="Arial" charset="0"/>
              <a:buChar char="*"/>
            </a:pPr>
            <a:r>
              <a:rPr lang="ar-IQ" dirty="0" smtClean="0"/>
              <a:t>عملية التنفس يحدث بعملية الفسفرة التاكسدية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                                ATP                               </a:t>
            </a:r>
            <a:r>
              <a:rPr lang="ar-IQ" dirty="0" smtClean="0"/>
              <a:t>  </a:t>
            </a:r>
          </a:p>
          <a:p>
            <a:pPr eaLnBrk="1" hangingPunct="1">
              <a:buFontTx/>
              <a:buNone/>
            </a:pPr>
            <a:r>
              <a:rPr lang="ar-IQ" b="1" dirty="0" smtClean="0">
                <a:solidFill>
                  <a:srgbClr val="FF0000"/>
                </a:solidFill>
              </a:rPr>
              <a:t>10% </a:t>
            </a:r>
            <a:r>
              <a:rPr lang="ar-IQ" dirty="0" smtClean="0"/>
              <a:t>تحدث بواسطة                   </a:t>
            </a:r>
            <a:r>
              <a:rPr lang="ar-IQ" b="1" dirty="0" smtClean="0">
                <a:solidFill>
                  <a:srgbClr val="FF0000"/>
                </a:solidFill>
              </a:rPr>
              <a:t>90% </a:t>
            </a:r>
            <a:r>
              <a:rPr lang="ar-IQ" dirty="0" smtClean="0"/>
              <a:t>متكون يحدث من </a:t>
            </a:r>
            <a:endParaRPr lang="en-US" dirty="0" smtClean="0"/>
          </a:p>
          <a:p>
            <a:pPr eaLnBrk="1" hangingPunct="1">
              <a:buFontTx/>
              <a:buNone/>
            </a:pPr>
            <a:endParaRPr lang="ar-IQ" dirty="0" smtClean="0"/>
          </a:p>
          <a:p>
            <a:pPr eaLnBrk="1" hangingPunct="1">
              <a:buFontTx/>
              <a:buNone/>
            </a:pPr>
            <a:r>
              <a:rPr lang="ar-IQ" dirty="0" smtClean="0"/>
              <a:t>الفسفرة الضوئية في عملية             عملية الفسفرة التركيب الضوئى                    بواسطة عملية التنفس في </a:t>
            </a:r>
          </a:p>
          <a:p>
            <a:pPr eaLnBrk="1" hangingPunct="1">
              <a:buFontTx/>
              <a:buNone/>
            </a:pPr>
            <a:r>
              <a:rPr lang="ar-IQ" dirty="0" smtClean="0"/>
              <a:t>                                                 المايتوكوندريا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47009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797</Words>
  <Application>Microsoft Office PowerPoint</Application>
  <PresentationFormat>On-screen Show (4:3)</PresentationFormat>
  <Paragraphs>128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ATP Formation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salahaddin  college of agriculture soil &amp; water SCIENCES department</dc:title>
  <dc:creator>HAS</dc:creator>
  <cp:lastModifiedBy>HAS</cp:lastModifiedBy>
  <cp:revision>10</cp:revision>
  <dcterms:created xsi:type="dcterms:W3CDTF">2022-04-25T20:02:46Z</dcterms:created>
  <dcterms:modified xsi:type="dcterms:W3CDTF">2022-04-25T20:08:24Z</dcterms:modified>
</cp:coreProperties>
</file>