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44614-AE19-402C-910A-161751D21A39}" type="datetimeFigureOut">
              <a:rPr lang="en-US" smtClean="0"/>
              <a:t>25-Apr-22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9626D-7EA4-4C02-A93F-CD2F6336C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61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A4743-25E7-47E3-A1D4-B82B096817B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   2016-2017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249355"/>
      </p:ext>
    </p:extLst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361642"/>
      </p:ext>
    </p:extLst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31373"/>
      </p:ext>
    </p:extLst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67955"/>
      </p:ext>
    </p:extLst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268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205893"/>
      </p:ext>
    </p:extLst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756821"/>
      </p:ext>
    </p:extLst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637684"/>
      </p:ext>
    </p:extLst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669815"/>
      </p:ext>
    </p:extLst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588434"/>
      </p:ext>
    </p:extLst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7043686"/>
      </p:ext>
    </p:extLst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17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153400" cy="6463308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orthographicFront"/>
            <a:lightRig rig="freezing" dir="t"/>
          </a:scene3d>
        </p:spPr>
        <p:txBody>
          <a:bodyPr wrap="square">
            <a:spAutoFit/>
          </a:bodyPr>
          <a:lstStyle/>
          <a:p>
            <a:endParaRPr lang="en-US" sz="2800" b="1" dirty="0" smtClean="0"/>
          </a:p>
          <a:p>
            <a:r>
              <a:rPr lang="en-US" sz="4000" b="1" dirty="0" smtClean="0">
                <a:solidFill>
                  <a:srgbClr val="FF0000"/>
                </a:solidFill>
              </a:rPr>
              <a:t>1-</a:t>
            </a:r>
            <a:r>
              <a:rPr lang="en-US" sz="2800" b="1" dirty="0" smtClean="0">
                <a:solidFill>
                  <a:srgbClr val="9966FF"/>
                </a:solidFill>
              </a:rPr>
              <a:t>Transmission by hold carrier theory :-.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                                      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2- 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9966FF"/>
                </a:solidFill>
              </a:rPr>
              <a:t>Ion pump :-.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And scientists who supported the theories they are the following: 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landeigardh 1954 </a:t>
            </a:r>
            <a:r>
              <a:rPr lang="en-US" b="1" dirty="0" smtClean="0"/>
              <a:t>:  </a:t>
            </a:r>
            <a:r>
              <a:rPr lang="en-US" b="1" dirty="0" smtClean="0">
                <a:solidFill>
                  <a:srgbClr val="FF0000"/>
                </a:solidFill>
              </a:rPr>
              <a:t>Salt</a:t>
            </a:r>
            <a:r>
              <a:rPr lang="en-US" b="1" dirty="0" smtClean="0"/>
              <a:t> respiration and the </a:t>
            </a:r>
            <a:r>
              <a:rPr lang="en-US" b="1" dirty="0" smtClean="0">
                <a:solidFill>
                  <a:srgbClr val="FF0000"/>
                </a:solidFill>
              </a:rPr>
              <a:t>Cytochrome</a:t>
            </a:r>
            <a:r>
              <a:rPr lang="en-US" b="1" dirty="0" smtClean="0"/>
              <a:t>. </a:t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Ben net  Clark 1956  </a:t>
            </a:r>
            <a:r>
              <a:rPr lang="en-US" b="1" dirty="0" smtClean="0"/>
              <a:t>: </a:t>
            </a:r>
            <a:r>
              <a:rPr lang="en-US" b="1" dirty="0" smtClean="0">
                <a:solidFill>
                  <a:srgbClr val="FF0000"/>
                </a:solidFill>
              </a:rPr>
              <a:t>Pho</a:t>
            </a:r>
            <a:r>
              <a:rPr lang="en-US" b="1" dirty="0" smtClean="0"/>
              <a:t>spholipids. Phosphate cycle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And others such as (Mitchell 1966 - Hodges 1972 - Epstein 1957 - Hagen). </a:t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Protein</a:t>
            </a:r>
            <a:r>
              <a:rPr lang="en-US" b="1" dirty="0" smtClean="0"/>
              <a:t> molecules or </a:t>
            </a:r>
            <a:r>
              <a:rPr lang="en-US" b="1" dirty="0" smtClean="0">
                <a:solidFill>
                  <a:srgbClr val="FF0000"/>
                </a:solidFill>
              </a:rPr>
              <a:t>enzymes </a:t>
            </a:r>
            <a:r>
              <a:rPr lang="en-US" b="1" dirty="0" smtClean="0"/>
              <a:t>responsible for the transfer of ions: a </a:t>
            </a:r>
            <a:r>
              <a:rPr lang="en-US" b="1" dirty="0" smtClean="0">
                <a:solidFill>
                  <a:srgbClr val="FF0000"/>
                </a:solidFill>
              </a:rPr>
              <a:t>vital membranes </a:t>
            </a:r>
            <a:r>
              <a:rPr lang="en-US" b="1" dirty="0" smtClean="0"/>
              <a:t>containing molecules, particularly those capable of keeping and transfer of ions with in membranes is not allowed to live influence ions (alone) of these so-called </a:t>
            </a:r>
            <a:r>
              <a:rPr lang="en-US" b="1" dirty="0" smtClean="0">
                <a:solidFill>
                  <a:srgbClr val="FF0000"/>
                </a:solidFill>
              </a:rPr>
              <a:t>carrier either organic molecules </a:t>
            </a:r>
            <a:r>
              <a:rPr lang="en-US" b="1" dirty="0" smtClean="0"/>
              <a:t>(the </a:t>
            </a:r>
            <a:r>
              <a:rPr lang="en-US" b="1" dirty="0" smtClean="0">
                <a:solidFill>
                  <a:srgbClr val="9966FF"/>
                </a:solidFill>
              </a:rPr>
              <a:t>phospholipids</a:t>
            </a:r>
            <a:r>
              <a:rPr lang="en-US" b="1" dirty="0" smtClean="0"/>
              <a:t> or </a:t>
            </a:r>
            <a:r>
              <a:rPr lang="en-US" b="1" dirty="0" smtClean="0">
                <a:solidFill>
                  <a:srgbClr val="9966FF"/>
                </a:solidFill>
              </a:rPr>
              <a:t>proteins</a:t>
            </a:r>
            <a:r>
              <a:rPr lang="en-US" b="1" dirty="0" smtClean="0"/>
              <a:t> or </a:t>
            </a:r>
            <a:r>
              <a:rPr lang="en-US" b="1" dirty="0" smtClean="0">
                <a:solidFill>
                  <a:srgbClr val="9966FF"/>
                </a:solidFill>
              </a:rPr>
              <a:t>enzymes</a:t>
            </a:r>
            <a:r>
              <a:rPr lang="en-US" b="1" dirty="0" smtClean="0"/>
              <a:t>) are allocated a </a:t>
            </a:r>
            <a:r>
              <a:rPr lang="en-US" b="1" dirty="0" smtClean="0">
                <a:solidFill>
                  <a:srgbClr val="FF0000"/>
                </a:solidFill>
              </a:rPr>
              <a:t>specific ion specificity  </a:t>
            </a:r>
            <a:r>
              <a:rPr lang="en-US" b="1" dirty="0" smtClean="0"/>
              <a:t>without other ions in the active sites and there are specialized working for (</a:t>
            </a:r>
            <a:r>
              <a:rPr lang="en-US" b="1" dirty="0" smtClean="0">
                <a:solidFill>
                  <a:srgbClr val="FF0000"/>
                </a:solidFill>
              </a:rPr>
              <a:t>K </a:t>
            </a:r>
            <a:r>
              <a:rPr lang="en-US" b="1" baseline="30000" dirty="0" smtClean="0">
                <a:solidFill>
                  <a:srgbClr val="FF0000"/>
                </a:solidFill>
              </a:rPr>
              <a:t>+</a:t>
            </a:r>
            <a:r>
              <a:rPr lang="en-US" b="1" dirty="0" smtClean="0">
                <a:solidFill>
                  <a:srgbClr val="FF0000"/>
                </a:solidFill>
              </a:rPr>
              <a:t> ,  </a:t>
            </a:r>
            <a:r>
              <a:rPr lang="en-US" b="1" dirty="0" err="1" smtClean="0">
                <a:solidFill>
                  <a:srgbClr val="FF0000"/>
                </a:solidFill>
              </a:rPr>
              <a:t>Rb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/>
              <a:t>+</a:t>
            </a:r>
            <a:r>
              <a:rPr lang="en-US" b="1" dirty="0" smtClean="0"/>
              <a:t>) and (</a:t>
            </a:r>
            <a:r>
              <a:rPr lang="en-US" b="1" dirty="0" smtClean="0">
                <a:solidFill>
                  <a:srgbClr val="FF0000"/>
                </a:solidFill>
              </a:rPr>
              <a:t>Ca </a:t>
            </a:r>
            <a:r>
              <a:rPr lang="en-US" b="1" baseline="30000" dirty="0" smtClean="0">
                <a:solidFill>
                  <a:srgbClr val="FF0000"/>
                </a:solidFill>
              </a:rPr>
              <a:t>+2 </a:t>
            </a:r>
            <a:r>
              <a:rPr lang="en-US" b="1" dirty="0" smtClean="0">
                <a:solidFill>
                  <a:srgbClr val="FF0000"/>
                </a:solidFill>
              </a:rPr>
              <a:t> , </a:t>
            </a:r>
            <a:r>
              <a:rPr lang="en-US" b="1" dirty="0" err="1" smtClean="0">
                <a:solidFill>
                  <a:srgbClr val="FF0000"/>
                </a:solidFill>
              </a:rPr>
              <a:t>Sr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+2</a:t>
            </a:r>
            <a:r>
              <a:rPr lang="en-US" b="1" baseline="30000" dirty="0" smtClean="0"/>
              <a:t>)</a:t>
            </a:r>
            <a:r>
              <a:rPr lang="en-US" b="1" dirty="0" smtClean="0"/>
              <a:t> and (</a:t>
            </a:r>
            <a:r>
              <a:rPr lang="en-US" b="1" dirty="0" smtClean="0">
                <a:solidFill>
                  <a:srgbClr val="FF0000"/>
                </a:solidFill>
              </a:rPr>
              <a:t>SeO</a:t>
            </a:r>
            <a:r>
              <a:rPr lang="en-US" b="1" baseline="-25000" dirty="0" smtClean="0">
                <a:solidFill>
                  <a:srgbClr val="FF0000"/>
                </a:solidFill>
              </a:rPr>
              <a:t>4</a:t>
            </a:r>
            <a:r>
              <a:rPr lang="en-US" b="1" baseline="30000" dirty="0" smtClean="0">
                <a:solidFill>
                  <a:srgbClr val="FF0000"/>
                </a:solidFill>
              </a:rPr>
              <a:t>-2</a:t>
            </a:r>
            <a:r>
              <a:rPr lang="en-US" b="1" dirty="0" smtClean="0">
                <a:solidFill>
                  <a:srgbClr val="FF0000"/>
                </a:solidFill>
              </a:rPr>
              <a:t>  ,SO</a:t>
            </a:r>
            <a:r>
              <a:rPr lang="en-US" b="1" baseline="-25000" dirty="0" smtClean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/>
              <a:t>).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® Note that the stability of the </a:t>
            </a:r>
            <a:r>
              <a:rPr lang="en-US" b="1" dirty="0" smtClean="0">
                <a:solidFill>
                  <a:srgbClr val="9966FF"/>
                </a:solidFill>
              </a:rPr>
              <a:t>salt   respiration </a:t>
            </a:r>
            <a:r>
              <a:rPr lang="en-US" b="1" dirty="0" smtClean="0"/>
              <a:t>when adding </a:t>
            </a:r>
            <a:r>
              <a:rPr lang="en-US" b="1" dirty="0" smtClean="0">
                <a:solidFill>
                  <a:srgbClr val="9966FF"/>
                </a:solidFill>
              </a:rPr>
              <a:t>cyanide acid </a:t>
            </a:r>
            <a:r>
              <a:rPr lang="en-US" b="1" dirty="0" smtClean="0"/>
              <a:t>(HCN) is working to </a:t>
            </a:r>
            <a:r>
              <a:rPr lang="en-US" b="1" dirty="0" smtClean="0">
                <a:solidFill>
                  <a:srgbClr val="9966FF"/>
                </a:solidFill>
              </a:rPr>
              <a:t>discourage   or  inhibition  </a:t>
            </a:r>
            <a:r>
              <a:rPr lang="en-US" b="1" dirty="0" smtClean="0"/>
              <a:t>of  process any stopping the </a:t>
            </a:r>
            <a:r>
              <a:rPr lang="en-US" b="1" dirty="0" smtClean="0">
                <a:solidFill>
                  <a:srgbClr val="FF0000"/>
                </a:solidFill>
              </a:rPr>
              <a:t>Cytochrom oxidation </a:t>
            </a:r>
            <a:r>
              <a:rPr lang="en-US" b="1" dirty="0" smtClean="0"/>
              <a:t>and reduction in </a:t>
            </a:r>
            <a:r>
              <a:rPr lang="en-US" b="1" dirty="0" smtClean="0">
                <a:solidFill>
                  <a:srgbClr val="FF0000"/>
                </a:solidFill>
              </a:rPr>
              <a:t>Fe </a:t>
            </a:r>
            <a:r>
              <a:rPr lang="en-US" b="1" baseline="30000" dirty="0" smtClean="0">
                <a:solidFill>
                  <a:srgbClr val="FF0000"/>
                </a:solidFill>
              </a:rPr>
              <a:t>+3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Summary way: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533400" y="76200"/>
            <a:ext cx="807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9966FF"/>
                </a:solidFill>
              </a:rPr>
              <a:t>There are major trends to vital absorb</a:t>
            </a:r>
            <a:r>
              <a:rPr lang="ar-SA" sz="3200" b="1" dirty="0" smtClean="0">
                <a:solidFill>
                  <a:srgbClr val="9966FF"/>
                </a:solidFill>
              </a:rPr>
              <a:t> </a:t>
            </a:r>
            <a:endParaRPr lang="en-US" sz="3200" dirty="0">
              <a:solidFill>
                <a:srgbClr val="9966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75836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2" y="152400"/>
            <a:ext cx="9056687" cy="70866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1-</a:t>
            </a:r>
            <a:r>
              <a:rPr lang="en-US" sz="2400" dirty="0" smtClean="0"/>
              <a:t>   </a:t>
            </a:r>
            <a:r>
              <a:rPr lang="en-US" sz="1800" dirty="0" smtClean="0">
                <a:solidFill>
                  <a:srgbClr val="0070C0"/>
                </a:solidFill>
              </a:rPr>
              <a:t>2H</a:t>
            </a:r>
            <a:r>
              <a:rPr lang="en-US" sz="1800" baseline="30000" dirty="0" smtClean="0">
                <a:solidFill>
                  <a:srgbClr val="0070C0"/>
                </a:solidFill>
              </a:rPr>
              <a:t>+</a:t>
            </a:r>
            <a:r>
              <a:rPr lang="en-US" sz="1800" dirty="0" smtClean="0"/>
              <a:t>                      X</a:t>
            </a:r>
            <a:r>
              <a:rPr lang="en-US" sz="1800" baseline="30000" dirty="0" smtClean="0"/>
              <a:t>-</a:t>
            </a:r>
            <a:r>
              <a:rPr lang="en-US" sz="1800" dirty="0" smtClean="0"/>
              <a:t>  *   JO</a:t>
            </a:r>
            <a:r>
              <a:rPr lang="en-US" sz="1800" baseline="30000" dirty="0" smtClean="0"/>
              <a:t>-          </a:t>
            </a:r>
            <a:r>
              <a:rPr lang="en-US" sz="1800" dirty="0" smtClean="0"/>
              <a:t>               X</a:t>
            </a:r>
            <a:r>
              <a:rPr lang="en-US" sz="1800" dirty="0" smtClean="0">
                <a:solidFill>
                  <a:srgbClr val="0070C0"/>
                </a:solidFill>
              </a:rPr>
              <a:t>H</a:t>
            </a:r>
            <a:r>
              <a:rPr lang="en-US" sz="1800" dirty="0" smtClean="0"/>
              <a:t>*JO</a:t>
            </a:r>
            <a:r>
              <a:rPr lang="en-US" sz="1800" dirty="0" smtClean="0">
                <a:solidFill>
                  <a:srgbClr val="0070C0"/>
                </a:solidFill>
              </a:rPr>
              <a:t>H</a:t>
            </a:r>
            <a:endParaRPr lang="en-US" sz="1800" baseline="30000" dirty="0" smtClean="0">
              <a:solidFill>
                <a:srgbClr val="0070C0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ar-IQ" sz="1800" b="1" dirty="0" smtClean="0"/>
              <a:t>ياتى من سايتوبلازم</a:t>
            </a:r>
            <a:r>
              <a:rPr lang="en-US" sz="1800" b="1" dirty="0" smtClean="0"/>
              <a:t>    On Cytoplasm</a:t>
            </a:r>
          </a:p>
          <a:p>
            <a:pPr algn="l" eaLnBrk="1" hangingPunct="1">
              <a:lnSpc>
                <a:spcPct val="80000"/>
              </a:lnSpc>
            </a:pPr>
            <a:endParaRPr lang="en-US" sz="1800" baseline="30000" dirty="0" smtClean="0"/>
          </a:p>
          <a:p>
            <a:pPr algn="l" eaLnBrk="1" hangingPunct="1">
              <a:lnSpc>
                <a:spcPct val="80000"/>
              </a:lnSpc>
            </a:pPr>
            <a:endParaRPr lang="en-US" sz="1800" baseline="30000" dirty="0" smtClean="0"/>
          </a:p>
          <a:p>
            <a:pPr algn="l" eaLnBrk="1" hangingPunct="1">
              <a:lnSpc>
                <a:spcPct val="80000"/>
              </a:lnSpc>
            </a:pPr>
            <a:endParaRPr lang="en-US" sz="1800" baseline="30000" dirty="0" smtClean="0"/>
          </a:p>
          <a:p>
            <a:pPr algn="l" eaLnBrk="1" hangingPunct="1">
              <a:lnSpc>
                <a:spcPct val="80000"/>
              </a:lnSpc>
            </a:pPr>
            <a:r>
              <a:rPr lang="en-US" sz="1800" dirty="0" smtClean="0"/>
              <a:t>                      </a:t>
            </a:r>
            <a:r>
              <a:rPr lang="ar-IQ" sz="1800" b="1" dirty="0" smtClean="0">
                <a:solidFill>
                  <a:srgbClr val="0070C0"/>
                </a:solidFill>
              </a:rPr>
              <a:t>تزويد بالطاقة</a:t>
            </a:r>
            <a:r>
              <a:rPr lang="ar-IQ" sz="1800" dirty="0" smtClean="0">
                <a:solidFill>
                  <a:srgbClr val="0070C0"/>
                </a:solidFill>
              </a:rPr>
              <a:t>    </a:t>
            </a:r>
            <a:r>
              <a:rPr lang="en-US" sz="2000" b="1" dirty="0" smtClean="0">
                <a:solidFill>
                  <a:srgbClr val="0070C0"/>
                </a:solidFill>
              </a:rPr>
              <a:t>+ Energy</a:t>
            </a:r>
            <a:endParaRPr lang="en-US" sz="1800" b="1" dirty="0" smtClean="0">
              <a:solidFill>
                <a:srgbClr val="0070C0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2-</a:t>
            </a:r>
            <a:r>
              <a:rPr lang="en-US" sz="1800" dirty="0" smtClean="0"/>
              <a:t>  X</a:t>
            </a:r>
            <a:r>
              <a:rPr lang="en-US" sz="1800" dirty="0" smtClean="0">
                <a:solidFill>
                  <a:srgbClr val="0070C0"/>
                </a:solidFill>
              </a:rPr>
              <a:t>H</a:t>
            </a:r>
            <a:r>
              <a:rPr lang="en-US" sz="1800" dirty="0" smtClean="0"/>
              <a:t>*J</a:t>
            </a:r>
            <a:r>
              <a:rPr lang="en-US" sz="1800" dirty="0" smtClean="0">
                <a:solidFill>
                  <a:srgbClr val="0070C0"/>
                </a:solidFill>
              </a:rPr>
              <a:t>H</a:t>
            </a:r>
            <a:r>
              <a:rPr lang="en-US" sz="1800" dirty="0" smtClean="0"/>
              <a:t>O                      </a:t>
            </a:r>
            <a:r>
              <a:rPr lang="en-US" sz="1800" dirty="0" smtClean="0">
                <a:solidFill>
                  <a:srgbClr val="0070C0"/>
                </a:solidFill>
              </a:rPr>
              <a:t>ATP</a:t>
            </a:r>
            <a:r>
              <a:rPr lang="en-US" sz="1800" dirty="0" smtClean="0"/>
              <a:t>          ADP+PI           </a:t>
            </a:r>
          </a:p>
          <a:p>
            <a:pPr algn="l" eaLnBrk="1" hangingPunct="1">
              <a:lnSpc>
                <a:spcPct val="80000"/>
              </a:lnSpc>
            </a:pPr>
            <a:endParaRPr lang="en-US" sz="1800" dirty="0" smtClean="0"/>
          </a:p>
          <a:p>
            <a:pPr algn="l" eaLnBrk="1" hangingPunct="1">
              <a:lnSpc>
                <a:spcPct val="80000"/>
              </a:lnSpc>
            </a:pPr>
            <a:r>
              <a:rPr lang="en-US" sz="1800" dirty="0" smtClean="0"/>
              <a:t>          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1800" dirty="0" smtClean="0"/>
              <a:t>            </a:t>
            </a:r>
          </a:p>
          <a:p>
            <a:pPr algn="l" eaLnBrk="1" hangingPunct="1">
              <a:lnSpc>
                <a:spcPct val="80000"/>
              </a:lnSpc>
            </a:pPr>
            <a:endParaRPr lang="en-US" sz="1800" dirty="0" smtClean="0"/>
          </a:p>
          <a:p>
            <a:pPr algn="l" eaLnBrk="1" hangingPunct="1">
              <a:lnSpc>
                <a:spcPct val="80000"/>
              </a:lnSpc>
            </a:pPr>
            <a:r>
              <a:rPr lang="en-US" sz="1800" dirty="0" smtClean="0"/>
              <a:t>           </a:t>
            </a:r>
            <a:r>
              <a:rPr lang="en-US" sz="1800" b="1" dirty="0" smtClean="0">
                <a:solidFill>
                  <a:srgbClr val="FF0000"/>
                </a:solidFill>
              </a:rPr>
              <a:t>3-   </a:t>
            </a:r>
            <a:r>
              <a:rPr lang="en-US" sz="1800" b="1" dirty="0" smtClean="0"/>
              <a:t>   X-J                             + H</a:t>
            </a:r>
            <a:r>
              <a:rPr lang="en-US" sz="1800" b="1" baseline="30000" dirty="0" smtClean="0"/>
              <a:t>+</a:t>
            </a:r>
            <a:r>
              <a:rPr lang="en-US" sz="1800" b="1" dirty="0" smtClean="0"/>
              <a:t> OH</a:t>
            </a:r>
            <a:r>
              <a:rPr lang="en-US" sz="1800" b="1" baseline="30000" dirty="0" smtClean="0"/>
              <a:t>-        Hydrolysis</a:t>
            </a:r>
            <a:r>
              <a:rPr lang="en-US" sz="1800" b="1" dirty="0" smtClean="0"/>
              <a:t> </a:t>
            </a:r>
            <a:r>
              <a:rPr lang="ar-IQ" sz="1800" b="1" dirty="0" smtClean="0"/>
              <a:t>تحلل </a:t>
            </a:r>
            <a:r>
              <a:rPr lang="ar-IQ" sz="1800" b="1" dirty="0" err="1" smtClean="0"/>
              <a:t>المائى</a:t>
            </a:r>
            <a:r>
              <a:rPr lang="ar-IQ" sz="1800" dirty="0" smtClean="0"/>
              <a:t> </a:t>
            </a:r>
          </a:p>
          <a:p>
            <a:pPr algn="l" eaLnBrk="1" hangingPunct="1">
              <a:lnSpc>
                <a:spcPct val="80000"/>
              </a:lnSpc>
            </a:pPr>
            <a:endParaRPr lang="ar-IQ" sz="1800" dirty="0" smtClean="0"/>
          </a:p>
          <a:p>
            <a:pPr algn="l" eaLnBrk="1" hangingPunct="1">
              <a:lnSpc>
                <a:spcPct val="80000"/>
              </a:lnSpc>
            </a:pPr>
            <a:endParaRPr lang="ar-IQ" sz="1800" dirty="0" smtClean="0"/>
          </a:p>
          <a:p>
            <a:pPr algn="l" eaLnBrk="1" hangingPunct="1">
              <a:lnSpc>
                <a:spcPct val="80000"/>
              </a:lnSpc>
            </a:pPr>
            <a:endParaRPr lang="ar-IQ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          </a:t>
            </a:r>
            <a:r>
              <a:rPr lang="en-US" sz="1800" dirty="0" smtClean="0">
                <a:solidFill>
                  <a:srgbClr val="FF0000"/>
                </a:solidFill>
              </a:rPr>
              <a:t>4 -</a:t>
            </a:r>
            <a:r>
              <a:rPr lang="en-US" sz="1800" dirty="0" smtClean="0"/>
              <a:t> X</a:t>
            </a:r>
            <a:r>
              <a:rPr lang="en-US" sz="1800" dirty="0" smtClean="0">
                <a:solidFill>
                  <a:srgbClr val="0070C0"/>
                </a:solidFill>
              </a:rPr>
              <a:t>H</a:t>
            </a:r>
            <a:r>
              <a:rPr lang="en-US" sz="1800" dirty="0" smtClean="0"/>
              <a:t>*J</a:t>
            </a:r>
            <a:r>
              <a:rPr lang="en-US" sz="1800" dirty="0" smtClean="0">
                <a:solidFill>
                  <a:srgbClr val="0070C0"/>
                </a:solidFill>
              </a:rPr>
              <a:t>H</a:t>
            </a:r>
            <a:r>
              <a:rPr lang="en-US" sz="1800" dirty="0" smtClean="0"/>
              <a:t>O                                   </a:t>
            </a:r>
            <a:r>
              <a:rPr lang="en-US" sz="1800" b="1" dirty="0" smtClean="0">
                <a:solidFill>
                  <a:srgbClr val="0070C0"/>
                </a:solidFill>
              </a:rPr>
              <a:t> 2H </a:t>
            </a:r>
            <a:r>
              <a:rPr lang="en-US" sz="1800" b="1" dirty="0" smtClean="0">
                <a:solidFill>
                  <a:srgbClr val="00B050"/>
                </a:solidFill>
              </a:rPr>
              <a:t>TO OUTER </a:t>
            </a:r>
            <a:r>
              <a:rPr lang="en-US" sz="1800" b="1" dirty="0" smtClean="0"/>
              <a:t>out </a:t>
            </a:r>
            <a:r>
              <a:rPr lang="en-US" sz="1800" dirty="0" smtClean="0">
                <a:solidFill>
                  <a:srgbClr val="9966FF"/>
                </a:solidFill>
              </a:rPr>
              <a:t>SIDE </a:t>
            </a:r>
            <a:r>
              <a:rPr lang="ar-IQ" sz="1800" b="1" dirty="0" smtClean="0">
                <a:solidFill>
                  <a:srgbClr val="9966FF"/>
                </a:solidFill>
              </a:rPr>
              <a:t>كل يفقد </a:t>
            </a:r>
            <a:r>
              <a:rPr lang="en-US" sz="1800" b="1" dirty="0" smtClean="0">
                <a:solidFill>
                  <a:srgbClr val="9966FF"/>
                </a:solidFill>
              </a:rPr>
              <a:t> 2H+</a:t>
            </a:r>
            <a:r>
              <a:rPr lang="en-US" sz="1800" baseline="30000" dirty="0" smtClean="0">
                <a:solidFill>
                  <a:srgbClr val="9966FF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1800" baseline="30000" dirty="0" smtClean="0"/>
              <a:t>  </a:t>
            </a:r>
          </a:p>
          <a:p>
            <a:pPr>
              <a:lnSpc>
                <a:spcPct val="80000"/>
              </a:lnSpc>
            </a:pPr>
            <a:r>
              <a:rPr lang="en-US" sz="1800" baseline="30000" dirty="0" smtClean="0"/>
              <a:t> </a:t>
            </a:r>
            <a:r>
              <a:rPr lang="en-US" sz="1800" b="1" dirty="0" smtClean="0">
                <a:solidFill>
                  <a:srgbClr val="9966FF"/>
                </a:solidFill>
              </a:rPr>
              <a:t>Pmf</a:t>
            </a:r>
            <a:r>
              <a:rPr lang="en-US" sz="1800" b="1" dirty="0" smtClean="0">
                <a:solidFill>
                  <a:srgbClr val="FF0000"/>
                </a:solidFill>
              </a:rPr>
              <a:t> = - pH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b="1" dirty="0" smtClean="0">
                <a:solidFill>
                  <a:srgbClr val="9966FF"/>
                </a:solidFill>
              </a:rPr>
              <a:t>Pmf</a:t>
            </a:r>
            <a:r>
              <a:rPr lang="en-US" sz="1800" b="1" dirty="0" smtClean="0"/>
              <a:t>  = </a:t>
            </a:r>
            <a:r>
              <a:rPr lang="en-US" sz="1800" b="1" dirty="0" smtClean="0">
                <a:solidFill>
                  <a:srgbClr val="9966FF"/>
                </a:solidFill>
              </a:rPr>
              <a:t>proton motive force </a:t>
            </a:r>
            <a:r>
              <a:rPr lang="en-US" sz="1800" b="1" dirty="0" smtClean="0"/>
              <a:t>.</a:t>
            </a:r>
            <a:br>
              <a:rPr lang="en-US" sz="1800" b="1" dirty="0" smtClean="0"/>
            </a:br>
            <a:r>
              <a:rPr lang="en-US" sz="1800" b="1" dirty="0" smtClean="0"/>
              <a:t>Force for </a:t>
            </a:r>
            <a:r>
              <a:rPr lang="en-US" sz="1800" b="1" dirty="0" smtClean="0">
                <a:solidFill>
                  <a:srgbClr val="9966FF"/>
                </a:solidFill>
              </a:rPr>
              <a:t>proton movement </a:t>
            </a:r>
            <a:r>
              <a:rPr lang="en-US" sz="1800" b="1" dirty="0" smtClean="0"/>
              <a:t>across both sides of the membrane </a:t>
            </a:r>
            <a:r>
              <a:rPr lang="en-US" sz="1800" b="1" dirty="0" smtClean="0">
                <a:solidFill>
                  <a:srgbClr val="FF0000"/>
                </a:solidFill>
              </a:rPr>
              <a:t>(- pH</a:t>
            </a:r>
            <a:r>
              <a:rPr lang="en-US" sz="1800" b="1" dirty="0" smtClean="0"/>
              <a:t>), </a:t>
            </a:r>
          </a:p>
          <a:p>
            <a:pPr>
              <a:lnSpc>
                <a:spcPct val="80000"/>
              </a:lnSpc>
            </a:pPr>
            <a:r>
              <a:rPr lang="en-US" sz="1800" b="1" dirty="0" smtClean="0"/>
              <a:t>which indicates the difference between the </a:t>
            </a:r>
            <a:r>
              <a:rPr lang="en-US" sz="1800" b="1" dirty="0" smtClean="0">
                <a:solidFill>
                  <a:srgbClr val="FF0000"/>
                </a:solidFill>
              </a:rPr>
              <a:t>concentration of hydrogen </a:t>
            </a:r>
          </a:p>
          <a:p>
            <a:pPr>
              <a:lnSpc>
                <a:spcPct val="80000"/>
              </a:lnSpc>
            </a:pPr>
            <a:r>
              <a:rPr lang="en-US" sz="1800" b="1" dirty="0" smtClean="0">
                <a:solidFill>
                  <a:srgbClr val="FF0000"/>
                </a:solidFill>
              </a:rPr>
              <a:t>ions</a:t>
            </a:r>
            <a:r>
              <a:rPr lang="en-US" sz="1800" b="1" dirty="0" smtClean="0"/>
              <a:t> on </a:t>
            </a:r>
            <a:r>
              <a:rPr lang="en-US" sz="1800" b="1" dirty="0" smtClean="0">
                <a:solidFill>
                  <a:srgbClr val="FF0000"/>
                </a:solidFill>
              </a:rPr>
              <a:t>both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9966FF"/>
                </a:solidFill>
              </a:rPr>
              <a:t>sides of the membrane </a:t>
            </a:r>
            <a:r>
              <a:rPr lang="en-US" sz="1800" b="1" dirty="0" smtClean="0"/>
              <a:t>is responsible for the transfer</a:t>
            </a:r>
          </a:p>
          <a:p>
            <a:pPr>
              <a:lnSpc>
                <a:spcPct val="80000"/>
              </a:lnSpc>
            </a:pP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9966FF"/>
                </a:solidFill>
              </a:rPr>
              <a:t>cat ion against </a:t>
            </a:r>
            <a:r>
              <a:rPr lang="en-US" sz="1800" b="1" dirty="0" smtClean="0"/>
              <a:t>declining </a:t>
            </a:r>
            <a:endParaRPr lang="en-US" sz="1800" dirty="0" smtClean="0"/>
          </a:p>
          <a:p>
            <a:pPr algn="l" eaLnBrk="1" hangingPunct="1">
              <a:lnSpc>
                <a:spcPct val="80000"/>
              </a:lnSpc>
            </a:pPr>
            <a:endParaRPr lang="en-US" sz="1800" baseline="30000" dirty="0" smtClean="0"/>
          </a:p>
        </p:txBody>
      </p:sp>
      <p:sp>
        <p:nvSpPr>
          <p:cNvPr id="138243" name="Line 5"/>
          <p:cNvSpPr>
            <a:spLocks noChangeShapeType="1"/>
          </p:cNvSpPr>
          <p:nvPr/>
        </p:nvSpPr>
        <p:spPr bwMode="auto">
          <a:xfrm>
            <a:off x="1905000" y="304800"/>
            <a:ext cx="11509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8244" name="Line 6"/>
          <p:cNvSpPr>
            <a:spLocks noChangeShapeType="1"/>
          </p:cNvSpPr>
          <p:nvPr/>
        </p:nvSpPr>
        <p:spPr bwMode="auto">
          <a:xfrm>
            <a:off x="6665913" y="304800"/>
            <a:ext cx="6492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8245" name="Line 8"/>
          <p:cNvSpPr>
            <a:spLocks noChangeShapeType="1"/>
          </p:cNvSpPr>
          <p:nvPr/>
        </p:nvSpPr>
        <p:spPr bwMode="auto">
          <a:xfrm flipH="1">
            <a:off x="2341562" y="1676400"/>
            <a:ext cx="9350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8246" name="Line 10"/>
          <p:cNvSpPr>
            <a:spLocks noChangeShapeType="1"/>
          </p:cNvSpPr>
          <p:nvPr/>
        </p:nvSpPr>
        <p:spPr bwMode="auto">
          <a:xfrm>
            <a:off x="4114800" y="1676400"/>
            <a:ext cx="431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8247" name="Line 11"/>
          <p:cNvSpPr>
            <a:spLocks noChangeShapeType="1"/>
          </p:cNvSpPr>
          <p:nvPr/>
        </p:nvSpPr>
        <p:spPr bwMode="auto">
          <a:xfrm>
            <a:off x="1828800" y="1905000"/>
            <a:ext cx="0" cy="8651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8248" name="Line 12"/>
          <p:cNvSpPr>
            <a:spLocks noChangeShapeType="1"/>
          </p:cNvSpPr>
          <p:nvPr/>
        </p:nvSpPr>
        <p:spPr bwMode="auto">
          <a:xfrm flipH="1">
            <a:off x="3656013" y="304800"/>
            <a:ext cx="3887787" cy="10080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8249" name="Line 13"/>
          <p:cNvSpPr>
            <a:spLocks noChangeShapeType="1"/>
          </p:cNvSpPr>
          <p:nvPr/>
        </p:nvSpPr>
        <p:spPr bwMode="auto">
          <a:xfrm>
            <a:off x="2057400" y="3048000"/>
            <a:ext cx="0" cy="8651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8250" name="Line 14"/>
          <p:cNvSpPr>
            <a:spLocks noChangeShapeType="1"/>
          </p:cNvSpPr>
          <p:nvPr/>
        </p:nvSpPr>
        <p:spPr bwMode="auto">
          <a:xfrm>
            <a:off x="2971800" y="4114800"/>
            <a:ext cx="18732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4259263" y="304800"/>
            <a:ext cx="11509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H="1">
            <a:off x="3103562" y="3124200"/>
            <a:ext cx="9350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45182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83820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0" y="609600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The change in an effort </a:t>
            </a:r>
            <a:r>
              <a:rPr lang="en-US" b="1" dirty="0" smtClean="0">
                <a:solidFill>
                  <a:srgbClr val="9966FF"/>
                </a:solidFill>
              </a:rPr>
              <a:t>electrochemical potential </a:t>
            </a:r>
            <a:r>
              <a:rPr lang="en-US" b="1" dirty="0" smtClean="0"/>
              <a:t>has been interpreted by the world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pools 1978</a:t>
            </a:r>
            <a:r>
              <a:rPr lang="en-US" b="1" dirty="0" smtClean="0"/>
              <a:t>) the following equation: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sz="3600" b="1" dirty="0" smtClean="0">
                <a:solidFill>
                  <a:srgbClr val="9966FF"/>
                </a:solidFill>
              </a:rPr>
              <a:t>Pmf</a:t>
            </a:r>
            <a:r>
              <a:rPr lang="en-US" sz="3600" b="1" dirty="0" smtClean="0">
                <a:solidFill>
                  <a:srgbClr val="FF0000"/>
                </a:solidFill>
              </a:rPr>
              <a:t> = </a:t>
            </a:r>
            <a:r>
              <a:rPr lang="en-US" sz="4800" b="1" dirty="0" smtClean="0">
                <a:solidFill>
                  <a:srgbClr val="FF0000"/>
                </a:solidFill>
              </a:rPr>
              <a:t>- </a:t>
            </a:r>
            <a:r>
              <a:rPr lang="en-US" sz="3600" b="1" dirty="0" smtClean="0">
                <a:solidFill>
                  <a:srgbClr val="FF0000"/>
                </a:solidFill>
              </a:rPr>
              <a:t>pH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9966FF"/>
                </a:solidFill>
              </a:rPr>
              <a:t>Pmf</a:t>
            </a:r>
            <a:r>
              <a:rPr lang="en-US" b="1" dirty="0" smtClean="0"/>
              <a:t>  = </a:t>
            </a:r>
            <a:r>
              <a:rPr lang="en-US" b="1" dirty="0" smtClean="0">
                <a:solidFill>
                  <a:srgbClr val="9966FF"/>
                </a:solidFill>
              </a:rPr>
              <a:t>proton motive force </a:t>
            </a:r>
            <a:r>
              <a:rPr lang="en-US" b="1" dirty="0" smtClean="0"/>
              <a:t>.</a:t>
            </a:r>
            <a:br>
              <a:rPr lang="en-US" b="1" dirty="0" smtClean="0"/>
            </a:br>
            <a:r>
              <a:rPr lang="en-US" b="1" dirty="0" smtClean="0"/>
              <a:t>Force for </a:t>
            </a:r>
            <a:r>
              <a:rPr lang="en-US" b="1" dirty="0" smtClean="0">
                <a:solidFill>
                  <a:srgbClr val="9966FF"/>
                </a:solidFill>
              </a:rPr>
              <a:t>proton movement </a:t>
            </a:r>
            <a:r>
              <a:rPr lang="en-US" b="1" dirty="0" smtClean="0"/>
              <a:t>across both sides of the membrane </a:t>
            </a:r>
            <a:r>
              <a:rPr lang="en-US" b="1" dirty="0" smtClean="0">
                <a:solidFill>
                  <a:srgbClr val="FF0000"/>
                </a:solidFill>
              </a:rPr>
              <a:t>(- pH</a:t>
            </a:r>
            <a:r>
              <a:rPr lang="en-US" b="1" dirty="0" smtClean="0"/>
              <a:t>), which indicates the difference between the </a:t>
            </a:r>
            <a:r>
              <a:rPr lang="en-US" b="1" dirty="0" smtClean="0">
                <a:solidFill>
                  <a:srgbClr val="FF0000"/>
                </a:solidFill>
              </a:rPr>
              <a:t>concentration of hydrogen ions </a:t>
            </a:r>
            <a:r>
              <a:rPr lang="en-US" b="1" dirty="0" smtClean="0"/>
              <a:t>on </a:t>
            </a:r>
            <a:r>
              <a:rPr lang="en-US" b="1" dirty="0" smtClean="0">
                <a:solidFill>
                  <a:srgbClr val="FF0000"/>
                </a:solidFill>
              </a:rPr>
              <a:t>both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9966FF"/>
                </a:solidFill>
              </a:rPr>
              <a:t>sides of the membrane </a:t>
            </a:r>
            <a:r>
              <a:rPr lang="en-US" b="1" dirty="0" smtClean="0"/>
              <a:t>is responsible for the transfer </a:t>
            </a:r>
            <a:r>
              <a:rPr lang="en-US" b="1" dirty="0" smtClean="0">
                <a:solidFill>
                  <a:srgbClr val="9966FF"/>
                </a:solidFill>
              </a:rPr>
              <a:t>cat ion against </a:t>
            </a:r>
            <a:r>
              <a:rPr lang="en-US" b="1" dirty="0" smtClean="0"/>
              <a:t>declining concentration. </a:t>
            </a:r>
          </a:p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Thus, the (</a:t>
            </a:r>
            <a:r>
              <a:rPr lang="en-US" b="1" dirty="0" smtClean="0">
                <a:solidFill>
                  <a:srgbClr val="FF0000"/>
                </a:solidFill>
              </a:rPr>
              <a:t>outer side</a:t>
            </a:r>
            <a:r>
              <a:rPr lang="en-US" b="1" dirty="0" smtClean="0"/>
              <a:t>) is </a:t>
            </a:r>
            <a:r>
              <a:rPr lang="en-US" b="1" dirty="0" smtClean="0">
                <a:solidFill>
                  <a:srgbClr val="FF0000"/>
                </a:solidFill>
              </a:rPr>
              <a:t>positive</a:t>
            </a:r>
            <a:r>
              <a:rPr lang="en-US" b="1" dirty="0" smtClean="0"/>
              <a:t> (</a:t>
            </a:r>
            <a:r>
              <a:rPr lang="en-US" b="1" dirty="0" smtClean="0">
                <a:solidFill>
                  <a:srgbClr val="9966FF"/>
                </a:solidFill>
              </a:rPr>
              <a:t>inner side</a:t>
            </a:r>
            <a:r>
              <a:rPr lang="en-US" b="1" dirty="0" smtClean="0"/>
              <a:t>) and consists of a </a:t>
            </a:r>
            <a:r>
              <a:rPr lang="en-US" b="1" dirty="0" smtClean="0">
                <a:solidFill>
                  <a:srgbClr val="9966FF"/>
                </a:solidFill>
              </a:rPr>
              <a:t>negative</a:t>
            </a:r>
            <a:r>
              <a:rPr lang="en-US" b="1" dirty="0" smtClean="0"/>
              <a:t> voltage for this process, the </a:t>
            </a:r>
            <a:r>
              <a:rPr lang="en-US" b="1" dirty="0" smtClean="0">
                <a:solidFill>
                  <a:srgbClr val="FF0000"/>
                </a:solidFill>
              </a:rPr>
              <a:t>cytoplasm</a:t>
            </a:r>
            <a:r>
              <a:rPr lang="en-US" b="1" dirty="0" smtClean="0"/>
              <a:t> becomes </a:t>
            </a:r>
            <a:r>
              <a:rPr lang="en-US" b="1" dirty="0" smtClean="0">
                <a:solidFill>
                  <a:srgbClr val="FF0000"/>
                </a:solidFill>
              </a:rPr>
              <a:t>more alkaline </a:t>
            </a:r>
            <a:r>
              <a:rPr lang="en-US" b="1" dirty="0" smtClean="0"/>
              <a:t>and more </a:t>
            </a:r>
            <a:r>
              <a:rPr lang="en-US" b="1" dirty="0" smtClean="0">
                <a:solidFill>
                  <a:srgbClr val="9966FF"/>
                </a:solidFill>
              </a:rPr>
              <a:t>acidic external </a:t>
            </a:r>
            <a:r>
              <a:rPr lang="en-US" b="1" dirty="0" smtClean="0"/>
              <a:t>solution and the absorption of free cat ion occur only in rare cases, either absorb anions occurring active and occurs in specialized steps (</a:t>
            </a:r>
            <a:r>
              <a:rPr lang="en-US" b="1" dirty="0" smtClean="0">
                <a:solidFill>
                  <a:srgbClr val="FF0000"/>
                </a:solidFill>
              </a:rPr>
              <a:t>specificity</a:t>
            </a:r>
            <a:r>
              <a:rPr lang="en-US" b="1" dirty="0" smtClean="0"/>
              <a:t>) . </a:t>
            </a:r>
          </a:p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Found to have both ( hodges 1972, fisher 1970) that there is a close link between the activity of the e</a:t>
            </a:r>
            <a:r>
              <a:rPr lang="en-US" b="1" dirty="0" smtClean="0">
                <a:solidFill>
                  <a:srgbClr val="FF0000"/>
                </a:solidFill>
              </a:rPr>
              <a:t>nzyme ATP ase </a:t>
            </a:r>
            <a:r>
              <a:rPr lang="en-US" b="1" dirty="0" smtClean="0"/>
              <a:t>and ion uptake, and ATP energy source and contains a plasma membrane ATP ase that has the capability of degradation of ATP as in the equation: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83454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333686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066800"/>
            <a:ext cx="8001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2362200"/>
            <a:ext cx="8991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And </a:t>
            </a:r>
            <a:r>
              <a:rPr lang="en-US" sz="2800" b="1" dirty="0" smtClean="0">
                <a:solidFill>
                  <a:srgbClr val="FF0000"/>
                </a:solidFill>
              </a:rPr>
              <a:t>free hydrogen ion </a:t>
            </a:r>
            <a:r>
              <a:rPr lang="en-US" sz="2800" b="1" dirty="0" smtClean="0"/>
              <a:t>out side</a:t>
            </a:r>
            <a:r>
              <a:rPr lang="en-US" b="1" dirty="0" smtClean="0"/>
              <a:t>, thus shifting the </a:t>
            </a:r>
            <a:r>
              <a:rPr lang="en-US" b="1" dirty="0" smtClean="0">
                <a:solidFill>
                  <a:srgbClr val="FF0000"/>
                </a:solidFill>
              </a:rPr>
              <a:t>external</a:t>
            </a:r>
            <a:r>
              <a:rPr lang="en-US" b="1" dirty="0" smtClean="0"/>
              <a:t> solution to increase the </a:t>
            </a:r>
            <a:r>
              <a:rPr lang="en-US" b="1" dirty="0" smtClean="0">
                <a:solidFill>
                  <a:srgbClr val="FF0000"/>
                </a:solidFill>
              </a:rPr>
              <a:t>acid</a:t>
            </a:r>
            <a:r>
              <a:rPr lang="en-US" b="1" dirty="0" smtClean="0"/>
              <a:t>-free hydrogen ion and potential by increasing the </a:t>
            </a:r>
            <a:r>
              <a:rPr lang="en-US" b="1" dirty="0" smtClean="0">
                <a:solidFill>
                  <a:srgbClr val="FF0000"/>
                </a:solidFill>
              </a:rPr>
              <a:t>inside base </a:t>
            </a:r>
            <a:r>
              <a:rPr lang="en-US" b="1" dirty="0" smtClean="0"/>
              <a:t>as a result a large amount of free </a:t>
            </a:r>
            <a:r>
              <a:rPr lang="en-US" b="1" dirty="0" smtClean="0">
                <a:solidFill>
                  <a:srgbClr val="FF0000"/>
                </a:solidFill>
              </a:rPr>
              <a:t>ADP</a:t>
            </a:r>
            <a:r>
              <a:rPr lang="en-US" b="1" dirty="0" smtClean="0"/>
              <a:t>, where degraded water generators of large amounts of </a:t>
            </a:r>
            <a:r>
              <a:rPr lang="en-US" b="1" dirty="0" smtClean="0">
                <a:solidFill>
                  <a:srgbClr val="FF0000"/>
                </a:solidFill>
              </a:rPr>
              <a:t>OH</a:t>
            </a:r>
            <a:r>
              <a:rPr lang="en-US" b="1" dirty="0" smtClean="0"/>
              <a:t> and that what remains in the plant cell in effect, that there is a difference in voltage between the plant cell Live and external medium already </a:t>
            </a:r>
            <a:r>
              <a:rPr lang="en-US" b="1" dirty="0" smtClean="0">
                <a:solidFill>
                  <a:srgbClr val="FF0000"/>
                </a:solidFill>
              </a:rPr>
              <a:t>60 to 160 </a:t>
            </a:r>
            <a:r>
              <a:rPr lang="en-US" b="1" dirty="0" err="1" smtClean="0">
                <a:solidFill>
                  <a:srgbClr val="FF0000"/>
                </a:solidFill>
              </a:rPr>
              <a:t>milie</a:t>
            </a:r>
            <a:r>
              <a:rPr lang="en-US" b="1" dirty="0" smtClean="0">
                <a:solidFill>
                  <a:srgbClr val="FF0000"/>
                </a:solidFill>
              </a:rPr>
              <a:t> volt </a:t>
            </a:r>
            <a:r>
              <a:rPr lang="en-US" b="1" dirty="0" smtClean="0"/>
              <a:t>the cell that attracts negatively charged cation that exchange with hydrogen ions (Mitchell 1966).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As for the proposed anions ( hodges) </a:t>
            </a:r>
            <a:r>
              <a:rPr lang="en-US" b="1" dirty="0" smtClean="0">
                <a:solidFill>
                  <a:srgbClr val="FF0000"/>
                </a:solidFill>
              </a:rPr>
              <a:t>OH group </a:t>
            </a:r>
            <a:r>
              <a:rPr lang="en-US" b="1" dirty="0" smtClean="0"/>
              <a:t>resulting in the degradation of </a:t>
            </a:r>
            <a:r>
              <a:rPr lang="en-US" b="1" dirty="0" smtClean="0">
                <a:solidFill>
                  <a:srgbClr val="FF0000"/>
                </a:solidFill>
              </a:rPr>
              <a:t>ADP </a:t>
            </a:r>
            <a:r>
              <a:rPr lang="en-US" b="1" dirty="0" smtClean="0"/>
              <a:t>to bring  hold ions thereby stimulating absorption ions moratorium on facilities  with </a:t>
            </a:r>
            <a:r>
              <a:rPr lang="en-US" b="1" dirty="0" smtClean="0">
                <a:solidFill>
                  <a:srgbClr val="FF0000"/>
                </a:solidFill>
              </a:rPr>
              <a:t>OH, analyzed by ADP</a:t>
            </a:r>
            <a:r>
              <a:rPr lang="en-US" b="1" dirty="0" smtClean="0"/>
              <a:t>, which absorbs the carrier ions absorb anionic optional and exchanged with </a:t>
            </a:r>
            <a:r>
              <a:rPr lang="en-US" b="1" dirty="0" smtClean="0">
                <a:solidFill>
                  <a:srgbClr val="FF0000"/>
                </a:solidFill>
              </a:rPr>
              <a:t>OH</a:t>
            </a:r>
            <a:r>
              <a:rPr lang="en-US" b="1" dirty="0" smtClean="0"/>
              <a:t>. </a:t>
            </a:r>
            <a:br>
              <a:rPr lang="en-US" b="1" dirty="0" smtClean="0"/>
            </a:br>
            <a:r>
              <a:rPr lang="en-US" b="1" dirty="0" smtClean="0"/>
              <a:t>The figure </a:t>
            </a:r>
            <a:r>
              <a:rPr lang="en-US" b="1" dirty="0" smtClean="0">
                <a:solidFill>
                  <a:srgbClr val="FF0000"/>
                </a:solidFill>
              </a:rPr>
              <a:t>of hydrogen </a:t>
            </a:r>
            <a:r>
              <a:rPr lang="en-US" b="1" dirty="0" smtClean="0"/>
              <a:t>ions H climbs by consumption </a:t>
            </a:r>
            <a:r>
              <a:rPr lang="en-US" b="1" dirty="0" smtClean="0">
                <a:solidFill>
                  <a:srgbClr val="FF0000"/>
                </a:solidFill>
              </a:rPr>
              <a:t>of hydrogen </a:t>
            </a:r>
            <a:r>
              <a:rPr lang="en-US" b="1" dirty="0" smtClean="0"/>
              <a:t>ions and the formation of </a:t>
            </a:r>
            <a:r>
              <a:rPr lang="en-US" b="1" dirty="0" smtClean="0">
                <a:solidFill>
                  <a:srgbClr val="FF0000"/>
                </a:solidFill>
              </a:rPr>
              <a:t>OH</a:t>
            </a:r>
            <a:r>
              <a:rPr lang="en-US" b="1" dirty="0" smtClean="0"/>
              <a:t> as a result of the process ( </a:t>
            </a:r>
            <a:r>
              <a:rPr lang="en-US" b="1" dirty="0" smtClean="0">
                <a:solidFill>
                  <a:srgbClr val="FF0000"/>
                </a:solidFill>
              </a:rPr>
              <a:t>de </a:t>
            </a:r>
            <a:r>
              <a:rPr lang="en-US" b="1" dirty="0" err="1" smtClean="0">
                <a:solidFill>
                  <a:srgbClr val="FF0000"/>
                </a:solidFill>
              </a:rPr>
              <a:t>carboxylation</a:t>
            </a:r>
            <a:r>
              <a:rPr lang="en-US" b="1" dirty="0" smtClean="0"/>
              <a:t>) that occur for anions.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03684" y="1548825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+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28084" y="1548825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+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43600" y="1762780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H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200" y="552450"/>
            <a:ext cx="822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>
                <a:alpha val="0"/>
              </a:srgbClr>
            </a:outerShdw>
          </a:effectLst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56425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-533400"/>
            <a:ext cx="7924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676400" y="1752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+H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3891677"/>
            <a:ext cx="8839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And the plants are developing and UPS (N - NO3) and as a result of reduced within the plant resulting in OH and some plant absorbs anions By Others without interference enzyme ATP ase. </a:t>
            </a:r>
          </a:p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Proposed world ( hodges 1973) when there is a process of </a:t>
            </a:r>
            <a:r>
              <a:rPr lang="en-US" b="1" dirty="0" err="1" smtClean="0"/>
              <a:t>phosphorylation</a:t>
            </a:r>
            <a:r>
              <a:rPr lang="en-US" b="1" dirty="0" smtClean="0"/>
              <a:t> that the uptake cation affected more than secretion of anions as a result of more OH instead of H. </a:t>
            </a:r>
          </a:p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2457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36637"/>
            <a:ext cx="8686800" cy="4525963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en-US" sz="6300" b="1" dirty="0" smtClean="0">
                <a:solidFill>
                  <a:srgbClr val="9966FF"/>
                </a:solidFill>
              </a:rPr>
              <a:t>Dynamic mechanical transfer of ions</a:t>
            </a:r>
            <a:endParaRPr lang="en-US" sz="5100" b="1" dirty="0" smtClean="0">
              <a:solidFill>
                <a:srgbClr val="9966FF"/>
              </a:solidFill>
            </a:endParaRPr>
          </a:p>
          <a:p>
            <a:pPr algn="ctr">
              <a:buNone/>
            </a:pPr>
            <a:r>
              <a:rPr lang="en-US" b="1" dirty="0" smtClean="0"/>
              <a:t> </a:t>
            </a:r>
          </a:p>
          <a:p>
            <a:r>
              <a:rPr lang="en-US" sz="5100" b="1" dirty="0" smtClean="0"/>
              <a:t>transmission </a:t>
            </a:r>
            <a:r>
              <a:rPr lang="en-US" sz="5100" b="1" dirty="0" smtClean="0">
                <a:solidFill>
                  <a:srgbClr val="9966FF"/>
                </a:solidFill>
              </a:rPr>
              <a:t>speed </a:t>
            </a:r>
            <a:r>
              <a:rPr lang="en-US" sz="5100" b="1" dirty="0" smtClean="0"/>
              <a:t>of ions such as </a:t>
            </a:r>
            <a:r>
              <a:rPr lang="en-US" sz="5100" b="1" dirty="0" smtClean="0">
                <a:solidFill>
                  <a:srgbClr val="9966FF"/>
                </a:solidFill>
              </a:rPr>
              <a:t>potassium</a:t>
            </a:r>
            <a:r>
              <a:rPr lang="en-US" sz="5100" b="1" dirty="0" smtClean="0"/>
              <a:t> and concentration found: </a:t>
            </a:r>
            <a:br>
              <a:rPr lang="en-US" sz="5100" b="1" dirty="0" smtClean="0"/>
            </a:br>
            <a:r>
              <a:rPr lang="en-US" sz="5100" b="1" dirty="0" smtClean="0"/>
              <a:t>concentration l</a:t>
            </a:r>
            <a:r>
              <a:rPr lang="en-US" sz="5100" b="1" dirty="0" smtClean="0">
                <a:solidFill>
                  <a:srgbClr val="FF0000"/>
                </a:solidFill>
              </a:rPr>
              <a:t>ess</a:t>
            </a:r>
            <a:r>
              <a:rPr lang="en-US" sz="5100" b="1" dirty="0" smtClean="0"/>
              <a:t> than </a:t>
            </a:r>
            <a:r>
              <a:rPr lang="en-US" sz="5100" b="1" dirty="0" smtClean="0">
                <a:solidFill>
                  <a:srgbClr val="FF0000"/>
                </a:solidFill>
              </a:rPr>
              <a:t>0.2 Mil micron move increasing </a:t>
            </a:r>
            <a:r>
              <a:rPr lang="en-US" sz="5100" b="1" dirty="0" smtClean="0"/>
              <a:t>at the outset there is less then with the increase concentration to rise much from the beginning and then less concentration up to the maximum. </a:t>
            </a:r>
            <a:br>
              <a:rPr lang="en-US" sz="5100" b="1" dirty="0" smtClean="0"/>
            </a:br>
            <a:r>
              <a:rPr lang="en-US" sz="5100" b="1" dirty="0" smtClean="0"/>
              <a:t>If the concentration of many so up to </a:t>
            </a:r>
            <a:r>
              <a:rPr lang="en-US" sz="5100" b="1" smtClean="0">
                <a:solidFill>
                  <a:srgbClr val="FF0000"/>
                </a:solidFill>
              </a:rPr>
              <a:t>50 Mil micron </a:t>
            </a:r>
            <a:r>
              <a:rPr lang="en-US" sz="5100" b="1" dirty="0" smtClean="0">
                <a:solidFill>
                  <a:srgbClr val="FF0000"/>
                </a:solidFill>
              </a:rPr>
              <a:t>increase</a:t>
            </a:r>
            <a:r>
              <a:rPr lang="en-US" sz="5100" b="1" dirty="0" smtClean="0"/>
              <a:t> the speed of the speed limit. </a:t>
            </a:r>
          </a:p>
          <a:p>
            <a:r>
              <a:rPr lang="en-US" sz="5100" b="1" dirty="0" smtClean="0"/>
              <a:t/>
            </a:r>
            <a:br>
              <a:rPr lang="en-US" sz="5100" b="1" dirty="0" smtClean="0"/>
            </a:br>
            <a:r>
              <a:rPr lang="en-US" sz="5100" b="1" dirty="0" smtClean="0"/>
              <a:t>So that the </a:t>
            </a:r>
            <a:r>
              <a:rPr lang="en-US" sz="5100" b="1" dirty="0" smtClean="0">
                <a:solidFill>
                  <a:srgbClr val="9966FF"/>
                </a:solidFill>
              </a:rPr>
              <a:t>refraction of the curve obtained between </a:t>
            </a:r>
            <a:r>
              <a:rPr lang="en-US" sz="5100" b="1" dirty="0" smtClean="0">
                <a:solidFill>
                  <a:srgbClr val="FF0000"/>
                </a:solidFill>
              </a:rPr>
              <a:t>0.2-0.5,</a:t>
            </a:r>
            <a:r>
              <a:rPr lang="en-US" sz="5100" b="1" dirty="0" smtClean="0"/>
              <a:t> the presence of more of the sites for high concentrations of the hold women have many active sites (</a:t>
            </a:r>
            <a:r>
              <a:rPr lang="en-US" sz="5100" b="1" dirty="0" smtClean="0">
                <a:solidFill>
                  <a:srgbClr val="9966FF"/>
                </a:solidFill>
              </a:rPr>
              <a:t>active site</a:t>
            </a:r>
            <a:r>
              <a:rPr lang="en-US" sz="5100" b="1" dirty="0" smtClean="0"/>
              <a:t>). </a:t>
            </a:r>
            <a:br>
              <a:rPr lang="en-US" sz="5100" b="1" dirty="0" smtClean="0"/>
            </a:br>
            <a:r>
              <a:rPr lang="en-US" sz="5100" b="1" dirty="0" smtClean="0"/>
              <a:t>This guide has </a:t>
            </a:r>
            <a:r>
              <a:rPr lang="en-US" sz="5100" b="1" dirty="0" smtClean="0">
                <a:solidFill>
                  <a:srgbClr val="9966FF"/>
                </a:solidFill>
              </a:rPr>
              <a:t>more than </a:t>
            </a:r>
            <a:r>
              <a:rPr lang="en-US" sz="5100" b="1" dirty="0" smtClean="0">
                <a:solidFill>
                  <a:srgbClr val="FF0000"/>
                </a:solidFill>
              </a:rPr>
              <a:t>one </a:t>
            </a:r>
            <a:r>
              <a:rPr lang="en-US" sz="5100" b="1" dirty="0" smtClean="0"/>
              <a:t>mechanical transmission elements or ions, </a:t>
            </a:r>
            <a:r>
              <a:rPr lang="en-US" sz="5100" b="1" dirty="0" smtClean="0">
                <a:solidFill>
                  <a:srgbClr val="9966FF"/>
                </a:solidFill>
              </a:rPr>
              <a:t>depending</a:t>
            </a:r>
            <a:r>
              <a:rPr lang="en-US" sz="5100" b="1" dirty="0" smtClean="0">
                <a:solidFill>
                  <a:srgbClr val="FF0000"/>
                </a:solidFill>
              </a:rPr>
              <a:t> </a:t>
            </a:r>
            <a:r>
              <a:rPr lang="en-US" sz="5100" b="1" dirty="0" smtClean="0"/>
              <a:t>on the </a:t>
            </a:r>
            <a:r>
              <a:rPr lang="en-US" sz="5100" b="1" dirty="0" smtClean="0">
                <a:solidFill>
                  <a:srgbClr val="FF0000"/>
                </a:solidFill>
              </a:rPr>
              <a:t>concentration</a:t>
            </a:r>
            <a:r>
              <a:rPr lang="en-US" sz="5100" b="1" dirty="0" smtClean="0"/>
              <a:t>. </a:t>
            </a:r>
          </a:p>
          <a:p>
            <a:endParaRPr lang="en-US" sz="5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88109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914400"/>
            <a:ext cx="7543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19400" y="17526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FIRST </a:t>
            </a:r>
            <a:r>
              <a:rPr lang="en-US" b="1" dirty="0" smtClean="0">
                <a:solidFill>
                  <a:srgbClr val="FF0000"/>
                </a:solidFill>
              </a:rPr>
              <a:t>ORDER KINATIC EQUATION   V </a:t>
            </a:r>
            <a:r>
              <a:rPr lang="en-US" b="1" baseline="-25000" dirty="0" smtClean="0"/>
              <a:t>max</a:t>
            </a:r>
            <a:r>
              <a:rPr lang="en-US" b="1" dirty="0" smtClean="0"/>
              <a:t>  =  k (  </a:t>
            </a:r>
            <a:r>
              <a:rPr lang="en-US" b="1" dirty="0" smtClean="0">
                <a:solidFill>
                  <a:srgbClr val="FF0000"/>
                </a:solidFill>
              </a:rPr>
              <a:t>S  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38100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ZERO </a:t>
            </a:r>
            <a:r>
              <a:rPr lang="en-US" b="1" dirty="0" smtClean="0">
                <a:solidFill>
                  <a:srgbClr val="FF0000"/>
                </a:solidFill>
              </a:rPr>
              <a:t> ORDER KINATIC EQUATION   V </a:t>
            </a:r>
            <a:r>
              <a:rPr lang="en-US" b="1" baseline="-25000" dirty="0" smtClean="0"/>
              <a:t>max</a:t>
            </a:r>
            <a:r>
              <a:rPr lang="en-US" b="1" dirty="0" smtClean="0"/>
              <a:t>  =   </a:t>
            </a:r>
            <a:r>
              <a:rPr lang="en-US" b="1" dirty="0" smtClean="0">
                <a:solidFill>
                  <a:srgbClr val="FF0000"/>
                </a:solidFill>
              </a:rPr>
              <a:t>K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600200" y="38100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2514600" y="45720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85800" y="4038600"/>
            <a:ext cx="1856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 </a:t>
            </a:r>
            <a:r>
              <a:rPr lang="en-US" b="1" baseline="-25000" dirty="0" smtClean="0"/>
              <a:t>max</a:t>
            </a:r>
            <a:r>
              <a:rPr lang="en-US" b="1" dirty="0" smtClean="0"/>
              <a:t>  =  k (  </a:t>
            </a:r>
            <a:r>
              <a:rPr lang="en-US" b="1" dirty="0" smtClean="0">
                <a:solidFill>
                  <a:srgbClr val="FF0000"/>
                </a:solidFill>
              </a:rPr>
              <a:t>S  </a:t>
            </a:r>
            <a:r>
              <a:rPr lang="en-US" b="1" dirty="0" smtClean="0"/>
              <a:t>)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1943100" y="33147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4876800" y="35814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38600" y="4415135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Higher  Concentration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1600" y="1367135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  Lower  Concentration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97836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685801"/>
            <a:ext cx="7500939" cy="559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43200" y="4343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FIST O. K. E.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15240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ZERO   O. K. E.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06592" y="2602468"/>
            <a:ext cx="5542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 </a:t>
            </a:r>
            <a:r>
              <a:rPr lang="en-US" b="1" baseline="-25000" dirty="0" smtClean="0"/>
              <a:t>max</a:t>
            </a:r>
            <a:r>
              <a:rPr lang="en-US" b="1" dirty="0" smtClean="0"/>
              <a:t>  =   </a:t>
            </a:r>
            <a:r>
              <a:rPr lang="en-US" b="1" dirty="0" smtClean="0">
                <a:solidFill>
                  <a:srgbClr val="FF0000"/>
                </a:solidFill>
              </a:rPr>
              <a:t>K    high concentration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81200" y="49530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2705100" y="54483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643700" y="5498068"/>
            <a:ext cx="55002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 </a:t>
            </a:r>
            <a:r>
              <a:rPr lang="en-US" b="1" baseline="-25000" dirty="0" smtClean="0"/>
              <a:t>max</a:t>
            </a:r>
            <a:r>
              <a:rPr lang="en-US" b="1" dirty="0" smtClean="0"/>
              <a:t>  =  k (  </a:t>
            </a:r>
            <a:r>
              <a:rPr lang="en-US" b="1" dirty="0" smtClean="0">
                <a:solidFill>
                  <a:srgbClr val="FF0000"/>
                </a:solidFill>
              </a:rPr>
              <a:t>S  </a:t>
            </a:r>
            <a:r>
              <a:rPr lang="en-US" b="1" dirty="0" smtClean="0"/>
              <a:t>)    low  concentration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96228"/>
      </p:ext>
    </p:extLst>
  </p:cSld>
  <p:clrMapOvr>
    <a:masterClrMapping/>
  </p:clrMapOvr>
  <p:transition spd="slow"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1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533400" y="6031468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® </a:t>
            </a:r>
            <a:r>
              <a:rPr lang="en-US" b="1" dirty="0" smtClean="0"/>
              <a:t>and use this </a:t>
            </a:r>
            <a:r>
              <a:rPr lang="en-US" b="1" dirty="0" smtClean="0">
                <a:solidFill>
                  <a:srgbClr val="FF0000"/>
                </a:solidFill>
              </a:rPr>
              <a:t>energy </a:t>
            </a:r>
            <a:r>
              <a:rPr lang="en-US" b="1" dirty="0" smtClean="0"/>
              <a:t>in the process of ion </a:t>
            </a:r>
            <a:r>
              <a:rPr lang="en-US" b="1" dirty="0" smtClean="0">
                <a:solidFill>
                  <a:srgbClr val="FF0000"/>
                </a:solidFill>
              </a:rPr>
              <a:t>transport</a:t>
            </a:r>
            <a:r>
              <a:rPr lang="en-US" b="1" dirty="0" smtClean="0"/>
              <a:t> in animal ,plant cells.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5486400"/>
            <a:ext cx="5181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6096000" y="56388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Energy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24220"/>
            <a:ext cx="92964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® and this vital process </a:t>
            </a:r>
            <a:r>
              <a:rPr lang="en-US" b="1" dirty="0" smtClean="0">
                <a:solidFill>
                  <a:srgbClr val="9966FF"/>
                </a:solidFill>
              </a:rPr>
              <a:t>involving enzymes. </a:t>
            </a:r>
            <a:br>
              <a:rPr lang="en-US" b="1" dirty="0" smtClean="0">
                <a:solidFill>
                  <a:srgbClr val="9966FF"/>
                </a:solidFill>
              </a:rPr>
            </a:br>
            <a:r>
              <a:rPr lang="en-US" b="1" dirty="0" smtClean="0"/>
              <a:t>® and can be hold is because the </a:t>
            </a:r>
            <a:r>
              <a:rPr lang="en-US" b="1" dirty="0" smtClean="0">
                <a:solidFill>
                  <a:srgbClr val="9966FF"/>
                </a:solidFill>
              </a:rPr>
              <a:t>fat molecules </a:t>
            </a:r>
            <a:r>
              <a:rPr lang="en-US" b="1" dirty="0" smtClean="0"/>
              <a:t>can move through the molecule fat cell membranes. </a:t>
            </a:r>
            <a:br>
              <a:rPr lang="en-US" b="1" dirty="0" smtClean="0"/>
            </a:br>
            <a:r>
              <a:rPr lang="en-US" b="1" dirty="0" smtClean="0"/>
              <a:t>®, as well as can</a:t>
            </a:r>
            <a:r>
              <a:rPr lang="en-US" b="1" dirty="0" smtClean="0">
                <a:solidFill>
                  <a:srgbClr val="FF0000"/>
                </a:solidFill>
              </a:rPr>
              <a:t> antibiotics</a:t>
            </a:r>
            <a:r>
              <a:rPr lang="en-US" b="1" dirty="0" smtClean="0"/>
              <a:t>, such as </a:t>
            </a:r>
            <a:r>
              <a:rPr lang="en-US" b="1" dirty="0" smtClean="0">
                <a:solidFill>
                  <a:srgbClr val="FF0000"/>
                </a:solidFill>
              </a:rPr>
              <a:t>Gramicielin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Valinomycin</a:t>
            </a:r>
            <a:r>
              <a:rPr lang="en-US" b="1" dirty="0" smtClean="0"/>
              <a:t> It will also use derivatives (</a:t>
            </a:r>
            <a:r>
              <a:rPr lang="en-US" b="1" dirty="0" smtClean="0">
                <a:solidFill>
                  <a:srgbClr val="FF0000"/>
                </a:solidFill>
              </a:rPr>
              <a:t>anpicillin) </a:t>
            </a:r>
            <a:r>
              <a:rPr lang="en-US" b="1" dirty="0" smtClean="0"/>
              <a:t>be the holder of the mobile and ions and is optional, for example, when potassium </a:t>
            </a:r>
            <a:r>
              <a:rPr lang="en-US" b="1" dirty="0" smtClean="0">
                <a:solidFill>
                  <a:srgbClr val="FF0000"/>
                </a:solidFill>
              </a:rPr>
              <a:t>Valinomycin</a:t>
            </a:r>
            <a:r>
              <a:rPr lang="en-US" b="1" dirty="0" smtClean="0"/>
              <a:t> commitment to be more absorbed about 300 times more than </a:t>
            </a:r>
            <a:r>
              <a:rPr lang="en-US" b="1" dirty="0" smtClean="0">
                <a:solidFill>
                  <a:srgbClr val="9966FF"/>
                </a:solidFill>
              </a:rPr>
              <a:t>sodium</a:t>
            </a:r>
            <a:r>
              <a:rPr lang="en-US" b="1" dirty="0" smtClean="0"/>
              <a:t>. </a:t>
            </a:r>
            <a:br>
              <a:rPr lang="en-US" b="1" dirty="0" smtClean="0"/>
            </a:br>
            <a:r>
              <a:rPr lang="en-US" sz="2400" b="1" dirty="0" smtClean="0">
                <a:solidFill>
                  <a:srgbClr val="9966FF"/>
                </a:solidFill>
              </a:rPr>
              <a:t>Ion pumping </a:t>
            </a:r>
            <a:r>
              <a:rPr lang="en-US" sz="2400" b="1" dirty="0" smtClean="0">
                <a:solidFill>
                  <a:srgbClr val="FF0000"/>
                </a:solidFill>
              </a:rPr>
              <a:t>or ATP ase enzyme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Discovered  (Mitchell 1966) and (Hodges 1970)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/>
              <a:t>energy molecule </a:t>
            </a:r>
            <a:r>
              <a:rPr lang="en-US" b="1" dirty="0" smtClean="0">
                <a:solidFill>
                  <a:srgbClr val="9966FF"/>
                </a:solidFill>
              </a:rPr>
              <a:t>ATP</a:t>
            </a:r>
            <a:r>
              <a:rPr lang="en-US" b="1" dirty="0" smtClean="0"/>
              <a:t> present in </a:t>
            </a:r>
            <a:r>
              <a:rPr lang="en-US" b="1" dirty="0" smtClean="0">
                <a:solidFill>
                  <a:srgbClr val="9966FF"/>
                </a:solidFill>
              </a:rPr>
              <a:t>animal membranes </a:t>
            </a:r>
            <a:r>
              <a:rPr lang="en-US" b="1" dirty="0" smtClean="0"/>
              <a:t>or </a:t>
            </a:r>
            <a:r>
              <a:rPr lang="en-US" b="1" dirty="0" smtClean="0">
                <a:solidFill>
                  <a:srgbClr val="9966FF"/>
                </a:solidFill>
              </a:rPr>
              <a:t>blood</a:t>
            </a:r>
            <a:r>
              <a:rPr lang="en-US" b="1" dirty="0" smtClean="0"/>
              <a:t> where the concentration of </a:t>
            </a:r>
            <a:r>
              <a:rPr lang="en-US" b="1" dirty="0" smtClean="0">
                <a:solidFill>
                  <a:srgbClr val="FF0000"/>
                </a:solidFill>
              </a:rPr>
              <a:t>various</a:t>
            </a:r>
            <a:r>
              <a:rPr lang="en-US" b="1" dirty="0" smtClean="0"/>
              <a:t> ions of </a:t>
            </a:r>
            <a:r>
              <a:rPr lang="en-US" b="1" dirty="0" smtClean="0">
                <a:solidFill>
                  <a:srgbClr val="FF0000"/>
                </a:solidFill>
              </a:rPr>
              <a:t>sodium and chlorine and potassium </a:t>
            </a:r>
            <a:r>
              <a:rPr lang="en-US" b="1" dirty="0" smtClean="0"/>
              <a:t>external medium. Where the </a:t>
            </a:r>
            <a:r>
              <a:rPr lang="en-US" b="1" dirty="0" smtClean="0">
                <a:solidFill>
                  <a:srgbClr val="9966FF"/>
                </a:solidFill>
              </a:rPr>
              <a:t>red blood </a:t>
            </a:r>
            <a:r>
              <a:rPr lang="en-US" b="1" dirty="0" smtClean="0"/>
              <a:t>cells containing </a:t>
            </a:r>
            <a:r>
              <a:rPr lang="en-US" b="1" dirty="0" smtClean="0">
                <a:solidFill>
                  <a:srgbClr val="FF0000"/>
                </a:solidFill>
              </a:rPr>
              <a:t>hig</a:t>
            </a:r>
            <a:r>
              <a:rPr lang="en-US" b="1" dirty="0" smtClean="0"/>
              <a:t>h concentration </a:t>
            </a:r>
            <a:r>
              <a:rPr lang="en-US" b="1" dirty="0" smtClean="0">
                <a:solidFill>
                  <a:srgbClr val="FF0000"/>
                </a:solidFill>
              </a:rPr>
              <a:t>of potassium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low</a:t>
            </a:r>
            <a:r>
              <a:rPr lang="en-US" b="1" dirty="0" smtClean="0"/>
              <a:t> concentration of </a:t>
            </a:r>
            <a:r>
              <a:rPr lang="en-US" b="1" dirty="0" smtClean="0">
                <a:solidFill>
                  <a:srgbClr val="FF0000"/>
                </a:solidFill>
              </a:rPr>
              <a:t>sodium</a:t>
            </a:r>
            <a:r>
              <a:rPr lang="en-US" b="1" dirty="0" smtClean="0"/>
              <a:t>, while the opposite is what is in the </a:t>
            </a:r>
            <a:r>
              <a:rPr lang="en-US" b="1" dirty="0" smtClean="0">
                <a:solidFill>
                  <a:srgbClr val="9966FF"/>
                </a:solidFill>
              </a:rPr>
              <a:t>blood plasma</a:t>
            </a:r>
            <a:r>
              <a:rPr lang="en-US" b="1" dirty="0" smtClean="0"/>
              <a:t>, where the </a:t>
            </a:r>
            <a:r>
              <a:rPr lang="en-US" b="1" dirty="0" smtClean="0">
                <a:solidFill>
                  <a:srgbClr val="9966FF"/>
                </a:solidFill>
              </a:rPr>
              <a:t>high</a:t>
            </a:r>
            <a:r>
              <a:rPr lang="en-US" b="1" dirty="0" smtClean="0"/>
              <a:t> concentration </a:t>
            </a:r>
            <a:r>
              <a:rPr lang="en-US" b="1" dirty="0" smtClean="0">
                <a:solidFill>
                  <a:srgbClr val="9966FF"/>
                </a:solidFill>
              </a:rPr>
              <a:t>of sodium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9966FF"/>
                </a:solidFill>
              </a:rPr>
              <a:t>low</a:t>
            </a:r>
            <a:r>
              <a:rPr lang="en-US" b="1" dirty="0" smtClean="0"/>
              <a:t> concentration of </a:t>
            </a:r>
            <a:r>
              <a:rPr lang="en-US" b="1" dirty="0" smtClean="0">
                <a:solidFill>
                  <a:srgbClr val="9966FF"/>
                </a:solidFill>
              </a:rPr>
              <a:t>potassium</a:t>
            </a:r>
            <a:r>
              <a:rPr lang="en-US" b="1" dirty="0" smtClean="0"/>
              <a:t> and this distribution is the enzyme </a:t>
            </a:r>
            <a:r>
              <a:rPr lang="en-US" b="1" dirty="0" smtClean="0">
                <a:solidFill>
                  <a:srgbClr val="9966FF"/>
                </a:solidFill>
              </a:rPr>
              <a:t>activity caused by ATP ase</a:t>
            </a:r>
            <a:r>
              <a:rPr lang="en-US" b="1" dirty="0" smtClean="0"/>
              <a:t>. </a:t>
            </a:r>
            <a:br>
              <a:rPr lang="en-US" b="1" dirty="0" smtClean="0"/>
            </a:br>
            <a:r>
              <a:rPr lang="en-US" b="1" dirty="0" smtClean="0"/>
              <a:t>And the ATP- ase enzyme complex is a set of enzymes have the ability to analyze compounds ATP as in the equation:</a:t>
            </a:r>
            <a:endParaRPr lang="en-US" b="1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60832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6335712"/>
          </a:xfrm>
        </p:spPr>
        <p:txBody>
          <a:bodyPr>
            <a:normAutofit fontScale="92500" lnSpcReduction="20000"/>
          </a:bodyPr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ar-IQ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حاليا يوجد اتجاهين رئيسين </a:t>
            </a:r>
            <a:r>
              <a:rPr lang="ar-IQ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لامتصاص الحيوى</a:t>
            </a:r>
            <a:r>
              <a:rPr lang="ar-IQ" dirty="0">
                <a:solidFill>
                  <a:schemeClr val="tx1"/>
                </a:solidFill>
              </a:rPr>
              <a:t> </a:t>
            </a:r>
          </a:p>
          <a:p>
            <a:pPr marL="609600" indent="-609600" algn="r">
              <a:lnSpc>
                <a:spcPct val="90000"/>
              </a:lnSpc>
              <a:buFontTx/>
              <a:buAutoNum type="arabic1Minus"/>
            </a:pPr>
            <a:r>
              <a:rPr lang="ar-IQ" dirty="0">
                <a:solidFill>
                  <a:schemeClr val="tx1"/>
                </a:solidFill>
              </a:rPr>
              <a:t>انتقال بواسطة الحامل </a:t>
            </a:r>
            <a:r>
              <a:rPr lang="en-US" dirty="0" smtClean="0">
                <a:solidFill>
                  <a:schemeClr val="tx1"/>
                </a:solidFill>
              </a:rPr>
              <a:t>   Carrier </a:t>
            </a:r>
            <a:r>
              <a:rPr lang="en-US" dirty="0">
                <a:solidFill>
                  <a:schemeClr val="tx1"/>
                </a:solidFill>
              </a:rPr>
              <a:t>theory </a:t>
            </a:r>
            <a:r>
              <a:rPr lang="ar-IQ" dirty="0">
                <a:solidFill>
                  <a:schemeClr val="tx1"/>
                </a:solidFill>
              </a:rPr>
              <a:t> </a:t>
            </a:r>
          </a:p>
          <a:p>
            <a:pPr marL="609600" indent="-609600" algn="r">
              <a:lnSpc>
                <a:spcPct val="90000"/>
              </a:lnSpc>
              <a:buFontTx/>
              <a:buAutoNum type="arabic1Minus"/>
            </a:pPr>
            <a:r>
              <a:rPr lang="en-US" dirty="0" smtClean="0"/>
              <a:t>   </a:t>
            </a:r>
            <a:r>
              <a:rPr lang="ar-IQ" dirty="0" smtClean="0"/>
              <a:t>الضخ </a:t>
            </a:r>
            <a:r>
              <a:rPr lang="ar-IQ" dirty="0"/>
              <a:t>الايونى </a:t>
            </a:r>
            <a:r>
              <a:rPr lang="en-US" dirty="0" smtClean="0"/>
              <a:t>        Ion </a:t>
            </a:r>
            <a:r>
              <a:rPr lang="en-US" dirty="0"/>
              <a:t>pump</a:t>
            </a:r>
            <a:r>
              <a:rPr lang="ar-IQ" dirty="0">
                <a:solidFill>
                  <a:srgbClr val="FF3300"/>
                </a:solidFill>
              </a:rPr>
              <a:t> </a:t>
            </a:r>
          </a:p>
          <a:p>
            <a:pPr marL="609600" indent="-609600" algn="r">
              <a:lnSpc>
                <a:spcPct val="90000"/>
              </a:lnSpc>
              <a:buFontTx/>
              <a:buNone/>
            </a:pPr>
            <a:r>
              <a:rPr lang="ar-IQ" dirty="0">
                <a:solidFill>
                  <a:srgbClr val="FF3300"/>
                </a:solidFill>
              </a:rPr>
              <a:t>و علماء الذين ايد النظريات كانوا بالشكل التالى :- </a:t>
            </a:r>
          </a:p>
          <a:p>
            <a:pPr marL="609600" indent="-609600" algn="r">
              <a:lnSpc>
                <a:spcPct val="90000"/>
              </a:lnSpc>
              <a:buFontTx/>
              <a:buNone/>
            </a:pPr>
            <a:r>
              <a:rPr lang="en-US" sz="3000" dirty="0" smtClean="0">
                <a:solidFill>
                  <a:srgbClr val="FF3300"/>
                </a:solidFill>
              </a:rPr>
              <a:t>Landeigardh </a:t>
            </a:r>
            <a:r>
              <a:rPr lang="ar-IQ" sz="3000" dirty="0" smtClean="0">
                <a:solidFill>
                  <a:srgbClr val="FF3300"/>
                </a:solidFill>
              </a:rPr>
              <a:t>1- لينديكارد</a:t>
            </a:r>
            <a:endParaRPr lang="en-US" sz="3000" dirty="0" smtClean="0">
              <a:solidFill>
                <a:srgbClr val="FF3300"/>
              </a:solidFill>
            </a:endParaRPr>
          </a:p>
          <a:p>
            <a:pPr marL="609600" indent="-609600" algn="r">
              <a:lnSpc>
                <a:spcPct val="90000"/>
              </a:lnSpc>
              <a:buFontTx/>
              <a:buNone/>
            </a:pPr>
            <a:r>
              <a:rPr lang="ar-IQ" sz="3000" dirty="0" smtClean="0">
                <a:solidFill>
                  <a:srgbClr val="FF3300"/>
                </a:solidFill>
              </a:rPr>
              <a:t>تنفس </a:t>
            </a:r>
            <a:r>
              <a:rPr lang="ar-IQ" sz="3000" dirty="0">
                <a:solidFill>
                  <a:srgbClr val="FF3300"/>
                </a:solidFill>
              </a:rPr>
              <a:t>الملحى و سايتوكروم</a:t>
            </a:r>
            <a:r>
              <a:rPr lang="ar-IQ" dirty="0">
                <a:solidFill>
                  <a:srgbClr val="FF3300"/>
                </a:solidFill>
              </a:rPr>
              <a:t> </a:t>
            </a:r>
          </a:p>
          <a:p>
            <a:pPr marL="609600" indent="-609600" rtl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FF3300"/>
                </a:solidFill>
              </a:rPr>
              <a:t>  </a:t>
            </a:r>
            <a:r>
              <a:rPr lang="ar-IQ" dirty="0" smtClean="0">
                <a:solidFill>
                  <a:srgbClr val="FF3300"/>
                </a:solidFill>
              </a:rPr>
              <a:t>2- بنيت كلارك</a:t>
            </a:r>
            <a:r>
              <a:rPr lang="en-US" dirty="0" smtClean="0">
                <a:solidFill>
                  <a:srgbClr val="FF3300"/>
                </a:solidFill>
              </a:rPr>
              <a:t> Ben net Clark</a:t>
            </a:r>
          </a:p>
          <a:p>
            <a:pPr marL="609600" indent="-609600" algn="r">
              <a:lnSpc>
                <a:spcPct val="90000"/>
              </a:lnSpc>
              <a:buNone/>
            </a:pPr>
            <a:r>
              <a:rPr lang="ar-IQ" dirty="0" smtClean="0">
                <a:solidFill>
                  <a:srgbClr val="FF3300"/>
                </a:solidFill>
              </a:rPr>
              <a:t>فوسفولبيديس </a:t>
            </a:r>
          </a:p>
          <a:p>
            <a:pPr marL="609600" indent="-609600" algn="r">
              <a:lnSpc>
                <a:spcPct val="90000"/>
              </a:lnSpc>
              <a:buFontTx/>
              <a:buNone/>
            </a:pPr>
            <a:r>
              <a:rPr lang="ar-IQ" dirty="0" smtClean="0">
                <a:solidFill>
                  <a:srgbClr val="FF3300"/>
                </a:solidFill>
              </a:rPr>
              <a:t> </a:t>
            </a:r>
            <a:endParaRPr lang="en-US" dirty="0" smtClean="0">
              <a:solidFill>
                <a:srgbClr val="FF3300"/>
              </a:solidFill>
            </a:endParaRPr>
          </a:p>
          <a:p>
            <a:pPr marL="609600" indent="-609600" algn="r">
              <a:lnSpc>
                <a:spcPct val="90000"/>
              </a:lnSpc>
              <a:buFontTx/>
              <a:buNone/>
            </a:pPr>
            <a:r>
              <a:rPr lang="ar-IQ" dirty="0" smtClean="0">
                <a:solidFill>
                  <a:srgbClr val="FF3300"/>
                </a:solidFill>
              </a:rPr>
              <a:t>3- </a:t>
            </a:r>
            <a:r>
              <a:rPr lang="ar-IQ" dirty="0">
                <a:solidFill>
                  <a:srgbClr val="FF3300"/>
                </a:solidFill>
              </a:rPr>
              <a:t>باحثين اخرين منهم </a:t>
            </a:r>
            <a:endParaRPr lang="en-US" dirty="0">
              <a:solidFill>
                <a:srgbClr val="FF3300"/>
              </a:solidFill>
            </a:endParaRPr>
          </a:p>
          <a:p>
            <a:pPr marL="609600" indent="-609600" algn="r" rtl="0">
              <a:lnSpc>
                <a:spcPct val="90000"/>
              </a:lnSpc>
              <a:buFontTx/>
              <a:buNone/>
            </a:pPr>
            <a:r>
              <a:rPr lang="en-US" dirty="0" err="1">
                <a:solidFill>
                  <a:srgbClr val="FF3300"/>
                </a:solidFill>
              </a:rPr>
              <a:t>Epistein</a:t>
            </a:r>
            <a:r>
              <a:rPr lang="en-US" dirty="0">
                <a:solidFill>
                  <a:srgbClr val="FF3300"/>
                </a:solidFill>
              </a:rPr>
              <a:t> &amp; </a:t>
            </a:r>
            <a:r>
              <a:rPr lang="en-US" dirty="0" err="1">
                <a:solidFill>
                  <a:srgbClr val="FF3300"/>
                </a:solidFill>
              </a:rPr>
              <a:t>hagn</a:t>
            </a:r>
            <a:r>
              <a:rPr lang="en-US" dirty="0">
                <a:solidFill>
                  <a:srgbClr val="FF3300"/>
                </a:solidFill>
              </a:rPr>
              <a:t> 1957</a:t>
            </a:r>
          </a:p>
          <a:p>
            <a:pPr marL="609600" indent="-609600" algn="r" rtl="0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FF3300"/>
                </a:solidFill>
              </a:rPr>
              <a:t>Mitchell 1966 </a:t>
            </a:r>
          </a:p>
          <a:p>
            <a:pPr marL="609600" indent="-609600" algn="r" rtl="0">
              <a:lnSpc>
                <a:spcPct val="90000"/>
              </a:lnSpc>
              <a:buFontTx/>
              <a:buNone/>
            </a:pPr>
            <a:r>
              <a:rPr lang="en-US" dirty="0" err="1">
                <a:solidFill>
                  <a:srgbClr val="FF3300"/>
                </a:solidFill>
              </a:rPr>
              <a:t>Hadges</a:t>
            </a:r>
            <a:r>
              <a:rPr lang="en-US" dirty="0">
                <a:solidFill>
                  <a:srgbClr val="FF3300"/>
                </a:solidFill>
              </a:rPr>
              <a:t>, </a:t>
            </a:r>
            <a:r>
              <a:rPr lang="en-US" dirty="0" err="1">
                <a:solidFill>
                  <a:srgbClr val="FF3300"/>
                </a:solidFill>
              </a:rPr>
              <a:t>etal</a:t>
            </a:r>
            <a:r>
              <a:rPr lang="en-US" dirty="0">
                <a:solidFill>
                  <a:srgbClr val="FF3300"/>
                </a:solidFill>
              </a:rPr>
              <a:t> 1972</a:t>
            </a:r>
          </a:p>
          <a:p>
            <a:pPr marL="609600" indent="-609600" algn="r">
              <a:lnSpc>
                <a:spcPct val="90000"/>
              </a:lnSpc>
              <a:buFontTx/>
              <a:buNone/>
            </a:pPr>
            <a:r>
              <a:rPr lang="ar-IQ" dirty="0">
                <a:solidFill>
                  <a:srgbClr val="FF3300"/>
                </a:solidFill>
              </a:rPr>
              <a:t>جزيئات البروتين او الانزيمات مسئولة عن نقل الايونات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488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6335712"/>
          </a:xfrm>
        </p:spPr>
        <p:txBody>
          <a:bodyPr>
            <a:normAutofit lnSpcReduction="10000"/>
          </a:bodyPr>
          <a:lstStyle/>
          <a:p>
            <a:pPr algn="l" rtl="1"/>
            <a:r>
              <a:rPr lang="ar-IQ" dirty="0">
                <a:solidFill>
                  <a:schemeClr val="tx1"/>
                </a:solidFill>
              </a:rPr>
              <a:t>اغشية الحيوية يحتوى على جزيئات خاصة </a:t>
            </a:r>
            <a:r>
              <a:rPr lang="ar-IQ" dirty="0">
                <a:solidFill>
                  <a:srgbClr val="FF0000"/>
                </a:solidFill>
              </a:rPr>
              <a:t>قادرة على مسك و نقل الايونات ظمن اغشية حية لا يسمع بالنفوذ الايونات   ( وحدها) هذه يسمى (</a:t>
            </a:r>
            <a:r>
              <a:rPr lang="en-US" dirty="0">
                <a:solidFill>
                  <a:srgbClr val="FF0000"/>
                </a:solidFill>
              </a:rPr>
              <a:t>Carrier</a:t>
            </a:r>
            <a:r>
              <a:rPr lang="ar-IQ" dirty="0">
                <a:solidFill>
                  <a:srgbClr val="FF0000"/>
                </a:solidFill>
              </a:rPr>
              <a:t>) أما جزيئات العضوية و الفوسفولبيد أو البروتينات أو الانزيمات هناك تخصص اي نقل ايون معين دون غيرها في الايونات يوجد مواقع فعالة و هناك عامل متخصص لل (</a:t>
            </a:r>
            <a:r>
              <a:rPr lang="en-US" dirty="0" err="1">
                <a:solidFill>
                  <a:srgbClr val="FF0000"/>
                </a:solidFill>
              </a:rPr>
              <a:t>Rb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  <a:r>
              <a:rPr lang="en-US" dirty="0">
                <a:solidFill>
                  <a:srgbClr val="FF0000"/>
                </a:solidFill>
              </a:rPr>
              <a:t> , K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  <a:r>
              <a:rPr lang="ar-IQ" dirty="0">
                <a:solidFill>
                  <a:srgbClr val="FF0000"/>
                </a:solidFill>
              </a:rPr>
              <a:t>) (</a:t>
            </a:r>
            <a:r>
              <a:rPr lang="en-US" dirty="0">
                <a:solidFill>
                  <a:srgbClr val="FF0000"/>
                </a:solidFill>
              </a:rPr>
              <a:t>Ca</a:t>
            </a:r>
            <a:r>
              <a:rPr lang="en-US" baseline="30000" dirty="0">
                <a:solidFill>
                  <a:srgbClr val="FF0000"/>
                </a:solidFill>
              </a:rPr>
              <a:t>+2</a:t>
            </a:r>
            <a:r>
              <a:rPr lang="en-US" dirty="0">
                <a:solidFill>
                  <a:srgbClr val="FF0000"/>
                </a:solidFill>
              </a:rPr>
              <a:t>, Sr</a:t>
            </a:r>
            <a:r>
              <a:rPr lang="en-US" baseline="30000" dirty="0">
                <a:solidFill>
                  <a:srgbClr val="FF0000"/>
                </a:solidFill>
              </a:rPr>
              <a:t>+2</a:t>
            </a:r>
            <a:r>
              <a:rPr lang="ar-IQ" dirty="0">
                <a:solidFill>
                  <a:srgbClr val="FF0000"/>
                </a:solidFill>
              </a:rPr>
              <a:t>) كذلك (</a:t>
            </a:r>
            <a:r>
              <a:rPr lang="en-US" dirty="0">
                <a:solidFill>
                  <a:srgbClr val="FF0000"/>
                </a:solidFill>
              </a:rPr>
              <a:t>SeO</a:t>
            </a:r>
            <a:r>
              <a:rPr lang="en-US" baseline="-25000" dirty="0">
                <a:solidFill>
                  <a:srgbClr val="FF0000"/>
                </a:solidFill>
              </a:rPr>
              <a:t>4</a:t>
            </a:r>
            <a:r>
              <a:rPr lang="en-US" baseline="30000" dirty="0">
                <a:solidFill>
                  <a:srgbClr val="FF0000"/>
                </a:solidFill>
              </a:rPr>
              <a:t>-2</a:t>
            </a:r>
            <a:r>
              <a:rPr lang="en-US" dirty="0">
                <a:solidFill>
                  <a:srgbClr val="FF0000"/>
                </a:solidFill>
              </a:rPr>
              <a:t> , SO</a:t>
            </a:r>
            <a:r>
              <a:rPr lang="en-US" baseline="-25000" dirty="0">
                <a:solidFill>
                  <a:srgbClr val="FF0000"/>
                </a:solidFill>
              </a:rPr>
              <a:t>4</a:t>
            </a:r>
            <a:r>
              <a:rPr lang="en-US" baseline="30000" dirty="0">
                <a:solidFill>
                  <a:srgbClr val="FF0000"/>
                </a:solidFill>
              </a:rPr>
              <a:t>-2</a:t>
            </a:r>
            <a:r>
              <a:rPr lang="ar-IQ" dirty="0">
                <a:solidFill>
                  <a:srgbClr val="FF0000"/>
                </a:solidFill>
              </a:rPr>
              <a:t>) </a:t>
            </a:r>
          </a:p>
          <a:p>
            <a:pPr algn="l" rtl="1">
              <a:buFontTx/>
              <a:buNone/>
            </a:pPr>
            <a:r>
              <a:rPr lang="ar-IQ" dirty="0">
                <a:solidFill>
                  <a:srgbClr val="FF0000"/>
                </a:solidFill>
              </a:rPr>
              <a:t>1- الجزيئات       2- تخصص       3- اختيارى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ar-IQ" dirty="0">
                <a:solidFill>
                  <a:srgbClr val="FF0000"/>
                </a:solidFill>
              </a:rPr>
              <a:t> </a:t>
            </a:r>
          </a:p>
          <a:p>
            <a:pPr algn="l" rtl="1"/>
            <a:r>
              <a:rPr lang="ar-IQ" dirty="0">
                <a:solidFill>
                  <a:schemeClr val="tx1"/>
                </a:solidFill>
              </a:rPr>
              <a:t>انتقال الحامل الايونى عبر الغشاء: </a:t>
            </a:r>
          </a:p>
          <a:p>
            <a:pPr algn="l" rtl="1">
              <a:buFontTx/>
              <a:buNone/>
            </a:pPr>
            <a:r>
              <a:rPr lang="ar-IQ" dirty="0">
                <a:solidFill>
                  <a:schemeClr val="tx1"/>
                </a:solidFill>
              </a:rPr>
              <a:t>و المنشط بالطاقة </a:t>
            </a:r>
            <a:r>
              <a:rPr lang="en-US" dirty="0">
                <a:solidFill>
                  <a:schemeClr val="tx1"/>
                </a:solidFill>
              </a:rPr>
              <a:t>ATP</a:t>
            </a:r>
            <a:r>
              <a:rPr lang="ar-IQ" dirty="0">
                <a:solidFill>
                  <a:schemeClr val="tx1"/>
                </a:solidFill>
              </a:rPr>
              <a:t> حسب ارء كل من</a:t>
            </a:r>
          </a:p>
          <a:p>
            <a:pPr algn="l" rtl="1">
              <a:buFontTx/>
              <a:buNone/>
            </a:pPr>
            <a:r>
              <a:rPr lang="ar-IQ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Mengel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Kirkby</a:t>
            </a:r>
            <a:r>
              <a:rPr lang="en-US" dirty="0">
                <a:solidFill>
                  <a:schemeClr val="tx1"/>
                </a:solidFill>
              </a:rPr>
              <a:t> 1982</a:t>
            </a:r>
            <a:r>
              <a:rPr lang="ar-IQ" dirty="0">
                <a:solidFill>
                  <a:schemeClr val="tx1"/>
                </a:solidFill>
              </a:rPr>
              <a:t>)  </a:t>
            </a:r>
          </a:p>
          <a:p>
            <a:pPr algn="ctr" rtl="1">
              <a:buFontTx/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70683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0036" name="Picture 4" descr="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0"/>
            <a:ext cx="8820150" cy="6092825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05000" y="2667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057400" y="2819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05000" y="27432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88575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-3.64162E-6 C 0.0566 -0.0104 0.1132 -0.02081 0.16824 0.01272 C 0.22327 0.04624 0.28143 0.16647 0.33004 0.20093 C 0.37865 0.23538 0.43803 0.21711 0.46025 0.21988 " pathEditMode="relative" ptsTypes="aaa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0.01526 C 0.03576 0.00486 0.09236 -0.00555 0.1474 0.02798 C 0.20243 0.06151 0.26059 0.18174 0.3092 0.21619 C 0.35781 0.25064 0.41719 0.23237 0.43941 0.23515 " pathEditMode="relative" rAng="0" ptsTypes="aaaA">
                                      <p:cBhvr>
                                        <p:cTn id="1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0" y="1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-3.64162E-6 C 0.0566 -0.0104 0.1132 -0.02081 0.16824 0.01272 C 0.22327 0.04624 0.28143 0.16647 0.33004 0.20093 C 0.37865 0.23538 0.43803 0.21711 0.46025 0.21988 " pathEditMode="relative" ptsTypes="aaaA">
                                      <p:cBhvr>
                                        <p:cTn id="1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34148" name="Picture 4" descr="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0"/>
            <a:ext cx="86756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18062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6335712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ar-IQ" dirty="0">
                <a:solidFill>
                  <a:schemeClr val="tx1"/>
                </a:solidFill>
              </a:rPr>
              <a:t>و يكون حسب المعادلات </a:t>
            </a:r>
            <a:r>
              <a:rPr lang="ar-IQ" b="1" dirty="0">
                <a:solidFill>
                  <a:schemeClr val="tx1"/>
                </a:solidFill>
              </a:rPr>
              <a:t>التالية </a:t>
            </a:r>
          </a:p>
          <a:p>
            <a:pPr algn="l" rtl="0">
              <a:buFontTx/>
              <a:buNone/>
            </a:pPr>
            <a:r>
              <a:rPr lang="ar-IQ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             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</a:rPr>
              <a:t>Phosphokinase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  <a:p>
            <a:pPr algn="l" rtl="0">
              <a:buFontTx/>
              <a:buNone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1- 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</a:rPr>
              <a:t>Carrier +ATP               Carrier-P +ADP                 Activated carrier </a:t>
            </a:r>
          </a:p>
          <a:p>
            <a:pPr algn="l" rtl="0">
              <a:buFontTx/>
              <a:buNone/>
            </a:pPr>
            <a:r>
              <a:rPr lang="en-US" sz="2000" b="1" dirty="0">
                <a:solidFill>
                  <a:schemeClr val="bg2">
                    <a:lumMod val="25000"/>
                  </a:schemeClr>
                </a:solidFill>
              </a:rPr>
              <a:t>2- Carrier –P + Ion               Carrier-p-Ion </a:t>
            </a:r>
            <a:r>
              <a:rPr lang="en-US" sz="2000" b="1" baseline="30000" dirty="0" err="1" smtClean="0">
                <a:solidFill>
                  <a:schemeClr val="bg2">
                    <a:lumMod val="25000"/>
                  </a:schemeClr>
                </a:solidFill>
              </a:rPr>
              <a:t>phosphats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</a:rPr>
              <a:t>carrier +Pi +Ion</a:t>
            </a:r>
          </a:p>
          <a:p>
            <a:pPr algn="l" rtl="0">
              <a:buFontTx/>
              <a:buNone/>
            </a:pPr>
            <a:r>
              <a:rPr lang="en-US" sz="2000" b="1" dirty="0">
                <a:solidFill>
                  <a:schemeClr val="bg2">
                    <a:lumMod val="25000"/>
                  </a:schemeClr>
                </a:solidFill>
              </a:rPr>
              <a:t>                           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</a:rPr>
              <a:t>phosphates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  <a:p>
            <a:pPr algn="l" rtl="0">
              <a:buFontTx/>
              <a:buNone/>
            </a:pPr>
            <a:r>
              <a:rPr lang="en-US" sz="2000" b="1" dirty="0">
                <a:solidFill>
                  <a:schemeClr val="bg2">
                    <a:lumMod val="25000"/>
                  </a:schemeClr>
                </a:solidFill>
              </a:rPr>
              <a:t>3-  Carrier-p-Ion                        carrier +Pi +Ion </a:t>
            </a:r>
          </a:p>
          <a:p>
            <a:pPr algn="l" rtl="0">
              <a:buFontTx/>
              <a:buNone/>
            </a:pPr>
            <a:r>
              <a:rPr lang="en-US" sz="2000" b="1" dirty="0">
                <a:solidFill>
                  <a:schemeClr val="bg2">
                    <a:lumMod val="25000"/>
                  </a:schemeClr>
                </a:solidFill>
              </a:rPr>
              <a:t>4- net : Ion +ATP                            Ion +ADP +Pi </a:t>
            </a:r>
          </a:p>
          <a:p>
            <a:pPr algn="l" rtl="0">
              <a:buFontTx/>
              <a:buNone/>
            </a:pPr>
            <a:r>
              <a:rPr lang="en-US" sz="2000" b="1" dirty="0">
                <a:solidFill>
                  <a:schemeClr val="bg2">
                    <a:lumMod val="25000"/>
                  </a:schemeClr>
                </a:solidFill>
              </a:rPr>
              <a:t>                               Transport </a:t>
            </a:r>
          </a:p>
          <a:p>
            <a:pPr algn="r" rtl="1">
              <a:buFontTx/>
              <a:buNone/>
            </a:pPr>
            <a:r>
              <a:rPr lang="ar-IQ" sz="2400" b="1" dirty="0">
                <a:solidFill>
                  <a:schemeClr val="bg2">
                    <a:lumMod val="25000"/>
                  </a:schemeClr>
                </a:solidFill>
              </a:rPr>
              <a:t>و هذه العملية الحيوية يشترك فيها انزيمات </a:t>
            </a:r>
          </a:p>
          <a:p>
            <a:pPr algn="r" rtl="1">
              <a:buFontTx/>
              <a:buNone/>
            </a:pPr>
            <a:r>
              <a:rPr lang="ar-IQ" sz="2400" b="1" dirty="0">
                <a:solidFill>
                  <a:schemeClr val="bg2">
                    <a:lumMod val="25000"/>
                  </a:schemeClr>
                </a:solidFill>
              </a:rPr>
              <a:t>و يمكن ان يكون حامل هو جزيئات دهنية لان يمكن لجزيئة الدهن انتقال عبر الاغشية الحيوية . </a:t>
            </a:r>
          </a:p>
          <a:p>
            <a:pPr algn="r" rtl="1">
              <a:buFontTx/>
              <a:buNone/>
            </a:pPr>
            <a:r>
              <a:rPr lang="ar-IQ" sz="2400" b="1" dirty="0">
                <a:solidFill>
                  <a:schemeClr val="bg2">
                    <a:lumMod val="25000"/>
                  </a:schemeClr>
                </a:solidFill>
              </a:rPr>
              <a:t>و كذلك يمكن لمضادات الحيوية مثل ( 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Valinomycin ,Gramicidin</a:t>
            </a:r>
            <a:r>
              <a:rPr lang="ar-IQ" sz="2400" b="1" dirty="0">
                <a:solidFill>
                  <a:schemeClr val="bg2">
                    <a:lumMod val="25000"/>
                  </a:schemeClr>
                </a:solidFill>
              </a:rPr>
              <a:t>) و يستعمل ايضا مشتقات </a:t>
            </a:r>
            <a:r>
              <a:rPr lang="ar-IQ" sz="2400" b="1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en-US" sz="2400" b="1" dirty="0" err="1" smtClean="0">
                <a:solidFill>
                  <a:schemeClr val="bg2">
                    <a:lumMod val="25000"/>
                  </a:schemeClr>
                </a:solidFill>
              </a:rPr>
              <a:t>nonactin</a:t>
            </a:r>
            <a:r>
              <a:rPr lang="ar-IQ" sz="2400" b="1" dirty="0" smtClean="0">
                <a:solidFill>
                  <a:schemeClr val="bg2">
                    <a:lumMod val="25000"/>
                  </a:schemeClr>
                </a:solidFill>
              </a:rPr>
              <a:t>) </a:t>
            </a:r>
            <a:r>
              <a:rPr lang="ar-IQ" sz="2400" b="1" dirty="0">
                <a:solidFill>
                  <a:schemeClr val="bg2">
                    <a:lumMod val="25000"/>
                  </a:schemeClr>
                </a:solidFill>
              </a:rPr>
              <a:t>يكون هو نقال و حامل الايونات و يكون اختيارى و على سبيل المثال 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K</a:t>
            </a:r>
            <a:r>
              <a:rPr lang="en-US" sz="2400" b="1" baseline="30000" dirty="0">
                <a:solidFill>
                  <a:schemeClr val="bg2">
                    <a:lumMod val="25000"/>
                  </a:schemeClr>
                </a:solidFill>
              </a:rPr>
              <a:t>+</a:t>
            </a:r>
            <a:r>
              <a:rPr lang="ar-IQ" sz="2400" b="1" dirty="0">
                <a:solidFill>
                  <a:schemeClr val="bg2">
                    <a:lumMod val="25000"/>
                  </a:schemeClr>
                </a:solidFill>
              </a:rPr>
              <a:t> عند استخدام 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Valinomycin</a:t>
            </a:r>
            <a:r>
              <a:rPr lang="ar-IQ" sz="2400" b="1" dirty="0">
                <a:solidFill>
                  <a:schemeClr val="bg2">
                    <a:lumMod val="25000"/>
                  </a:schemeClr>
                </a:solidFill>
              </a:rPr>
              <a:t> يكون اكثر امتصاصا بحوالى 300 مرة اكثر من 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Na</a:t>
            </a:r>
            <a:r>
              <a:rPr lang="en-US" sz="2400" b="1" baseline="30000" dirty="0">
                <a:solidFill>
                  <a:schemeClr val="bg2">
                    <a:lumMod val="25000"/>
                  </a:schemeClr>
                </a:solidFill>
              </a:rPr>
              <a:t>+</a:t>
            </a:r>
            <a:r>
              <a:rPr lang="ar-IQ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Tx/>
              <a:buNone/>
            </a:pP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0355" name="Line 3"/>
          <p:cNvSpPr>
            <a:spLocks noChangeShapeType="1"/>
          </p:cNvSpPr>
          <p:nvPr/>
        </p:nvSpPr>
        <p:spPr bwMode="auto">
          <a:xfrm>
            <a:off x="2568575" y="15240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56" name="Line 4"/>
          <p:cNvSpPr>
            <a:spLocks noChangeShapeType="1"/>
          </p:cNvSpPr>
          <p:nvPr/>
        </p:nvSpPr>
        <p:spPr bwMode="auto">
          <a:xfrm>
            <a:off x="5451475" y="15240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57" name="Line 5"/>
          <p:cNvSpPr>
            <a:spLocks noChangeShapeType="1"/>
          </p:cNvSpPr>
          <p:nvPr/>
        </p:nvSpPr>
        <p:spPr bwMode="auto">
          <a:xfrm>
            <a:off x="2484438" y="2514600"/>
            <a:ext cx="1366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58" name="Line 6"/>
          <p:cNvSpPr>
            <a:spLocks noChangeShapeType="1"/>
          </p:cNvSpPr>
          <p:nvPr/>
        </p:nvSpPr>
        <p:spPr bwMode="auto">
          <a:xfrm>
            <a:off x="2555875" y="2819400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0" name="Line 8"/>
          <p:cNvSpPr>
            <a:spLocks noChangeShapeType="1"/>
          </p:cNvSpPr>
          <p:nvPr/>
        </p:nvSpPr>
        <p:spPr bwMode="auto">
          <a:xfrm>
            <a:off x="2771775" y="198913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1" name="Line 9"/>
          <p:cNvSpPr>
            <a:spLocks noChangeShapeType="1"/>
          </p:cNvSpPr>
          <p:nvPr/>
        </p:nvSpPr>
        <p:spPr bwMode="auto">
          <a:xfrm>
            <a:off x="5292725" y="198913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13804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2"/>
            <a:ext cx="8458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ion pump</a:t>
            </a:r>
            <a:r>
              <a:rPr lang="en-US" b="1" dirty="0" smtClean="0"/>
              <a:t>: a process is the transfer of ions by a composition consisting of </a:t>
            </a:r>
            <a:r>
              <a:rPr lang="en-US" b="1" dirty="0" smtClean="0">
                <a:solidFill>
                  <a:srgbClr val="C00000"/>
                </a:solidFill>
              </a:rPr>
              <a:t>two</a:t>
            </a:r>
            <a:r>
              <a:rPr lang="ar-IQ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 companioned </a:t>
            </a:r>
            <a:r>
              <a:rPr lang="en-US" b="1" dirty="0" smtClean="0"/>
              <a:t>-  </a:t>
            </a:r>
            <a:r>
              <a:rPr lang="en-US" b="1" dirty="0" smtClean="0">
                <a:solidFill>
                  <a:srgbClr val="FF0000"/>
                </a:solidFill>
              </a:rPr>
              <a:t>ATP - ase enzyme </a:t>
            </a:r>
            <a:r>
              <a:rPr lang="en-US" b="1" dirty="0" smtClean="0"/>
              <a:t>and protein diabetes (</a:t>
            </a:r>
            <a:r>
              <a:rPr lang="en-US" b="1" dirty="0" smtClean="0">
                <a:solidFill>
                  <a:srgbClr val="FF0000"/>
                </a:solidFill>
              </a:rPr>
              <a:t>glycoprotein</a:t>
            </a:r>
            <a:r>
              <a:rPr lang="ar-IQ" b="1" dirty="0" smtClean="0"/>
              <a:t>(</a:t>
            </a:r>
            <a:r>
              <a:rPr lang="en-US" b="1" dirty="0" smtClean="0"/>
              <a:t> hydrolysis. </a:t>
            </a:r>
            <a:br>
              <a:rPr lang="en-US" b="1" dirty="0" smtClean="0"/>
            </a:br>
            <a:r>
              <a:rPr lang="en-US" b="1" dirty="0" smtClean="0"/>
              <a:t>Where </a:t>
            </a:r>
            <a:r>
              <a:rPr lang="en-US" b="1" dirty="0" smtClean="0">
                <a:solidFill>
                  <a:srgbClr val="FF0000"/>
                </a:solidFill>
              </a:rPr>
              <a:t>hydrolysis</a:t>
            </a:r>
            <a:r>
              <a:rPr lang="en-US" b="1" dirty="0" smtClean="0"/>
              <a:t> of the </a:t>
            </a:r>
            <a:r>
              <a:rPr lang="en-US" b="1" dirty="0" smtClean="0">
                <a:solidFill>
                  <a:srgbClr val="9966FF"/>
                </a:solidFill>
              </a:rPr>
              <a:t>ATP</a:t>
            </a:r>
            <a:r>
              <a:rPr lang="en-US" b="1" dirty="0" smtClean="0"/>
              <a:t> molecule by the enzyme </a:t>
            </a:r>
            <a:r>
              <a:rPr lang="en-US" b="1" dirty="0" smtClean="0">
                <a:solidFill>
                  <a:srgbClr val="9966FF"/>
                </a:solidFill>
              </a:rPr>
              <a:t>ATP - ase </a:t>
            </a:r>
            <a:r>
              <a:rPr lang="en-US" b="1" dirty="0" smtClean="0"/>
              <a:t>and change the </a:t>
            </a:r>
            <a:r>
              <a:rPr lang="en-US" b="1" dirty="0" smtClean="0">
                <a:solidFill>
                  <a:srgbClr val="9966FF"/>
                </a:solidFill>
              </a:rPr>
              <a:t>shape and a size  </a:t>
            </a:r>
            <a:r>
              <a:rPr lang="en-US" b="1" dirty="0" smtClean="0"/>
              <a:t>of the </a:t>
            </a:r>
            <a:r>
              <a:rPr lang="en-US" b="1" dirty="0" smtClean="0">
                <a:solidFill>
                  <a:srgbClr val="9966FF"/>
                </a:solidFill>
              </a:rPr>
              <a:t>protein</a:t>
            </a:r>
            <a:r>
              <a:rPr lang="en-US" b="1" dirty="0" smtClean="0"/>
              <a:t> is ready to transfer cat ions through the cell membrane. </a:t>
            </a:r>
            <a:br>
              <a:rPr lang="en-US" b="1" dirty="0" smtClean="0"/>
            </a:br>
            <a:r>
              <a:rPr lang="en-US" b="1" dirty="0" smtClean="0"/>
              <a:t>And  </a:t>
            </a:r>
            <a:r>
              <a:rPr lang="en-US" b="1" dirty="0" smtClean="0">
                <a:solidFill>
                  <a:srgbClr val="FF0000"/>
                </a:solidFill>
              </a:rPr>
              <a:t>ATP- ase </a:t>
            </a:r>
            <a:r>
              <a:rPr lang="en-US" b="1" dirty="0" smtClean="0"/>
              <a:t>of </a:t>
            </a:r>
            <a:r>
              <a:rPr lang="en-US" b="1" dirty="0" smtClean="0">
                <a:solidFill>
                  <a:srgbClr val="FF0000"/>
                </a:solidFill>
              </a:rPr>
              <a:t>bacteria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fungi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higher plant </a:t>
            </a:r>
            <a:r>
              <a:rPr lang="en-US" b="1" dirty="0" smtClean="0"/>
              <a:t>differs from the </a:t>
            </a:r>
            <a:r>
              <a:rPr lang="en-US" b="1" dirty="0" smtClean="0">
                <a:solidFill>
                  <a:srgbClr val="FF0000"/>
                </a:solidFill>
              </a:rPr>
              <a:t>ATP ase of Animals</a:t>
            </a:r>
            <a:r>
              <a:rPr lang="en-US" b="1" dirty="0" smtClean="0"/>
              <a:t> (</a:t>
            </a:r>
            <a:r>
              <a:rPr lang="en-US" b="1" dirty="0" smtClean="0">
                <a:solidFill>
                  <a:srgbClr val="9966FF"/>
                </a:solidFill>
              </a:rPr>
              <a:t>change the shape of the protein</a:t>
            </a:r>
            <a:r>
              <a:rPr lang="en-US" b="1" dirty="0" smtClean="0"/>
              <a:t>), but in the other boroughs are in the above-mentioned plasma membrane is responsible for the negative charge of the cell and be a </a:t>
            </a:r>
            <a:r>
              <a:rPr lang="en-US" b="1" dirty="0" smtClean="0">
                <a:solidFill>
                  <a:srgbClr val="9966FF"/>
                </a:solidFill>
              </a:rPr>
              <a:t>source of energy </a:t>
            </a:r>
            <a:r>
              <a:rPr lang="en-US" b="1" dirty="0" smtClean="0"/>
              <a:t>in the absorption of vital</a:t>
            </a:r>
          </a:p>
          <a:p>
            <a:r>
              <a:rPr lang="en-US" b="1" dirty="0" smtClean="0"/>
              <a:t>namely, that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533400" y="50292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9966FF"/>
                </a:solidFill>
              </a:rPr>
              <a:t>Enzyme</a:t>
            </a:r>
            <a:r>
              <a:rPr lang="en-US" b="1" dirty="0" smtClean="0"/>
              <a:t> that causes a </a:t>
            </a:r>
            <a:r>
              <a:rPr lang="en-US" b="1" dirty="0" smtClean="0">
                <a:solidFill>
                  <a:srgbClr val="FF0000"/>
                </a:solidFill>
              </a:rPr>
              <a:t>change in pH </a:t>
            </a:r>
            <a:r>
              <a:rPr lang="en-US" b="1" dirty="0" smtClean="0"/>
              <a:t>through the membrane due to </a:t>
            </a:r>
            <a:r>
              <a:rPr lang="en-US" b="1" dirty="0" smtClean="0">
                <a:solidFill>
                  <a:srgbClr val="FF0000"/>
                </a:solidFill>
              </a:rPr>
              <a:t>pump of  </a:t>
            </a:r>
            <a:r>
              <a:rPr lang="en-US" b="1" dirty="0" smtClean="0">
                <a:solidFill>
                  <a:srgbClr val="00B0F0"/>
                </a:solidFill>
              </a:rPr>
              <a:t>hydrogen ions </a:t>
            </a:r>
            <a:r>
              <a:rPr lang="en-US" b="1" dirty="0" smtClean="0"/>
              <a:t>out of the cell and the </a:t>
            </a:r>
            <a:r>
              <a:rPr lang="en-US" b="1" dirty="0" smtClean="0">
                <a:solidFill>
                  <a:srgbClr val="FF0000"/>
                </a:solidFill>
              </a:rPr>
              <a:t>cell</a:t>
            </a:r>
            <a:r>
              <a:rPr lang="en-US" b="1" dirty="0" smtClean="0"/>
              <a:t> becomes  </a:t>
            </a:r>
            <a:r>
              <a:rPr lang="en-US" b="1" dirty="0" smtClean="0">
                <a:solidFill>
                  <a:srgbClr val="9966FF"/>
                </a:solidFill>
              </a:rPr>
              <a:t>more and potential  </a:t>
            </a:r>
            <a:r>
              <a:rPr lang="en-US" b="1" dirty="0" smtClean="0"/>
              <a:t>by the external base and the solution </a:t>
            </a:r>
            <a:r>
              <a:rPr lang="en-US" b="1" dirty="0" smtClean="0">
                <a:solidFill>
                  <a:srgbClr val="9966FF"/>
                </a:solidFill>
              </a:rPr>
              <a:t>more acidic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00B0F0"/>
                </a:solidFill>
              </a:rPr>
              <a:t>positive.</a:t>
            </a:r>
            <a:endParaRPr lang="en-US" b="1" dirty="0">
              <a:solidFill>
                <a:srgbClr val="00B0F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04801" y="3105150"/>
            <a:ext cx="8305800" cy="18478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6172200" y="3124200"/>
            <a:ext cx="2590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Source  of negative charge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62600" y="4038600"/>
            <a:ext cx="3200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Source of energy on active transport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1173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6" name="Picture 3" descr="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33375"/>
            <a:ext cx="8497887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30231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805</Words>
  <Application>Microsoft Office PowerPoint</Application>
  <PresentationFormat>On-screen Show (4:3)</PresentationFormat>
  <Paragraphs>140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salahaddin  college of agriculture soil &amp; water SCIENCES department</dc:title>
  <dc:creator>HAS</dc:creator>
  <cp:lastModifiedBy>HAS</cp:lastModifiedBy>
  <cp:revision>11</cp:revision>
  <dcterms:created xsi:type="dcterms:W3CDTF">2022-04-25T20:02:46Z</dcterms:created>
  <dcterms:modified xsi:type="dcterms:W3CDTF">2022-04-25T20:08:45Z</dcterms:modified>
</cp:coreProperties>
</file>