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44614-AE19-402C-910A-161751D21A39}" type="datetimeFigureOut">
              <a:rPr lang="en-US" smtClean="0"/>
              <a:t>25-Apr-22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9626D-7EA4-4C02-A93F-CD2F6336C144}" type="slidenum">
              <a:rPr lang="en-US" smtClean="0"/>
              <a:t>‹#›</a:t>
            </a:fld>
            <a:endParaRPr lang="en-US"/>
          </a:p>
        </p:txBody>
      </p:sp>
    </p:spTree>
    <p:extLst>
      <p:ext uri="{BB962C8B-B14F-4D97-AF65-F5344CB8AC3E}">
        <p14:creationId xmlns:p14="http://schemas.microsoft.com/office/powerpoint/2010/main" val="53956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E6CA4743-25E7-47E3-A1D4-B82B096817B6}"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Dr. Alwand Tahir Dizayee   2016-2017</a:t>
            </a:r>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3202493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73361642"/>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443137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79679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268473"/>
      </p:ext>
    </p:extLst>
  </p:cSld>
  <p:clrMapOvr>
    <a:overrideClrMapping bg1="dk1" tx1="lt1" bg2="dk2" tx2="lt2" accent1="accent1" accent2="accent2" accent3="accent3" accent4="accent4" accent5="accent5" accent6="accent6" hlink="hlink" folHlink="folHlink"/>
  </p:clrMapOvr>
  <p:transition spd="slow">
    <p:newsflash/>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9720589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73756821"/>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8163768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4566981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8458843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07043686"/>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solidFill>
                  <a:srgbClr val="F0A22E">
                    <a:shade val="75000"/>
                  </a:srgbClr>
                </a:solidFill>
              </a:rPr>
              <a:t>2021-2022</a:t>
            </a: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2917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sndAc>
      <p:stSnd>
        <p:snd r:embed="rId13" name="chimes.wav"/>
      </p:stSnd>
    </p:sndAc>
  </p:transition>
  <p:timing>
    <p:tnLst>
      <p:par>
        <p:cTn id="1" dur="indefinite" restart="never" nodeType="tmRoot"/>
      </p:par>
    </p:tnLst>
  </p:timing>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9600"/>
            <a:ext cx="9144000" cy="5139869"/>
          </a:xfrm>
          <a:prstGeom prst="rect">
            <a:avLst/>
          </a:prstGeom>
        </p:spPr>
        <p:txBody>
          <a:bodyPr wrap="square">
            <a:spAutoFit/>
          </a:bodyPr>
          <a:lstStyle/>
          <a:p>
            <a:r>
              <a:rPr lang="en-US" sz="2400" b="1" dirty="0" smtClean="0">
                <a:solidFill>
                  <a:srgbClr val="FF0000"/>
                </a:solidFill>
              </a:rPr>
              <a:t>After further research, either: </a:t>
            </a:r>
            <a:r>
              <a:rPr lang="en-US" dirty="0" smtClean="0">
                <a:solidFill>
                  <a:srgbClr val="FF0000"/>
                </a:solidFill>
              </a:rPr>
              <a:t/>
            </a:r>
            <a:br>
              <a:rPr lang="en-US" dirty="0" smtClean="0">
                <a:solidFill>
                  <a:srgbClr val="FF0000"/>
                </a:solidFill>
              </a:rPr>
            </a:br>
            <a:r>
              <a:rPr lang="en-US" b="1" dirty="0" smtClean="0"/>
              <a:t>1. Occurs in </a:t>
            </a:r>
            <a:r>
              <a:rPr lang="en-US" b="1" dirty="0" smtClean="0">
                <a:solidFill>
                  <a:srgbClr val="FF0000"/>
                </a:solidFill>
              </a:rPr>
              <a:t>parallel mechanical </a:t>
            </a:r>
            <a:r>
              <a:rPr lang="en-US" b="1" dirty="0" smtClean="0"/>
              <a:t>plasma membrane mechanical first concentration and low and high concentration in the membrane gap juicy in high concentration. </a:t>
            </a:r>
            <a:br>
              <a:rPr lang="en-US" b="1" dirty="0" smtClean="0"/>
            </a:br>
            <a:r>
              <a:rPr lang="en-US" b="1" dirty="0" smtClean="0"/>
              <a:t>2. </a:t>
            </a:r>
            <a:r>
              <a:rPr lang="en-US" b="1" dirty="0" smtClean="0">
                <a:solidFill>
                  <a:srgbClr val="FF0000"/>
                </a:solidFill>
              </a:rPr>
              <a:t>Mechanical sequence occurs </a:t>
            </a:r>
            <a:r>
              <a:rPr lang="en-US" b="1" dirty="0" smtClean="0"/>
              <a:t>in the series, one in the plasma membrane at low concentration of any mechanical first and second place in the film and the gap in the succession of high concentration of second mechanical. </a:t>
            </a:r>
          </a:p>
          <a:p>
            <a:r>
              <a:rPr lang="en-US" dirty="0" smtClean="0"/>
              <a:t/>
            </a:r>
            <a:br>
              <a:rPr lang="en-US" dirty="0" smtClean="0"/>
            </a:br>
            <a:r>
              <a:rPr lang="en-US" sz="2800" b="1" dirty="0" smtClean="0">
                <a:solidFill>
                  <a:srgbClr val="FF0000"/>
                </a:solidFill>
              </a:rPr>
              <a:t>Move mineral nutrients copies upward and back </a:t>
            </a:r>
            <a:r>
              <a:rPr lang="en-US" sz="2400" b="1" dirty="0" smtClean="0">
                <a:solidFill>
                  <a:srgbClr val="FF0000"/>
                </a:solidFill>
              </a:rPr>
              <a:t>downward </a:t>
            </a:r>
            <a:r>
              <a:rPr lang="en-US" dirty="0" smtClean="0">
                <a:solidFill>
                  <a:srgbClr val="FF0000"/>
                </a:solidFill>
              </a:rPr>
              <a:t/>
            </a:r>
            <a:br>
              <a:rPr lang="en-US" dirty="0" smtClean="0">
                <a:solidFill>
                  <a:srgbClr val="FF0000"/>
                </a:solidFill>
              </a:rPr>
            </a:br>
            <a:r>
              <a:rPr lang="en-US" b="1" dirty="0" smtClean="0">
                <a:solidFill>
                  <a:srgbClr val="9966FF"/>
                </a:solidFill>
              </a:rPr>
              <a:t>A group of scientists suggested that: </a:t>
            </a:r>
            <a:r>
              <a:rPr lang="en-US" b="1" dirty="0" smtClean="0"/>
              <a:t/>
            </a:r>
            <a:br>
              <a:rPr lang="en-US" b="1" dirty="0" smtClean="0"/>
            </a:br>
            <a:r>
              <a:rPr lang="en-US" b="1" dirty="0" smtClean="0"/>
              <a:t>1. Gets the movement of nutrients </a:t>
            </a:r>
            <a:r>
              <a:rPr lang="en-US" b="1" dirty="0" smtClean="0">
                <a:solidFill>
                  <a:srgbClr val="FF0000"/>
                </a:solidFill>
              </a:rPr>
              <a:t>in the bottom to the top </a:t>
            </a:r>
            <a:r>
              <a:rPr lang="en-US" b="1" dirty="0" smtClean="0"/>
              <a:t>by copying the rising influence occurs transpiration from leaves and to the bottom. </a:t>
            </a:r>
            <a:br>
              <a:rPr lang="en-US" b="1" dirty="0" smtClean="0"/>
            </a:br>
            <a:r>
              <a:rPr lang="en-US" b="1" dirty="0" smtClean="0"/>
              <a:t>2. </a:t>
            </a:r>
            <a:r>
              <a:rPr lang="en-US" b="1" dirty="0" smtClean="0">
                <a:solidFill>
                  <a:srgbClr val="FF0000"/>
                </a:solidFill>
              </a:rPr>
              <a:t>Back downward </a:t>
            </a:r>
            <a:r>
              <a:rPr lang="en-US" b="1" dirty="0" smtClean="0"/>
              <a:t>into the water and going sideways. </a:t>
            </a:r>
            <a:br>
              <a:rPr lang="en-US" b="1" dirty="0" smtClean="0"/>
            </a:br>
            <a:r>
              <a:rPr lang="en-US" b="1" dirty="0" smtClean="0"/>
              <a:t>3. Of water and to timber and to other higher and this case with really move (</a:t>
            </a:r>
            <a:r>
              <a:rPr lang="en-US" b="1" dirty="0" smtClean="0">
                <a:solidFill>
                  <a:srgbClr val="FF0000"/>
                </a:solidFill>
              </a:rPr>
              <a:t>N, P, K) and Ca </a:t>
            </a:r>
            <a:r>
              <a:rPr lang="en-US" b="1" dirty="0" smtClean="0"/>
              <a:t>caused by the wood to the top and the bottom is not due to the movement or transfer of elements within the plant body can learn from the following formula Is it a mobile or sedentary, or quick movement</a:t>
            </a:r>
            <a:endParaRPr lang="en-US" b="1"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1</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4263810473"/>
      </p:ext>
    </p:extLst>
  </p:cSld>
  <p:clrMapOvr>
    <a:masterClrMapping/>
  </p:clrMapOvr>
  <p:transition spd="slow">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229600" cy="5601533"/>
          </a:xfrm>
          <a:prstGeom prst="rect">
            <a:avLst/>
          </a:prstGeom>
        </p:spPr>
        <p:txBody>
          <a:bodyPr wrap="square">
            <a:spAutoFit/>
          </a:bodyPr>
          <a:lstStyle/>
          <a:p>
            <a:r>
              <a:rPr lang="en-US" dirty="0" smtClean="0"/>
              <a:t>     </a:t>
            </a:r>
            <a:r>
              <a:rPr lang="en-US" sz="2800" b="1" dirty="0" smtClean="0">
                <a:solidFill>
                  <a:srgbClr val="7030A0"/>
                </a:solidFill>
              </a:rPr>
              <a:t>The quality of Potato tubers  </a:t>
            </a:r>
            <a:r>
              <a:rPr lang="en-US" b="1" dirty="0" smtClean="0"/>
              <a:t>don t   depending only the proportion of </a:t>
            </a:r>
            <a:r>
              <a:rPr lang="en-US" b="1" dirty="0" smtClean="0">
                <a:solidFill>
                  <a:srgbClr val="FF0000"/>
                </a:solidFill>
              </a:rPr>
              <a:t>starch</a:t>
            </a:r>
            <a:r>
              <a:rPr lang="en-US" b="1" dirty="0" smtClean="0"/>
              <a:t> in the tubers that are used to produce starch and must contain a high percentage of </a:t>
            </a:r>
            <a:r>
              <a:rPr lang="en-US" b="1" dirty="0" smtClean="0">
                <a:solidFill>
                  <a:srgbClr val="FF0000"/>
                </a:solidFill>
              </a:rPr>
              <a:t>ester- groups </a:t>
            </a:r>
            <a:r>
              <a:rPr lang="en-US" b="1" dirty="0" smtClean="0"/>
              <a:t>with  </a:t>
            </a:r>
            <a:r>
              <a:rPr lang="en-US" b="1" dirty="0" smtClean="0">
                <a:solidFill>
                  <a:srgbClr val="FF0000"/>
                </a:solidFill>
              </a:rPr>
              <a:t>Phosphate</a:t>
            </a:r>
            <a:r>
              <a:rPr lang="en-US" b="1" dirty="0" smtClean="0"/>
              <a:t> and</a:t>
            </a:r>
          </a:p>
          <a:p>
            <a:r>
              <a:rPr lang="en-US" b="1" dirty="0" smtClean="0"/>
              <a:t>a group (</a:t>
            </a:r>
            <a:r>
              <a:rPr lang="en-US" sz="3200" b="1" dirty="0" smtClean="0">
                <a:solidFill>
                  <a:srgbClr val="FF0000"/>
                </a:solidFill>
              </a:rPr>
              <a:t>OH</a:t>
            </a:r>
            <a:r>
              <a:rPr lang="en-US" sz="3200" b="1" baseline="30000" dirty="0" smtClean="0">
                <a:solidFill>
                  <a:srgbClr val="FF0000"/>
                </a:solidFill>
              </a:rPr>
              <a:t>-</a:t>
            </a:r>
            <a:r>
              <a:rPr lang="en-US" b="1" dirty="0" smtClean="0"/>
              <a:t>)carbohydrate ,notice the high correlation between the membrane with a high degree of </a:t>
            </a:r>
            <a:r>
              <a:rPr lang="en-US" b="1" dirty="0" smtClean="0">
                <a:solidFill>
                  <a:srgbClr val="FF0000"/>
                </a:solidFill>
              </a:rPr>
              <a:t>ester-g</a:t>
            </a:r>
            <a:r>
              <a:rPr lang="en-US" b="1" dirty="0" smtClean="0"/>
              <a:t> and </a:t>
            </a:r>
            <a:r>
              <a:rPr lang="en-US" b="1" dirty="0" smtClean="0">
                <a:solidFill>
                  <a:srgbClr val="FF0000"/>
                </a:solidFill>
              </a:rPr>
              <a:t>high viscosity </a:t>
            </a:r>
            <a:r>
              <a:rPr lang="en-US" b="1" dirty="0" smtClean="0"/>
              <a:t>and pure white color  of it.</a:t>
            </a:r>
          </a:p>
          <a:p>
            <a:r>
              <a:rPr lang="en-US" b="1" dirty="0" smtClean="0"/>
              <a:t>   It was observed by (GORLIT 1966) and (EFFMENT 1967) that the content of  </a:t>
            </a:r>
            <a:r>
              <a:rPr lang="en-US" b="1" dirty="0" smtClean="0">
                <a:solidFill>
                  <a:srgbClr val="FF0000"/>
                </a:solidFill>
              </a:rPr>
              <a:t>Phosphorus </a:t>
            </a:r>
            <a:r>
              <a:rPr lang="en-US" b="1" dirty="0" smtClean="0"/>
              <a:t>not only increasing the </a:t>
            </a:r>
            <a:r>
              <a:rPr lang="en-US" b="1" dirty="0" smtClean="0">
                <a:solidFill>
                  <a:srgbClr val="FF0000"/>
                </a:solidFill>
              </a:rPr>
              <a:t>concentration of starch </a:t>
            </a:r>
            <a:r>
              <a:rPr lang="en-US" b="1" dirty="0" smtClean="0"/>
              <a:t>but effecting the </a:t>
            </a:r>
            <a:r>
              <a:rPr lang="en-US" b="1" dirty="0" smtClean="0">
                <a:solidFill>
                  <a:srgbClr val="FF0000"/>
                </a:solidFill>
              </a:rPr>
              <a:t>quality of starch </a:t>
            </a:r>
            <a:r>
              <a:rPr lang="en-US" b="1" dirty="0" smtClean="0"/>
              <a:t>. </a:t>
            </a:r>
            <a:br>
              <a:rPr lang="en-US" b="1" dirty="0" smtClean="0"/>
            </a:br>
            <a:r>
              <a:rPr lang="en-US" b="1" dirty="0" smtClean="0"/>
              <a:t>    The appearance of the color </a:t>
            </a:r>
            <a:r>
              <a:rPr lang="en-US" b="1" dirty="0" smtClean="0">
                <a:solidFill>
                  <a:srgbClr val="FF0000"/>
                </a:solidFill>
              </a:rPr>
              <a:t>(</a:t>
            </a:r>
            <a:r>
              <a:rPr lang="en-US" b="1" dirty="0" smtClean="0">
                <a:solidFill>
                  <a:srgbClr val="9966FF"/>
                </a:solidFill>
              </a:rPr>
              <a:t>BLAKING)</a:t>
            </a:r>
            <a:r>
              <a:rPr lang="en-US" b="1" dirty="0" smtClean="0"/>
              <a:t> in tubers used for human nutrition under the addition of </a:t>
            </a:r>
            <a:r>
              <a:rPr lang="en-US" b="1" dirty="0" smtClean="0">
                <a:solidFill>
                  <a:srgbClr val="FF0000"/>
                </a:solidFill>
              </a:rPr>
              <a:t>Potassium </a:t>
            </a:r>
            <a:r>
              <a:rPr lang="en-US" b="1" dirty="0" smtClean="0"/>
              <a:t>it be less (MULDER 1955) as the </a:t>
            </a:r>
            <a:r>
              <a:rPr lang="en-US" b="1" dirty="0" smtClean="0">
                <a:solidFill>
                  <a:srgbClr val="9966FF"/>
                </a:solidFill>
              </a:rPr>
              <a:t>sensitivity</a:t>
            </a:r>
            <a:r>
              <a:rPr lang="en-US" b="1" dirty="0" smtClean="0"/>
              <a:t> of </a:t>
            </a:r>
            <a:r>
              <a:rPr lang="en-US" b="1" dirty="0" smtClean="0">
                <a:solidFill>
                  <a:srgbClr val="FF0000"/>
                </a:solidFill>
              </a:rPr>
              <a:t>Potato</a:t>
            </a:r>
            <a:r>
              <a:rPr lang="en-US" b="1" dirty="0" smtClean="0"/>
              <a:t> tubers </a:t>
            </a:r>
            <a:r>
              <a:rPr lang="en-US" b="1" dirty="0" smtClean="0">
                <a:solidFill>
                  <a:srgbClr val="9966FF"/>
                </a:solidFill>
              </a:rPr>
              <a:t>less mechanical harvesting </a:t>
            </a:r>
            <a:r>
              <a:rPr lang="en-US" b="1" dirty="0" smtClean="0"/>
              <a:t>by adding </a:t>
            </a:r>
            <a:r>
              <a:rPr lang="en-US" b="1" dirty="0" smtClean="0">
                <a:solidFill>
                  <a:srgbClr val="9966FF"/>
                </a:solidFill>
              </a:rPr>
              <a:t>Phosphate </a:t>
            </a:r>
            <a:r>
              <a:rPr lang="en-US" b="1" dirty="0" smtClean="0"/>
              <a:t>fertilizer application. </a:t>
            </a:r>
            <a:br>
              <a:rPr lang="en-US" b="1" dirty="0" smtClean="0"/>
            </a:br>
            <a:r>
              <a:rPr lang="en-US" sz="2800" b="1" dirty="0" smtClean="0">
                <a:solidFill>
                  <a:srgbClr val="7030A0"/>
                </a:solidFill>
              </a:rPr>
              <a:t>® quality beets </a:t>
            </a:r>
            <a:r>
              <a:rPr lang="en-US" sz="2400" b="1" dirty="0" smtClean="0"/>
              <a:t>depending</a:t>
            </a:r>
            <a:r>
              <a:rPr lang="en-US" sz="2400" b="1" dirty="0" smtClean="0">
                <a:solidFill>
                  <a:srgbClr val="FF0000"/>
                </a:solidFill>
              </a:rPr>
              <a:t> </a:t>
            </a:r>
            <a:r>
              <a:rPr lang="en-US" b="1" dirty="0" smtClean="0"/>
              <a:t>on sugar and solubility of </a:t>
            </a:r>
            <a:r>
              <a:rPr lang="en-US" b="1" dirty="0" smtClean="0">
                <a:solidFill>
                  <a:srgbClr val="FF0000"/>
                </a:solidFill>
              </a:rPr>
              <a:t>amino  compounds </a:t>
            </a:r>
            <a:r>
              <a:rPr lang="en-US" b="1" dirty="0" smtClean="0"/>
              <a:t>and elements of (</a:t>
            </a:r>
            <a:r>
              <a:rPr lang="en-US" b="1" dirty="0" smtClean="0">
                <a:solidFill>
                  <a:srgbClr val="FF0000"/>
                </a:solidFill>
              </a:rPr>
              <a:t>Potassium and Sodium</a:t>
            </a:r>
            <a:r>
              <a:rPr lang="en-US" b="1" dirty="0" smtClean="0"/>
              <a:t>) to be blocked  the </a:t>
            </a:r>
            <a:r>
              <a:rPr lang="en-US" b="1" dirty="0" smtClean="0">
                <a:solidFill>
                  <a:srgbClr val="FF0000"/>
                </a:solidFill>
              </a:rPr>
              <a:t>polymerization </a:t>
            </a:r>
            <a:r>
              <a:rPr lang="en-US" b="1" dirty="0" smtClean="0"/>
              <a:t>process of the sugars through the process of </a:t>
            </a:r>
            <a:r>
              <a:rPr lang="en-US" b="1" dirty="0" smtClean="0">
                <a:solidFill>
                  <a:srgbClr val="9966FF"/>
                </a:solidFill>
              </a:rPr>
              <a:t>refining</a:t>
            </a:r>
            <a:r>
              <a:rPr lang="en-US" b="1" dirty="0" smtClean="0"/>
              <a:t> and purification of sugars and sugar  production . </a:t>
            </a:r>
            <a:br>
              <a:rPr lang="en-US" b="1" dirty="0" smtClean="0"/>
            </a:br>
            <a:endParaRPr lang="en-US" b="1"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10</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898582996"/>
      </p:ext>
    </p:extLst>
  </p:cSld>
  <p:clrMapOvr>
    <a:masterClrMapping/>
  </p:clrMapOvr>
  <p:transition spd="slow">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Documents and Settings\Soil\Desktop\14-12\Ph .D 2.jpg"/>
          <p:cNvPicPr>
            <a:picLocks noChangeAspect="1" noChangeArrowheads="1"/>
          </p:cNvPicPr>
          <p:nvPr/>
        </p:nvPicPr>
        <p:blipFill>
          <a:blip r:embed="rId3" cstate="print"/>
          <a:srcRect/>
          <a:stretch>
            <a:fillRect/>
          </a:stretch>
        </p:blipFill>
        <p:spPr bwMode="auto">
          <a:xfrm>
            <a:off x="-380999" y="0"/>
            <a:ext cx="9524999" cy="68580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11</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16683990"/>
      </p:ext>
    </p:extLst>
  </p:cSld>
  <p:clrMapOvr>
    <a:masterClrMapping/>
  </p:clrMapOvr>
  <p:transition spd="slow">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Documents and Settings\Soil\Desktop\14-12\Ph .D 2 001.jpg"/>
          <p:cNvPicPr>
            <a:picLocks noGrp="1" noChangeAspect="1" noChangeArrowheads="1"/>
          </p:cNvPicPr>
          <p:nvPr>
            <p:ph idx="1"/>
          </p:nvPr>
        </p:nvPicPr>
        <p:blipFill>
          <a:blip r:embed="rId3" cstate="print"/>
          <a:srcRect/>
          <a:stretch>
            <a:fillRect/>
          </a:stretch>
        </p:blipFill>
        <p:spPr bwMode="auto">
          <a:xfrm>
            <a:off x="1" y="0"/>
            <a:ext cx="9144000" cy="68580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12</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16028325"/>
      </p:ext>
    </p:extLst>
  </p:cSld>
  <p:clrMapOvr>
    <a:masterClrMapping/>
  </p:clrMapOvr>
  <p:transition spd="slow">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Documents and Settings\Soil\Desktop\14-12\Ph .D 2 002.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13</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52135581"/>
      </p:ext>
    </p:extLst>
  </p:cSld>
  <p:clrMapOvr>
    <a:masterClrMapping/>
  </p:clrMapOvr>
  <p:transition spd="slow">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dirty="0" smtClean="0">
                <a:solidFill>
                  <a:srgbClr val="FF0000"/>
                </a:solidFill>
              </a:rPr>
              <a:t>Inc</a:t>
            </a:r>
            <a:r>
              <a:rPr lang="en-US" sz="1800" b="1" dirty="0" smtClean="0"/>
              <a:t>reasing </a:t>
            </a:r>
            <a:r>
              <a:rPr lang="en-US" sz="2400" b="1" dirty="0" smtClean="0"/>
              <a:t>of  </a:t>
            </a:r>
            <a:r>
              <a:rPr lang="en-US" sz="2400" b="1" dirty="0" smtClean="0">
                <a:solidFill>
                  <a:srgbClr val="FF0000"/>
                </a:solidFill>
              </a:rPr>
              <a:t>k+</a:t>
            </a:r>
            <a:r>
              <a:rPr lang="en-US" sz="2400" b="1" dirty="0" smtClean="0"/>
              <a:t> </a:t>
            </a:r>
            <a:r>
              <a:rPr lang="en-US" sz="1800" b="1" dirty="0" smtClean="0"/>
              <a:t>adsorption and Increasing of root contents of </a:t>
            </a:r>
            <a:r>
              <a:rPr lang="en-US" sz="2800" b="1" dirty="0" smtClean="0">
                <a:solidFill>
                  <a:srgbClr val="FF0000"/>
                </a:solidFill>
              </a:rPr>
              <a:t>k+ </a:t>
            </a:r>
            <a:r>
              <a:rPr lang="en-US" sz="1800" b="1" dirty="0" smtClean="0"/>
              <a:t>that has </a:t>
            </a:r>
            <a:r>
              <a:rPr lang="en-US" sz="1800" b="1" dirty="0" smtClean="0">
                <a:solidFill>
                  <a:srgbClr val="FF0000"/>
                </a:solidFill>
              </a:rPr>
              <a:t>Negative </a:t>
            </a:r>
            <a:r>
              <a:rPr lang="en-US" sz="1800" b="1" dirty="0" smtClean="0"/>
              <a:t> effects for concentration and proportion of </a:t>
            </a:r>
            <a:r>
              <a:rPr lang="en-US" sz="1800" b="1" dirty="0" smtClean="0">
                <a:solidFill>
                  <a:srgbClr val="FF0000"/>
                </a:solidFill>
              </a:rPr>
              <a:t>Sugar</a:t>
            </a:r>
            <a:endParaRPr lang="en-US" sz="1800" b="1" dirty="0" smtClean="0"/>
          </a:p>
          <a:p>
            <a:r>
              <a:rPr lang="en-US" sz="1800" b="1" dirty="0" smtClean="0"/>
              <a:t> ( Von  </a:t>
            </a:r>
            <a:r>
              <a:rPr lang="en-US" sz="1800" b="1" dirty="0" err="1" smtClean="0"/>
              <a:t>Boguslawski</a:t>
            </a:r>
            <a:r>
              <a:rPr lang="en-US" sz="1800" b="1" dirty="0" smtClean="0"/>
              <a:t> &amp;</a:t>
            </a:r>
            <a:r>
              <a:rPr lang="en-US" sz="1800" b="1" dirty="0" err="1" smtClean="0"/>
              <a:t>Schhildbach</a:t>
            </a:r>
            <a:r>
              <a:rPr lang="en-US" sz="1800" b="1" dirty="0" smtClean="0"/>
              <a:t> ,1969).</a:t>
            </a:r>
          </a:p>
          <a:p>
            <a:r>
              <a:rPr lang="en-US" sz="1800" b="1" dirty="0" smtClean="0"/>
              <a:t>Nutrition </a:t>
            </a:r>
            <a:r>
              <a:rPr lang="en-US" sz="1800" b="1" dirty="0" smtClean="0">
                <a:solidFill>
                  <a:srgbClr val="FF0000"/>
                </a:solidFill>
              </a:rPr>
              <a:t>with Nitrogen </a:t>
            </a:r>
            <a:r>
              <a:rPr lang="en-US" sz="1800" b="1" dirty="0" smtClean="0"/>
              <a:t>for </a:t>
            </a:r>
            <a:r>
              <a:rPr lang="en-US" sz="1800" b="1" dirty="0" smtClean="0">
                <a:solidFill>
                  <a:srgbClr val="FF0000"/>
                </a:solidFill>
              </a:rPr>
              <a:t>quality</a:t>
            </a:r>
            <a:r>
              <a:rPr lang="en-US" sz="1800" b="1" dirty="0" smtClean="0"/>
              <a:t> and </a:t>
            </a:r>
            <a:r>
              <a:rPr lang="en-US" sz="1800" b="1" dirty="0" smtClean="0">
                <a:solidFill>
                  <a:srgbClr val="FF0000"/>
                </a:solidFill>
              </a:rPr>
              <a:t>quantity</a:t>
            </a:r>
            <a:r>
              <a:rPr lang="en-US" sz="1800" b="1" dirty="0" smtClean="0"/>
              <a:t> and </a:t>
            </a:r>
            <a:r>
              <a:rPr lang="en-US" sz="1800" b="1" dirty="0" smtClean="0">
                <a:solidFill>
                  <a:srgbClr val="FF0000"/>
                </a:solidFill>
              </a:rPr>
              <a:t>the time </a:t>
            </a:r>
            <a:r>
              <a:rPr lang="en-US" sz="1800" b="1" dirty="0" smtClean="0"/>
              <a:t>of application have important  role of yield and protection of </a:t>
            </a:r>
            <a:r>
              <a:rPr lang="en-US" sz="1800" b="1" dirty="0" smtClean="0">
                <a:solidFill>
                  <a:srgbClr val="FF0000"/>
                </a:solidFill>
              </a:rPr>
              <a:t>Sugar</a:t>
            </a:r>
            <a:r>
              <a:rPr lang="en-US" sz="1800" b="1" dirty="0" smtClean="0"/>
              <a:t> ,  </a:t>
            </a:r>
            <a:r>
              <a:rPr lang="en-US" sz="1800" b="1" dirty="0" smtClean="0">
                <a:solidFill>
                  <a:srgbClr val="FF0000"/>
                </a:solidFill>
              </a:rPr>
              <a:t>carbohydrate</a:t>
            </a:r>
            <a:r>
              <a:rPr lang="en-US" sz="1800" b="1" dirty="0" smtClean="0"/>
              <a:t>  and </a:t>
            </a:r>
            <a:r>
              <a:rPr lang="en-US" sz="1800" b="1" dirty="0" smtClean="0">
                <a:solidFill>
                  <a:srgbClr val="FF0000"/>
                </a:solidFill>
              </a:rPr>
              <a:t>starch</a:t>
            </a:r>
            <a:r>
              <a:rPr lang="en-US" sz="1800" b="1" dirty="0" smtClean="0"/>
              <a:t> </a:t>
            </a:r>
          </a:p>
          <a:p>
            <a:r>
              <a:rPr lang="en-US" sz="1800" b="1" dirty="0" smtClean="0"/>
              <a:t>® to get the  </a:t>
            </a:r>
            <a:r>
              <a:rPr lang="en-US" sz="1800" b="1" dirty="0" smtClean="0">
                <a:solidFill>
                  <a:srgbClr val="FF0000"/>
                </a:solidFill>
              </a:rPr>
              <a:t>good</a:t>
            </a:r>
            <a:r>
              <a:rPr lang="en-US" sz="1800" b="1" dirty="0" smtClean="0"/>
              <a:t> growth  and  good yield but more </a:t>
            </a:r>
            <a:r>
              <a:rPr lang="en-US" sz="1800" b="1" dirty="0" smtClean="0">
                <a:solidFill>
                  <a:srgbClr val="FF0000"/>
                </a:solidFill>
              </a:rPr>
              <a:t>excessive </a:t>
            </a:r>
            <a:r>
              <a:rPr lang="en-US" sz="1800" b="1" dirty="0" smtClean="0"/>
              <a:t>growth in the </a:t>
            </a:r>
            <a:r>
              <a:rPr lang="en-US" sz="1800" b="1" dirty="0" smtClean="0">
                <a:solidFill>
                  <a:srgbClr val="FF0000"/>
                </a:solidFill>
              </a:rPr>
              <a:t>final stages</a:t>
            </a:r>
            <a:r>
              <a:rPr lang="en-US" sz="1800" b="1" dirty="0" smtClean="0"/>
              <a:t>, this   is  have negative effect  for </a:t>
            </a:r>
            <a:r>
              <a:rPr lang="en-US" sz="1800" b="1" dirty="0" smtClean="0">
                <a:solidFill>
                  <a:srgbClr val="9966FF"/>
                </a:solidFill>
              </a:rPr>
              <a:t>filling of the tubers</a:t>
            </a:r>
            <a:r>
              <a:rPr lang="en-US" sz="1800" b="1" dirty="0" smtClean="0"/>
              <a:t>, roots fill both noted (winner 1968) and (</a:t>
            </a:r>
            <a:r>
              <a:rPr lang="en-US" sz="1800" b="1" dirty="0" err="1" smtClean="0"/>
              <a:t>bronner</a:t>
            </a:r>
            <a:r>
              <a:rPr lang="en-US" sz="1800" b="1" dirty="0" smtClean="0"/>
              <a:t> 1974) </a:t>
            </a:r>
          </a:p>
          <a:p>
            <a:r>
              <a:rPr lang="en-US" sz="1800" b="1" dirty="0" smtClean="0"/>
              <a:t>as well as a boost to the </a:t>
            </a:r>
            <a:r>
              <a:rPr lang="en-US" sz="1800" b="1" dirty="0" smtClean="0">
                <a:solidFill>
                  <a:srgbClr val="9966FF"/>
                </a:solidFill>
              </a:rPr>
              <a:t>final application of </a:t>
            </a:r>
            <a:r>
              <a:rPr lang="en-US" sz="1800" b="1" dirty="0" smtClean="0">
                <a:solidFill>
                  <a:srgbClr val="FF0000"/>
                </a:solidFill>
              </a:rPr>
              <a:t>Nitrogen</a:t>
            </a:r>
            <a:r>
              <a:rPr lang="en-US" sz="1800" b="1" dirty="0" smtClean="0">
                <a:solidFill>
                  <a:srgbClr val="9966FF"/>
                </a:solidFill>
              </a:rPr>
              <a:t> </a:t>
            </a:r>
            <a:r>
              <a:rPr lang="en-US" sz="1800" b="1" dirty="0" smtClean="0"/>
              <a:t>led to a reducing  in the yield of sugar beet and led to an increase concentration of </a:t>
            </a:r>
            <a:r>
              <a:rPr lang="en-US" sz="1800" b="1" dirty="0" err="1" smtClean="0">
                <a:solidFill>
                  <a:srgbClr val="FF0000"/>
                </a:solidFill>
              </a:rPr>
              <a:t>amio</a:t>
            </a:r>
            <a:r>
              <a:rPr lang="en-US" sz="1800" b="1" dirty="0" smtClean="0">
                <a:solidFill>
                  <a:srgbClr val="FF0000"/>
                </a:solidFill>
              </a:rPr>
              <a:t> component and mineral </a:t>
            </a:r>
            <a:r>
              <a:rPr lang="en-US" sz="1800" b="1" dirty="0" smtClean="0"/>
              <a:t>, which resulted because of the tissue remains in </a:t>
            </a:r>
            <a:r>
              <a:rPr lang="en-US" sz="1800" b="1" dirty="0" smtClean="0">
                <a:solidFill>
                  <a:srgbClr val="FF0000"/>
                </a:solidFill>
              </a:rPr>
              <a:t>the early stages immaturity </a:t>
            </a:r>
            <a:r>
              <a:rPr lang="en-US" sz="1800" b="1" dirty="0" smtClean="0"/>
              <a:t>(</a:t>
            </a:r>
            <a:r>
              <a:rPr lang="en-US" sz="1800" b="1" dirty="0" smtClean="0">
                <a:solidFill>
                  <a:srgbClr val="00B0F0"/>
                </a:solidFill>
              </a:rPr>
              <a:t>juvenile stage</a:t>
            </a:r>
            <a:r>
              <a:rPr lang="en-US" sz="1800" b="1" dirty="0" smtClean="0"/>
              <a:t>) ( </a:t>
            </a:r>
            <a:r>
              <a:rPr lang="en-US" sz="1800" b="1" dirty="0" err="1" smtClean="0"/>
              <a:t>forster</a:t>
            </a:r>
            <a:r>
              <a:rPr lang="en-US" sz="1800" b="1" dirty="0" smtClean="0"/>
              <a:t> 1970). </a:t>
            </a:r>
          </a:p>
          <a:p>
            <a:endParaRPr lang="en-US" sz="1800" b="1" dirty="0"/>
          </a:p>
        </p:txBody>
      </p:sp>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14</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20094136"/>
      </p:ext>
    </p:extLst>
  </p:cSld>
  <p:clrMapOvr>
    <a:masterClrMapping/>
  </p:clrMapOvr>
  <p:transition spd="slow">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15</a:t>
            </a:fld>
            <a:endParaRPr lang="en-US"/>
          </a:p>
        </p:txBody>
      </p:sp>
      <p:pic>
        <p:nvPicPr>
          <p:cNvPr id="2050" name="Picture 2" descr="C:\Documents and Settings\Soil\Desktop\ERS -MAHAMAD T\Picture  PN1.jpg"/>
          <p:cNvPicPr>
            <a:picLocks noChangeAspect="1" noChangeArrowheads="1"/>
          </p:cNvPicPr>
          <p:nvPr/>
        </p:nvPicPr>
        <p:blipFill>
          <a:blip r:embed="rId3" cstate="print"/>
          <a:srcRect/>
          <a:stretch>
            <a:fillRect/>
          </a:stretch>
        </p:blipFill>
        <p:spPr bwMode="auto">
          <a:xfrm>
            <a:off x="0" y="381000"/>
            <a:ext cx="9144000" cy="5930900"/>
          </a:xfrm>
          <a:prstGeom prst="rect">
            <a:avLst/>
          </a:prstGeom>
          <a:noFill/>
        </p:spPr>
      </p:pic>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1162783"/>
      </p:ext>
    </p:extLst>
  </p:cSld>
  <p:clrMapOvr>
    <a:masterClrMapping/>
  </p:clrMapOvr>
  <p:transition spd="slow">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74345"/>
            <a:ext cx="8382000" cy="7602081"/>
          </a:xfrm>
          <a:prstGeom prst="rect">
            <a:avLst/>
          </a:prstGeom>
        </p:spPr>
        <p:txBody>
          <a:bodyPr wrap="square">
            <a:spAutoFit/>
          </a:bodyPr>
          <a:lstStyle/>
          <a:p>
            <a:r>
              <a:rPr lang="en-US" b="1" dirty="0" smtClean="0"/>
              <a:t>® beet that does not  depend only on nutrition and </a:t>
            </a:r>
            <a:r>
              <a:rPr lang="en-US" b="1" dirty="0" smtClean="0">
                <a:solidFill>
                  <a:srgbClr val="FF0000"/>
                </a:solidFill>
              </a:rPr>
              <a:t>climatic</a:t>
            </a:r>
            <a:r>
              <a:rPr lang="en-US" b="1" dirty="0" smtClean="0"/>
              <a:t> factors, but also: </a:t>
            </a:r>
            <a:br>
              <a:rPr lang="en-US" b="1" dirty="0" smtClean="0"/>
            </a:br>
            <a:r>
              <a:rPr lang="en-US" b="1" dirty="0" smtClean="0"/>
              <a:t>- </a:t>
            </a:r>
            <a:r>
              <a:rPr lang="en-US" b="1" dirty="0" smtClean="0">
                <a:solidFill>
                  <a:srgbClr val="FF0000"/>
                </a:solidFill>
              </a:rPr>
              <a:t>Light intensity</a:t>
            </a:r>
            <a:r>
              <a:rPr lang="en-US" b="1" dirty="0" smtClean="0"/>
              <a:t>: In the last weeks of growth. </a:t>
            </a:r>
            <a:br>
              <a:rPr lang="en-US" b="1" dirty="0" smtClean="0"/>
            </a:br>
            <a:r>
              <a:rPr lang="en-US" b="1" dirty="0" smtClean="0"/>
              <a:t>- </a:t>
            </a:r>
            <a:r>
              <a:rPr lang="en-US" b="1" dirty="0" smtClean="0">
                <a:solidFill>
                  <a:srgbClr val="FF0000"/>
                </a:solidFill>
              </a:rPr>
              <a:t>Wate</a:t>
            </a:r>
            <a:r>
              <a:rPr lang="en-US" b="1" dirty="0" smtClean="0"/>
              <a:t>r. </a:t>
            </a:r>
          </a:p>
          <a:p>
            <a:r>
              <a:rPr lang="en-US" b="1" dirty="0" smtClean="0"/>
              <a:t>® in beet </a:t>
            </a:r>
            <a:r>
              <a:rPr lang="en-US" b="1" dirty="0" smtClean="0">
                <a:solidFill>
                  <a:srgbClr val="FF0000"/>
                </a:solidFill>
              </a:rPr>
              <a:t>salts</a:t>
            </a:r>
            <a:r>
              <a:rPr lang="en-US" b="1" dirty="0" smtClean="0"/>
              <a:t> lead to the </a:t>
            </a:r>
            <a:r>
              <a:rPr lang="en-US" b="1" dirty="0" smtClean="0">
                <a:solidFill>
                  <a:srgbClr val="FF0000"/>
                </a:solidFill>
              </a:rPr>
              <a:t>quality of bad </a:t>
            </a:r>
            <a:r>
              <a:rPr lang="en-US" b="1" dirty="0" smtClean="0"/>
              <a:t>reduce sugar and a large proportion of soluble </a:t>
            </a:r>
            <a:r>
              <a:rPr lang="en-US" b="1" dirty="0" smtClean="0">
                <a:solidFill>
                  <a:srgbClr val="FF0000"/>
                </a:solidFill>
              </a:rPr>
              <a:t>amino compounds</a:t>
            </a:r>
            <a:r>
              <a:rPr lang="en-US" b="1" dirty="0" smtClean="0"/>
              <a:t>, and also to the </a:t>
            </a:r>
            <a:r>
              <a:rPr lang="en-US" b="1" dirty="0" smtClean="0">
                <a:solidFill>
                  <a:srgbClr val="9966FF"/>
                </a:solidFill>
              </a:rPr>
              <a:t>elements</a:t>
            </a:r>
            <a:r>
              <a:rPr lang="en-US" b="1" dirty="0" smtClean="0"/>
              <a:t>, thus making it impossible less of </a:t>
            </a:r>
            <a:r>
              <a:rPr lang="en-US" b="1" dirty="0" smtClean="0">
                <a:solidFill>
                  <a:srgbClr val="FF0000"/>
                </a:solidFill>
              </a:rPr>
              <a:t>polymerization</a:t>
            </a:r>
            <a:r>
              <a:rPr lang="en-US" b="1" dirty="0" smtClean="0"/>
              <a:t> process of sugar and low </a:t>
            </a:r>
            <a:r>
              <a:rPr lang="en-US" b="1" dirty="0" smtClean="0">
                <a:solidFill>
                  <a:srgbClr val="FF0000"/>
                </a:solidFill>
              </a:rPr>
              <a:t>sugar extraction </a:t>
            </a:r>
            <a:r>
              <a:rPr lang="en-US" b="1" dirty="0" smtClean="0"/>
              <a:t>. </a:t>
            </a:r>
            <a:br>
              <a:rPr lang="en-US" b="1" dirty="0" smtClean="0"/>
            </a:br>
            <a:r>
              <a:rPr lang="en-US" b="1" dirty="0" smtClean="0"/>
              <a:t>®</a:t>
            </a:r>
            <a:r>
              <a:rPr lang="en-US" b="1" dirty="0" smtClean="0">
                <a:solidFill>
                  <a:srgbClr val="FF0000"/>
                </a:solidFill>
              </a:rPr>
              <a:t> Boron</a:t>
            </a:r>
            <a:r>
              <a:rPr lang="en-US" b="1" dirty="0" smtClean="0"/>
              <a:t>:  {    </a:t>
            </a:r>
            <a:r>
              <a:rPr lang="en-US" sz="3200" b="1" dirty="0" smtClean="0">
                <a:solidFill>
                  <a:srgbClr val="9966FF"/>
                </a:solidFill>
              </a:rPr>
              <a:t>H</a:t>
            </a:r>
            <a:r>
              <a:rPr lang="en-US" sz="2000" b="1" dirty="0" smtClean="0">
                <a:solidFill>
                  <a:srgbClr val="9966FF"/>
                </a:solidFill>
              </a:rPr>
              <a:t>3</a:t>
            </a:r>
            <a:r>
              <a:rPr lang="en-US" sz="3200" b="1" dirty="0" smtClean="0">
                <a:solidFill>
                  <a:srgbClr val="9966FF"/>
                </a:solidFill>
              </a:rPr>
              <a:t>Bo</a:t>
            </a:r>
            <a:r>
              <a:rPr lang="en-US" b="1" dirty="0" smtClean="0">
                <a:solidFill>
                  <a:srgbClr val="9966FF"/>
                </a:solidFill>
              </a:rPr>
              <a:t>3</a:t>
            </a:r>
            <a:r>
              <a:rPr lang="en-US" sz="3200" b="1" dirty="0" smtClean="0">
                <a:solidFill>
                  <a:srgbClr val="9966FF"/>
                </a:solidFill>
              </a:rPr>
              <a:t>, H</a:t>
            </a:r>
            <a:r>
              <a:rPr lang="en-US" b="1" dirty="0" smtClean="0">
                <a:solidFill>
                  <a:srgbClr val="9966FF"/>
                </a:solidFill>
              </a:rPr>
              <a:t>2</a:t>
            </a:r>
            <a:r>
              <a:rPr lang="en-US" sz="3200" b="1" dirty="0" smtClean="0">
                <a:solidFill>
                  <a:srgbClr val="9966FF"/>
                </a:solidFill>
              </a:rPr>
              <a:t> Bo</a:t>
            </a:r>
            <a:r>
              <a:rPr lang="en-US" b="1" dirty="0" smtClean="0">
                <a:solidFill>
                  <a:srgbClr val="9966FF"/>
                </a:solidFill>
              </a:rPr>
              <a:t>3</a:t>
            </a:r>
            <a:r>
              <a:rPr lang="en-US" sz="2000" b="1" dirty="0" smtClean="0">
                <a:solidFill>
                  <a:srgbClr val="9966FF"/>
                </a:solidFill>
              </a:rPr>
              <a:t>   </a:t>
            </a:r>
            <a:r>
              <a:rPr lang="en-US" sz="3600" b="1" dirty="0" smtClean="0">
                <a:solidFill>
                  <a:srgbClr val="9966FF"/>
                </a:solidFill>
              </a:rPr>
              <a:t>,</a:t>
            </a:r>
            <a:r>
              <a:rPr lang="en-US" sz="2800" b="1" dirty="0" smtClean="0">
                <a:solidFill>
                  <a:srgbClr val="9966FF"/>
                </a:solidFill>
              </a:rPr>
              <a:t>  </a:t>
            </a:r>
            <a:r>
              <a:rPr lang="en-US" sz="3200" b="1" dirty="0" smtClean="0">
                <a:solidFill>
                  <a:srgbClr val="9966FF"/>
                </a:solidFill>
              </a:rPr>
              <a:t>HBO</a:t>
            </a:r>
            <a:r>
              <a:rPr lang="en-US" sz="2400" b="1" dirty="0" smtClean="0">
                <a:solidFill>
                  <a:srgbClr val="9966FF"/>
                </a:solidFill>
              </a:rPr>
              <a:t>3,</a:t>
            </a:r>
            <a:r>
              <a:rPr lang="en-US" sz="3200" b="1" dirty="0" smtClean="0">
                <a:solidFill>
                  <a:srgbClr val="9966FF"/>
                </a:solidFill>
              </a:rPr>
              <a:t>BO3</a:t>
            </a:r>
            <a:r>
              <a:rPr lang="en-US" b="1" dirty="0" smtClean="0"/>
              <a:t>}The  </a:t>
            </a:r>
            <a:r>
              <a:rPr lang="en-US" b="1" dirty="0" smtClean="0">
                <a:solidFill>
                  <a:srgbClr val="FF0000"/>
                </a:solidFill>
              </a:rPr>
              <a:t>deficiency</a:t>
            </a:r>
            <a:r>
              <a:rPr lang="en-US" b="1" dirty="0" smtClean="0"/>
              <a:t> of </a:t>
            </a:r>
            <a:r>
              <a:rPr lang="en-US" sz="2400" b="1" dirty="0" smtClean="0">
                <a:solidFill>
                  <a:srgbClr val="9966FF"/>
                </a:solidFill>
              </a:rPr>
              <a:t>B </a:t>
            </a:r>
            <a:r>
              <a:rPr lang="en-US" b="1" dirty="0" smtClean="0"/>
              <a:t>in potato </a:t>
            </a:r>
            <a:r>
              <a:rPr lang="en-US" b="1" dirty="0" smtClean="0">
                <a:solidFill>
                  <a:srgbClr val="9966FF"/>
                </a:solidFill>
              </a:rPr>
              <a:t>cover</a:t>
            </a:r>
            <a:r>
              <a:rPr lang="en-US" b="1" dirty="0" smtClean="0">
                <a:solidFill>
                  <a:srgbClr val="FF0000"/>
                </a:solidFill>
              </a:rPr>
              <a:t> of tubers </a:t>
            </a:r>
            <a:r>
              <a:rPr lang="en-US" b="1" dirty="0" smtClean="0"/>
              <a:t>and to sugar </a:t>
            </a:r>
            <a:r>
              <a:rPr lang="en-US" b="1" dirty="0" smtClean="0">
                <a:solidFill>
                  <a:srgbClr val="9966FF"/>
                </a:solidFill>
              </a:rPr>
              <a:t>Beet </a:t>
            </a:r>
            <a:r>
              <a:rPr lang="en-US" b="1" dirty="0" smtClean="0"/>
              <a:t>root (crown rot and brown heart disease) </a:t>
            </a:r>
            <a:r>
              <a:rPr lang="en-US" b="1" dirty="0" smtClean="0">
                <a:solidFill>
                  <a:srgbClr val="9966FF"/>
                </a:solidFill>
              </a:rPr>
              <a:t>moldiness </a:t>
            </a:r>
            <a:r>
              <a:rPr lang="en-US" b="1" dirty="0" smtClean="0"/>
              <a:t>of root of beet</a:t>
            </a:r>
          </a:p>
          <a:p>
            <a:r>
              <a:rPr lang="en-US" sz="5400" b="1" dirty="0" smtClean="0">
                <a:solidFill>
                  <a:schemeClr val="accent6"/>
                </a:solidFill>
              </a:rPr>
              <a:t>Tuber crops, and roots: </a:t>
            </a:r>
            <a:r>
              <a:rPr lang="en-US" dirty="0" smtClean="0"/>
              <a:t/>
            </a:r>
            <a:br>
              <a:rPr lang="en-US" dirty="0" smtClean="0"/>
            </a:br>
            <a:r>
              <a:rPr lang="en-US" b="1" dirty="0" smtClean="0">
                <a:solidFill>
                  <a:srgbClr val="FF0000"/>
                </a:solidFill>
              </a:rPr>
              <a:t>Potassium</a:t>
            </a:r>
            <a:r>
              <a:rPr lang="en-US" b="1" dirty="0" smtClean="0"/>
              <a:t> compounds and elements dissolved amino </a:t>
            </a:r>
            <a:r>
              <a:rPr lang="en-US" sz="3200" b="1" dirty="0" err="1" smtClean="0">
                <a:solidFill>
                  <a:srgbClr val="FF0000"/>
                </a:solidFill>
              </a:rPr>
              <a:t>K</a:t>
            </a:r>
            <a:r>
              <a:rPr lang="en-US" sz="3200" b="1" dirty="0" err="1" smtClean="0">
                <a:solidFill>
                  <a:srgbClr val="9966FF"/>
                </a:solidFill>
              </a:rPr>
              <a:t>cl</a:t>
            </a:r>
            <a:r>
              <a:rPr lang="en-US" sz="3200" b="1" dirty="0" smtClean="0">
                <a:solidFill>
                  <a:srgbClr val="9966FF"/>
                </a:solidFill>
              </a:rPr>
              <a:t> </a:t>
            </a:r>
            <a:r>
              <a:rPr lang="en-US" b="1" dirty="0" smtClean="0"/>
              <a:t> polymerization </a:t>
            </a:r>
            <a:r>
              <a:rPr lang="en-US" b="1" dirty="0" smtClean="0">
                <a:solidFill>
                  <a:srgbClr val="FF0000"/>
                </a:solidFill>
              </a:rPr>
              <a:t>of sugars</a:t>
            </a:r>
            <a:r>
              <a:rPr lang="en-US" b="1" dirty="0" smtClean="0"/>
              <a:t>. </a:t>
            </a:r>
            <a:br>
              <a:rPr lang="en-US" b="1" dirty="0" smtClean="0"/>
            </a:br>
            <a:r>
              <a:rPr lang="en-US" b="1" dirty="0" smtClean="0">
                <a:solidFill>
                  <a:srgbClr val="FF0000"/>
                </a:solidFill>
              </a:rPr>
              <a:t>Nitrogen </a:t>
            </a:r>
            <a:r>
              <a:rPr lang="en-US" b="1" dirty="0" smtClean="0"/>
              <a:t>is important in the early stages of carbohydrate </a:t>
            </a:r>
            <a:r>
              <a:rPr lang="en-US" b="1" dirty="0" smtClean="0">
                <a:solidFill>
                  <a:srgbClr val="FF0000"/>
                </a:solidFill>
              </a:rPr>
              <a:t> ,</a:t>
            </a:r>
            <a:r>
              <a:rPr lang="en-US" b="1" dirty="0" smtClean="0"/>
              <a:t>starch </a:t>
            </a:r>
            <a:r>
              <a:rPr lang="en-US" b="1" dirty="0" smtClean="0">
                <a:solidFill>
                  <a:srgbClr val="FF0000"/>
                </a:solidFill>
              </a:rPr>
              <a:t>and</a:t>
            </a:r>
            <a:r>
              <a:rPr lang="en-US" b="1" dirty="0" smtClean="0"/>
              <a:t> sugars final stages of the risk in terms of reducing sugars in the sugar beet</a:t>
            </a:r>
            <a:r>
              <a:rPr lang="en-US" dirty="0" smtClean="0"/>
              <a:t>. </a:t>
            </a:r>
            <a:br>
              <a:rPr lang="en-US" dirty="0" smtClean="0"/>
            </a:br>
            <a:endParaRPr lang="en-US" dirty="0" smtClean="0"/>
          </a:p>
          <a:p>
            <a:r>
              <a:rPr lang="en-US" dirty="0" smtClean="0"/>
              <a:t/>
            </a:r>
            <a:br>
              <a:rPr lang="en-US" dirty="0" smtClean="0"/>
            </a:br>
            <a:endParaRPr lang="en-US" dirty="0" smtClean="0"/>
          </a:p>
          <a:p>
            <a:endParaRPr lang="en-US" b="1" dirty="0" smtClean="0"/>
          </a:p>
          <a:p>
            <a:r>
              <a:rPr lang="en-US" dirty="0" smtClean="0"/>
              <a:t/>
            </a:r>
            <a:br>
              <a:rPr lang="en-US" dirty="0" smtClean="0"/>
            </a:br>
            <a:endParaRPr lang="en-US" dirty="0"/>
          </a:p>
        </p:txBody>
      </p:sp>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16</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742589960"/>
      </p:ext>
    </p:extLst>
  </p:cSld>
  <p:clrMapOvr>
    <a:masterClrMapping/>
  </p:clrMapOvr>
  <p:transition spd="slow">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 </a:t>
            </a:r>
            <a:r>
              <a:rPr lang="en-US" b="1" dirty="0" smtClean="0">
                <a:solidFill>
                  <a:srgbClr val="FF0000"/>
                </a:solidFill>
              </a:rPr>
              <a:t>Calcium</a:t>
            </a:r>
            <a:r>
              <a:rPr lang="en-US" b="1" dirty="0" smtClean="0"/>
              <a:t> ion to move </a:t>
            </a:r>
            <a:r>
              <a:rPr lang="en-US" b="1" dirty="0" smtClean="0">
                <a:solidFill>
                  <a:srgbClr val="FF0000"/>
                </a:solidFill>
              </a:rPr>
              <a:t>a few </a:t>
            </a:r>
            <a:r>
              <a:rPr lang="en-US" b="1" dirty="0" smtClean="0"/>
              <a:t>copies of the </a:t>
            </a:r>
            <a:r>
              <a:rPr lang="en-US" b="1" dirty="0" smtClean="0">
                <a:solidFill>
                  <a:srgbClr val="FF0000"/>
                </a:solidFill>
              </a:rPr>
              <a:t>cortex </a:t>
            </a:r>
            <a:r>
              <a:rPr lang="en-US" b="1" dirty="0" smtClean="0"/>
              <a:t>only moving to upper  and staying  it doesn’t come done  . </a:t>
            </a:r>
            <a:br>
              <a:rPr lang="en-US" b="1" dirty="0" smtClean="0"/>
            </a:br>
            <a:r>
              <a:rPr lang="en-US" b="1" dirty="0" smtClean="0">
                <a:solidFill>
                  <a:srgbClr val="FF0000"/>
                </a:solidFill>
              </a:rPr>
              <a:t>The feeding of nutrients used by plants in the following forms: </a:t>
            </a:r>
            <a:br>
              <a:rPr lang="en-US" b="1" dirty="0" smtClean="0">
                <a:solidFill>
                  <a:srgbClr val="FF0000"/>
                </a:solidFill>
              </a:rPr>
            </a:br>
            <a:r>
              <a:rPr lang="en-US" b="1" dirty="0" smtClean="0">
                <a:solidFill>
                  <a:srgbClr val="FF0000"/>
                </a:solidFill>
              </a:rPr>
              <a:t>1-</a:t>
            </a:r>
            <a:r>
              <a:rPr lang="en-US" b="1" dirty="0" smtClean="0"/>
              <a:t>Domestic needs </a:t>
            </a:r>
            <a:r>
              <a:rPr lang="en-US" b="1" dirty="0" smtClean="0">
                <a:solidFill>
                  <a:srgbClr val="FF0000"/>
                </a:solidFill>
              </a:rPr>
              <a:t>internal requirement. </a:t>
            </a:r>
            <a:r>
              <a:rPr lang="en-US" b="1" dirty="0" smtClean="0"/>
              <a:t/>
            </a:r>
            <a:br>
              <a:rPr lang="en-US" b="1" dirty="0" smtClean="0"/>
            </a:br>
            <a:r>
              <a:rPr lang="en-US" b="1" dirty="0" smtClean="0">
                <a:solidFill>
                  <a:srgbClr val="FF0000"/>
                </a:solidFill>
              </a:rPr>
              <a:t>2-</a:t>
            </a:r>
            <a:r>
              <a:rPr lang="en-US" b="1" dirty="0" smtClean="0"/>
              <a:t>The needs of foreign </a:t>
            </a:r>
            <a:r>
              <a:rPr lang="en-US" b="1" dirty="0" smtClean="0">
                <a:solidFill>
                  <a:srgbClr val="FF0000"/>
                </a:solidFill>
              </a:rPr>
              <a:t>external requirement</a:t>
            </a:r>
            <a:r>
              <a:rPr lang="en-US" b="1" dirty="0" smtClean="0"/>
              <a:t>. </a:t>
            </a:r>
            <a:br>
              <a:rPr lang="en-US" b="1" dirty="0" smtClean="0"/>
            </a:br>
            <a:r>
              <a:rPr lang="en-US" b="1" dirty="0" smtClean="0">
                <a:solidFill>
                  <a:srgbClr val="FF0000"/>
                </a:solidFill>
              </a:rPr>
              <a:t>3-</a:t>
            </a:r>
            <a:r>
              <a:rPr lang="en-US" b="1" dirty="0" smtClean="0"/>
              <a:t>Jobing requirements </a:t>
            </a:r>
            <a:r>
              <a:rPr lang="en-US" b="1" dirty="0" smtClean="0">
                <a:solidFill>
                  <a:srgbClr val="FF0000"/>
                </a:solidFill>
              </a:rPr>
              <a:t>functional requirement. </a:t>
            </a:r>
            <a:r>
              <a:rPr lang="en-US" b="1" dirty="0" smtClean="0"/>
              <a:t/>
            </a:r>
            <a:br>
              <a:rPr lang="en-US" b="1" dirty="0" smtClean="0"/>
            </a:br>
            <a:r>
              <a:rPr lang="en-US" b="1" dirty="0" smtClean="0"/>
              <a:t> ® </a:t>
            </a:r>
            <a:r>
              <a:rPr lang="en-US" b="1" dirty="0" smtClean="0">
                <a:solidFill>
                  <a:srgbClr val="FF0000"/>
                </a:solidFill>
              </a:rPr>
              <a:t>said the plants </a:t>
            </a:r>
            <a:r>
              <a:rPr lang="en-US" b="1" dirty="0" smtClean="0"/>
              <a:t>feed on itself any feed itself, when it means a deficiency of nutrition and  the plant does not uptake it is requirements on environment ,and the nutrient moving component within the body to efficiency the elements.</a:t>
            </a:r>
          </a:p>
          <a:p>
            <a:endParaRPr lang="en-US" dirty="0"/>
          </a:p>
        </p:txBody>
      </p:sp>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2</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439071323"/>
      </p:ext>
    </p:extLst>
  </p:cSld>
  <p:clrMapOvr>
    <a:masterClrMapping/>
  </p:clrMapOvr>
  <p:transition spd="slow">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2021-2022</a:t>
            </a:r>
            <a:endParaRPr lang="en-US"/>
          </a:p>
        </p:txBody>
      </p:sp>
      <p:sp>
        <p:nvSpPr>
          <p:cNvPr id="5" name="Footer Placeholder 4"/>
          <p:cNvSpPr>
            <a:spLocks noGrp="1"/>
          </p:cNvSpPr>
          <p:nvPr>
            <p:ph type="ftr" sz="quarter" idx="11"/>
          </p:nvPr>
        </p:nvSpPr>
        <p:spPr/>
        <p:txBody>
          <a:bodyPr/>
          <a:lstStyle/>
          <a:p>
            <a:r>
              <a:rPr lang="en-US" smtClean="0"/>
              <a:t>Dr. Alwand Tahir Dizayee</a:t>
            </a:r>
            <a:endParaRPr lang="en-US" dirty="0"/>
          </a:p>
        </p:txBody>
      </p:sp>
      <p:sp>
        <p:nvSpPr>
          <p:cNvPr id="6" name="Slide Number Placeholder 5"/>
          <p:cNvSpPr>
            <a:spLocks noGrp="1"/>
          </p:cNvSpPr>
          <p:nvPr>
            <p:ph type="sldNum" sz="quarter" idx="12"/>
          </p:nvPr>
        </p:nvSpPr>
        <p:spPr/>
        <p:txBody>
          <a:bodyPr/>
          <a:lstStyle/>
          <a:p>
            <a:fld id="{D49E117A-CA9F-4CE9-A8CC-1947869981DF}" type="slidenum">
              <a:rPr lang="en-US" smtClean="0"/>
              <a:pPr/>
              <a:t>3</a:t>
            </a:fld>
            <a:endParaRPr lang="en-US"/>
          </a:p>
        </p:txBody>
      </p:sp>
      <p:pic>
        <p:nvPicPr>
          <p:cNvPr id="7" name="Content Placeholder 6" descr="C:\Users\NANO\Desktop\semnar taxrj\method of soil fertility evaluation\soil-fertility-evaluation-p-k-mani-55-1024.jpg"/>
          <p:cNvPicPr>
            <a:picLocks noGrp="1"/>
          </p:cNvPicPr>
          <p:nvPr>
            <p:ph idx="1"/>
          </p:nvPr>
        </p:nvPicPr>
        <p:blipFill>
          <a:blip r:embed="rId3" cstate="print"/>
          <a:srcRect/>
          <a:stretch>
            <a:fillRect/>
          </a:stretch>
        </p:blipFill>
        <p:spPr bwMode="auto">
          <a:xfrm>
            <a:off x="0" y="-304800"/>
            <a:ext cx="9144000" cy="7162800"/>
          </a:xfrm>
          <a:prstGeom prst="rect">
            <a:avLst/>
          </a:prstGeom>
          <a:noFill/>
          <a:ln w="9525">
            <a:noFill/>
            <a:miter lim="800000"/>
            <a:headEnd/>
            <a:tailEnd/>
          </a:ln>
        </p:spPr>
      </p:pic>
    </p:spTree>
    <p:extLst>
      <p:ext uri="{BB962C8B-B14F-4D97-AF65-F5344CB8AC3E}">
        <p14:creationId xmlns:p14="http://schemas.microsoft.com/office/powerpoint/2010/main" val="1882635522"/>
      </p:ext>
    </p:extLst>
  </p:cSld>
  <p:clrMapOvr>
    <a:masterClrMapping/>
  </p:clrMapOvr>
  <p:transition spd="slow">
    <p:newsflash/>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1"/>
            <a:ext cx="8229600" cy="5293757"/>
          </a:xfrm>
          <a:prstGeom prst="rect">
            <a:avLst/>
          </a:prstGeom>
        </p:spPr>
        <p:txBody>
          <a:bodyPr wrap="square">
            <a:spAutoFit/>
          </a:bodyPr>
          <a:lstStyle/>
          <a:p>
            <a:r>
              <a:rPr lang="en-US" b="1" dirty="0" smtClean="0"/>
              <a:t>Movement of the nutrition component = </a:t>
            </a:r>
          </a:p>
          <a:p>
            <a:r>
              <a:rPr lang="en-US" sz="2400" b="1" dirty="0" smtClean="0">
                <a:solidFill>
                  <a:srgbClr val="FF0000"/>
                </a:solidFill>
              </a:rPr>
              <a:t>concentration</a:t>
            </a:r>
            <a:r>
              <a:rPr lang="en-US" sz="2400" b="1" dirty="0" smtClean="0"/>
              <a:t> of nutrient in </a:t>
            </a:r>
            <a:r>
              <a:rPr lang="en-US" sz="2400" b="1" dirty="0" smtClean="0">
                <a:solidFill>
                  <a:srgbClr val="FF0000"/>
                </a:solidFill>
              </a:rPr>
              <a:t>the old </a:t>
            </a:r>
            <a:r>
              <a:rPr lang="en-US" sz="2400" b="1" dirty="0" smtClean="0"/>
              <a:t>leaves</a:t>
            </a:r>
            <a:r>
              <a:rPr lang="en-US" b="1" dirty="0" smtClean="0"/>
              <a:t> </a:t>
            </a:r>
            <a:r>
              <a:rPr lang="en-US" sz="4800" b="1" dirty="0" smtClean="0">
                <a:solidFill>
                  <a:srgbClr val="00B0F0"/>
                </a:solidFill>
              </a:rPr>
              <a:t>/ </a:t>
            </a:r>
            <a:r>
              <a:rPr lang="en-US" b="1" dirty="0" smtClean="0">
                <a:solidFill>
                  <a:srgbClr val="FF0000"/>
                </a:solidFill>
              </a:rPr>
              <a:t>concentration</a:t>
            </a:r>
            <a:r>
              <a:rPr lang="en-US" sz="2400" b="1" dirty="0" smtClean="0"/>
              <a:t> of nutrient in the </a:t>
            </a:r>
            <a:r>
              <a:rPr lang="en-US" sz="2400" b="1" dirty="0" smtClean="0">
                <a:solidFill>
                  <a:srgbClr val="FF0000"/>
                </a:solidFill>
              </a:rPr>
              <a:t>young leaves </a:t>
            </a:r>
            <a:r>
              <a:rPr lang="en-US" sz="2400" b="1" dirty="0" smtClean="0"/>
              <a:t>:</a:t>
            </a:r>
          </a:p>
          <a:p>
            <a:r>
              <a:rPr lang="en-US" dirty="0" smtClean="0"/>
              <a:t/>
            </a:r>
            <a:br>
              <a:rPr lang="en-US" dirty="0" smtClean="0"/>
            </a:br>
            <a:r>
              <a:rPr lang="en-US" b="1" dirty="0" smtClean="0"/>
              <a:t>If </a:t>
            </a:r>
            <a:r>
              <a:rPr lang="en-US" b="1" dirty="0" smtClean="0">
                <a:solidFill>
                  <a:srgbClr val="FF0000"/>
                </a:solidFill>
              </a:rPr>
              <a:t>more</a:t>
            </a:r>
            <a:r>
              <a:rPr lang="en-US" b="1" dirty="0" smtClean="0"/>
              <a:t> than </a:t>
            </a:r>
            <a:r>
              <a:rPr lang="en-US" b="1" dirty="0" smtClean="0">
                <a:solidFill>
                  <a:srgbClr val="FF0000"/>
                </a:solidFill>
              </a:rPr>
              <a:t>1 it </a:t>
            </a:r>
            <a:r>
              <a:rPr lang="en-US" b="1" dirty="0" smtClean="0"/>
              <a:t> is  </a:t>
            </a:r>
            <a:r>
              <a:rPr lang="en-US" b="1" dirty="0" smtClean="0">
                <a:solidFill>
                  <a:srgbClr val="FF0000"/>
                </a:solidFill>
              </a:rPr>
              <a:t>immobile. </a:t>
            </a:r>
            <a:r>
              <a:rPr lang="en-US" b="1" dirty="0" smtClean="0"/>
              <a:t/>
            </a:r>
            <a:br>
              <a:rPr lang="en-US" b="1" dirty="0" smtClean="0"/>
            </a:br>
            <a:r>
              <a:rPr lang="en-US" b="1" dirty="0" smtClean="0"/>
              <a:t>If </a:t>
            </a:r>
            <a:r>
              <a:rPr lang="en-US" b="1" dirty="0" smtClean="0">
                <a:solidFill>
                  <a:srgbClr val="FF0000"/>
                </a:solidFill>
              </a:rPr>
              <a:t>equal</a:t>
            </a:r>
            <a:r>
              <a:rPr lang="en-US" b="1" dirty="0" smtClean="0"/>
              <a:t> to </a:t>
            </a:r>
            <a:r>
              <a:rPr lang="en-US" b="1" dirty="0" smtClean="0">
                <a:solidFill>
                  <a:srgbClr val="FF0000"/>
                </a:solidFill>
              </a:rPr>
              <a:t>1</a:t>
            </a:r>
            <a:r>
              <a:rPr lang="en-US" b="1" dirty="0" smtClean="0"/>
              <a:t> is almost </a:t>
            </a:r>
            <a:r>
              <a:rPr lang="en-US" b="1" dirty="0" smtClean="0">
                <a:solidFill>
                  <a:srgbClr val="FF0000"/>
                </a:solidFill>
              </a:rPr>
              <a:t>not mobile</a:t>
            </a:r>
            <a:r>
              <a:rPr lang="en-US" b="1" dirty="0" smtClean="0"/>
              <a:t>. </a:t>
            </a:r>
            <a:br>
              <a:rPr lang="en-US" b="1" dirty="0" smtClean="0"/>
            </a:br>
            <a:r>
              <a:rPr lang="en-US" b="1" dirty="0" smtClean="0"/>
              <a:t>If they are </a:t>
            </a:r>
            <a:r>
              <a:rPr lang="en-US" b="1" dirty="0" smtClean="0">
                <a:solidFill>
                  <a:srgbClr val="FF0000"/>
                </a:solidFill>
              </a:rPr>
              <a:t>smalle</a:t>
            </a:r>
            <a:r>
              <a:rPr lang="en-US" b="1" dirty="0" smtClean="0"/>
              <a:t>r than </a:t>
            </a:r>
            <a:r>
              <a:rPr lang="en-US" b="1" dirty="0" smtClean="0">
                <a:solidFill>
                  <a:srgbClr val="FF0000"/>
                </a:solidFill>
              </a:rPr>
              <a:t>1 </a:t>
            </a:r>
            <a:r>
              <a:rPr lang="en-US" b="1" dirty="0" smtClean="0"/>
              <a:t>it </a:t>
            </a:r>
            <a:r>
              <a:rPr lang="en-US" b="1" dirty="0" smtClean="0">
                <a:solidFill>
                  <a:srgbClr val="FF0000"/>
                </a:solidFill>
              </a:rPr>
              <a:t>mobil</a:t>
            </a:r>
            <a:r>
              <a:rPr lang="en-US" b="1" dirty="0" smtClean="0"/>
              <a:t>e. . </a:t>
            </a:r>
          </a:p>
          <a:p>
            <a:endParaRPr lang="en-US" b="1" dirty="0" smtClean="0"/>
          </a:p>
          <a:p>
            <a:r>
              <a:rPr lang="en-US" b="1" dirty="0" smtClean="0"/>
              <a:t/>
            </a:r>
            <a:br>
              <a:rPr lang="en-US" b="1" dirty="0" smtClean="0"/>
            </a:br>
            <a:r>
              <a:rPr lang="en-US" b="1" dirty="0" smtClean="0"/>
              <a:t> </a:t>
            </a:r>
            <a:r>
              <a:rPr lang="en-US" sz="2000" b="1" dirty="0" smtClean="0"/>
              <a:t>® </a:t>
            </a:r>
            <a:r>
              <a:rPr lang="en-US" sz="2000" b="1" dirty="0" smtClean="0">
                <a:solidFill>
                  <a:srgbClr val="FF0000"/>
                </a:solidFill>
              </a:rPr>
              <a:t>mobile Phosphorus </a:t>
            </a:r>
            <a:r>
              <a:rPr lang="en-US" sz="2000" b="1" dirty="0" smtClean="0"/>
              <a:t>a day or over several times a day within the body of the plant (photosynthesis) to build and analyze the protein composition of sugars and fats and nucleic acids and organic. </a:t>
            </a:r>
            <a:br>
              <a:rPr lang="en-US" sz="2000" b="1" dirty="0" smtClean="0"/>
            </a:br>
            <a:r>
              <a:rPr lang="en-US" sz="2000" b="1" dirty="0" smtClean="0"/>
              <a:t> ® </a:t>
            </a:r>
            <a:r>
              <a:rPr lang="en-US" sz="2000" b="1" dirty="0" smtClean="0">
                <a:solidFill>
                  <a:srgbClr val="FF0000"/>
                </a:solidFill>
              </a:rPr>
              <a:t>Sulfur also mobile</a:t>
            </a:r>
            <a:r>
              <a:rPr lang="en-US" sz="2000" b="1" dirty="0" smtClean="0"/>
              <a:t>, but less than the movement of phosphorus and sulfur from the roots to the leaves to the very old to the young leaves for photosynthesis. </a:t>
            </a:r>
            <a:br>
              <a:rPr lang="en-US" sz="2000" b="1" dirty="0" smtClean="0"/>
            </a:br>
            <a:endParaRPr lang="en-US" sz="2000" b="1"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4</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4033683172"/>
      </p:ext>
    </p:extLst>
  </p:cSld>
  <p:clrMapOvr>
    <a:masterClrMapping/>
  </p:clrMapOvr>
  <p:transition spd="slow">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143000"/>
            <a:ext cx="7772400" cy="4401205"/>
          </a:xfrm>
          <a:prstGeom prst="rect">
            <a:avLst/>
          </a:prstGeom>
        </p:spPr>
        <p:txBody>
          <a:bodyPr wrap="square">
            <a:spAutoFit/>
          </a:bodyPr>
          <a:lstStyle/>
          <a:p>
            <a:r>
              <a:rPr lang="en-US" sz="2400" b="1" dirty="0" smtClean="0">
                <a:solidFill>
                  <a:srgbClr val="E50BE5"/>
                </a:solidFill>
              </a:rPr>
              <a:t>There are a relationships between </a:t>
            </a:r>
            <a:r>
              <a:rPr lang="en-US" b="1" dirty="0" smtClean="0">
                <a:solidFill>
                  <a:srgbClr val="E50BE5"/>
                </a:solidFill>
              </a:rPr>
              <a:t>:</a:t>
            </a:r>
            <a:r>
              <a:rPr lang="en-US" b="1" dirty="0" smtClean="0"/>
              <a:t/>
            </a:r>
            <a:br>
              <a:rPr lang="en-US" b="1" dirty="0" smtClean="0"/>
            </a:br>
            <a:r>
              <a:rPr lang="en-US" b="1" dirty="0" smtClean="0"/>
              <a:t>(</a:t>
            </a:r>
            <a:r>
              <a:rPr lang="en-US" sz="4400" b="1" dirty="0" smtClean="0">
                <a:solidFill>
                  <a:srgbClr val="FF0000"/>
                </a:solidFill>
              </a:rPr>
              <a:t>-</a:t>
            </a:r>
            <a:r>
              <a:rPr lang="en-US" b="1" dirty="0" smtClean="0"/>
              <a:t>) As well as </a:t>
            </a:r>
            <a:r>
              <a:rPr lang="en-US" b="1" dirty="0" smtClean="0">
                <a:solidFill>
                  <a:srgbClr val="FF0000"/>
                </a:solidFill>
              </a:rPr>
              <a:t>Nitrogen</a:t>
            </a:r>
            <a:r>
              <a:rPr lang="en-US" b="1" dirty="0" smtClean="0"/>
              <a:t> and composition of </a:t>
            </a:r>
            <a:r>
              <a:rPr lang="en-US" b="1" dirty="0" smtClean="0">
                <a:solidFill>
                  <a:srgbClr val="FF0000"/>
                </a:solidFill>
              </a:rPr>
              <a:t>carbohydrates</a:t>
            </a:r>
            <a:r>
              <a:rPr lang="en-US" b="1" dirty="0" smtClean="0"/>
              <a:t>.</a:t>
            </a:r>
            <a:br>
              <a:rPr lang="en-US" b="1" dirty="0" smtClean="0"/>
            </a:br>
            <a:r>
              <a:rPr lang="en-US" b="1" dirty="0" smtClean="0"/>
              <a:t>(</a:t>
            </a:r>
            <a:r>
              <a:rPr lang="en-US" sz="4000" b="1" dirty="0" smtClean="0">
                <a:solidFill>
                  <a:srgbClr val="FF0000"/>
                </a:solidFill>
              </a:rPr>
              <a:t>-</a:t>
            </a:r>
            <a:r>
              <a:rPr lang="en-US" b="1" dirty="0" smtClean="0"/>
              <a:t>) The composition of the</a:t>
            </a:r>
            <a:r>
              <a:rPr lang="en-US" b="1" dirty="0" smtClean="0">
                <a:solidFill>
                  <a:srgbClr val="FF0000"/>
                </a:solidFill>
              </a:rPr>
              <a:t> oil </a:t>
            </a:r>
            <a:r>
              <a:rPr lang="en-US" b="1" dirty="0" smtClean="0"/>
              <a:t>and </a:t>
            </a:r>
            <a:r>
              <a:rPr lang="en-US" b="1" dirty="0" smtClean="0">
                <a:solidFill>
                  <a:srgbClr val="FF0000"/>
                </a:solidFill>
              </a:rPr>
              <a:t>protein</a:t>
            </a:r>
            <a:r>
              <a:rPr lang="en-US" b="1" dirty="0" smtClean="0"/>
              <a:t>.</a:t>
            </a:r>
            <a:br>
              <a:rPr lang="en-US" b="1" dirty="0" smtClean="0"/>
            </a:br>
            <a:r>
              <a:rPr lang="en-US" b="1" dirty="0" smtClean="0"/>
              <a:t>(</a:t>
            </a:r>
            <a:r>
              <a:rPr lang="en-US" sz="3600" b="1" dirty="0" smtClean="0">
                <a:solidFill>
                  <a:srgbClr val="FF0000"/>
                </a:solidFill>
              </a:rPr>
              <a:t>-</a:t>
            </a:r>
            <a:r>
              <a:rPr lang="en-US" b="1" dirty="0" smtClean="0"/>
              <a:t>) The composition of </a:t>
            </a:r>
            <a:r>
              <a:rPr lang="en-US" b="1" dirty="0" smtClean="0">
                <a:solidFill>
                  <a:srgbClr val="FF0000"/>
                </a:solidFill>
              </a:rPr>
              <a:t>carbohydrates</a:t>
            </a:r>
            <a:r>
              <a:rPr lang="en-US" b="1" dirty="0" smtClean="0"/>
              <a:t> and </a:t>
            </a:r>
            <a:r>
              <a:rPr lang="en-US" b="1" dirty="0" smtClean="0">
                <a:solidFill>
                  <a:srgbClr val="FF0000"/>
                </a:solidFill>
              </a:rPr>
              <a:t>oil.</a:t>
            </a:r>
          </a:p>
          <a:p>
            <a:r>
              <a:rPr lang="en-US" sz="2400" b="1" dirty="0" smtClean="0">
                <a:solidFill>
                  <a:srgbClr val="E50BE5"/>
                </a:solidFill>
              </a:rPr>
              <a:t/>
            </a:r>
            <a:br>
              <a:rPr lang="en-US" sz="2400" b="1" dirty="0" smtClean="0">
                <a:solidFill>
                  <a:srgbClr val="E50BE5"/>
                </a:solidFill>
              </a:rPr>
            </a:br>
            <a:r>
              <a:rPr lang="en-US" sz="2400" b="1" dirty="0" smtClean="0">
                <a:solidFill>
                  <a:srgbClr val="E50BE5"/>
                </a:solidFill>
              </a:rPr>
              <a:t> There are a relationships between : </a:t>
            </a:r>
            <a:r>
              <a:rPr lang="en-US" b="1" dirty="0" smtClean="0"/>
              <a:t/>
            </a:r>
            <a:br>
              <a:rPr lang="en-US" b="1" dirty="0" smtClean="0"/>
            </a:br>
            <a:r>
              <a:rPr lang="en-US" b="1" dirty="0" smtClean="0"/>
              <a:t>(</a:t>
            </a:r>
            <a:r>
              <a:rPr lang="en-US" sz="2800" b="1" dirty="0" smtClean="0">
                <a:solidFill>
                  <a:srgbClr val="FF0000"/>
                </a:solidFill>
              </a:rPr>
              <a:t>+</a:t>
            </a:r>
            <a:r>
              <a:rPr lang="en-US" b="1" dirty="0" smtClean="0"/>
              <a:t>) </a:t>
            </a:r>
            <a:r>
              <a:rPr lang="en-US" b="1" dirty="0" smtClean="0">
                <a:solidFill>
                  <a:srgbClr val="FF0000"/>
                </a:solidFill>
              </a:rPr>
              <a:t>Protein</a:t>
            </a:r>
            <a:r>
              <a:rPr lang="en-US" b="1" dirty="0" smtClean="0"/>
              <a:t> formation and the addition of </a:t>
            </a:r>
            <a:r>
              <a:rPr lang="en-US" b="1" dirty="0" smtClean="0">
                <a:solidFill>
                  <a:srgbClr val="FF0000"/>
                </a:solidFill>
              </a:rPr>
              <a:t>Nitrogen</a:t>
            </a:r>
            <a:r>
              <a:rPr lang="en-US" b="1" dirty="0" smtClean="0"/>
              <a:t>.</a:t>
            </a:r>
            <a:br>
              <a:rPr lang="en-US" b="1" dirty="0" smtClean="0"/>
            </a:br>
            <a:r>
              <a:rPr lang="en-US" b="1" dirty="0" smtClean="0"/>
              <a:t>(</a:t>
            </a:r>
            <a:r>
              <a:rPr lang="en-US" sz="3200" b="1" dirty="0" smtClean="0">
                <a:solidFill>
                  <a:srgbClr val="FF0000"/>
                </a:solidFill>
              </a:rPr>
              <a:t>+</a:t>
            </a:r>
            <a:r>
              <a:rPr lang="en-US" b="1" dirty="0" smtClean="0"/>
              <a:t>) Formation </a:t>
            </a:r>
            <a:r>
              <a:rPr lang="en-US" b="1" dirty="0" smtClean="0">
                <a:solidFill>
                  <a:srgbClr val="FF0000"/>
                </a:solidFill>
              </a:rPr>
              <a:t>oil</a:t>
            </a:r>
            <a:r>
              <a:rPr lang="en-US" b="1" dirty="0" smtClean="0"/>
              <a:t> and the addition of </a:t>
            </a:r>
            <a:r>
              <a:rPr lang="en-US" b="1" dirty="0" smtClean="0">
                <a:solidFill>
                  <a:srgbClr val="FF0000"/>
                </a:solidFill>
              </a:rPr>
              <a:t>Potassium </a:t>
            </a:r>
            <a:r>
              <a:rPr lang="en-US" b="1" dirty="0" smtClean="0"/>
              <a:t>and</a:t>
            </a:r>
            <a:r>
              <a:rPr lang="en-US" b="1" dirty="0" smtClean="0">
                <a:solidFill>
                  <a:srgbClr val="FF0000"/>
                </a:solidFill>
              </a:rPr>
              <a:t> Phosphorus</a:t>
            </a:r>
            <a:r>
              <a:rPr lang="en-US" b="1" dirty="0" smtClean="0"/>
              <a:t>.</a:t>
            </a:r>
            <a:br>
              <a:rPr lang="en-US" b="1" dirty="0" smtClean="0"/>
            </a:br>
            <a:r>
              <a:rPr lang="en-US" b="1" dirty="0" smtClean="0"/>
              <a:t>(</a:t>
            </a:r>
            <a:r>
              <a:rPr lang="en-US" sz="2800" b="1" dirty="0" smtClean="0">
                <a:solidFill>
                  <a:srgbClr val="FF0000"/>
                </a:solidFill>
              </a:rPr>
              <a:t>+</a:t>
            </a:r>
            <a:r>
              <a:rPr lang="en-US" b="1" dirty="0" smtClean="0"/>
              <a:t>) Composition of </a:t>
            </a:r>
            <a:r>
              <a:rPr lang="en-US" b="1" dirty="0" smtClean="0">
                <a:solidFill>
                  <a:srgbClr val="FF0000"/>
                </a:solidFill>
              </a:rPr>
              <a:t>carbohydrates</a:t>
            </a:r>
            <a:r>
              <a:rPr lang="en-US" b="1" dirty="0" smtClean="0"/>
              <a:t>, </a:t>
            </a:r>
            <a:r>
              <a:rPr lang="en-US" b="1" dirty="0" smtClean="0">
                <a:solidFill>
                  <a:srgbClr val="FF0000"/>
                </a:solidFill>
              </a:rPr>
              <a:t>Potassium</a:t>
            </a:r>
            <a:r>
              <a:rPr lang="en-US" b="1" dirty="0" smtClean="0"/>
              <a:t> and </a:t>
            </a:r>
            <a:r>
              <a:rPr lang="en-US" b="1" dirty="0" smtClean="0">
                <a:solidFill>
                  <a:srgbClr val="FF0000"/>
                </a:solidFill>
              </a:rPr>
              <a:t>Phosphorus</a:t>
            </a:r>
            <a:r>
              <a:rPr lang="en-US" b="1" dirty="0" smtClean="0"/>
              <a:t>.</a:t>
            </a:r>
            <a:endParaRPr lang="en-US" b="1" dirty="0"/>
          </a:p>
        </p:txBody>
      </p:sp>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5</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888577524"/>
      </p:ext>
    </p:extLst>
  </p:cSld>
  <p:clrMapOvr>
    <a:masterClrMapping/>
  </p:clrMapOvr>
  <p:transition spd="slow">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Different</a:t>
            </a:r>
            <a:r>
              <a:rPr lang="en-US" dirty="0" smtClean="0"/>
              <a:t> crops needs different nut.</a:t>
            </a:r>
            <a:endParaRPr lang="en-US" dirty="0"/>
          </a:p>
        </p:txBody>
      </p:sp>
      <p:sp>
        <p:nvSpPr>
          <p:cNvPr id="3" name="Content Placeholder 2"/>
          <p:cNvSpPr>
            <a:spLocks noGrp="1"/>
          </p:cNvSpPr>
          <p:nvPr>
            <p:ph idx="1"/>
          </p:nvPr>
        </p:nvSpPr>
        <p:spPr/>
        <p:txBody>
          <a:bodyPr>
            <a:normAutofit lnSpcReduction="10000"/>
          </a:bodyPr>
          <a:lstStyle/>
          <a:p>
            <a:r>
              <a:rPr lang="en-US" dirty="0" smtClean="0"/>
              <a:t>1.</a:t>
            </a:r>
            <a:r>
              <a:rPr lang="en-US" dirty="0" smtClean="0">
                <a:solidFill>
                  <a:srgbClr val="FF0000"/>
                </a:solidFill>
              </a:rPr>
              <a:t>Cereal</a:t>
            </a:r>
            <a:r>
              <a:rPr lang="en-US" dirty="0" smtClean="0"/>
              <a:t> Crops .</a:t>
            </a:r>
          </a:p>
          <a:p>
            <a:r>
              <a:rPr lang="en-US" dirty="0" smtClean="0"/>
              <a:t>2.</a:t>
            </a:r>
            <a:r>
              <a:rPr lang="en-US" dirty="0" smtClean="0">
                <a:solidFill>
                  <a:srgbClr val="FF0000"/>
                </a:solidFill>
              </a:rPr>
              <a:t>Root</a:t>
            </a:r>
            <a:r>
              <a:rPr lang="en-US" dirty="0" smtClean="0"/>
              <a:t> &amp; </a:t>
            </a:r>
            <a:r>
              <a:rPr lang="en-US" dirty="0" smtClean="0">
                <a:solidFill>
                  <a:srgbClr val="FF0000"/>
                </a:solidFill>
              </a:rPr>
              <a:t>Tuber</a:t>
            </a:r>
            <a:r>
              <a:rPr lang="en-US" dirty="0" smtClean="0"/>
              <a:t> Crops.</a:t>
            </a:r>
          </a:p>
          <a:p>
            <a:r>
              <a:rPr lang="en-US" dirty="0" smtClean="0"/>
              <a:t>3.</a:t>
            </a:r>
            <a:r>
              <a:rPr lang="en-US" dirty="0" smtClean="0">
                <a:solidFill>
                  <a:srgbClr val="FF0000"/>
                </a:solidFill>
              </a:rPr>
              <a:t>Oil</a:t>
            </a:r>
            <a:r>
              <a:rPr lang="en-US" dirty="0" smtClean="0"/>
              <a:t> Crops.</a:t>
            </a:r>
          </a:p>
          <a:p>
            <a:r>
              <a:rPr lang="en-US" dirty="0" smtClean="0"/>
              <a:t>4.</a:t>
            </a:r>
            <a:r>
              <a:rPr lang="en-US" dirty="0" smtClean="0">
                <a:solidFill>
                  <a:srgbClr val="FF0000"/>
                </a:solidFill>
              </a:rPr>
              <a:t>Vegetable</a:t>
            </a:r>
            <a:r>
              <a:rPr lang="en-US" dirty="0" smtClean="0"/>
              <a:t> &amp;</a:t>
            </a:r>
            <a:r>
              <a:rPr lang="en-US" dirty="0" smtClean="0">
                <a:solidFill>
                  <a:srgbClr val="FF0000"/>
                </a:solidFill>
              </a:rPr>
              <a:t>Fruit</a:t>
            </a:r>
            <a:r>
              <a:rPr lang="en-US" dirty="0" smtClean="0"/>
              <a:t> trees Fruitful.</a:t>
            </a:r>
          </a:p>
          <a:p>
            <a:r>
              <a:rPr lang="en-US" dirty="0" smtClean="0"/>
              <a:t>5.</a:t>
            </a:r>
            <a:r>
              <a:rPr lang="en-US" dirty="0" smtClean="0">
                <a:solidFill>
                  <a:srgbClr val="FF0000"/>
                </a:solidFill>
              </a:rPr>
              <a:t>Fodder</a:t>
            </a:r>
            <a:r>
              <a:rPr lang="en-US" dirty="0" smtClean="0"/>
              <a:t> Crops .</a:t>
            </a:r>
          </a:p>
          <a:p>
            <a:r>
              <a:rPr lang="en-US" dirty="0" smtClean="0"/>
              <a:t>Nutrients    { </a:t>
            </a:r>
            <a:r>
              <a:rPr lang="en-US" dirty="0" smtClean="0">
                <a:solidFill>
                  <a:srgbClr val="FF0000"/>
                </a:solidFill>
              </a:rPr>
              <a:t>N,P &amp; K </a:t>
            </a:r>
            <a:r>
              <a:rPr lang="en-US" dirty="0" smtClean="0"/>
              <a:t>} </a:t>
            </a:r>
            <a:r>
              <a:rPr lang="en-US" dirty="0" smtClean="0">
                <a:solidFill>
                  <a:srgbClr val="00B0F0"/>
                </a:solidFill>
              </a:rPr>
              <a:t>Macro</a:t>
            </a:r>
            <a:r>
              <a:rPr lang="en-US" dirty="0" smtClean="0"/>
              <a:t> Nu. </a:t>
            </a:r>
            <a:r>
              <a:rPr lang="en-US" dirty="0" smtClean="0">
                <a:solidFill>
                  <a:srgbClr val="FF0000"/>
                </a:solidFill>
              </a:rPr>
              <a:t>production.</a:t>
            </a:r>
            <a:r>
              <a:rPr lang="en-US" dirty="0" smtClean="0"/>
              <a:t> </a:t>
            </a:r>
          </a:p>
          <a:p>
            <a:r>
              <a:rPr lang="en-US" dirty="0" smtClean="0"/>
              <a:t>                  { All </a:t>
            </a:r>
            <a:r>
              <a:rPr lang="en-US" dirty="0" smtClean="0">
                <a:solidFill>
                  <a:srgbClr val="00B0F0"/>
                </a:solidFill>
              </a:rPr>
              <a:t>Micro</a:t>
            </a:r>
            <a:r>
              <a:rPr lang="en-US" dirty="0" smtClean="0"/>
              <a:t> } </a:t>
            </a:r>
            <a:r>
              <a:rPr lang="en-US" dirty="0" smtClean="0">
                <a:solidFill>
                  <a:srgbClr val="FF0000"/>
                </a:solidFill>
              </a:rPr>
              <a:t>test</a:t>
            </a:r>
            <a:r>
              <a:rPr lang="en-US" dirty="0" smtClean="0"/>
              <a:t> Nu.</a:t>
            </a:r>
          </a:p>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6</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435622936"/>
      </p:ext>
    </p:extLst>
  </p:cSld>
  <p:clrMapOvr>
    <a:masterClrMapping/>
  </p:clrMapOvr>
  <p:transition spd="slow">
    <p:newsflash/>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12845"/>
            <a:ext cx="8229600" cy="5755422"/>
          </a:xfrm>
          <a:prstGeom prst="rect">
            <a:avLst/>
          </a:prstGeom>
        </p:spPr>
        <p:txBody>
          <a:bodyPr wrap="square">
            <a:spAutoFit/>
          </a:bodyPr>
          <a:lstStyle/>
          <a:p>
            <a:r>
              <a:rPr lang="en-US" sz="2800" b="1" dirty="0" smtClean="0">
                <a:solidFill>
                  <a:srgbClr val="7030A0"/>
                </a:solidFill>
              </a:rPr>
              <a:t>Mineral nutrition and quality of crops, the purpose of use :</a:t>
            </a:r>
          </a:p>
          <a:p>
            <a:endParaRPr lang="en-US" sz="2000" b="1" dirty="0" smtClean="0">
              <a:solidFill>
                <a:srgbClr val="FF0000"/>
              </a:solidFill>
            </a:endParaRPr>
          </a:p>
          <a:p>
            <a:r>
              <a:rPr lang="en-US" sz="2000" b="1" dirty="0" smtClean="0">
                <a:solidFill>
                  <a:srgbClr val="FF0000"/>
                </a:solidFill>
              </a:rPr>
              <a:t>All the best </a:t>
            </a:r>
            <a:r>
              <a:rPr lang="en-US" sz="2000" b="1" dirty="0" smtClean="0"/>
              <a:t>characters and the quality varies according to the plant  :-(</a:t>
            </a:r>
            <a:r>
              <a:rPr lang="en-US" sz="2000" b="1" dirty="0" smtClean="0">
                <a:solidFill>
                  <a:srgbClr val="FF0000"/>
                </a:solidFill>
              </a:rPr>
              <a:t>taste  , relish, hardness , solidity ,softens , freshness</a:t>
            </a:r>
            <a:r>
              <a:rPr lang="en-US" sz="2000" b="1" dirty="0" smtClean="0"/>
              <a:t>)</a:t>
            </a:r>
          </a:p>
          <a:p>
            <a:r>
              <a:rPr lang="en-US" sz="2000" b="1" dirty="0" smtClean="0"/>
              <a:t>hardness of digestion</a:t>
            </a:r>
          </a:p>
          <a:p>
            <a:r>
              <a:rPr lang="en-US" b="1" dirty="0" smtClean="0"/>
              <a:t>for example: </a:t>
            </a:r>
            <a:r>
              <a:rPr lang="en-US" dirty="0" smtClean="0"/>
              <a:t/>
            </a:r>
            <a:br>
              <a:rPr lang="en-US" dirty="0" smtClean="0"/>
            </a:br>
            <a:r>
              <a:rPr lang="en-US" sz="3200" b="1" dirty="0" smtClean="0">
                <a:solidFill>
                  <a:srgbClr val="7030A0"/>
                </a:solidFill>
              </a:rPr>
              <a:t>Barley</a:t>
            </a:r>
            <a:r>
              <a:rPr lang="en-US" b="1" dirty="0" smtClean="0">
                <a:solidFill>
                  <a:srgbClr val="FF0000"/>
                </a:solidFill>
              </a:rPr>
              <a:t>:</a:t>
            </a:r>
          </a:p>
          <a:p>
            <a:r>
              <a:rPr lang="en-US" b="1" dirty="0" smtClean="0">
                <a:solidFill>
                  <a:srgbClr val="FF0000"/>
                </a:solidFill>
              </a:rPr>
              <a:t> </a:t>
            </a:r>
            <a:r>
              <a:rPr lang="en-US" b="1" dirty="0" smtClean="0"/>
              <a:t>- </a:t>
            </a:r>
            <a:r>
              <a:rPr lang="en-US" b="1" i="1" dirty="0" smtClean="0">
                <a:solidFill>
                  <a:srgbClr val="FF0000"/>
                </a:solidFill>
              </a:rPr>
              <a:t>Feed</a:t>
            </a:r>
            <a:r>
              <a:rPr lang="en-US" b="1" dirty="0" smtClean="0"/>
              <a:t>: increase the proportion of </a:t>
            </a:r>
            <a:r>
              <a:rPr lang="en-US" b="1" dirty="0" smtClean="0">
                <a:solidFill>
                  <a:srgbClr val="FF0000"/>
                </a:solidFill>
              </a:rPr>
              <a:t>protein</a:t>
            </a:r>
            <a:r>
              <a:rPr lang="en-US" b="1" dirty="0" smtClean="0"/>
              <a:t>. </a:t>
            </a:r>
            <a:r>
              <a:rPr lang="en-US" dirty="0" smtClean="0"/>
              <a:t/>
            </a:r>
            <a:br>
              <a:rPr lang="en-US" dirty="0" smtClean="0"/>
            </a:br>
            <a:r>
              <a:rPr lang="en-US" b="1" dirty="0" smtClean="0"/>
              <a:t>- </a:t>
            </a:r>
            <a:r>
              <a:rPr lang="en-US" b="1" i="1" dirty="0" smtClean="0">
                <a:solidFill>
                  <a:srgbClr val="FF0000"/>
                </a:solidFill>
              </a:rPr>
              <a:t>Beer</a:t>
            </a:r>
            <a:r>
              <a:rPr lang="en-US" b="1" dirty="0" smtClean="0">
                <a:solidFill>
                  <a:srgbClr val="FF0000"/>
                </a:solidFill>
              </a:rPr>
              <a:t>: </a:t>
            </a:r>
            <a:r>
              <a:rPr lang="en-US" b="1" dirty="0" smtClean="0"/>
              <a:t>not more than 7% of </a:t>
            </a:r>
            <a:r>
              <a:rPr lang="en-US" b="1" dirty="0" smtClean="0">
                <a:solidFill>
                  <a:srgbClr val="FF0000"/>
                </a:solidFill>
              </a:rPr>
              <a:t>protein</a:t>
            </a:r>
            <a:r>
              <a:rPr lang="en-US" b="1" dirty="0" smtClean="0"/>
              <a:t> at the expense of </a:t>
            </a:r>
            <a:r>
              <a:rPr lang="en-US" b="1" dirty="0" smtClean="0">
                <a:solidFill>
                  <a:srgbClr val="FF0000"/>
                </a:solidFill>
              </a:rPr>
              <a:t>carbohydrates</a:t>
            </a:r>
            <a:r>
              <a:rPr lang="en-US" b="1" dirty="0" smtClean="0"/>
              <a:t>. </a:t>
            </a:r>
            <a:r>
              <a:rPr lang="en-US" b="1" dirty="0" smtClean="0">
                <a:solidFill>
                  <a:srgbClr val="9966FF"/>
                </a:solidFill>
              </a:rPr>
              <a:t>Malt</a:t>
            </a:r>
            <a:r>
              <a:rPr lang="en-US" b="1" dirty="0" smtClean="0"/>
              <a:t/>
            </a:r>
            <a:br>
              <a:rPr lang="en-US" b="1" dirty="0" smtClean="0"/>
            </a:br>
            <a:r>
              <a:rPr lang="en-US" sz="2800" b="1" i="1" dirty="0" smtClean="0">
                <a:solidFill>
                  <a:srgbClr val="7030A0"/>
                </a:solidFill>
              </a:rPr>
              <a:t>Linen:</a:t>
            </a:r>
            <a:r>
              <a:rPr lang="en-US" sz="2800" b="1" dirty="0" smtClean="0">
                <a:solidFill>
                  <a:srgbClr val="7030A0"/>
                </a:solidFill>
              </a:rPr>
              <a:t> Flax</a:t>
            </a:r>
            <a:r>
              <a:rPr lang="en-US" b="1" dirty="0" smtClean="0"/>
              <a:t/>
            </a:r>
            <a:br>
              <a:rPr lang="en-US" b="1" dirty="0" smtClean="0"/>
            </a:br>
            <a:r>
              <a:rPr lang="en-US" b="1" dirty="0" smtClean="0">
                <a:solidFill>
                  <a:srgbClr val="FF0000"/>
                </a:solidFill>
              </a:rPr>
              <a:t>- </a:t>
            </a:r>
            <a:r>
              <a:rPr lang="en-US" b="1" i="1" dirty="0" smtClean="0">
                <a:solidFill>
                  <a:srgbClr val="FF0000"/>
                </a:solidFill>
              </a:rPr>
              <a:t>Fibers</a:t>
            </a:r>
            <a:r>
              <a:rPr lang="en-US" b="1" dirty="0" smtClean="0"/>
              <a:t>: the </a:t>
            </a:r>
            <a:r>
              <a:rPr lang="en-US" b="1" dirty="0" smtClean="0">
                <a:solidFill>
                  <a:srgbClr val="9966FF"/>
                </a:solidFill>
              </a:rPr>
              <a:t>seeds</a:t>
            </a:r>
            <a:r>
              <a:rPr lang="en-US" b="1" dirty="0" smtClean="0"/>
              <a:t> are </a:t>
            </a:r>
            <a:r>
              <a:rPr lang="en-US" b="1" dirty="0" smtClean="0">
                <a:solidFill>
                  <a:srgbClr val="9966FF"/>
                </a:solidFill>
              </a:rPr>
              <a:t>don’t important  </a:t>
            </a:r>
            <a:r>
              <a:rPr lang="en-US" b="1" dirty="0" smtClean="0"/>
              <a:t>but to increase the </a:t>
            </a:r>
            <a:r>
              <a:rPr lang="en-US" b="1" dirty="0" smtClean="0">
                <a:solidFill>
                  <a:srgbClr val="FF0000"/>
                </a:solidFill>
              </a:rPr>
              <a:t>fiber</a:t>
            </a:r>
            <a:r>
              <a:rPr lang="en-US" b="1" dirty="0" smtClean="0"/>
              <a:t> and its   ramifications. </a:t>
            </a:r>
            <a:br>
              <a:rPr lang="en-US" b="1" dirty="0" smtClean="0"/>
            </a:br>
            <a:r>
              <a:rPr lang="en-US" b="1" dirty="0" smtClean="0">
                <a:solidFill>
                  <a:srgbClr val="FF0000"/>
                </a:solidFill>
              </a:rPr>
              <a:t>- </a:t>
            </a:r>
            <a:r>
              <a:rPr lang="en-US" b="1" i="1" dirty="0" smtClean="0">
                <a:solidFill>
                  <a:srgbClr val="FF0000"/>
                </a:solidFill>
              </a:rPr>
              <a:t>Oil</a:t>
            </a:r>
            <a:r>
              <a:rPr lang="en-US" b="1" i="1" dirty="0" smtClean="0"/>
              <a:t>:</a:t>
            </a:r>
            <a:r>
              <a:rPr lang="en-US" b="1" dirty="0" smtClean="0"/>
              <a:t>  the </a:t>
            </a:r>
            <a:r>
              <a:rPr lang="en-US" b="1" dirty="0" smtClean="0">
                <a:solidFill>
                  <a:srgbClr val="9966FF"/>
                </a:solidFill>
              </a:rPr>
              <a:t>seeds are important </a:t>
            </a:r>
            <a:r>
              <a:rPr lang="en-US" b="1" dirty="0" smtClean="0"/>
              <a:t>. </a:t>
            </a:r>
            <a:r>
              <a:rPr lang="en-US" dirty="0" smtClean="0"/>
              <a:t/>
            </a:r>
            <a:br>
              <a:rPr lang="en-US" dirty="0" smtClean="0"/>
            </a:br>
            <a:r>
              <a:rPr lang="en-US" sz="2800" b="1" i="1" dirty="0" smtClean="0">
                <a:solidFill>
                  <a:srgbClr val="7030A0"/>
                </a:solidFill>
              </a:rPr>
              <a:t>Potato</a:t>
            </a:r>
            <a:r>
              <a:rPr lang="en-US" sz="2800" dirty="0" smtClean="0">
                <a:solidFill>
                  <a:srgbClr val="7030A0"/>
                </a:solidFill>
              </a:rPr>
              <a:t>: </a:t>
            </a:r>
            <a:r>
              <a:rPr lang="en-US" dirty="0" smtClean="0"/>
              <a:t/>
            </a:r>
            <a:br>
              <a:rPr lang="en-US" dirty="0" smtClean="0"/>
            </a:br>
            <a:r>
              <a:rPr lang="en-US" b="1" dirty="0" smtClean="0"/>
              <a:t>- </a:t>
            </a:r>
            <a:r>
              <a:rPr lang="en-US" b="1" i="1" dirty="0" smtClean="0">
                <a:solidFill>
                  <a:srgbClr val="FF0000"/>
                </a:solidFill>
              </a:rPr>
              <a:t>Starch. </a:t>
            </a:r>
            <a:br>
              <a:rPr lang="en-US" b="1" i="1" dirty="0" smtClean="0">
                <a:solidFill>
                  <a:srgbClr val="FF0000"/>
                </a:solidFill>
              </a:rPr>
            </a:br>
            <a:r>
              <a:rPr lang="en-US" b="1" i="1" dirty="0" smtClean="0">
                <a:solidFill>
                  <a:srgbClr val="FF0000"/>
                </a:solidFill>
              </a:rPr>
              <a:t>- Human  feeding </a:t>
            </a:r>
            <a:r>
              <a:rPr lang="en-US" i="1" dirty="0" smtClean="0">
                <a:solidFill>
                  <a:srgbClr val="FF0000"/>
                </a:solidFill>
              </a:rPr>
              <a:t>. </a:t>
            </a:r>
            <a:endParaRPr lang="en-US" i="1" dirty="0">
              <a:solidFill>
                <a:srgbClr val="FF0000"/>
              </a:solidFill>
            </a:endParaRPr>
          </a:p>
        </p:txBody>
      </p:sp>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7</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859852964"/>
      </p:ext>
    </p:extLst>
  </p:cSld>
  <p:clrMapOvr>
    <a:masterClrMapping/>
  </p:clrMapOvr>
  <p:transition spd="slow">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1"/>
            <a:ext cx="8305800" cy="5170646"/>
          </a:xfrm>
          <a:prstGeom prst="rect">
            <a:avLst/>
          </a:prstGeom>
        </p:spPr>
        <p:txBody>
          <a:bodyPr wrap="square">
            <a:spAutoFit/>
          </a:bodyPr>
          <a:lstStyle/>
          <a:p>
            <a:r>
              <a:rPr lang="en-US" sz="2400" b="1" dirty="0" smtClean="0"/>
              <a:t>Cereal crops: </a:t>
            </a:r>
          </a:p>
          <a:p>
            <a:r>
              <a:rPr lang="en-US" dirty="0" smtClean="0"/>
              <a:t/>
            </a:r>
            <a:br>
              <a:rPr lang="en-US" dirty="0" smtClean="0"/>
            </a:br>
            <a:r>
              <a:rPr lang="en-US" b="1" dirty="0" smtClean="0"/>
              <a:t>    During the formation of </a:t>
            </a:r>
            <a:r>
              <a:rPr lang="en-US" b="1" dirty="0" smtClean="0">
                <a:solidFill>
                  <a:srgbClr val="FF0000"/>
                </a:solidFill>
              </a:rPr>
              <a:t>pod</a:t>
            </a:r>
            <a:r>
              <a:rPr lang="en-US" b="1" dirty="0" smtClean="0"/>
              <a:t>s   the </a:t>
            </a:r>
            <a:r>
              <a:rPr lang="en-US" b="1" dirty="0" smtClean="0">
                <a:solidFill>
                  <a:srgbClr val="9966FF"/>
                </a:solidFill>
              </a:rPr>
              <a:t>Potassium </a:t>
            </a:r>
            <a:r>
              <a:rPr lang="en-US" b="1" dirty="0" smtClean="0">
                <a:solidFill>
                  <a:srgbClr val="FF0000"/>
                </a:solidFill>
              </a:rPr>
              <a:t>  deficiency irregularity of seeds and the yield reduces</a:t>
            </a:r>
            <a:r>
              <a:rPr lang="en-US" b="1" dirty="0" smtClean="0"/>
              <a:t> the number of spikes and </a:t>
            </a:r>
            <a:r>
              <a:rPr lang="en-US" b="1" dirty="0" smtClean="0">
                <a:solidFill>
                  <a:srgbClr val="FF0000"/>
                </a:solidFill>
              </a:rPr>
              <a:t>reduces </a:t>
            </a:r>
            <a:r>
              <a:rPr lang="en-US" b="1" dirty="0" smtClean="0"/>
              <a:t>the number of </a:t>
            </a:r>
            <a:r>
              <a:rPr lang="en-US" b="1" dirty="0" smtClean="0">
                <a:solidFill>
                  <a:srgbClr val="FF0000"/>
                </a:solidFill>
              </a:rPr>
              <a:t>grains </a:t>
            </a:r>
            <a:r>
              <a:rPr lang="en-US" b="1" dirty="0" smtClean="0"/>
              <a:t>per spike in </a:t>
            </a:r>
            <a:r>
              <a:rPr lang="en-US" b="1" dirty="0" smtClean="0">
                <a:solidFill>
                  <a:srgbClr val="FF0000"/>
                </a:solidFill>
              </a:rPr>
              <a:t>wheat </a:t>
            </a:r>
            <a:r>
              <a:rPr lang="en-US" b="1" dirty="0" smtClean="0"/>
              <a:t>and </a:t>
            </a:r>
            <a:r>
              <a:rPr lang="en-US" b="1" dirty="0" smtClean="0">
                <a:solidFill>
                  <a:srgbClr val="FF0000"/>
                </a:solidFill>
              </a:rPr>
              <a:t>oats</a:t>
            </a:r>
            <a:r>
              <a:rPr lang="en-US" b="1" dirty="0" smtClean="0"/>
              <a:t>, the environment and climate affect the </a:t>
            </a:r>
            <a:r>
              <a:rPr lang="en-US" b="1" dirty="0" smtClean="0">
                <a:solidFill>
                  <a:srgbClr val="FF0000"/>
                </a:solidFill>
              </a:rPr>
              <a:t>filling grain</a:t>
            </a:r>
            <a:r>
              <a:rPr lang="en-US" b="1" dirty="0" smtClean="0"/>
              <a:t>. </a:t>
            </a:r>
            <a:br>
              <a:rPr lang="en-US" b="1" dirty="0" smtClean="0"/>
            </a:br>
            <a:r>
              <a:rPr lang="en-US" b="1" dirty="0" smtClean="0"/>
              <a:t>Provided with a sufficient amount of </a:t>
            </a:r>
            <a:r>
              <a:rPr lang="en-US" b="1" dirty="0" smtClean="0">
                <a:solidFill>
                  <a:srgbClr val="9966FF"/>
                </a:solidFill>
              </a:rPr>
              <a:t>Nitrogen  &amp; Cu</a:t>
            </a:r>
            <a:r>
              <a:rPr lang="en-US" b="1" dirty="0" smtClean="0"/>
              <a:t> processing of appropriate and </a:t>
            </a:r>
            <a:r>
              <a:rPr lang="en-US" b="1" dirty="0" smtClean="0">
                <a:solidFill>
                  <a:srgbClr val="FF0000"/>
                </a:solidFill>
              </a:rPr>
              <a:t>leaves and sheets </a:t>
            </a:r>
            <a:r>
              <a:rPr lang="en-US" b="1" dirty="0" smtClean="0"/>
              <a:t>The </a:t>
            </a:r>
            <a:r>
              <a:rPr lang="en-US" b="1" dirty="0" smtClean="0">
                <a:solidFill>
                  <a:srgbClr val="FF0000"/>
                </a:solidFill>
              </a:rPr>
              <a:t>still be younger </a:t>
            </a:r>
            <a:r>
              <a:rPr lang="en-US" b="1" dirty="0" smtClean="0"/>
              <a:t>and</a:t>
            </a:r>
            <a:r>
              <a:rPr lang="en-US" b="1" dirty="0" smtClean="0">
                <a:solidFill>
                  <a:srgbClr val="FF0000"/>
                </a:solidFill>
              </a:rPr>
              <a:t> chlorophylls </a:t>
            </a:r>
            <a:r>
              <a:rPr lang="en-US" b="1" dirty="0" smtClean="0"/>
              <a:t>,don’t demolition ,an impact on </a:t>
            </a:r>
            <a:r>
              <a:rPr lang="en-US" b="1" dirty="0" smtClean="0">
                <a:solidFill>
                  <a:srgbClr val="FF0000"/>
                </a:solidFill>
              </a:rPr>
              <a:t>photosynthesis </a:t>
            </a:r>
            <a:r>
              <a:rPr lang="en-US" b="1" dirty="0" smtClean="0"/>
              <a:t>and </a:t>
            </a:r>
            <a:r>
              <a:rPr lang="en-US" b="1" dirty="0" smtClean="0">
                <a:solidFill>
                  <a:srgbClr val="FF0000"/>
                </a:solidFill>
              </a:rPr>
              <a:t>grain filling</a:t>
            </a:r>
            <a:r>
              <a:rPr lang="en-US" b="1" dirty="0" smtClean="0"/>
              <a:t>, or  to affect photosynthesis to fill the grain and grain fill </a:t>
            </a:r>
          </a:p>
          <a:p>
            <a:r>
              <a:rPr lang="en-US" b="1" dirty="0" smtClean="0"/>
              <a:t>(</a:t>
            </a:r>
            <a:r>
              <a:rPr lang="en-US" b="1" dirty="0" smtClean="0">
                <a:solidFill>
                  <a:srgbClr val="FF0000"/>
                </a:solidFill>
              </a:rPr>
              <a:t>70-80%</a:t>
            </a:r>
            <a:r>
              <a:rPr lang="en-US" b="1" dirty="0" smtClean="0"/>
              <a:t>) material that was found be supplied  on photosynthesis process  after the expulsion of spikes fill the grain was also found that </a:t>
            </a:r>
            <a:r>
              <a:rPr lang="en-US" b="1" dirty="0" smtClean="0">
                <a:solidFill>
                  <a:srgbClr val="9966FF"/>
                </a:solidFill>
              </a:rPr>
              <a:t>Potassium </a:t>
            </a:r>
            <a:r>
              <a:rPr lang="en-US" b="1" dirty="0" smtClean="0"/>
              <a:t>has similar effect and  to increase the </a:t>
            </a:r>
            <a:r>
              <a:rPr lang="en-US" sz="2000" b="1" dirty="0" smtClean="0">
                <a:solidFill>
                  <a:srgbClr val="9966FF"/>
                </a:solidFill>
              </a:rPr>
              <a:t>CO</a:t>
            </a:r>
            <a:r>
              <a:rPr lang="en-US" b="1" baseline="-25000" dirty="0" smtClean="0">
                <a:solidFill>
                  <a:srgbClr val="9966FF"/>
                </a:solidFill>
              </a:rPr>
              <a:t>2 </a:t>
            </a:r>
            <a:r>
              <a:rPr lang="en-US" sz="1600" b="1" dirty="0" smtClean="0"/>
              <a:t>metabolism</a:t>
            </a:r>
            <a:r>
              <a:rPr lang="en-US" sz="1400" b="1" dirty="0" smtClean="0"/>
              <a:t> </a:t>
            </a:r>
            <a:r>
              <a:rPr lang="en-US" b="1" dirty="0" smtClean="0"/>
              <a:t>. </a:t>
            </a:r>
          </a:p>
          <a:p>
            <a:r>
              <a:rPr lang="en-US" b="1" dirty="0" smtClean="0">
                <a:solidFill>
                  <a:srgbClr val="9966FF"/>
                </a:solidFill>
              </a:rPr>
              <a:t/>
            </a:r>
            <a:br>
              <a:rPr lang="en-US" b="1" dirty="0" smtClean="0">
                <a:solidFill>
                  <a:srgbClr val="9966FF"/>
                </a:solidFill>
              </a:rPr>
            </a:br>
            <a:r>
              <a:rPr lang="en-US" b="1" dirty="0" smtClean="0">
                <a:solidFill>
                  <a:srgbClr val="9966FF"/>
                </a:solidFill>
              </a:rPr>
              <a:t>   Initially </a:t>
            </a:r>
            <a:r>
              <a:rPr lang="en-US" b="1" dirty="0" smtClean="0"/>
              <a:t>needed for the plant </a:t>
            </a:r>
            <a:r>
              <a:rPr lang="en-US" b="1" dirty="0" smtClean="0">
                <a:solidFill>
                  <a:srgbClr val="FF0000"/>
                </a:solidFill>
              </a:rPr>
              <a:t>(N, P, K) </a:t>
            </a:r>
            <a:r>
              <a:rPr lang="en-US" b="1" dirty="0" smtClean="0"/>
              <a:t>for the expulsion of spikes and full ears and grain protein composition, either in the </a:t>
            </a:r>
            <a:r>
              <a:rPr lang="en-US" b="1" dirty="0" smtClean="0">
                <a:solidFill>
                  <a:srgbClr val="9966FF"/>
                </a:solidFill>
              </a:rPr>
              <a:t>last </a:t>
            </a:r>
            <a:r>
              <a:rPr lang="en-US" b="1" dirty="0" smtClean="0"/>
              <a:t>needs</a:t>
            </a:r>
            <a:r>
              <a:rPr lang="en-US" b="1" dirty="0" smtClean="0">
                <a:solidFill>
                  <a:srgbClr val="FF0000"/>
                </a:solidFill>
              </a:rPr>
              <a:t> (N, K)</a:t>
            </a:r>
            <a:r>
              <a:rPr lang="en-US" b="1" dirty="0" smtClean="0"/>
              <a:t> .</a:t>
            </a: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8</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572466133"/>
      </p:ext>
    </p:extLst>
  </p:cSld>
  <p:clrMapOvr>
    <a:masterClrMapping/>
  </p:clrMapOvr>
  <p:transition spd="slow">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57200" y="304800"/>
            <a:ext cx="8305800" cy="3631763"/>
          </a:xfrm>
          <a:prstGeom prst="rect">
            <a:avLst/>
          </a:prstGeom>
        </p:spPr>
        <p:txBody>
          <a:bodyPr wrap="square">
            <a:spAutoFit/>
          </a:bodyPr>
          <a:lstStyle/>
          <a:p>
            <a:r>
              <a:rPr lang="en-US" sz="3200" b="1" i="1" dirty="0" smtClean="0">
                <a:solidFill>
                  <a:srgbClr val="7030A0"/>
                </a:solidFill>
              </a:rPr>
              <a:t>Root and tuber crops : - </a:t>
            </a:r>
            <a:r>
              <a:rPr lang="en-US" dirty="0" smtClean="0"/>
              <a:t/>
            </a:r>
            <a:br>
              <a:rPr lang="en-US" dirty="0" smtClean="0"/>
            </a:br>
            <a:r>
              <a:rPr lang="en-US" b="1" dirty="0" smtClean="0"/>
              <a:t>The appropriate level of </a:t>
            </a:r>
            <a:r>
              <a:rPr lang="en-US" b="1" dirty="0" smtClean="0">
                <a:solidFill>
                  <a:srgbClr val="FF0000"/>
                </a:solidFill>
              </a:rPr>
              <a:t>Potassium</a:t>
            </a:r>
            <a:r>
              <a:rPr lang="en-US" b="1" dirty="0" smtClean="0"/>
              <a:t> stimulates the  metabolism of </a:t>
            </a:r>
            <a:r>
              <a:rPr lang="en-US" b="1" dirty="0" smtClean="0">
                <a:solidFill>
                  <a:srgbClr val="FF0000"/>
                </a:solidFill>
              </a:rPr>
              <a:t>CO</a:t>
            </a:r>
            <a:r>
              <a:rPr lang="en-US" b="1" baseline="-25000" dirty="0" smtClean="0">
                <a:solidFill>
                  <a:srgbClr val="FF0000"/>
                </a:solidFill>
              </a:rPr>
              <a:t>2</a:t>
            </a:r>
            <a:r>
              <a:rPr lang="en-US" b="1" dirty="0" smtClean="0"/>
              <a:t> also stimulates the movement of </a:t>
            </a:r>
            <a:r>
              <a:rPr lang="en-US" b="1" dirty="0" smtClean="0">
                <a:solidFill>
                  <a:srgbClr val="FF0000"/>
                </a:solidFill>
              </a:rPr>
              <a:t>carbohydrates</a:t>
            </a:r>
            <a:r>
              <a:rPr lang="en-US" b="1" dirty="0" smtClean="0"/>
              <a:t> from </a:t>
            </a:r>
            <a:r>
              <a:rPr lang="en-US" b="1" dirty="0" smtClean="0">
                <a:solidFill>
                  <a:srgbClr val="FF0000"/>
                </a:solidFill>
              </a:rPr>
              <a:t>leaves</a:t>
            </a:r>
            <a:r>
              <a:rPr lang="en-US" b="1" dirty="0" smtClean="0"/>
              <a:t> to Potato </a:t>
            </a:r>
            <a:r>
              <a:rPr lang="en-US" b="1" dirty="0" smtClean="0">
                <a:solidFill>
                  <a:srgbClr val="FF0000"/>
                </a:solidFill>
              </a:rPr>
              <a:t>tubers</a:t>
            </a:r>
            <a:r>
              <a:rPr lang="en-US" b="1" dirty="0" smtClean="0"/>
              <a:t>, and this explains the </a:t>
            </a:r>
            <a:r>
              <a:rPr lang="en-US" b="1" dirty="0" smtClean="0">
                <a:solidFill>
                  <a:srgbClr val="FF0000"/>
                </a:solidFill>
              </a:rPr>
              <a:t>high content </a:t>
            </a:r>
            <a:r>
              <a:rPr lang="en-US" b="1" dirty="0" smtClean="0"/>
              <a:t>of starch in the Potato tubers are well equipped </a:t>
            </a:r>
            <a:r>
              <a:rPr lang="en-US" b="1" dirty="0" smtClean="0">
                <a:solidFill>
                  <a:srgbClr val="FF0000"/>
                </a:solidFill>
              </a:rPr>
              <a:t>with Potassium, </a:t>
            </a:r>
            <a:r>
              <a:rPr lang="en-US" b="1" dirty="0" smtClean="0"/>
              <a:t>and this also depends on the </a:t>
            </a:r>
            <a:r>
              <a:rPr lang="en-US" b="1" dirty="0" smtClean="0">
                <a:solidFill>
                  <a:srgbClr val="FF0000"/>
                </a:solidFill>
              </a:rPr>
              <a:t>type of fertilizer </a:t>
            </a:r>
            <a:r>
              <a:rPr lang="en-US" b="1" dirty="0" smtClean="0"/>
              <a:t>and that the user (</a:t>
            </a:r>
            <a:r>
              <a:rPr lang="en-US" b="1" dirty="0" smtClean="0">
                <a:solidFill>
                  <a:srgbClr val="FF0000"/>
                </a:solidFill>
              </a:rPr>
              <a:t>KCL</a:t>
            </a:r>
            <a:r>
              <a:rPr lang="en-US" b="1" dirty="0" smtClean="0"/>
              <a:t>) gives a </a:t>
            </a:r>
            <a:r>
              <a:rPr lang="en-US" b="1" dirty="0" smtClean="0">
                <a:solidFill>
                  <a:srgbClr val="FF0000"/>
                </a:solidFill>
              </a:rPr>
              <a:t>low</a:t>
            </a:r>
            <a:r>
              <a:rPr lang="en-US" b="1" dirty="0" smtClean="0"/>
              <a:t> content of </a:t>
            </a:r>
            <a:r>
              <a:rPr lang="en-US" b="1" dirty="0" smtClean="0">
                <a:solidFill>
                  <a:srgbClr val="FF0000"/>
                </a:solidFill>
              </a:rPr>
              <a:t>starch</a:t>
            </a:r>
            <a:r>
              <a:rPr lang="en-US" b="1" dirty="0" smtClean="0"/>
              <a:t>, compared with ( </a:t>
            </a:r>
            <a:r>
              <a:rPr lang="en-US" b="1" dirty="0" smtClean="0">
                <a:solidFill>
                  <a:srgbClr val="FF0000"/>
                </a:solidFill>
              </a:rPr>
              <a:t>K</a:t>
            </a:r>
            <a:r>
              <a:rPr lang="en-US" b="1" baseline="-25000" dirty="0" smtClean="0">
                <a:solidFill>
                  <a:srgbClr val="FF0000"/>
                </a:solidFill>
              </a:rPr>
              <a:t>2</a:t>
            </a:r>
            <a:r>
              <a:rPr lang="en-US" b="1" dirty="0" smtClean="0">
                <a:solidFill>
                  <a:srgbClr val="FF0000"/>
                </a:solidFill>
              </a:rPr>
              <a:t>SO</a:t>
            </a:r>
            <a:r>
              <a:rPr lang="en-US" b="1" baseline="-25000" dirty="0" smtClean="0">
                <a:solidFill>
                  <a:srgbClr val="FF0000"/>
                </a:solidFill>
              </a:rPr>
              <a:t>4</a:t>
            </a:r>
            <a:r>
              <a:rPr lang="en-US" b="1" dirty="0" smtClean="0"/>
              <a:t>) and this may be due to the negative impact of </a:t>
            </a:r>
            <a:r>
              <a:rPr lang="en-US" b="1" dirty="0" smtClean="0">
                <a:solidFill>
                  <a:srgbClr val="00B0F0"/>
                </a:solidFill>
              </a:rPr>
              <a:t>chlorine ion in the transition of carbohydrates from leaves to the tubers </a:t>
            </a:r>
            <a:r>
              <a:rPr lang="en-US" b="1" dirty="0" smtClean="0"/>
              <a:t>in a long experience for (TERMAN 1950) where, </a:t>
            </a:r>
            <a:r>
              <a:rPr lang="en-US" b="1" dirty="0" smtClean="0">
                <a:solidFill>
                  <a:srgbClr val="FF0000"/>
                </a:solidFill>
              </a:rPr>
              <a:t>in addition to 800 kg K</a:t>
            </a:r>
            <a:r>
              <a:rPr lang="en-US" b="1" baseline="-25000" dirty="0" smtClean="0">
                <a:solidFill>
                  <a:srgbClr val="FF0000"/>
                </a:solidFill>
              </a:rPr>
              <a:t>2</a:t>
            </a:r>
            <a:r>
              <a:rPr lang="en-US" b="1" dirty="0" smtClean="0">
                <a:solidFill>
                  <a:srgbClr val="FF0000"/>
                </a:solidFill>
              </a:rPr>
              <a:t>O ha of fertilizer</a:t>
            </a:r>
          </a:p>
          <a:p>
            <a:r>
              <a:rPr lang="en-US" b="1" dirty="0" smtClean="0">
                <a:solidFill>
                  <a:srgbClr val="FF0000"/>
                </a:solidFill>
              </a:rPr>
              <a:t> </a:t>
            </a:r>
            <a:r>
              <a:rPr lang="en-US" b="1" dirty="0" smtClean="0"/>
              <a:t>( Potassium chloride ,sulfate) did not observe substantial differences on yield, but differences were observed in the proportion of starch in the percentages tubers, as in the table:</a:t>
            </a:r>
            <a:endParaRPr lang="en-US" b="1" dirty="0"/>
          </a:p>
        </p:txBody>
      </p:sp>
      <p:graphicFrame>
        <p:nvGraphicFramePr>
          <p:cNvPr id="3" name="Table 2"/>
          <p:cNvGraphicFramePr>
            <a:graphicFrameLocks noGrp="1"/>
          </p:cNvGraphicFramePr>
          <p:nvPr/>
        </p:nvGraphicFramePr>
        <p:xfrm>
          <a:off x="685800" y="3886201"/>
          <a:ext cx="7772400" cy="2467765"/>
        </p:xfrm>
        <a:graphic>
          <a:graphicData uri="http://schemas.openxmlformats.org/drawingml/2006/table">
            <a:tbl>
              <a:tblPr rtl="1"/>
              <a:tblGrid>
                <a:gridCol w="2590800"/>
                <a:gridCol w="2590800"/>
                <a:gridCol w="2590800"/>
              </a:tblGrid>
              <a:tr h="731520">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carbohydrate</a:t>
                      </a:r>
                      <a:r>
                        <a:rPr kumimoji="0" lang="ar-IQ" sz="2400" b="0" i="1"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0"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Yield ton/ </a:t>
                      </a:r>
                      <a:r>
                        <a:rPr kumimoji="0" lang="en-US" sz="2400" b="0" i="1" u="none" strike="noStrike" cap="none" normalizeH="0" baseline="0" dirty="0" err="1" smtClean="0">
                          <a:ln>
                            <a:noFill/>
                          </a:ln>
                          <a:solidFill>
                            <a:schemeClr val="tx1"/>
                          </a:solidFill>
                          <a:effectLst/>
                          <a:latin typeface="Times New Roman" pitchFamily="18" charset="0"/>
                          <a:cs typeface="Times New Roman" pitchFamily="18" charset="0"/>
                        </a:rPr>
                        <a:t>hectar</a:t>
                      </a:r>
                      <a:endParaRPr kumimoji="0" lang="en-US" sz="1800" b="0"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0" i="1" u="none" strike="noStrike" kern="1200" cap="none" normalizeH="0" baseline="0" dirty="0" smtClean="0">
                          <a:ln>
                            <a:noFill/>
                          </a:ln>
                          <a:solidFill>
                            <a:schemeClr val="tx1"/>
                          </a:solidFill>
                          <a:effectLst/>
                          <a:latin typeface="Times New Roman" pitchFamily="18" charset="0"/>
                          <a:ea typeface="+mn-ea"/>
                          <a:cs typeface="Times New Roman" pitchFamily="18" charset="0"/>
                        </a:rPr>
                        <a:t>Treatment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61722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6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13.3</a:t>
                      </a:r>
                      <a:endPar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2.81</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KCL</a:t>
                      </a:r>
                      <a:endPar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80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6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14.6</a:t>
                      </a:r>
                      <a:endPar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2.82</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K</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2</a:t>
                      </a: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SO</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4</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22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6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13.8</a:t>
                      </a:r>
                      <a:endPar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2.86</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K</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2</a:t>
                      </a: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SO</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4 </a:t>
                      </a:r>
                      <a:r>
                        <a:rPr kumimoji="0" lang="en-US" sz="2400" b="1" i="0" u="none" strike="noStrike" cap="none" normalizeH="0" baseline="0" dirty="0" smtClean="0">
                          <a:ln>
                            <a:noFill/>
                          </a:ln>
                          <a:solidFill>
                            <a:srgbClr val="FF0000"/>
                          </a:solidFill>
                          <a:effectLst>
                            <a:outerShdw blurRad="38100" dist="38100" dir="2700000" algn="tl">
                              <a:srgbClr val="C0C0C0"/>
                            </a:outerShdw>
                          </a:effectLst>
                          <a:latin typeface="Tahoma" pitchFamily="34" charset="0"/>
                          <a:ea typeface="Times New Roman" pitchFamily="18" charset="0"/>
                          <a:cs typeface="Traditional Arabic" pitchFamily="2" charset="-78"/>
                        </a:rPr>
                        <a:t>1/2</a:t>
                      </a: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Times New Roman" pitchFamily="18" charset="0"/>
                          <a:cs typeface="Traditional Arabic" pitchFamily="2" charset="-78"/>
                        </a:rPr>
                        <a:t> + KCL</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raditional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9</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605989968"/>
      </p:ext>
    </p:extLst>
  </p:cSld>
  <p:clrMapOvr>
    <a:masterClrMapping/>
  </p:clrMapOvr>
  <p:transition spd="slow">
    <p:sndAc>
      <p:stSnd>
        <p:snd r:embed="rId2" name="chimes.wav"/>
      </p:stSnd>
    </p:sndAc>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559</Words>
  <Application>Microsoft Office PowerPoint</Application>
  <PresentationFormat>On-screen Show (4:3)</PresentationFormat>
  <Paragraphs>108</Paragraphs>
  <Slides>16</Slides>
  <Notes>1</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PowerPoint Presentation</vt:lpstr>
      <vt:lpstr>PowerPoint Presentation</vt:lpstr>
      <vt:lpstr>PowerPoint Presentation</vt:lpstr>
      <vt:lpstr>PowerPoint Presentation</vt:lpstr>
      <vt:lpstr>PowerPoint Presentation</vt:lpstr>
      <vt:lpstr>Different crops needs different nut.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salahaddin  college of agriculture soil &amp; water SCIENCES department</dc:title>
  <dc:creator>HAS</dc:creator>
  <cp:lastModifiedBy>HAS</cp:lastModifiedBy>
  <cp:revision>12</cp:revision>
  <dcterms:created xsi:type="dcterms:W3CDTF">2022-04-25T20:02:46Z</dcterms:created>
  <dcterms:modified xsi:type="dcterms:W3CDTF">2022-04-25T20:09:05Z</dcterms:modified>
</cp:coreProperties>
</file>