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44614-AE19-402C-910A-161751D21A39}" type="datetimeFigureOut">
              <a:rPr lang="en-US" smtClean="0"/>
              <a:t>25-Apr-22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9626D-7EA4-4C02-A93F-CD2F6336C144}" type="slidenum">
              <a:rPr lang="en-US" smtClean="0"/>
              <a:t>‹#›</a:t>
            </a:fld>
            <a:endParaRPr lang="en-US"/>
          </a:p>
        </p:txBody>
      </p:sp>
    </p:spTree>
    <p:extLst>
      <p:ext uri="{BB962C8B-B14F-4D97-AF65-F5344CB8AC3E}">
        <p14:creationId xmlns:p14="http://schemas.microsoft.com/office/powerpoint/2010/main" val="53956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Dr. Alwand Tahir Dizayee   2016-2017</a:t>
            </a:r>
            <a:endParaRPr lang="en-US"/>
          </a:p>
        </p:txBody>
      </p:sp>
      <p:sp>
        <p:nvSpPr>
          <p:cNvPr id="5" name="Slide Number Placeholder 4"/>
          <p:cNvSpPr>
            <a:spLocks noGrp="1"/>
          </p:cNvSpPr>
          <p:nvPr>
            <p:ph type="sldNum" sz="quarter" idx="11"/>
          </p:nvPr>
        </p:nvSpPr>
        <p:spPr/>
        <p:txBody>
          <a:bodyPr/>
          <a:lstStyle/>
          <a:p>
            <a:fld id="{E6CA4743-25E7-47E3-A1D4-B82B096817B6}" type="slidenum">
              <a:rPr lang="en-US" smtClean="0"/>
              <a:pPr/>
              <a:t>6</a:t>
            </a:fld>
            <a:endParaRPr lang="en-US"/>
          </a:p>
        </p:txBody>
      </p:sp>
      <p:sp>
        <p:nvSpPr>
          <p:cNvPr id="6" name="Header Placeholder 5"/>
          <p:cNvSpPr>
            <a:spLocks noGrp="1"/>
          </p:cNvSpPr>
          <p:nvPr>
            <p:ph type="hdr" sz="quarter" idx="12"/>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CA4743-25E7-47E3-A1D4-B82B096817B6}"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 Alwand Tahir Dizayee   2016-2017</a:t>
            </a:r>
            <a:endParaRPr lang="en-US"/>
          </a:p>
        </p:txBody>
      </p:sp>
      <p:sp>
        <p:nvSpPr>
          <p:cNvPr id="6" name="Header Placeholder 5"/>
          <p:cNvSpPr>
            <a:spLocks noGrp="1"/>
          </p:cNvSpPr>
          <p:nvPr>
            <p:ph type="hdr" sz="quarter" idx="12"/>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32024935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773361642"/>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94431373"/>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9" name="Footer Placeholder 18"/>
          <p:cNvSpPr>
            <a:spLocks noGrp="1"/>
          </p:cNvSpPr>
          <p:nvPr>
            <p:ph type="ftr" sz="quarter" idx="11"/>
          </p:nvPr>
        </p:nvSpPr>
        <p:spPr>
          <a:xfrm>
            <a:off x="3581400" y="76200"/>
            <a:ext cx="2895600" cy="288925"/>
          </a:xfrm>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9796795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7268473"/>
      </p:ext>
    </p:extLst>
  </p:cSld>
  <p:clrMapOvr>
    <a:overrideClrMapping bg1="dk1" tx1="lt1" bg2="dk2" tx2="lt2" accent1="accent1" accent2="accent2" accent3="accent3" accent4="accent4" accent5="accent5" accent6="accent6" hlink="hlink" folHlink="folHlink"/>
  </p:clrMapOvr>
  <p:transition spd="slow">
    <p:newsflash/>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297205893"/>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73756821"/>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881637684"/>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4566981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284588434"/>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007043686"/>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en-US" smtClean="0">
                <a:solidFill>
                  <a:srgbClr val="F0A22E">
                    <a:shade val="75000"/>
                  </a:srgbClr>
                </a:solidFill>
              </a:rPr>
              <a:t>2021-2022</a:t>
            </a:r>
            <a:endParaRPr lang="en-US">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629179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sndAc>
      <p:stSnd>
        <p:snd r:embed="rId13" name="chimes.wav"/>
      </p:stSnd>
    </p:sndAc>
  </p:transition>
  <p:timing>
    <p:tnLst>
      <p:par>
        <p:cTn id="1" dur="indefinite" restart="never" nodeType="tmRoot"/>
      </p:par>
    </p:tnLst>
  </p:timing>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
            <a:ext cx="8229600" cy="6617196"/>
          </a:xfrm>
          <a:prstGeom prst="rect">
            <a:avLst/>
          </a:prstGeom>
        </p:spPr>
        <p:txBody>
          <a:bodyPr wrap="square">
            <a:spAutoFit/>
          </a:bodyPr>
          <a:lstStyle/>
          <a:p>
            <a:r>
              <a:rPr lang="en-US" sz="4000" b="1" i="1" dirty="0" smtClean="0">
                <a:solidFill>
                  <a:srgbClr val="7030A0"/>
                </a:solidFill>
              </a:rPr>
              <a:t>Oil crops: </a:t>
            </a:r>
            <a:r>
              <a:rPr lang="en-US" dirty="0" smtClean="0"/>
              <a:t/>
            </a:r>
            <a:br>
              <a:rPr lang="en-US" dirty="0" smtClean="0"/>
            </a:br>
            <a:r>
              <a:rPr lang="en-US" dirty="0" smtClean="0"/>
              <a:t>{</a:t>
            </a:r>
            <a:r>
              <a:rPr lang="en-US" b="1" dirty="0" err="1" smtClean="0"/>
              <a:t>Schmalfuss</a:t>
            </a:r>
            <a:r>
              <a:rPr lang="en-US" b="1" dirty="0" smtClean="0"/>
              <a:t> 1963} found that the increase in nutrition by </a:t>
            </a:r>
            <a:r>
              <a:rPr lang="en-US" b="1" dirty="0" smtClean="0">
                <a:solidFill>
                  <a:srgbClr val="FF0000"/>
                </a:solidFill>
              </a:rPr>
              <a:t>Nitrogen in</a:t>
            </a:r>
            <a:r>
              <a:rPr lang="en-US" b="1" dirty="0" smtClean="0"/>
              <a:t>creasing </a:t>
            </a:r>
            <a:r>
              <a:rPr lang="en-US" b="1" dirty="0" smtClean="0">
                <a:solidFill>
                  <a:srgbClr val="FF0000"/>
                </a:solidFill>
              </a:rPr>
              <a:t>Protein</a:t>
            </a:r>
            <a:r>
              <a:rPr lang="en-US" b="1" dirty="0" smtClean="0"/>
              <a:t> and </a:t>
            </a:r>
            <a:r>
              <a:rPr lang="en-US" b="1" dirty="0" smtClean="0">
                <a:solidFill>
                  <a:srgbClr val="FF0000"/>
                </a:solidFill>
              </a:rPr>
              <a:t>de</a:t>
            </a:r>
            <a:r>
              <a:rPr lang="en-US" b="1" dirty="0" smtClean="0"/>
              <a:t>creasing the</a:t>
            </a:r>
            <a:r>
              <a:rPr lang="en-US" b="1" dirty="0" smtClean="0">
                <a:solidFill>
                  <a:srgbClr val="FF0000"/>
                </a:solidFill>
              </a:rPr>
              <a:t> Oil</a:t>
            </a:r>
            <a:r>
              <a:rPr lang="en-US" b="1" dirty="0" smtClean="0"/>
              <a:t> and the positive impact low  levels  of </a:t>
            </a:r>
            <a:r>
              <a:rPr lang="en-US" b="1" dirty="0" smtClean="0">
                <a:solidFill>
                  <a:srgbClr val="FF0000"/>
                </a:solidFill>
              </a:rPr>
              <a:t>Nitrogen</a:t>
            </a:r>
            <a:r>
              <a:rPr lang="en-US" b="1" dirty="0" smtClean="0"/>
              <a:t> increase the </a:t>
            </a:r>
            <a:r>
              <a:rPr lang="en-US" b="1" dirty="0" smtClean="0">
                <a:solidFill>
                  <a:srgbClr val="FF0000"/>
                </a:solidFill>
              </a:rPr>
              <a:t>oil due </a:t>
            </a:r>
            <a:r>
              <a:rPr lang="en-US" b="1" dirty="0" smtClean="0"/>
              <a:t>to don’t  </a:t>
            </a:r>
            <a:r>
              <a:rPr lang="en-US" b="1" dirty="0" smtClean="0">
                <a:solidFill>
                  <a:srgbClr val="FF0000"/>
                </a:solidFill>
              </a:rPr>
              <a:t>the demolition </a:t>
            </a:r>
            <a:r>
              <a:rPr lang="en-US" b="1" dirty="0" smtClean="0"/>
              <a:t>and don’t </a:t>
            </a:r>
            <a:r>
              <a:rPr lang="en-US" b="1" dirty="0" smtClean="0">
                <a:solidFill>
                  <a:srgbClr val="FF0000"/>
                </a:solidFill>
              </a:rPr>
              <a:t>to hash </a:t>
            </a:r>
            <a:r>
              <a:rPr lang="en-US" b="1" dirty="0" smtClean="0"/>
              <a:t>of the leaves on early old stage , which reduces the opportunity to fill the seed during the seed stage of maturity and this </a:t>
            </a:r>
            <a:r>
              <a:rPr lang="en-US" b="1" dirty="0" smtClean="0">
                <a:solidFill>
                  <a:srgbClr val="FF0000"/>
                </a:solidFill>
              </a:rPr>
              <a:t>de</a:t>
            </a:r>
            <a:r>
              <a:rPr lang="en-US" b="1" dirty="0" smtClean="0"/>
              <a:t>crease content of {</a:t>
            </a:r>
            <a:r>
              <a:rPr lang="en-US" b="1" dirty="0" smtClean="0">
                <a:solidFill>
                  <a:srgbClr val="FF0000"/>
                </a:solidFill>
              </a:rPr>
              <a:t>carbohydrates</a:t>
            </a:r>
            <a:r>
              <a:rPr lang="en-US" b="1" dirty="0" smtClean="0"/>
              <a:t> or </a:t>
            </a:r>
            <a:r>
              <a:rPr lang="en-US" b="1" dirty="0" smtClean="0">
                <a:solidFill>
                  <a:srgbClr val="FF0000"/>
                </a:solidFill>
              </a:rPr>
              <a:t>protein</a:t>
            </a:r>
            <a:r>
              <a:rPr lang="en-US" b="1" dirty="0" smtClean="0"/>
              <a:t>} and </a:t>
            </a:r>
            <a:r>
              <a:rPr lang="en-US" b="1" dirty="0" smtClean="0">
                <a:solidFill>
                  <a:srgbClr val="FF0000"/>
                </a:solidFill>
              </a:rPr>
              <a:t>oil </a:t>
            </a:r>
            <a:r>
              <a:rPr lang="en-US" b="1" dirty="0" smtClean="0"/>
              <a:t>content </a:t>
            </a:r>
            <a:r>
              <a:rPr lang="en-US" b="1" dirty="0" smtClean="0">
                <a:solidFill>
                  <a:srgbClr val="FF0000"/>
                </a:solidFill>
              </a:rPr>
              <a:t>increase,</a:t>
            </a:r>
            <a:r>
              <a:rPr lang="en-US" b="1" dirty="0" smtClean="0"/>
              <a:t> </a:t>
            </a:r>
            <a:r>
              <a:rPr lang="en-US" sz="2800" b="1" dirty="0" smtClean="0">
                <a:solidFill>
                  <a:srgbClr val="7030A0"/>
                </a:solidFill>
              </a:rPr>
              <a:t>the{ K, P </a:t>
            </a:r>
            <a:r>
              <a:rPr lang="en-US" b="1" dirty="0" smtClean="0">
                <a:solidFill>
                  <a:srgbClr val="7030A0"/>
                </a:solidFill>
              </a:rPr>
              <a:t>}increases </a:t>
            </a:r>
            <a:r>
              <a:rPr lang="en-US" sz="2400" b="1" dirty="0" smtClean="0">
                <a:solidFill>
                  <a:srgbClr val="FF0000"/>
                </a:solidFill>
              </a:rPr>
              <a:t>the oil </a:t>
            </a:r>
            <a:r>
              <a:rPr lang="en-US" b="1" dirty="0" smtClean="0"/>
              <a:t>rate as in raising the efficiency of photosynthesis and reflected a positive to a further proportion of oil,{ </a:t>
            </a:r>
            <a:r>
              <a:rPr lang="en-US" b="1" dirty="0" smtClean="0">
                <a:solidFill>
                  <a:srgbClr val="FF0000"/>
                </a:solidFill>
              </a:rPr>
              <a:t>Boron</a:t>
            </a:r>
            <a:r>
              <a:rPr lang="en-US" b="1" dirty="0" smtClean="0"/>
              <a:t> and the </a:t>
            </a:r>
            <a:r>
              <a:rPr lang="en-US" b="1" dirty="0" smtClean="0">
                <a:solidFill>
                  <a:srgbClr val="FF0000"/>
                </a:solidFill>
              </a:rPr>
              <a:t>Calcium </a:t>
            </a:r>
            <a:r>
              <a:rPr lang="en-US" b="1" dirty="0" smtClean="0"/>
              <a:t>}</a:t>
            </a:r>
            <a:r>
              <a:rPr lang="en-US" b="1" dirty="0" smtClean="0">
                <a:solidFill>
                  <a:srgbClr val="FF0000"/>
                </a:solidFill>
              </a:rPr>
              <a:t> </a:t>
            </a:r>
            <a:r>
              <a:rPr lang="en-US" b="1" dirty="0" smtClean="0"/>
              <a:t>necessary to complete the process of {</a:t>
            </a:r>
            <a:r>
              <a:rPr lang="en-US" b="1" dirty="0" smtClean="0">
                <a:solidFill>
                  <a:srgbClr val="0070C0"/>
                </a:solidFill>
              </a:rPr>
              <a:t>fertilization , pollination</a:t>
            </a:r>
            <a:r>
              <a:rPr lang="en-US" b="1" dirty="0" smtClean="0"/>
              <a:t>}  of seeds. </a:t>
            </a:r>
            <a:br>
              <a:rPr lang="en-US" b="1" dirty="0" smtClean="0"/>
            </a:br>
            <a:r>
              <a:rPr lang="en-US" b="1" dirty="0" smtClean="0">
                <a:solidFill>
                  <a:srgbClr val="FF0000"/>
                </a:solidFill>
              </a:rPr>
              <a:t>®</a:t>
            </a:r>
            <a:r>
              <a:rPr lang="en-US" b="1" dirty="0" smtClean="0"/>
              <a:t> that </a:t>
            </a:r>
            <a:r>
              <a:rPr lang="en-US" sz="2000" b="1" dirty="0" smtClean="0"/>
              <a:t>the</a:t>
            </a:r>
            <a:r>
              <a:rPr lang="en-US" sz="2000" b="1" dirty="0" smtClean="0">
                <a:solidFill>
                  <a:srgbClr val="FF0000"/>
                </a:solidFill>
              </a:rPr>
              <a:t> N reduces</a:t>
            </a:r>
            <a:r>
              <a:rPr lang="en-US" sz="2000" b="1" dirty="0" smtClean="0"/>
              <a:t> </a:t>
            </a:r>
            <a:r>
              <a:rPr lang="en-US" b="1" dirty="0" smtClean="0"/>
              <a:t>the proportion of </a:t>
            </a:r>
            <a:r>
              <a:rPr lang="en-US" sz="2800" b="1" dirty="0" smtClean="0">
                <a:solidFill>
                  <a:srgbClr val="FF0000"/>
                </a:solidFill>
              </a:rPr>
              <a:t>oil </a:t>
            </a:r>
            <a:r>
              <a:rPr lang="en-US" b="1" dirty="0" smtClean="0"/>
              <a:t>and </a:t>
            </a:r>
            <a:r>
              <a:rPr lang="en-US" b="1" dirty="0" smtClean="0">
                <a:solidFill>
                  <a:srgbClr val="FF0000"/>
                </a:solidFill>
              </a:rPr>
              <a:t>K, P </a:t>
            </a:r>
            <a:r>
              <a:rPr lang="en-US" b="1" dirty="0" smtClean="0"/>
              <a:t>is </a:t>
            </a:r>
            <a:r>
              <a:rPr lang="en-US" b="1" dirty="0" smtClean="0">
                <a:solidFill>
                  <a:srgbClr val="FF0000"/>
                </a:solidFill>
              </a:rPr>
              <a:t>increasing</a:t>
            </a:r>
            <a:r>
              <a:rPr lang="en-US" b="1" dirty="0" smtClean="0"/>
              <a:t> the proportion of </a:t>
            </a:r>
            <a:r>
              <a:rPr lang="en-US" sz="2000" b="1" dirty="0" smtClean="0">
                <a:solidFill>
                  <a:srgbClr val="FF0000"/>
                </a:solidFill>
              </a:rPr>
              <a:t>Oil</a:t>
            </a:r>
            <a:endParaRPr lang="en-US" b="1" dirty="0" smtClean="0">
              <a:solidFill>
                <a:srgbClr val="FF0000"/>
              </a:solidFill>
            </a:endParaRPr>
          </a:p>
          <a:p>
            <a:r>
              <a:rPr lang="en-US" sz="2800" b="1" i="1" dirty="0" smtClean="0">
                <a:solidFill>
                  <a:srgbClr val="7030A0"/>
                </a:solidFill>
              </a:rPr>
              <a:t>Vegetable crops and fruit trees fruitful :-</a:t>
            </a:r>
            <a:r>
              <a:rPr lang="en-US" dirty="0" smtClean="0"/>
              <a:t/>
            </a:r>
            <a:br>
              <a:rPr lang="en-US" dirty="0" smtClean="0"/>
            </a:br>
            <a:r>
              <a:rPr lang="en-US" b="1" dirty="0" smtClean="0"/>
              <a:t>Leafy crops like </a:t>
            </a:r>
            <a:r>
              <a:rPr lang="en-US" b="1" dirty="0" smtClean="0">
                <a:solidFill>
                  <a:srgbClr val="9966FF"/>
                </a:solidFill>
              </a:rPr>
              <a:t>Medic, lettuce, Celery , trefoil</a:t>
            </a:r>
            <a:r>
              <a:rPr lang="en-US" b="1" dirty="0" smtClean="0"/>
              <a:t>  , nutrition by Nitrogen linked in stimulating vegetative cultures and help to form </a:t>
            </a:r>
            <a:r>
              <a:rPr lang="en-US" b="1" dirty="0" smtClean="0">
                <a:solidFill>
                  <a:srgbClr val="FF0000"/>
                </a:solidFill>
              </a:rPr>
              <a:t>Nitrogen (VB</a:t>
            </a:r>
            <a:r>
              <a:rPr lang="en-US" b="1" dirty="0" smtClean="0"/>
              <a:t>) groups , and also Nitrogen is important of </a:t>
            </a:r>
            <a:r>
              <a:rPr lang="en-US" b="1" dirty="0" smtClean="0">
                <a:solidFill>
                  <a:srgbClr val="FF0000"/>
                </a:solidFill>
              </a:rPr>
              <a:t>amino acids </a:t>
            </a:r>
            <a:r>
              <a:rPr lang="en-US" b="1" dirty="0" smtClean="0">
                <a:solidFill>
                  <a:srgbClr val="0070C0"/>
                </a:solidFill>
              </a:rPr>
              <a:t>only plants can manufacture</a:t>
            </a:r>
            <a:endParaRPr lang="en-US" b="1" dirty="0" smtClean="0">
              <a:solidFill>
                <a:srgbClr val="FF0000"/>
              </a:solidFill>
            </a:endParaRPr>
          </a:p>
          <a:p>
            <a:endParaRPr lang="en-US" b="1" dirty="0" smtClean="0">
              <a:solidFill>
                <a:srgbClr val="FF0000"/>
              </a:solidFill>
            </a:endParaRPr>
          </a:p>
          <a:p>
            <a:endParaRPr lang="en-US" b="1" dirty="0">
              <a:solidFill>
                <a:srgbClr val="FF0000"/>
              </a:solidFill>
            </a:endParaRPr>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539278448"/>
      </p:ext>
    </p:extLst>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Date Placeholder 2"/>
          <p:cNvSpPr>
            <a:spLocks noGrp="1"/>
          </p:cNvSpPr>
          <p:nvPr>
            <p:ph type="dt" sz="half" idx="10"/>
          </p:nvPr>
        </p:nvSpPr>
        <p:spPr/>
        <p:txBody>
          <a:bodyPr/>
          <a:lstStyle/>
          <a:p>
            <a:r>
              <a:rPr lang="en-US" smtClean="0"/>
              <a:t>2021-2022</a:t>
            </a:r>
            <a:endParaRPr lang="en-US"/>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10</a:t>
            </a:fld>
            <a:endParaRPr lang="en-US"/>
          </a:p>
        </p:txBody>
      </p:sp>
      <p:sp>
        <p:nvSpPr>
          <p:cNvPr id="6" name="Title 5"/>
          <p:cNvSpPr>
            <a:spLocks noGrp="1"/>
          </p:cNvSpPr>
          <p:nvPr>
            <p:ph type="title"/>
          </p:nvPr>
        </p:nvSpPr>
        <p:spPr/>
        <p:txBody>
          <a:bodyPr/>
          <a:lstStyle/>
          <a:p>
            <a:endParaRPr lang="en-US"/>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454481739"/>
      </p:ext>
    </p:extLst>
  </p:cSld>
  <p:clrMapOvr>
    <a:masterClrMapping/>
  </p:clrMapOvr>
  <p:transition spd="slow">
    <p:newsflash/>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Date Placeholder 2"/>
          <p:cNvSpPr>
            <a:spLocks noGrp="1"/>
          </p:cNvSpPr>
          <p:nvPr>
            <p:ph type="dt" sz="half" idx="10"/>
          </p:nvPr>
        </p:nvSpPr>
        <p:spPr/>
        <p:txBody>
          <a:bodyPr/>
          <a:lstStyle/>
          <a:p>
            <a:r>
              <a:rPr lang="en-US" smtClean="0"/>
              <a:t>2021-2022</a:t>
            </a:r>
            <a:endParaRPr lang="en-US"/>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11</a:t>
            </a:fld>
            <a:endParaRPr lang="en-US"/>
          </a:p>
        </p:txBody>
      </p:sp>
      <p:sp>
        <p:nvSpPr>
          <p:cNvPr id="6" name="Title 5"/>
          <p:cNvSpPr>
            <a:spLocks noGrp="1"/>
          </p:cNvSpPr>
          <p:nvPr>
            <p:ph type="title"/>
          </p:nvPr>
        </p:nvSpPr>
        <p:spPr/>
        <p:txBody>
          <a:bodyPr/>
          <a:lstStyle/>
          <a:p>
            <a:endParaRPr lang="en-US"/>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025575137"/>
      </p:ext>
    </p:extLst>
  </p:cSld>
  <p:clrMapOvr>
    <a:masterClrMapping/>
  </p:clrMapOvr>
  <p:transition spd="slow">
    <p:newsflash/>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Date Placeholder 2"/>
          <p:cNvSpPr>
            <a:spLocks noGrp="1"/>
          </p:cNvSpPr>
          <p:nvPr>
            <p:ph type="dt" sz="half" idx="10"/>
          </p:nvPr>
        </p:nvSpPr>
        <p:spPr/>
        <p:txBody>
          <a:bodyPr/>
          <a:lstStyle/>
          <a:p>
            <a:r>
              <a:rPr lang="en-US" smtClean="0"/>
              <a:t>2021-2022</a:t>
            </a:r>
            <a:endParaRPr lang="en-US"/>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12</a:t>
            </a:fld>
            <a:endParaRPr lang="en-US"/>
          </a:p>
        </p:txBody>
      </p:sp>
      <p:sp>
        <p:nvSpPr>
          <p:cNvPr id="6" name="Title 5"/>
          <p:cNvSpPr>
            <a:spLocks noGrp="1"/>
          </p:cNvSpPr>
          <p:nvPr>
            <p:ph type="title"/>
          </p:nvPr>
        </p:nvSpPr>
        <p:spPr/>
        <p:txBody>
          <a:bodyPr/>
          <a:lstStyle/>
          <a:p>
            <a:endParaRPr lang="en-US"/>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09603219"/>
      </p:ext>
    </p:extLst>
  </p:cSld>
  <p:clrMapOvr>
    <a:masterClrMapping/>
  </p:clrMapOvr>
  <p:transition spd="slow">
    <p:newsflash/>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Date Placeholder 2"/>
          <p:cNvSpPr>
            <a:spLocks noGrp="1"/>
          </p:cNvSpPr>
          <p:nvPr>
            <p:ph type="dt" sz="half" idx="10"/>
          </p:nvPr>
        </p:nvSpPr>
        <p:spPr/>
        <p:txBody>
          <a:bodyPr/>
          <a:lstStyle/>
          <a:p>
            <a:r>
              <a:rPr lang="en-US" smtClean="0"/>
              <a:t>2021-2022</a:t>
            </a:r>
            <a:endParaRPr lang="en-US"/>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13</a:t>
            </a:fld>
            <a:endParaRPr lang="en-US"/>
          </a:p>
        </p:txBody>
      </p:sp>
      <p:sp>
        <p:nvSpPr>
          <p:cNvPr id="6" name="Title 5"/>
          <p:cNvSpPr>
            <a:spLocks noGrp="1"/>
          </p:cNvSpPr>
          <p:nvPr>
            <p:ph type="title"/>
          </p:nvPr>
        </p:nvSpPr>
        <p:spPr/>
        <p:txBody>
          <a:bodyPr/>
          <a:lstStyle/>
          <a:p>
            <a:endParaRPr lang="en-US"/>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848227440"/>
      </p:ext>
    </p:extLst>
  </p:cSld>
  <p:clrMapOvr>
    <a:masterClrMapping/>
  </p:clrMapOvr>
  <p:transition spd="slow">
    <p:newsflash/>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981200"/>
          <a:ext cx="8077200" cy="4495800"/>
        </p:xfrm>
        <a:graphic>
          <a:graphicData uri="http://schemas.openxmlformats.org/drawingml/2006/table">
            <a:tbl>
              <a:tblPr/>
              <a:tblGrid>
                <a:gridCol w="8077200"/>
              </a:tblGrid>
              <a:tr h="4495800">
                <a:tc>
                  <a:txBody>
                    <a:bodyPr/>
                    <a:lstStyle/>
                    <a:p>
                      <a:r>
                        <a:rPr lang="en-US" sz="1600" b="1" dirty="0"/>
                        <a:t>Every plant, like any organism, needs certain components for growth over and above fertilizer, sun, rain, and air. Plant nutrition is a term that takes into account the interrelationships of mineral elements, </a:t>
                      </a:r>
                      <a:r>
                        <a:rPr lang="en-US" sz="1600" b="1" dirty="0" err="1"/>
                        <a:t>biostimulants</a:t>
                      </a:r>
                      <a:r>
                        <a:rPr lang="en-US" sz="1600" b="1" dirty="0"/>
                        <a:t>, and organisms in the soil or soilless solution as well as their role in plant growth. The term "nutrition" refers to the interrelated steps by which a living organism assimilates food and uses it for growth and replacement of tissue. Previously, plant growth was thought of in terms of soil fertility or how much fertilizer should be added to </a:t>
                      </a:r>
                      <a:r>
                        <a:rPr lang="en-US" sz="1600" b="1" dirty="0" smtClean="0"/>
                        <a:t>increase </a:t>
                      </a:r>
                      <a:r>
                        <a:rPr lang="en-US" sz="1600" b="1" dirty="0"/>
                        <a:t>soil levels of mineral elements. Most fertilizers were formulated to account for deficiencies of mineral elements in the soil. The use of soilless mixes and increased research in nutrient cultures and hydroponic techniques, as well as advances in plant tissue analysis have led to a </a:t>
                      </a:r>
                      <a:r>
                        <a:rPr lang="en-US" sz="1600" b="1" dirty="0" smtClean="0"/>
                        <a:t>broader understanding </a:t>
                      </a:r>
                      <a:r>
                        <a:rPr lang="en-US" sz="1600" b="1" dirty="0"/>
                        <a:t>of plant nutrition. With this knowledge it is possible to idealize or fine-tune what is delivered to a plant nutritionally so as to ensure no deficiency, minimize waste, and maximize yields. </a:t>
                      </a:r>
                    </a:p>
                  </a:txBody>
                  <a:tcPr marL="0" marR="0" marT="0" marB="0">
                    <a:lnL>
                      <a:noFill/>
                    </a:lnL>
                    <a:lnR>
                      <a:noFill/>
                    </a:lnR>
                    <a:lnT>
                      <a:noFill/>
                    </a:lnT>
                    <a:lnB>
                      <a:noFill/>
                    </a:lnB>
                    <a:noFill/>
                  </a:tcPr>
                </a:tc>
              </a:tr>
            </a:tbl>
          </a:graphicData>
        </a:graphic>
      </p:graphicFrame>
      <p:sp>
        <p:nvSpPr>
          <p:cNvPr id="1025" name="Rectangle 1"/>
          <p:cNvSpPr>
            <a:spLocks noChangeArrowheads="1"/>
          </p:cNvSpPr>
          <p:nvPr/>
        </p:nvSpPr>
        <p:spPr bwMode="auto">
          <a:xfrm>
            <a:off x="533400" y="838200"/>
            <a:ext cx="8001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ahoma" pitchFamily="34" charset="0"/>
                <a:cs typeface="Arial" pitchFamily="34" charset="0"/>
              </a:rPr>
              <a:t>understanding of plant nutrition. With this knowledge it is</a:t>
            </a:r>
            <a:r>
              <a:rPr kumimoji="0" lang="en-US" sz="1600" b="1" i="0" u="none" strike="noStrike" cap="none" normalizeH="0" dirty="0" smtClean="0">
                <a:ln>
                  <a:noFill/>
                </a:ln>
                <a:solidFill>
                  <a:schemeClr val="tx1"/>
                </a:solidFill>
                <a:effectLst/>
                <a:latin typeface="Tahoma" pitchFamily="34" charset="0"/>
                <a:cs typeface="Arial" pitchFamily="34" charset="0"/>
              </a:rPr>
              <a:t> </a:t>
            </a:r>
            <a:r>
              <a:rPr kumimoji="0" lang="en-US" sz="1600" b="1" i="0" u="none" strike="noStrike" cap="none" normalizeH="0" baseline="0" dirty="0" smtClean="0">
                <a:ln>
                  <a:noFill/>
                </a:ln>
                <a:solidFill>
                  <a:schemeClr val="tx1"/>
                </a:solidFill>
                <a:effectLst/>
                <a:latin typeface="Tahoma" pitchFamily="34" charset="0"/>
                <a:cs typeface="Arial" pitchFamily="34" charset="0"/>
              </a:rPr>
              <a:t>possible to idealize or fine-tune what is delivered to a plant nutritionally so as to ensure no deficiency, minimize waste, and maximize yields.</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Dr. Alwand Tahir Dizayee</a:t>
            </a:r>
            <a:endParaRPr lang="en-US"/>
          </a:p>
        </p:txBody>
      </p:sp>
      <p:sp>
        <p:nvSpPr>
          <p:cNvPr id="7" name="Slide Number Placeholder 6"/>
          <p:cNvSpPr>
            <a:spLocks noGrp="1"/>
          </p:cNvSpPr>
          <p:nvPr>
            <p:ph type="sldNum" sz="quarter" idx="12"/>
          </p:nvPr>
        </p:nvSpPr>
        <p:spPr/>
        <p:txBody>
          <a:bodyPr/>
          <a:lstStyle/>
          <a:p>
            <a:fld id="{D49E117A-CA9F-4CE9-A8CC-1947869981DF}" type="slidenum">
              <a:rPr lang="en-US" smtClean="0"/>
              <a:pPr/>
              <a:t>14</a:t>
            </a:fld>
            <a:endParaRPr lang="en-US"/>
          </a:p>
        </p:txBody>
      </p:sp>
      <p:sp>
        <p:nvSpPr>
          <p:cNvPr id="8" name="Date Placeholder 7"/>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29462112"/>
      </p:ext>
    </p:extLst>
  </p:cSld>
  <p:clrMapOvr>
    <a:masterClrMapping/>
  </p:clrMapOvr>
  <p:transition spd="slow">
    <p:sndAc>
      <p:stSnd>
        <p:snd r:embed="rId3"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8077200" cy="4524315"/>
          </a:xfrm>
          <a:prstGeom prst="rect">
            <a:avLst/>
          </a:prstGeom>
        </p:spPr>
        <p:txBody>
          <a:bodyPr wrap="square">
            <a:spAutoFit/>
          </a:bodyPr>
          <a:lstStyle/>
          <a:p>
            <a:pPr algn="justLow"/>
            <a:r>
              <a:rPr lang="en-US" b="1" dirty="0" smtClean="0"/>
              <a:t>     There is a common misconception that what a plant "eats" in a hydroponic or soilless scenario is somehow different from what a plant "eats" in soil. The truth is that a plant has evolved over millions of years to the point that it uses certain aspects of its environment for its growth. With the understanding of these respective plant requirements and environments being furthered everyday by the scientific community and the increasing collective education of the public regarding these concepts, it is possible to provide specific materials to enhance specific plant processes on a commercial and individual level. For example, a plant utilizes more Nitrogen in the vegetative stage and more Phosphorous in a flowering stage. This phenomenon is apparent in the formulation of complete fertilizers used in a hydroponic or soilless scenario with "</a:t>
            </a:r>
            <a:r>
              <a:rPr lang="en-US" b="1" dirty="0" err="1" smtClean="0"/>
              <a:t>veg</a:t>
            </a:r>
            <a:r>
              <a:rPr lang="en-US" b="1" dirty="0" smtClean="0"/>
              <a:t>" fertilizers emphasizing Nitrogen and "bloom" fertilizers emphasizing Phosphorous, generally. The ability to bring a full spectrum of nutrients in a pre-calibrated fashion allows the grower more control and, in turn, potentially higher yields.</a:t>
            </a:r>
            <a:endParaRPr lang="en-US" b="1" dirty="0"/>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15</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010283679"/>
      </p:ext>
    </p:extLst>
  </p:cSld>
  <p:clrMapOvr>
    <a:masterClrMapping/>
  </p:clrMapOvr>
  <p:transition spd="slow">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7693"/>
            <a:ext cx="8534400" cy="4524315"/>
          </a:xfrm>
          <a:prstGeom prst="rect">
            <a:avLst/>
          </a:prstGeom>
        </p:spPr>
        <p:txBody>
          <a:bodyPr wrap="square">
            <a:spAutoFit/>
          </a:bodyPr>
          <a:lstStyle/>
          <a:p>
            <a:r>
              <a:rPr lang="en-US" dirty="0" smtClean="0"/>
              <a:t>    </a:t>
            </a:r>
            <a:r>
              <a:rPr lang="en-US" b="1" dirty="0" smtClean="0"/>
              <a:t>A plant is a plant. By current standards, all plants use 16 primary or essential elements to grow, albeit in different concentrations. The term essential mineral element (or mineral nutrient) was proposed by </a:t>
            </a:r>
            <a:r>
              <a:rPr lang="en-US" b="1" dirty="0" err="1" smtClean="0"/>
              <a:t>Arnon</a:t>
            </a:r>
            <a:r>
              <a:rPr lang="en-US" b="1" dirty="0" smtClean="0"/>
              <a:t> and Stout in 1939. They concluded three criteria must be met for an element to be considered essential. These criteria are: </a:t>
            </a:r>
          </a:p>
          <a:p>
            <a:r>
              <a:rPr lang="en-US" b="1" dirty="0" smtClean="0"/>
              <a:t>A plant must be unable to complete its life cycle in the absence of the mineral element. </a:t>
            </a:r>
          </a:p>
          <a:p>
            <a:r>
              <a:rPr lang="en-US" b="1" dirty="0" smtClean="0"/>
              <a:t>    The function of the element must not be replaceable by another mineral element. </a:t>
            </a:r>
          </a:p>
          <a:p>
            <a:r>
              <a:rPr lang="en-US" b="1" dirty="0" smtClean="0"/>
              <a:t>The element must be directly involved in plant metabolism. </a:t>
            </a:r>
          </a:p>
          <a:p>
            <a:r>
              <a:rPr lang="en-US" b="1" dirty="0" smtClean="0"/>
              <a:t>These criteria are important guidelines for plant nutrition but exclude beneficial compounds, such as amino acids, carbohydrates, enzymes, etc. and beneficial mineral elements. These include minerals that can compensate for toxic effects of other elements or may replace mineral nutrients in some other less specific function, such as the maintenance of osmotic pressure.</a:t>
            </a:r>
            <a:r>
              <a:rPr lang="en-US" dirty="0" smtClean="0"/>
              <a:t>.</a:t>
            </a:r>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16</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427505895"/>
      </p:ext>
    </p:extLst>
  </p:cSld>
  <p:clrMapOvr>
    <a:masterClrMapping/>
  </p:clrMapOvr>
  <p:transition spd="slow">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79242"/>
            <a:ext cx="8229600" cy="5878532"/>
          </a:xfrm>
          <a:prstGeom prst="rect">
            <a:avLst/>
          </a:prstGeom>
        </p:spPr>
        <p:txBody>
          <a:bodyPr wrap="square">
            <a:spAutoFit/>
          </a:bodyPr>
          <a:lstStyle/>
          <a:p>
            <a:endParaRPr lang="en-US" sz="3200" b="1" i="1" dirty="0" smtClean="0">
              <a:solidFill>
                <a:srgbClr val="7030A0"/>
              </a:solidFill>
            </a:endParaRPr>
          </a:p>
          <a:p>
            <a:r>
              <a:rPr lang="en-US" sz="3200" b="1" i="1" dirty="0" smtClean="0">
                <a:solidFill>
                  <a:srgbClr val="7030A0"/>
                </a:solidFill>
              </a:rPr>
              <a:t>Fodder crops :- </a:t>
            </a:r>
            <a:r>
              <a:rPr lang="en-US" dirty="0" smtClean="0"/>
              <a:t/>
            </a:r>
            <a:br>
              <a:rPr lang="en-US" dirty="0" smtClean="0"/>
            </a:br>
            <a:r>
              <a:rPr lang="en-US" b="1" dirty="0" smtClean="0"/>
              <a:t>The </a:t>
            </a:r>
            <a:r>
              <a:rPr lang="en-US" b="1" dirty="0" smtClean="0">
                <a:solidFill>
                  <a:srgbClr val="FF0000"/>
                </a:solidFill>
              </a:rPr>
              <a:t>quality of fodder or </a:t>
            </a:r>
            <a:r>
              <a:rPr lang="en-US" b="1" dirty="0" smtClean="0"/>
              <a:t>forage</a:t>
            </a:r>
            <a:r>
              <a:rPr lang="en-US" b="1" dirty="0" smtClean="0">
                <a:solidFill>
                  <a:srgbClr val="FF0000"/>
                </a:solidFill>
              </a:rPr>
              <a:t>  {Grass, Medic, Clover} </a:t>
            </a:r>
            <a:r>
              <a:rPr lang="en-US" b="1" dirty="0" smtClean="0"/>
              <a:t>depends on the degree of digestion </a:t>
            </a:r>
            <a:r>
              <a:rPr lang="en-US" b="1" dirty="0" smtClean="0">
                <a:solidFill>
                  <a:srgbClr val="FF0000"/>
                </a:solidFill>
              </a:rPr>
              <a:t>Hemicelluloses , cellulose , lignin </a:t>
            </a:r>
            <a:r>
              <a:rPr lang="en-US" b="1" dirty="0" smtClean="0"/>
              <a:t>and increase the proportion of components with a shortage of </a:t>
            </a:r>
            <a:r>
              <a:rPr lang="en-US" sz="2400" b="1" dirty="0" smtClean="0">
                <a:solidFill>
                  <a:srgbClr val="9966FF"/>
                </a:solidFill>
              </a:rPr>
              <a:t>crude protein </a:t>
            </a:r>
            <a:r>
              <a:rPr lang="en-US" b="1" dirty="0" smtClean="0"/>
              <a:t>lead to lower quality for animal feed, and care by </a:t>
            </a:r>
            <a:r>
              <a:rPr lang="en-US" b="1" dirty="0" smtClean="0">
                <a:solidFill>
                  <a:srgbClr val="FF0000"/>
                </a:solidFill>
              </a:rPr>
              <a:t>Nitrogen fertilizer increase </a:t>
            </a:r>
            <a:r>
              <a:rPr lang="en-US" b="1" dirty="0" smtClean="0"/>
              <a:t>the </a:t>
            </a:r>
            <a:r>
              <a:rPr lang="en-US" b="1" dirty="0" smtClean="0">
                <a:solidFill>
                  <a:srgbClr val="9966FF"/>
                </a:solidFill>
              </a:rPr>
              <a:t>crude protein</a:t>
            </a:r>
            <a:r>
              <a:rPr lang="en-US" b="1" dirty="0" smtClean="0"/>
              <a:t> is essential for the growth of animals and the production of </a:t>
            </a:r>
            <a:r>
              <a:rPr lang="en-US" b="1" dirty="0" smtClean="0">
                <a:solidFill>
                  <a:srgbClr val="FF0000"/>
                </a:solidFill>
              </a:rPr>
              <a:t>milk</a:t>
            </a:r>
            <a:r>
              <a:rPr lang="en-US" b="1" dirty="0" smtClean="0"/>
              <a:t>, </a:t>
            </a:r>
            <a:r>
              <a:rPr lang="en-US" b="1" dirty="0" smtClean="0">
                <a:solidFill>
                  <a:srgbClr val="FF0000"/>
                </a:solidFill>
              </a:rPr>
              <a:t>eggs</a:t>
            </a:r>
            <a:r>
              <a:rPr lang="en-US" b="1" dirty="0" smtClean="0"/>
              <a:t> and </a:t>
            </a:r>
            <a:r>
              <a:rPr lang="en-US" b="1" dirty="0" smtClean="0">
                <a:solidFill>
                  <a:srgbClr val="FF0000"/>
                </a:solidFill>
              </a:rPr>
              <a:t>wool. </a:t>
            </a:r>
            <a:r>
              <a:rPr lang="en-US" b="1" dirty="0" smtClean="0"/>
              <a:t>And production milk needs to be significant quantities of {</a:t>
            </a:r>
            <a:r>
              <a:rPr lang="en-US" b="1" dirty="0" smtClean="0">
                <a:solidFill>
                  <a:srgbClr val="FF0000"/>
                </a:solidFill>
              </a:rPr>
              <a:t>Sodium, Potassium, the Calcium, Magnesium</a:t>
            </a:r>
            <a:r>
              <a:rPr lang="en-US" b="1" dirty="0" smtClean="0"/>
              <a:t>}, and is  </a:t>
            </a:r>
            <a:r>
              <a:rPr lang="en-US" b="1" dirty="0" smtClean="0">
                <a:solidFill>
                  <a:srgbClr val="0070C0"/>
                </a:solidFill>
              </a:rPr>
              <a:t>1 mg of  Mg / 100 ml Blood serum is the critical limit of Magnesium, but the animal disease  </a:t>
            </a:r>
            <a:r>
              <a:rPr lang="en-US" b="1" dirty="0" smtClean="0"/>
              <a:t>{</a:t>
            </a:r>
            <a:r>
              <a:rPr lang="en-US" b="1" dirty="0" smtClean="0">
                <a:solidFill>
                  <a:srgbClr val="C00000"/>
                </a:solidFill>
              </a:rPr>
              <a:t>Grass tetany </a:t>
            </a:r>
            <a:r>
              <a:rPr lang="en-US" b="1" dirty="0" smtClean="0"/>
              <a:t>}, and {</a:t>
            </a:r>
            <a:r>
              <a:rPr lang="en-US" b="1" dirty="0" smtClean="0">
                <a:solidFill>
                  <a:srgbClr val="FF0000"/>
                </a:solidFill>
              </a:rPr>
              <a:t>the toxic  with </a:t>
            </a:r>
            <a:r>
              <a:rPr lang="en-US" b="1" dirty="0" smtClean="0">
                <a:solidFill>
                  <a:srgbClr val="9966FF"/>
                </a:solidFill>
              </a:rPr>
              <a:t>Mo </a:t>
            </a:r>
            <a:r>
              <a:rPr lang="en-US" b="1" dirty="0" smtClean="0">
                <a:solidFill>
                  <a:srgbClr val="FF0000"/>
                </a:solidFill>
              </a:rPr>
              <a:t> </a:t>
            </a:r>
            <a:r>
              <a:rPr lang="en-US" b="1" dirty="0" smtClean="0"/>
              <a:t>and the</a:t>
            </a:r>
            <a:r>
              <a:rPr lang="en-US" b="1" dirty="0" smtClean="0">
                <a:solidFill>
                  <a:srgbClr val="9966FF"/>
                </a:solidFill>
              </a:rPr>
              <a:t> Cu </a:t>
            </a:r>
            <a:r>
              <a:rPr lang="en-US" b="1" dirty="0" smtClean="0">
                <a:solidFill>
                  <a:srgbClr val="FF0000"/>
                </a:solidFill>
              </a:rPr>
              <a:t>disease</a:t>
            </a:r>
            <a:r>
              <a:rPr lang="en-US" b="1" dirty="0" smtClean="0"/>
              <a:t> } which called  {</a:t>
            </a:r>
            <a:r>
              <a:rPr lang="en-US" b="1" dirty="0" smtClean="0">
                <a:solidFill>
                  <a:srgbClr val="FF0000"/>
                </a:solidFill>
              </a:rPr>
              <a:t>Molybdenosis or Teart  </a:t>
            </a:r>
            <a:r>
              <a:rPr lang="en-US" b="1" dirty="0" smtClean="0"/>
              <a:t>} disease  which as dehydration of water very poor animal and reduce their production of milk and weight reduction are heading blood and the </a:t>
            </a:r>
            <a:r>
              <a:rPr lang="en-US" b="1" dirty="0" smtClean="0">
                <a:solidFill>
                  <a:srgbClr val="FF0000"/>
                </a:solidFill>
              </a:rPr>
              <a:t>deficiency of Cu </a:t>
            </a:r>
            <a:r>
              <a:rPr lang="en-US" b="1" dirty="0" smtClean="0"/>
              <a:t>to prevent the entry of</a:t>
            </a:r>
            <a:r>
              <a:rPr lang="en-US" b="1" dirty="0" smtClean="0">
                <a:solidFill>
                  <a:srgbClr val="FF0000"/>
                </a:solidFill>
              </a:rPr>
              <a:t>  Fe </a:t>
            </a:r>
            <a:r>
              <a:rPr lang="en-US" b="1" dirty="0" smtClean="0"/>
              <a:t>blood hemoglobin. </a:t>
            </a:r>
          </a:p>
          <a:p>
            <a:endParaRPr lang="en-US" b="1" dirty="0" smtClean="0">
              <a:solidFill>
                <a:srgbClr val="FF0000"/>
              </a:solidFill>
            </a:endParaRPr>
          </a:p>
          <a:p>
            <a:r>
              <a:rPr lang="en-US" b="1" dirty="0" smtClean="0"/>
              <a:t> </a:t>
            </a:r>
          </a:p>
          <a:p>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2</a:t>
            </a:fld>
            <a:endParaRPr lang="en-US"/>
          </a:p>
        </p:txBody>
      </p:sp>
      <p:sp>
        <p:nvSpPr>
          <p:cNvPr id="6" name="Rectangle 5"/>
          <p:cNvSpPr/>
          <p:nvPr/>
        </p:nvSpPr>
        <p:spPr>
          <a:xfrm>
            <a:off x="304800" y="291405"/>
            <a:ext cx="8686800" cy="1384995"/>
          </a:xfrm>
          <a:prstGeom prst="rect">
            <a:avLst/>
          </a:prstGeom>
        </p:spPr>
        <p:txBody>
          <a:bodyPr wrap="square">
            <a:spAutoFit/>
          </a:bodyPr>
          <a:lstStyle/>
          <a:p>
            <a:r>
              <a:rPr lang="en-US" sz="2400" b="1" dirty="0" smtClean="0">
                <a:solidFill>
                  <a:srgbClr val="FF0000"/>
                </a:solidFill>
              </a:rPr>
              <a:t>like</a:t>
            </a:r>
            <a:r>
              <a:rPr lang="en-US" sz="2400" b="1" dirty="0" smtClean="0">
                <a:solidFill>
                  <a:srgbClr val="002060"/>
                </a:solidFill>
              </a:rPr>
              <a:t>   ( </a:t>
            </a:r>
            <a:r>
              <a:rPr lang="en-US" b="1" dirty="0" smtClean="0">
                <a:solidFill>
                  <a:srgbClr val="C00000"/>
                </a:solidFill>
              </a:rPr>
              <a:t>Arginine , Valine , Lysine ,Leucine , Isoleucin , Methionine , Threreonine ,Phenylalanine ,  Tryptophane , Histidine  </a:t>
            </a:r>
            <a:r>
              <a:rPr lang="en-US" sz="2400" b="1" dirty="0" smtClean="0">
                <a:solidFill>
                  <a:srgbClr val="002060"/>
                </a:solidFill>
              </a:rPr>
              <a:t>)</a:t>
            </a:r>
            <a:r>
              <a:rPr lang="en-US" b="1" dirty="0" smtClean="0">
                <a:solidFill>
                  <a:srgbClr val="0070C0"/>
                </a:solidFill>
              </a:rPr>
              <a:t>  </a:t>
            </a:r>
            <a:r>
              <a:rPr lang="en-US" b="1" dirty="0" smtClean="0">
                <a:solidFill>
                  <a:srgbClr val="FF0000"/>
                </a:solidFill>
              </a:rPr>
              <a:t>without</a:t>
            </a:r>
            <a:r>
              <a:rPr lang="en-US" b="1" dirty="0" smtClean="0">
                <a:solidFill>
                  <a:srgbClr val="0070C0"/>
                </a:solidFill>
              </a:rPr>
              <a:t> </a:t>
            </a:r>
            <a:r>
              <a:rPr lang="en-US" b="1" dirty="0" smtClean="0">
                <a:solidFill>
                  <a:srgbClr val="FF0000"/>
                </a:solidFill>
              </a:rPr>
              <a:t>human and animal  </a:t>
            </a:r>
            <a:r>
              <a:rPr lang="en-US" b="1" dirty="0" smtClean="0"/>
              <a:t>the </a:t>
            </a:r>
            <a:r>
              <a:rPr lang="en-US" b="1" dirty="0" smtClean="0">
                <a:solidFill>
                  <a:srgbClr val="FF0000"/>
                </a:solidFill>
              </a:rPr>
              <a:t>vitami</a:t>
            </a:r>
            <a:r>
              <a:rPr lang="en-US" b="1" dirty="0" smtClean="0"/>
              <a:t>n in general is important, that  {</a:t>
            </a:r>
            <a:r>
              <a:rPr lang="en-US" b="1" dirty="0" smtClean="0">
                <a:solidFill>
                  <a:srgbClr val="FF0000"/>
                </a:solidFill>
              </a:rPr>
              <a:t>K, Cu, Mn, B , Zn, Mo</a:t>
            </a:r>
            <a:r>
              <a:rPr lang="en-US" b="1" dirty="0" smtClean="0"/>
              <a:t> }a significant increase in </a:t>
            </a:r>
            <a:r>
              <a:rPr lang="en-US" b="1" dirty="0" smtClean="0">
                <a:solidFill>
                  <a:srgbClr val="FF0000"/>
                </a:solidFill>
              </a:rPr>
              <a:t>VC</a:t>
            </a:r>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37157190"/>
      </p:ext>
    </p:extLst>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527"/>
            <a:ext cx="8229600" cy="7263527"/>
          </a:xfrm>
          <a:prstGeom prst="rect">
            <a:avLst/>
          </a:prstGeom>
        </p:spPr>
        <p:txBody>
          <a:bodyPr wrap="square">
            <a:spAutoFit/>
          </a:bodyPr>
          <a:lstStyle/>
          <a:p>
            <a:endParaRPr lang="en-US" sz="2800" b="1" i="1" dirty="0" smtClean="0">
              <a:solidFill>
                <a:srgbClr val="7030A0"/>
              </a:solidFill>
            </a:endParaRPr>
          </a:p>
          <a:p>
            <a:r>
              <a:rPr lang="en-US" sz="2800" b="1" i="1" dirty="0" smtClean="0">
                <a:solidFill>
                  <a:srgbClr val="7030A0"/>
                </a:solidFill>
              </a:rPr>
              <a:t>Observations about fruit trees  :-</a:t>
            </a:r>
            <a:r>
              <a:rPr lang="en-US" dirty="0" smtClean="0"/>
              <a:t/>
            </a:r>
            <a:br>
              <a:rPr lang="en-US" dirty="0" smtClean="0"/>
            </a:br>
            <a:r>
              <a:rPr lang="en-US" b="1" dirty="0" smtClean="0">
                <a:solidFill>
                  <a:srgbClr val="FF0000"/>
                </a:solidFill>
              </a:rPr>
              <a:t>Deficiency </a:t>
            </a:r>
            <a:r>
              <a:rPr lang="en-US" b="1" dirty="0" smtClean="0"/>
              <a:t>or </a:t>
            </a:r>
            <a:r>
              <a:rPr lang="en-US" b="1" dirty="0" smtClean="0">
                <a:solidFill>
                  <a:srgbClr val="FF0000"/>
                </a:solidFill>
              </a:rPr>
              <a:t>toxicity </a:t>
            </a:r>
            <a:r>
              <a:rPr lang="en-US" b="1" dirty="0" smtClean="0"/>
              <a:t>or </a:t>
            </a:r>
            <a:r>
              <a:rPr lang="en-US" b="1" dirty="0" smtClean="0">
                <a:solidFill>
                  <a:srgbClr val="FF0000"/>
                </a:solidFill>
              </a:rPr>
              <a:t>imbalance</a:t>
            </a:r>
            <a:r>
              <a:rPr lang="en-US" b="1" dirty="0" smtClean="0"/>
              <a:t> of mineral leads to </a:t>
            </a:r>
            <a:r>
              <a:rPr lang="en-US" b="1" dirty="0" smtClean="0">
                <a:solidFill>
                  <a:srgbClr val="FF0000"/>
                </a:solidFill>
              </a:rPr>
              <a:t>damage </a:t>
            </a:r>
            <a:r>
              <a:rPr lang="en-US" b="1" dirty="0" smtClean="0"/>
              <a:t>(of </a:t>
            </a:r>
            <a:r>
              <a:rPr lang="en-US" b="1" dirty="0" smtClean="0">
                <a:solidFill>
                  <a:srgbClr val="FF0000"/>
                </a:solidFill>
              </a:rPr>
              <a:t>yield quality</a:t>
            </a:r>
            <a:r>
              <a:rPr lang="en-US" b="1" dirty="0" smtClean="0"/>
              <a:t> of </a:t>
            </a:r>
            <a:r>
              <a:rPr lang="en-US" b="1" dirty="0" smtClean="0">
                <a:solidFill>
                  <a:srgbClr val="FF0000"/>
                </a:solidFill>
              </a:rPr>
              <a:t>fruit</a:t>
            </a:r>
            <a:r>
              <a:rPr lang="en-US" b="1" dirty="0" smtClean="0"/>
              <a:t> trees) </a:t>
            </a:r>
            <a:r>
              <a:rPr lang="en-US" b="1" dirty="0" smtClean="0">
                <a:solidFill>
                  <a:srgbClr val="FF0000"/>
                </a:solidFill>
              </a:rPr>
              <a:t>distortions</a:t>
            </a:r>
            <a:r>
              <a:rPr lang="en-US" b="1" dirty="0" smtClean="0"/>
              <a:t> in the </a:t>
            </a:r>
            <a:r>
              <a:rPr lang="en-US" b="1" dirty="0" smtClean="0">
                <a:solidFill>
                  <a:srgbClr val="FF0000"/>
                </a:solidFill>
              </a:rPr>
              <a:t>shape</a:t>
            </a:r>
            <a:r>
              <a:rPr lang="en-US" b="1" dirty="0" smtClean="0"/>
              <a:t> and </a:t>
            </a:r>
            <a:r>
              <a:rPr lang="en-US" b="1" dirty="0" smtClean="0">
                <a:solidFill>
                  <a:srgbClr val="FF0000"/>
                </a:solidFill>
              </a:rPr>
              <a:t>color </a:t>
            </a:r>
            <a:r>
              <a:rPr lang="en-US" b="1" dirty="0" smtClean="0"/>
              <a:t>as well as to the formation of </a:t>
            </a:r>
            <a:r>
              <a:rPr lang="en-US" b="1" dirty="0" smtClean="0">
                <a:solidFill>
                  <a:srgbClr val="FF0000"/>
                </a:solidFill>
              </a:rPr>
              <a:t>organic compounds </a:t>
            </a:r>
            <a:r>
              <a:rPr lang="en-US" b="1" dirty="0" smtClean="0"/>
              <a:t>and  </a:t>
            </a:r>
            <a:r>
              <a:rPr lang="en-US" b="1" dirty="0" smtClean="0">
                <a:solidFill>
                  <a:srgbClr val="FF0000"/>
                </a:solidFill>
              </a:rPr>
              <a:t>test</a:t>
            </a:r>
            <a:r>
              <a:rPr lang="en-US" b="1" dirty="0" smtClean="0"/>
              <a:t> ). </a:t>
            </a:r>
            <a:br>
              <a:rPr lang="en-US" b="1" dirty="0" smtClean="0"/>
            </a:br>
            <a:r>
              <a:rPr lang="en-US" sz="3200" b="1" dirty="0" smtClean="0">
                <a:solidFill>
                  <a:srgbClr val="00B0F0"/>
                </a:solidFill>
              </a:rPr>
              <a:t>1. </a:t>
            </a:r>
            <a:r>
              <a:rPr lang="en-US" b="1" dirty="0" smtClean="0">
                <a:solidFill>
                  <a:srgbClr val="FF0000"/>
                </a:solidFill>
              </a:rPr>
              <a:t>Deficiency</a:t>
            </a:r>
            <a:r>
              <a:rPr lang="en-US" b="1" dirty="0" smtClean="0"/>
              <a:t> of </a:t>
            </a:r>
            <a:r>
              <a:rPr lang="en-US" b="1" dirty="0" smtClean="0">
                <a:solidFill>
                  <a:srgbClr val="7030A0"/>
                </a:solidFill>
              </a:rPr>
              <a:t>Nitrogen</a:t>
            </a:r>
            <a:r>
              <a:rPr lang="en-US" b="1" dirty="0" smtClean="0"/>
              <a:t>: In  </a:t>
            </a:r>
            <a:r>
              <a:rPr lang="en-US" b="1" dirty="0" smtClean="0">
                <a:solidFill>
                  <a:srgbClr val="FF0000"/>
                </a:solidFill>
              </a:rPr>
              <a:t>Citrus</a:t>
            </a:r>
            <a:r>
              <a:rPr lang="en-US" b="1" dirty="0" smtClean="0"/>
              <a:t> </a:t>
            </a:r>
            <a:r>
              <a:rPr lang="en-US" b="1" dirty="0" smtClean="0">
                <a:solidFill>
                  <a:srgbClr val="7030A0"/>
                </a:solidFill>
              </a:rPr>
              <a:t>reduces</a:t>
            </a:r>
            <a:r>
              <a:rPr lang="en-US" b="1" dirty="0" smtClean="0"/>
              <a:t> the </a:t>
            </a:r>
            <a:r>
              <a:rPr lang="en-US" b="1" dirty="0" smtClean="0">
                <a:solidFill>
                  <a:srgbClr val="FF0000"/>
                </a:solidFill>
              </a:rPr>
              <a:t>small</a:t>
            </a:r>
            <a:r>
              <a:rPr lang="en-US" b="1" dirty="0" smtClean="0"/>
              <a:t> size of </a:t>
            </a:r>
            <a:r>
              <a:rPr lang="en-US" b="1" dirty="0" smtClean="0">
                <a:solidFill>
                  <a:srgbClr val="FF0000"/>
                </a:solidFill>
              </a:rPr>
              <a:t>fruit </a:t>
            </a:r>
            <a:r>
              <a:rPr lang="en-US" b="1" dirty="0" smtClean="0"/>
              <a:t>and </a:t>
            </a:r>
            <a:r>
              <a:rPr lang="en-US" b="1" dirty="0" smtClean="0">
                <a:solidFill>
                  <a:srgbClr val="FF0000"/>
                </a:solidFill>
              </a:rPr>
              <a:t>shell fish </a:t>
            </a:r>
            <a:r>
              <a:rPr lang="en-US" b="1" dirty="0" smtClean="0"/>
              <a:t>and </a:t>
            </a:r>
            <a:r>
              <a:rPr lang="en-US" b="1" dirty="0" smtClean="0">
                <a:solidFill>
                  <a:srgbClr val="FF0000"/>
                </a:solidFill>
              </a:rPr>
              <a:t>swollen</a:t>
            </a:r>
            <a:r>
              <a:rPr lang="en-US" b="1" dirty="0" smtClean="0"/>
              <a:t> the same thing at the </a:t>
            </a:r>
            <a:r>
              <a:rPr lang="en-US" b="1" dirty="0" smtClean="0">
                <a:solidFill>
                  <a:srgbClr val="FF0000"/>
                </a:solidFill>
              </a:rPr>
              <a:t>deficiency </a:t>
            </a:r>
            <a:r>
              <a:rPr lang="en-US" b="1" dirty="0" smtClean="0"/>
              <a:t>of { </a:t>
            </a:r>
            <a:r>
              <a:rPr lang="en-US" b="1" dirty="0" smtClean="0">
                <a:solidFill>
                  <a:srgbClr val="9966FF"/>
                </a:solidFill>
              </a:rPr>
              <a:t>P, Zn, S </a:t>
            </a:r>
            <a:r>
              <a:rPr lang="en-US" b="1" dirty="0" smtClean="0"/>
              <a:t>} </a:t>
            </a:r>
          </a:p>
          <a:p>
            <a:r>
              <a:rPr lang="en-US" sz="4800" b="1" dirty="0" smtClean="0">
                <a:solidFill>
                  <a:srgbClr val="0070C0"/>
                </a:solidFill>
              </a:rPr>
              <a:t>**</a:t>
            </a:r>
            <a:r>
              <a:rPr lang="en-US" sz="2400" b="1" dirty="0" smtClean="0">
                <a:solidFill>
                  <a:srgbClr val="FF0000"/>
                </a:solidFill>
              </a:rPr>
              <a:t> </a:t>
            </a:r>
            <a:r>
              <a:rPr lang="en-US" b="1" dirty="0" smtClean="0">
                <a:solidFill>
                  <a:srgbClr val="FF0000"/>
                </a:solidFill>
              </a:rPr>
              <a:t>toxic of Nitrogen  </a:t>
            </a:r>
            <a:r>
              <a:rPr lang="en-US" b="1" dirty="0" smtClean="0">
                <a:solidFill>
                  <a:srgbClr val="0070C0"/>
                </a:solidFill>
              </a:rPr>
              <a:t>For </a:t>
            </a:r>
            <a:r>
              <a:rPr lang="en-US" b="1" dirty="0" smtClean="0">
                <a:solidFill>
                  <a:srgbClr val="FF0000"/>
                </a:solidFill>
              </a:rPr>
              <a:t>Tomato </a:t>
            </a:r>
            <a:r>
              <a:rPr lang="en-US" b="1" dirty="0" smtClean="0">
                <a:solidFill>
                  <a:srgbClr val="0070C0"/>
                </a:solidFill>
              </a:rPr>
              <a:t>-  </a:t>
            </a:r>
            <a:r>
              <a:rPr lang="en-US" b="1" dirty="0" smtClean="0"/>
              <a:t>color is be </a:t>
            </a:r>
            <a:r>
              <a:rPr lang="en-US" b="1" dirty="0" smtClean="0">
                <a:solidFill>
                  <a:srgbClr val="9966FF"/>
                </a:solidFill>
              </a:rPr>
              <a:t>still green </a:t>
            </a:r>
            <a:r>
              <a:rPr lang="en-US" b="1" dirty="0" smtClean="0"/>
              <a:t>of fruits and the shoot of </a:t>
            </a:r>
            <a:r>
              <a:rPr lang="en-US" b="1" dirty="0" smtClean="0">
                <a:solidFill>
                  <a:srgbClr val="9966FF"/>
                </a:solidFill>
              </a:rPr>
              <a:t>near  of fruit </a:t>
            </a:r>
            <a:r>
              <a:rPr lang="en-US" b="1" dirty="0" smtClean="0"/>
              <a:t>, the</a:t>
            </a:r>
            <a:r>
              <a:rPr lang="en-US" b="1" dirty="0" smtClean="0">
                <a:solidFill>
                  <a:srgbClr val="0070C0"/>
                </a:solidFill>
              </a:rPr>
              <a:t> </a:t>
            </a:r>
            <a:r>
              <a:rPr lang="en-US" b="1" dirty="0" smtClean="0">
                <a:solidFill>
                  <a:srgbClr val="FF0000"/>
                </a:solidFill>
              </a:rPr>
              <a:t>Orange</a:t>
            </a:r>
            <a:r>
              <a:rPr lang="en-US" b="1" dirty="0" smtClean="0">
                <a:solidFill>
                  <a:srgbClr val="0070C0"/>
                </a:solidFill>
              </a:rPr>
              <a:t> </a:t>
            </a:r>
            <a:r>
              <a:rPr lang="en-US" b="1" dirty="0" smtClean="0"/>
              <a:t>fruits be</a:t>
            </a:r>
            <a:r>
              <a:rPr lang="en-US" b="1" dirty="0" smtClean="0">
                <a:solidFill>
                  <a:srgbClr val="FF0000"/>
                </a:solidFill>
              </a:rPr>
              <a:t> still </a:t>
            </a:r>
            <a:r>
              <a:rPr lang="en-US" b="1" dirty="0" smtClean="0"/>
              <a:t>green ,and the</a:t>
            </a:r>
            <a:r>
              <a:rPr lang="en-US" b="1" dirty="0" smtClean="0">
                <a:solidFill>
                  <a:srgbClr val="FF0000"/>
                </a:solidFill>
              </a:rPr>
              <a:t> </a:t>
            </a:r>
            <a:r>
              <a:rPr lang="en-US" b="1" dirty="0" smtClean="0"/>
              <a:t>  fruit </a:t>
            </a:r>
            <a:r>
              <a:rPr lang="en-US" b="1" dirty="0" smtClean="0">
                <a:solidFill>
                  <a:srgbClr val="7030A0"/>
                </a:solidFill>
              </a:rPr>
              <a:t>Peach </a:t>
            </a:r>
            <a:r>
              <a:rPr lang="en-US" b="1" dirty="0" smtClean="0"/>
              <a:t>be to </a:t>
            </a:r>
            <a:r>
              <a:rPr lang="en-US" b="1" dirty="0" smtClean="0">
                <a:solidFill>
                  <a:srgbClr val="FF0000"/>
                </a:solidFill>
              </a:rPr>
              <a:t>cleave</a:t>
            </a:r>
            <a:r>
              <a:rPr lang="en-US" b="1" dirty="0" smtClean="0"/>
              <a:t> and </a:t>
            </a:r>
            <a:r>
              <a:rPr lang="en-US" b="1" dirty="0" smtClean="0">
                <a:solidFill>
                  <a:srgbClr val="FF0000"/>
                </a:solidFill>
              </a:rPr>
              <a:t>rupture </a:t>
            </a:r>
            <a:r>
              <a:rPr lang="en-US" b="1" dirty="0" smtClean="0"/>
              <a:t>.  Increasing of Nitrogen </a:t>
            </a:r>
            <a:r>
              <a:rPr lang="en-US" b="1" dirty="0" smtClean="0">
                <a:solidFill>
                  <a:srgbClr val="FF0000"/>
                </a:solidFill>
              </a:rPr>
              <a:t> lodging </a:t>
            </a:r>
            <a:r>
              <a:rPr lang="en-US" b="1" dirty="0" smtClean="0"/>
              <a:t>for all plants .</a:t>
            </a:r>
            <a:br>
              <a:rPr lang="en-US" b="1" dirty="0" smtClean="0"/>
            </a:br>
            <a:r>
              <a:rPr lang="en-US" sz="3200" b="1" dirty="0" smtClean="0">
                <a:solidFill>
                  <a:srgbClr val="00B0F0"/>
                </a:solidFill>
              </a:rPr>
              <a:t>2. </a:t>
            </a:r>
            <a:r>
              <a:rPr lang="en-US" b="1" dirty="0" smtClean="0">
                <a:solidFill>
                  <a:srgbClr val="FF0000"/>
                </a:solidFill>
              </a:rPr>
              <a:t>Potassium deficiency</a:t>
            </a:r>
            <a:r>
              <a:rPr lang="en-US" b="1" dirty="0" smtClean="0"/>
              <a:t>: </a:t>
            </a:r>
            <a:r>
              <a:rPr lang="en-US" b="1" dirty="0" smtClean="0">
                <a:solidFill>
                  <a:srgbClr val="FF0000"/>
                </a:solidFill>
              </a:rPr>
              <a:t>Reduce</a:t>
            </a:r>
            <a:r>
              <a:rPr lang="en-US" b="1" dirty="0" smtClean="0"/>
              <a:t> the proportion of </a:t>
            </a:r>
            <a:r>
              <a:rPr lang="en-US" b="1" dirty="0" smtClean="0">
                <a:solidFill>
                  <a:srgbClr val="FF0000"/>
                </a:solidFill>
              </a:rPr>
              <a:t>Sugar </a:t>
            </a:r>
            <a:r>
              <a:rPr lang="en-US" b="1" dirty="0" smtClean="0"/>
              <a:t>and </a:t>
            </a:r>
            <a:r>
              <a:rPr lang="en-US" b="1" dirty="0" smtClean="0">
                <a:solidFill>
                  <a:srgbClr val="FF0000"/>
                </a:solidFill>
              </a:rPr>
              <a:t>increase</a:t>
            </a:r>
            <a:r>
              <a:rPr lang="en-US" b="1" dirty="0" smtClean="0"/>
              <a:t> </a:t>
            </a:r>
            <a:r>
              <a:rPr lang="en-US" b="1" dirty="0" smtClean="0">
                <a:solidFill>
                  <a:srgbClr val="FF0000"/>
                </a:solidFill>
              </a:rPr>
              <a:t>  amino compound  </a:t>
            </a:r>
            <a:r>
              <a:rPr lang="en-US" b="1" dirty="0" smtClean="0"/>
              <a:t>and the same yield for the deficiency of </a:t>
            </a:r>
            <a:r>
              <a:rPr lang="en-US" b="1" dirty="0" smtClean="0">
                <a:solidFill>
                  <a:srgbClr val="FF0000"/>
                </a:solidFill>
              </a:rPr>
              <a:t>(P, B</a:t>
            </a:r>
            <a:r>
              <a:rPr lang="en-US" b="1" dirty="0" smtClean="0"/>
              <a:t>) and their relationship to the </a:t>
            </a:r>
            <a:r>
              <a:rPr lang="en-US" b="1" dirty="0" smtClean="0">
                <a:solidFill>
                  <a:srgbClr val="FF0000"/>
                </a:solidFill>
              </a:rPr>
              <a:t>transfer of sugars   </a:t>
            </a:r>
            <a:r>
              <a:rPr lang="en-US" b="1" dirty="0" smtClean="0">
                <a:solidFill>
                  <a:srgbClr val="0070C0"/>
                </a:solidFill>
              </a:rPr>
              <a:t>from leaves to fruit </a:t>
            </a:r>
            <a:r>
              <a:rPr lang="en-US" b="1" dirty="0" smtClean="0"/>
              <a:t>to and to formed </a:t>
            </a:r>
            <a:r>
              <a:rPr lang="en-US" b="1" dirty="0" smtClean="0">
                <a:solidFill>
                  <a:srgbClr val="FF0000"/>
                </a:solidFill>
              </a:rPr>
              <a:t>esters- group  </a:t>
            </a:r>
            <a:r>
              <a:rPr lang="en-US" b="1" dirty="0" smtClean="0"/>
              <a:t>with the </a:t>
            </a:r>
            <a:r>
              <a:rPr lang="en-US" sz="2800" b="1" dirty="0" smtClean="0">
                <a:solidFill>
                  <a:srgbClr val="9966FF"/>
                </a:solidFill>
              </a:rPr>
              <a:t>OH –groups -p  </a:t>
            </a:r>
            <a:r>
              <a:rPr lang="en-US" b="1" dirty="0" smtClean="0"/>
              <a:t>with in Sugar  to transport  easily with this way. </a:t>
            </a:r>
            <a:br>
              <a:rPr lang="en-US" b="1" dirty="0" smtClean="0"/>
            </a:br>
            <a:r>
              <a:rPr lang="en-US" sz="4800" b="1" dirty="0" smtClean="0">
                <a:solidFill>
                  <a:srgbClr val="0070C0"/>
                </a:solidFill>
              </a:rPr>
              <a:t>:</a:t>
            </a:r>
            <a:r>
              <a:rPr lang="en-US" b="1" dirty="0" smtClean="0"/>
              <a:t> </a:t>
            </a:r>
            <a:r>
              <a:rPr lang="en-US" b="1" dirty="0" smtClean="0">
                <a:solidFill>
                  <a:srgbClr val="FF0000"/>
                </a:solidFill>
              </a:rPr>
              <a:t>fruit trees </a:t>
            </a:r>
            <a:r>
              <a:rPr lang="en-US" b="1" dirty="0" smtClean="0"/>
              <a:t>are </a:t>
            </a:r>
            <a:r>
              <a:rPr lang="en-US" b="1" dirty="0" smtClean="0">
                <a:solidFill>
                  <a:srgbClr val="FF0000"/>
                </a:solidFill>
              </a:rPr>
              <a:t>susceptible</a:t>
            </a:r>
            <a:r>
              <a:rPr lang="en-US" b="1" dirty="0" smtClean="0"/>
              <a:t> to </a:t>
            </a:r>
            <a:r>
              <a:rPr lang="en-US" b="1" dirty="0" smtClean="0">
                <a:solidFill>
                  <a:srgbClr val="FF0000"/>
                </a:solidFill>
              </a:rPr>
              <a:t>rot</a:t>
            </a:r>
            <a:r>
              <a:rPr lang="en-US" b="1" dirty="0" smtClean="0"/>
              <a:t> and </a:t>
            </a:r>
            <a:r>
              <a:rPr lang="en-US" b="1" dirty="0" smtClean="0">
                <a:solidFill>
                  <a:srgbClr val="0070C0"/>
                </a:solidFill>
              </a:rPr>
              <a:t>dry</a:t>
            </a:r>
            <a:r>
              <a:rPr lang="en-US" b="1" dirty="0" smtClean="0"/>
              <a:t> </a:t>
            </a:r>
            <a:r>
              <a:rPr lang="en-US" b="1" dirty="0" smtClean="0">
                <a:solidFill>
                  <a:srgbClr val="FF0000"/>
                </a:solidFill>
              </a:rPr>
              <a:t>grapes to be (</a:t>
            </a:r>
            <a:r>
              <a:rPr lang="en-US" sz="2800" b="1" dirty="0" smtClean="0">
                <a:solidFill>
                  <a:srgbClr val="9966FF"/>
                </a:solidFill>
              </a:rPr>
              <a:t>raisin</a:t>
            </a:r>
            <a:r>
              <a:rPr lang="en-US" b="1" dirty="0" smtClean="0"/>
              <a:t>). </a:t>
            </a:r>
            <a:br>
              <a:rPr lang="en-US" b="1" dirty="0" smtClean="0"/>
            </a:br>
            <a:r>
              <a:rPr lang="en-US" b="1" dirty="0" smtClean="0"/>
              <a:t/>
            </a:r>
            <a:br>
              <a:rPr lang="en-US" b="1" dirty="0" smtClean="0"/>
            </a:br>
            <a:endParaRPr lang="en-US" b="1"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3</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313199337"/>
      </p:ext>
    </p:extLst>
  </p:cSld>
  <p:clrMapOvr>
    <a:masterClrMapping/>
  </p:clrMapOvr>
  <p:transition spd="slow">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753600" cy="6647974"/>
          </a:xfrm>
          <a:prstGeom prst="rect">
            <a:avLst/>
          </a:prstGeom>
        </p:spPr>
        <p:txBody>
          <a:bodyPr wrap="square">
            <a:spAutoFit/>
          </a:bodyPr>
          <a:lstStyle/>
          <a:p>
            <a:r>
              <a:rPr lang="en-US" sz="4000" b="1" dirty="0" smtClean="0">
                <a:solidFill>
                  <a:srgbClr val="00B0F0"/>
                </a:solidFill>
              </a:rPr>
              <a:t>3</a:t>
            </a:r>
            <a:r>
              <a:rPr lang="en-US" b="1" dirty="0" smtClean="0"/>
              <a:t>. </a:t>
            </a:r>
            <a:r>
              <a:rPr lang="en-US" sz="2800" b="1" dirty="0" smtClean="0">
                <a:solidFill>
                  <a:srgbClr val="7030A0"/>
                </a:solidFill>
              </a:rPr>
              <a:t>Phosphorus</a:t>
            </a:r>
            <a:r>
              <a:rPr lang="en-US" sz="2800" b="1" dirty="0" smtClean="0">
                <a:solidFill>
                  <a:srgbClr val="FF0000"/>
                </a:solidFill>
              </a:rPr>
              <a:t> deficiency </a:t>
            </a:r>
            <a:r>
              <a:rPr lang="en-US" sz="3600" b="1" dirty="0" smtClean="0">
                <a:solidFill>
                  <a:srgbClr val="7030A0"/>
                </a:solidFill>
              </a:rPr>
              <a:t>P</a:t>
            </a:r>
            <a:r>
              <a:rPr lang="en-US" sz="2800" b="1" dirty="0" smtClean="0">
                <a:solidFill>
                  <a:srgbClr val="FF0000"/>
                </a:solidFill>
              </a:rPr>
              <a:t> </a:t>
            </a:r>
            <a:r>
              <a:rPr lang="en-US" b="1" dirty="0" smtClean="0"/>
              <a:t>: to </a:t>
            </a:r>
            <a:r>
              <a:rPr lang="en-US" b="1" dirty="0" smtClean="0">
                <a:solidFill>
                  <a:srgbClr val="FF0000"/>
                </a:solidFill>
              </a:rPr>
              <a:t>rupture</a:t>
            </a:r>
            <a:r>
              <a:rPr lang="en-US" b="1" dirty="0" smtClean="0"/>
              <a:t>, as in </a:t>
            </a:r>
            <a:r>
              <a:rPr lang="en-US" sz="2000" b="1" dirty="0" smtClean="0">
                <a:solidFill>
                  <a:srgbClr val="7030A0"/>
                </a:solidFill>
              </a:rPr>
              <a:t>Peaches </a:t>
            </a:r>
            <a:r>
              <a:rPr lang="en-US" b="1" dirty="0" smtClean="0"/>
              <a:t>fruit.       </a:t>
            </a:r>
            <a:r>
              <a:rPr lang="en-US" sz="3600" b="1" dirty="0" smtClean="0">
                <a:solidFill>
                  <a:srgbClr val="00B0F0"/>
                </a:solidFill>
              </a:rPr>
              <a:t>4</a:t>
            </a:r>
            <a:r>
              <a:rPr lang="en-US" b="1" dirty="0" smtClean="0"/>
              <a:t>.</a:t>
            </a:r>
            <a:r>
              <a:rPr lang="en-US" sz="2800" b="1" dirty="0" smtClean="0">
                <a:solidFill>
                  <a:srgbClr val="7030A0"/>
                </a:solidFill>
              </a:rPr>
              <a:t>Manganese</a:t>
            </a:r>
            <a:r>
              <a:rPr lang="en-US" sz="2800" b="1" dirty="0" smtClean="0">
                <a:solidFill>
                  <a:srgbClr val="FF0000"/>
                </a:solidFill>
              </a:rPr>
              <a:t> deficiency </a:t>
            </a:r>
            <a:r>
              <a:rPr lang="en-US" sz="2800" b="1" dirty="0" err="1" smtClean="0">
                <a:solidFill>
                  <a:srgbClr val="7030A0"/>
                </a:solidFill>
              </a:rPr>
              <a:t>Mn</a:t>
            </a:r>
            <a:r>
              <a:rPr lang="en-US" sz="2800" b="1" dirty="0" smtClean="0">
                <a:solidFill>
                  <a:srgbClr val="7030A0"/>
                </a:solidFill>
              </a:rPr>
              <a:t> :</a:t>
            </a:r>
            <a:r>
              <a:rPr lang="en-US" sz="2800" b="1" dirty="0" smtClean="0">
                <a:solidFill>
                  <a:srgbClr val="FF0000"/>
                </a:solidFill>
              </a:rPr>
              <a:t> </a:t>
            </a:r>
            <a:r>
              <a:rPr lang="en-US" b="1" dirty="0" smtClean="0">
                <a:solidFill>
                  <a:srgbClr val="FF0000"/>
                </a:solidFill>
              </a:rPr>
              <a:t>cleave </a:t>
            </a:r>
            <a:r>
              <a:rPr lang="en-US" b="1" dirty="0" smtClean="0"/>
              <a:t>and </a:t>
            </a:r>
            <a:r>
              <a:rPr lang="en-US" b="1" dirty="0" smtClean="0">
                <a:solidFill>
                  <a:srgbClr val="FF0000"/>
                </a:solidFill>
              </a:rPr>
              <a:t>rupture</a:t>
            </a:r>
            <a:r>
              <a:rPr lang="en-US" b="1" dirty="0" smtClean="0"/>
              <a:t> of </a:t>
            </a:r>
            <a:r>
              <a:rPr lang="en-US" sz="2000" b="1" dirty="0" smtClean="0">
                <a:solidFill>
                  <a:srgbClr val="7030A0"/>
                </a:solidFill>
              </a:rPr>
              <a:t>Peaches</a:t>
            </a:r>
            <a:r>
              <a:rPr lang="en-US" b="1" dirty="0" smtClean="0"/>
              <a:t>,          </a:t>
            </a:r>
            <a:r>
              <a:rPr lang="en-US" sz="2400" b="1" dirty="0" smtClean="0">
                <a:solidFill>
                  <a:srgbClr val="7030A0"/>
                </a:solidFill>
              </a:rPr>
              <a:t>Bananas</a:t>
            </a:r>
            <a:r>
              <a:rPr lang="en-US" sz="2000" b="1" dirty="0" smtClean="0">
                <a:solidFill>
                  <a:srgbClr val="7030A0"/>
                </a:solidFill>
              </a:rPr>
              <a:t> / </a:t>
            </a:r>
            <a:r>
              <a:rPr lang="en-US" sz="2000" b="1" dirty="0" smtClean="0">
                <a:solidFill>
                  <a:srgbClr val="FF0000"/>
                </a:solidFill>
              </a:rPr>
              <a:t>Fruit </a:t>
            </a:r>
            <a:r>
              <a:rPr lang="en-US" b="1" dirty="0" smtClean="0">
                <a:solidFill>
                  <a:srgbClr val="FF0000"/>
                </a:solidFill>
              </a:rPr>
              <a:t>distort  </a:t>
            </a:r>
            <a:r>
              <a:rPr lang="en-US" b="1" dirty="0" smtClean="0"/>
              <a:t>few in </a:t>
            </a:r>
            <a:r>
              <a:rPr lang="en-US" b="1" dirty="0" smtClean="0">
                <a:solidFill>
                  <a:srgbClr val="FF0000"/>
                </a:solidFill>
              </a:rPr>
              <a:t>numbe</a:t>
            </a:r>
            <a:r>
              <a:rPr lang="en-US" b="1" dirty="0" smtClean="0"/>
              <a:t>r and short and end   by the </a:t>
            </a:r>
          </a:p>
          <a:p>
            <a:r>
              <a:rPr lang="en-US" b="1" dirty="0" smtClean="0"/>
              <a:t>winding-intensive and green color . </a:t>
            </a:r>
            <a:br>
              <a:rPr lang="en-US" b="1" dirty="0" smtClean="0"/>
            </a:br>
            <a:r>
              <a:rPr lang="en-US" sz="3200" b="1" dirty="0" smtClean="0">
                <a:solidFill>
                  <a:srgbClr val="00B0F0"/>
                </a:solidFill>
              </a:rPr>
              <a:t>5</a:t>
            </a:r>
            <a:r>
              <a:rPr lang="en-US" b="1" dirty="0" smtClean="0">
                <a:solidFill>
                  <a:srgbClr val="92D050"/>
                </a:solidFill>
              </a:rPr>
              <a:t>. </a:t>
            </a:r>
            <a:r>
              <a:rPr lang="en-US" sz="2800" b="1" dirty="0" smtClean="0">
                <a:solidFill>
                  <a:srgbClr val="7030A0"/>
                </a:solidFill>
              </a:rPr>
              <a:t>Copper</a:t>
            </a:r>
            <a:r>
              <a:rPr lang="en-US" sz="2800" b="1" dirty="0" smtClean="0">
                <a:solidFill>
                  <a:srgbClr val="FF0000"/>
                </a:solidFill>
              </a:rPr>
              <a:t> deficiency </a:t>
            </a:r>
            <a:r>
              <a:rPr lang="en-US" sz="3200" b="1" dirty="0" smtClean="0">
                <a:solidFill>
                  <a:srgbClr val="7030A0"/>
                </a:solidFill>
              </a:rPr>
              <a:t>Cu</a:t>
            </a:r>
            <a:r>
              <a:rPr lang="en-US" sz="2800" b="1" dirty="0" smtClean="0">
                <a:solidFill>
                  <a:srgbClr val="7030A0"/>
                </a:solidFill>
              </a:rPr>
              <a:t>:</a:t>
            </a:r>
            <a:r>
              <a:rPr lang="en-US" sz="2800" b="1" dirty="0" smtClean="0">
                <a:solidFill>
                  <a:srgbClr val="FF0000"/>
                </a:solidFill>
              </a:rPr>
              <a:t> </a:t>
            </a:r>
            <a:r>
              <a:rPr lang="en-US" b="1" dirty="0" smtClean="0"/>
              <a:t>to </a:t>
            </a:r>
            <a:r>
              <a:rPr lang="en-US" b="1" dirty="0" smtClean="0">
                <a:solidFill>
                  <a:srgbClr val="0070C0"/>
                </a:solidFill>
              </a:rPr>
              <a:t>paste</a:t>
            </a:r>
            <a:r>
              <a:rPr lang="en-US" b="1" dirty="0" smtClean="0"/>
              <a:t>(</a:t>
            </a:r>
            <a:r>
              <a:rPr lang="en-US" b="1" dirty="0" smtClean="0">
                <a:solidFill>
                  <a:srgbClr val="FF0000"/>
                </a:solidFill>
              </a:rPr>
              <a:t>glue</a:t>
            </a:r>
            <a:r>
              <a:rPr lang="en-US" b="1" dirty="0" smtClean="0"/>
              <a:t>) </a:t>
            </a:r>
            <a:r>
              <a:rPr lang="en-US" b="1" dirty="0" smtClean="0">
                <a:solidFill>
                  <a:srgbClr val="7030A0"/>
                </a:solidFill>
              </a:rPr>
              <a:t>Citrus fruits</a:t>
            </a:r>
            <a:r>
              <a:rPr lang="en-US" b="1" dirty="0" smtClean="0"/>
              <a:t>,</a:t>
            </a:r>
          </a:p>
          <a:p>
            <a:r>
              <a:rPr lang="en-US" b="1" dirty="0" smtClean="0"/>
              <a:t> and death and    (  </a:t>
            </a:r>
            <a:r>
              <a:rPr lang="en-US" b="1" dirty="0" smtClean="0">
                <a:solidFill>
                  <a:srgbClr val="FF0000"/>
                </a:solidFill>
              </a:rPr>
              <a:t>DIE BACK </a:t>
            </a:r>
            <a:r>
              <a:rPr lang="en-US" b="1" dirty="0" smtClean="0"/>
              <a:t>) , the </a:t>
            </a:r>
            <a:r>
              <a:rPr lang="en-US" b="1" dirty="0" smtClean="0">
                <a:solidFill>
                  <a:srgbClr val="9966FF"/>
                </a:solidFill>
              </a:rPr>
              <a:t>deficiency of Copper </a:t>
            </a:r>
            <a:r>
              <a:rPr lang="en-US" b="1" dirty="0" smtClean="0"/>
              <a:t>cause the moldiness</a:t>
            </a:r>
          </a:p>
          <a:p>
            <a:r>
              <a:rPr lang="en-US" b="1" dirty="0" smtClean="0"/>
              <a:t> of </a:t>
            </a:r>
            <a:r>
              <a:rPr lang="en-US" b="1" dirty="0" smtClean="0">
                <a:solidFill>
                  <a:srgbClr val="FF0000"/>
                </a:solidFill>
              </a:rPr>
              <a:t>Onions</a:t>
            </a:r>
            <a:r>
              <a:rPr lang="en-US" b="1" dirty="0" smtClean="0"/>
              <a:t> and softness   the heads of Onions , as is the case in </a:t>
            </a:r>
            <a:r>
              <a:rPr lang="en-US" b="1" dirty="0" smtClean="0">
                <a:solidFill>
                  <a:srgbClr val="9966FF"/>
                </a:solidFill>
              </a:rPr>
              <a:t>potassium </a:t>
            </a:r>
          </a:p>
          <a:p>
            <a:r>
              <a:rPr lang="en-US" b="1" dirty="0" smtClean="0">
                <a:solidFill>
                  <a:srgbClr val="9966FF"/>
                </a:solidFill>
              </a:rPr>
              <a:t>deficiency. </a:t>
            </a:r>
            <a:r>
              <a:rPr lang="en-US" b="1" dirty="0" smtClean="0"/>
              <a:t/>
            </a:r>
            <a:br>
              <a:rPr lang="en-US" b="1" dirty="0" smtClean="0"/>
            </a:br>
            <a:r>
              <a:rPr lang="en-US" sz="2800" b="1" dirty="0" smtClean="0">
                <a:solidFill>
                  <a:srgbClr val="00B0F0"/>
                </a:solidFill>
              </a:rPr>
              <a:t>6. </a:t>
            </a:r>
            <a:r>
              <a:rPr lang="en-US" sz="2800" b="1" dirty="0" smtClean="0">
                <a:solidFill>
                  <a:srgbClr val="7030A0"/>
                </a:solidFill>
              </a:rPr>
              <a:t>Zinc</a:t>
            </a:r>
            <a:r>
              <a:rPr lang="en-US" sz="2800" b="1" dirty="0" smtClean="0">
                <a:solidFill>
                  <a:srgbClr val="FF0000"/>
                </a:solidFill>
              </a:rPr>
              <a:t> deficiency  </a:t>
            </a:r>
            <a:r>
              <a:rPr lang="en-US" sz="3200" b="1" dirty="0" smtClean="0">
                <a:solidFill>
                  <a:srgbClr val="7030A0"/>
                </a:solidFill>
              </a:rPr>
              <a:t>Zn</a:t>
            </a:r>
            <a:r>
              <a:rPr lang="en-US" sz="2800" b="1" dirty="0" smtClean="0">
                <a:solidFill>
                  <a:srgbClr val="7030A0"/>
                </a:solidFill>
              </a:rPr>
              <a:t>:</a:t>
            </a:r>
            <a:r>
              <a:rPr lang="en-US" sz="2800" b="1" dirty="0" smtClean="0">
                <a:solidFill>
                  <a:srgbClr val="FF0000"/>
                </a:solidFill>
              </a:rPr>
              <a:t> </a:t>
            </a:r>
            <a:r>
              <a:rPr lang="en-US" b="1" dirty="0" smtClean="0"/>
              <a:t>the thickness of the cover of the fruit of </a:t>
            </a:r>
            <a:r>
              <a:rPr lang="en-US" b="1" dirty="0" smtClean="0">
                <a:solidFill>
                  <a:srgbClr val="FF0000"/>
                </a:solidFill>
              </a:rPr>
              <a:t>Orange</a:t>
            </a:r>
          </a:p>
          <a:p>
            <a:r>
              <a:rPr lang="en-US" b="1" dirty="0" smtClean="0"/>
              <a:t>and small size , few number . And deformation  shape of  the fruits of {</a:t>
            </a:r>
            <a:r>
              <a:rPr lang="en-US" b="1" dirty="0" smtClean="0">
                <a:solidFill>
                  <a:srgbClr val="FF0000"/>
                </a:solidFill>
              </a:rPr>
              <a:t>Apricot</a:t>
            </a:r>
            <a:r>
              <a:rPr lang="en-US" b="1" dirty="0" smtClean="0"/>
              <a:t>, </a:t>
            </a:r>
            <a:r>
              <a:rPr lang="en-US" b="1" dirty="0" smtClean="0">
                <a:solidFill>
                  <a:srgbClr val="FF0000"/>
                </a:solidFill>
              </a:rPr>
              <a:t>Pear,</a:t>
            </a:r>
            <a:r>
              <a:rPr lang="en-US" b="1" dirty="0" smtClean="0"/>
              <a:t> } </a:t>
            </a:r>
            <a:r>
              <a:rPr lang="en-US" b="1" dirty="0" smtClean="0">
                <a:solidFill>
                  <a:srgbClr val="FF0000"/>
                </a:solidFill>
              </a:rPr>
              <a:t>elliptica</a:t>
            </a:r>
            <a:r>
              <a:rPr lang="en-US" b="1" dirty="0" smtClean="0"/>
              <a:t>l  -shaped  .</a:t>
            </a:r>
          </a:p>
          <a:p>
            <a:r>
              <a:rPr lang="en-US" b="1" dirty="0" smtClean="0">
                <a:solidFill>
                  <a:srgbClr val="FF0000"/>
                </a:solidFill>
              </a:rPr>
              <a:t>Avocado</a:t>
            </a:r>
            <a:r>
              <a:rPr lang="en-US" b="1" dirty="0" smtClean="0"/>
              <a:t>  become </a:t>
            </a:r>
            <a:r>
              <a:rPr lang="en-US" b="1" dirty="0" smtClean="0">
                <a:solidFill>
                  <a:srgbClr val="FF0000"/>
                </a:solidFill>
              </a:rPr>
              <a:t>circular</a:t>
            </a:r>
            <a:r>
              <a:rPr lang="en-US" b="1" dirty="0" smtClean="0"/>
              <a:t> -shaped</a:t>
            </a:r>
            <a:r>
              <a:rPr lang="en-US" b="1" dirty="0" smtClean="0">
                <a:solidFill>
                  <a:srgbClr val="FF0000"/>
                </a:solidFill>
              </a:rPr>
              <a:t>  </a:t>
            </a:r>
            <a:r>
              <a:rPr lang="en-US" b="1" dirty="0" smtClean="0"/>
              <a:t>like </a:t>
            </a:r>
            <a:r>
              <a:rPr lang="en-US" b="1" dirty="0" smtClean="0">
                <a:solidFill>
                  <a:srgbClr val="FF0000"/>
                </a:solidFill>
              </a:rPr>
              <a:t>Quince </a:t>
            </a:r>
            <a:r>
              <a:rPr lang="en-US" b="1" dirty="0" smtClean="0"/>
              <a:t>had lost the original form, which is</a:t>
            </a:r>
          </a:p>
          <a:p>
            <a:r>
              <a:rPr lang="en-US" b="1" dirty="0" smtClean="0"/>
              <a:t> similar to a </a:t>
            </a:r>
            <a:r>
              <a:rPr lang="en-US" b="1" dirty="0" smtClean="0">
                <a:solidFill>
                  <a:srgbClr val="9966FF"/>
                </a:solidFill>
              </a:rPr>
              <a:t>pear</a:t>
            </a:r>
            <a:r>
              <a:rPr lang="en-US" b="1" dirty="0" smtClean="0"/>
              <a:t>. </a:t>
            </a:r>
          </a:p>
          <a:p>
            <a:r>
              <a:rPr lang="en-US" sz="4400" b="1" dirty="0" smtClean="0">
                <a:solidFill>
                  <a:srgbClr val="0070C0"/>
                </a:solidFill>
              </a:rPr>
              <a:t>**</a:t>
            </a:r>
          </a:p>
          <a:p>
            <a:r>
              <a:rPr lang="en-US" b="1" dirty="0" smtClean="0">
                <a:solidFill>
                  <a:srgbClr val="FF0000"/>
                </a:solidFill>
              </a:rPr>
              <a:t>®</a:t>
            </a:r>
            <a:r>
              <a:rPr lang="en-US" b="1" dirty="0" smtClean="0"/>
              <a:t> </a:t>
            </a:r>
            <a:r>
              <a:rPr lang="en-US" sz="2800" b="1" dirty="0" smtClean="0">
                <a:solidFill>
                  <a:srgbClr val="FF0000"/>
                </a:solidFill>
              </a:rPr>
              <a:t>deformation , small size  </a:t>
            </a:r>
            <a:r>
              <a:rPr lang="en-US" sz="2800" b="1" dirty="0" smtClean="0"/>
              <a:t>of the bunch </a:t>
            </a:r>
            <a:r>
              <a:rPr lang="en-US" sz="2800" b="1" dirty="0" smtClean="0">
                <a:solidFill>
                  <a:srgbClr val="FF0000"/>
                </a:solidFill>
              </a:rPr>
              <a:t>grapes</a:t>
            </a:r>
          </a:p>
          <a:p>
            <a:r>
              <a:rPr lang="en-US" sz="2800" b="1" dirty="0" smtClean="0"/>
              <a:t> </a:t>
            </a:r>
            <a:r>
              <a:rPr lang="en-US" b="1" dirty="0" smtClean="0"/>
              <a:t>of the cluster </a:t>
            </a:r>
            <a:r>
              <a:rPr lang="en-US" b="1" dirty="0" smtClean="0">
                <a:solidFill>
                  <a:srgbClr val="0070C0"/>
                </a:solidFill>
              </a:rPr>
              <a:t>of small grains on the cluster or not formation. </a:t>
            </a:r>
          </a:p>
          <a:p>
            <a:endParaRPr lang="en-US" b="1" dirty="0">
              <a:solidFill>
                <a:srgbClr val="0070C0"/>
              </a:solidFill>
            </a:endParaRPr>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4</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856896385"/>
      </p:ext>
    </p:extLst>
  </p:cSld>
  <p:clrMapOvr>
    <a:masterClrMapping/>
  </p:clrMapOvr>
  <p:transition spd="slow">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229600" cy="6986528"/>
          </a:xfrm>
          <a:prstGeom prst="rect">
            <a:avLst/>
          </a:prstGeom>
        </p:spPr>
        <p:txBody>
          <a:bodyPr wrap="square">
            <a:spAutoFit/>
          </a:bodyPr>
          <a:lstStyle/>
          <a:p>
            <a:r>
              <a:rPr lang="en-US" b="1" dirty="0" smtClean="0"/>
              <a:t/>
            </a:r>
            <a:br>
              <a:rPr lang="en-US" b="1" dirty="0" smtClean="0"/>
            </a:br>
            <a:r>
              <a:rPr lang="en-US" b="1" dirty="0" smtClean="0">
                <a:solidFill>
                  <a:srgbClr val="FF0000"/>
                </a:solidFill>
              </a:rPr>
              <a:t>®</a:t>
            </a:r>
            <a:r>
              <a:rPr lang="en-US" b="1" dirty="0" smtClean="0"/>
              <a:t> Deficiency </a:t>
            </a:r>
            <a:r>
              <a:rPr lang="en-US" b="1" dirty="0" smtClean="0">
                <a:solidFill>
                  <a:srgbClr val="FF0000"/>
                </a:solidFill>
              </a:rPr>
              <a:t>of mixing </a:t>
            </a:r>
            <a:r>
              <a:rPr lang="en-US" b="1" dirty="0" smtClean="0"/>
              <a:t>between the elements (</a:t>
            </a:r>
            <a:r>
              <a:rPr lang="en-US" b="1" dirty="0" smtClean="0">
                <a:solidFill>
                  <a:srgbClr val="FF0000"/>
                </a:solidFill>
              </a:rPr>
              <a:t>Ca, K, B</a:t>
            </a:r>
            <a:r>
              <a:rPr lang="en-US" b="1" dirty="0" smtClean="0"/>
              <a:t>). </a:t>
            </a:r>
            <a:br>
              <a:rPr lang="en-US" b="1" dirty="0" smtClean="0"/>
            </a:br>
            <a:r>
              <a:rPr lang="en-US" b="1" dirty="0" smtClean="0"/>
              <a:t>In the case of deficiency of </a:t>
            </a:r>
            <a:r>
              <a:rPr lang="en-US" sz="2800" b="1" dirty="0" smtClean="0">
                <a:solidFill>
                  <a:srgbClr val="0070C0"/>
                </a:solidFill>
              </a:rPr>
              <a:t>**</a:t>
            </a:r>
            <a:endParaRPr lang="en-US" b="1" dirty="0" smtClean="0">
              <a:solidFill>
                <a:srgbClr val="0070C0"/>
              </a:solidFill>
            </a:endParaRPr>
          </a:p>
          <a:p>
            <a:r>
              <a:rPr lang="en-US" b="1" dirty="0" smtClean="0">
                <a:solidFill>
                  <a:srgbClr val="FF0000"/>
                </a:solidFill>
              </a:rPr>
              <a:t>Potassium </a:t>
            </a:r>
            <a:r>
              <a:rPr lang="en-US" b="1" dirty="0" smtClean="0"/>
              <a:t>pills are dry and wrinkled like </a:t>
            </a:r>
            <a:r>
              <a:rPr lang="en-US" b="1" dirty="0" smtClean="0">
                <a:solidFill>
                  <a:srgbClr val="FF0000"/>
                </a:solidFill>
              </a:rPr>
              <a:t>risen</a:t>
            </a:r>
            <a:r>
              <a:rPr lang="en-US" b="1" dirty="0" smtClean="0"/>
              <a:t> on the </a:t>
            </a:r>
            <a:r>
              <a:rPr lang="en-US" b="1" dirty="0" smtClean="0">
                <a:solidFill>
                  <a:srgbClr val="FF0000"/>
                </a:solidFill>
              </a:rPr>
              <a:t>grapes </a:t>
            </a:r>
            <a:r>
              <a:rPr lang="en-US" b="1" dirty="0" smtClean="0"/>
              <a:t>.</a:t>
            </a:r>
          </a:p>
          <a:p>
            <a:r>
              <a:rPr lang="en-US" sz="3200" b="1" dirty="0" smtClean="0">
                <a:solidFill>
                  <a:srgbClr val="0070C0"/>
                </a:solidFill>
              </a:rPr>
              <a:t>**</a:t>
            </a:r>
            <a:r>
              <a:rPr lang="en-US" b="1" dirty="0" smtClean="0"/>
              <a:t>In the case of </a:t>
            </a:r>
            <a:r>
              <a:rPr lang="en-US" sz="2000" b="1" dirty="0" smtClean="0">
                <a:solidFill>
                  <a:srgbClr val="FF0000"/>
                </a:solidFill>
              </a:rPr>
              <a:t>Boron</a:t>
            </a:r>
            <a:r>
              <a:rPr lang="en-US" sz="2000" b="1" dirty="0" smtClean="0"/>
              <a:t> </a:t>
            </a:r>
            <a:r>
              <a:rPr lang="en-US" b="1" dirty="0" smtClean="0"/>
              <a:t>deficiency are </a:t>
            </a:r>
            <a:r>
              <a:rPr lang="en-US" b="1" dirty="0" smtClean="0">
                <a:solidFill>
                  <a:srgbClr val="9966FF"/>
                </a:solidFill>
              </a:rPr>
              <a:t>very large and very small grains</a:t>
            </a:r>
            <a:r>
              <a:rPr lang="en-US" b="1" dirty="0" smtClean="0"/>
              <a:t>, of grapes called </a:t>
            </a:r>
            <a:r>
              <a:rPr lang="en-US" sz="2000" b="1" dirty="0" smtClean="0">
                <a:solidFill>
                  <a:srgbClr val="9966FF"/>
                </a:solidFill>
              </a:rPr>
              <a:t>(Hen &amp; Chicken disease</a:t>
            </a:r>
            <a:r>
              <a:rPr lang="en-US" sz="2000" b="1" dirty="0" smtClean="0">
                <a:solidFill>
                  <a:srgbClr val="FF0000"/>
                </a:solidFill>
              </a:rPr>
              <a:t>) </a:t>
            </a:r>
            <a:r>
              <a:rPr lang="en-US" b="1" dirty="0" smtClean="0"/>
              <a:t>and the deficiency of</a:t>
            </a:r>
            <a:r>
              <a:rPr lang="en-US" b="1" dirty="0" smtClean="0">
                <a:solidFill>
                  <a:srgbClr val="FF0000"/>
                </a:solidFill>
              </a:rPr>
              <a:t> </a:t>
            </a:r>
            <a:r>
              <a:rPr lang="en-US" sz="2000" b="1" dirty="0" smtClean="0">
                <a:solidFill>
                  <a:srgbClr val="9966FF"/>
                </a:solidFill>
              </a:rPr>
              <a:t>Boron </a:t>
            </a:r>
            <a:r>
              <a:rPr lang="en-US" b="1" dirty="0" smtClean="0"/>
              <a:t>structures </a:t>
            </a:r>
            <a:r>
              <a:rPr lang="en-US" b="1" dirty="0" smtClean="0">
                <a:solidFill>
                  <a:srgbClr val="9966FF"/>
                </a:solidFill>
              </a:rPr>
              <a:t>cork</a:t>
            </a:r>
            <a:r>
              <a:rPr lang="en-US" b="1" dirty="0" smtClean="0"/>
              <a:t> from </a:t>
            </a:r>
            <a:r>
              <a:rPr lang="en-US" b="1" dirty="0" smtClean="0">
                <a:solidFill>
                  <a:srgbClr val="9966FF"/>
                </a:solidFill>
              </a:rPr>
              <a:t>internal and external </a:t>
            </a:r>
            <a:r>
              <a:rPr lang="en-US" b="1" dirty="0" smtClean="0"/>
              <a:t>to the fruits of </a:t>
            </a:r>
            <a:r>
              <a:rPr lang="en-US" b="1" dirty="0" smtClean="0">
                <a:solidFill>
                  <a:srgbClr val="9966FF"/>
                </a:solidFill>
              </a:rPr>
              <a:t>the Apple</a:t>
            </a:r>
            <a:r>
              <a:rPr lang="en-US" b="1" dirty="0" smtClean="0"/>
              <a:t>. </a:t>
            </a:r>
            <a:br>
              <a:rPr lang="en-US" b="1" dirty="0" smtClean="0"/>
            </a:br>
            <a:r>
              <a:rPr lang="en-US" b="1" dirty="0" smtClean="0">
                <a:solidFill>
                  <a:srgbClr val="FF0000"/>
                </a:solidFill>
              </a:rPr>
              <a:t>®</a:t>
            </a:r>
            <a:r>
              <a:rPr lang="en-US" b="1" dirty="0" smtClean="0"/>
              <a:t> and the phenomenon of the </a:t>
            </a:r>
            <a:r>
              <a:rPr lang="en-US" sz="2400" b="1" dirty="0" smtClean="0">
                <a:solidFill>
                  <a:srgbClr val="FF0000"/>
                </a:solidFill>
              </a:rPr>
              <a:t>Monkey Face </a:t>
            </a:r>
            <a:r>
              <a:rPr lang="en-US" b="1" dirty="0" smtClean="0"/>
              <a:t>in the </a:t>
            </a:r>
            <a:r>
              <a:rPr lang="en-US" sz="2000" b="1" dirty="0" smtClean="0">
                <a:solidFill>
                  <a:srgbClr val="FF0000"/>
                </a:solidFill>
              </a:rPr>
              <a:t>olive fruit  </a:t>
            </a:r>
            <a:r>
              <a:rPr lang="en-US" b="1" dirty="0" smtClean="0"/>
              <a:t>is the </a:t>
            </a:r>
            <a:r>
              <a:rPr lang="en-US" b="1" dirty="0" smtClean="0">
                <a:solidFill>
                  <a:srgbClr val="9966FF"/>
                </a:solidFill>
              </a:rPr>
              <a:t>deficiency of </a:t>
            </a:r>
            <a:r>
              <a:rPr lang="en-US" b="1" dirty="0" smtClean="0">
                <a:solidFill>
                  <a:srgbClr val="FF0000"/>
                </a:solidFill>
              </a:rPr>
              <a:t>(B) </a:t>
            </a:r>
            <a:r>
              <a:rPr lang="en-US" b="1" dirty="0" smtClean="0"/>
              <a:t>. </a:t>
            </a:r>
            <a:br>
              <a:rPr lang="en-US" b="1" dirty="0" smtClean="0"/>
            </a:br>
            <a:r>
              <a:rPr lang="en-US" b="1" dirty="0" smtClean="0">
                <a:solidFill>
                  <a:srgbClr val="FF0000"/>
                </a:solidFill>
              </a:rPr>
              <a:t>®</a:t>
            </a:r>
            <a:r>
              <a:rPr lang="en-US" b="1" dirty="0" smtClean="0"/>
              <a:t> also causes </a:t>
            </a:r>
            <a:r>
              <a:rPr lang="en-US" b="1" dirty="0" smtClean="0">
                <a:solidFill>
                  <a:srgbClr val="FF0000"/>
                </a:solidFill>
              </a:rPr>
              <a:t>husks </a:t>
            </a:r>
            <a:r>
              <a:rPr lang="en-US" b="1" dirty="0" smtClean="0"/>
              <a:t>on the </a:t>
            </a:r>
            <a:r>
              <a:rPr lang="en-US" b="1" dirty="0" smtClean="0">
                <a:solidFill>
                  <a:srgbClr val="FF0000"/>
                </a:solidFill>
              </a:rPr>
              <a:t>Potato</a:t>
            </a:r>
            <a:r>
              <a:rPr lang="en-US" b="1" dirty="0" smtClean="0"/>
              <a:t> tubers and fruits rupture </a:t>
            </a:r>
            <a:r>
              <a:rPr lang="en-US" b="1" dirty="0" smtClean="0">
                <a:solidFill>
                  <a:srgbClr val="9966FF"/>
                </a:solidFill>
              </a:rPr>
              <a:t>Apple &amp; Pomegranate, Oranges, Tomatoes </a:t>
            </a:r>
            <a:r>
              <a:rPr lang="en-US" b="1" dirty="0" smtClean="0"/>
              <a:t>and to the phenomenon Dehydration and of</a:t>
            </a:r>
            <a:r>
              <a:rPr lang="en-US" b="1" dirty="0" smtClean="0">
                <a:solidFill>
                  <a:srgbClr val="FF0000"/>
                </a:solidFill>
              </a:rPr>
              <a:t> risen</a:t>
            </a:r>
            <a:r>
              <a:rPr lang="en-US" b="1" dirty="0" smtClean="0"/>
              <a:t> grapes. </a:t>
            </a:r>
            <a:br>
              <a:rPr lang="en-US" b="1" dirty="0" smtClean="0"/>
            </a:br>
            <a:r>
              <a:rPr lang="en-US" b="1" dirty="0" smtClean="0">
                <a:solidFill>
                  <a:srgbClr val="FF0000"/>
                </a:solidFill>
              </a:rPr>
              <a:t>®</a:t>
            </a:r>
            <a:r>
              <a:rPr lang="en-US" b="1" dirty="0" smtClean="0"/>
              <a:t> The  relation between the deficiency of (</a:t>
            </a:r>
            <a:r>
              <a:rPr lang="en-US" b="1" dirty="0" smtClean="0">
                <a:solidFill>
                  <a:srgbClr val="FF0000"/>
                </a:solidFill>
              </a:rPr>
              <a:t>B</a:t>
            </a:r>
            <a:r>
              <a:rPr lang="en-US" b="1" dirty="0" smtClean="0"/>
              <a:t>) and the </a:t>
            </a:r>
            <a:r>
              <a:rPr lang="en-US" b="1" dirty="0" smtClean="0">
                <a:solidFill>
                  <a:srgbClr val="FF0000"/>
                </a:solidFill>
              </a:rPr>
              <a:t>pin</a:t>
            </a:r>
            <a:r>
              <a:rPr lang="en-US" b="1" dirty="0" smtClean="0"/>
              <a:t> phenomenon on </a:t>
            </a:r>
            <a:r>
              <a:rPr lang="en-US" b="1" dirty="0" smtClean="0">
                <a:solidFill>
                  <a:srgbClr val="FF0000"/>
                </a:solidFill>
              </a:rPr>
              <a:t>Melon</a:t>
            </a:r>
            <a:r>
              <a:rPr lang="en-US" b="1" dirty="0" smtClean="0"/>
              <a:t> { Watermelon, Sugar melon} crop. </a:t>
            </a:r>
          </a:p>
          <a:p>
            <a:r>
              <a:rPr lang="en-US" sz="3200" b="1" dirty="0" smtClean="0">
                <a:solidFill>
                  <a:srgbClr val="0070C0"/>
                </a:solidFill>
              </a:rPr>
              <a:t>**</a:t>
            </a:r>
            <a:r>
              <a:rPr lang="en-US" b="1" dirty="0" smtClean="0"/>
              <a:t/>
            </a:r>
            <a:br>
              <a:rPr lang="en-US" b="1" dirty="0" smtClean="0"/>
            </a:br>
            <a:r>
              <a:rPr lang="en-US" b="1" dirty="0" smtClean="0">
                <a:solidFill>
                  <a:srgbClr val="FF0000"/>
                </a:solidFill>
              </a:rPr>
              <a:t>®</a:t>
            </a:r>
            <a:r>
              <a:rPr lang="en-US" b="1" dirty="0" smtClean="0"/>
              <a:t> The  relation between  the deficiency of </a:t>
            </a:r>
            <a:r>
              <a:rPr lang="en-US" sz="2800" b="1" dirty="0" smtClean="0">
                <a:solidFill>
                  <a:srgbClr val="FF0000"/>
                </a:solidFill>
              </a:rPr>
              <a:t>Ca</a:t>
            </a:r>
            <a:r>
              <a:rPr lang="en-US" sz="2000" b="1" dirty="0" smtClean="0"/>
              <a:t> </a:t>
            </a:r>
            <a:r>
              <a:rPr lang="en-US" b="1" dirty="0" smtClean="0"/>
              <a:t>and  the { </a:t>
            </a:r>
            <a:r>
              <a:rPr lang="en-US" sz="2000" b="1" dirty="0" smtClean="0">
                <a:solidFill>
                  <a:srgbClr val="FF0000"/>
                </a:solidFill>
              </a:rPr>
              <a:t>Bitter pit </a:t>
            </a:r>
            <a:r>
              <a:rPr lang="en-US" sz="2000" b="1" dirty="0" smtClean="0"/>
              <a:t>} </a:t>
            </a:r>
            <a:r>
              <a:rPr lang="en-US" b="1" dirty="0" smtClean="0"/>
              <a:t>phenomenon on the </a:t>
            </a:r>
            <a:r>
              <a:rPr lang="en-US" b="1" dirty="0" smtClean="0">
                <a:solidFill>
                  <a:srgbClr val="FF0000"/>
                </a:solidFill>
              </a:rPr>
              <a:t>Apples f</a:t>
            </a:r>
            <a:r>
              <a:rPr lang="en-US" b="1" dirty="0" smtClean="0"/>
              <a:t>ruit  .</a:t>
            </a:r>
          </a:p>
          <a:p>
            <a:r>
              <a:rPr lang="en-US" b="1" dirty="0" smtClean="0">
                <a:solidFill>
                  <a:srgbClr val="7030A0"/>
                </a:solidFill>
              </a:rPr>
              <a:t>deficiency  caused </a:t>
            </a:r>
            <a:r>
              <a:rPr lang="en-US" b="1" dirty="0" smtClean="0">
                <a:solidFill>
                  <a:srgbClr val="FF0000"/>
                </a:solidFill>
              </a:rPr>
              <a:t>Tomato</a:t>
            </a:r>
            <a:r>
              <a:rPr lang="en-US" b="1" dirty="0" smtClean="0">
                <a:solidFill>
                  <a:srgbClr val="7030A0"/>
                </a:solidFill>
              </a:rPr>
              <a:t>, </a:t>
            </a:r>
            <a:r>
              <a:rPr lang="en-US" b="1" dirty="0" smtClean="0">
                <a:solidFill>
                  <a:srgbClr val="FF0000"/>
                </a:solidFill>
              </a:rPr>
              <a:t>Pepper</a:t>
            </a:r>
            <a:r>
              <a:rPr lang="en-US" b="1" dirty="0" smtClean="0">
                <a:solidFill>
                  <a:srgbClr val="7030A0"/>
                </a:solidFill>
              </a:rPr>
              <a:t>, </a:t>
            </a:r>
            <a:r>
              <a:rPr lang="en-US" b="1" dirty="0" smtClean="0">
                <a:solidFill>
                  <a:srgbClr val="FF0000"/>
                </a:solidFill>
              </a:rPr>
              <a:t>Eggplant</a:t>
            </a:r>
            <a:r>
              <a:rPr lang="en-US" b="1" dirty="0" smtClean="0">
                <a:solidFill>
                  <a:srgbClr val="7030A0"/>
                </a:solidFill>
              </a:rPr>
              <a:t> to </a:t>
            </a:r>
            <a:r>
              <a:rPr lang="en-US" b="1" dirty="0" smtClean="0">
                <a:solidFill>
                  <a:srgbClr val="FF0000"/>
                </a:solidFill>
              </a:rPr>
              <a:t>moldiness</a:t>
            </a:r>
            <a:r>
              <a:rPr lang="en-US" b="1" dirty="0" smtClean="0">
                <a:solidFill>
                  <a:srgbClr val="7030A0"/>
                </a:solidFill>
              </a:rPr>
              <a:t> border bloom,</a:t>
            </a:r>
          </a:p>
          <a:p>
            <a:r>
              <a:rPr lang="en-US" b="1" dirty="0" smtClean="0">
                <a:solidFill>
                  <a:srgbClr val="7030A0"/>
                </a:solidFill>
              </a:rPr>
              <a:t>{ </a:t>
            </a:r>
            <a:r>
              <a:rPr lang="en-US" b="1" dirty="0" smtClean="0">
                <a:solidFill>
                  <a:srgbClr val="FF0000"/>
                </a:solidFill>
              </a:rPr>
              <a:t>Blossom end </a:t>
            </a:r>
            <a:r>
              <a:rPr lang="en-US" b="1" dirty="0" smtClean="0">
                <a:solidFill>
                  <a:srgbClr val="7030A0"/>
                </a:solidFill>
              </a:rPr>
              <a:t>} and  there is the relationship between the deficiency of (</a:t>
            </a:r>
            <a:r>
              <a:rPr lang="en-US" b="1" dirty="0" smtClean="0">
                <a:solidFill>
                  <a:srgbClr val="FF0000"/>
                </a:solidFill>
              </a:rPr>
              <a:t>Ca</a:t>
            </a:r>
            <a:r>
              <a:rPr lang="en-US" b="1" dirty="0" smtClean="0">
                <a:solidFill>
                  <a:srgbClr val="7030A0"/>
                </a:solidFill>
              </a:rPr>
              <a:t>) and </a:t>
            </a:r>
            <a:r>
              <a:rPr lang="en-US" b="1" dirty="0" smtClean="0">
                <a:solidFill>
                  <a:srgbClr val="FF0000"/>
                </a:solidFill>
              </a:rPr>
              <a:t>moldiness</a:t>
            </a:r>
            <a:r>
              <a:rPr lang="en-US" b="1" dirty="0" smtClean="0">
                <a:solidFill>
                  <a:srgbClr val="7030A0"/>
                </a:solidFill>
              </a:rPr>
              <a:t> of border bloom in  </a:t>
            </a:r>
            <a:r>
              <a:rPr lang="en-US" b="1" dirty="0" smtClean="0">
                <a:solidFill>
                  <a:srgbClr val="FF0000"/>
                </a:solidFill>
              </a:rPr>
              <a:t>Watermelon &amp; Sugar melon  </a:t>
            </a:r>
            <a:r>
              <a:rPr lang="en-US" b="1" dirty="0" smtClean="0">
                <a:solidFill>
                  <a:srgbClr val="7030A0"/>
                </a:solidFill>
              </a:rPr>
              <a:t>. </a:t>
            </a:r>
            <a:r>
              <a:rPr lang="en-US" b="1" dirty="0" smtClean="0"/>
              <a:t/>
            </a:r>
            <a:br>
              <a:rPr lang="en-US" b="1" dirty="0" smtClean="0"/>
            </a:br>
            <a:r>
              <a:rPr lang="en-US" b="1" dirty="0" smtClean="0">
                <a:solidFill>
                  <a:srgbClr val="FF0000"/>
                </a:solidFill>
              </a:rPr>
              <a:t>®</a:t>
            </a:r>
            <a:r>
              <a:rPr lang="en-US" b="1" dirty="0" smtClean="0"/>
              <a:t> deficiency of (</a:t>
            </a:r>
            <a:r>
              <a:rPr lang="en-US" b="1" dirty="0" smtClean="0">
                <a:solidFill>
                  <a:srgbClr val="FF0000"/>
                </a:solidFill>
              </a:rPr>
              <a:t>Mo, B, P</a:t>
            </a:r>
            <a:r>
              <a:rPr lang="en-US" b="1" dirty="0" smtClean="0"/>
              <a:t>) colored </a:t>
            </a:r>
            <a:r>
              <a:rPr lang="en-US" b="1" dirty="0" smtClean="0">
                <a:solidFill>
                  <a:srgbClr val="FF0000"/>
                </a:solidFill>
              </a:rPr>
              <a:t>Cauliflower  </a:t>
            </a:r>
            <a:r>
              <a:rPr lang="en-US" b="1" dirty="0" smtClean="0"/>
              <a:t>the</a:t>
            </a:r>
            <a:r>
              <a:rPr lang="en-US" b="1" dirty="0" smtClean="0">
                <a:solidFill>
                  <a:srgbClr val="FF0000"/>
                </a:solidFill>
              </a:rPr>
              <a:t> purple</a:t>
            </a:r>
            <a:r>
              <a:rPr lang="en-US" b="1" dirty="0" smtClean="0"/>
              <a:t> color and appears after all other element deficiency  .</a:t>
            </a:r>
            <a:endParaRPr lang="en-US" b="1" dirty="0"/>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5</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650217993"/>
      </p:ext>
    </p:extLst>
  </p:cSld>
  <p:clrMapOvr>
    <a:masterClrMapping/>
  </p:clrMapOvr>
  <p:transition spd="slow">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rot="19112310">
            <a:off x="-491295" y="3245147"/>
            <a:ext cx="8514396" cy="854075"/>
          </a:xfrm>
        </p:spPr>
        <p:txBody>
          <a:bodyPr/>
          <a:lstStyle/>
          <a:p>
            <a:pPr algn="l">
              <a:defRPr/>
            </a:pPr>
            <a:r>
              <a:rPr lang="en-US" sz="4800" b="1" dirty="0" smtClean="0">
                <a:solidFill>
                  <a:schemeClr val="tx1"/>
                </a:solidFill>
                <a:effectLst>
                  <a:outerShdw blurRad="38100" dist="38100" dir="2700000" algn="tl">
                    <a:srgbClr val="000000">
                      <a:alpha val="43137"/>
                    </a:srgbClr>
                  </a:outerShdw>
                </a:effectLst>
                <a:latin typeface="Brush Script MT" pitchFamily="66" charset="0"/>
              </a:rPr>
              <a:t>       Dr. Alwand Tahir Dizayee </a:t>
            </a:r>
            <a:endParaRPr lang="en-US" sz="6600" b="1" dirty="0">
              <a:solidFill>
                <a:srgbClr val="0070C0"/>
              </a:solidFill>
              <a:effectLst>
                <a:outerShdw blurRad="38100" dist="38100" dir="2700000" algn="tl">
                  <a:srgbClr val="000000">
                    <a:alpha val="43137"/>
                  </a:srgbClr>
                </a:outerShdw>
              </a:effectLst>
              <a:latin typeface="Brush Script MT" pitchFamily="66" charset="0"/>
            </a:endParaRPr>
          </a:p>
        </p:txBody>
      </p:sp>
      <p:sp>
        <p:nvSpPr>
          <p:cNvPr id="8" name="Rectangle 7"/>
          <p:cNvSpPr/>
          <p:nvPr/>
        </p:nvSpPr>
        <p:spPr>
          <a:xfrm rot="19123293">
            <a:off x="-955917" y="523746"/>
            <a:ext cx="9814689" cy="2215991"/>
          </a:xfrm>
          <a:prstGeom prst="rect">
            <a:avLst/>
          </a:prstGeom>
        </p:spPr>
        <p:txBody>
          <a:bodyPr wrap="square">
            <a:spAutoFit/>
          </a:bodyPr>
          <a:lstStyle/>
          <a:p>
            <a:pPr fontAlgn="auto">
              <a:spcBef>
                <a:spcPts val="0"/>
              </a:spcBef>
              <a:spcAft>
                <a:spcPts val="0"/>
              </a:spcAft>
              <a:defRPr/>
            </a:pPr>
            <a:r>
              <a:rPr lang="en-US" sz="13800" b="1" dirty="0">
                <a:solidFill>
                  <a:srgbClr val="00B050"/>
                </a:solidFill>
                <a:effectLst>
                  <a:outerShdw blurRad="38100" dist="38100" dir="2700000" algn="tl">
                    <a:srgbClr val="000000">
                      <a:alpha val="43137"/>
                    </a:srgbClr>
                  </a:outerShdw>
                </a:effectLst>
                <a:latin typeface="Algerian" pitchFamily="82" charset="0"/>
                <a:cs typeface="Arial" pitchFamily="34" charset="0"/>
              </a:rPr>
              <a:t>T</a:t>
            </a:r>
            <a:r>
              <a:rPr lang="en-US" sz="13800" b="1" dirty="0">
                <a:solidFill>
                  <a:srgbClr val="FFFF00"/>
                </a:solidFill>
                <a:effectLst>
                  <a:outerShdw blurRad="38100" dist="38100" dir="2700000" algn="tl">
                    <a:srgbClr val="000000">
                      <a:alpha val="43137"/>
                    </a:srgbClr>
                  </a:outerShdw>
                </a:effectLst>
                <a:latin typeface="Algerian" pitchFamily="82" charset="0"/>
                <a:cs typeface="Arial" pitchFamily="34" charset="0"/>
              </a:rPr>
              <a:t>h</a:t>
            </a:r>
            <a:r>
              <a:rPr lang="en-US" sz="13800" b="1" dirty="0">
                <a:solidFill>
                  <a:srgbClr val="FF0000"/>
                </a:solidFill>
                <a:effectLst>
                  <a:outerShdw blurRad="38100" dist="38100" dir="2700000" algn="tl">
                    <a:srgbClr val="000000">
                      <a:alpha val="43137"/>
                    </a:srgbClr>
                  </a:outerShdw>
                </a:effectLst>
                <a:latin typeface="Algerian" pitchFamily="82" charset="0"/>
                <a:cs typeface="Arial" pitchFamily="34" charset="0"/>
              </a:rPr>
              <a:t>e</a:t>
            </a:r>
            <a:r>
              <a:rPr lang="en-US" sz="13800" b="1" dirty="0">
                <a:solidFill>
                  <a:srgbClr val="002060"/>
                </a:solidFill>
                <a:effectLst>
                  <a:outerShdw blurRad="38100" dist="38100" dir="2700000" algn="tl">
                    <a:srgbClr val="000000">
                      <a:alpha val="43137"/>
                    </a:srgbClr>
                  </a:outerShdw>
                </a:effectLst>
                <a:latin typeface="Algerian" pitchFamily="82" charset="0"/>
                <a:cs typeface="Arial" pitchFamily="34" charset="0"/>
              </a:rPr>
              <a:t> </a:t>
            </a:r>
            <a:r>
              <a:rPr lang="en-US" sz="13800" b="1" dirty="0" smtClean="0">
                <a:solidFill>
                  <a:srgbClr val="00B050"/>
                </a:solidFill>
                <a:effectLst>
                  <a:outerShdw blurRad="38100" dist="38100" dir="2700000" algn="tl">
                    <a:srgbClr val="000000">
                      <a:alpha val="43137"/>
                    </a:srgbClr>
                  </a:outerShdw>
                </a:effectLst>
                <a:latin typeface="Algerian" pitchFamily="82" charset="0"/>
                <a:cs typeface="Arial" pitchFamily="34" charset="0"/>
              </a:rPr>
              <a:t>E</a:t>
            </a:r>
            <a:r>
              <a:rPr lang="en-US" sz="13800" b="1" dirty="0" smtClean="0">
                <a:solidFill>
                  <a:srgbClr val="FFFF00"/>
                </a:solidFill>
                <a:effectLst>
                  <a:outerShdw blurRad="38100" dist="38100" dir="2700000" algn="tl">
                    <a:srgbClr val="000000">
                      <a:alpha val="43137"/>
                    </a:srgbClr>
                  </a:outerShdw>
                </a:effectLst>
                <a:latin typeface="Algerian" pitchFamily="82" charset="0"/>
                <a:cs typeface="Arial" pitchFamily="34" charset="0"/>
              </a:rPr>
              <a:t>n</a:t>
            </a:r>
            <a:r>
              <a:rPr lang="en-US" sz="13800" b="1" dirty="0" smtClean="0">
                <a:solidFill>
                  <a:srgbClr val="FF0000"/>
                </a:solidFill>
                <a:effectLst>
                  <a:outerShdw blurRad="38100" dist="38100" dir="2700000" algn="tl">
                    <a:srgbClr val="000000">
                      <a:alpha val="43137"/>
                    </a:srgbClr>
                  </a:outerShdw>
                </a:effectLst>
                <a:latin typeface="Algerian" pitchFamily="82" charset="0"/>
                <a:cs typeface="Arial" pitchFamily="34" charset="0"/>
              </a:rPr>
              <a:t>d</a:t>
            </a:r>
            <a:endParaRPr lang="en-US" sz="13800" b="1" dirty="0">
              <a:solidFill>
                <a:srgbClr val="FF0000"/>
              </a:solidFill>
              <a:effectLst>
                <a:outerShdw blurRad="38100" dist="38100" dir="2700000" algn="tl">
                  <a:srgbClr val="000000">
                    <a:alpha val="43137"/>
                  </a:srgbClr>
                </a:outerShdw>
              </a:effectLst>
              <a:latin typeface="Algerian" pitchFamily="82" charset="0"/>
              <a:cs typeface="Arial" pitchFamily="34" charset="0"/>
            </a:endParaRPr>
          </a:p>
        </p:txBody>
      </p:sp>
      <p:sp>
        <p:nvSpPr>
          <p:cNvPr id="5" name="Slide Number Placeholder 4"/>
          <p:cNvSpPr>
            <a:spLocks noGrp="1"/>
          </p:cNvSpPr>
          <p:nvPr>
            <p:ph type="sldNum" sz="quarter" idx="12"/>
          </p:nvPr>
        </p:nvSpPr>
        <p:spPr/>
        <p:txBody>
          <a:bodyPr/>
          <a:lstStyle/>
          <a:p>
            <a:fld id="{D49E117A-CA9F-4CE9-A8CC-1947869981DF}" type="slidenum">
              <a:rPr lang="en-US" smtClean="0"/>
              <a:pPr/>
              <a:t>6</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pic>
        <p:nvPicPr>
          <p:cNvPr id="9" name="Picture 2"/>
          <p:cNvPicPr>
            <a:picLocks noChangeAspect="1" noChangeArrowheads="1"/>
          </p:cNvPicPr>
          <p:nvPr/>
        </p:nvPicPr>
        <p:blipFill>
          <a:blip r:embed="rId3" cstate="print"/>
          <a:srcRect/>
          <a:stretch>
            <a:fillRect/>
          </a:stretch>
        </p:blipFill>
        <p:spPr bwMode="auto">
          <a:xfrm>
            <a:off x="4648200" y="3733800"/>
            <a:ext cx="4343400" cy="2819400"/>
          </a:xfrm>
          <a:prstGeom prst="rect">
            <a:avLst/>
          </a:prstGeom>
          <a:noFill/>
          <a:ln w="9525">
            <a:noFill/>
            <a:miter lim="800000"/>
            <a:headEnd/>
            <a:tailEnd/>
          </a:ln>
          <a:effectLst/>
        </p:spPr>
      </p:pic>
    </p:spTree>
    <p:extLst>
      <p:ext uri="{BB962C8B-B14F-4D97-AF65-F5344CB8AC3E}">
        <p14:creationId xmlns:p14="http://schemas.microsoft.com/office/powerpoint/2010/main" val="13246682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iterate type="lt">
                                    <p:tmPct val="0"/>
                                  </p:iterate>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grpId="1" nodeType="clickEffect">
                                  <p:stCondLst>
                                    <p:cond delay="0"/>
                                  </p:stCondLst>
                                  <p:iterate type="lt">
                                    <p:tmPct val="10000"/>
                                  </p:iterate>
                                  <p:childTnLst>
                                    <p:set>
                                      <p:cBhvr>
                                        <p:cTn id="17" dur="1" fill="hold">
                                          <p:stCondLst>
                                            <p:cond delay="0"/>
                                          </p:stCondLst>
                                        </p:cTn>
                                        <p:tgtEl>
                                          <p:spTgt spid="8"/>
                                        </p:tgtEl>
                                        <p:attrNameLst>
                                          <p:attrName>style.visibility</p:attrName>
                                        </p:attrNameLst>
                                      </p:cBhvr>
                                      <p:to>
                                        <p:strVal val="visible"/>
                                      </p:to>
                                    </p:set>
                                    <p:anim by="(-#ppt_w*2)" calcmode="lin" valueType="num">
                                      <p:cBhvr rctx="PPT">
                                        <p:cTn id="18" dur="500" autoRev="1" fill="hold">
                                          <p:stCondLst>
                                            <p:cond delay="0"/>
                                          </p:stCondLst>
                                        </p:cTn>
                                        <p:tgtEl>
                                          <p:spTgt spid="8"/>
                                        </p:tgtEl>
                                        <p:attrNameLst>
                                          <p:attrName>ppt_w</p:attrName>
                                        </p:attrNameLst>
                                      </p:cBhvr>
                                    </p:anim>
                                    <p:anim by="(#ppt_w*0.50)" calcmode="lin" valueType="num">
                                      <p:cBhvr>
                                        <p:cTn id="19" dur="500" decel="50000" autoRev="1" fill="hold">
                                          <p:stCondLst>
                                            <p:cond delay="0"/>
                                          </p:stCondLst>
                                        </p:cTn>
                                        <p:tgtEl>
                                          <p:spTgt spid="8"/>
                                        </p:tgtEl>
                                        <p:attrNameLst>
                                          <p:attrName>ppt_x</p:attrName>
                                        </p:attrNameLst>
                                      </p:cBhvr>
                                    </p:anim>
                                    <p:anim from="(-#ppt_h/2)" to="(#ppt_y)" calcmode="lin" valueType="num">
                                      <p:cBhvr>
                                        <p:cTn id="20" dur="1000" fill="hold">
                                          <p:stCondLst>
                                            <p:cond delay="0"/>
                                          </p:stCondLst>
                                        </p:cTn>
                                        <p:tgtEl>
                                          <p:spTgt spid="8"/>
                                        </p:tgtEl>
                                        <p:attrNameLst>
                                          <p:attrName>ppt_y</p:attrName>
                                        </p:attrNameLst>
                                      </p:cBhvr>
                                    </p:anim>
                                    <p:animRot by="21600000">
                                      <p:cBhvr>
                                        <p:cTn id="21" dur="1000" fill="hold">
                                          <p:stCondLst>
                                            <p:cond delay="0"/>
                                          </p:stCondLst>
                                        </p:cTn>
                                        <p:tgtEl>
                                          <p:spTgt spid="8"/>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1" nodeType="clickEffect">
                                  <p:stCondLst>
                                    <p:cond delay="0"/>
                                  </p:stCondLst>
                                  <p:iterate type="lt">
                                    <p:tmPct val="10000"/>
                                  </p:iterate>
                                  <p:childTnLst>
                                    <p:set>
                                      <p:cBhvr>
                                        <p:cTn id="25" dur="1" fill="hold">
                                          <p:stCondLst>
                                            <p:cond delay="0"/>
                                          </p:stCondLst>
                                        </p:cTn>
                                        <p:tgtEl>
                                          <p:spTgt spid="6">
                                            <p:txEl>
                                              <p:pRg st="0" end="0"/>
                                            </p:txEl>
                                          </p:spTgt>
                                        </p:tgtEl>
                                        <p:attrNameLst>
                                          <p:attrName>style.visibility</p:attrName>
                                        </p:attrNameLst>
                                      </p:cBhvr>
                                      <p:to>
                                        <p:strVal val="visible"/>
                                      </p:to>
                                    </p:set>
                                    <p:anim by="(-#ppt_w*2)" calcmode="lin" valueType="num">
                                      <p:cBhvr rctx="PPT">
                                        <p:cTn id="26" dur="500" autoRev="1" fill="hold">
                                          <p:stCondLst>
                                            <p:cond delay="0"/>
                                          </p:stCondLst>
                                        </p:cTn>
                                        <p:tgtEl>
                                          <p:spTgt spid="6">
                                            <p:txEl>
                                              <p:pRg st="0" end="0"/>
                                            </p:txEl>
                                          </p:spTgt>
                                        </p:tgtEl>
                                        <p:attrNameLst>
                                          <p:attrName>ppt_w</p:attrName>
                                        </p:attrNameLst>
                                      </p:cBhvr>
                                    </p:anim>
                                    <p:anim by="(#ppt_w*0.50)" calcmode="lin" valueType="num">
                                      <p:cBhvr>
                                        <p:cTn id="27" dur="500" decel="50000" autoRev="1" fill="hold">
                                          <p:stCondLst>
                                            <p:cond delay="0"/>
                                          </p:stCondLst>
                                        </p:cTn>
                                        <p:tgtEl>
                                          <p:spTgt spid="6">
                                            <p:txEl>
                                              <p:pRg st="0" end="0"/>
                                            </p:txEl>
                                          </p:spTgt>
                                        </p:tgtEl>
                                        <p:attrNameLst>
                                          <p:attrName>ppt_x</p:attrName>
                                        </p:attrNameLst>
                                      </p:cBhvr>
                                    </p:anim>
                                    <p:anim from="(-#ppt_h/2)" to="(#ppt_y)" calcmode="lin" valueType="num">
                                      <p:cBhvr>
                                        <p:cTn id="28" dur="1000" fill="hold">
                                          <p:stCondLst>
                                            <p:cond delay="0"/>
                                          </p:stCondLst>
                                        </p:cTn>
                                        <p:tgtEl>
                                          <p:spTgt spid="6">
                                            <p:txEl>
                                              <p:pRg st="0" end="0"/>
                                            </p:txEl>
                                          </p:spTgt>
                                        </p:tgtEl>
                                        <p:attrNameLst>
                                          <p:attrName>ppt_y</p:attrName>
                                        </p:attrNameLst>
                                      </p:cBhvr>
                                    </p:anim>
                                    <p:animRot by="21600000">
                                      <p:cBhvr>
                                        <p:cTn id="29" dur="1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allAtOnce"/>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7</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367954393"/>
      </p:ext>
    </p:extLst>
  </p:cSld>
  <p:clrMapOvr>
    <a:masterClrMapping/>
  </p:clrMapOvr>
  <p:transition spd="slow">
    <p:newsflash/>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a:xfrm>
            <a:off x="228600" y="304800"/>
            <a:ext cx="8305800" cy="3969434"/>
          </a:xfrm>
        </p:spPr>
      </p:sp>
      <p:sp>
        <p:nvSpPr>
          <p:cNvPr id="3" name="Footer Placeholder 2"/>
          <p:cNvSpPr>
            <a:spLocks noGrp="1"/>
          </p:cNvSpPr>
          <p:nvPr>
            <p:ph type="ftr" sz="quarter" idx="11"/>
          </p:nvPr>
        </p:nvSpPr>
        <p:spPr/>
        <p:txBody>
          <a:bodyPr/>
          <a:lstStyle/>
          <a:p>
            <a:r>
              <a:rPr lang="en-US" smtClean="0"/>
              <a:t>Dr. Alwand Tahir Dizayee</a:t>
            </a:r>
            <a:endParaRPr lang="en-US"/>
          </a:p>
        </p:txBody>
      </p:sp>
      <p:sp>
        <p:nvSpPr>
          <p:cNvPr id="4" name="Slide Number Placeholder 3"/>
          <p:cNvSpPr>
            <a:spLocks noGrp="1"/>
          </p:cNvSpPr>
          <p:nvPr>
            <p:ph type="sldNum" sz="quarter" idx="12"/>
          </p:nvPr>
        </p:nvSpPr>
        <p:spPr/>
        <p:txBody>
          <a:bodyPr/>
          <a:lstStyle/>
          <a:p>
            <a:fld id="{D49E117A-CA9F-4CE9-A8CC-1947869981DF}" type="slidenum">
              <a:rPr lang="en-US" smtClean="0"/>
              <a:pPr/>
              <a:t>8</a:t>
            </a:fld>
            <a:endParaRPr lang="en-US"/>
          </a:p>
        </p:txBody>
      </p:sp>
      <p:sp>
        <p:nvSpPr>
          <p:cNvPr id="5" name="Date Placeholder 4"/>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524243635"/>
      </p:ext>
    </p:extLst>
  </p:cSld>
  <p:clrMapOvr>
    <a:masterClrMapping/>
  </p:clrMapOvr>
  <p:transition spd="slow">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Date Placeholder 2"/>
          <p:cNvSpPr>
            <a:spLocks noGrp="1"/>
          </p:cNvSpPr>
          <p:nvPr>
            <p:ph type="dt" sz="half" idx="10"/>
          </p:nvPr>
        </p:nvSpPr>
        <p:spPr/>
        <p:txBody>
          <a:bodyPr/>
          <a:lstStyle/>
          <a:p>
            <a:r>
              <a:rPr lang="en-US" smtClean="0"/>
              <a:t>2021-2022</a:t>
            </a:r>
            <a:endParaRPr lang="en-US"/>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9</a:t>
            </a:fld>
            <a:endParaRPr lang="en-US"/>
          </a:p>
        </p:txBody>
      </p:sp>
      <p:sp>
        <p:nvSpPr>
          <p:cNvPr id="6" name="Title 5"/>
          <p:cNvSpPr>
            <a:spLocks noGrp="1"/>
          </p:cNvSpPr>
          <p:nvPr>
            <p:ph type="title"/>
          </p:nvPr>
        </p:nvSpPr>
        <p:spPr/>
        <p:txBody>
          <a:bodyPr/>
          <a:lstStyle/>
          <a:p>
            <a:endParaRPr lang="en-US"/>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318541774"/>
      </p:ext>
    </p:extLst>
  </p:cSld>
  <p:clrMapOvr>
    <a:masterClrMapping/>
  </p:clrMapOvr>
  <p:transition spd="slow">
    <p:newsflash/>
    <p:sndAc>
      <p:stSnd>
        <p:snd r:embed="rId2" name="chimes.wav"/>
      </p:stSnd>
    </p:sndAc>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818</Words>
  <Application>Microsoft Office PowerPoint</Application>
  <PresentationFormat>On-screen Show (4:3)</PresentationFormat>
  <Paragraphs>89</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salahaddin  college of agriculture soil &amp; water SCIENCES department</dc:title>
  <dc:creator>HAS</dc:creator>
  <cp:lastModifiedBy>HAS</cp:lastModifiedBy>
  <cp:revision>13</cp:revision>
  <dcterms:created xsi:type="dcterms:W3CDTF">2022-04-25T20:02:46Z</dcterms:created>
  <dcterms:modified xsi:type="dcterms:W3CDTF">2022-04-25T20:09:38Z</dcterms:modified>
</cp:coreProperties>
</file>