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44614-AE19-402C-910A-161751D21A39}" type="datetimeFigureOut">
              <a:rPr lang="en-US" smtClean="0"/>
              <a:t>25-Apr-22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9626D-7EA4-4C02-A93F-CD2F6336C144}" type="slidenum">
              <a:rPr lang="en-US" smtClean="0"/>
              <a:t>‹#›</a:t>
            </a:fld>
            <a:endParaRPr lang="en-US"/>
          </a:p>
        </p:txBody>
      </p:sp>
    </p:spTree>
    <p:extLst>
      <p:ext uri="{BB962C8B-B14F-4D97-AF65-F5344CB8AC3E}">
        <p14:creationId xmlns:p14="http://schemas.microsoft.com/office/powerpoint/2010/main" val="53956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3202493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3361642"/>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443137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796795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268473"/>
      </p:ext>
    </p:extLst>
  </p:cSld>
  <p:clrMapOvr>
    <a:overrideClrMapping bg1="dk1" tx1="lt1" bg2="dk2" tx2="lt2" accent1="accent1" accent2="accent2" accent3="accent3" accent4="accent4" accent5="accent5" accent6="accent6" hlink="hlink" folHlink="folHlink"/>
  </p:clrMapOvr>
  <p:transition spd="slow">
    <p:newsflash/>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97205893"/>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73756821"/>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8163768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5669815"/>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284588434"/>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solidFill>
                  <a:srgbClr val="F0A22E">
                    <a:shade val="75000"/>
                  </a:srgbClr>
                </a:solidFill>
              </a:rPr>
              <a:t>2021-2022</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07043686"/>
      </p:ext>
    </p:extLst>
  </p:cSld>
  <p:clrMapOvr>
    <a:masterClrMapping/>
  </p:clrMapOvr>
  <p:transition spd="slow">
    <p:newsflash/>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solidFill>
                  <a:srgbClr val="F0A22E">
                    <a:shade val="75000"/>
                  </a:srgbClr>
                </a:solidFill>
              </a:rPr>
              <a:t>2021-2022</a:t>
            </a: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solidFill>
                  <a:srgbClr val="F0A22E">
                    <a:shade val="75000"/>
                  </a:srgbClr>
                </a:solidFill>
              </a:rPr>
              <a:t>Dr. Alwand Tahir Dizayee</a:t>
            </a: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9E117A-CA9F-4CE9-A8CC-1947869981DF}"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2917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sndAc>
      <p:stSnd>
        <p:snd r:embed="rId13" name="chimes.wav"/>
      </p:stSnd>
    </p:sndAc>
  </p:transition>
  <p:timing>
    <p:tnLst>
      <p:par>
        <p:cTn id="1" dur="indefinite" restart="never" nodeType="tmRoot"/>
      </p:par>
    </p:tnLst>
  </p:timing>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smtClean="0"/>
              <a:t>The omission of beneficial compounds and minerals in commercial production could mean that plants are not being grown to their optimum genetic potential but are merely produced at a subsistence level. This is one of the major blunders associated with the industrial commercial agricultural revolution that accompanied the Industrial Revolution in the late 1800's. By assuming plants only need a finite number of materials to grow, farmers neglected the benefits of myriad other compounds and biological materials towards plant growth in soil. They essentially brought hydroponic fertilization (salt or synthetic based) into the soil zone effectively locking out beneficial biological systems. This miscalculation is prevalent in our farming today and is just now being augmented by organic farming </a:t>
            </a:r>
            <a:r>
              <a:rPr lang="en-US" dirty="0" smtClean="0"/>
              <a:t>in the mainstream</a:t>
            </a:r>
            <a:endParaRPr lang="en-US" dirty="0"/>
          </a:p>
        </p:txBody>
      </p:sp>
      <p:sp>
        <p:nvSpPr>
          <p:cNvPr id="5" name="Footer Placeholder 4"/>
          <p:cNvSpPr>
            <a:spLocks noGrp="1"/>
          </p:cNvSpPr>
          <p:nvPr>
            <p:ph type="ftr" sz="quarter" idx="11"/>
          </p:nvPr>
        </p:nvSpPr>
        <p:spPr/>
        <p:txBody>
          <a:bodyPr/>
          <a:lstStyle/>
          <a:p>
            <a:r>
              <a:rPr lang="en-US" smtClean="0"/>
              <a:t>Dr. Alwand Tahir Dizayee</a:t>
            </a:r>
            <a:endParaRPr lang="en-US"/>
          </a:p>
        </p:txBody>
      </p:sp>
      <p:sp>
        <p:nvSpPr>
          <p:cNvPr id="6" name="Slide Number Placeholder 5"/>
          <p:cNvSpPr>
            <a:spLocks noGrp="1"/>
          </p:cNvSpPr>
          <p:nvPr>
            <p:ph type="sldNum" sz="quarter" idx="12"/>
          </p:nvPr>
        </p:nvSpPr>
        <p:spPr/>
        <p:txBody>
          <a:bodyPr/>
          <a:lstStyle/>
          <a:p>
            <a:fld id="{D49E117A-CA9F-4CE9-A8CC-1947869981DF}" type="slidenum">
              <a:rPr lang="en-US" smtClean="0"/>
              <a:pPr/>
              <a:t>1</a:t>
            </a:fld>
            <a:endParaRPr lang="en-US"/>
          </a:p>
        </p:txBody>
      </p:sp>
      <p:sp>
        <p:nvSpPr>
          <p:cNvPr id="7" name="Date Placeholder 6"/>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630924488"/>
      </p:ext>
    </p:extLst>
  </p:cSld>
  <p:clrMapOvr>
    <a:masterClrMapping/>
  </p:clrMapOvr>
  <p:transition spd="slow">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7" descr="C:\Documents and Settings\hawar\Desktop\calseum dificiency.jpg"/>
          <p:cNvPicPr>
            <a:picLocks noChangeAspect="1" noChangeArrowheads="1"/>
          </p:cNvPicPr>
          <p:nvPr/>
        </p:nvPicPr>
        <p:blipFill>
          <a:blip r:embed="rId3" cstate="print"/>
          <a:srcRect/>
          <a:stretch>
            <a:fillRect/>
          </a:stretch>
        </p:blipFill>
        <p:spPr bwMode="auto">
          <a:xfrm>
            <a:off x="381000" y="152400"/>
            <a:ext cx="8382000" cy="6261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3429000" y="6019800"/>
            <a:ext cx="2735044"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000" b="1" i="1" dirty="0" smtClean="0"/>
              <a:t>calcium deficiency</a:t>
            </a:r>
            <a:endParaRPr lang="en-US" sz="2000" b="1" i="1" dirty="0"/>
          </a:p>
        </p:txBody>
      </p:sp>
      <p:sp>
        <p:nvSpPr>
          <p:cNvPr id="7" name="Footer Placeholder 6"/>
          <p:cNvSpPr>
            <a:spLocks noGrp="1"/>
          </p:cNvSpPr>
          <p:nvPr>
            <p:ph type="ftr" sz="quarter" idx="11"/>
          </p:nvPr>
        </p:nvSpPr>
        <p:spPr/>
        <p:txBody>
          <a:bodyPr/>
          <a:lstStyle/>
          <a:p>
            <a:r>
              <a:rPr lang="en-US" smtClean="0"/>
              <a:t>Dr. Alwand Tahir Dizayee</a:t>
            </a:r>
            <a:endParaRPr lang="en-US"/>
          </a:p>
        </p:txBody>
      </p:sp>
      <p:sp>
        <p:nvSpPr>
          <p:cNvPr id="8" name="Slide Number Placeholder 7"/>
          <p:cNvSpPr>
            <a:spLocks noGrp="1"/>
          </p:cNvSpPr>
          <p:nvPr>
            <p:ph type="sldNum" sz="quarter" idx="12"/>
          </p:nvPr>
        </p:nvSpPr>
        <p:spPr/>
        <p:txBody>
          <a:bodyPr/>
          <a:lstStyle/>
          <a:p>
            <a:fld id="{D49E117A-CA9F-4CE9-A8CC-1947869981DF}" type="slidenum">
              <a:rPr lang="en-US" smtClean="0"/>
              <a:pPr/>
              <a:t>10</a:t>
            </a:fld>
            <a:endParaRPr lang="en-US"/>
          </a:p>
        </p:txBody>
      </p:sp>
      <p:sp>
        <p:nvSpPr>
          <p:cNvPr id="9" name="Date Placeholder 8"/>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44516554"/>
      </p:ext>
    </p:extLst>
  </p:cSld>
  <p:clrMapOvr>
    <a:masterClrMapping/>
  </p:clrMapOvr>
  <p:transition spd="slow">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6" descr="C:\Documents and Settings\hawar\Desktop\fig2[1].png"/>
          <p:cNvPicPr>
            <a:picLocks noChangeAspect="1" noChangeArrowheads="1"/>
          </p:cNvPicPr>
          <p:nvPr/>
        </p:nvPicPr>
        <p:blipFill>
          <a:blip r:embed="rId3" cstate="print"/>
          <a:srcRect/>
          <a:stretch>
            <a:fillRect/>
          </a:stretch>
        </p:blipFill>
        <p:spPr bwMode="auto">
          <a:xfrm>
            <a:off x="381000" y="381000"/>
            <a:ext cx="8305800" cy="58674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11</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60412382"/>
      </p:ext>
    </p:extLst>
  </p:cSld>
  <p:clrMapOvr>
    <a:masterClrMapping/>
  </p:clrMapOvr>
  <p:transition spd="slow">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5" descr="C:\Documents and Settings\hawar\Desktop\rice%20N%20deficiency[1].jpg"/>
          <p:cNvPicPr>
            <a:picLocks noChangeAspect="1" noChangeArrowheads="1"/>
          </p:cNvPicPr>
          <p:nvPr/>
        </p:nvPicPr>
        <p:blipFill>
          <a:blip r:embed="rId3" cstate="print"/>
          <a:srcRect/>
          <a:stretch>
            <a:fillRect/>
          </a:stretch>
        </p:blipFill>
        <p:spPr bwMode="auto">
          <a:xfrm>
            <a:off x="-1524000" y="-1143000"/>
            <a:ext cx="12192000" cy="91440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12</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114414237"/>
      </p:ext>
    </p:extLst>
  </p:cSld>
  <p:clrMapOvr>
    <a:masterClrMapping/>
  </p:clrMapOvr>
  <p:transition spd="slow">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4" descr="C:\Documents and Settings\hawar\Desktop\Photo3[1].jpg"/>
          <p:cNvPicPr>
            <a:picLocks noChangeAspect="1" noChangeArrowheads="1"/>
          </p:cNvPicPr>
          <p:nvPr/>
        </p:nvPicPr>
        <p:blipFill>
          <a:blip r:embed="rId3" cstate="print"/>
          <a:srcRect/>
          <a:stretch>
            <a:fillRect/>
          </a:stretch>
        </p:blipFill>
        <p:spPr bwMode="auto">
          <a:xfrm>
            <a:off x="228600" y="343872"/>
            <a:ext cx="8610600" cy="6056929"/>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13</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115485978"/>
      </p:ext>
    </p:extLst>
  </p:cSld>
  <p:clrMapOvr>
    <a:masterClrMapping/>
  </p:clrMapOvr>
  <p:transition spd="slow">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3" descr="C:\Documents and Settings\hawar\Desktop\the_askov_longterm_experiments_still_going_strong_after_110_years_bigger[1].jpg"/>
          <p:cNvPicPr>
            <a:picLocks noChangeAspect="1" noChangeArrowheads="1"/>
          </p:cNvPicPr>
          <p:nvPr/>
        </p:nvPicPr>
        <p:blipFill>
          <a:blip r:embed="rId3" cstate="print"/>
          <a:srcRect/>
          <a:stretch>
            <a:fillRect/>
          </a:stretch>
        </p:blipFill>
        <p:spPr bwMode="auto">
          <a:xfrm>
            <a:off x="457200" y="533400"/>
            <a:ext cx="8229600" cy="58420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14</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27892521"/>
      </p:ext>
    </p:extLst>
  </p:cSld>
  <p:clrMapOvr>
    <a:masterClrMapping/>
  </p:clrMapOvr>
  <p:transition spd="slow">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descr="C:\Documents and Settings\hawar\Desktop\Michael[1].jpg"/>
          <p:cNvPicPr>
            <a:picLocks noChangeAspect="1" noChangeArrowheads="1"/>
          </p:cNvPicPr>
          <p:nvPr/>
        </p:nvPicPr>
        <p:blipFill>
          <a:blip r:embed="rId3" cstate="print"/>
          <a:srcRect/>
          <a:stretch>
            <a:fillRect/>
          </a:stretch>
        </p:blipFill>
        <p:spPr bwMode="auto">
          <a:xfrm>
            <a:off x="457200" y="342900"/>
            <a:ext cx="8229600" cy="61722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15</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866096174"/>
      </p:ext>
    </p:extLst>
  </p:cSld>
  <p:clrMapOvr>
    <a:masterClrMapping/>
  </p:clrMapOvr>
  <p:transition spd="slow">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1" descr="C:\Documents and Settings\hawar\Desktop\nutrition1_web[1].jpg"/>
          <p:cNvPicPr>
            <a:picLocks noChangeAspect="1" noChangeArrowheads="1"/>
          </p:cNvPicPr>
          <p:nvPr/>
        </p:nvPicPr>
        <p:blipFill>
          <a:blip r:embed="rId3" cstate="print"/>
          <a:srcRect/>
          <a:stretch>
            <a:fillRect/>
          </a:stretch>
        </p:blipFill>
        <p:spPr bwMode="auto">
          <a:xfrm>
            <a:off x="457200" y="457200"/>
            <a:ext cx="8305800" cy="58674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16</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562527028"/>
      </p:ext>
    </p:extLst>
  </p:cSld>
  <p:clrMapOvr>
    <a:masterClrMapping/>
  </p:clrMapOvr>
  <p:transition spd="slow">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8001000" cy="2769989"/>
          </a:xfrm>
          <a:prstGeom prst="rect">
            <a:avLst/>
          </a:prstGeom>
        </p:spPr>
        <p:txBody>
          <a:bodyPr wrap="square">
            <a:spAutoFit/>
          </a:bodyPr>
          <a:lstStyle/>
          <a:p>
            <a:pPr algn="justLow"/>
            <a:r>
              <a:rPr lang="en-US" b="1" dirty="0" smtClean="0"/>
              <a:t> </a:t>
            </a:r>
            <a:r>
              <a:rPr lang="en-US" sz="2400" b="1" dirty="0" smtClean="0">
                <a:solidFill>
                  <a:srgbClr val="FF0000"/>
                </a:solidFill>
              </a:rPr>
              <a:t>Function and Sign of Deficiency of the Essential Elements</a:t>
            </a:r>
            <a:r>
              <a:rPr lang="en-US" b="1" dirty="0" smtClean="0"/>
              <a:t/>
            </a:r>
            <a:br>
              <a:rPr lang="en-US" b="1" dirty="0" smtClean="0"/>
            </a:br>
            <a:r>
              <a:rPr lang="en-US" b="1" dirty="0" smtClean="0"/>
              <a:t>     It should be noted that this spec analysis is only a start and that a plant can only respond to stress and deficiency in a handful of ways. For example, having an HID light too close to your plants can cause leaf curling, overwatering can cause yellowing, etc. If growing indoors, before you try and correct what you think is a mineral deficiency troubleshoot your environmental conditions. However, deficiency can still be experienced using complete fertilizers so listen to your plants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Dr. Alwand Tahir Dizayee</a:t>
            </a:r>
            <a:endParaRPr lang="en-US"/>
          </a:p>
        </p:txBody>
      </p:sp>
      <p:sp>
        <p:nvSpPr>
          <p:cNvPr id="5" name="Slide Number Placeholder 4"/>
          <p:cNvSpPr>
            <a:spLocks noGrp="1"/>
          </p:cNvSpPr>
          <p:nvPr>
            <p:ph type="sldNum" sz="quarter" idx="12"/>
          </p:nvPr>
        </p:nvSpPr>
        <p:spPr/>
        <p:txBody>
          <a:bodyPr/>
          <a:lstStyle/>
          <a:p>
            <a:fld id="{D49E117A-CA9F-4CE9-A8CC-1947869981DF}" type="slidenum">
              <a:rPr lang="en-US" smtClean="0"/>
              <a:pPr/>
              <a:t>2</a:t>
            </a:fld>
            <a:endParaRPr lang="en-US"/>
          </a:p>
        </p:txBody>
      </p:sp>
      <p:sp>
        <p:nvSpPr>
          <p:cNvPr id="6" name="Date Placeholder 5"/>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676740520"/>
      </p:ext>
    </p:extLst>
  </p:cSld>
  <p:clrMapOvr>
    <a:masterClrMapping/>
  </p:clrMapOvr>
  <p:transition spd="slow">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4" descr="C:\Documents and Settings\hawar\Desktop\potasium.jpg"/>
          <p:cNvPicPr>
            <a:picLocks noGrp="1" noChangeAspect="1" noChangeArrowheads="1"/>
          </p:cNvPicPr>
          <p:nvPr>
            <p:ph idx="1"/>
          </p:nvPr>
        </p:nvPicPr>
        <p:blipFill>
          <a:blip r:embed="rId3" cstate="print"/>
          <a:srcRect/>
          <a:stretch>
            <a:fillRect/>
          </a:stretch>
        </p:blipFill>
        <p:spPr bwMode="auto">
          <a:xfrm>
            <a:off x="381000" y="457200"/>
            <a:ext cx="8255000" cy="6019800"/>
          </a:xfrm>
          <a:prstGeom prst="rect">
            <a:avLst/>
          </a:prstGeom>
          <a:noFill/>
        </p:spPr>
      </p:pic>
      <p:sp>
        <p:nvSpPr>
          <p:cNvPr id="5" name="TextBox 4"/>
          <p:cNvSpPr txBox="1"/>
          <p:nvPr/>
        </p:nvSpPr>
        <p:spPr>
          <a:xfrm>
            <a:off x="3276600" y="6172201"/>
            <a:ext cx="29718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Potassium Deficiency</a:t>
            </a:r>
            <a:endParaRPr lang="en-US" dirty="0"/>
          </a:p>
        </p:txBody>
      </p:sp>
      <p:sp>
        <p:nvSpPr>
          <p:cNvPr id="7" name="Footer Placeholder 6"/>
          <p:cNvSpPr>
            <a:spLocks noGrp="1"/>
          </p:cNvSpPr>
          <p:nvPr>
            <p:ph type="ftr" sz="quarter" idx="11"/>
          </p:nvPr>
        </p:nvSpPr>
        <p:spPr/>
        <p:txBody>
          <a:bodyPr/>
          <a:lstStyle/>
          <a:p>
            <a:r>
              <a:rPr lang="en-US" smtClean="0"/>
              <a:t>Dr. Alwand Tahir Dizayee</a:t>
            </a:r>
            <a:endParaRPr lang="en-US"/>
          </a:p>
        </p:txBody>
      </p:sp>
      <p:sp>
        <p:nvSpPr>
          <p:cNvPr id="8" name="Slide Number Placeholder 7"/>
          <p:cNvSpPr>
            <a:spLocks noGrp="1"/>
          </p:cNvSpPr>
          <p:nvPr>
            <p:ph type="sldNum" sz="quarter" idx="12"/>
          </p:nvPr>
        </p:nvSpPr>
        <p:spPr/>
        <p:txBody>
          <a:bodyPr/>
          <a:lstStyle/>
          <a:p>
            <a:fld id="{D49E117A-CA9F-4CE9-A8CC-1947869981DF}" type="slidenum">
              <a:rPr lang="en-US" smtClean="0"/>
              <a:pPr/>
              <a:t>3</a:t>
            </a:fld>
            <a:endParaRPr lang="en-US"/>
          </a:p>
        </p:txBody>
      </p:sp>
      <p:sp>
        <p:nvSpPr>
          <p:cNvPr id="9" name="Date Placeholder 8"/>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289324662"/>
      </p:ext>
    </p:extLst>
  </p:cSld>
  <p:clrMapOvr>
    <a:masterClrMapping/>
  </p:clrMapOvr>
  <p:transition spd="slow">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3" descr="C:\Documents and Settings\hawar\Desktop\phosphorus.jpg"/>
          <p:cNvPicPr>
            <a:picLocks noChangeAspect="1" noChangeArrowheads="1"/>
          </p:cNvPicPr>
          <p:nvPr/>
        </p:nvPicPr>
        <p:blipFill>
          <a:blip r:embed="rId3" cstate="print"/>
          <a:srcRect/>
          <a:stretch>
            <a:fillRect/>
          </a:stretch>
        </p:blipFill>
        <p:spPr bwMode="auto">
          <a:xfrm>
            <a:off x="381000" y="457200"/>
            <a:ext cx="8382000" cy="5791200"/>
          </a:xfrm>
          <a:prstGeom prst="rect">
            <a:avLst/>
          </a:prstGeom>
          <a:noFill/>
        </p:spPr>
      </p:pic>
      <p:sp>
        <p:nvSpPr>
          <p:cNvPr id="5" name="TextBox 4"/>
          <p:cNvSpPr txBox="1"/>
          <p:nvPr/>
        </p:nvSpPr>
        <p:spPr>
          <a:xfrm>
            <a:off x="3198221" y="5867401"/>
            <a:ext cx="297180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Phosphorus Deficiency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Footer Placeholder 6"/>
          <p:cNvSpPr>
            <a:spLocks noGrp="1"/>
          </p:cNvSpPr>
          <p:nvPr>
            <p:ph type="ftr" sz="quarter" idx="11"/>
          </p:nvPr>
        </p:nvSpPr>
        <p:spPr/>
        <p:txBody>
          <a:bodyPr/>
          <a:lstStyle/>
          <a:p>
            <a:r>
              <a:rPr lang="en-US" smtClean="0"/>
              <a:t>Dr. Alwand Tahir Dizayee</a:t>
            </a:r>
            <a:endParaRPr lang="en-US"/>
          </a:p>
        </p:txBody>
      </p:sp>
      <p:sp>
        <p:nvSpPr>
          <p:cNvPr id="8" name="Slide Number Placeholder 7"/>
          <p:cNvSpPr>
            <a:spLocks noGrp="1"/>
          </p:cNvSpPr>
          <p:nvPr>
            <p:ph type="sldNum" sz="quarter" idx="12"/>
          </p:nvPr>
        </p:nvSpPr>
        <p:spPr/>
        <p:txBody>
          <a:bodyPr/>
          <a:lstStyle/>
          <a:p>
            <a:fld id="{D49E117A-CA9F-4CE9-A8CC-1947869981DF}" type="slidenum">
              <a:rPr lang="en-US" smtClean="0"/>
              <a:pPr/>
              <a:t>4</a:t>
            </a:fld>
            <a:endParaRPr lang="en-US"/>
          </a:p>
        </p:txBody>
      </p:sp>
      <p:sp>
        <p:nvSpPr>
          <p:cNvPr id="9" name="Date Placeholder 8"/>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252662800"/>
      </p:ext>
    </p:extLst>
  </p:cSld>
  <p:clrMapOvr>
    <a:masterClrMapping/>
  </p:clrMapOvr>
  <p:transition spd="slow">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2" descr="C:\Documents and Settings\hawar\Desktop\WorkingModel[1].jpg"/>
          <p:cNvPicPr>
            <a:picLocks noChangeAspect="1" noChangeArrowheads="1"/>
          </p:cNvPicPr>
          <p:nvPr/>
        </p:nvPicPr>
        <p:blipFill>
          <a:blip r:embed="rId3" cstate="print"/>
          <a:srcRect/>
          <a:stretch>
            <a:fillRect/>
          </a:stretch>
        </p:blipFill>
        <p:spPr bwMode="auto">
          <a:xfrm>
            <a:off x="228601" y="304800"/>
            <a:ext cx="8703851" cy="61722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5</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608880526"/>
      </p:ext>
    </p:extLst>
  </p:cSld>
  <p:clrMapOvr>
    <a:masterClrMapping/>
  </p:clrMapOvr>
  <p:transition spd="slow">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1" descr="C:\Documents and Settings\hawar\Desktop\mineral_nutrition_manures2[1].gif"/>
          <p:cNvPicPr>
            <a:picLocks noChangeAspect="1" noChangeArrowheads="1"/>
          </p:cNvPicPr>
          <p:nvPr/>
        </p:nvPicPr>
        <p:blipFill>
          <a:blip r:embed="rId3" cstate="print"/>
          <a:srcRect/>
          <a:stretch>
            <a:fillRect/>
          </a:stretch>
        </p:blipFill>
        <p:spPr bwMode="auto">
          <a:xfrm>
            <a:off x="381000" y="228600"/>
            <a:ext cx="8382000" cy="64008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6</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1024823261"/>
      </p:ext>
    </p:extLst>
  </p:cSld>
  <p:clrMapOvr>
    <a:masterClrMapping/>
  </p:clrMapOvr>
  <p:transition spd="slow">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0" descr="C:\Documents and Settings\hawar\Desktop\Table1[2].jpg"/>
          <p:cNvPicPr>
            <a:picLocks noChangeAspect="1" noChangeArrowheads="1"/>
          </p:cNvPicPr>
          <p:nvPr/>
        </p:nvPicPr>
        <p:blipFill>
          <a:blip r:embed="rId3" cstate="print"/>
          <a:srcRect/>
          <a:stretch>
            <a:fillRect/>
          </a:stretch>
        </p:blipFill>
        <p:spPr bwMode="auto">
          <a:xfrm>
            <a:off x="-381000" y="0"/>
            <a:ext cx="10408535" cy="75438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7</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444638916"/>
      </p:ext>
    </p:extLst>
  </p:cSld>
  <p:clrMapOvr>
    <a:masterClrMapping/>
  </p:clrMapOvr>
  <p:transition spd="slow">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9" descr="C:\Documents and Settings\hawar\Desktop\Table1[1].jpg"/>
          <p:cNvPicPr>
            <a:picLocks noChangeAspect="1" noChangeArrowheads="1"/>
          </p:cNvPicPr>
          <p:nvPr/>
        </p:nvPicPr>
        <p:blipFill>
          <a:blip r:embed="rId3" cstate="print"/>
          <a:srcRect/>
          <a:stretch>
            <a:fillRect/>
          </a:stretch>
        </p:blipFill>
        <p:spPr bwMode="auto">
          <a:xfrm>
            <a:off x="446317" y="468085"/>
            <a:ext cx="8305799" cy="60198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8</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999008491"/>
      </p:ext>
    </p:extLst>
  </p:cSld>
  <p:clrMapOvr>
    <a:masterClrMapping/>
  </p:clrMapOvr>
  <p:transition spd="slow">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8" descr="C:\Documents and Settings\hawar\Desktop\nitrogen_maize[1].gif"/>
          <p:cNvPicPr>
            <a:picLocks noChangeAspect="1" noChangeArrowheads="1"/>
          </p:cNvPicPr>
          <p:nvPr/>
        </p:nvPicPr>
        <p:blipFill>
          <a:blip r:embed="rId3" cstate="print"/>
          <a:srcRect/>
          <a:stretch>
            <a:fillRect/>
          </a:stretch>
        </p:blipFill>
        <p:spPr bwMode="auto">
          <a:xfrm>
            <a:off x="381000" y="457200"/>
            <a:ext cx="8382000" cy="5867400"/>
          </a:xfrm>
          <a:prstGeom prst="rect">
            <a:avLst/>
          </a:prstGeom>
          <a:noFill/>
        </p:spPr>
      </p:pic>
      <p:sp>
        <p:nvSpPr>
          <p:cNvPr id="6" name="Footer Placeholder 5"/>
          <p:cNvSpPr>
            <a:spLocks noGrp="1"/>
          </p:cNvSpPr>
          <p:nvPr>
            <p:ph type="ftr" sz="quarter" idx="11"/>
          </p:nvPr>
        </p:nvSpPr>
        <p:spPr/>
        <p:txBody>
          <a:bodyPr/>
          <a:lstStyle/>
          <a:p>
            <a:r>
              <a:rPr lang="en-US" smtClean="0"/>
              <a:t>Dr. Alwand Tahir Dizayee</a:t>
            </a:r>
            <a:endParaRPr lang="en-US"/>
          </a:p>
        </p:txBody>
      </p:sp>
      <p:sp>
        <p:nvSpPr>
          <p:cNvPr id="7" name="Slide Number Placeholder 6"/>
          <p:cNvSpPr>
            <a:spLocks noGrp="1"/>
          </p:cNvSpPr>
          <p:nvPr>
            <p:ph type="sldNum" sz="quarter" idx="12"/>
          </p:nvPr>
        </p:nvSpPr>
        <p:spPr/>
        <p:txBody>
          <a:bodyPr/>
          <a:lstStyle/>
          <a:p>
            <a:fld id="{D49E117A-CA9F-4CE9-A8CC-1947869981DF}" type="slidenum">
              <a:rPr lang="en-US" smtClean="0"/>
              <a:pPr/>
              <a:t>9</a:t>
            </a:fld>
            <a:endParaRPr lang="en-US"/>
          </a:p>
        </p:txBody>
      </p:sp>
      <p:sp>
        <p:nvSpPr>
          <p:cNvPr id="8" name="Date Placeholder 7"/>
          <p:cNvSpPr>
            <a:spLocks noGrp="1"/>
          </p:cNvSpPr>
          <p:nvPr>
            <p:ph type="dt" sz="half" idx="10"/>
          </p:nvPr>
        </p:nvSpPr>
        <p:spPr/>
        <p:txBody>
          <a:bodyPr/>
          <a:lstStyle/>
          <a:p>
            <a:r>
              <a:rPr lang="en-US" smtClean="0"/>
              <a:t>2021-2022</a:t>
            </a:r>
            <a:endParaRPr lang="en-US"/>
          </a:p>
        </p:txBody>
      </p:sp>
    </p:spTree>
    <p:extLst>
      <p:ext uri="{BB962C8B-B14F-4D97-AF65-F5344CB8AC3E}">
        <p14:creationId xmlns:p14="http://schemas.microsoft.com/office/powerpoint/2010/main" val="3321909220"/>
      </p:ext>
    </p:extLst>
  </p:cSld>
  <p:clrMapOvr>
    <a:masterClrMapping/>
  </p:clrMapOvr>
  <p:transition spd="slow">
    <p:sndAc>
      <p:stSnd>
        <p:snd r:embed="rId2" name="chimes.wav"/>
      </p:stSnd>
    </p:sndAc>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256</Words>
  <Application>Microsoft Office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salahaddin  college of agriculture soil &amp; water SCIENCES department</dc:title>
  <dc:creator>HAS</dc:creator>
  <cp:lastModifiedBy>HAS</cp:lastModifiedBy>
  <cp:revision>14</cp:revision>
  <dcterms:created xsi:type="dcterms:W3CDTF">2022-04-25T20:02:46Z</dcterms:created>
  <dcterms:modified xsi:type="dcterms:W3CDTF">2022-04-25T20:10:05Z</dcterms:modified>
</cp:coreProperties>
</file>