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71C68-9374-450D-AB7D-F2C4065223A8}" type="datetimeFigureOut">
              <a:rPr lang="en-US" smtClean="0"/>
              <a:pPr/>
              <a:t>10/25/2016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01FF46-DAF0-4D80-B0E8-3580B99B08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EB0D606-2C64-4407-9ECC-498044F26549}"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A7B28-7494-4C6D-B4E2-4D56DDEE68C5}"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EA8DE-BA81-48E1-93B1-95BE053187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A7B28-7494-4C6D-B4E2-4D56DDEE68C5}" type="datetimeFigureOut">
              <a:rPr lang="en-US" smtClean="0"/>
              <a:pPr/>
              <a:t>10/25/2016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EA8DE-BA81-48E1-93B1-95BE053187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erg.phys.ksu.edu/vqm/laserweb/Ch-2/F2s3p1.htm" TargetMode="External"/><Relationship Id="rId13" Type="http://schemas.openxmlformats.org/officeDocument/2006/relationships/hyperlink" Target="http://perg.phys.ksu.edu/vqm/laserweb/Ch-2/F2s8p1.htm" TargetMode="External"/><Relationship Id="rId18" Type="http://schemas.openxmlformats.org/officeDocument/2006/relationships/hyperlink" Target="http://perg.phys.ksu.edu/vqm/laserweb/Ch-3/F3s0p1.htm" TargetMode="External"/><Relationship Id="rId3" Type="http://schemas.openxmlformats.org/officeDocument/2006/relationships/hyperlink" Target="http://perg.phys.ksu.edu/vqm/laserweb/Ch-1/F1s1p1.htm" TargetMode="External"/><Relationship Id="rId21" Type="http://schemas.openxmlformats.org/officeDocument/2006/relationships/hyperlink" Target="http://perg.phys.ksu.edu/vqm/laserweb/Ch-3/F3s3p1.htm" TargetMode="External"/><Relationship Id="rId7" Type="http://schemas.openxmlformats.org/officeDocument/2006/relationships/hyperlink" Target="http://perg.phys.ksu.edu/vqm/laserweb/Ch-2/F2s2p1.htm" TargetMode="External"/><Relationship Id="rId12" Type="http://schemas.openxmlformats.org/officeDocument/2006/relationships/hyperlink" Target="http://perg.phys.ksu.edu/vqm/laserweb/Ch-2/F2s7p1.htm" TargetMode="External"/><Relationship Id="rId17" Type="http://schemas.openxmlformats.org/officeDocument/2006/relationships/hyperlink" Target="http://perg.phys.ksu.edu/vqm/laserweb/Ch-2/F2s12p1.htm" TargetMode="External"/><Relationship Id="rId2" Type="http://schemas.openxmlformats.org/officeDocument/2006/relationships/hyperlink" Target="http://perg.phys.ksu.edu/vqm/laserweb/Ch-1/F1s0p1.htm" TargetMode="External"/><Relationship Id="rId16" Type="http://schemas.openxmlformats.org/officeDocument/2006/relationships/hyperlink" Target="http://perg.phys.ksu.edu/vqm/laserweb/Ch-2/F2s11p1.htm" TargetMode="External"/><Relationship Id="rId20" Type="http://schemas.openxmlformats.org/officeDocument/2006/relationships/hyperlink" Target="http://perg.phys.ksu.edu/vqm/laserweb/Ch-3/F3s2p1.htm" TargetMode="External"/><Relationship Id="rId1" Type="http://schemas.openxmlformats.org/officeDocument/2006/relationships/slideLayout" Target="../slideLayouts/slideLayout7.xml"/><Relationship Id="rId6" Type="http://schemas.openxmlformats.org/officeDocument/2006/relationships/hyperlink" Target="http://perg.phys.ksu.edu/vqm/laserweb/Ch-2/F2s1p1.htm" TargetMode="External"/><Relationship Id="rId11" Type="http://schemas.openxmlformats.org/officeDocument/2006/relationships/hyperlink" Target="http://perg.phys.ksu.edu/vqm/laserweb/Ch-2/F2s6p1.htm" TargetMode="External"/><Relationship Id="rId5" Type="http://schemas.openxmlformats.org/officeDocument/2006/relationships/hyperlink" Target="http://perg.phys.ksu.edu/vqm/laserweb/Ch-2/F2s0p1.htm" TargetMode="External"/><Relationship Id="rId15" Type="http://schemas.openxmlformats.org/officeDocument/2006/relationships/hyperlink" Target="http://perg.phys.ksu.edu/vqm/laserweb/Ch-2/F2s10p1.htm" TargetMode="External"/><Relationship Id="rId23" Type="http://schemas.openxmlformats.org/officeDocument/2006/relationships/hyperlink" Target="http://perg.phys.ksu.edu/vqm/laserweb/Ch-3/F3s5p1.htm" TargetMode="External"/><Relationship Id="rId10" Type="http://schemas.openxmlformats.org/officeDocument/2006/relationships/hyperlink" Target="http://perg.phys.ksu.edu/vqm/laserweb/Ch-2/F2s5p1.htm" TargetMode="External"/><Relationship Id="rId19" Type="http://schemas.openxmlformats.org/officeDocument/2006/relationships/hyperlink" Target="http://perg.phys.ksu.edu/vqm/laserweb/Ch-3/F3s1p1.htm" TargetMode="External"/><Relationship Id="rId4" Type="http://schemas.openxmlformats.org/officeDocument/2006/relationships/hyperlink" Target="http://perg.phys.ksu.edu/vqm/laserweb/Ch-1/F1s2p1.htm" TargetMode="External"/><Relationship Id="rId9" Type="http://schemas.openxmlformats.org/officeDocument/2006/relationships/hyperlink" Target="http://perg.phys.ksu.edu/vqm/laserweb/Ch-2/F2s4p1.htm" TargetMode="External"/><Relationship Id="rId14" Type="http://schemas.openxmlformats.org/officeDocument/2006/relationships/hyperlink" Target="http://perg.phys.ksu.edu/vqm/laserweb/Ch-2/F2s9p1.htm" TargetMode="External"/><Relationship Id="rId22" Type="http://schemas.openxmlformats.org/officeDocument/2006/relationships/hyperlink" Target="http://perg.phys.ksu.edu/vqm/laserweb/Ch-3/F3s4p1.ht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erg.phys.ksu.edu/vqm/laserweb/Glossary/Glossary.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perg.phys.ksu.edu/vqm/laserweb/Ch-2/F2s2p1.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erg.phys.ksu.edu/vqm/laserweb/Glossary/Glossary.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perg.phys.ksu.edu/vqm/laserweb/Ch-5/F5s1p1.htm" TargetMode="External"/><Relationship Id="rId13" Type="http://schemas.openxmlformats.org/officeDocument/2006/relationships/hyperlink" Target="http://perg.phys.ksu.edu/vqm/laserweb/Ch-6/F6s1t1p1.htm" TargetMode="External"/><Relationship Id="rId18" Type="http://schemas.openxmlformats.org/officeDocument/2006/relationships/hyperlink" Target="http://perg.phys.ksu.edu/vqm/laserweb/Ch-6/F6s2p1.htm" TargetMode="External"/><Relationship Id="rId3" Type="http://schemas.openxmlformats.org/officeDocument/2006/relationships/hyperlink" Target="http://perg.phys.ksu.edu/vqm/laserweb/Ch-4/F4s1p1.htm" TargetMode="External"/><Relationship Id="rId21" Type="http://schemas.openxmlformats.org/officeDocument/2006/relationships/hyperlink" Target="http://perg.phys.ksu.edu/vqm/laserweb/Ch-6/F6s3p1.htm" TargetMode="External"/><Relationship Id="rId7" Type="http://schemas.openxmlformats.org/officeDocument/2006/relationships/hyperlink" Target="http://perg.phys.ksu.edu/vqm/laserweb/Ch-5/F5s0p1.htm" TargetMode="External"/><Relationship Id="rId12" Type="http://schemas.openxmlformats.org/officeDocument/2006/relationships/hyperlink" Target="http://perg.phys.ksu.edu/vqm/laserweb/Ch-6/F6s1p6.htm" TargetMode="External"/><Relationship Id="rId17" Type="http://schemas.openxmlformats.org/officeDocument/2006/relationships/hyperlink" Target="http://perg.phys.ksu.edu/vqm/laserweb/Ch-6/F6s1t6p1.htm" TargetMode="External"/><Relationship Id="rId2" Type="http://schemas.openxmlformats.org/officeDocument/2006/relationships/hyperlink" Target="http://perg.phys.ksu.edu/vqm/laserweb/Ch-4/F4s0p1.htm" TargetMode="External"/><Relationship Id="rId16" Type="http://schemas.openxmlformats.org/officeDocument/2006/relationships/hyperlink" Target="http://perg.phys.ksu.edu/vqm/laserweb/Ch-6/F6s1t5p2.htm" TargetMode="External"/><Relationship Id="rId20" Type="http://schemas.openxmlformats.org/officeDocument/2006/relationships/hyperlink" Target="http://perg.phys.ksu.edu/vqm/laserweb/Ch-6/F6s2t2p1.htm" TargetMode="External"/><Relationship Id="rId1" Type="http://schemas.openxmlformats.org/officeDocument/2006/relationships/slideLayout" Target="../slideLayouts/slideLayout7.xml"/><Relationship Id="rId6" Type="http://schemas.openxmlformats.org/officeDocument/2006/relationships/hyperlink" Target="http://perg.phys.ksu.edu/vqm/laserweb/Ch-4/F4s4p1.htm" TargetMode="External"/><Relationship Id="rId11" Type="http://schemas.openxmlformats.org/officeDocument/2006/relationships/hyperlink" Target="http://perg.phys.ksu.edu/vqm/laserweb/Ch-6/F6s1p1.htm" TargetMode="External"/><Relationship Id="rId24" Type="http://schemas.openxmlformats.org/officeDocument/2006/relationships/hyperlink" Target="http://perg.phys.ksu.edu/vqm/laserweb/Ch-6/F6s5t2p1.htm" TargetMode="External"/><Relationship Id="rId5" Type="http://schemas.openxmlformats.org/officeDocument/2006/relationships/hyperlink" Target="http://perg.phys.ksu.edu/vqm/laserweb/Ch-4/F4s3p1.htm" TargetMode="External"/><Relationship Id="rId15" Type="http://schemas.openxmlformats.org/officeDocument/2006/relationships/hyperlink" Target="http://perg.phys.ksu.edu/vqm/laserweb/Ch-6/F6s1t4p1.htm" TargetMode="External"/><Relationship Id="rId23" Type="http://schemas.openxmlformats.org/officeDocument/2006/relationships/hyperlink" Target="http://perg.phys.ksu.edu/vqm/laserweb/Ch-6/F6s5p1.htm" TargetMode="External"/><Relationship Id="rId10" Type="http://schemas.openxmlformats.org/officeDocument/2006/relationships/hyperlink" Target="http://perg.phys.ksu.edu/vqm/laserweb/Ch-6/F6s0p1.htm" TargetMode="External"/><Relationship Id="rId19" Type="http://schemas.openxmlformats.org/officeDocument/2006/relationships/hyperlink" Target="http://perg.phys.ksu.edu/vqm/laserweb/Ch-6/F6s2t1p1.htm" TargetMode="External"/><Relationship Id="rId4" Type="http://schemas.openxmlformats.org/officeDocument/2006/relationships/hyperlink" Target="http://perg.phys.ksu.edu/vqm/laserweb/Ch-4/F4s2p1.htm" TargetMode="External"/><Relationship Id="rId9" Type="http://schemas.openxmlformats.org/officeDocument/2006/relationships/hyperlink" Target="http://perg.phys.ksu.edu/vqm/laserweb/Ch-5/F5s2p1.htm" TargetMode="External"/><Relationship Id="rId14" Type="http://schemas.openxmlformats.org/officeDocument/2006/relationships/hyperlink" Target="http://perg.phys.ksu.edu/vqm/laserweb/Ch-6/F6s1t3p3.htm" TargetMode="External"/><Relationship Id="rId22" Type="http://schemas.openxmlformats.org/officeDocument/2006/relationships/hyperlink" Target="http://perg.phys.ksu.edu/vqm/laserweb/Ch-6/F6s4p1.ht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erg.phys.ksu.edu/vqm/laserweb/Ch-1/F1s2t2p1.htm" TargetMode="External"/><Relationship Id="rId2" Type="http://schemas.openxmlformats.org/officeDocument/2006/relationships/hyperlink" Target="http://perg.phys.ksu.edu/vqm/laserweb/Ch-1/F1s2t1p1.htm" TargetMode="External"/><Relationship Id="rId1" Type="http://schemas.openxmlformats.org/officeDocument/2006/relationships/slideLayout" Target="../slideLayouts/slideLayout2.xml"/><Relationship Id="rId4" Type="http://schemas.openxmlformats.org/officeDocument/2006/relationships/hyperlink" Target="http://perg.phys.ksu.edu/vqm/laserweb/Ch-1/F1s2t3p1.htm"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erg.phys.ksu.edu/vqm/laserweb/Ch-7/F7s0p1.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erg.phys.ksu.edu/vqm/laserweb/Ch-9/F9s1t1p1.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perg.phys.ksu.edu/vqm/laserweb/Ch-9/F9s1p1.htm" TargetMode="External"/><Relationship Id="rId13" Type="http://schemas.openxmlformats.org/officeDocument/2006/relationships/hyperlink" Target="http://perg.phys.ksu.edu/vqm/laserweb/Ch-9/F9s2t3p1.htm" TargetMode="External"/><Relationship Id="rId3" Type="http://schemas.openxmlformats.org/officeDocument/2006/relationships/hyperlink" Target="http://perg.phys.ksu.edu/vqm/laserweb/Ch-7/F7s0p3.htm" TargetMode="External"/><Relationship Id="rId7" Type="http://schemas.openxmlformats.org/officeDocument/2006/relationships/hyperlink" Target="http://perg.phys.ksu.edu/vqm/laserweb/Ch-9/F9s0p1.htm" TargetMode="External"/><Relationship Id="rId12" Type="http://schemas.openxmlformats.org/officeDocument/2006/relationships/hyperlink" Target="http://perg.phys.ksu.edu/vqm/laserweb/Ch-9/F9s2t2p1.htm" TargetMode="External"/><Relationship Id="rId17" Type="http://schemas.openxmlformats.org/officeDocument/2006/relationships/hyperlink" Target="http://perg.phys.ksu.edu/vqm/laserweb/Ch-9/F9s3t3p1.htm" TargetMode="External"/><Relationship Id="rId2" Type="http://schemas.openxmlformats.org/officeDocument/2006/relationships/hyperlink" Target="http://perg.phys.ksu.edu/vqm/laserweb/Ch-7/F7s0p1.htm" TargetMode="External"/><Relationship Id="rId16" Type="http://schemas.openxmlformats.org/officeDocument/2006/relationships/hyperlink" Target="http://perg.phys.ksu.edu/vqm/laserweb/Ch-9/F9s3t2p1.htm" TargetMode="External"/><Relationship Id="rId1" Type="http://schemas.openxmlformats.org/officeDocument/2006/relationships/slideLayout" Target="../slideLayouts/slideLayout7.xml"/><Relationship Id="rId6" Type="http://schemas.openxmlformats.org/officeDocument/2006/relationships/hyperlink" Target="http://perg.phys.ksu.edu/vqm/laserweb/Ch-7/F7s4p1.htm" TargetMode="External"/><Relationship Id="rId11" Type="http://schemas.openxmlformats.org/officeDocument/2006/relationships/hyperlink" Target="http://perg.phys.ksu.edu/vqm/laserweb/Ch-9/F9s2t1p1.htm" TargetMode="External"/><Relationship Id="rId5" Type="http://schemas.openxmlformats.org/officeDocument/2006/relationships/hyperlink" Target="http://perg.phys.ksu.edu/vqm/laserweb/Ch-7/F7s2p1.htm" TargetMode="External"/><Relationship Id="rId15" Type="http://schemas.openxmlformats.org/officeDocument/2006/relationships/hyperlink" Target="http://perg.phys.ksu.edu/vqm/laserweb/Ch-9/F9s3t1p1.htm" TargetMode="External"/><Relationship Id="rId10" Type="http://schemas.openxmlformats.org/officeDocument/2006/relationships/hyperlink" Target="http://perg.phys.ksu.edu/vqm/laserweb/Ch-9/F9s2p1.htm" TargetMode="External"/><Relationship Id="rId4" Type="http://schemas.openxmlformats.org/officeDocument/2006/relationships/hyperlink" Target="http://perg.phys.ksu.edu/vqm/laserweb/Ch-7/F7s1p1.htm" TargetMode="External"/><Relationship Id="rId9" Type="http://schemas.openxmlformats.org/officeDocument/2006/relationships/hyperlink" Target="http://perg.phys.ksu.edu/vqm/laserweb/Ch-9/F9s1t3p1.htm" TargetMode="External"/><Relationship Id="rId14" Type="http://schemas.openxmlformats.org/officeDocument/2006/relationships/hyperlink" Target="http://perg.phys.ksu.edu/vqm/laserweb/Ch-9/F9s3p1.htm"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 Id="rId6" Type="http://schemas.openxmlformats.org/officeDocument/2006/relationships/hyperlink" Target="http://perg.phys.ksu.edu/vqm/laserweb/Glossary/Glossary.htm" TargetMode="External"/><Relationship Id="rId5" Type="http://schemas.openxmlformats.org/officeDocument/2006/relationships/image" Target="../media/image18.gif"/><Relationship Id="rId4" Type="http://schemas.openxmlformats.org/officeDocument/2006/relationships/image" Target="../media/image17.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perg.phys.ksu.edu/vqm/laserweb/Ch-1/F1s2t1p1.htm" TargetMode="External"/><Relationship Id="rId2" Type="http://schemas.openxmlformats.org/officeDocument/2006/relationships/hyperlink" Target="http://perg.phys.ksu.edu/vqm/laserweb/Ch-1/F1s2t2p1.htm" TargetMode="External"/><Relationship Id="rId1" Type="http://schemas.openxmlformats.org/officeDocument/2006/relationships/slideLayout" Target="../slideLayouts/slideLayout2.xml"/><Relationship Id="rId4" Type="http://schemas.openxmlformats.org/officeDocument/2006/relationships/hyperlink" Target="http://perg.phys.ksu.edu/vqm/laserweb/Ch-1/F1s2t3p1.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perg.phys.ksu.edu/vqm/laserweb/Ch-9/F9s4t8p1.htm" TargetMode="External"/><Relationship Id="rId13" Type="http://schemas.openxmlformats.org/officeDocument/2006/relationships/hyperlink" Target="http://perg.phys.ksu.edu/vqm/laserweb/Ch-9/F9s5t3p1.htm" TargetMode="External"/><Relationship Id="rId18" Type="http://schemas.openxmlformats.org/officeDocument/2006/relationships/hyperlink" Target="http://perg.phys.ksu.edu/vqm/laserweb/Ch-9/F9s6t3p1.htm" TargetMode="External"/><Relationship Id="rId3" Type="http://schemas.openxmlformats.org/officeDocument/2006/relationships/hyperlink" Target="http://perg.phys.ksu.edu/vqm/laserweb/Ch-9/F9s4t5p1.htm" TargetMode="External"/><Relationship Id="rId7" Type="http://schemas.openxmlformats.org/officeDocument/2006/relationships/hyperlink" Target="http://perg.phys.ksu.edu/vqm/laserweb/Ch-9/F9s4t7p1.htm" TargetMode="External"/><Relationship Id="rId12" Type="http://schemas.openxmlformats.org/officeDocument/2006/relationships/hyperlink" Target="http://perg.phys.ksu.edu/vqm/laserweb/Ch-9/F9s5t2p1.htm" TargetMode="External"/><Relationship Id="rId17" Type="http://schemas.openxmlformats.org/officeDocument/2006/relationships/hyperlink" Target="http://perg.phys.ksu.edu/vqm/laserweb/Ch-9/F9s6t2p1.htm" TargetMode="External"/><Relationship Id="rId2" Type="http://schemas.openxmlformats.org/officeDocument/2006/relationships/hyperlink" Target="http://perg.phys.ksu.edu/vqm/laserweb/Ch-9/F9s4p1.htm" TargetMode="External"/><Relationship Id="rId16" Type="http://schemas.openxmlformats.org/officeDocument/2006/relationships/hyperlink" Target="http://perg.phys.ksu.edu/vqm/laserweb/Ch-9/F9s6t1p1.htm" TargetMode="External"/><Relationship Id="rId1" Type="http://schemas.openxmlformats.org/officeDocument/2006/relationships/slideLayout" Target="../slideLayouts/slideLayout7.xml"/><Relationship Id="rId6" Type="http://schemas.openxmlformats.org/officeDocument/2006/relationships/hyperlink" Target="http://perg.phys.ksu.edu/vqm/laserweb/Ch-9/F9s4t6p1.htm" TargetMode="External"/><Relationship Id="rId11" Type="http://schemas.openxmlformats.org/officeDocument/2006/relationships/hyperlink" Target="http://perg.phys.ksu.edu/vqm/laserweb/Ch-9/F9s5t1p1.htm" TargetMode="External"/><Relationship Id="rId5" Type="http://schemas.openxmlformats.org/officeDocument/2006/relationships/hyperlink" Target="http://perg.phys.ksu.edu/vqm/laserweb/Ch-9/F9s4t4p1.htm" TargetMode="External"/><Relationship Id="rId15" Type="http://schemas.openxmlformats.org/officeDocument/2006/relationships/hyperlink" Target="http://perg.phys.ksu.edu/vqm/laserweb/Ch-9/F9s6p1.htm" TargetMode="External"/><Relationship Id="rId10" Type="http://schemas.openxmlformats.org/officeDocument/2006/relationships/hyperlink" Target="http://perg.phys.ksu.edu/vqm/laserweb/Ch-9/F9s5p1.htm" TargetMode="External"/><Relationship Id="rId4" Type="http://schemas.openxmlformats.org/officeDocument/2006/relationships/hyperlink" Target="http://perg.phys.ksu.edu/vqm/laserweb/Ch-9/F9s4t1p1.htm" TargetMode="External"/><Relationship Id="rId9" Type="http://schemas.openxmlformats.org/officeDocument/2006/relationships/hyperlink" Target="http://perg.phys.ksu.edu/vqm/laserweb/Ch-9/F9s4t10p1.htm" TargetMode="External"/><Relationship Id="rId14" Type="http://schemas.openxmlformats.org/officeDocument/2006/relationships/hyperlink" Target="http://perg.phys.ksu.edu/vqm/laserweb/Ch-9/F9s5t4p1.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perg.phys.ksu.edu/vqm/laserweb/Glossary/Glossary.ht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perg.phys.ksu.edu/vqm/laserweb/Glossary/Glossary.ht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perg.phys.ksu.edu/vqm/laserweb/Ch-1/F1s1p1.htm" TargetMode="External"/><Relationship Id="rId2" Type="http://schemas.openxmlformats.org/officeDocument/2006/relationships/hyperlink" Target="http://perg.phys.ksu.edu/vqm/laserweb/Glossary/Glossary.htm" TargetMode="External"/><Relationship Id="rId1" Type="http://schemas.openxmlformats.org/officeDocument/2006/relationships/slideLayout" Target="../slideLayouts/slideLayout1.xml"/><Relationship Id="rId4" Type="http://schemas.openxmlformats.org/officeDocument/2006/relationships/hyperlink" Target="http://perg.phys.ksu.edu/vqm/laserweb/Ch-1/F1s1t1p2.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perg.phys.ksu.edu/vqm/laserweb/glossary/Glossary.htm" TargetMode="External"/><Relationship Id="rId2" Type="http://schemas.openxmlformats.org/officeDocument/2006/relationships/hyperlink" Target="http://perg.phys.ksu.edu/vqm/laserweb/Glossary/Glossary.htm" TargetMode="External"/><Relationship Id="rId1" Type="http://schemas.openxmlformats.org/officeDocument/2006/relationships/slideLayout" Target="../slideLayouts/slideLayout1.xml"/><Relationship Id="rId6" Type="http://schemas.openxmlformats.org/officeDocument/2006/relationships/hyperlink" Target="http://perg.phys.ksu.edu/vqm/laserweb/Ch-1/F1s1t2p1.htm" TargetMode="External"/><Relationship Id="rId5" Type="http://schemas.openxmlformats.org/officeDocument/2006/relationships/hyperlink" Target="http://perg.phys.ksu.edu/vqm/laserweb/Ch-1/F1s1t1p1.htm" TargetMode="External"/><Relationship Id="rId4" Type="http://schemas.openxmlformats.org/officeDocument/2006/relationships/hyperlink" Target="http://perg.phys.ksu.edu/vqm/laserweb/glossary/glossary.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685784"/>
            <a:ext cx="9144000" cy="457200"/>
          </a:xfrm>
          <a:prstGeom prst="rect">
            <a:avLst/>
          </a:prstGeom>
          <a:noFill/>
          <a:ln w="9525">
            <a:noFill/>
            <a:miter lim="800000"/>
            <a:headEnd/>
            <a:tailEnd/>
          </a:ln>
          <a:effectLst/>
        </p:spPr>
        <p:txBody>
          <a:bodyPr vert="horz" wrap="none" lIns="91440" tIns="45720" rIns="9144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2400" b="0" i="0" u="none" strike="noStrike" cap="none" normalizeH="0" baseline="0" dirty="0" smtClean="0">
                <a:ln>
                  <a:noFill/>
                </a:ln>
                <a:solidFill>
                  <a:srgbClr val="FF0000"/>
                </a:solidFill>
                <a:effectLst/>
                <a:latin typeface="Calibri" pitchFamily="34" charset="0"/>
                <a:ea typeface="SimSun" pitchFamily="2" charset="-122"/>
                <a:cs typeface="Arial" pitchFamily="34" charset="0"/>
              </a:rPr>
              <a:t>Lasers and their applications</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 </a:t>
            </a:r>
            <a:r>
              <a:rPr kumimoji="0" lang="en-NZ" altLang="zh-CN" sz="1300" b="1" i="0" u="none" strike="noStrike" cap="none" normalizeH="0" baseline="0" dirty="0" smtClean="0">
                <a:ln>
                  <a:noFill/>
                </a:ln>
                <a:solidFill>
                  <a:srgbClr val="006600"/>
                </a:solidFill>
                <a:effectLst/>
                <a:latin typeface="Calibri" pitchFamily="34" charset="0"/>
                <a:ea typeface="SimSun" pitchFamily="2" charset="-122"/>
                <a:cs typeface="Arial" pitchFamily="34" charset="0"/>
              </a:rPr>
              <a:t>Table of Contents</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457200"/>
            <a:ext cx="9144000" cy="222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3075" name="Rectangle 3"/>
          <p:cNvSpPr>
            <a:spLocks noChangeArrowheads="1"/>
          </p:cNvSpPr>
          <p:nvPr/>
        </p:nvSpPr>
        <p:spPr bwMode="auto">
          <a:xfrm>
            <a:off x="142908" y="1347836"/>
            <a:ext cx="9144000" cy="47243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1800" b="1" i="0" u="none" strike="noStrike" cap="none" normalizeH="0" baseline="0" dirty="0" smtClean="0">
                <a:ln>
                  <a:noFill/>
                </a:ln>
                <a:solidFill>
                  <a:srgbClr val="800000"/>
                </a:solidFill>
                <a:effectLst/>
                <a:latin typeface="Calibri" pitchFamily="34" charset="0"/>
                <a:ea typeface="SimSun" pitchFamily="2" charset="-122"/>
                <a:cs typeface="Arial" pitchFamily="34" charset="0"/>
              </a:rPr>
              <a:t>1. </a:t>
            </a:r>
            <a:r>
              <a:rPr kumimoji="0" lang="en-NZ" altLang="zh-CN" sz="1800" b="1"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2"/>
              </a:rPr>
              <a:t>Introduction - Laser Radiation and its properties.</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1.1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3"/>
              </a:rPr>
              <a:t>Electromagnetic radiation - in vacuum and in matter</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1.2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4"/>
              </a:rPr>
              <a:t>Properties of laser radiation - </a:t>
            </a:r>
            <a:r>
              <a:rPr kumimoji="0" lang="en-NZ" altLang="zh-CN" sz="1300" b="0" i="0" u="none" strike="noStrike" cap="none" normalizeH="0" baseline="0" dirty="0" err="1" smtClean="0">
                <a:ln>
                  <a:noFill/>
                </a:ln>
                <a:solidFill>
                  <a:schemeClr val="tx1"/>
                </a:solidFill>
                <a:effectLst/>
                <a:latin typeface="Calibri" pitchFamily="34" charset="0"/>
                <a:ea typeface="SimSun" pitchFamily="2" charset="-122"/>
                <a:cs typeface="Arial" pitchFamily="34" charset="0"/>
                <a:hlinkClick r:id="rId4"/>
              </a:rPr>
              <a:t>Monochromaticity</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4"/>
              </a:rPr>
              <a:t>, Directionality, Coherence</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800" b="1" i="0" u="none" strike="noStrike" cap="none" normalizeH="0" baseline="0" dirty="0" smtClean="0">
                <a:ln>
                  <a:noFill/>
                </a:ln>
                <a:solidFill>
                  <a:srgbClr val="800000"/>
                </a:solidFill>
                <a:effectLst/>
                <a:latin typeface="Calibri" pitchFamily="34" charset="0"/>
                <a:ea typeface="SimSun" pitchFamily="2" charset="-122"/>
                <a:cs typeface="Arial" pitchFamily="34" charset="0"/>
              </a:rPr>
              <a:t>2. </a:t>
            </a:r>
            <a:r>
              <a:rPr kumimoji="0" lang="en-NZ" altLang="zh-CN" sz="1800" b="1"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5"/>
              </a:rPr>
              <a:t>Laser Mechanism</a:t>
            </a:r>
            <a:r>
              <a:rPr kumimoji="0" lang="en-NZ" altLang="zh-CN" sz="1800" b="1" i="0" u="none" strike="noStrike" cap="none" normalizeH="0" baseline="0" dirty="0" smtClean="0">
                <a:ln>
                  <a:noFill/>
                </a:ln>
                <a:solidFill>
                  <a:srgbClr val="800000"/>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2.1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6"/>
              </a:rPr>
              <a:t>Bohr model of an atom</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2.2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7"/>
              </a:rPr>
              <a:t>Photons and Energy levels diagrams</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2.3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8"/>
              </a:rPr>
              <a:t>Absorption of electromagnetic radiation</a:t>
            </a:r>
            <a:r>
              <a:rPr kumimoji="0" lang="en-NZ" altLang="zh-CN" sz="1300" b="1" i="0" u="none" strike="noStrike" cap="none" normalizeH="0" baseline="0" dirty="0" smtClean="0">
                <a:ln>
                  <a:noFill/>
                </a:ln>
                <a:solidFill>
                  <a:srgbClr val="0000FF"/>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2.4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9"/>
              </a:rPr>
              <a:t>Spontaneous emission of electromagnetic radiation</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2.5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0"/>
              </a:rPr>
              <a:t>Thermodynamic equilibrium</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2.6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1"/>
              </a:rPr>
              <a:t>Population inversion</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2.7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2"/>
              </a:rPr>
              <a:t>Stimulated emission</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2.8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3"/>
              </a:rPr>
              <a:t>Rate equations</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2.9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4"/>
              </a:rPr>
              <a:t>Stimulated transitions</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2.10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5"/>
              </a:rPr>
              <a:t>Amplification</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2.11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6"/>
              </a:rPr>
              <a:t>3 level laser</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2.12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7"/>
              </a:rPr>
              <a:t>4 level laser</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800" b="1" i="0" u="none" strike="noStrike" cap="none" normalizeH="0" baseline="0" dirty="0" smtClean="0">
                <a:ln>
                  <a:noFill/>
                </a:ln>
                <a:solidFill>
                  <a:srgbClr val="800000"/>
                </a:solidFill>
                <a:effectLst/>
                <a:latin typeface="Calibri" pitchFamily="34" charset="0"/>
                <a:ea typeface="SimSun" pitchFamily="2" charset="-122"/>
                <a:cs typeface="Arial" pitchFamily="34" charset="0"/>
              </a:rPr>
              <a:t>3. </a:t>
            </a:r>
            <a:r>
              <a:rPr kumimoji="0" lang="en-NZ" altLang="zh-CN" sz="1800" b="1"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8"/>
              </a:rPr>
              <a:t>Laser system</a:t>
            </a:r>
            <a:r>
              <a:rPr kumimoji="0" lang="en-NZ" altLang="zh-CN" sz="1800" b="1" i="0" u="none" strike="noStrike" cap="none" normalizeH="0" baseline="0" dirty="0" smtClean="0">
                <a:ln>
                  <a:noFill/>
                </a:ln>
                <a:solidFill>
                  <a:srgbClr val="800000"/>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3.1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19"/>
              </a:rPr>
              <a:t>Active medium</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3.2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20"/>
              </a:rPr>
              <a:t>Excitation mechanism</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3.3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21"/>
              </a:rPr>
              <a:t>Feedback mechanism</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3.4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22"/>
              </a:rPr>
              <a:t>Output coupler</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3.5 </a:t>
            </a:r>
            <a:r>
              <a:rPr kumimoji="0" lang="en-NZ" altLang="zh-CN" sz="1300" b="0" i="0" u="none" strike="noStrike" cap="none" normalizeH="0" baseline="0" dirty="0" smtClean="0">
                <a:ln>
                  <a:noFill/>
                </a:ln>
                <a:solidFill>
                  <a:schemeClr val="tx1"/>
                </a:solidFill>
                <a:effectLst/>
                <a:latin typeface="Calibri" pitchFamily="34" charset="0"/>
                <a:ea typeface="SimSun" pitchFamily="2" charset="-122"/>
                <a:cs typeface="Arial" pitchFamily="34" charset="0"/>
                <a:hlinkClick r:id="rId23"/>
              </a:rPr>
              <a:t>Interactive Demonstration</a:t>
            </a:r>
            <a:r>
              <a:rPr kumimoji="0" lang="en-NZ" altLang="zh-CN" sz="1300" b="1" i="0" u="none" strike="noStrike" cap="none" normalizeH="0" baseline="0" dirty="0" smtClean="0">
                <a:ln>
                  <a:noFill/>
                </a:ln>
                <a:solidFill>
                  <a:schemeClr val="tx1"/>
                </a:solidFill>
                <a:effectLst/>
                <a:latin typeface="Calibri" pitchFamily="34" charset="0"/>
                <a:ea typeface="SimSun" pitchFamily="2" charset="-122"/>
                <a:cs typeface="Arial" pitchFamily="34" charset="0"/>
              </a:rPr>
              <a:t>.</a:t>
            </a:r>
            <a:r>
              <a:rPr kumimoji="0" lang="en-NZ" altLang="zh-CN" sz="11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 </a:t>
            </a:r>
            <a:endParaRPr kumimoji="0" lang="en-GB" altLang="zh-C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610748B-2FE4-4513-832F-29FB84700C36}"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normAutofit/>
          </a:bodyPr>
          <a:lstStyle/>
          <a:p>
            <a:r>
              <a:rPr lang="en-GB" sz="3600" b="1" dirty="0" smtClean="0"/>
              <a:t>1.1.1 Electromagnetic Radiation in vacuum</a:t>
            </a:r>
            <a:r>
              <a:rPr lang="en-GB" sz="3600" dirty="0" smtClean="0"/>
              <a:t> </a:t>
            </a:r>
            <a:endParaRPr lang="en-GB" sz="3600" dirty="0"/>
          </a:p>
        </p:txBody>
      </p:sp>
      <p:sp>
        <p:nvSpPr>
          <p:cNvPr id="3" name="Content Placeholder 2"/>
          <p:cNvSpPr>
            <a:spLocks noGrp="1"/>
          </p:cNvSpPr>
          <p:nvPr>
            <p:ph idx="1"/>
          </p:nvPr>
        </p:nvSpPr>
        <p:spPr>
          <a:xfrm>
            <a:off x="0" y="1071546"/>
            <a:ext cx="9144000" cy="4000528"/>
          </a:xfrm>
        </p:spPr>
        <p:txBody>
          <a:bodyPr>
            <a:normAutofit fontScale="92500"/>
          </a:bodyPr>
          <a:lstStyle/>
          <a:p>
            <a:r>
              <a:rPr lang="en-GB" b="1" dirty="0" smtClean="0"/>
              <a:t> Electromagnetic Radiation</a:t>
            </a:r>
            <a:r>
              <a:rPr lang="en-GB" dirty="0" smtClean="0"/>
              <a:t> is a </a:t>
            </a:r>
            <a:r>
              <a:rPr lang="en-GB" b="1" dirty="0" smtClean="0"/>
              <a:t>transverse wave</a:t>
            </a:r>
            <a:r>
              <a:rPr lang="en-GB" dirty="0" smtClean="0"/>
              <a:t>, advancing in vacuum at a constant speed which is called: </a:t>
            </a:r>
            <a:r>
              <a:rPr lang="en-GB" b="1" dirty="0" smtClean="0"/>
              <a:t>velocity of light</a:t>
            </a:r>
            <a:r>
              <a:rPr lang="en-GB" dirty="0" smtClean="0"/>
              <a:t>. </a:t>
            </a:r>
            <a:br>
              <a:rPr lang="en-GB" dirty="0" smtClean="0"/>
            </a:br>
            <a:r>
              <a:rPr lang="en-GB" dirty="0" smtClean="0"/>
              <a:t>All electromagnetic waves have the same velocity in vacuum, and its value </a:t>
            </a:r>
            <a:r>
              <a:rPr lang="en-GB" sz="2600" dirty="0" smtClean="0"/>
              <a:t>is approximately:</a:t>
            </a:r>
            <a:r>
              <a:rPr lang="en-GB" dirty="0" smtClean="0"/>
              <a:t> </a:t>
            </a:r>
          </a:p>
          <a:p>
            <a:r>
              <a:rPr lang="en-GB" b="1" dirty="0" smtClean="0"/>
              <a:t>C = 3*10</a:t>
            </a:r>
            <a:r>
              <a:rPr lang="en-GB" b="1" baseline="30000" dirty="0" smtClean="0"/>
              <a:t>8</a:t>
            </a:r>
            <a:r>
              <a:rPr lang="en-GB" b="1" dirty="0" smtClean="0"/>
              <a:t> [m/sec]</a:t>
            </a:r>
            <a:r>
              <a:rPr lang="en-GB" dirty="0" smtClean="0"/>
              <a:t/>
            </a:r>
            <a:br>
              <a:rPr lang="en-GB" dirty="0" smtClean="0"/>
            </a:br>
            <a:r>
              <a:rPr lang="en-GB" dirty="0" smtClean="0"/>
              <a:t>One of the most important parameters of a wave  is its</a:t>
            </a:r>
          </a:p>
          <a:p>
            <a:pPr>
              <a:buNone/>
            </a:pPr>
            <a:r>
              <a:rPr lang="en-GB" dirty="0" smtClean="0"/>
              <a:t>    </a:t>
            </a:r>
            <a:r>
              <a:rPr lang="en-GB" b="1" dirty="0" smtClean="0"/>
              <a:t>wavelength</a:t>
            </a:r>
            <a:r>
              <a:rPr lang="en-GB" dirty="0" smtClean="0"/>
              <a:t>. </a:t>
            </a:r>
          </a:p>
          <a:p>
            <a:endParaRPr lang="en-GB" dirty="0"/>
          </a:p>
        </p:txBody>
      </p:sp>
      <p:pic>
        <p:nvPicPr>
          <p:cNvPr id="38915" name="Picture 3" descr="C:\Users\amange\Pictures\1.bmp"/>
          <p:cNvPicPr>
            <a:picLocks noChangeAspect="1" noChangeArrowheads="1"/>
          </p:cNvPicPr>
          <p:nvPr/>
        </p:nvPicPr>
        <p:blipFill>
          <a:blip r:embed="rId2" cstate="print"/>
          <a:srcRect/>
          <a:stretch>
            <a:fillRect/>
          </a:stretch>
        </p:blipFill>
        <p:spPr bwMode="auto">
          <a:xfrm>
            <a:off x="3500430" y="4429132"/>
            <a:ext cx="5429287" cy="2221639"/>
          </a:xfrm>
          <a:prstGeom prst="rect">
            <a:avLst/>
          </a:prstGeom>
          <a:noFill/>
        </p:spPr>
      </p:pic>
      <p:sp>
        <p:nvSpPr>
          <p:cNvPr id="5" name="Slide Number Placeholder 4"/>
          <p:cNvSpPr>
            <a:spLocks noGrp="1"/>
          </p:cNvSpPr>
          <p:nvPr>
            <p:ph type="sldNum" sz="quarter" idx="12"/>
          </p:nvPr>
        </p:nvSpPr>
        <p:spPr/>
        <p:txBody>
          <a:bodyPr/>
          <a:lstStyle/>
          <a:p>
            <a:fld id="{4610748B-2FE4-4513-832F-29FB84700C36}" type="slidenum">
              <a:rPr lang="en-GB" smtClean="0"/>
              <a:pPr/>
              <a:t>10</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8915"/>
                                        </p:tgtEl>
                                        <p:attrNameLst>
                                          <p:attrName>style.visibility</p:attrName>
                                        </p:attrNameLst>
                                      </p:cBhvr>
                                      <p:to>
                                        <p:strVal val="visible"/>
                                      </p:to>
                                    </p:set>
                                    <p:animEffect transition="in" filter="blinds(horizontal)">
                                      <p:cBhvr>
                                        <p:cTn id="11" dur="500"/>
                                        <p:tgtEl>
                                          <p:spTgt spid="38915"/>
                                        </p:tgtEl>
                                      </p:cBhvr>
                                    </p:animEffect>
                                  </p:childTnLst>
                                </p:cTn>
                              </p:par>
                              <p:par>
                                <p:cTn id="12" presetID="3" presetClass="entr" presetSubtype="10" fill="hold" nodeType="with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en-GB" b="1" dirty="0" smtClean="0"/>
              <a:t>Wavelength (</a:t>
            </a:r>
            <a:r>
              <a:rPr lang="en-GB" b="1" dirty="0" smtClean="0">
                <a:sym typeface="Symbol"/>
              </a:rPr>
              <a:t></a:t>
            </a:r>
            <a:r>
              <a:rPr lang="en-GB" b="1" dirty="0" smtClean="0"/>
              <a:t>) </a:t>
            </a:r>
            <a:r>
              <a:rPr lang="en-GB" dirty="0" smtClean="0"/>
              <a:t>is the distance between two adjacent points on the wave, which have the same </a:t>
            </a:r>
            <a:r>
              <a:rPr lang="en-GB" b="1" dirty="0" smtClean="0"/>
              <a:t>phase</a:t>
            </a:r>
            <a:r>
              <a:rPr lang="en-GB" dirty="0" smtClean="0"/>
              <a:t>. As an example (see figure 1.1 ) the distance between two adjacent peaks of the wave. </a:t>
            </a:r>
          </a:p>
          <a:p>
            <a:r>
              <a:rPr lang="en-GB" dirty="0" smtClean="0"/>
              <a:t>In a parallel way it is possible to define a wave by its </a:t>
            </a:r>
            <a:r>
              <a:rPr lang="en-GB" b="1" dirty="0" smtClean="0"/>
              <a:t>frequency.</a:t>
            </a:r>
            <a:r>
              <a:rPr lang="en-GB" dirty="0" smtClean="0"/>
              <a:t> </a:t>
            </a:r>
          </a:p>
          <a:p>
            <a:r>
              <a:rPr lang="en-GB" b="1" dirty="0" smtClean="0"/>
              <a:t>Frequency (</a:t>
            </a:r>
            <a:r>
              <a:rPr lang="en-GB" b="1" dirty="0" smtClean="0">
                <a:latin typeface="Symbol" pitchFamily="18" charset="2"/>
              </a:rPr>
              <a:t>n</a:t>
            </a:r>
            <a:r>
              <a:rPr lang="en-GB" b="1" dirty="0" smtClean="0"/>
              <a:t>)</a:t>
            </a:r>
            <a:r>
              <a:rPr lang="en-GB" dirty="0" smtClean="0"/>
              <a:t> is defined by the</a:t>
            </a:r>
            <a:r>
              <a:rPr lang="en-GB" b="1" dirty="0" smtClean="0"/>
              <a:t> number of times that the wave oscillates per second</a:t>
            </a:r>
            <a:r>
              <a:rPr lang="en-GB" b="1" i="1" dirty="0" smtClean="0"/>
              <a:t> </a:t>
            </a:r>
            <a:r>
              <a:rPr lang="en-GB" dirty="0" smtClean="0"/>
              <a:t>(The number of periods of oscillations per second). </a:t>
            </a:r>
          </a:p>
          <a:p>
            <a:r>
              <a:rPr lang="en-GB" dirty="0" smtClean="0"/>
              <a:t>Between these two parameters the relation is: </a:t>
            </a:r>
          </a:p>
          <a:p>
            <a:pPr>
              <a:buNone/>
            </a:pPr>
            <a:r>
              <a:rPr lang="en-GB" b="1" dirty="0" smtClean="0"/>
              <a:t>                               C = </a:t>
            </a:r>
            <a:r>
              <a:rPr lang="en-GB" b="1" dirty="0" smtClean="0">
                <a:latin typeface="Symbol" pitchFamily="18" charset="2"/>
              </a:rPr>
              <a:t>l</a:t>
            </a:r>
            <a:r>
              <a:rPr lang="en-GB" b="1" dirty="0" smtClean="0"/>
              <a:t> * </a:t>
            </a:r>
            <a:r>
              <a:rPr lang="en-GB" b="1" dirty="0" smtClean="0">
                <a:latin typeface="Symbol" pitchFamily="18" charset="2"/>
              </a:rPr>
              <a:t>n</a:t>
            </a:r>
          </a:p>
          <a:p>
            <a:pPr>
              <a:buNone/>
            </a:pPr>
            <a:r>
              <a:rPr lang="en-GB" b="1" dirty="0" smtClean="0">
                <a:latin typeface="Symbol" pitchFamily="18" charset="2"/>
              </a:rPr>
              <a:t>    </a:t>
            </a:r>
            <a:r>
              <a:rPr lang="en-GB" dirty="0" smtClean="0"/>
              <a:t> From the physics point of view, </a:t>
            </a:r>
            <a:r>
              <a:rPr lang="en-GB" b="1" dirty="0" smtClean="0"/>
              <a:t>all electromagnetic waves are equal (have the same properties) except for their wavelength (or frequency)</a:t>
            </a:r>
            <a:r>
              <a:rPr lang="en-GB" dirty="0" smtClean="0"/>
              <a:t>. </a:t>
            </a:r>
            <a:br>
              <a:rPr lang="en-GB" dirty="0" smtClean="0"/>
            </a:br>
            <a:r>
              <a:rPr lang="en-GB" b="1" dirty="0" smtClean="0"/>
              <a:t>As an example</a:t>
            </a:r>
            <a:r>
              <a:rPr lang="en-GB" dirty="0" smtClean="0"/>
              <a:t>: the speed of light is the same for visible light, radio waves, or x-rays. </a:t>
            </a:r>
            <a:br>
              <a:rPr lang="en-GB" dirty="0" smtClean="0"/>
            </a:br>
            <a:endParaRPr lang="en-GB" dirty="0" smtClean="0"/>
          </a:p>
          <a:p>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11</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57190"/>
          </a:xfrm>
        </p:spPr>
        <p:txBody>
          <a:bodyPr>
            <a:normAutofit fontScale="90000"/>
          </a:bodyPr>
          <a:lstStyle/>
          <a:p>
            <a:r>
              <a:rPr lang="en-GB" sz="4000" b="1" dirty="0" smtClean="0"/>
              <a:t/>
            </a:r>
            <a:br>
              <a:rPr lang="en-GB" sz="4000" b="1" dirty="0" smtClean="0"/>
            </a:br>
            <a:r>
              <a:rPr lang="en-GB" sz="4000" b="1" dirty="0" smtClean="0"/>
              <a:t>Wave Description</a:t>
            </a:r>
            <a:r>
              <a:rPr lang="en-GB" sz="4000" dirty="0" smtClean="0"/>
              <a:t> </a:t>
            </a:r>
            <a:br>
              <a:rPr lang="en-GB" sz="4000" dirty="0" smtClean="0"/>
            </a:br>
            <a:r>
              <a:rPr lang="en-GB" sz="3100" dirty="0" smtClean="0"/>
              <a:t>A </a:t>
            </a:r>
            <a:r>
              <a:rPr lang="en-GB" sz="3100" b="1" dirty="0" smtClean="0"/>
              <a:t>wave</a:t>
            </a:r>
            <a:r>
              <a:rPr lang="en-GB" sz="3100" dirty="0" smtClean="0"/>
              <a:t> can be described in two standard forms: </a:t>
            </a:r>
            <a:endParaRPr lang="en-GB" sz="3100" dirty="0"/>
          </a:p>
        </p:txBody>
      </p:sp>
      <p:sp>
        <p:nvSpPr>
          <p:cNvPr id="3" name="Content Placeholder 2"/>
          <p:cNvSpPr>
            <a:spLocks noGrp="1"/>
          </p:cNvSpPr>
          <p:nvPr>
            <p:ph idx="1"/>
          </p:nvPr>
        </p:nvSpPr>
        <p:spPr>
          <a:xfrm>
            <a:off x="0" y="1071546"/>
            <a:ext cx="9144000" cy="3786214"/>
          </a:xfrm>
        </p:spPr>
        <p:txBody>
          <a:bodyPr>
            <a:normAutofit fontScale="92500" lnSpcReduction="10000"/>
          </a:bodyPr>
          <a:lstStyle/>
          <a:p>
            <a:pPr marL="514350" indent="-514350">
              <a:buFont typeface="+mj-lt"/>
              <a:buAutoNum type="arabicPeriod"/>
            </a:pPr>
            <a:r>
              <a:rPr lang="en-GB" sz="2800" b="1" dirty="0" smtClean="0"/>
              <a:t>Displacement as a function of space when time is held constant.</a:t>
            </a:r>
            <a:r>
              <a:rPr lang="en-GB" sz="2800" dirty="0" smtClean="0"/>
              <a:t> </a:t>
            </a:r>
          </a:p>
          <a:p>
            <a:pPr marL="514350" indent="-514350">
              <a:buFont typeface="+mj-lt"/>
              <a:buAutoNum type="arabicPeriod"/>
            </a:pPr>
            <a:r>
              <a:rPr lang="en-GB" sz="2800" b="1" dirty="0" smtClean="0"/>
              <a:t>Displacement as a function of time at a specific place in space.</a:t>
            </a:r>
            <a:r>
              <a:rPr lang="en-GB" sz="2800" dirty="0" smtClean="0"/>
              <a:t> </a:t>
            </a:r>
          </a:p>
          <a:p>
            <a:pPr marL="514350" indent="-514350">
              <a:buNone/>
            </a:pPr>
            <a:r>
              <a:rPr lang="en-GB" sz="2800" b="1" dirty="0" smtClean="0">
                <a:solidFill>
                  <a:srgbClr val="0070C0"/>
                </a:solidFill>
              </a:rPr>
              <a:t>1- Displacement as a function of space</a:t>
            </a:r>
            <a:r>
              <a:rPr lang="en-GB" sz="2800" b="1" dirty="0" smtClean="0"/>
              <a:t>, when time is "frozen"</a:t>
            </a:r>
            <a:r>
              <a:rPr lang="en-GB" sz="2800" dirty="0" smtClean="0"/>
              <a:t> (held constant), as described in figure 1.1. In this description, </a:t>
            </a:r>
            <a:r>
              <a:rPr lang="en-GB" sz="2800" b="1" dirty="0" smtClean="0"/>
              <a:t>the minimum distance between two adjacent points with the same phase is wavelength (</a:t>
            </a:r>
            <a:r>
              <a:rPr lang="en-GB" sz="2800" b="1" dirty="0" smtClean="0">
                <a:latin typeface="Symbol" pitchFamily="18" charset="2"/>
              </a:rPr>
              <a:t>l</a:t>
            </a:r>
            <a:r>
              <a:rPr lang="en-GB" sz="2800" b="1" dirty="0" smtClean="0"/>
              <a:t>). Note that the horizontal (x) axis is space coordinate !</a:t>
            </a:r>
            <a:r>
              <a:rPr lang="en-GB" sz="2800" dirty="0" smtClean="0"/>
              <a:t> </a:t>
            </a:r>
          </a:p>
          <a:p>
            <a:endParaRPr lang="en-GB" dirty="0"/>
          </a:p>
        </p:txBody>
      </p:sp>
      <p:pic>
        <p:nvPicPr>
          <p:cNvPr id="39939" name="Picture 3" descr="C:\Users\amange\Pictures\1.bmp"/>
          <p:cNvPicPr>
            <a:picLocks noChangeAspect="1" noChangeArrowheads="1"/>
          </p:cNvPicPr>
          <p:nvPr/>
        </p:nvPicPr>
        <p:blipFill>
          <a:blip r:embed="rId2" cstate="print"/>
          <a:srcRect/>
          <a:stretch>
            <a:fillRect/>
          </a:stretch>
        </p:blipFill>
        <p:spPr bwMode="auto">
          <a:xfrm>
            <a:off x="4017913" y="4143380"/>
            <a:ext cx="5054681" cy="1981202"/>
          </a:xfrm>
          <a:prstGeom prst="rect">
            <a:avLst/>
          </a:prstGeom>
          <a:noFill/>
        </p:spPr>
      </p:pic>
      <p:sp>
        <p:nvSpPr>
          <p:cNvPr id="39940" name="Rectangle 4"/>
          <p:cNvSpPr>
            <a:spLocks noChangeArrowheads="1"/>
          </p:cNvSpPr>
          <p:nvPr/>
        </p:nvSpPr>
        <p:spPr bwMode="auto">
          <a:xfrm>
            <a:off x="0" y="6164397"/>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                                     Fig 1.1: Displacement as a function of space coordinate (at fixed time)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A</a:t>
            </a:r>
            <a:r>
              <a:rPr kumimoji="0" lang="en-US" sz="2000" b="0" i="0" u="none" strike="noStrike" cap="none" normalizeH="0" baseline="0" dirty="0" smtClean="0">
                <a:ln>
                  <a:noFill/>
                </a:ln>
                <a:solidFill>
                  <a:schemeClr val="tx1"/>
                </a:solidFill>
                <a:effectLst/>
                <a:latin typeface="Arial" pitchFamily="34" charset="0"/>
                <a:cs typeface="Arial" pitchFamily="34" charset="0"/>
              </a:rPr>
              <a:t> = </a:t>
            </a:r>
            <a:r>
              <a:rPr kumimoji="0" lang="en-US" sz="2000" b="1" i="0" u="none" strike="noStrike" cap="none" normalizeH="0" baseline="0" dirty="0" smtClean="0">
                <a:ln>
                  <a:noFill/>
                </a:ln>
                <a:solidFill>
                  <a:srgbClr val="FF0000"/>
                </a:solidFill>
                <a:effectLst/>
                <a:latin typeface="Arial" pitchFamily="34" charset="0"/>
                <a:cs typeface="Arial" pitchFamily="34" charset="0"/>
              </a:rPr>
              <a:t>Amplitude</a:t>
            </a:r>
            <a:r>
              <a:rPr kumimoji="0" lang="en-US" sz="2000" b="0" i="0" u="none" strike="noStrike" cap="none" normalizeH="0" baseline="0" dirty="0" smtClean="0">
                <a:ln>
                  <a:noFill/>
                </a:ln>
                <a:solidFill>
                  <a:schemeClr val="tx1"/>
                </a:solidFill>
                <a:effectLst/>
                <a:latin typeface="Arial" pitchFamily="34" charset="0"/>
                <a:cs typeface="Arial" pitchFamily="34" charset="0"/>
              </a:rPr>
              <a:t> = Maximum displacement from equilibrium.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4610748B-2FE4-4513-832F-29FB84700C36}" type="slidenum">
              <a:rPr lang="en-GB" smtClean="0"/>
              <a:pPr/>
              <a:t>12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9939"/>
                                        </p:tgtEl>
                                        <p:attrNameLst>
                                          <p:attrName>style.visibility</p:attrName>
                                        </p:attrNameLst>
                                      </p:cBhvr>
                                      <p:to>
                                        <p:strVal val="visible"/>
                                      </p:to>
                                    </p:set>
                                    <p:animEffect transition="in" filter="blinds(horizontal)">
                                      <p:cBhvr>
                                        <p:cTn id="20" dur="500"/>
                                        <p:tgtEl>
                                          <p:spTgt spid="39939"/>
                                        </p:tgtEl>
                                      </p:cBhvr>
                                    </p:animEffect>
                                  </p:childTnLst>
                                </p:cTn>
                              </p:par>
                            </p:childTnLst>
                          </p:cTn>
                        </p:par>
                        <p:par>
                          <p:cTn id="21" fill="hold">
                            <p:stCondLst>
                              <p:cond delay="500"/>
                            </p:stCondLst>
                            <p:childTnLst>
                              <p:par>
                                <p:cTn id="22" presetID="3" presetClass="entr" presetSubtype="10" fill="hold" nodeType="afterEffect">
                                  <p:stCondLst>
                                    <p:cond delay="0"/>
                                  </p:stCondLst>
                                  <p:childTnLst>
                                    <p:set>
                                      <p:cBhvr>
                                        <p:cTn id="23" dur="1" fill="hold">
                                          <p:stCondLst>
                                            <p:cond delay="0"/>
                                          </p:stCondLst>
                                        </p:cTn>
                                        <p:tgtEl>
                                          <p:spTgt spid="39940">
                                            <p:txEl>
                                              <p:pRg st="0" end="0"/>
                                            </p:txEl>
                                          </p:spTgt>
                                        </p:tgtEl>
                                        <p:attrNameLst>
                                          <p:attrName>style.visibility</p:attrName>
                                        </p:attrNameLst>
                                      </p:cBhvr>
                                      <p:to>
                                        <p:strVal val="visible"/>
                                      </p:to>
                                    </p:set>
                                    <p:animEffect transition="in" filter="blinds(horizontal)">
                                      <p:cBhvr>
                                        <p:cTn id="24" dur="500"/>
                                        <p:tgtEl>
                                          <p:spTgt spid="39940">
                                            <p:txEl>
                                              <p:pRg st="0" end="0"/>
                                            </p:txEl>
                                          </p:spTgt>
                                        </p:tgtEl>
                                      </p:cBhvr>
                                    </p:animEffect>
                                  </p:childTnLst>
                                </p:cTn>
                              </p:par>
                            </p:childTnLst>
                          </p:cTn>
                        </p:par>
                        <p:par>
                          <p:cTn id="25" fill="hold">
                            <p:stCondLst>
                              <p:cond delay="1000"/>
                            </p:stCondLst>
                            <p:childTnLst>
                              <p:par>
                                <p:cTn id="26" presetID="3" presetClass="entr" presetSubtype="10" fill="hold" nodeType="afterEffect">
                                  <p:stCondLst>
                                    <p:cond delay="0"/>
                                  </p:stCondLst>
                                  <p:childTnLst>
                                    <p:set>
                                      <p:cBhvr>
                                        <p:cTn id="27" dur="1" fill="hold">
                                          <p:stCondLst>
                                            <p:cond delay="0"/>
                                          </p:stCondLst>
                                        </p:cTn>
                                        <p:tgtEl>
                                          <p:spTgt spid="39940">
                                            <p:txEl>
                                              <p:pRg st="1" end="1"/>
                                            </p:txEl>
                                          </p:spTgt>
                                        </p:tgtEl>
                                        <p:attrNameLst>
                                          <p:attrName>style.visibility</p:attrName>
                                        </p:attrNameLst>
                                      </p:cBhvr>
                                      <p:to>
                                        <p:strVal val="visible"/>
                                      </p:to>
                                    </p:set>
                                    <p:animEffect transition="in" filter="blinds(horizontal)">
                                      <p:cBhvr>
                                        <p:cTn id="28" dur="500"/>
                                        <p:tgtEl>
                                          <p:spTgt spid="399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22" y="0"/>
            <a:ext cx="9501222" cy="1071546"/>
          </a:xfrm>
        </p:spPr>
        <p:txBody>
          <a:bodyPr>
            <a:normAutofit/>
          </a:bodyPr>
          <a:lstStyle/>
          <a:p>
            <a:r>
              <a:rPr lang="en-GB" sz="3600" b="1" dirty="0" smtClean="0">
                <a:solidFill>
                  <a:srgbClr val="0070C0"/>
                </a:solidFill>
              </a:rPr>
              <a:t>2-Displacement as a function of time</a:t>
            </a:r>
            <a:endParaRPr lang="en-GB" sz="3600" dirty="0">
              <a:solidFill>
                <a:srgbClr val="0070C0"/>
              </a:solidFill>
            </a:endParaRPr>
          </a:p>
        </p:txBody>
      </p:sp>
      <p:sp>
        <p:nvSpPr>
          <p:cNvPr id="3" name="Content Placeholder 2"/>
          <p:cNvSpPr>
            <a:spLocks noGrp="1"/>
          </p:cNvSpPr>
          <p:nvPr>
            <p:ph idx="1"/>
          </p:nvPr>
        </p:nvSpPr>
        <p:spPr>
          <a:xfrm>
            <a:off x="0" y="1071546"/>
            <a:ext cx="9144000" cy="2571768"/>
          </a:xfrm>
        </p:spPr>
        <p:txBody>
          <a:bodyPr>
            <a:normAutofit/>
          </a:bodyPr>
          <a:lstStyle/>
          <a:p>
            <a:pPr>
              <a:buNone/>
            </a:pPr>
            <a:r>
              <a:rPr lang="en-GB" dirty="0"/>
              <a:t> </a:t>
            </a:r>
            <a:r>
              <a:rPr lang="en-GB" dirty="0" smtClean="0"/>
              <a:t>   in a specific place in space, as described in figure 1.2. In this description, </a:t>
            </a:r>
            <a:r>
              <a:rPr lang="en-GB" b="1" dirty="0" smtClean="0"/>
              <a:t>the minimum distance between two adjacent points with the same phase is period (T). Note that the horizontal (x) axis is time coordinate !</a:t>
            </a:r>
            <a:r>
              <a:rPr lang="en-GB" dirty="0" smtClean="0"/>
              <a:t> </a:t>
            </a:r>
          </a:p>
          <a:p>
            <a:endParaRPr lang="en-GB" dirty="0" smtClean="0"/>
          </a:p>
          <a:p>
            <a:endParaRPr lang="en-GB" dirty="0"/>
          </a:p>
          <a:p>
            <a:endParaRPr lang="en-GB" dirty="0" smtClean="0"/>
          </a:p>
          <a:p>
            <a:endParaRPr lang="en-GB" dirty="0"/>
          </a:p>
        </p:txBody>
      </p:sp>
      <p:pic>
        <p:nvPicPr>
          <p:cNvPr id="74754" name="Picture 2" descr="C:\Users\amange\Pictures\2.bmp"/>
          <p:cNvPicPr>
            <a:picLocks noChangeAspect="1" noChangeArrowheads="1"/>
          </p:cNvPicPr>
          <p:nvPr/>
        </p:nvPicPr>
        <p:blipFill>
          <a:blip r:embed="rId2" cstate="print"/>
          <a:srcRect/>
          <a:stretch>
            <a:fillRect/>
          </a:stretch>
        </p:blipFill>
        <p:spPr bwMode="auto">
          <a:xfrm>
            <a:off x="1576393" y="3650908"/>
            <a:ext cx="5281623" cy="2421298"/>
          </a:xfrm>
          <a:prstGeom prst="rect">
            <a:avLst/>
          </a:prstGeom>
          <a:noFill/>
        </p:spPr>
      </p:pic>
      <p:sp>
        <p:nvSpPr>
          <p:cNvPr id="7" name="Rectangle 6"/>
          <p:cNvSpPr/>
          <p:nvPr/>
        </p:nvSpPr>
        <p:spPr>
          <a:xfrm>
            <a:off x="928662" y="5857892"/>
            <a:ext cx="8215338" cy="646331"/>
          </a:xfrm>
          <a:prstGeom prst="rect">
            <a:avLst/>
          </a:prstGeom>
        </p:spPr>
        <p:txBody>
          <a:bodyPr wrap="square">
            <a:spAutoFit/>
          </a:bodyPr>
          <a:lstStyle/>
          <a:p>
            <a:r>
              <a:rPr lang="en-GB" dirty="0" smtClean="0"/>
              <a:t/>
            </a:r>
            <a:br>
              <a:rPr lang="en-GB" dirty="0" smtClean="0"/>
            </a:br>
            <a:r>
              <a:rPr lang="en-GB" b="1" dirty="0" smtClean="0"/>
              <a:t>Figure 1.2: Displacement as a function of time (at a fixed point in space)</a:t>
            </a:r>
            <a:r>
              <a:rPr lang="en-GB" dirty="0" smtClean="0"/>
              <a:t> </a:t>
            </a:r>
            <a:endParaRPr lang="en-GB" dirty="0"/>
          </a:p>
        </p:txBody>
      </p:sp>
      <p:sp>
        <p:nvSpPr>
          <p:cNvPr id="6" name="Slide Number Placeholder 5"/>
          <p:cNvSpPr>
            <a:spLocks noGrp="1"/>
          </p:cNvSpPr>
          <p:nvPr>
            <p:ph type="sldNum" sz="quarter" idx="12"/>
          </p:nvPr>
        </p:nvSpPr>
        <p:spPr/>
        <p:txBody>
          <a:bodyPr/>
          <a:lstStyle/>
          <a:p>
            <a:fld id="{4610748B-2FE4-4513-832F-29FB84700C36}" type="slidenum">
              <a:rPr lang="en-GB" smtClean="0"/>
              <a:pPr/>
              <a:t>13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74754"/>
                                        </p:tgtEl>
                                        <p:attrNameLst>
                                          <p:attrName>style.visibility</p:attrName>
                                        </p:attrNameLst>
                                      </p:cBhvr>
                                      <p:to>
                                        <p:strVal val="visible"/>
                                      </p:to>
                                    </p:set>
                                    <p:animEffect transition="in" filter="blinds(horizontal)">
                                      <p:cBhvr>
                                        <p:cTn id="16" dur="500"/>
                                        <p:tgtEl>
                                          <p:spTgt spid="7475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normAutofit/>
          </a:bodyPr>
          <a:lstStyle/>
          <a:p>
            <a:pPr algn="l"/>
            <a:r>
              <a:rPr lang="en-GB" sz="3200" b="1" dirty="0" smtClean="0">
                <a:solidFill>
                  <a:srgbClr val="0070C0"/>
                </a:solidFill>
              </a:rPr>
              <a:t>Wavelengths Comparison</a:t>
            </a:r>
            <a:r>
              <a:rPr lang="en-GB" sz="3200" dirty="0" smtClean="0">
                <a:solidFill>
                  <a:srgbClr val="0070C0"/>
                </a:solidFill>
              </a:rPr>
              <a:t> </a:t>
            </a:r>
            <a:endParaRPr lang="en-GB" sz="3200" dirty="0">
              <a:solidFill>
                <a:srgbClr val="0070C0"/>
              </a:solidFill>
            </a:endParaRPr>
          </a:p>
        </p:txBody>
      </p:sp>
      <p:sp>
        <p:nvSpPr>
          <p:cNvPr id="3" name="Content Placeholder 2"/>
          <p:cNvSpPr>
            <a:spLocks noGrp="1"/>
          </p:cNvSpPr>
          <p:nvPr>
            <p:ph idx="1"/>
          </p:nvPr>
        </p:nvSpPr>
        <p:spPr>
          <a:xfrm>
            <a:off x="0" y="1071546"/>
            <a:ext cx="9144000" cy="2428892"/>
          </a:xfrm>
        </p:spPr>
        <p:txBody>
          <a:bodyPr>
            <a:normAutofit/>
          </a:bodyPr>
          <a:lstStyle/>
          <a:p>
            <a:pPr>
              <a:buNone/>
            </a:pPr>
            <a:r>
              <a:rPr lang="en-GB" dirty="0" smtClean="0"/>
              <a:t>    Figure 1.3 describes how two different waves (with different wavelengths) look at a specific moment in time. Each of these waves can be uniquely described by its wavelength. </a:t>
            </a:r>
            <a:endParaRPr lang="en-GB" dirty="0"/>
          </a:p>
        </p:txBody>
      </p:sp>
      <p:sp>
        <p:nvSpPr>
          <p:cNvPr id="73729" name="Rectangle 1"/>
          <p:cNvSpPr>
            <a:spLocks noChangeArrowheads="1"/>
          </p:cNvSpPr>
          <p:nvPr/>
        </p:nvSpPr>
        <p:spPr bwMode="auto">
          <a:xfrm>
            <a:off x="1714480" y="6443644"/>
            <a:ext cx="742952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Figure 1.3: Short wavelength (</a:t>
            </a:r>
            <a:r>
              <a:rPr kumimoji="0" lang="en-US" sz="1600" b="1" i="0" u="none" strike="noStrike" cap="none" normalizeH="0" baseline="0" dirty="0" smtClean="0">
                <a:ln>
                  <a:noFill/>
                </a:ln>
                <a:solidFill>
                  <a:schemeClr val="tx1"/>
                </a:solidFill>
                <a:effectLst/>
                <a:latin typeface="Symbol" pitchFamily="18" charset="2"/>
                <a:cs typeface="Arial" pitchFamily="34" charset="0"/>
              </a:rPr>
              <a:t>l</a:t>
            </a:r>
            <a:r>
              <a:rPr kumimoji="0" lang="en-US" sz="1600" b="1" i="0" u="none" strike="noStrike" cap="none" normalizeH="0" baseline="-30000" dirty="0" smtClean="0">
                <a:ln>
                  <a:noFill/>
                </a:ln>
                <a:solidFill>
                  <a:schemeClr val="tx1"/>
                </a:solidFill>
                <a:effectLst/>
                <a:latin typeface="Arial" pitchFamily="34" charset="0"/>
                <a:cs typeface="Arial" pitchFamily="34" charset="0"/>
              </a:rPr>
              <a:t>1</a:t>
            </a:r>
            <a:r>
              <a:rPr kumimoji="0" lang="en-US" sz="1600" b="1" i="0" u="none" strike="noStrike" cap="none" normalizeH="0" baseline="0" dirty="0" smtClean="0">
                <a:ln>
                  <a:noFill/>
                </a:ln>
                <a:solidFill>
                  <a:schemeClr val="tx1"/>
                </a:solidFill>
                <a:effectLst/>
                <a:latin typeface="Arial" pitchFamily="34" charset="0"/>
                <a:cs typeface="Arial" pitchFamily="34" charset="0"/>
              </a:rPr>
              <a:t> ) compared to longer wavelength (</a:t>
            </a:r>
            <a:r>
              <a:rPr kumimoji="0" lang="en-US" sz="1600" b="1" i="0" u="none" strike="noStrike" cap="none" normalizeH="0" baseline="0" dirty="0" smtClean="0">
                <a:ln>
                  <a:noFill/>
                </a:ln>
                <a:solidFill>
                  <a:schemeClr val="tx1"/>
                </a:solidFill>
                <a:effectLst/>
                <a:latin typeface="Symbol" pitchFamily="18" charset="2"/>
                <a:cs typeface="Arial" pitchFamily="34" charset="0"/>
              </a:rPr>
              <a:t>l</a:t>
            </a:r>
            <a:r>
              <a:rPr kumimoji="0" lang="en-US" sz="1600" b="1" i="0" u="none" strike="noStrike" cap="none" normalizeH="0" baseline="-30000" dirty="0" smtClean="0">
                <a:ln>
                  <a:noFill/>
                </a:ln>
                <a:solidFill>
                  <a:schemeClr val="tx1"/>
                </a:solidFill>
                <a:effectLst/>
                <a:latin typeface="Arial" pitchFamily="34" charset="0"/>
                <a:cs typeface="Arial" pitchFamily="34" charset="0"/>
              </a:rPr>
              <a:t>2</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3730" name="Picture 2" descr="C:\Users\amange\Pictures\111.bmp"/>
          <p:cNvPicPr>
            <a:picLocks noChangeAspect="1" noChangeArrowheads="1"/>
          </p:cNvPicPr>
          <p:nvPr/>
        </p:nvPicPr>
        <p:blipFill>
          <a:blip r:embed="rId2" cstate="print"/>
          <a:srcRect/>
          <a:stretch>
            <a:fillRect/>
          </a:stretch>
        </p:blipFill>
        <p:spPr bwMode="auto">
          <a:xfrm>
            <a:off x="4000496" y="3033114"/>
            <a:ext cx="4929222" cy="3110530"/>
          </a:xfrm>
          <a:prstGeom prst="rect">
            <a:avLst/>
          </a:prstGeom>
          <a:noFill/>
        </p:spPr>
      </p:pic>
      <p:sp>
        <p:nvSpPr>
          <p:cNvPr id="6" name="Rectangle 5"/>
          <p:cNvSpPr/>
          <p:nvPr/>
        </p:nvSpPr>
        <p:spPr>
          <a:xfrm>
            <a:off x="428596" y="4572008"/>
            <a:ext cx="3571900" cy="1569660"/>
          </a:xfrm>
          <a:prstGeom prst="rect">
            <a:avLst/>
          </a:prstGeom>
        </p:spPr>
        <p:txBody>
          <a:bodyPr wrap="square">
            <a:spAutoFit/>
          </a:bodyPr>
          <a:lstStyle/>
          <a:p>
            <a:pPr lvl="0" eaLnBrk="0" fontAlgn="base" hangingPunct="0">
              <a:spcBef>
                <a:spcPct val="0"/>
              </a:spcBef>
              <a:spcAft>
                <a:spcPct val="0"/>
              </a:spcAft>
            </a:pPr>
            <a:r>
              <a:rPr lang="en-US" sz="2400" dirty="0">
                <a:latin typeface="Arial" pitchFamily="34" charset="0"/>
                <a:cs typeface="Arial" pitchFamily="34" charset="0"/>
              </a:rPr>
              <a:t>For electromagnetic waves, this wavelength is related to the type of radiation of the wave. </a:t>
            </a:r>
          </a:p>
        </p:txBody>
      </p:sp>
      <p:sp>
        <p:nvSpPr>
          <p:cNvPr id="7" name="Slide Number Placeholder 6"/>
          <p:cNvSpPr>
            <a:spLocks noGrp="1"/>
          </p:cNvSpPr>
          <p:nvPr>
            <p:ph type="sldNum" sz="quarter" idx="12"/>
          </p:nvPr>
        </p:nvSpPr>
        <p:spPr/>
        <p:txBody>
          <a:bodyPr/>
          <a:lstStyle/>
          <a:p>
            <a:fld id="{4610748B-2FE4-4513-832F-29FB84700C36}" type="slidenum">
              <a:rPr lang="en-GB" smtClean="0"/>
              <a:pPr/>
              <a:t>14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73730"/>
                                        </p:tgtEl>
                                        <p:attrNameLst>
                                          <p:attrName>style.visibility</p:attrName>
                                        </p:attrNameLst>
                                      </p:cBhvr>
                                      <p:to>
                                        <p:strVal val="visible"/>
                                      </p:to>
                                    </p:set>
                                    <p:animEffect transition="in" filter="blinds(horizontal)">
                                      <p:cBhvr>
                                        <p:cTn id="16" dur="500"/>
                                        <p:tgtEl>
                                          <p:spTgt spid="73730"/>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73729"/>
                                        </p:tgtEl>
                                        <p:attrNameLst>
                                          <p:attrName>style.visibility</p:attrName>
                                        </p:attrNameLst>
                                      </p:cBhvr>
                                      <p:to>
                                        <p:strVal val="visible"/>
                                      </p:to>
                                    </p:set>
                                    <p:animEffect transition="in" filter="blinds(horizontal)">
                                      <p:cBhvr>
                                        <p:cTn id="20" dur="500"/>
                                        <p:tgtEl>
                                          <p:spTgt spid="73729"/>
                                        </p:tgtEl>
                                      </p:cBhvr>
                                    </p:animEffect>
                                  </p:childTnLst>
                                </p:cTn>
                              </p:par>
                              <p:par>
                                <p:cTn id="21" presetID="3" presetClass="entr" presetSubtype="10" fill="hold" grpId="0" nodeType="withEffect">
                                  <p:stCondLst>
                                    <p:cond delay="450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729"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normAutofit/>
          </a:bodyPr>
          <a:lstStyle/>
          <a:p>
            <a:pPr>
              <a:buFont typeface="Wingdings" pitchFamily="2" charset="2"/>
              <a:buChar char="Ø"/>
            </a:pPr>
            <a:r>
              <a:rPr lang="en-GB" b="1" dirty="0" smtClean="0"/>
              <a:t> The electromagnetic spectrum</a:t>
            </a:r>
            <a:r>
              <a:rPr lang="en-GB" dirty="0" smtClean="0"/>
              <a:t> </a:t>
            </a:r>
            <a:endParaRPr lang="en-GB" dirty="0"/>
          </a:p>
        </p:txBody>
      </p:sp>
      <p:sp>
        <p:nvSpPr>
          <p:cNvPr id="3" name="Content Placeholder 2"/>
          <p:cNvSpPr>
            <a:spLocks noGrp="1"/>
          </p:cNvSpPr>
          <p:nvPr>
            <p:ph idx="1"/>
          </p:nvPr>
        </p:nvSpPr>
        <p:spPr>
          <a:xfrm>
            <a:off x="0" y="785794"/>
            <a:ext cx="9144000" cy="1785950"/>
          </a:xfrm>
        </p:spPr>
        <p:txBody>
          <a:bodyPr>
            <a:noAutofit/>
          </a:bodyPr>
          <a:lstStyle/>
          <a:p>
            <a:pPr algn="just">
              <a:buNone/>
            </a:pPr>
            <a:r>
              <a:rPr lang="en-GB" sz="2000" dirty="0" smtClean="0"/>
              <a:t>     Figure 1.4 describes the </a:t>
            </a:r>
            <a:r>
              <a:rPr lang="en-GB" sz="2000" b="1" dirty="0" smtClean="0"/>
              <a:t>electromagnetic spectrum</a:t>
            </a:r>
            <a:r>
              <a:rPr lang="en-GB" sz="2000" dirty="0" smtClean="0"/>
              <a:t>.</a:t>
            </a:r>
          </a:p>
          <a:p>
            <a:pPr algn="just">
              <a:buNone/>
            </a:pPr>
            <a:r>
              <a:rPr lang="en-GB" sz="2000" dirty="0" smtClean="0"/>
              <a:t> </a:t>
            </a:r>
            <a:br>
              <a:rPr lang="en-GB" sz="2000" dirty="0" smtClean="0"/>
            </a:br>
            <a:r>
              <a:rPr lang="en-GB" sz="2000" dirty="0" smtClean="0"/>
              <a:t>Each part of the spectrum has a </a:t>
            </a:r>
            <a:r>
              <a:rPr lang="en-GB" sz="2000" b="1" dirty="0" smtClean="0"/>
              <a:t>common name</a:t>
            </a:r>
            <a:r>
              <a:rPr lang="en-GB" sz="2000" dirty="0" smtClean="0"/>
              <a:t>, and its range of wavelengths, frequencies and energies. The borders between the ranges are not sharp and clear, but are defined according to the applications of radiation in that portion of the spectrum. </a:t>
            </a:r>
            <a:endParaRPr lang="en-GB" sz="2000" dirty="0"/>
          </a:p>
        </p:txBody>
      </p:sp>
      <p:pic>
        <p:nvPicPr>
          <p:cNvPr id="72705" name="Picture 1" descr="C:\Users\amange\Pictures\3.bmp"/>
          <p:cNvPicPr>
            <a:picLocks noChangeAspect="1" noChangeArrowheads="1"/>
          </p:cNvPicPr>
          <p:nvPr/>
        </p:nvPicPr>
        <p:blipFill>
          <a:blip r:embed="rId2" cstate="print"/>
          <a:srcRect/>
          <a:stretch>
            <a:fillRect/>
          </a:stretch>
        </p:blipFill>
        <p:spPr bwMode="auto">
          <a:xfrm>
            <a:off x="2116349" y="2500330"/>
            <a:ext cx="6956245" cy="4357670"/>
          </a:xfrm>
          <a:prstGeom prst="rect">
            <a:avLst/>
          </a:prstGeom>
          <a:noFill/>
        </p:spPr>
      </p:pic>
      <p:sp>
        <p:nvSpPr>
          <p:cNvPr id="5" name="Rectangle 4"/>
          <p:cNvSpPr/>
          <p:nvPr/>
        </p:nvSpPr>
        <p:spPr>
          <a:xfrm>
            <a:off x="0" y="5072074"/>
            <a:ext cx="2214546" cy="1015663"/>
          </a:xfrm>
          <a:prstGeom prst="rect">
            <a:avLst/>
          </a:prstGeom>
        </p:spPr>
        <p:txBody>
          <a:bodyPr wrap="square">
            <a:spAutoFit/>
          </a:bodyPr>
          <a:lstStyle/>
          <a:p>
            <a:pPr algn="just"/>
            <a:r>
              <a:rPr lang="en-GB" sz="2000" b="1" dirty="0" smtClean="0"/>
              <a:t>Figure1.4:The Electromagnetic Spectrum</a:t>
            </a:r>
            <a:endParaRPr lang="en-GB" sz="2000" dirty="0"/>
          </a:p>
        </p:txBody>
      </p:sp>
      <p:sp>
        <p:nvSpPr>
          <p:cNvPr id="6" name="Slide Number Placeholder 5"/>
          <p:cNvSpPr>
            <a:spLocks noGrp="1"/>
          </p:cNvSpPr>
          <p:nvPr>
            <p:ph type="sldNum" sz="quarter" idx="12"/>
          </p:nvPr>
        </p:nvSpPr>
        <p:spPr/>
        <p:txBody>
          <a:bodyPr/>
          <a:lstStyle/>
          <a:p>
            <a:fld id="{4610748B-2FE4-4513-832F-29FB84700C36}" type="slidenum">
              <a:rPr lang="en-GB" smtClean="0"/>
              <a:pPr/>
              <a:t>15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1000"/>
                                  </p:stCondLst>
                                  <p:childTnLst>
                                    <p:set>
                                      <p:cBhvr>
                                        <p:cTn id="14" dur="1" fill="hold">
                                          <p:stCondLst>
                                            <p:cond delay="0"/>
                                          </p:stCondLst>
                                        </p:cTn>
                                        <p:tgtEl>
                                          <p:spTgt spid="72705"/>
                                        </p:tgtEl>
                                        <p:attrNameLst>
                                          <p:attrName>style.visibility</p:attrName>
                                        </p:attrNameLst>
                                      </p:cBhvr>
                                      <p:to>
                                        <p:strVal val="visible"/>
                                      </p:to>
                                    </p:set>
                                    <p:animEffect transition="in" filter="blinds(horizontal)">
                                      <p:cBhvr>
                                        <p:cTn id="15" dur="500"/>
                                        <p:tgtEl>
                                          <p:spTgt spid="72705"/>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90"/>
            <a:ext cx="9286876" cy="500042"/>
          </a:xfrm>
        </p:spPr>
        <p:txBody>
          <a:bodyPr>
            <a:noAutofit/>
          </a:bodyPr>
          <a:lstStyle/>
          <a:p>
            <a:pPr algn="l"/>
            <a:r>
              <a:rPr lang="en-GB" sz="2800" b="1" dirty="0" smtClean="0">
                <a:solidFill>
                  <a:srgbClr val="0070C0"/>
                </a:solidFill>
              </a:rPr>
              <a:t>The most important ideas summarized in figure 1.4 are:</a:t>
            </a:r>
            <a:r>
              <a:rPr lang="en-GB" sz="2800" dirty="0" smtClean="0">
                <a:solidFill>
                  <a:srgbClr val="0070C0"/>
                </a:solidFill>
              </a:rPr>
              <a:t> </a:t>
            </a:r>
            <a:br>
              <a:rPr lang="en-GB" sz="2800" dirty="0" smtClean="0">
                <a:solidFill>
                  <a:srgbClr val="0070C0"/>
                </a:solidFill>
              </a:rPr>
            </a:br>
            <a:endParaRPr lang="en-GB" sz="2800" dirty="0">
              <a:solidFill>
                <a:srgbClr val="0070C0"/>
              </a:solidFill>
            </a:endParaRPr>
          </a:p>
        </p:txBody>
      </p:sp>
      <p:sp>
        <p:nvSpPr>
          <p:cNvPr id="3" name="Content Placeholder 2"/>
          <p:cNvSpPr>
            <a:spLocks noGrp="1"/>
          </p:cNvSpPr>
          <p:nvPr>
            <p:ph idx="1"/>
          </p:nvPr>
        </p:nvSpPr>
        <p:spPr>
          <a:xfrm>
            <a:off x="0" y="1000108"/>
            <a:ext cx="9144000" cy="5786454"/>
          </a:xfrm>
        </p:spPr>
        <p:txBody>
          <a:bodyPr>
            <a:normAutofit/>
          </a:bodyPr>
          <a:lstStyle/>
          <a:p>
            <a:pPr marL="514350" indent="-514350">
              <a:buFont typeface="+mj-lt"/>
              <a:buAutoNum type="arabicPeriod"/>
            </a:pPr>
            <a:r>
              <a:rPr lang="en-GB" dirty="0" smtClean="0"/>
              <a:t>Electromagnetic waves span over many orders of magnitude in wavelength (or frequency). </a:t>
            </a:r>
          </a:p>
          <a:p>
            <a:pPr marL="514350" indent="-514350">
              <a:buFont typeface="+mj-lt"/>
              <a:buAutoNum type="arabicPeriod"/>
            </a:pPr>
            <a:r>
              <a:rPr lang="en-GB" b="1" dirty="0" smtClean="0"/>
              <a:t>The frequency of the electromagnetic radiation is inversely proportional to the wavelength</a:t>
            </a:r>
            <a:r>
              <a:rPr lang="en-GB" dirty="0" smtClean="0"/>
              <a:t>. </a:t>
            </a:r>
          </a:p>
          <a:p>
            <a:pPr marL="514350" indent="-514350">
              <a:buFont typeface="+mj-lt"/>
              <a:buAutoNum type="arabicPeriod"/>
            </a:pPr>
            <a:r>
              <a:rPr lang="en-GB" dirty="0" smtClean="0"/>
              <a:t>The </a:t>
            </a:r>
            <a:r>
              <a:rPr lang="en-GB" dirty="0" smtClean="0">
                <a:hlinkClick r:id="rId3"/>
              </a:rPr>
              <a:t>visible spectrum</a:t>
            </a:r>
            <a:r>
              <a:rPr lang="en-GB" dirty="0" smtClean="0"/>
              <a:t> is a very small part of the electromagnetic spectrum. </a:t>
            </a:r>
          </a:p>
          <a:p>
            <a:pPr marL="514350" indent="-514350">
              <a:buFont typeface="+mj-lt"/>
              <a:buAutoNum type="arabicPeriod"/>
            </a:pPr>
            <a:r>
              <a:rPr lang="en-GB" b="1" dirty="0" smtClean="0">
                <a:hlinkClick r:id="rId4"/>
              </a:rPr>
              <a:t>Photon energy</a:t>
            </a:r>
            <a:r>
              <a:rPr lang="en-GB" dirty="0" smtClean="0"/>
              <a:t> increases as the wavelength decreases. The shorter the wavelength, the more energetic are its photons. </a:t>
            </a:r>
          </a:p>
          <a:p>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16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3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45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36" y="-142900"/>
            <a:ext cx="10001320" cy="1071546"/>
          </a:xfrm>
        </p:spPr>
        <p:txBody>
          <a:bodyPr>
            <a:noAutofit/>
          </a:bodyPr>
          <a:lstStyle/>
          <a:p>
            <a:r>
              <a:rPr lang="en-GB" sz="3600" b="1" dirty="0" smtClean="0">
                <a:solidFill>
                  <a:srgbClr val="0070C0"/>
                </a:solidFill>
              </a:rPr>
              <a:t>Examples for electromagnetic waves are</a:t>
            </a:r>
            <a:r>
              <a:rPr lang="en-GB" sz="3600" b="1" dirty="0" smtClean="0"/>
              <a:t>:</a:t>
            </a:r>
            <a:r>
              <a:rPr lang="en-GB" sz="3600" dirty="0" smtClean="0"/>
              <a:t> </a:t>
            </a:r>
            <a:endParaRPr lang="en-GB" sz="3600" dirty="0"/>
          </a:p>
        </p:txBody>
      </p:sp>
      <p:sp>
        <p:nvSpPr>
          <p:cNvPr id="3" name="Content Placeholder 2"/>
          <p:cNvSpPr>
            <a:spLocks noGrp="1"/>
          </p:cNvSpPr>
          <p:nvPr>
            <p:ph idx="1"/>
          </p:nvPr>
        </p:nvSpPr>
        <p:spPr>
          <a:xfrm>
            <a:off x="0" y="857232"/>
            <a:ext cx="9144000" cy="6000768"/>
          </a:xfrm>
        </p:spPr>
        <p:txBody>
          <a:bodyPr>
            <a:normAutofit fontScale="40000" lnSpcReduction="20000"/>
          </a:bodyPr>
          <a:lstStyle/>
          <a:p>
            <a:pPr marL="514350" indent="-514350" algn="just">
              <a:buFont typeface="+mj-lt"/>
              <a:buAutoNum type="arabicPeriod"/>
            </a:pPr>
            <a:r>
              <a:rPr lang="en-GB" sz="6000" b="1" dirty="0" smtClean="0"/>
              <a:t>Radio-waves</a:t>
            </a:r>
            <a:r>
              <a:rPr lang="en-GB" sz="6000" dirty="0" smtClean="0"/>
              <a:t> which have wavelength of the order of meters, so they need big antennas (The dimensions of an antenna are of the same order of magnitude as the wave). </a:t>
            </a:r>
          </a:p>
          <a:p>
            <a:pPr marL="514350" indent="-514350" algn="just">
              <a:buFont typeface="+mj-lt"/>
              <a:buAutoNum type="arabicPeriod"/>
            </a:pPr>
            <a:r>
              <a:rPr lang="en-GB" sz="6000" b="1" dirty="0" smtClean="0"/>
              <a:t>Microwaves </a:t>
            </a:r>
            <a:r>
              <a:rPr lang="en-GB" sz="6000" dirty="0" smtClean="0"/>
              <a:t>which have wavelength of the order of centimetres. As an example: in a </a:t>
            </a:r>
            <a:r>
              <a:rPr lang="en-GB" sz="6000" b="1" dirty="0" smtClean="0"/>
              <a:t>microwave oven</a:t>
            </a:r>
            <a:r>
              <a:rPr lang="en-GB" sz="6000" dirty="0" smtClean="0"/>
              <a:t>, these wavelengths can not be transmitted through the protecting metal grid in the door, while the </a:t>
            </a:r>
            <a:r>
              <a:rPr lang="en-GB" sz="6000" b="1" dirty="0" smtClean="0"/>
              <a:t>visible spectrum</a:t>
            </a:r>
            <a:r>
              <a:rPr lang="en-GB" sz="6000" dirty="0" smtClean="0"/>
              <a:t> which have much shorter wavelength allow us to see what is cooking inside the microwave oven through the protecting grid. </a:t>
            </a:r>
          </a:p>
          <a:p>
            <a:pPr marL="514350" indent="-514350" algn="just">
              <a:buFont typeface="+mj-lt"/>
              <a:buAutoNum type="arabicPeriod"/>
            </a:pPr>
            <a:r>
              <a:rPr lang="en-GB" sz="6000" b="1" dirty="0" smtClean="0"/>
              <a:t>x-Rays </a:t>
            </a:r>
            <a:r>
              <a:rPr lang="en-GB" sz="6000" dirty="0" smtClean="0"/>
              <a:t>which are used in medicine for taking pictures of the bone structure inside the body. </a:t>
            </a:r>
          </a:p>
          <a:p>
            <a:pPr marL="514350" indent="-514350" algn="just">
              <a:buFont typeface="+mj-lt"/>
              <a:buAutoNum type="arabicPeriod"/>
            </a:pPr>
            <a:r>
              <a:rPr lang="en-GB" sz="6000" b="1" dirty="0" smtClean="0"/>
              <a:t>Gamma Rays</a:t>
            </a:r>
            <a:r>
              <a:rPr lang="en-GB" sz="6000" dirty="0" smtClean="0"/>
              <a:t> which are so energetic, that they cause ionization, and are classified as ionizing radiation. </a:t>
            </a:r>
          </a:p>
          <a:p>
            <a:pPr marL="514350" indent="-514350" algn="just">
              <a:buNone/>
            </a:pPr>
            <a:endParaRPr lang="en-GB" sz="4500" dirty="0" smtClean="0"/>
          </a:p>
          <a:p>
            <a:pPr marL="514350" indent="-514350" algn="just">
              <a:buNone/>
            </a:pPr>
            <a:r>
              <a:rPr lang="en-GB" sz="4500" dirty="0" smtClean="0"/>
              <a:t>The </a:t>
            </a:r>
            <a:r>
              <a:rPr lang="en-GB" sz="4500" b="1" dirty="0" smtClean="0"/>
              <a:t>discrete aspects of electromagnetic radiation</a:t>
            </a:r>
            <a:r>
              <a:rPr lang="en-GB" sz="4500" dirty="0" smtClean="0"/>
              <a:t> is the result of Einstein's work at the beginning of the 20th century.</a:t>
            </a:r>
          </a:p>
          <a:p>
            <a:pPr marL="514350" indent="-514350" algn="just">
              <a:buNone/>
            </a:pPr>
            <a:r>
              <a:rPr lang="en-GB" sz="4500" dirty="0" smtClean="0"/>
              <a:t> </a:t>
            </a:r>
            <a:br>
              <a:rPr lang="en-GB" sz="4500" dirty="0" smtClean="0"/>
            </a:br>
            <a:endParaRPr lang="en-GB" sz="4500" dirty="0" smtClean="0"/>
          </a:p>
          <a:p>
            <a:pPr marL="514350" indent="-514350">
              <a:buNone/>
            </a:pPr>
            <a:endParaRPr lang="en-GB" dirty="0" smtClean="0"/>
          </a:p>
          <a:p>
            <a:pPr marL="514350" indent="-514350">
              <a:buNone/>
            </a:pPr>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17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par>
                          <p:cTn id="23" fill="hold">
                            <p:stCondLst>
                              <p:cond delay="500"/>
                            </p:stCondLst>
                            <p:childTnLst>
                              <p:par>
                                <p:cTn id="24" presetID="8" presetClass="entr" presetSubtype="16"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amond(in)">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ormAutofit/>
          </a:bodyPr>
          <a:lstStyle/>
          <a:p>
            <a:r>
              <a:rPr lang="en-GB" sz="3200" b="1" dirty="0" smtClean="0">
                <a:solidFill>
                  <a:srgbClr val="0070C0"/>
                </a:solidFill>
              </a:rPr>
              <a:t>1.1.2 Electromagnetic Radiation in Matter</a:t>
            </a:r>
            <a:r>
              <a:rPr lang="en-GB" sz="3200" dirty="0" smtClean="0">
                <a:solidFill>
                  <a:srgbClr val="0070C0"/>
                </a:solidFill>
              </a:rPr>
              <a:t> </a:t>
            </a:r>
            <a:endParaRPr lang="en-GB" sz="3200" dirty="0">
              <a:solidFill>
                <a:srgbClr val="0070C0"/>
              </a:solidFill>
            </a:endParaRPr>
          </a:p>
        </p:txBody>
      </p:sp>
      <p:sp>
        <p:nvSpPr>
          <p:cNvPr id="3" name="Content Placeholder 2"/>
          <p:cNvSpPr>
            <a:spLocks noGrp="1"/>
          </p:cNvSpPr>
          <p:nvPr>
            <p:ph idx="1"/>
          </p:nvPr>
        </p:nvSpPr>
        <p:spPr>
          <a:xfrm>
            <a:off x="0" y="785794"/>
            <a:ext cx="9144000" cy="6072206"/>
          </a:xfrm>
        </p:spPr>
        <p:txBody>
          <a:bodyPr>
            <a:normAutofit fontScale="40000" lnSpcReduction="20000"/>
          </a:bodyPr>
          <a:lstStyle/>
          <a:p>
            <a:r>
              <a:rPr lang="en-GB" sz="5900" b="1" dirty="0" smtClean="0"/>
              <a:t>(We shall use the words "electromagnetic radiation" and "light" as synonyms)</a:t>
            </a:r>
            <a:r>
              <a:rPr lang="en-GB" sz="5900" dirty="0" smtClean="0"/>
              <a:t> </a:t>
            </a:r>
          </a:p>
          <a:p>
            <a:r>
              <a:rPr lang="en-GB" sz="5900" b="1" dirty="0" smtClean="0"/>
              <a:t>Light Velocity in Matter</a:t>
            </a:r>
            <a:r>
              <a:rPr lang="en-GB" sz="5900" dirty="0" smtClean="0"/>
              <a:t> </a:t>
            </a:r>
            <a:br>
              <a:rPr lang="en-GB" sz="5900" dirty="0" smtClean="0"/>
            </a:br>
            <a:r>
              <a:rPr lang="en-GB" sz="5900" dirty="0" smtClean="0"/>
              <a:t>When electromagnetic radiation passes through matter with </a:t>
            </a:r>
            <a:r>
              <a:rPr lang="en-GB" sz="5900" b="1" dirty="0" smtClean="0"/>
              <a:t>index of refraction n</a:t>
            </a:r>
            <a:r>
              <a:rPr lang="en-GB" sz="5900" dirty="0" smtClean="0"/>
              <a:t>, its </a:t>
            </a:r>
            <a:r>
              <a:rPr lang="en-GB" sz="5900" b="1" dirty="0" smtClean="0"/>
              <a:t>velocity (v)</a:t>
            </a:r>
            <a:r>
              <a:rPr lang="en-GB" sz="5900" dirty="0" smtClean="0"/>
              <a:t> is less than the </a:t>
            </a:r>
            <a:r>
              <a:rPr lang="en-GB" sz="5900" b="1" dirty="0" smtClean="0"/>
              <a:t>velocity of light in vacuum (c)</a:t>
            </a:r>
            <a:r>
              <a:rPr lang="en-GB" sz="5900" dirty="0" smtClean="0"/>
              <a:t>, and given by the equation: </a:t>
            </a:r>
          </a:p>
          <a:p>
            <a:pPr>
              <a:buNone/>
            </a:pPr>
            <a:r>
              <a:rPr lang="en-GB" sz="5100" b="1" dirty="0" smtClean="0"/>
              <a:t>                                </a:t>
            </a:r>
            <a:r>
              <a:rPr lang="en-GB" sz="6700" b="1" dirty="0" smtClean="0"/>
              <a:t>v = c / n</a:t>
            </a:r>
            <a:r>
              <a:rPr lang="en-GB" sz="6700" dirty="0" smtClean="0"/>
              <a:t> </a:t>
            </a:r>
          </a:p>
          <a:p>
            <a:pPr>
              <a:buNone/>
            </a:pPr>
            <a:r>
              <a:rPr lang="en-GB" sz="5100" dirty="0" smtClean="0"/>
              <a:t>     This equation is used as a </a:t>
            </a:r>
            <a:r>
              <a:rPr lang="en-GB" sz="5100" b="1" dirty="0" smtClean="0"/>
              <a:t>definition of the index of refraction (n):</a:t>
            </a:r>
            <a:r>
              <a:rPr lang="en-GB" sz="5100" dirty="0" smtClean="0"/>
              <a:t> </a:t>
            </a:r>
          </a:p>
          <a:p>
            <a:r>
              <a:rPr lang="en-GB" sz="6000" b="1" dirty="0" smtClean="0"/>
              <a:t>n = (speed of light in vacuum)/(speed of light in matter) </a:t>
            </a:r>
          </a:p>
          <a:p>
            <a:pPr>
              <a:buNone/>
            </a:pPr>
            <a:r>
              <a:rPr lang="en-GB" sz="6000" b="1" dirty="0" smtClean="0"/>
              <a:t>         = c/v</a:t>
            </a:r>
          </a:p>
          <a:p>
            <a:pPr>
              <a:buNone/>
            </a:pPr>
            <a:r>
              <a:rPr lang="en-GB" sz="5100" b="1" dirty="0" smtClean="0"/>
              <a:t>     </a:t>
            </a:r>
            <a:r>
              <a:rPr lang="en-GB" sz="5100" dirty="0" smtClean="0"/>
              <a:t> </a:t>
            </a:r>
            <a:r>
              <a:rPr lang="en-GB" sz="6000" dirty="0" smtClean="0"/>
              <a:t>Gases, including air, are usually considered as having index of refraction equal to vacuum </a:t>
            </a:r>
            <a:r>
              <a:rPr lang="en-GB" sz="6000" b="1" dirty="0" smtClean="0"/>
              <a:t>n</a:t>
            </a:r>
            <a:r>
              <a:rPr lang="en-GB" sz="6000" b="1" baseline="-25000" dirty="0" smtClean="0"/>
              <a:t>0</a:t>
            </a:r>
            <a:r>
              <a:rPr lang="en-GB" sz="6000" b="1" dirty="0" smtClean="0"/>
              <a:t>=1.</a:t>
            </a:r>
            <a:r>
              <a:rPr lang="en-GB" sz="6000" dirty="0" smtClean="0"/>
              <a:t> </a:t>
            </a:r>
            <a:br>
              <a:rPr lang="en-GB" sz="6000" dirty="0" smtClean="0"/>
            </a:br>
            <a:r>
              <a:rPr lang="en-GB" sz="6000" dirty="0" smtClean="0"/>
              <a:t>The values of the index of refraction of most materials transparent in the visible spectrum is between 1.4-1.8, while those of materials transparent in the </a:t>
            </a:r>
            <a:r>
              <a:rPr lang="en-GB" sz="6000" dirty="0" smtClean="0">
                <a:hlinkClick r:id="rId2"/>
              </a:rPr>
              <a:t>Infra-Red (IR) spectrum</a:t>
            </a:r>
            <a:r>
              <a:rPr lang="en-GB" sz="6000" dirty="0" smtClean="0"/>
              <a:t> are higher, and are 2- 4 . </a:t>
            </a:r>
            <a:br>
              <a:rPr lang="en-GB" sz="6000" dirty="0" smtClean="0"/>
            </a:br>
            <a:endParaRPr lang="en-GB" sz="6000" dirty="0" smtClean="0"/>
          </a:p>
        </p:txBody>
      </p:sp>
      <p:sp>
        <p:nvSpPr>
          <p:cNvPr id="4" name="Slide Number Placeholder 3"/>
          <p:cNvSpPr>
            <a:spLocks noGrp="1"/>
          </p:cNvSpPr>
          <p:nvPr>
            <p:ph type="sldNum" sz="quarter" idx="12"/>
          </p:nvPr>
        </p:nvSpPr>
        <p:spPr/>
        <p:txBody>
          <a:bodyPr/>
          <a:lstStyle/>
          <a:p>
            <a:fld id="{4610748B-2FE4-4513-832F-29FB84700C36}" type="slidenum">
              <a:rPr lang="en-GB" smtClean="0"/>
              <a:pPr/>
              <a:t>18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linds(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linds(horizontal)">
                                      <p:cBhvr>
                                        <p:cTn id="29" dur="500"/>
                                        <p:tgtEl>
                                          <p:spTgt spid="3">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lstStyle/>
          <a:p>
            <a:pPr>
              <a:buFont typeface="Wingdings" pitchFamily="2" charset="2"/>
              <a:buChar char="Ø"/>
            </a:pPr>
            <a:r>
              <a:rPr lang="en-GB" b="1" dirty="0" smtClean="0">
                <a:solidFill>
                  <a:srgbClr val="0070C0"/>
                </a:solidFill>
              </a:rPr>
              <a:t>   Wavelength in Matter:</a:t>
            </a:r>
            <a:r>
              <a:rPr lang="en-GB" dirty="0" smtClean="0">
                <a:solidFill>
                  <a:srgbClr val="0070C0"/>
                </a:solidFill>
              </a:rPr>
              <a:t> </a:t>
            </a:r>
            <a:endParaRPr lang="en-GB" dirty="0">
              <a:solidFill>
                <a:srgbClr val="0070C0"/>
              </a:solidFill>
            </a:endParaRPr>
          </a:p>
        </p:txBody>
      </p:sp>
      <p:sp>
        <p:nvSpPr>
          <p:cNvPr id="3" name="Content Placeholder 2"/>
          <p:cNvSpPr>
            <a:spLocks noGrp="1"/>
          </p:cNvSpPr>
          <p:nvPr>
            <p:ph idx="1"/>
          </p:nvPr>
        </p:nvSpPr>
        <p:spPr>
          <a:xfrm>
            <a:off x="0" y="1071546"/>
            <a:ext cx="9144000" cy="2214578"/>
          </a:xfrm>
        </p:spPr>
        <p:txBody>
          <a:bodyPr>
            <a:normAutofit/>
          </a:bodyPr>
          <a:lstStyle/>
          <a:p>
            <a:pPr>
              <a:buNone/>
            </a:pPr>
            <a:r>
              <a:rPr lang="en-GB" dirty="0" smtClean="0"/>
              <a:t>    We saw that the velocity of light in matter is slower than in vacuum. This slower velocity is associated with reduced wavelength: </a:t>
            </a:r>
            <a:r>
              <a:rPr lang="en-GB" dirty="0" smtClean="0">
                <a:latin typeface="Symbol" pitchFamily="18" charset="2"/>
              </a:rPr>
              <a:t>l = l</a:t>
            </a:r>
            <a:r>
              <a:rPr lang="en-GB" baseline="-25000" dirty="0" smtClean="0"/>
              <a:t>0</a:t>
            </a:r>
            <a:r>
              <a:rPr lang="en-GB" dirty="0" smtClean="0"/>
              <a:t>/n , while the </a:t>
            </a:r>
            <a:r>
              <a:rPr lang="en-GB" b="1" dirty="0" smtClean="0"/>
              <a:t>frequency remains the same</a:t>
            </a:r>
            <a:r>
              <a:rPr lang="en-GB" dirty="0" smtClean="0"/>
              <a:t> (see figure 1.5). </a:t>
            </a:r>
            <a:endParaRPr lang="en-GB" dirty="0"/>
          </a:p>
        </p:txBody>
      </p:sp>
      <p:sp>
        <p:nvSpPr>
          <p:cNvPr id="68609" name="Rectangle 1"/>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Figure 1.5: Change of wavelength in matter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8610" name="Picture 2" descr="C:\Users\amange\Pictures\4.bmp"/>
          <p:cNvPicPr>
            <a:picLocks noChangeAspect="1" noChangeArrowheads="1"/>
          </p:cNvPicPr>
          <p:nvPr/>
        </p:nvPicPr>
        <p:blipFill>
          <a:blip r:embed="rId2" cstate="print"/>
          <a:srcRect/>
          <a:stretch>
            <a:fillRect/>
          </a:stretch>
        </p:blipFill>
        <p:spPr bwMode="auto">
          <a:xfrm>
            <a:off x="857224" y="3500438"/>
            <a:ext cx="7708599" cy="2243149"/>
          </a:xfrm>
          <a:prstGeom prst="rect">
            <a:avLst/>
          </a:prstGeom>
          <a:noFill/>
        </p:spPr>
      </p:pic>
      <p:sp>
        <p:nvSpPr>
          <p:cNvPr id="6" name="Slide Number Placeholder 5"/>
          <p:cNvSpPr>
            <a:spLocks noGrp="1"/>
          </p:cNvSpPr>
          <p:nvPr>
            <p:ph type="sldNum" sz="quarter" idx="12"/>
          </p:nvPr>
        </p:nvSpPr>
        <p:spPr/>
        <p:txBody>
          <a:bodyPr/>
          <a:lstStyle/>
          <a:p>
            <a:fld id="{4610748B-2FE4-4513-832F-29FB84700C36}" type="slidenum">
              <a:rPr lang="en-GB" smtClean="0"/>
              <a:pPr/>
              <a:t>19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1000"/>
                                  </p:stCondLst>
                                  <p:childTnLst>
                                    <p:set>
                                      <p:cBhvr>
                                        <p:cTn id="9" dur="1" fill="hold">
                                          <p:stCondLst>
                                            <p:cond delay="0"/>
                                          </p:stCondLst>
                                        </p:cTn>
                                        <p:tgtEl>
                                          <p:spTgt spid="68610"/>
                                        </p:tgtEl>
                                        <p:attrNameLst>
                                          <p:attrName>style.visibility</p:attrName>
                                        </p:attrNameLst>
                                      </p:cBhvr>
                                      <p:to>
                                        <p:strVal val="visible"/>
                                      </p:to>
                                    </p:set>
                                    <p:animEffect transition="in" filter="blinds(horizontal)">
                                      <p:cBhvr>
                                        <p:cTn id="10" dur="500"/>
                                        <p:tgtEl>
                                          <p:spTgt spid="68610"/>
                                        </p:tgtEl>
                                      </p:cBhvr>
                                    </p:animEffect>
                                  </p:childTnLst>
                                </p:cTn>
                              </p:par>
                            </p:childTnLst>
                          </p:cTn>
                        </p:par>
                        <p:par>
                          <p:cTn id="11" fill="hold">
                            <p:stCondLst>
                              <p:cond delay="1500"/>
                            </p:stCondLst>
                            <p:childTnLst>
                              <p:par>
                                <p:cTn id="12" presetID="3" presetClass="entr" presetSubtype="10" fill="hold" grpId="0" nodeType="afterEffect">
                                  <p:stCondLst>
                                    <p:cond delay="0"/>
                                  </p:stCondLst>
                                  <p:childTnLst>
                                    <p:set>
                                      <p:cBhvr>
                                        <p:cTn id="13" dur="1" fill="hold">
                                          <p:stCondLst>
                                            <p:cond delay="0"/>
                                          </p:stCondLst>
                                        </p:cTn>
                                        <p:tgtEl>
                                          <p:spTgt spid="68609"/>
                                        </p:tgtEl>
                                        <p:attrNameLst>
                                          <p:attrName>style.visibility</p:attrName>
                                        </p:attrNameLst>
                                      </p:cBhvr>
                                      <p:to>
                                        <p:strVal val="visible"/>
                                      </p:to>
                                    </p:set>
                                    <p:animEffect transition="in" filter="blinds(horizontal)">
                                      <p:cBhvr>
                                        <p:cTn id="14" dur="500"/>
                                        <p:tgtEl>
                                          <p:spTgt spid="68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86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32640"/>
          </a:xfrm>
          <a:prstGeom prst="rect">
            <a:avLst/>
          </a:prstGeom>
        </p:spPr>
        <p:txBody>
          <a:bodyPr wrap="square">
            <a:spAutoFit/>
          </a:bodyPr>
          <a:lstStyle/>
          <a:p>
            <a:pPr lvl="0" eaLnBrk="0" fontAlgn="base" hangingPunct="0">
              <a:spcBef>
                <a:spcPct val="0"/>
              </a:spcBef>
              <a:spcAft>
                <a:spcPct val="0"/>
              </a:spcAft>
            </a:pPr>
            <a:r>
              <a:rPr lang="en-NZ" altLang="zh-CN" sz="2400" b="1" dirty="0" smtClean="0">
                <a:solidFill>
                  <a:srgbClr val="800000"/>
                </a:solidFill>
                <a:latin typeface="Calibri" pitchFamily="34" charset="0"/>
                <a:ea typeface="SimSun" pitchFamily="2" charset="-122"/>
                <a:cs typeface="Arial" pitchFamily="34" charset="0"/>
              </a:rPr>
              <a:t>4. </a:t>
            </a:r>
            <a:r>
              <a:rPr lang="en-NZ" altLang="zh-CN" sz="2400" b="1" dirty="0" smtClean="0">
                <a:latin typeface="Calibri" pitchFamily="34" charset="0"/>
                <a:ea typeface="SimSun" pitchFamily="2" charset="-122"/>
                <a:cs typeface="Arial" pitchFamily="34" charset="0"/>
                <a:hlinkClick r:id="rId2"/>
              </a:rPr>
              <a:t>Optical cavity and oscillation modes</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4.1 </a:t>
            </a:r>
            <a:r>
              <a:rPr lang="en-NZ" altLang="zh-CN" dirty="0" smtClean="0">
                <a:latin typeface="Calibri" pitchFamily="34" charset="0"/>
                <a:ea typeface="SimSun" pitchFamily="2" charset="-122"/>
                <a:cs typeface="Arial" pitchFamily="34" charset="0"/>
                <a:hlinkClick r:id="rId3"/>
              </a:rPr>
              <a:t>Standing waves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4.2 </a:t>
            </a:r>
            <a:r>
              <a:rPr lang="en-NZ" altLang="zh-CN" dirty="0" smtClean="0">
                <a:latin typeface="Calibri" pitchFamily="34" charset="0"/>
                <a:ea typeface="SimSun" pitchFamily="2" charset="-122"/>
                <a:cs typeface="Arial" pitchFamily="34" charset="0"/>
                <a:hlinkClick r:id="rId4"/>
              </a:rPr>
              <a:t>Longitudinal modes in a laser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4.3 </a:t>
            </a:r>
            <a:r>
              <a:rPr lang="en-NZ" altLang="zh-CN" dirty="0" smtClean="0">
                <a:latin typeface="Calibri" pitchFamily="34" charset="0"/>
                <a:ea typeface="SimSun" pitchFamily="2" charset="-122"/>
                <a:cs typeface="Arial" pitchFamily="34" charset="0"/>
                <a:hlinkClick r:id="rId5"/>
              </a:rPr>
              <a:t>Transverse modes in a laser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4.4 </a:t>
            </a:r>
            <a:r>
              <a:rPr lang="en-NZ" altLang="zh-CN" dirty="0" smtClean="0">
                <a:latin typeface="Calibri" pitchFamily="34" charset="0"/>
                <a:ea typeface="SimSun" pitchFamily="2" charset="-122"/>
                <a:cs typeface="Arial" pitchFamily="34" charset="0"/>
                <a:hlinkClick r:id="rId6"/>
              </a:rPr>
              <a:t>Optical Cavity</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800000"/>
                </a:solidFill>
                <a:latin typeface="Calibri" pitchFamily="34" charset="0"/>
                <a:ea typeface="SimSun" pitchFamily="2" charset="-122"/>
                <a:cs typeface="Arial" pitchFamily="34" charset="0"/>
              </a:rPr>
              <a:t>5. </a:t>
            </a:r>
            <a:r>
              <a:rPr lang="en-NZ" altLang="zh-CN" sz="2400" b="1" dirty="0" smtClean="0">
                <a:latin typeface="Calibri" pitchFamily="34" charset="0"/>
                <a:ea typeface="SimSun" pitchFamily="2" charset="-122"/>
                <a:cs typeface="Arial" pitchFamily="34" charset="0"/>
                <a:hlinkClick r:id="rId7"/>
              </a:rPr>
              <a:t>Amplification in a laser - Laser Gain</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5.1 </a:t>
            </a:r>
            <a:r>
              <a:rPr lang="en-NZ" altLang="zh-CN" dirty="0" smtClean="0">
                <a:latin typeface="Calibri" pitchFamily="34" charset="0"/>
                <a:ea typeface="SimSun" pitchFamily="2" charset="-122"/>
                <a:cs typeface="Arial" pitchFamily="34" charset="0"/>
                <a:hlinkClick r:id="rId8"/>
              </a:rPr>
              <a:t>Fluorescence line shape</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5.2</a:t>
            </a:r>
            <a:r>
              <a:rPr lang="en-NZ" altLang="zh-CN" sz="1600" dirty="0" smtClean="0">
                <a:latin typeface="Calibri" pitchFamily="34" charset="0"/>
                <a:ea typeface="SimSun" pitchFamily="2" charset="-122"/>
                <a:cs typeface="Arial" pitchFamily="34" charset="0"/>
              </a:rPr>
              <a:t> </a:t>
            </a:r>
            <a:r>
              <a:rPr lang="en-NZ" altLang="zh-CN" sz="1600" dirty="0" smtClean="0">
                <a:latin typeface="Calibri" pitchFamily="34" charset="0"/>
                <a:ea typeface="SimSun" pitchFamily="2" charset="-122"/>
                <a:cs typeface="Arial" pitchFamily="34" charset="0"/>
                <a:hlinkClick r:id="rId9"/>
              </a:rPr>
              <a:t>Amplification in a closed loop path between the mirrors of the optical cavity</a:t>
            </a:r>
            <a:r>
              <a:rPr lang="en-NZ" altLang="zh-CN" sz="16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800000"/>
                </a:solidFill>
                <a:latin typeface="Calibri" pitchFamily="34" charset="0"/>
                <a:ea typeface="SimSun" pitchFamily="2" charset="-122"/>
                <a:cs typeface="Arial" pitchFamily="34" charset="0"/>
              </a:rPr>
              <a:t>6. </a:t>
            </a:r>
            <a:r>
              <a:rPr lang="en-NZ" altLang="zh-CN" sz="2400" b="1" dirty="0" smtClean="0">
                <a:solidFill>
                  <a:srgbClr val="3333CC"/>
                </a:solidFill>
                <a:latin typeface="Calibri" pitchFamily="34" charset="0"/>
                <a:ea typeface="SimSun" pitchFamily="2" charset="-122"/>
                <a:cs typeface="Arial" pitchFamily="34" charset="0"/>
              </a:rPr>
              <a:t>Laser types and their characteristics.</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b="1" dirty="0" smtClean="0">
                <a:latin typeface="Calibri" pitchFamily="34" charset="0"/>
                <a:ea typeface="SimSun" pitchFamily="2" charset="-122"/>
                <a:cs typeface="Arial" pitchFamily="34" charset="0"/>
                <a:hlinkClick r:id="rId10"/>
              </a:rPr>
              <a:t>Laser types introduction</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b="1" dirty="0" smtClean="0">
                <a:latin typeface="Calibri" pitchFamily="34" charset="0"/>
                <a:ea typeface="SimSun" pitchFamily="2" charset="-122"/>
                <a:cs typeface="Arial" pitchFamily="34" charset="0"/>
                <a:hlinkClick r:id="rId11"/>
              </a:rPr>
              <a:t>6.1 Gas lasers</a:t>
            </a:r>
            <a:r>
              <a:rPr lang="en-NZ" altLang="zh-CN" b="1" dirty="0" smtClean="0">
                <a:solidFill>
                  <a:srgbClr val="0000FF"/>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1400" b="1" i="1" dirty="0" smtClean="0">
                <a:latin typeface="Calibri" pitchFamily="34" charset="0"/>
                <a:ea typeface="SimSun" pitchFamily="2" charset="-122"/>
                <a:cs typeface="Arial" pitchFamily="34" charset="0"/>
                <a:hlinkClick r:id="rId12"/>
              </a:rPr>
              <a:t>Atom Gas:</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6.1.1 </a:t>
            </a:r>
            <a:r>
              <a:rPr lang="en-NZ" altLang="zh-CN" dirty="0" smtClean="0">
                <a:latin typeface="Calibri" pitchFamily="34" charset="0"/>
                <a:ea typeface="SimSun" pitchFamily="2" charset="-122"/>
                <a:cs typeface="Arial" pitchFamily="34" charset="0"/>
                <a:hlinkClick r:id="rId13"/>
              </a:rPr>
              <a:t>Helium-Neon Laser (He-Ne)</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1400" b="1" i="1" dirty="0" smtClean="0">
                <a:latin typeface="Calibri" pitchFamily="34" charset="0"/>
                <a:ea typeface="SimSun" pitchFamily="2" charset="-122"/>
                <a:cs typeface="Arial" pitchFamily="34" charset="0"/>
                <a:hlinkClick r:id="rId14"/>
              </a:rPr>
              <a:t>Ion Gas:</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6.1.2 </a:t>
            </a:r>
            <a:r>
              <a:rPr lang="en-NZ" altLang="zh-CN" dirty="0" smtClean="0">
                <a:latin typeface="Calibri" pitchFamily="34" charset="0"/>
                <a:ea typeface="SimSun" pitchFamily="2" charset="-122"/>
                <a:cs typeface="Arial" pitchFamily="34" charset="0"/>
                <a:hlinkClick r:id="rId15"/>
              </a:rPr>
              <a:t>Argon Ion Laser (</a:t>
            </a:r>
            <a:r>
              <a:rPr lang="en-NZ" altLang="zh-CN" dirty="0" err="1" smtClean="0">
                <a:latin typeface="Calibri" pitchFamily="34" charset="0"/>
                <a:ea typeface="SimSun" pitchFamily="2" charset="-122"/>
                <a:cs typeface="Arial" pitchFamily="34" charset="0"/>
                <a:hlinkClick r:id="rId15"/>
              </a:rPr>
              <a:t>Ar</a:t>
            </a:r>
            <a:r>
              <a:rPr lang="en-NZ" altLang="zh-CN" baseline="30000" dirty="0" smtClean="0">
                <a:latin typeface="Calibri" pitchFamily="34" charset="0"/>
                <a:ea typeface="SimSun" pitchFamily="2" charset="-122"/>
                <a:cs typeface="Arial" pitchFamily="34" charset="0"/>
                <a:hlinkClick r:id="rId15"/>
              </a:rPr>
              <a:t>+</a:t>
            </a:r>
            <a:r>
              <a:rPr lang="en-NZ" altLang="zh-CN" dirty="0" smtClean="0">
                <a:latin typeface="Calibri" pitchFamily="34" charset="0"/>
                <a:ea typeface="SimSun" pitchFamily="2" charset="-122"/>
                <a:cs typeface="Arial" pitchFamily="34" charset="0"/>
                <a:hlinkClick r:id="rId15"/>
              </a:rPr>
              <a:t>)</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1400" b="1" i="1" dirty="0" smtClean="0">
                <a:latin typeface="Calibri" pitchFamily="34" charset="0"/>
                <a:ea typeface="SimSun" pitchFamily="2" charset="-122"/>
                <a:cs typeface="Arial" pitchFamily="34" charset="0"/>
                <a:hlinkClick r:id="rId16"/>
              </a:rPr>
              <a:t>Molecular Gas:</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6.1.3 </a:t>
            </a:r>
            <a:r>
              <a:rPr lang="en-NZ" altLang="zh-CN" dirty="0" smtClean="0">
                <a:latin typeface="Calibri" pitchFamily="34" charset="0"/>
                <a:ea typeface="SimSun" pitchFamily="2" charset="-122"/>
                <a:cs typeface="Arial" pitchFamily="34" charset="0"/>
                <a:hlinkClick r:id="rId17"/>
              </a:rPr>
              <a:t>Carbon Dioxide Laser (CO</a:t>
            </a:r>
            <a:r>
              <a:rPr lang="en-NZ" altLang="zh-CN" baseline="-30000" dirty="0" smtClean="0">
                <a:latin typeface="Calibri" pitchFamily="34" charset="0"/>
                <a:ea typeface="SimSun" pitchFamily="2" charset="-122"/>
                <a:cs typeface="Arial" pitchFamily="34" charset="0"/>
                <a:hlinkClick r:id="rId17"/>
              </a:rPr>
              <a:t>2</a:t>
            </a:r>
            <a:r>
              <a:rPr lang="en-NZ" altLang="zh-CN" dirty="0" smtClean="0">
                <a:latin typeface="Calibri" pitchFamily="34" charset="0"/>
                <a:ea typeface="SimSun" pitchFamily="2" charset="-122"/>
                <a:cs typeface="Arial" pitchFamily="34" charset="0"/>
                <a:hlinkClick r:id="rId17"/>
              </a:rPr>
              <a:t>)</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b="1" dirty="0" smtClean="0">
                <a:latin typeface="Calibri" pitchFamily="34" charset="0"/>
                <a:ea typeface="SimSun" pitchFamily="2" charset="-122"/>
                <a:cs typeface="Arial" pitchFamily="34" charset="0"/>
              </a:rPr>
              <a:t>6.2</a:t>
            </a:r>
            <a:r>
              <a:rPr lang="en-NZ" altLang="zh-CN" b="1" dirty="0" smtClean="0">
                <a:solidFill>
                  <a:srgbClr val="0070C0"/>
                </a:solidFill>
                <a:latin typeface="Calibri" pitchFamily="34" charset="0"/>
                <a:ea typeface="SimSun" pitchFamily="2" charset="-122"/>
                <a:cs typeface="Arial" pitchFamily="34" charset="0"/>
              </a:rPr>
              <a:t> </a:t>
            </a:r>
            <a:r>
              <a:rPr lang="en-NZ" altLang="zh-CN" b="1" dirty="0" smtClean="0">
                <a:solidFill>
                  <a:srgbClr val="0070C0"/>
                </a:solidFill>
                <a:latin typeface="Calibri" pitchFamily="34" charset="0"/>
                <a:ea typeface="SimSun" pitchFamily="2" charset="-122"/>
                <a:cs typeface="Arial" pitchFamily="34" charset="0"/>
                <a:hlinkClick r:id="rId18"/>
              </a:rPr>
              <a:t>Solid State lasers</a:t>
            </a:r>
            <a:r>
              <a:rPr lang="en-NZ" altLang="zh-CN" b="1" dirty="0" smtClean="0">
                <a:solidFill>
                  <a:srgbClr val="0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6.2.1 </a:t>
            </a:r>
            <a:r>
              <a:rPr lang="en-NZ" altLang="zh-CN" dirty="0" smtClean="0">
                <a:latin typeface="Calibri" pitchFamily="34" charset="0"/>
                <a:ea typeface="SimSun" pitchFamily="2" charset="-122"/>
                <a:cs typeface="Arial" pitchFamily="34" charset="0"/>
                <a:hlinkClick r:id="rId19"/>
              </a:rPr>
              <a:t>Ruby Laser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6.2.2 </a:t>
            </a:r>
            <a:r>
              <a:rPr lang="en-NZ" altLang="zh-CN" dirty="0" err="1" smtClean="0">
                <a:latin typeface="Calibri" pitchFamily="34" charset="0"/>
                <a:ea typeface="SimSun" pitchFamily="2" charset="-122"/>
                <a:cs typeface="Arial" pitchFamily="34" charset="0"/>
                <a:hlinkClick r:id="rId20"/>
              </a:rPr>
              <a:t>Neodimium</a:t>
            </a:r>
            <a:r>
              <a:rPr lang="en-NZ" altLang="zh-CN" dirty="0" smtClean="0">
                <a:latin typeface="Calibri" pitchFamily="34" charset="0"/>
                <a:ea typeface="SimSun" pitchFamily="2" charset="-122"/>
                <a:cs typeface="Arial" pitchFamily="34" charset="0"/>
                <a:hlinkClick r:id="rId20"/>
              </a:rPr>
              <a:t> YAG and </a:t>
            </a:r>
            <a:r>
              <a:rPr lang="en-NZ" altLang="zh-CN" dirty="0" err="1" smtClean="0">
                <a:latin typeface="Calibri" pitchFamily="34" charset="0"/>
                <a:ea typeface="SimSun" pitchFamily="2" charset="-122"/>
                <a:cs typeface="Arial" pitchFamily="34" charset="0"/>
                <a:hlinkClick r:id="rId20"/>
              </a:rPr>
              <a:t>Nd</a:t>
            </a:r>
            <a:r>
              <a:rPr lang="en-NZ" altLang="zh-CN" dirty="0" smtClean="0">
                <a:latin typeface="Calibri" pitchFamily="34" charset="0"/>
                <a:ea typeface="SimSun" pitchFamily="2" charset="-122"/>
                <a:cs typeface="Arial" pitchFamily="34" charset="0"/>
                <a:hlinkClick r:id="rId20"/>
              </a:rPr>
              <a:t> Glass Laser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b="1" dirty="0" smtClean="0">
                <a:solidFill>
                  <a:srgbClr val="000000"/>
                </a:solidFill>
                <a:latin typeface="Calibri" pitchFamily="34" charset="0"/>
                <a:ea typeface="SimSun" pitchFamily="2" charset="-122"/>
                <a:cs typeface="Arial" pitchFamily="34" charset="0"/>
              </a:rPr>
              <a:t>6.3</a:t>
            </a:r>
            <a:r>
              <a:rPr lang="en-NZ" altLang="zh-CN" b="1" dirty="0" smtClean="0">
                <a:solidFill>
                  <a:srgbClr val="0000FF"/>
                </a:solidFill>
                <a:latin typeface="Calibri" pitchFamily="34" charset="0"/>
                <a:ea typeface="SimSun" pitchFamily="2" charset="-122"/>
                <a:cs typeface="Arial" pitchFamily="34" charset="0"/>
              </a:rPr>
              <a:t> </a:t>
            </a:r>
            <a:r>
              <a:rPr lang="en-NZ" altLang="zh-CN" b="1" dirty="0" smtClean="0">
                <a:latin typeface="Calibri" pitchFamily="34" charset="0"/>
                <a:ea typeface="SimSun" pitchFamily="2" charset="-122"/>
                <a:cs typeface="Arial" pitchFamily="34" charset="0"/>
                <a:hlinkClick r:id="rId21"/>
              </a:rPr>
              <a:t>Diode Laser (Semiconductor Laser, Injection Laser)</a:t>
            </a:r>
            <a:r>
              <a:rPr lang="en-NZ" altLang="zh-CN" b="1" dirty="0" smtClean="0">
                <a:solidFill>
                  <a:srgbClr val="0000FF"/>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b="1" dirty="0" smtClean="0">
                <a:solidFill>
                  <a:srgbClr val="000000"/>
                </a:solidFill>
                <a:latin typeface="Calibri" pitchFamily="34" charset="0"/>
                <a:ea typeface="SimSun" pitchFamily="2" charset="-122"/>
                <a:cs typeface="Arial" pitchFamily="34" charset="0"/>
              </a:rPr>
              <a:t>6.4 </a:t>
            </a:r>
            <a:r>
              <a:rPr lang="en-NZ" altLang="zh-CN" b="1" dirty="0" smtClean="0">
                <a:latin typeface="Calibri" pitchFamily="34" charset="0"/>
                <a:ea typeface="SimSun" pitchFamily="2" charset="-122"/>
                <a:cs typeface="Arial" pitchFamily="34" charset="0"/>
                <a:hlinkClick r:id="rId22"/>
              </a:rPr>
              <a:t>Dye Laser (Liquid)</a:t>
            </a:r>
            <a:r>
              <a:rPr lang="en-NZ" altLang="zh-CN" b="1" dirty="0" smtClean="0">
                <a:solidFill>
                  <a:srgbClr val="0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b="1" dirty="0" smtClean="0">
                <a:solidFill>
                  <a:srgbClr val="000000"/>
                </a:solidFill>
                <a:latin typeface="Calibri" pitchFamily="34" charset="0"/>
                <a:ea typeface="SimSun" pitchFamily="2" charset="-122"/>
                <a:cs typeface="Arial" pitchFamily="34" charset="0"/>
              </a:rPr>
              <a:t>6.5 </a:t>
            </a:r>
            <a:r>
              <a:rPr lang="en-NZ" altLang="zh-CN" b="1" dirty="0" smtClean="0">
                <a:latin typeface="Calibri" pitchFamily="34" charset="0"/>
                <a:ea typeface="SimSun" pitchFamily="2" charset="-122"/>
                <a:cs typeface="Arial" pitchFamily="34" charset="0"/>
                <a:hlinkClick r:id="rId23"/>
              </a:rPr>
              <a:t>Special Lasers:</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6.5.1  </a:t>
            </a:r>
            <a:r>
              <a:rPr lang="en-NZ" altLang="zh-CN" dirty="0" smtClean="0">
                <a:latin typeface="Calibri" pitchFamily="34" charset="0"/>
                <a:ea typeface="SimSun" pitchFamily="2" charset="-122"/>
                <a:cs typeface="Arial" pitchFamily="34" charset="0"/>
                <a:hlinkClick r:id="rId24"/>
              </a:rPr>
              <a:t>X Ray Laser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610748B-2FE4-4513-832F-29FB84700C36}"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84" y="0"/>
            <a:ext cx="9429784" cy="857232"/>
          </a:xfrm>
        </p:spPr>
        <p:txBody>
          <a:bodyPr>
            <a:normAutofit/>
          </a:bodyPr>
          <a:lstStyle/>
          <a:p>
            <a:pPr>
              <a:buFont typeface="Wingdings" pitchFamily="2" charset="2"/>
              <a:buChar char="Ø"/>
            </a:pPr>
            <a:r>
              <a:rPr lang="en-GB" b="1" dirty="0" smtClean="0">
                <a:solidFill>
                  <a:srgbClr val="0070C0"/>
                </a:solidFill>
              </a:rPr>
              <a:t> </a:t>
            </a:r>
            <a:r>
              <a:rPr lang="en-GB" sz="4000" b="1" dirty="0" smtClean="0">
                <a:solidFill>
                  <a:srgbClr val="0070C0"/>
                </a:solidFill>
              </a:rPr>
              <a:t>Refraction of Light Beam - Snell Law:</a:t>
            </a:r>
            <a:endParaRPr lang="en-GB" sz="4000" dirty="0">
              <a:solidFill>
                <a:srgbClr val="0070C0"/>
              </a:solidFill>
            </a:endParaRPr>
          </a:p>
        </p:txBody>
      </p:sp>
      <p:sp>
        <p:nvSpPr>
          <p:cNvPr id="3" name="Content Placeholder 2"/>
          <p:cNvSpPr>
            <a:spLocks noGrp="1"/>
          </p:cNvSpPr>
          <p:nvPr>
            <p:ph idx="1"/>
          </p:nvPr>
        </p:nvSpPr>
        <p:spPr>
          <a:xfrm>
            <a:off x="0" y="857232"/>
            <a:ext cx="9144000" cy="3429024"/>
          </a:xfrm>
        </p:spPr>
        <p:txBody>
          <a:bodyPr>
            <a:normAutofit/>
          </a:bodyPr>
          <a:lstStyle/>
          <a:p>
            <a:r>
              <a:rPr lang="en-GB" dirty="0" smtClean="0"/>
              <a:t>Reducing the velocity of light in matter, and reducing its wavelength, causes </a:t>
            </a:r>
            <a:r>
              <a:rPr lang="en-GB" b="1" dirty="0" smtClean="0"/>
              <a:t>refraction of the beam of light</a:t>
            </a:r>
            <a:r>
              <a:rPr lang="en-GB" dirty="0" smtClean="0"/>
              <a:t>. </a:t>
            </a:r>
            <a:br>
              <a:rPr lang="en-GB" dirty="0" smtClean="0"/>
            </a:br>
            <a:r>
              <a:rPr lang="en-GB" dirty="0" smtClean="0"/>
              <a:t>While crossing the border between two different materials, the light changes its direction of propagation according to the </a:t>
            </a:r>
            <a:r>
              <a:rPr lang="en-GB" b="1" dirty="0" smtClean="0"/>
              <a:t>Snell Equation:</a:t>
            </a:r>
            <a:r>
              <a:rPr lang="en-GB" dirty="0" smtClean="0"/>
              <a:t> </a:t>
            </a:r>
          </a:p>
          <a:p>
            <a:endParaRPr lang="en-GB" dirty="0"/>
          </a:p>
        </p:txBody>
      </p:sp>
      <p:pic>
        <p:nvPicPr>
          <p:cNvPr id="67586" name="Picture 2" descr="mhtml:file://C:\Users\amange\laser%20lectures\ch1\ch1.p11.mht!http://perg.phys.ksu.edu/vqm/laserweb/Ch-1/C1f06.gif"/>
          <p:cNvPicPr>
            <a:picLocks noChangeAspect="1" noChangeArrowheads="1"/>
          </p:cNvPicPr>
          <p:nvPr/>
        </p:nvPicPr>
        <p:blipFill>
          <a:blip r:embed="rId2" cstate="print"/>
          <a:srcRect/>
          <a:stretch>
            <a:fillRect/>
          </a:stretch>
        </p:blipFill>
        <p:spPr bwMode="auto">
          <a:xfrm>
            <a:off x="1357290" y="4214818"/>
            <a:ext cx="6340738" cy="785818"/>
          </a:xfrm>
          <a:prstGeom prst="rect">
            <a:avLst/>
          </a:prstGeom>
          <a:noFill/>
        </p:spPr>
      </p:pic>
      <p:sp>
        <p:nvSpPr>
          <p:cNvPr id="5" name="Slide Number Placeholder 4"/>
          <p:cNvSpPr>
            <a:spLocks noGrp="1"/>
          </p:cNvSpPr>
          <p:nvPr>
            <p:ph type="sldNum" sz="quarter" idx="12"/>
          </p:nvPr>
        </p:nvSpPr>
        <p:spPr/>
        <p:txBody>
          <a:bodyPr/>
          <a:lstStyle/>
          <a:p>
            <a:fld id="{4610748B-2FE4-4513-832F-29FB84700C36}" type="slidenum">
              <a:rPr lang="en-GB" smtClean="0"/>
              <a:pPr/>
              <a:t>20</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1000"/>
                                  </p:stCondLst>
                                  <p:childTnLst>
                                    <p:set>
                                      <p:cBhvr>
                                        <p:cTn id="10" dur="1" fill="hold">
                                          <p:stCondLst>
                                            <p:cond delay="0"/>
                                          </p:stCondLst>
                                        </p:cTn>
                                        <p:tgtEl>
                                          <p:spTgt spid="67586"/>
                                        </p:tgtEl>
                                        <p:attrNameLst>
                                          <p:attrName>style.visibility</p:attrName>
                                        </p:attrNameLst>
                                      </p:cBhvr>
                                      <p:to>
                                        <p:strVal val="visible"/>
                                      </p:to>
                                    </p:set>
                                    <p:animEffect transition="in" filter="blinds(horizontal)">
                                      <p:cBhvr>
                                        <p:cTn id="11"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1571612"/>
          </a:xfrm>
        </p:spPr>
        <p:txBody>
          <a:bodyPr>
            <a:normAutofit/>
          </a:bodyPr>
          <a:lstStyle/>
          <a:p>
            <a:r>
              <a:rPr lang="en-GB" b="1" dirty="0" smtClean="0"/>
              <a:t>Example 1.1:The velocity of Red light (</a:t>
            </a:r>
            <a:r>
              <a:rPr lang="en-GB" b="1" dirty="0" smtClean="0">
                <a:latin typeface="Symbol" pitchFamily="18" charset="2"/>
              </a:rPr>
              <a:t>l</a:t>
            </a:r>
            <a:r>
              <a:rPr lang="en-GB" b="1" baseline="-25000" dirty="0" smtClean="0"/>
              <a:t>0</a:t>
            </a:r>
            <a:r>
              <a:rPr lang="en-GB" b="1" dirty="0" smtClean="0"/>
              <a:t>= 0.6mm) in a certain medium is 1.5*10</a:t>
            </a:r>
            <a:r>
              <a:rPr lang="en-GB" b="1" baseline="30000" dirty="0" smtClean="0"/>
              <a:t>8</a:t>
            </a:r>
            <a:r>
              <a:rPr lang="en-GB" b="1" dirty="0" smtClean="0"/>
              <a:t> [m/s].</a:t>
            </a:r>
            <a:r>
              <a:rPr lang="en-GB" dirty="0" smtClean="0"/>
              <a:t> </a:t>
            </a:r>
            <a:br>
              <a:rPr lang="en-GB" dirty="0" smtClean="0"/>
            </a:br>
            <a:r>
              <a:rPr lang="en-GB" sz="2600" b="1" dirty="0" smtClean="0"/>
              <a:t>What is the wavelength of this light in this material?</a:t>
            </a:r>
            <a:r>
              <a:rPr lang="en-GB" sz="2600" dirty="0" smtClean="0"/>
              <a:t> </a:t>
            </a:r>
          </a:p>
          <a:p>
            <a:endParaRPr lang="en-GB" dirty="0"/>
          </a:p>
        </p:txBody>
      </p:sp>
      <p:sp>
        <p:nvSpPr>
          <p:cNvPr id="4" name="Rectangle 3"/>
          <p:cNvSpPr/>
          <p:nvPr/>
        </p:nvSpPr>
        <p:spPr>
          <a:xfrm>
            <a:off x="0" y="5687343"/>
            <a:ext cx="9358346" cy="1384995"/>
          </a:xfrm>
          <a:prstGeom prst="rect">
            <a:avLst/>
          </a:prstGeom>
        </p:spPr>
        <p:txBody>
          <a:bodyPr wrap="square">
            <a:spAutoFit/>
          </a:bodyPr>
          <a:lstStyle/>
          <a:p>
            <a:r>
              <a:rPr lang="en-GB" sz="2800" b="1" dirty="0" smtClean="0"/>
              <a:t>Conclusion: The wavelength of Red light in a material with an index of refraction of 2.0, is 0.3 [mm]</a:t>
            </a:r>
            <a:r>
              <a:rPr lang="en-GB" sz="2800" dirty="0" smtClean="0"/>
              <a:t> </a:t>
            </a:r>
            <a:br>
              <a:rPr lang="en-GB" sz="2800" dirty="0" smtClean="0"/>
            </a:br>
            <a:endParaRPr lang="en-GB" sz="2800" dirty="0" smtClean="0"/>
          </a:p>
        </p:txBody>
      </p:sp>
      <p:pic>
        <p:nvPicPr>
          <p:cNvPr id="66562" name="Picture 2" descr="mhtml:file://C:\Users\amange\laser%20lectures\ch1\ch1.p12.mht!http://perg.phys.ksu.edu/vqm/laserweb/Ch-1/C1f03.gif"/>
          <p:cNvPicPr>
            <a:picLocks noChangeAspect="1" noChangeArrowheads="1"/>
          </p:cNvPicPr>
          <p:nvPr/>
        </p:nvPicPr>
        <p:blipFill>
          <a:blip r:embed="rId2" cstate="print"/>
          <a:srcRect/>
          <a:stretch>
            <a:fillRect/>
          </a:stretch>
        </p:blipFill>
        <p:spPr bwMode="auto">
          <a:xfrm>
            <a:off x="4000496" y="2428868"/>
            <a:ext cx="3000396" cy="1613116"/>
          </a:xfrm>
          <a:prstGeom prst="rect">
            <a:avLst/>
          </a:prstGeom>
          <a:noFill/>
        </p:spPr>
      </p:pic>
      <p:sp>
        <p:nvSpPr>
          <p:cNvPr id="6" name="Rectangle 5"/>
          <p:cNvSpPr/>
          <p:nvPr/>
        </p:nvSpPr>
        <p:spPr>
          <a:xfrm>
            <a:off x="357158" y="1685122"/>
            <a:ext cx="4962555" cy="954107"/>
          </a:xfrm>
          <a:prstGeom prst="rect">
            <a:avLst/>
          </a:prstGeom>
        </p:spPr>
        <p:txBody>
          <a:bodyPr wrap="square">
            <a:spAutoFit/>
          </a:bodyPr>
          <a:lstStyle/>
          <a:p>
            <a:r>
              <a:rPr lang="en-GB" sz="2800" b="1" dirty="0">
                <a:solidFill>
                  <a:prstClr val="black"/>
                </a:solidFill>
              </a:rPr>
              <a:t>Solution to example </a:t>
            </a:r>
            <a:r>
              <a:rPr lang="en-GB" sz="2800" b="1" dirty="0" smtClean="0">
                <a:solidFill>
                  <a:prstClr val="black"/>
                </a:solidFill>
              </a:rPr>
              <a:t>1.1:</a:t>
            </a:r>
          </a:p>
          <a:p>
            <a:r>
              <a:rPr lang="en-GB" sz="2800" dirty="0" smtClean="0"/>
              <a:t>First find the index of refraction: </a:t>
            </a:r>
            <a:r>
              <a:rPr lang="en-GB" sz="2800" dirty="0" smtClean="0">
                <a:solidFill>
                  <a:prstClr val="black"/>
                </a:solidFill>
              </a:rPr>
              <a:t> </a:t>
            </a:r>
            <a:endParaRPr lang="en-GB" dirty="0"/>
          </a:p>
        </p:txBody>
      </p:sp>
      <p:pic>
        <p:nvPicPr>
          <p:cNvPr id="66564" name="Picture 4" descr="mhtml:file://C:\Users\amange\laser%20lectures\ch1\ch1.p12.mht!http://perg.phys.ksu.edu/vqm/laserweb/Ch-1/C1f04.gif"/>
          <p:cNvPicPr>
            <a:picLocks noChangeAspect="1" noChangeArrowheads="1"/>
          </p:cNvPicPr>
          <p:nvPr/>
        </p:nvPicPr>
        <p:blipFill>
          <a:blip r:embed="rId3" cstate="print"/>
          <a:srcRect/>
          <a:stretch>
            <a:fillRect/>
          </a:stretch>
        </p:blipFill>
        <p:spPr bwMode="auto">
          <a:xfrm>
            <a:off x="3751113" y="4572008"/>
            <a:ext cx="3606969" cy="963026"/>
          </a:xfrm>
          <a:prstGeom prst="rect">
            <a:avLst/>
          </a:prstGeom>
          <a:noFill/>
        </p:spPr>
      </p:pic>
      <p:sp>
        <p:nvSpPr>
          <p:cNvPr id="8" name="Rectangle 7"/>
          <p:cNvSpPr/>
          <p:nvPr/>
        </p:nvSpPr>
        <p:spPr>
          <a:xfrm>
            <a:off x="363537" y="4000504"/>
            <a:ext cx="8351867" cy="523220"/>
          </a:xfrm>
          <a:prstGeom prst="rect">
            <a:avLst/>
          </a:prstGeom>
        </p:spPr>
        <p:txBody>
          <a:bodyPr wrap="square">
            <a:spAutoFit/>
          </a:bodyPr>
          <a:lstStyle/>
          <a:p>
            <a:r>
              <a:rPr lang="en-GB" sz="2800" dirty="0">
                <a:solidFill>
                  <a:prstClr val="black"/>
                </a:solidFill>
              </a:rPr>
              <a:t>Using </a:t>
            </a:r>
            <a:r>
              <a:rPr lang="en-GB" sz="2800" dirty="0">
                <a:solidFill>
                  <a:srgbClr val="FF0000"/>
                </a:solidFill>
              </a:rPr>
              <a:t>n</a:t>
            </a:r>
            <a:r>
              <a:rPr lang="en-GB" sz="2800" dirty="0">
                <a:solidFill>
                  <a:prstClr val="black"/>
                </a:solidFill>
              </a:rPr>
              <a:t>, </a:t>
            </a:r>
            <a:r>
              <a:rPr lang="en-GB" sz="2400" dirty="0">
                <a:solidFill>
                  <a:prstClr val="black"/>
                </a:solidFill>
              </a:rPr>
              <a:t>calculate the wavelength in </a:t>
            </a:r>
            <a:r>
              <a:rPr lang="en-GB" sz="2400" dirty="0" smtClean="0">
                <a:solidFill>
                  <a:prstClr val="black"/>
                </a:solidFill>
              </a:rPr>
              <a:t>the material</a:t>
            </a:r>
            <a:r>
              <a:rPr lang="en-GB" sz="2400" dirty="0">
                <a:solidFill>
                  <a:prstClr val="black"/>
                </a:solidFill>
              </a:rPr>
              <a:t>:</a:t>
            </a:r>
            <a:r>
              <a:rPr lang="en-GB" sz="2800" dirty="0">
                <a:solidFill>
                  <a:prstClr val="black"/>
                </a:solidFill>
              </a:rPr>
              <a:t> </a:t>
            </a:r>
            <a:endParaRPr lang="en-GB" dirty="0"/>
          </a:p>
        </p:txBody>
      </p:sp>
      <p:sp>
        <p:nvSpPr>
          <p:cNvPr id="9" name="Slide Number Placeholder 8"/>
          <p:cNvSpPr>
            <a:spLocks noGrp="1"/>
          </p:cNvSpPr>
          <p:nvPr>
            <p:ph type="sldNum" sz="quarter" idx="12"/>
          </p:nvPr>
        </p:nvSpPr>
        <p:spPr/>
        <p:txBody>
          <a:bodyPr/>
          <a:lstStyle/>
          <a:p>
            <a:fld id="{4610748B-2FE4-4513-832F-29FB84700C36}" type="slidenum">
              <a:rPr lang="en-GB" smtClean="0"/>
              <a:pPr/>
              <a:t>21</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linds(horizontal)">
                                      <p:cBhvr>
                                        <p:cTn id="15" dur="500"/>
                                        <p:tgtEl>
                                          <p:spTgt spid="6">
                                            <p:txEl>
                                              <p:pRg st="1" end="1"/>
                                            </p:txEl>
                                          </p:spTgt>
                                        </p:tgtEl>
                                      </p:cBhvr>
                                    </p:animEffect>
                                  </p:childTnLst>
                                </p:cTn>
                              </p:par>
                              <p:par>
                                <p:cTn id="16" presetID="3" presetClass="entr" presetSubtype="10" fill="hold" nodeType="withEffect">
                                  <p:stCondLst>
                                    <p:cond delay="1000"/>
                                  </p:stCondLst>
                                  <p:childTnLst>
                                    <p:set>
                                      <p:cBhvr>
                                        <p:cTn id="17" dur="1" fill="hold">
                                          <p:stCondLst>
                                            <p:cond delay="0"/>
                                          </p:stCondLst>
                                        </p:cTn>
                                        <p:tgtEl>
                                          <p:spTgt spid="66562"/>
                                        </p:tgtEl>
                                        <p:attrNameLst>
                                          <p:attrName>style.visibility</p:attrName>
                                        </p:attrNameLst>
                                      </p:cBhvr>
                                      <p:to>
                                        <p:strVal val="visible"/>
                                      </p:to>
                                    </p:set>
                                    <p:animEffect transition="in" filter="blinds(horizontal)">
                                      <p:cBhvr>
                                        <p:cTn id="18" dur="500"/>
                                        <p:tgtEl>
                                          <p:spTgt spid="66562"/>
                                        </p:tgtEl>
                                      </p:cBhvr>
                                    </p:animEffect>
                                  </p:childTnLst>
                                </p:cTn>
                              </p:par>
                            </p:childTnLst>
                          </p:cTn>
                        </p:par>
                        <p:par>
                          <p:cTn id="19" fill="hold">
                            <p:stCondLst>
                              <p:cond delay="1500"/>
                            </p:stCondLst>
                            <p:childTnLst>
                              <p:par>
                                <p:cTn id="20" presetID="3" presetClass="entr" presetSubtype="10" fill="hold"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1000"/>
                                        <p:tgtEl>
                                          <p:spTgt spid="8">
                                            <p:txEl>
                                              <p:pRg st="0" end="0"/>
                                            </p:txEl>
                                          </p:spTgt>
                                        </p:tgtEl>
                                      </p:cBhvr>
                                    </p:animEffect>
                                  </p:childTnLst>
                                </p:cTn>
                              </p:par>
                            </p:childTnLst>
                          </p:cTn>
                        </p:par>
                        <p:par>
                          <p:cTn id="23" fill="hold">
                            <p:stCondLst>
                              <p:cond delay="2500"/>
                            </p:stCondLst>
                            <p:childTnLst>
                              <p:par>
                                <p:cTn id="24" presetID="3" presetClass="entr" presetSubtype="10" fill="hold" nodeType="afterEffect">
                                  <p:stCondLst>
                                    <p:cond delay="0"/>
                                  </p:stCondLst>
                                  <p:childTnLst>
                                    <p:set>
                                      <p:cBhvr>
                                        <p:cTn id="25" dur="1" fill="hold">
                                          <p:stCondLst>
                                            <p:cond delay="0"/>
                                          </p:stCondLst>
                                        </p:cTn>
                                        <p:tgtEl>
                                          <p:spTgt spid="66564"/>
                                        </p:tgtEl>
                                        <p:attrNameLst>
                                          <p:attrName>style.visibility</p:attrName>
                                        </p:attrNameLst>
                                      </p:cBhvr>
                                      <p:to>
                                        <p:strVal val="visible"/>
                                      </p:to>
                                    </p:set>
                                    <p:animEffect transition="in" filter="blinds(horizontal)">
                                      <p:cBhvr>
                                        <p:cTn id="26" dur="500"/>
                                        <p:tgtEl>
                                          <p:spTgt spid="66564"/>
                                        </p:tgtEl>
                                      </p:cBhvr>
                                    </p:animEffect>
                                  </p:childTnLst>
                                </p:cTn>
                              </p:par>
                              <p:par>
                                <p:cTn id="27" presetID="3" presetClass="entr" presetSubtype="10" fill="hold" grpId="0" nodeType="withEffect">
                                  <p:stCondLst>
                                    <p:cond delay="150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normAutofit/>
          </a:bodyPr>
          <a:lstStyle/>
          <a:p>
            <a:r>
              <a:rPr lang="en-GB" b="1" dirty="0" smtClean="0"/>
              <a:t>1.2 Properties of Laser Radiation</a:t>
            </a:r>
            <a:r>
              <a:rPr lang="en-GB" dirty="0" smtClean="0"/>
              <a:t> </a:t>
            </a:r>
            <a:endParaRPr lang="en-GB" dirty="0"/>
          </a:p>
        </p:txBody>
      </p:sp>
      <p:sp>
        <p:nvSpPr>
          <p:cNvPr id="3" name="Content Placeholder 2"/>
          <p:cNvSpPr>
            <a:spLocks noGrp="1"/>
          </p:cNvSpPr>
          <p:nvPr>
            <p:ph idx="1"/>
          </p:nvPr>
        </p:nvSpPr>
        <p:spPr>
          <a:xfrm>
            <a:off x="0" y="1071546"/>
            <a:ext cx="9144000" cy="5786454"/>
          </a:xfrm>
        </p:spPr>
        <p:txBody>
          <a:bodyPr>
            <a:normAutofit lnSpcReduction="10000"/>
          </a:bodyPr>
          <a:lstStyle/>
          <a:p>
            <a:pPr algn="just"/>
            <a:r>
              <a:rPr lang="en-GB" b="1" dirty="0" smtClean="0"/>
              <a:t>"Ordinary light"</a:t>
            </a:r>
            <a:r>
              <a:rPr lang="en-GB" dirty="0" smtClean="0"/>
              <a:t> (from the sun or lamps) is composed of many different wavelengths, radiating in all directions, and there is no phase relation between the different waves out of the source. </a:t>
            </a:r>
          </a:p>
          <a:p>
            <a:pPr algn="just"/>
            <a:r>
              <a:rPr lang="en-GB" b="1" dirty="0" smtClean="0"/>
              <a:t>Laser radiation</a:t>
            </a:r>
            <a:r>
              <a:rPr lang="en-GB" dirty="0" smtClean="0"/>
              <a:t> is characterized by certain properties which are not present in other electromagnetic radiation:</a:t>
            </a:r>
          </a:p>
          <a:p>
            <a:pPr>
              <a:buNone/>
            </a:pPr>
            <a:r>
              <a:rPr lang="en-GB" dirty="0" smtClean="0"/>
              <a:t> </a:t>
            </a:r>
            <a:br>
              <a:rPr lang="en-GB" dirty="0" smtClean="0"/>
            </a:br>
            <a:r>
              <a:rPr lang="en-GB" b="1" dirty="0" smtClean="0"/>
              <a:t>1.2.1 </a:t>
            </a:r>
            <a:r>
              <a:rPr lang="en-GB" b="1" dirty="0" err="1" smtClean="0">
                <a:hlinkClick r:id="rId2"/>
              </a:rPr>
              <a:t>Monochromaticity</a:t>
            </a:r>
            <a:r>
              <a:rPr lang="en-GB" b="1" dirty="0" smtClean="0"/>
              <a:t>.</a:t>
            </a:r>
            <a:r>
              <a:rPr lang="en-GB" dirty="0" smtClean="0"/>
              <a:t> </a:t>
            </a:r>
            <a:br>
              <a:rPr lang="en-GB" dirty="0" smtClean="0"/>
            </a:br>
            <a:r>
              <a:rPr lang="en-GB" b="1" dirty="0" smtClean="0"/>
              <a:t>1.2.2 </a:t>
            </a:r>
            <a:r>
              <a:rPr lang="en-GB" b="1" dirty="0" smtClean="0">
                <a:hlinkClick r:id="rId3"/>
              </a:rPr>
              <a:t>Directionality</a:t>
            </a:r>
            <a:r>
              <a:rPr lang="en-GB" b="1" dirty="0" smtClean="0"/>
              <a:t>.</a:t>
            </a:r>
            <a:r>
              <a:rPr lang="en-GB" dirty="0" smtClean="0"/>
              <a:t> </a:t>
            </a:r>
            <a:br>
              <a:rPr lang="en-GB" dirty="0" smtClean="0"/>
            </a:br>
            <a:r>
              <a:rPr lang="en-GB" b="1" dirty="0" smtClean="0"/>
              <a:t>1.2.3 </a:t>
            </a:r>
            <a:r>
              <a:rPr lang="en-GB" b="1" dirty="0" smtClean="0">
                <a:hlinkClick r:id="rId4"/>
              </a:rPr>
              <a:t>Coherence</a:t>
            </a:r>
            <a:r>
              <a:rPr lang="en-GB" b="1" dirty="0" smtClean="0"/>
              <a:t>.</a:t>
            </a:r>
            <a:r>
              <a:rPr lang="en-GB" dirty="0" smtClean="0"/>
              <a:t> </a:t>
            </a:r>
            <a:br>
              <a:rPr lang="en-GB" dirty="0" smtClean="0"/>
            </a:br>
            <a:endParaRPr lang="en-GB" dirty="0" smtClean="0"/>
          </a:p>
          <a:p>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22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lstStyle/>
          <a:p>
            <a:pPr algn="l"/>
            <a:r>
              <a:rPr lang="en-GB" b="1" dirty="0" smtClean="0"/>
              <a:t>1.2.1 </a:t>
            </a:r>
            <a:r>
              <a:rPr lang="en-GB" b="1" dirty="0" err="1" smtClean="0"/>
              <a:t>Monochromaticity</a:t>
            </a:r>
            <a:r>
              <a:rPr lang="en-GB" dirty="0" smtClean="0"/>
              <a:t> </a:t>
            </a:r>
            <a:endParaRPr lang="en-GB" dirty="0"/>
          </a:p>
        </p:txBody>
      </p:sp>
      <p:sp>
        <p:nvSpPr>
          <p:cNvPr id="3" name="Content Placeholder 2"/>
          <p:cNvSpPr>
            <a:spLocks noGrp="1"/>
          </p:cNvSpPr>
          <p:nvPr>
            <p:ph idx="1"/>
          </p:nvPr>
        </p:nvSpPr>
        <p:spPr>
          <a:xfrm>
            <a:off x="0" y="1071546"/>
            <a:ext cx="9144000" cy="2000264"/>
          </a:xfrm>
        </p:spPr>
        <p:txBody>
          <a:bodyPr>
            <a:noAutofit/>
          </a:bodyPr>
          <a:lstStyle/>
          <a:p>
            <a:r>
              <a:rPr lang="en-GB" sz="2400" b="1" dirty="0" err="1" smtClean="0"/>
              <a:t>Monochromaticity</a:t>
            </a:r>
            <a:r>
              <a:rPr lang="en-GB" sz="2400" b="1" dirty="0" smtClean="0"/>
              <a:t> means "One colour".</a:t>
            </a:r>
            <a:r>
              <a:rPr lang="en-GB" sz="2400" dirty="0" smtClean="0"/>
              <a:t> </a:t>
            </a:r>
            <a:br>
              <a:rPr lang="en-GB" sz="2400" dirty="0" smtClean="0"/>
            </a:br>
            <a:r>
              <a:rPr lang="en-GB" sz="2400" dirty="0" smtClean="0"/>
              <a:t>To understand this term, examine "</a:t>
            </a:r>
            <a:r>
              <a:rPr lang="en-GB" sz="2400" b="1" dirty="0" smtClean="0"/>
              <a:t>white light</a:t>
            </a:r>
            <a:r>
              <a:rPr lang="en-GB" sz="2400" dirty="0" smtClean="0"/>
              <a:t>" which is the colour interpreted in the mind when we see all colours together. </a:t>
            </a:r>
            <a:br>
              <a:rPr lang="en-GB" sz="2400" dirty="0" smtClean="0"/>
            </a:br>
            <a:r>
              <a:rPr lang="en-GB" sz="2400" b="1" dirty="0" smtClean="0"/>
              <a:t>When "white light" is transmitted through a prism</a:t>
            </a:r>
            <a:r>
              <a:rPr lang="en-GB" sz="2400" dirty="0" smtClean="0"/>
              <a:t>, it is divided into the different colours which are in it, as seen in figure 1.6. </a:t>
            </a:r>
            <a:endParaRPr lang="en-GB" sz="2400" dirty="0"/>
          </a:p>
        </p:txBody>
      </p:sp>
      <p:sp>
        <p:nvSpPr>
          <p:cNvPr id="4" name="Rectangle 3"/>
          <p:cNvSpPr/>
          <p:nvPr/>
        </p:nvSpPr>
        <p:spPr>
          <a:xfrm>
            <a:off x="2214594" y="6345816"/>
            <a:ext cx="6858000" cy="369332"/>
          </a:xfrm>
          <a:prstGeom prst="rect">
            <a:avLst/>
          </a:prstGeom>
        </p:spPr>
        <p:txBody>
          <a:bodyPr wrap="square">
            <a:spAutoFit/>
          </a:bodyPr>
          <a:lstStyle/>
          <a:p>
            <a:r>
              <a:rPr lang="en-GB" b="1" dirty="0" smtClean="0"/>
              <a:t>Figure 1.6: White light passing through a prism</a:t>
            </a:r>
            <a:endParaRPr lang="en-GB" dirty="0"/>
          </a:p>
        </p:txBody>
      </p:sp>
      <p:pic>
        <p:nvPicPr>
          <p:cNvPr id="64513" name="Picture 1" descr="C:\Users\amange\Pictures\5.bmp"/>
          <p:cNvPicPr>
            <a:picLocks noChangeAspect="1" noChangeArrowheads="1"/>
          </p:cNvPicPr>
          <p:nvPr/>
        </p:nvPicPr>
        <p:blipFill>
          <a:blip r:embed="rId2" cstate="print"/>
          <a:srcRect/>
          <a:stretch>
            <a:fillRect/>
          </a:stretch>
        </p:blipFill>
        <p:spPr bwMode="auto">
          <a:xfrm>
            <a:off x="1842204" y="3376619"/>
            <a:ext cx="6158820" cy="2909901"/>
          </a:xfrm>
          <a:prstGeom prst="rect">
            <a:avLst/>
          </a:prstGeom>
          <a:noFill/>
        </p:spPr>
      </p:pic>
      <p:sp>
        <p:nvSpPr>
          <p:cNvPr id="6" name="Slide Number Placeholder 5"/>
          <p:cNvSpPr>
            <a:spLocks noGrp="1"/>
          </p:cNvSpPr>
          <p:nvPr>
            <p:ph type="sldNum" sz="quarter" idx="12"/>
          </p:nvPr>
        </p:nvSpPr>
        <p:spPr/>
        <p:txBody>
          <a:bodyPr/>
          <a:lstStyle/>
          <a:p>
            <a:fld id="{4610748B-2FE4-4513-832F-29FB84700C36}" type="slidenum">
              <a:rPr lang="en-GB" smtClean="0"/>
              <a:pPr/>
              <a:t>23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3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16640"/>
                            </p:stCondLst>
                            <p:childTnLst>
                              <p:par>
                                <p:cTn id="11" presetID="3" presetClass="entr" presetSubtype="10" fill="hold" nodeType="afterEffect">
                                  <p:stCondLst>
                                    <p:cond delay="0"/>
                                  </p:stCondLst>
                                  <p:childTnLst>
                                    <p:set>
                                      <p:cBhvr>
                                        <p:cTn id="12" dur="1" fill="hold">
                                          <p:stCondLst>
                                            <p:cond delay="0"/>
                                          </p:stCondLst>
                                        </p:cTn>
                                        <p:tgtEl>
                                          <p:spTgt spid="64513"/>
                                        </p:tgtEl>
                                        <p:attrNameLst>
                                          <p:attrName>style.visibility</p:attrName>
                                        </p:attrNameLst>
                                      </p:cBhvr>
                                      <p:to>
                                        <p:strVal val="visible"/>
                                      </p:to>
                                    </p:set>
                                    <p:animEffect transition="in" filter="blinds(horizontal)">
                                      <p:cBhvr>
                                        <p:cTn id="13" dur="500"/>
                                        <p:tgtEl>
                                          <p:spTgt spid="64513"/>
                                        </p:tgtEl>
                                      </p:cBhvr>
                                    </p:animEffect>
                                  </p:childTnLst>
                                </p:cTn>
                              </p:par>
                            </p:childTnLst>
                          </p:cTn>
                        </p:par>
                        <p:par>
                          <p:cTn id="14" fill="hold">
                            <p:stCondLst>
                              <p:cond delay="17140"/>
                            </p:stCondLst>
                            <p:childTnLst>
                              <p:par>
                                <p:cTn id="15" presetID="3" presetClass="entr" presetSubtype="1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222" y="0"/>
            <a:ext cx="9787006" cy="5072074"/>
          </a:xfrm>
        </p:spPr>
        <p:txBody>
          <a:bodyPr>
            <a:normAutofit fontScale="32500" lnSpcReduction="20000"/>
          </a:bodyPr>
          <a:lstStyle/>
          <a:p>
            <a:pPr lvl="1"/>
            <a:r>
              <a:rPr lang="en-GB" sz="8200" b="1" dirty="0" smtClean="0"/>
              <a:t>  The Meaning of "One Colour"</a:t>
            </a:r>
            <a:r>
              <a:rPr lang="en-GB" sz="8200" dirty="0" smtClean="0"/>
              <a:t> </a:t>
            </a:r>
          </a:p>
          <a:p>
            <a:pPr>
              <a:buNone/>
            </a:pPr>
            <a:r>
              <a:rPr lang="en-GB" sz="8600" dirty="0" smtClean="0"/>
              <a:t>    In the theoretical sense "</a:t>
            </a:r>
            <a:r>
              <a:rPr lang="en-GB" sz="8600" b="1" dirty="0" smtClean="0"/>
              <a:t>One Colour</a:t>
            </a:r>
            <a:r>
              <a:rPr lang="en-GB" sz="8600" dirty="0" smtClean="0"/>
              <a:t>", which is called "</a:t>
            </a:r>
            <a:r>
              <a:rPr lang="en-GB" sz="8600" b="1" dirty="0" smtClean="0"/>
              <a:t>spectral line</a:t>
            </a:r>
            <a:r>
              <a:rPr lang="en-GB" sz="8600" dirty="0" smtClean="0"/>
              <a:t>", means </a:t>
            </a:r>
            <a:r>
              <a:rPr lang="en-GB" sz="8600" b="1" dirty="0" smtClean="0"/>
              <a:t>one wavelength</a:t>
            </a:r>
            <a:r>
              <a:rPr lang="en-GB" sz="8600" i="1" dirty="0" smtClean="0"/>
              <a:t> </a:t>
            </a:r>
            <a:r>
              <a:rPr lang="en-GB" sz="8600" dirty="0" smtClean="0"/>
              <a:t>(</a:t>
            </a:r>
            <a:r>
              <a:rPr lang="en-GB" sz="8600" b="1" dirty="0" smtClean="0">
                <a:latin typeface="Symbol" pitchFamily="18" charset="2"/>
              </a:rPr>
              <a:t>l</a:t>
            </a:r>
            <a:r>
              <a:rPr lang="en-GB" sz="8600" b="1" baseline="-25000" dirty="0" smtClean="0"/>
              <a:t>0</a:t>
            </a:r>
            <a:r>
              <a:rPr lang="en-GB" sz="8600" dirty="0" smtClean="0"/>
              <a:t>). </a:t>
            </a:r>
            <a:br>
              <a:rPr lang="en-GB" sz="8600" dirty="0" smtClean="0"/>
            </a:br>
            <a:r>
              <a:rPr lang="en-GB" sz="8600" dirty="0" smtClean="0"/>
              <a:t>A graph of light intensity versus wavelength for ideal "one colour" is shown on the right side of figure 1.7. The right side of figure 1.7shows an artistic description of realistic "one colour". It has a peak of its value of "the </a:t>
            </a:r>
            <a:r>
              <a:rPr lang="en-GB" sz="8600" dirty="0" err="1" smtClean="0"/>
              <a:t>colour“,but</a:t>
            </a:r>
            <a:r>
              <a:rPr lang="en-GB" sz="8600" dirty="0" smtClean="0"/>
              <a:t> include a spread around the central peak. In reality, every spectral line has a</a:t>
            </a:r>
            <a:r>
              <a:rPr lang="en-GB" sz="8600" b="1" dirty="0" smtClean="0"/>
              <a:t> finite spectral width (</a:t>
            </a:r>
            <a:r>
              <a:rPr lang="en-GB" sz="8600" b="1" dirty="0" smtClean="0">
                <a:latin typeface="Symbol" pitchFamily="18" charset="2"/>
              </a:rPr>
              <a:t>Dl</a:t>
            </a:r>
            <a:r>
              <a:rPr lang="en-GB" sz="8600" b="1" dirty="0" smtClean="0"/>
              <a:t>)</a:t>
            </a:r>
            <a:r>
              <a:rPr lang="en-GB" sz="8600" dirty="0" smtClean="0"/>
              <a:t> around its </a:t>
            </a:r>
            <a:r>
              <a:rPr lang="en-GB" sz="8600" b="1" dirty="0" smtClean="0"/>
              <a:t>central wavelength (</a:t>
            </a:r>
            <a:r>
              <a:rPr lang="en-GB" sz="8600" b="1" dirty="0" smtClean="0">
                <a:latin typeface="Symbol" pitchFamily="18" charset="2"/>
              </a:rPr>
              <a:t>l</a:t>
            </a:r>
            <a:r>
              <a:rPr lang="en-GB" sz="8600" b="1" baseline="-25000" dirty="0" smtClean="0"/>
              <a:t>0</a:t>
            </a:r>
            <a:r>
              <a:rPr lang="en-GB" sz="8600" b="1" dirty="0" smtClean="0"/>
              <a:t>)</a:t>
            </a:r>
            <a:r>
              <a:rPr lang="en-GB" sz="8600" dirty="0" smtClean="0"/>
              <a:t>, as can be seen in the left side of figure 1.7. </a:t>
            </a:r>
            <a:endParaRPr lang="en-GB" sz="8600" dirty="0"/>
          </a:p>
        </p:txBody>
      </p:sp>
      <p:sp>
        <p:nvSpPr>
          <p:cNvPr id="4" name="Rectangle 3"/>
          <p:cNvSpPr/>
          <p:nvPr/>
        </p:nvSpPr>
        <p:spPr>
          <a:xfrm>
            <a:off x="1142976" y="6457890"/>
            <a:ext cx="8001056" cy="400110"/>
          </a:xfrm>
          <a:prstGeom prst="rect">
            <a:avLst/>
          </a:prstGeom>
        </p:spPr>
        <p:txBody>
          <a:bodyPr wrap="square">
            <a:spAutoFit/>
          </a:bodyPr>
          <a:lstStyle/>
          <a:p>
            <a:r>
              <a:rPr lang="en-GB" b="1" dirty="0" smtClean="0"/>
              <a:t>Figure 1.7: </a:t>
            </a:r>
            <a:r>
              <a:rPr lang="en-GB" sz="2000" b="1" dirty="0" smtClean="0"/>
              <a:t>Bandwidth</a:t>
            </a:r>
            <a:r>
              <a:rPr lang="en-GB" b="1" dirty="0" smtClean="0"/>
              <a:t> of laser radiation in Theory and in Reality  </a:t>
            </a:r>
            <a:endParaRPr lang="en-GB" dirty="0"/>
          </a:p>
        </p:txBody>
      </p:sp>
      <p:pic>
        <p:nvPicPr>
          <p:cNvPr id="63489" name="Picture 1" descr="C:\Users\amange\Pictures\6.bmp"/>
          <p:cNvPicPr>
            <a:picLocks noChangeAspect="1" noChangeArrowheads="1"/>
          </p:cNvPicPr>
          <p:nvPr/>
        </p:nvPicPr>
        <p:blipFill>
          <a:blip r:embed="rId2" cstate="print"/>
          <a:srcRect/>
          <a:stretch>
            <a:fillRect/>
          </a:stretch>
        </p:blipFill>
        <p:spPr bwMode="auto">
          <a:xfrm>
            <a:off x="1000100" y="4000504"/>
            <a:ext cx="7517018" cy="2500330"/>
          </a:xfrm>
          <a:prstGeom prst="rect">
            <a:avLst/>
          </a:prstGeom>
          <a:noFill/>
        </p:spPr>
      </p:pic>
      <p:sp>
        <p:nvSpPr>
          <p:cNvPr id="5" name="Slide Number Placeholder 4"/>
          <p:cNvSpPr>
            <a:spLocks noGrp="1"/>
          </p:cNvSpPr>
          <p:nvPr>
            <p:ph type="sldNum" sz="quarter" idx="12"/>
          </p:nvPr>
        </p:nvSpPr>
        <p:spPr/>
        <p:txBody>
          <a:bodyPr/>
          <a:lstStyle/>
          <a:p>
            <a:fld id="{4610748B-2FE4-4513-832F-29FB84700C36}" type="slidenum">
              <a:rPr lang="en-GB" smtClean="0"/>
              <a:pPr/>
              <a:t>24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1500"/>
                                  </p:stCondLst>
                                  <p:childTnLst>
                                    <p:set>
                                      <p:cBhvr>
                                        <p:cTn id="6" dur="1" fill="hold">
                                          <p:stCondLst>
                                            <p:cond delay="0"/>
                                          </p:stCondLst>
                                        </p:cTn>
                                        <p:tgtEl>
                                          <p:spTgt spid="63489"/>
                                        </p:tgtEl>
                                        <p:attrNameLst>
                                          <p:attrName>style.visibility</p:attrName>
                                        </p:attrNameLst>
                                      </p:cBhvr>
                                      <p:to>
                                        <p:strVal val="visible"/>
                                      </p:to>
                                    </p:set>
                                    <p:animEffect transition="in" filter="blinds(horizontal)">
                                      <p:cBhvr>
                                        <p:cTn id="7" dur="500"/>
                                        <p:tgtEl>
                                          <p:spTgt spid="63489"/>
                                        </p:tgtEl>
                                      </p:cBhvr>
                                    </p:animEffect>
                                  </p:childTnLst>
                                </p:cTn>
                              </p:par>
                            </p:childTnLst>
                          </p:cTn>
                        </p:par>
                        <p:par>
                          <p:cTn id="8" fill="hold">
                            <p:stCondLst>
                              <p:cond delay="2000"/>
                            </p:stCondLst>
                            <p:childTnLst>
                              <p:par>
                                <p:cTn id="9" presetID="3"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p:spPr>
        <p:txBody>
          <a:bodyPr>
            <a:normAutofit fontScale="90000"/>
          </a:bodyPr>
          <a:lstStyle/>
          <a:p>
            <a:r>
              <a:rPr lang="en-GB" b="1" dirty="0" smtClean="0"/>
              <a:t>1.2.2. Directionality</a:t>
            </a:r>
            <a:r>
              <a:rPr lang="en-GB" dirty="0" smtClean="0"/>
              <a:t> </a:t>
            </a:r>
            <a:endParaRPr lang="en-GB" dirty="0"/>
          </a:p>
        </p:txBody>
      </p:sp>
      <p:sp>
        <p:nvSpPr>
          <p:cNvPr id="3" name="Content Placeholder 2"/>
          <p:cNvSpPr>
            <a:spLocks noGrp="1"/>
          </p:cNvSpPr>
          <p:nvPr>
            <p:ph idx="1"/>
          </p:nvPr>
        </p:nvSpPr>
        <p:spPr>
          <a:xfrm>
            <a:off x="0" y="714356"/>
            <a:ext cx="9144000" cy="3857652"/>
          </a:xfrm>
        </p:spPr>
        <p:txBody>
          <a:bodyPr>
            <a:normAutofit fontScale="77500" lnSpcReduction="20000"/>
          </a:bodyPr>
          <a:lstStyle/>
          <a:p>
            <a:r>
              <a:rPr lang="en-GB" dirty="0" smtClean="0"/>
              <a:t>Radiation comes out of the laser in a certain direction, and spreads at a defined </a:t>
            </a:r>
            <a:r>
              <a:rPr lang="en-GB" b="1" dirty="0" smtClean="0"/>
              <a:t>divergence angle (</a:t>
            </a:r>
            <a:r>
              <a:rPr lang="en-GB" b="1" dirty="0" smtClean="0">
                <a:latin typeface="Symbol" pitchFamily="18" charset="2"/>
              </a:rPr>
              <a:t>q</a:t>
            </a:r>
            <a:r>
              <a:rPr lang="en-GB" b="1" dirty="0" smtClean="0"/>
              <a:t>)</a:t>
            </a:r>
            <a:r>
              <a:rPr lang="en-GB" dirty="0" smtClean="0"/>
              <a:t> (see fig. 1.8, and example 1.2). </a:t>
            </a:r>
            <a:br>
              <a:rPr lang="en-GB" dirty="0" smtClean="0"/>
            </a:br>
            <a:r>
              <a:rPr lang="en-GB" b="1" dirty="0" smtClean="0"/>
              <a:t>This angular spreading of a laser beam is very small compared to other sources of electromagnetic radiation</a:t>
            </a:r>
            <a:r>
              <a:rPr lang="en-GB" dirty="0" smtClean="0"/>
              <a:t>, and described by a </a:t>
            </a:r>
            <a:r>
              <a:rPr lang="en-GB" b="1" dirty="0" smtClean="0"/>
              <a:t>small divergence angle</a:t>
            </a:r>
            <a:r>
              <a:rPr lang="en-GB" dirty="0" smtClean="0"/>
              <a:t> (of the order of </a:t>
            </a:r>
            <a:r>
              <a:rPr lang="en-GB" b="1" dirty="0" err="1" smtClean="0"/>
              <a:t>milli</a:t>
            </a:r>
            <a:r>
              <a:rPr lang="en-GB" b="1" dirty="0" smtClean="0"/>
              <a:t>-radians</a:t>
            </a:r>
            <a:r>
              <a:rPr lang="en-GB" dirty="0" smtClean="0"/>
              <a:t>). </a:t>
            </a:r>
          </a:p>
          <a:p>
            <a:r>
              <a:rPr lang="en-GB" dirty="0" smtClean="0"/>
              <a:t>In </a:t>
            </a:r>
            <a:r>
              <a:rPr lang="en-GB" b="1" dirty="0" smtClean="0">
                <a:hlinkClick r:id="rId2"/>
              </a:rPr>
              <a:t>chapter 7</a:t>
            </a:r>
            <a:r>
              <a:rPr lang="en-GB" dirty="0" smtClean="0"/>
              <a:t>, laser radiation characteristics are discussed in more detail, and different methods for measuring beam divergence are described. </a:t>
            </a:r>
            <a:br>
              <a:rPr lang="en-GB" dirty="0" smtClean="0"/>
            </a:br>
            <a:r>
              <a:rPr lang="en-GB" dirty="0" smtClean="0"/>
              <a:t>In figure 1.8, a </a:t>
            </a:r>
            <a:r>
              <a:rPr lang="en-GB" b="1" dirty="0" smtClean="0"/>
              <a:t>comparison</a:t>
            </a:r>
            <a:r>
              <a:rPr lang="en-GB" dirty="0" smtClean="0"/>
              <a:t> is made between the radiation out of a laser, and the radiation out of a standard lamp. </a:t>
            </a:r>
          </a:p>
          <a:p>
            <a:endParaRPr lang="en-GB" dirty="0"/>
          </a:p>
        </p:txBody>
      </p:sp>
      <p:sp>
        <p:nvSpPr>
          <p:cNvPr id="4" name="Rectangle 3"/>
          <p:cNvSpPr/>
          <p:nvPr/>
        </p:nvSpPr>
        <p:spPr>
          <a:xfrm>
            <a:off x="142844" y="6215082"/>
            <a:ext cx="9144000" cy="369332"/>
          </a:xfrm>
          <a:prstGeom prst="rect">
            <a:avLst/>
          </a:prstGeom>
        </p:spPr>
        <p:txBody>
          <a:bodyPr wrap="square">
            <a:spAutoFit/>
          </a:bodyPr>
          <a:lstStyle/>
          <a:p>
            <a:r>
              <a:rPr lang="en-GB" b="1" dirty="0" smtClean="0"/>
              <a:t>Fig.1.8: comparison between the light out of a laser, and the light out of an incandescent lamp</a:t>
            </a:r>
            <a:endParaRPr lang="en-GB" dirty="0"/>
          </a:p>
        </p:txBody>
      </p:sp>
      <p:pic>
        <p:nvPicPr>
          <p:cNvPr id="62465" name="Picture 1" descr="C:\Users\amange\Pictures\7.bmp"/>
          <p:cNvPicPr>
            <a:picLocks noChangeAspect="1" noChangeArrowheads="1"/>
          </p:cNvPicPr>
          <p:nvPr/>
        </p:nvPicPr>
        <p:blipFill>
          <a:blip r:embed="rId3" cstate="print"/>
          <a:srcRect/>
          <a:stretch>
            <a:fillRect/>
          </a:stretch>
        </p:blipFill>
        <p:spPr bwMode="auto">
          <a:xfrm>
            <a:off x="142844" y="4214818"/>
            <a:ext cx="8822593" cy="1928826"/>
          </a:xfrm>
          <a:prstGeom prst="rect">
            <a:avLst/>
          </a:prstGeom>
          <a:noFill/>
        </p:spPr>
      </p:pic>
      <p:sp>
        <p:nvSpPr>
          <p:cNvPr id="6" name="Slide Number Placeholder 5"/>
          <p:cNvSpPr>
            <a:spLocks noGrp="1"/>
          </p:cNvSpPr>
          <p:nvPr>
            <p:ph type="sldNum" sz="quarter" idx="12"/>
          </p:nvPr>
        </p:nvSpPr>
        <p:spPr/>
        <p:txBody>
          <a:bodyPr/>
          <a:lstStyle/>
          <a:p>
            <a:fld id="{4610748B-2FE4-4513-832F-29FB84700C36}" type="slidenum">
              <a:rPr lang="en-GB" smtClean="0"/>
              <a:pPr/>
              <a:t>25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1500"/>
                                  </p:stCondLst>
                                  <p:childTnLst>
                                    <p:set>
                                      <p:cBhvr>
                                        <p:cTn id="10" dur="1" fill="hold">
                                          <p:stCondLst>
                                            <p:cond delay="0"/>
                                          </p:stCondLst>
                                        </p:cTn>
                                        <p:tgtEl>
                                          <p:spTgt spid="62465"/>
                                        </p:tgtEl>
                                        <p:attrNameLst>
                                          <p:attrName>style.visibility</p:attrName>
                                        </p:attrNameLst>
                                      </p:cBhvr>
                                      <p:to>
                                        <p:strVal val="visible"/>
                                      </p:to>
                                    </p:set>
                                    <p:animEffect transition="in" filter="blinds(horizontal)">
                                      <p:cBhvr>
                                        <p:cTn id="11" dur="500"/>
                                        <p:tgtEl>
                                          <p:spTgt spid="62465"/>
                                        </p:tgtEl>
                                      </p:cBhvr>
                                    </p:animEffect>
                                  </p:childTnLst>
                                </p:cTn>
                              </p:par>
                            </p:childTnLst>
                          </p:cTn>
                        </p:par>
                        <p:par>
                          <p:cTn id="12" fill="hold">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785794"/>
          </a:xfrm>
        </p:spPr>
        <p:txBody>
          <a:bodyPr>
            <a:normAutofit fontScale="90000"/>
          </a:bodyPr>
          <a:lstStyle/>
          <a:p>
            <a:r>
              <a:rPr lang="en-GB" b="1" dirty="0" smtClean="0"/>
              <a:t>Divergence Angle</a:t>
            </a:r>
            <a:r>
              <a:rPr lang="en-GB" dirty="0" smtClean="0"/>
              <a:t> </a:t>
            </a:r>
            <a:br>
              <a:rPr lang="en-GB" dirty="0" smtClean="0"/>
            </a:br>
            <a:endParaRPr lang="en-GB" dirty="0"/>
          </a:p>
        </p:txBody>
      </p:sp>
      <p:sp>
        <p:nvSpPr>
          <p:cNvPr id="3" name="Content Placeholder 2"/>
          <p:cNvSpPr>
            <a:spLocks noGrp="1"/>
          </p:cNvSpPr>
          <p:nvPr>
            <p:ph idx="1"/>
          </p:nvPr>
        </p:nvSpPr>
        <p:spPr>
          <a:xfrm>
            <a:off x="0" y="714380"/>
            <a:ext cx="9144000" cy="6286520"/>
          </a:xfrm>
        </p:spPr>
        <p:txBody>
          <a:bodyPr>
            <a:normAutofit fontScale="85000" lnSpcReduction="20000"/>
          </a:bodyPr>
          <a:lstStyle/>
          <a:p>
            <a:r>
              <a:rPr lang="en-GB" b="1" dirty="0" smtClean="0"/>
              <a:t>Divergence Angle</a:t>
            </a:r>
            <a:r>
              <a:rPr lang="en-GB" dirty="0" smtClean="0"/>
              <a:t> is the </a:t>
            </a:r>
            <a:r>
              <a:rPr lang="en-GB" b="1" dirty="0" smtClean="0"/>
              <a:t>full angle</a:t>
            </a:r>
            <a:r>
              <a:rPr lang="en-GB" dirty="0" smtClean="0"/>
              <a:t> of opening of the beam. (Some books use half of this angle as divergence angle). </a:t>
            </a:r>
            <a:br>
              <a:rPr lang="en-GB" dirty="0" smtClean="0"/>
            </a:br>
            <a:r>
              <a:rPr lang="en-GB" dirty="0" smtClean="0"/>
              <a:t>The relation between radians and degrees is given by: </a:t>
            </a:r>
          </a:p>
          <a:p>
            <a:pPr>
              <a:buNone/>
            </a:pPr>
            <a:r>
              <a:rPr lang="en-GB" b="1" dirty="0"/>
              <a:t> </a:t>
            </a:r>
            <a:r>
              <a:rPr lang="en-GB" b="1" dirty="0" smtClean="0"/>
              <a:t>    360</a:t>
            </a:r>
            <a:r>
              <a:rPr lang="en-GB" b="1" baseline="30000" dirty="0" smtClean="0"/>
              <a:t>0 </a:t>
            </a:r>
            <a:r>
              <a:rPr lang="en-GB" b="1" dirty="0" smtClean="0"/>
              <a:t>= 2</a:t>
            </a:r>
            <a:r>
              <a:rPr lang="en-GB" b="1" dirty="0" smtClean="0">
                <a:latin typeface="Symbol" pitchFamily="18" charset="2"/>
              </a:rPr>
              <a:t>p</a:t>
            </a:r>
            <a:r>
              <a:rPr lang="en-GB" b="1" dirty="0" smtClean="0"/>
              <a:t> Radians</a:t>
            </a:r>
            <a:r>
              <a:rPr lang="en-GB" dirty="0" smtClean="0"/>
              <a:t> </a:t>
            </a:r>
            <a:br>
              <a:rPr lang="en-GB" dirty="0" smtClean="0"/>
            </a:br>
            <a:r>
              <a:rPr lang="en-GB" b="1" dirty="0" smtClean="0"/>
              <a:t>1 Radian = 57.3</a:t>
            </a:r>
            <a:r>
              <a:rPr lang="en-GB" b="1" baseline="30000" dirty="0" smtClean="0"/>
              <a:t>0</a:t>
            </a:r>
            <a:r>
              <a:rPr lang="en-GB" dirty="0" smtClean="0"/>
              <a:t> </a:t>
            </a:r>
            <a:br>
              <a:rPr lang="en-GB" dirty="0" smtClean="0"/>
            </a:br>
            <a:r>
              <a:rPr lang="en-GB" b="1" dirty="0" smtClean="0"/>
              <a:t>1 </a:t>
            </a:r>
            <a:r>
              <a:rPr lang="en-GB" b="1" dirty="0" err="1" smtClean="0"/>
              <a:t>milli</a:t>
            </a:r>
            <a:r>
              <a:rPr lang="en-GB" b="1" dirty="0" smtClean="0"/>
              <a:t>-Radian = 1 m.rad = 0.057</a:t>
            </a:r>
            <a:r>
              <a:rPr lang="en-GB" b="1" baseline="30000" dirty="0" smtClean="0"/>
              <a:t>0</a:t>
            </a:r>
            <a:r>
              <a:rPr lang="en-GB" dirty="0" smtClean="0"/>
              <a:t> </a:t>
            </a:r>
          </a:p>
          <a:p>
            <a:pPr>
              <a:buNone/>
            </a:pPr>
            <a:r>
              <a:rPr lang="en-GB" dirty="0"/>
              <a:t> </a:t>
            </a:r>
            <a:r>
              <a:rPr lang="en-GB" dirty="0" smtClean="0"/>
              <a:t>    Using the relation between minutes and degrees: 1</a:t>
            </a:r>
            <a:r>
              <a:rPr lang="en-GB" baseline="30000" dirty="0" smtClean="0"/>
              <a:t>0</a:t>
            </a:r>
            <a:r>
              <a:rPr lang="en-GB" dirty="0" smtClean="0"/>
              <a:t>=60’, </a:t>
            </a:r>
          </a:p>
          <a:p>
            <a:pPr>
              <a:buNone/>
            </a:pPr>
            <a:r>
              <a:rPr lang="en-GB" dirty="0"/>
              <a:t> </a:t>
            </a:r>
            <a:r>
              <a:rPr lang="en-GB" dirty="0" smtClean="0"/>
              <a:t>    we get: </a:t>
            </a:r>
          </a:p>
          <a:p>
            <a:r>
              <a:rPr lang="en-GB" b="1" dirty="0" smtClean="0"/>
              <a:t>1 m.rad = 0.057*60’= 3.5’</a:t>
            </a:r>
            <a:r>
              <a:rPr lang="en-GB" dirty="0" smtClean="0"/>
              <a:t> Sec.</a:t>
            </a:r>
          </a:p>
          <a:p>
            <a:r>
              <a:rPr lang="en-GB" dirty="0"/>
              <a:t>S</a:t>
            </a:r>
            <a:r>
              <a:rPr lang="en-GB" dirty="0" smtClean="0"/>
              <a:t>ince laser radiation divergence is of the order of </a:t>
            </a:r>
            <a:r>
              <a:rPr lang="en-GB" b="1" dirty="0" err="1" smtClean="0"/>
              <a:t>m.radians</a:t>
            </a:r>
            <a:r>
              <a:rPr lang="en-GB" dirty="0" smtClean="0"/>
              <a:t>, </a:t>
            </a:r>
            <a:r>
              <a:rPr lang="en-GB" b="1" dirty="0" smtClean="0"/>
              <a:t>the beam is almost parallel, and laser radiation can be send over long distances</a:t>
            </a:r>
            <a:r>
              <a:rPr lang="en-GB" dirty="0" smtClean="0"/>
              <a:t>. </a:t>
            </a:r>
            <a:br>
              <a:rPr lang="en-GB" dirty="0" smtClean="0"/>
            </a:br>
            <a:r>
              <a:rPr lang="en-GB" dirty="0" smtClean="0"/>
              <a:t>We shall see in </a:t>
            </a:r>
            <a:r>
              <a:rPr lang="en-GB" b="1" dirty="0" smtClean="0">
                <a:hlinkClick r:id="rId2"/>
              </a:rPr>
              <a:t>chapter </a:t>
            </a:r>
            <a:r>
              <a:rPr lang="en-GB" b="1" u="sng" dirty="0" smtClean="0">
                <a:solidFill>
                  <a:srgbClr val="0070C0"/>
                </a:solidFill>
              </a:rPr>
              <a:t>8</a:t>
            </a:r>
            <a:r>
              <a:rPr lang="en-GB" dirty="0" smtClean="0"/>
              <a:t>, how a laser beam was sent to the moon, and returned to Earth to measure the distance between Earth and the moon with accuracy of tens of centimetres. </a:t>
            </a:r>
            <a:br>
              <a:rPr lang="en-GB" dirty="0" smtClean="0"/>
            </a:br>
            <a:endParaRPr lang="en-GB" dirty="0" smtClean="0"/>
          </a:p>
          <a:p>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26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1000"/>
                            </p:stCondLst>
                            <p:childTnLst>
                              <p:par>
                                <p:cTn id="21" presetID="3"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pPr>
              <a:buFont typeface="Wingdings" pitchFamily="2" charset="2"/>
              <a:buChar char="Ø"/>
            </a:pPr>
            <a:r>
              <a:rPr lang="en-GB" sz="3600" b="1" dirty="0" smtClean="0"/>
              <a:t>Spot Size Measurement:</a:t>
            </a:r>
            <a:r>
              <a:rPr lang="en-GB" sz="3600" dirty="0" smtClean="0"/>
              <a:t> </a:t>
            </a:r>
            <a:endParaRPr lang="en-GB" sz="3600" dirty="0"/>
          </a:p>
        </p:txBody>
      </p:sp>
      <p:sp>
        <p:nvSpPr>
          <p:cNvPr id="3" name="Content Placeholder 2"/>
          <p:cNvSpPr>
            <a:spLocks noGrp="1"/>
          </p:cNvSpPr>
          <p:nvPr>
            <p:ph idx="1"/>
          </p:nvPr>
        </p:nvSpPr>
        <p:spPr>
          <a:xfrm>
            <a:off x="0" y="357166"/>
            <a:ext cx="9429784" cy="1500198"/>
          </a:xfrm>
        </p:spPr>
        <p:txBody>
          <a:bodyPr>
            <a:noAutofit/>
          </a:bodyPr>
          <a:lstStyle/>
          <a:p>
            <a:pPr>
              <a:buNone/>
            </a:pPr>
            <a:r>
              <a:rPr lang="en-GB" sz="1600" b="1" dirty="0" smtClean="0"/>
              <a:t> </a:t>
            </a:r>
            <a:r>
              <a:rPr lang="en-GB" sz="2400" b="1" dirty="0" smtClean="0"/>
              <a:t>R </a:t>
            </a:r>
            <a:r>
              <a:rPr lang="en-GB" sz="2400" dirty="0" smtClean="0"/>
              <a:t>= Radius of the illuminated spot at a distance L from the laser (see  figure below). </a:t>
            </a:r>
          </a:p>
          <a:p>
            <a:pPr>
              <a:buNone/>
            </a:pPr>
            <a:r>
              <a:rPr lang="en-GB" sz="2400" dirty="0" smtClean="0"/>
              <a:t> If the spot size measurement is done </a:t>
            </a:r>
            <a:r>
              <a:rPr lang="en-GB" sz="2400" b="1" dirty="0" smtClean="0"/>
              <a:t>near the laser</a:t>
            </a:r>
            <a:r>
              <a:rPr lang="en-GB" sz="2400" dirty="0" smtClean="0"/>
              <a:t> (where</a:t>
            </a:r>
          </a:p>
          <a:p>
            <a:pPr>
              <a:buNone/>
            </a:pPr>
            <a:r>
              <a:rPr lang="en-GB" sz="2400" dirty="0" smtClean="0"/>
              <a:t>the spot is small), then the size of the beam at the output of</a:t>
            </a:r>
          </a:p>
          <a:p>
            <a:pPr>
              <a:buNone/>
            </a:pPr>
            <a:r>
              <a:rPr lang="en-GB" sz="2400" dirty="0" smtClean="0"/>
              <a:t> the laser needs to be taken into account: </a:t>
            </a:r>
            <a:br>
              <a:rPr lang="en-GB" sz="2400" dirty="0" smtClean="0"/>
            </a:br>
            <a:endParaRPr lang="en-GB" sz="2400" dirty="0" smtClean="0"/>
          </a:p>
          <a:p>
            <a:endParaRPr lang="en-GB" sz="1600" dirty="0"/>
          </a:p>
        </p:txBody>
      </p:sp>
      <p:pic>
        <p:nvPicPr>
          <p:cNvPr id="60419" name="Picture 3" descr="mhtml:file://C:\Users\amange\laser%20lectures\ch1\ch1.p18.mht!http://perg.phys.ksu.edu/vqm/laserweb/Ch-1/Fig1_8ad.gif"/>
          <p:cNvPicPr>
            <a:picLocks noChangeAspect="1" noChangeArrowheads="1"/>
          </p:cNvPicPr>
          <p:nvPr/>
        </p:nvPicPr>
        <p:blipFill>
          <a:blip r:embed="rId2" cstate="print"/>
          <a:srcRect/>
          <a:stretch>
            <a:fillRect/>
          </a:stretch>
        </p:blipFill>
        <p:spPr bwMode="auto">
          <a:xfrm>
            <a:off x="2857488" y="2857496"/>
            <a:ext cx="6000792" cy="2143140"/>
          </a:xfrm>
          <a:prstGeom prst="rect">
            <a:avLst/>
          </a:prstGeom>
          <a:noFill/>
        </p:spPr>
      </p:pic>
      <p:pic>
        <p:nvPicPr>
          <p:cNvPr id="60418" name="Picture 2" descr="mhtml:file://C:\Users\amange\laser%20lectures\ch1\ch1.p18.mht!http://perg.phys.ksu.edu/vqm/laserweb/Ch-1/C1f05.gif"/>
          <p:cNvPicPr>
            <a:picLocks noChangeAspect="1" noChangeArrowheads="1"/>
          </p:cNvPicPr>
          <p:nvPr/>
        </p:nvPicPr>
        <p:blipFill>
          <a:blip r:embed="rId3" cstate="print"/>
          <a:srcRect/>
          <a:stretch>
            <a:fillRect/>
          </a:stretch>
        </p:blipFill>
        <p:spPr bwMode="auto">
          <a:xfrm>
            <a:off x="214282" y="3500438"/>
            <a:ext cx="2464611" cy="857256"/>
          </a:xfrm>
          <a:prstGeom prst="rect">
            <a:avLst/>
          </a:prstGeom>
          <a:noFill/>
        </p:spPr>
      </p:pic>
      <p:sp>
        <p:nvSpPr>
          <p:cNvPr id="7" name="Rectangle 6"/>
          <p:cNvSpPr/>
          <p:nvPr/>
        </p:nvSpPr>
        <p:spPr>
          <a:xfrm>
            <a:off x="0" y="5371943"/>
            <a:ext cx="9144000" cy="1200329"/>
          </a:xfrm>
          <a:prstGeom prst="rect">
            <a:avLst/>
          </a:prstGeom>
        </p:spPr>
        <p:txBody>
          <a:bodyPr wrap="square">
            <a:spAutoFit/>
          </a:bodyPr>
          <a:lstStyle/>
          <a:p>
            <a:r>
              <a:rPr lang="en-GB" sz="2400" dirty="0" smtClean="0"/>
              <a:t>Because the </a:t>
            </a:r>
            <a:r>
              <a:rPr lang="en-GB" sz="2400" b="1" dirty="0" smtClean="0"/>
              <a:t>laser radiation has a very small divergence</a:t>
            </a:r>
            <a:r>
              <a:rPr lang="en-GB" sz="2400" dirty="0" smtClean="0"/>
              <a:t>, the small angle approximation can be used. Thus, we have set the tangent of the angle equal to the angle. </a:t>
            </a:r>
            <a:endParaRPr lang="en-GB" sz="2000" dirty="0"/>
          </a:p>
        </p:txBody>
      </p:sp>
      <p:sp>
        <p:nvSpPr>
          <p:cNvPr id="8" name="Slide Number Placeholder 7"/>
          <p:cNvSpPr>
            <a:spLocks noGrp="1"/>
          </p:cNvSpPr>
          <p:nvPr>
            <p:ph type="sldNum" sz="quarter" idx="12"/>
          </p:nvPr>
        </p:nvSpPr>
        <p:spPr/>
        <p:txBody>
          <a:bodyPr/>
          <a:lstStyle/>
          <a:p>
            <a:fld id="{4610748B-2FE4-4513-832F-29FB84700C36}" type="slidenum">
              <a:rPr lang="en-GB" smtClean="0"/>
              <a:pPr/>
              <a:t>27</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0419"/>
                                        </p:tgtEl>
                                        <p:attrNameLst>
                                          <p:attrName>style.visibility</p:attrName>
                                        </p:attrNameLst>
                                      </p:cBhvr>
                                      <p:to>
                                        <p:strVal val="visible"/>
                                      </p:to>
                                    </p:set>
                                    <p:animEffect transition="in" filter="blinds(horizontal)">
                                      <p:cBhvr>
                                        <p:cTn id="10" dur="500"/>
                                        <p:tgtEl>
                                          <p:spTgt spid="60419"/>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childTnLst>
                          </p:cTn>
                        </p:par>
                        <p:par>
                          <p:cTn id="15" fill="hold">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par>
                          <p:cTn id="19" fill="hold">
                            <p:stCondLst>
                              <p:cond delay="1500"/>
                            </p:stCondLst>
                            <p:childTnLst>
                              <p:par>
                                <p:cTn id="20" presetID="3" presetClass="entr" presetSubtype="1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60418"/>
                                        </p:tgtEl>
                                        <p:attrNameLst>
                                          <p:attrName>style.visibility</p:attrName>
                                        </p:attrNameLst>
                                      </p:cBhvr>
                                      <p:to>
                                        <p:strVal val="visible"/>
                                      </p:to>
                                    </p:set>
                                    <p:animEffect transition="in" filter="blinds(horizontal)">
                                      <p:cBhvr>
                                        <p:cTn id="31" dur="5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p:spPr>
        <p:txBody>
          <a:bodyPr>
            <a:noAutofit/>
          </a:bodyPr>
          <a:lstStyle/>
          <a:p>
            <a:pPr>
              <a:buFont typeface="Wingdings" pitchFamily="2" charset="2"/>
              <a:buChar char="Ø"/>
            </a:pPr>
            <a:r>
              <a:rPr lang="en-GB" sz="3600" b="1" dirty="0" smtClean="0"/>
              <a:t>Spot Size Measurement:</a:t>
            </a:r>
            <a:r>
              <a:rPr lang="en-GB" sz="3600" dirty="0" smtClean="0"/>
              <a:t> </a:t>
            </a:r>
            <a:endParaRPr lang="en-GB" sz="3600" dirty="0"/>
          </a:p>
        </p:txBody>
      </p:sp>
      <p:pic>
        <p:nvPicPr>
          <p:cNvPr id="60419" name="Picture 3" descr="mhtml:file://C:\Users\amange\laser%20lectures\ch1\ch1.p18.mht!http://perg.phys.ksu.edu/vqm/laserweb/Ch-1/Fig1_8ad.gif"/>
          <p:cNvPicPr>
            <a:picLocks noChangeAspect="1" noChangeArrowheads="1"/>
          </p:cNvPicPr>
          <p:nvPr/>
        </p:nvPicPr>
        <p:blipFill>
          <a:blip r:embed="rId2" cstate="print"/>
          <a:srcRect/>
          <a:stretch>
            <a:fillRect/>
          </a:stretch>
        </p:blipFill>
        <p:spPr bwMode="auto">
          <a:xfrm>
            <a:off x="2857488" y="4000504"/>
            <a:ext cx="6000792" cy="2143140"/>
          </a:xfrm>
          <a:prstGeom prst="rect">
            <a:avLst/>
          </a:prstGeom>
          <a:noFill/>
        </p:spPr>
      </p:pic>
      <p:pic>
        <p:nvPicPr>
          <p:cNvPr id="60418" name="Picture 2" descr="mhtml:file://C:\Users\amange\laser%20lectures\ch1\ch1.p18.mht!http://perg.phys.ksu.edu/vqm/laserweb/Ch-1/C1f05.gif"/>
          <p:cNvPicPr>
            <a:picLocks noChangeAspect="1" noChangeArrowheads="1"/>
          </p:cNvPicPr>
          <p:nvPr/>
        </p:nvPicPr>
        <p:blipFill>
          <a:blip r:embed="rId3" cstate="print"/>
          <a:srcRect/>
          <a:stretch>
            <a:fillRect/>
          </a:stretch>
        </p:blipFill>
        <p:spPr bwMode="auto">
          <a:xfrm>
            <a:off x="357158" y="4500570"/>
            <a:ext cx="2464611" cy="857256"/>
          </a:xfrm>
          <a:prstGeom prst="rect">
            <a:avLst/>
          </a:prstGeom>
          <a:noFill/>
        </p:spPr>
      </p:pic>
      <p:sp>
        <p:nvSpPr>
          <p:cNvPr id="7" name="Rectangle 6"/>
          <p:cNvSpPr/>
          <p:nvPr/>
        </p:nvSpPr>
        <p:spPr>
          <a:xfrm>
            <a:off x="0" y="785794"/>
            <a:ext cx="9144000" cy="2985433"/>
          </a:xfrm>
          <a:prstGeom prst="rect">
            <a:avLst/>
          </a:prstGeom>
        </p:spPr>
        <p:txBody>
          <a:bodyPr wrap="square">
            <a:spAutoFit/>
          </a:bodyPr>
          <a:lstStyle/>
          <a:p>
            <a:r>
              <a:rPr lang="en-GB" sz="2400" dirty="0" smtClean="0"/>
              <a:t>On a screen, the laser produce a spot. The diameter of this spot (2R) determines the </a:t>
            </a:r>
            <a:r>
              <a:rPr lang="en-GB" sz="2400" b="1" dirty="0" smtClean="0"/>
              <a:t>spot size.</a:t>
            </a:r>
            <a:r>
              <a:rPr lang="en-GB" sz="2400" dirty="0" smtClean="0"/>
              <a:t> </a:t>
            </a:r>
          </a:p>
          <a:p>
            <a:r>
              <a:rPr lang="en-GB" sz="2400" dirty="0" smtClean="0"/>
              <a:t>When the measurement is done </a:t>
            </a:r>
            <a:r>
              <a:rPr lang="en-GB" sz="2400" b="1" dirty="0" smtClean="0"/>
              <a:t>very far from the laser</a:t>
            </a:r>
            <a:r>
              <a:rPr lang="en-GB" sz="2400" dirty="0" smtClean="0"/>
              <a:t>, the spot size (2R) is big compared to the beam size at the laser output (2r), and it is accurate enough to measure the spot diameter and divide it by the distance, to find the </a:t>
            </a:r>
            <a:r>
              <a:rPr lang="en-GB" sz="2400" b="1" dirty="0" smtClean="0"/>
              <a:t>beam divergence</a:t>
            </a:r>
            <a:r>
              <a:rPr lang="en-GB" sz="2400" dirty="0" smtClean="0"/>
              <a:t>. </a:t>
            </a:r>
            <a:r>
              <a:rPr lang="en-GB" sz="2000" dirty="0" smtClean="0"/>
              <a:t/>
            </a:r>
            <a:br>
              <a:rPr lang="en-GB" sz="2000" dirty="0" smtClean="0"/>
            </a:br>
            <a:endParaRPr lang="en-GB" sz="2000" dirty="0"/>
          </a:p>
        </p:txBody>
      </p:sp>
      <p:sp>
        <p:nvSpPr>
          <p:cNvPr id="6" name="Slide Number Placeholder 5"/>
          <p:cNvSpPr>
            <a:spLocks noGrp="1"/>
          </p:cNvSpPr>
          <p:nvPr>
            <p:ph type="sldNum" sz="quarter" idx="12"/>
          </p:nvPr>
        </p:nvSpPr>
        <p:spPr/>
        <p:txBody>
          <a:bodyPr/>
          <a:lstStyle/>
          <a:p>
            <a:fld id="{4610748B-2FE4-4513-832F-29FB84700C36}" type="slidenum">
              <a:rPr lang="en-GB" smtClean="0"/>
              <a:pPr/>
              <a:t>28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60419"/>
                                        </p:tgtEl>
                                        <p:attrNameLst>
                                          <p:attrName>style.visibility</p:attrName>
                                        </p:attrNameLst>
                                      </p:cBhvr>
                                      <p:to>
                                        <p:strVal val="visible"/>
                                      </p:to>
                                    </p:set>
                                    <p:animEffect transition="in" filter="blinds(horizontal)">
                                      <p:cBhvr>
                                        <p:cTn id="11" dur="500"/>
                                        <p:tgtEl>
                                          <p:spTgt spid="60419"/>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60418"/>
                                        </p:tgtEl>
                                        <p:attrNameLst>
                                          <p:attrName>style.visibility</p:attrName>
                                        </p:attrNameLst>
                                      </p:cBhvr>
                                      <p:to>
                                        <p:strVal val="visible"/>
                                      </p:to>
                                    </p:set>
                                    <p:animEffect transition="in" filter="blinds(horizontal)">
                                      <p:cBhvr>
                                        <p:cTn id="15" dur="5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GB" dirty="0" smtClean="0"/>
              <a:t>Example: A laser with beam divergence of                 1 m. radian creates a spot of about 10 [mm] at a distance of 10 [m]. </a:t>
            </a:r>
            <a:br>
              <a:rPr lang="en-GB" dirty="0" smtClean="0"/>
            </a:br>
            <a:r>
              <a:rPr lang="en-GB" dirty="0" smtClean="0"/>
              <a:t/>
            </a:r>
            <a:br>
              <a:rPr lang="en-GB" dirty="0" smtClean="0"/>
            </a:br>
            <a:r>
              <a:rPr lang="en-GB" dirty="0" smtClean="0"/>
              <a:t>The laser power measured over a defined unit surface area is called </a:t>
            </a:r>
            <a:r>
              <a:rPr lang="en-GB" b="1" dirty="0" smtClean="0"/>
              <a:t>Power Density</a:t>
            </a:r>
            <a:r>
              <a:rPr lang="en-GB" dirty="0" smtClean="0"/>
              <a:t>. </a:t>
            </a:r>
            <a:br>
              <a:rPr lang="en-GB" dirty="0" smtClean="0"/>
            </a:br>
            <a:r>
              <a:rPr lang="en-GB" dirty="0" smtClean="0"/>
              <a:t>Looking at figure 1.8, it is clear that </a:t>
            </a:r>
            <a:r>
              <a:rPr lang="en-GB" b="1" dirty="0" smtClean="0"/>
              <a:t>from a laser it is possible to achieve higher power density than from conventional sources</a:t>
            </a:r>
            <a:r>
              <a:rPr lang="en-GB" dirty="0" smtClean="0"/>
              <a:t>      (see example 1.2). </a:t>
            </a:r>
          </a:p>
          <a:p>
            <a:r>
              <a:rPr lang="en-GB" b="1" dirty="0" smtClean="0"/>
              <a:t>This is the reason why a 5 [</a:t>
            </a:r>
            <a:r>
              <a:rPr lang="en-GB" b="1" dirty="0" err="1" smtClean="0"/>
              <a:t>m.W</a:t>
            </a:r>
            <a:r>
              <a:rPr lang="en-GB" b="1" dirty="0" smtClean="0"/>
              <a:t>] laser radiation is considered dangerous, and the light out of a 100 W incandescent lamp is not !!!</a:t>
            </a:r>
            <a:r>
              <a:rPr lang="en-GB" dirty="0" smtClean="0"/>
              <a:t> </a:t>
            </a:r>
            <a:br>
              <a:rPr lang="en-GB" dirty="0" smtClean="0"/>
            </a:br>
            <a:endParaRPr lang="en-GB" dirty="0" smtClean="0"/>
          </a:p>
          <a:p>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29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985980"/>
          </a:xfrm>
          <a:prstGeom prst="rect">
            <a:avLst/>
          </a:prstGeom>
        </p:spPr>
        <p:txBody>
          <a:bodyPr wrap="square">
            <a:spAutoFit/>
          </a:bodyPr>
          <a:lstStyle/>
          <a:p>
            <a:pPr lvl="0" eaLnBrk="0" fontAlgn="base" hangingPunct="0">
              <a:spcBef>
                <a:spcPct val="0"/>
              </a:spcBef>
              <a:spcAft>
                <a:spcPct val="0"/>
              </a:spcAft>
            </a:pPr>
            <a:r>
              <a:rPr lang="en-NZ" altLang="zh-CN" sz="2400" b="1" dirty="0" smtClean="0">
                <a:solidFill>
                  <a:srgbClr val="800000"/>
                </a:solidFill>
                <a:latin typeface="Calibri" pitchFamily="34" charset="0"/>
                <a:ea typeface="SimSun" pitchFamily="2" charset="-122"/>
                <a:cs typeface="Arial" pitchFamily="34" charset="0"/>
              </a:rPr>
              <a:t>7. </a:t>
            </a:r>
            <a:r>
              <a:rPr lang="en-NZ" altLang="zh-CN" sz="2400" b="1" dirty="0" smtClean="0">
                <a:latin typeface="Calibri" pitchFamily="34" charset="0"/>
                <a:ea typeface="SimSun" pitchFamily="2" charset="-122"/>
                <a:cs typeface="Arial" pitchFamily="34" charset="0"/>
                <a:hlinkClick r:id="rId2"/>
              </a:rPr>
              <a:t>Characteristics of Laser Radiation</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7.0 </a:t>
            </a:r>
            <a:r>
              <a:rPr lang="en-NZ" altLang="zh-CN" dirty="0" smtClean="0">
                <a:latin typeface="Calibri" pitchFamily="34" charset="0"/>
                <a:ea typeface="SimSun" pitchFamily="2" charset="-122"/>
                <a:cs typeface="Arial" pitchFamily="34" charset="0"/>
                <a:hlinkClick r:id="rId3"/>
              </a:rPr>
              <a:t>Radiometry and measurement of Electromagnetic Radiation</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7.1 </a:t>
            </a:r>
            <a:r>
              <a:rPr lang="en-NZ" altLang="zh-CN" dirty="0" smtClean="0">
                <a:latin typeface="Calibri" pitchFamily="34" charset="0"/>
                <a:ea typeface="SimSun" pitchFamily="2" charset="-122"/>
                <a:cs typeface="Arial" pitchFamily="34" charset="0"/>
                <a:hlinkClick r:id="rId4"/>
              </a:rPr>
              <a:t>Spatial Energy Distribution at the Laser Output</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7.2 </a:t>
            </a:r>
            <a:r>
              <a:rPr lang="en-NZ" altLang="zh-CN" dirty="0" smtClean="0">
                <a:latin typeface="Calibri" pitchFamily="34" charset="0"/>
                <a:ea typeface="SimSun" pitchFamily="2" charset="-122"/>
                <a:cs typeface="Arial" pitchFamily="34" charset="0"/>
                <a:hlinkClick r:id="rId5"/>
              </a:rPr>
              <a:t>Laser Beam Divergence and Focusing Capability</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7.3 </a:t>
            </a:r>
            <a:r>
              <a:rPr lang="en-NZ" altLang="zh-CN" dirty="0" smtClean="0">
                <a:latin typeface="Calibri" pitchFamily="34" charset="0"/>
                <a:ea typeface="SimSun" pitchFamily="2" charset="-122"/>
                <a:cs typeface="Arial" pitchFamily="34" charset="0"/>
                <a:hlinkClick r:id="rId6"/>
              </a:rPr>
              <a:t>Special Mechanisms for creating Pulses ("Q" switch)</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800000"/>
                </a:solidFill>
                <a:latin typeface="Calibri" pitchFamily="34" charset="0"/>
                <a:ea typeface="SimSun" pitchFamily="2" charset="-122"/>
                <a:cs typeface="Arial" pitchFamily="34" charset="0"/>
              </a:rPr>
              <a:t>8. </a:t>
            </a:r>
            <a:r>
              <a:rPr lang="en-NZ" altLang="zh-CN" sz="2400" b="1" dirty="0" smtClean="0">
                <a:latin typeface="Calibri" pitchFamily="34" charset="0"/>
                <a:ea typeface="SimSun" pitchFamily="2" charset="-122"/>
                <a:cs typeface="Arial" pitchFamily="34" charset="0"/>
                <a:hlinkClick r:id="rId7"/>
              </a:rPr>
              <a:t>Laser Applications</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0000FF"/>
                </a:solidFill>
                <a:latin typeface="Calibri" pitchFamily="34" charset="0"/>
                <a:ea typeface="SimSun" pitchFamily="2" charset="-122"/>
                <a:cs typeface="Arial" pitchFamily="34" charset="0"/>
              </a:rPr>
              <a:t>8.1 </a:t>
            </a:r>
            <a:r>
              <a:rPr lang="en-NZ" altLang="zh-CN" sz="2400" b="1" dirty="0" smtClean="0">
                <a:latin typeface="Calibri" pitchFamily="34" charset="0"/>
                <a:ea typeface="SimSun" pitchFamily="2" charset="-122"/>
                <a:cs typeface="Arial" pitchFamily="34" charset="0"/>
                <a:hlinkClick r:id="rId8"/>
              </a:rPr>
              <a:t>Industrial applications</a:t>
            </a:r>
            <a:r>
              <a:rPr lang="en-NZ" altLang="zh-CN" sz="2400" b="1" dirty="0" smtClean="0">
                <a:solidFill>
                  <a:srgbClr val="0000FF"/>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8.1.1 </a:t>
            </a:r>
            <a:r>
              <a:rPr lang="en-NZ" altLang="zh-CN" dirty="0" smtClean="0">
                <a:latin typeface="Calibri" pitchFamily="34" charset="0"/>
                <a:ea typeface="SimSun" pitchFamily="2" charset="-122"/>
                <a:cs typeface="Arial" pitchFamily="34" charset="0"/>
                <a:hlinkClick r:id="rId9"/>
              </a:rPr>
              <a:t>Material working (cutting, welding, hardening, melting, evaporating,)</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3333CC"/>
                </a:solidFill>
                <a:latin typeface="Calibri" pitchFamily="34" charset="0"/>
                <a:ea typeface="SimSun" pitchFamily="2" charset="-122"/>
                <a:cs typeface="Arial" pitchFamily="34" charset="0"/>
              </a:rPr>
              <a:t>8.2</a:t>
            </a:r>
            <a:r>
              <a:rPr lang="en-NZ" altLang="zh-CN" sz="2400" b="1" dirty="0" smtClean="0">
                <a:solidFill>
                  <a:srgbClr val="800000"/>
                </a:solidFill>
                <a:latin typeface="Calibri" pitchFamily="34" charset="0"/>
                <a:ea typeface="SimSun" pitchFamily="2" charset="-122"/>
                <a:cs typeface="Arial" pitchFamily="34" charset="0"/>
              </a:rPr>
              <a:t> </a:t>
            </a:r>
            <a:r>
              <a:rPr lang="en-NZ" altLang="zh-CN" sz="2400" b="1" dirty="0" smtClean="0">
                <a:latin typeface="Calibri" pitchFamily="34" charset="0"/>
                <a:ea typeface="SimSun" pitchFamily="2" charset="-122"/>
                <a:cs typeface="Arial" pitchFamily="34" charset="0"/>
                <a:hlinkClick r:id="rId10"/>
              </a:rPr>
              <a:t>Medical applications</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8.2.1 </a:t>
            </a:r>
            <a:r>
              <a:rPr lang="en-NZ" altLang="zh-CN" dirty="0" smtClean="0">
                <a:latin typeface="Calibri" pitchFamily="34" charset="0"/>
                <a:ea typeface="SimSun" pitchFamily="2" charset="-122"/>
                <a:cs typeface="Arial" pitchFamily="34" charset="0"/>
                <a:hlinkClick r:id="rId11"/>
              </a:rPr>
              <a:t>Laser surgery</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8.2.2 </a:t>
            </a:r>
            <a:r>
              <a:rPr lang="en-NZ" altLang="zh-CN" dirty="0" smtClean="0">
                <a:latin typeface="Calibri" pitchFamily="34" charset="0"/>
                <a:ea typeface="SimSun" pitchFamily="2" charset="-122"/>
                <a:cs typeface="Arial" pitchFamily="34" charset="0"/>
                <a:hlinkClick r:id="rId12"/>
              </a:rPr>
              <a:t>Laser in diagnostic medicine, and in combination with drugs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8.2.3 </a:t>
            </a:r>
            <a:r>
              <a:rPr lang="en-NZ" altLang="zh-CN" dirty="0" smtClean="0">
                <a:latin typeface="Calibri" pitchFamily="34" charset="0"/>
                <a:ea typeface="SimSun" pitchFamily="2" charset="-122"/>
                <a:cs typeface="Arial" pitchFamily="34" charset="0"/>
                <a:hlinkClick r:id="rId13"/>
              </a:rPr>
              <a:t>Soft lasers (Wound healing, pain relief, cosmetic applications)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3333CC"/>
                </a:solidFill>
                <a:latin typeface="Calibri" pitchFamily="34" charset="0"/>
                <a:ea typeface="SimSun" pitchFamily="2" charset="-122"/>
                <a:cs typeface="Arial" pitchFamily="34" charset="0"/>
              </a:rPr>
              <a:t>8.3</a:t>
            </a:r>
            <a:r>
              <a:rPr lang="en-NZ" altLang="zh-CN" sz="2400" b="1" dirty="0" smtClean="0">
                <a:solidFill>
                  <a:srgbClr val="800000"/>
                </a:solidFill>
                <a:latin typeface="Calibri" pitchFamily="34" charset="0"/>
                <a:ea typeface="SimSun" pitchFamily="2" charset="-122"/>
                <a:cs typeface="Arial" pitchFamily="34" charset="0"/>
              </a:rPr>
              <a:t> </a:t>
            </a:r>
            <a:r>
              <a:rPr lang="en-NZ" altLang="zh-CN" sz="2400" b="1" dirty="0" smtClean="0">
                <a:latin typeface="Calibri" pitchFamily="34" charset="0"/>
                <a:ea typeface="SimSun" pitchFamily="2" charset="-122"/>
                <a:cs typeface="Arial" pitchFamily="34" charset="0"/>
                <a:hlinkClick r:id="rId14"/>
              </a:rPr>
              <a:t>Military applications</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8.3.1 </a:t>
            </a:r>
            <a:r>
              <a:rPr lang="en-NZ" altLang="zh-CN" dirty="0" smtClean="0">
                <a:latin typeface="Calibri" pitchFamily="34" charset="0"/>
                <a:ea typeface="SimSun" pitchFamily="2" charset="-122"/>
                <a:cs typeface="Arial" pitchFamily="34" charset="0"/>
                <a:hlinkClick r:id="rId15"/>
              </a:rPr>
              <a:t>Laser range-finder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8.3.2 </a:t>
            </a:r>
            <a:r>
              <a:rPr lang="en-NZ" altLang="zh-CN" dirty="0" smtClean="0">
                <a:latin typeface="Calibri" pitchFamily="34" charset="0"/>
                <a:ea typeface="SimSun" pitchFamily="2" charset="-122"/>
                <a:cs typeface="Arial" pitchFamily="34" charset="0"/>
                <a:hlinkClick r:id="rId16"/>
              </a:rPr>
              <a:t>Target designation</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8.3.3 </a:t>
            </a:r>
            <a:r>
              <a:rPr lang="en-NZ" altLang="zh-CN" dirty="0" smtClean="0">
                <a:latin typeface="Calibri" pitchFamily="34" charset="0"/>
                <a:ea typeface="SimSun" pitchFamily="2" charset="-122"/>
                <a:cs typeface="Arial" pitchFamily="34" charset="0"/>
                <a:hlinkClick r:id="rId17"/>
              </a:rPr>
              <a:t>Laser weapons ("Star War")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610748B-2FE4-4513-832F-29FB84700C36}"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3143248"/>
          </a:xfrm>
        </p:spPr>
        <p:txBody>
          <a:bodyPr>
            <a:noAutofit/>
          </a:bodyPr>
          <a:lstStyle/>
          <a:p>
            <a:r>
              <a:rPr lang="en-GB" sz="2400" b="1" dirty="0" smtClean="0"/>
              <a:t>Example 1.2: Numerical Calculation of Power Density</a:t>
            </a:r>
            <a:r>
              <a:rPr lang="en-GB" sz="2400" dirty="0" smtClean="0"/>
              <a:t> Calculate the </a:t>
            </a:r>
            <a:r>
              <a:rPr lang="en-GB" sz="2400" b="1" dirty="0" smtClean="0"/>
              <a:t>power density </a:t>
            </a:r>
            <a:r>
              <a:rPr lang="en-GB" sz="2400" dirty="0" smtClean="0"/>
              <a:t>of radiation per unit area at a distance of 2 meters, from an incandescent lamp rated 100 [W], compared to a Helium-Neon laser of 1 [</a:t>
            </a:r>
            <a:r>
              <a:rPr lang="en-GB" sz="2400" dirty="0" err="1" smtClean="0"/>
              <a:t>mW</a:t>
            </a:r>
            <a:r>
              <a:rPr lang="en-GB" sz="2400" dirty="0" smtClean="0"/>
              <a:t>]. The laser beam diameter at the laser output is 2 [mm], and its divergence is 1 [m.rad]. </a:t>
            </a:r>
          </a:p>
          <a:p>
            <a:r>
              <a:rPr lang="en-GB" sz="2400" b="1" dirty="0" smtClean="0"/>
              <a:t>Solution:</a:t>
            </a:r>
            <a:r>
              <a:rPr lang="en-GB" sz="2400" dirty="0" smtClean="0"/>
              <a:t> </a:t>
            </a:r>
          </a:p>
          <a:p>
            <a:pPr>
              <a:buNone/>
            </a:pPr>
            <a:r>
              <a:rPr lang="en-GB" sz="2400" b="1" dirty="0" smtClean="0"/>
              <a:t>     Light from incandescent lamp</a:t>
            </a:r>
            <a:r>
              <a:rPr lang="en-GB" sz="2400" dirty="0" smtClean="0"/>
              <a:t> is radiated to all directions, so it is distributed on a surface of a sphere with a radius of 2 [m]. The surface area is: </a:t>
            </a:r>
            <a:r>
              <a:rPr lang="en-GB" sz="2400" dirty="0" smtClean="0"/>
              <a:t>4</a:t>
            </a:r>
            <a:r>
              <a:rPr lang="en-GB" sz="2400" dirty="0" smtClean="0">
                <a:latin typeface="Symbol" pitchFamily="18" charset="2"/>
              </a:rPr>
              <a:t>p</a:t>
            </a:r>
            <a:r>
              <a:rPr lang="en-GB" sz="2400" dirty="0" smtClean="0"/>
              <a:t> </a:t>
            </a:r>
            <a:r>
              <a:rPr lang="en-GB" sz="2400" dirty="0" smtClean="0"/>
              <a:t>R</a:t>
            </a:r>
            <a:r>
              <a:rPr lang="en-GB" sz="2400" baseline="30000" dirty="0" smtClean="0"/>
              <a:t>2</a:t>
            </a:r>
            <a:r>
              <a:rPr lang="en-GB" sz="2400" dirty="0" smtClean="0"/>
              <a:t>, so the power density at a distance of 2 m is</a:t>
            </a:r>
            <a:r>
              <a:rPr lang="en-GB" sz="2400" dirty="0" smtClean="0"/>
              <a:t>:</a:t>
            </a:r>
          </a:p>
          <a:p>
            <a:pPr>
              <a:buNone/>
            </a:pPr>
            <a:endParaRPr lang="en-GB" sz="2400" dirty="0" smtClean="0"/>
          </a:p>
          <a:p>
            <a:pPr>
              <a:buNone/>
            </a:pPr>
            <a:endParaRPr lang="en-GB" sz="2400" dirty="0" smtClean="0"/>
          </a:p>
          <a:p>
            <a:pPr>
              <a:buNone/>
            </a:pPr>
            <a:r>
              <a:rPr lang="en-GB" sz="2400" dirty="0" smtClean="0"/>
              <a:t> </a:t>
            </a:r>
            <a:r>
              <a:rPr lang="en-GB" sz="2400" dirty="0" smtClean="0"/>
              <a:t>                                                 4.</a:t>
            </a:r>
            <a:r>
              <a:rPr lang="en-GB" sz="2400" dirty="0" smtClean="0"/>
              <a:t> </a:t>
            </a:r>
            <a:endParaRPr lang="en-GB" sz="2400" dirty="0" smtClean="0"/>
          </a:p>
          <a:p>
            <a:pPr>
              <a:buNone/>
            </a:pPr>
            <a:r>
              <a:rPr lang="en-GB" sz="1400" dirty="0" smtClean="0"/>
              <a:t/>
            </a:r>
            <a:br>
              <a:rPr lang="en-GB" sz="1400" dirty="0" smtClean="0"/>
            </a:br>
            <a:r>
              <a:rPr lang="en-GB" sz="1400" dirty="0" smtClean="0"/>
              <a:t> </a:t>
            </a:r>
            <a:endParaRPr lang="en-GB" sz="1400" dirty="0"/>
          </a:p>
        </p:txBody>
      </p:sp>
      <p:pic>
        <p:nvPicPr>
          <p:cNvPr id="57346" name="Picture 2" descr="mhtml:file://C:\Users\amange\laser%20lectures\ch1\ch1.p19.mht!http://perg.phys.ksu.edu/vqm/laserweb/Ch-1/C1f08.gif"/>
          <p:cNvPicPr>
            <a:picLocks noChangeAspect="1" noChangeArrowheads="1"/>
          </p:cNvPicPr>
          <p:nvPr/>
        </p:nvPicPr>
        <p:blipFill>
          <a:blip r:embed="rId2" cstate="print"/>
          <a:srcRect/>
          <a:stretch>
            <a:fillRect/>
          </a:stretch>
        </p:blipFill>
        <p:spPr bwMode="auto">
          <a:xfrm>
            <a:off x="3752832" y="3962400"/>
            <a:ext cx="2571768" cy="774454"/>
          </a:xfrm>
          <a:prstGeom prst="rect">
            <a:avLst/>
          </a:prstGeom>
          <a:noFill/>
        </p:spPr>
      </p:pic>
      <p:sp>
        <p:nvSpPr>
          <p:cNvPr id="4" name="Rectangle 3"/>
          <p:cNvSpPr/>
          <p:nvPr/>
        </p:nvSpPr>
        <p:spPr>
          <a:xfrm>
            <a:off x="428596" y="5286388"/>
            <a:ext cx="8715404" cy="1200329"/>
          </a:xfrm>
          <a:prstGeom prst="rect">
            <a:avLst/>
          </a:prstGeom>
        </p:spPr>
        <p:txBody>
          <a:bodyPr wrap="square">
            <a:spAutoFit/>
          </a:bodyPr>
          <a:lstStyle/>
          <a:p>
            <a:r>
              <a:rPr lang="en-GB" sz="2400" dirty="0" smtClean="0"/>
              <a:t>Compared to the incandescent lamp, the laser beam diameter at a distance of 2 [m] increased to 4 [mm] (see drawing below): </a:t>
            </a:r>
            <a:endParaRPr lang="en-GB" sz="2400" dirty="0"/>
          </a:p>
        </p:txBody>
      </p:sp>
      <p:sp>
        <p:nvSpPr>
          <p:cNvPr id="5" name="Slide Number Placeholder 4"/>
          <p:cNvSpPr>
            <a:spLocks noGrp="1"/>
          </p:cNvSpPr>
          <p:nvPr>
            <p:ph type="sldNum" sz="quarter" idx="12"/>
          </p:nvPr>
        </p:nvSpPr>
        <p:spPr/>
        <p:txBody>
          <a:bodyPr/>
          <a:lstStyle/>
          <a:p>
            <a:fld id="{4610748B-2FE4-4513-832F-29FB84700C36}" type="slidenum">
              <a:rPr lang="en-GB" smtClean="0"/>
              <a:pPr/>
              <a:t>30</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par>
                          <p:cTn id="19" fill="hold">
                            <p:stCondLst>
                              <p:cond delay="500"/>
                            </p:stCondLst>
                            <p:childTnLst>
                              <p:par>
                                <p:cTn id="20" presetID="3" presetClass="entr" presetSubtype="10" fill="hold" nodeType="afterEffect">
                                  <p:stCondLst>
                                    <p:cond delay="0"/>
                                  </p:stCondLst>
                                  <p:childTnLst>
                                    <p:set>
                                      <p:cBhvr>
                                        <p:cTn id="21" dur="1" fill="hold">
                                          <p:stCondLst>
                                            <p:cond delay="0"/>
                                          </p:stCondLst>
                                        </p:cTn>
                                        <p:tgtEl>
                                          <p:spTgt spid="57346"/>
                                        </p:tgtEl>
                                        <p:attrNameLst>
                                          <p:attrName>style.visibility</p:attrName>
                                        </p:attrNameLst>
                                      </p:cBhvr>
                                      <p:to>
                                        <p:strVal val="visible"/>
                                      </p:to>
                                    </p:set>
                                    <p:animEffect transition="in" filter="blinds(horizontal)">
                                      <p:cBhvr>
                                        <p:cTn id="22" dur="500"/>
                                        <p:tgtEl>
                                          <p:spTgt spid="5734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mhtml:file://C:\Users\amange\laser%20lectures\ch1\ch1.p19.mht!http://perg.phys.ksu.edu/vqm/laserweb/Ch-1/C1f09.gif"/>
          <p:cNvPicPr>
            <a:picLocks noChangeAspect="1" noChangeArrowheads="1"/>
          </p:cNvPicPr>
          <p:nvPr/>
        </p:nvPicPr>
        <p:blipFill>
          <a:blip r:embed="rId2" cstate="print"/>
          <a:srcRect/>
          <a:stretch>
            <a:fillRect/>
          </a:stretch>
        </p:blipFill>
        <p:spPr bwMode="auto">
          <a:xfrm>
            <a:off x="5255449" y="285728"/>
            <a:ext cx="3817145" cy="1851317"/>
          </a:xfrm>
          <a:prstGeom prst="rect">
            <a:avLst/>
          </a:prstGeom>
          <a:noFill/>
        </p:spPr>
      </p:pic>
      <p:pic>
        <p:nvPicPr>
          <p:cNvPr id="56323" name="Picture 3" descr="mhtml:file://C:\Users\amange\laser%20lectures\ch1\ch1.p19.mht!http://perg.phys.ksu.edu/vqm/laserweb/Ch-1/C1f11.gif"/>
          <p:cNvPicPr>
            <a:picLocks noChangeAspect="1" noChangeArrowheads="1"/>
          </p:cNvPicPr>
          <p:nvPr/>
        </p:nvPicPr>
        <p:blipFill>
          <a:blip r:embed="rId3" cstate="print"/>
          <a:srcRect/>
          <a:stretch>
            <a:fillRect/>
          </a:stretch>
        </p:blipFill>
        <p:spPr bwMode="auto">
          <a:xfrm>
            <a:off x="357158" y="0"/>
            <a:ext cx="3571900" cy="711967"/>
          </a:xfrm>
          <a:prstGeom prst="rect">
            <a:avLst/>
          </a:prstGeom>
          <a:noFill/>
        </p:spPr>
      </p:pic>
      <p:pic>
        <p:nvPicPr>
          <p:cNvPr id="56324" name="Picture 4" descr="mhtml:file://C:\Users\amange\laser%20lectures\ch1\ch1.p19.mht!http://perg.phys.ksu.edu/vqm/laserweb/Ch-1/C1f13.gif"/>
          <p:cNvPicPr>
            <a:picLocks noChangeAspect="1" noChangeArrowheads="1"/>
          </p:cNvPicPr>
          <p:nvPr/>
        </p:nvPicPr>
        <p:blipFill>
          <a:blip r:embed="rId4" cstate="print"/>
          <a:srcRect/>
          <a:stretch>
            <a:fillRect/>
          </a:stretch>
        </p:blipFill>
        <p:spPr bwMode="auto">
          <a:xfrm>
            <a:off x="0" y="714356"/>
            <a:ext cx="5448651" cy="642942"/>
          </a:xfrm>
          <a:prstGeom prst="rect">
            <a:avLst/>
          </a:prstGeom>
          <a:noFill/>
        </p:spPr>
      </p:pic>
      <p:pic>
        <p:nvPicPr>
          <p:cNvPr id="56325" name="Picture 5" descr="mhtml:file://C:\Users\amange\laser%20lectures\ch1\ch1.p19.mht!http://perg.phys.ksu.edu/vqm/laserweb/Ch-1/C1f15.gif"/>
          <p:cNvPicPr>
            <a:picLocks noChangeAspect="1" noChangeArrowheads="1"/>
          </p:cNvPicPr>
          <p:nvPr/>
        </p:nvPicPr>
        <p:blipFill>
          <a:blip r:embed="rId5" cstate="print"/>
          <a:srcRect/>
          <a:stretch>
            <a:fillRect/>
          </a:stretch>
        </p:blipFill>
        <p:spPr bwMode="auto">
          <a:xfrm>
            <a:off x="5786446" y="2428868"/>
            <a:ext cx="2357454" cy="780907"/>
          </a:xfrm>
          <a:prstGeom prst="rect">
            <a:avLst/>
          </a:prstGeom>
          <a:noFill/>
        </p:spPr>
      </p:pic>
      <p:sp>
        <p:nvSpPr>
          <p:cNvPr id="9" name="Rectangle 8"/>
          <p:cNvSpPr/>
          <p:nvPr/>
        </p:nvSpPr>
        <p:spPr>
          <a:xfrm>
            <a:off x="0" y="3214686"/>
            <a:ext cx="9144000" cy="4031873"/>
          </a:xfrm>
          <a:prstGeom prst="rect">
            <a:avLst/>
          </a:prstGeom>
        </p:spPr>
        <p:txBody>
          <a:bodyPr wrap="square">
            <a:spAutoFit/>
          </a:bodyPr>
          <a:lstStyle/>
          <a:p>
            <a:r>
              <a:rPr lang="en-GB" sz="2800" b="1" dirty="0" smtClean="0"/>
              <a:t>!!!</a:t>
            </a:r>
            <a:r>
              <a:rPr lang="en-GB" sz="2800" dirty="0" smtClean="0"/>
              <a:t> When calculating radiation power in the </a:t>
            </a:r>
            <a:r>
              <a:rPr lang="en-GB" sz="2800" b="1" dirty="0" smtClean="0">
                <a:hlinkClick r:id="rId6"/>
              </a:rPr>
              <a:t>visible spectrum</a:t>
            </a:r>
            <a:r>
              <a:rPr lang="en-GB" sz="2800" dirty="0" smtClean="0"/>
              <a:t> (used for illumination), the low efficiency of the incandescent lamp must be considered (A 100 [W] lamp emits only 1-3 [W] of visible radiation, and all the rest is in the infrared spectrum). </a:t>
            </a:r>
          </a:p>
          <a:p>
            <a:r>
              <a:rPr lang="en-GB" sz="2400" b="1" dirty="0" smtClean="0"/>
              <a:t>At a distance of 2 [m] from the radiation source, the power density of the laser radiation is 40 times higher than from the lamp, although the power from the lamp is many times greater than original power of the laser.</a:t>
            </a:r>
            <a:r>
              <a:rPr lang="en-GB" sz="2400" dirty="0" smtClean="0"/>
              <a:t> </a:t>
            </a:r>
            <a:r>
              <a:rPr lang="en-GB" sz="2000" dirty="0" smtClean="0"/>
              <a:t/>
            </a:r>
            <a:br>
              <a:rPr lang="en-GB" sz="2000" dirty="0" smtClean="0"/>
            </a:br>
            <a:endParaRPr lang="en-GB" sz="2000" dirty="0"/>
          </a:p>
        </p:txBody>
      </p:sp>
      <p:sp>
        <p:nvSpPr>
          <p:cNvPr id="56326" name="Rectangle 6"/>
          <p:cNvSpPr>
            <a:spLocks noChangeArrowheads="1"/>
          </p:cNvSpPr>
          <p:nvPr/>
        </p:nvSpPr>
        <p:spPr bwMode="auto">
          <a:xfrm>
            <a:off x="357158" y="2145261"/>
            <a:ext cx="4963218"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R = 2.1 [mm] = 0.2 [cm]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Arial" pitchFamily="34" charset="0"/>
                <a:cs typeface="Arial" pitchFamily="34" charset="0"/>
              </a:rPr>
              <a:t>The power density of the laser radiation</a:t>
            </a:r>
            <a:r>
              <a:rPr kumimoji="0" lang="en-US" b="1" i="0" u="none" strike="noStrike" cap="none" normalizeH="0" baseline="0" dirty="0" smtClean="0">
                <a:ln>
                  <a:noFill/>
                </a:ln>
                <a:solidFill>
                  <a:schemeClr val="tx1"/>
                </a:solidFill>
                <a:effectLst/>
                <a:latin typeface="Arial" pitchFamily="34" charset="0"/>
                <a:cs typeface="Arial" pitchFamily="34" charset="0"/>
              </a:rPr>
              <a:t> is:</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8" name="Slide Number Placeholder 7"/>
          <p:cNvSpPr>
            <a:spLocks noGrp="1"/>
          </p:cNvSpPr>
          <p:nvPr>
            <p:ph type="sldNum" sz="quarter" idx="12"/>
          </p:nvPr>
        </p:nvSpPr>
        <p:spPr/>
        <p:txBody>
          <a:bodyPr/>
          <a:lstStyle/>
          <a:p>
            <a:fld id="{4610748B-2FE4-4513-832F-29FB84700C36}" type="slidenum">
              <a:rPr lang="en-GB" smtClean="0"/>
              <a:pPr/>
              <a:t>31</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linds(horizontal)">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6323"/>
                                        </p:tgtEl>
                                        <p:attrNameLst>
                                          <p:attrName>style.visibility</p:attrName>
                                        </p:attrNameLst>
                                      </p:cBhvr>
                                      <p:to>
                                        <p:strVal val="visible"/>
                                      </p:to>
                                    </p:set>
                                    <p:animEffect transition="in" filter="blinds(horizontal)">
                                      <p:cBhvr>
                                        <p:cTn id="12" dur="500"/>
                                        <p:tgtEl>
                                          <p:spTgt spid="563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6324"/>
                                        </p:tgtEl>
                                        <p:attrNameLst>
                                          <p:attrName>style.visibility</p:attrName>
                                        </p:attrNameLst>
                                      </p:cBhvr>
                                      <p:to>
                                        <p:strVal val="visible"/>
                                      </p:to>
                                    </p:set>
                                    <p:animEffect transition="in" filter="blinds(horizontal)">
                                      <p:cBhvr>
                                        <p:cTn id="17" dur="500"/>
                                        <p:tgtEl>
                                          <p:spTgt spid="563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6326"/>
                                        </p:tgtEl>
                                        <p:attrNameLst>
                                          <p:attrName>style.visibility</p:attrName>
                                        </p:attrNameLst>
                                      </p:cBhvr>
                                      <p:to>
                                        <p:strVal val="visible"/>
                                      </p:to>
                                    </p:set>
                                    <p:animEffect transition="in" filter="blinds(horizontal)">
                                      <p:cBhvr>
                                        <p:cTn id="22" dur="500"/>
                                        <p:tgtEl>
                                          <p:spTgt spid="56326"/>
                                        </p:tgtEl>
                                      </p:cBhvr>
                                    </p:animEffect>
                                  </p:childTnLst>
                                </p:cTn>
                              </p:par>
                            </p:childTnLst>
                          </p:cTn>
                        </p:par>
                        <p:par>
                          <p:cTn id="23" fill="hold">
                            <p:stCondLst>
                              <p:cond delay="500"/>
                            </p:stCondLst>
                            <p:childTnLst>
                              <p:par>
                                <p:cTn id="24" presetID="3" presetClass="entr" presetSubtype="10" fill="hold" nodeType="afterEffect">
                                  <p:stCondLst>
                                    <p:cond delay="0"/>
                                  </p:stCondLst>
                                  <p:childTnLst>
                                    <p:set>
                                      <p:cBhvr>
                                        <p:cTn id="25" dur="1" fill="hold">
                                          <p:stCondLst>
                                            <p:cond delay="0"/>
                                          </p:stCondLst>
                                        </p:cTn>
                                        <p:tgtEl>
                                          <p:spTgt spid="56325"/>
                                        </p:tgtEl>
                                        <p:attrNameLst>
                                          <p:attrName>style.visibility</p:attrName>
                                        </p:attrNameLst>
                                      </p:cBhvr>
                                      <p:to>
                                        <p:strVal val="visible"/>
                                      </p:to>
                                    </p:set>
                                    <p:animEffect transition="in" filter="blinds(horizontal)">
                                      <p:cBhvr>
                                        <p:cTn id="26" dur="500"/>
                                        <p:tgtEl>
                                          <p:spTgt spid="5632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632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p:spPr>
        <p:txBody>
          <a:bodyPr/>
          <a:lstStyle/>
          <a:p>
            <a:r>
              <a:rPr lang="en-GB" b="1" dirty="0" smtClean="0"/>
              <a:t>1.2.3 Coherence</a:t>
            </a:r>
            <a:r>
              <a:rPr lang="en-GB" dirty="0" smtClean="0"/>
              <a:t> </a:t>
            </a:r>
            <a:endParaRPr lang="en-GB" dirty="0"/>
          </a:p>
        </p:txBody>
      </p:sp>
      <p:sp>
        <p:nvSpPr>
          <p:cNvPr id="3" name="Content Placeholder 2"/>
          <p:cNvSpPr>
            <a:spLocks noGrp="1"/>
          </p:cNvSpPr>
          <p:nvPr>
            <p:ph idx="1"/>
          </p:nvPr>
        </p:nvSpPr>
        <p:spPr>
          <a:xfrm>
            <a:off x="0" y="1071546"/>
            <a:ext cx="9144000" cy="5786454"/>
          </a:xfrm>
        </p:spPr>
        <p:txBody>
          <a:bodyPr>
            <a:normAutofit/>
          </a:bodyPr>
          <a:lstStyle/>
          <a:p>
            <a:r>
              <a:rPr lang="en-GB" dirty="0" smtClean="0"/>
              <a:t>Since </a:t>
            </a:r>
            <a:r>
              <a:rPr lang="en-GB" b="1" dirty="0" smtClean="0"/>
              <a:t>electromagnetic radiation</a:t>
            </a:r>
            <a:r>
              <a:rPr lang="en-GB" dirty="0" smtClean="0"/>
              <a:t> is a wave phenomena, every electromagnetic wave can be described as a sum (</a:t>
            </a:r>
            <a:r>
              <a:rPr lang="en-GB" b="1" dirty="0" smtClean="0"/>
              <a:t>superposition</a:t>
            </a:r>
            <a:r>
              <a:rPr lang="en-GB" dirty="0" smtClean="0"/>
              <a:t>) of sine waves as a function of time. From </a:t>
            </a:r>
            <a:r>
              <a:rPr lang="en-GB" b="1" dirty="0" smtClean="0"/>
              <a:t>wave theory</a:t>
            </a:r>
            <a:r>
              <a:rPr lang="en-GB" dirty="0" smtClean="0"/>
              <a:t> we know that every wave is described by a </a:t>
            </a:r>
            <a:r>
              <a:rPr lang="en-GB" b="1" dirty="0" smtClean="0"/>
              <a:t>wave function</a:t>
            </a:r>
            <a:r>
              <a:rPr lang="en-GB" dirty="0" smtClean="0"/>
              <a:t>: </a:t>
            </a:r>
          </a:p>
          <a:p>
            <a:pPr>
              <a:buNone/>
            </a:pPr>
            <a:r>
              <a:rPr lang="en-GB" b="1" dirty="0" smtClean="0"/>
              <a:t>                      y = </a:t>
            </a:r>
            <a:r>
              <a:rPr lang="en-GB" b="1" dirty="0" err="1" smtClean="0"/>
              <a:t>Acos</a:t>
            </a:r>
            <a:r>
              <a:rPr lang="en-GB" b="1" dirty="0" smtClean="0"/>
              <a:t>(</a:t>
            </a:r>
            <a:r>
              <a:rPr lang="en-GB" b="1" dirty="0" err="1" smtClean="0">
                <a:latin typeface="Symbol" pitchFamily="18" charset="2"/>
              </a:rPr>
              <a:t>w</a:t>
            </a:r>
            <a:r>
              <a:rPr lang="en-GB" b="1" dirty="0" err="1" smtClean="0"/>
              <a:t>t+</a:t>
            </a:r>
            <a:r>
              <a:rPr lang="en-GB" b="1" dirty="0" err="1" smtClean="0">
                <a:latin typeface="Symbol" pitchFamily="18" charset="2"/>
              </a:rPr>
              <a:t>f</a:t>
            </a:r>
            <a:r>
              <a:rPr lang="en-GB" b="1" dirty="0" smtClean="0"/>
              <a:t>)</a:t>
            </a:r>
            <a:r>
              <a:rPr lang="en-GB" dirty="0" smtClean="0"/>
              <a:t>          </a:t>
            </a:r>
          </a:p>
          <a:p>
            <a:pPr>
              <a:buNone/>
            </a:pPr>
            <a:r>
              <a:rPr lang="en-GB" dirty="0" smtClean="0"/>
              <a:t>     A = </a:t>
            </a:r>
            <a:r>
              <a:rPr lang="en-GB" b="1" dirty="0" smtClean="0"/>
              <a:t>Amplitude</a:t>
            </a:r>
            <a:r>
              <a:rPr lang="en-GB" dirty="0" smtClean="0"/>
              <a:t>. </a:t>
            </a:r>
            <a:br>
              <a:rPr lang="en-GB" dirty="0" smtClean="0"/>
            </a:br>
            <a:r>
              <a:rPr lang="en-GB" dirty="0" smtClean="0"/>
              <a:t> </a:t>
            </a:r>
            <a:r>
              <a:rPr lang="en-GB" dirty="0" smtClean="0">
                <a:latin typeface="Symbol" pitchFamily="18" charset="2"/>
              </a:rPr>
              <a:t>w</a:t>
            </a:r>
            <a:r>
              <a:rPr lang="en-GB" dirty="0" smtClean="0"/>
              <a:t> = 2</a:t>
            </a:r>
            <a:r>
              <a:rPr lang="en-GB" dirty="0" smtClean="0">
                <a:latin typeface="Symbol" pitchFamily="18" charset="2"/>
              </a:rPr>
              <a:t>pn</a:t>
            </a:r>
            <a:r>
              <a:rPr lang="en-GB" dirty="0" smtClean="0"/>
              <a:t> = </a:t>
            </a:r>
            <a:r>
              <a:rPr lang="en-GB" b="1" dirty="0" smtClean="0"/>
              <a:t>Angular Frequency</a:t>
            </a:r>
            <a:r>
              <a:rPr lang="en-GB" dirty="0" smtClean="0"/>
              <a:t>. </a:t>
            </a:r>
            <a:br>
              <a:rPr lang="en-GB" dirty="0" smtClean="0"/>
            </a:br>
            <a:r>
              <a:rPr lang="en-GB" dirty="0" smtClean="0"/>
              <a:t>  </a:t>
            </a:r>
            <a:r>
              <a:rPr lang="en-GB" dirty="0" smtClean="0">
                <a:latin typeface="Symbol" pitchFamily="18" charset="2"/>
              </a:rPr>
              <a:t>f</a:t>
            </a:r>
            <a:r>
              <a:rPr lang="en-GB" dirty="0" smtClean="0"/>
              <a:t> = </a:t>
            </a:r>
            <a:r>
              <a:rPr lang="en-GB" b="1" dirty="0" smtClean="0"/>
              <a:t>Initial Phase</a:t>
            </a:r>
            <a:r>
              <a:rPr lang="en-GB" dirty="0" smtClean="0"/>
              <a:t> of the wave (Describe the starting  </a:t>
            </a:r>
          </a:p>
          <a:p>
            <a:pPr>
              <a:buNone/>
            </a:pPr>
            <a:r>
              <a:rPr lang="en-GB" dirty="0" smtClean="0"/>
              <a:t>            point in time of the oscillation). </a:t>
            </a:r>
            <a:br>
              <a:rPr lang="en-GB" dirty="0" smtClean="0"/>
            </a:br>
            <a:r>
              <a:rPr lang="en-GB" dirty="0" smtClean="0"/>
              <a:t>(</a:t>
            </a:r>
            <a:r>
              <a:rPr lang="en-GB" dirty="0" err="1" smtClean="0">
                <a:latin typeface="Symbol" pitchFamily="18" charset="2"/>
              </a:rPr>
              <a:t>w</a:t>
            </a:r>
            <a:r>
              <a:rPr lang="en-GB" dirty="0" err="1" smtClean="0"/>
              <a:t>t+</a:t>
            </a:r>
            <a:r>
              <a:rPr lang="en-GB" dirty="0" err="1" smtClean="0">
                <a:latin typeface="Symbol" pitchFamily="18" charset="2"/>
              </a:rPr>
              <a:t>f</a:t>
            </a:r>
            <a:r>
              <a:rPr lang="en-GB" dirty="0" smtClean="0"/>
              <a:t>) = </a:t>
            </a:r>
            <a:r>
              <a:rPr lang="en-GB" b="1" dirty="0" smtClean="0"/>
              <a:t>Phase</a:t>
            </a:r>
            <a:r>
              <a:rPr lang="en-GB" dirty="0" smtClean="0"/>
              <a:t> of the wave.</a:t>
            </a:r>
          </a:p>
          <a:p>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32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14"/>
            <a:ext cx="9144000" cy="571480"/>
          </a:xfrm>
        </p:spPr>
        <p:txBody>
          <a:bodyPr>
            <a:normAutofit fontScale="90000"/>
          </a:bodyPr>
          <a:lstStyle/>
          <a:p>
            <a:r>
              <a:rPr lang="en-GB" b="1" dirty="0" smtClean="0"/>
              <a:t>Superposition of Waves</a:t>
            </a:r>
            <a:r>
              <a:rPr lang="en-GB" dirty="0" smtClean="0"/>
              <a:t> </a:t>
            </a:r>
            <a:br>
              <a:rPr lang="en-GB" dirty="0" smtClean="0"/>
            </a:br>
            <a:endParaRPr lang="en-GB" dirty="0"/>
          </a:p>
        </p:txBody>
      </p:sp>
      <p:sp>
        <p:nvSpPr>
          <p:cNvPr id="3" name="Content Placeholder 2"/>
          <p:cNvSpPr>
            <a:spLocks noGrp="1"/>
          </p:cNvSpPr>
          <p:nvPr>
            <p:ph idx="1"/>
          </p:nvPr>
        </p:nvSpPr>
        <p:spPr>
          <a:xfrm>
            <a:off x="0" y="500042"/>
            <a:ext cx="9144000" cy="2286016"/>
          </a:xfrm>
        </p:spPr>
        <p:txBody>
          <a:bodyPr>
            <a:normAutofit fontScale="77500" lnSpcReduction="20000"/>
          </a:bodyPr>
          <a:lstStyle/>
          <a:p>
            <a:r>
              <a:rPr lang="en-GB" b="1" dirty="0" smtClean="0"/>
              <a:t>Coherent waves</a:t>
            </a:r>
            <a:r>
              <a:rPr lang="en-GB" dirty="0" smtClean="0"/>
              <a:t> are waves that maintain the relative phase between them. </a:t>
            </a:r>
            <a:br>
              <a:rPr lang="en-GB" dirty="0" smtClean="0"/>
            </a:br>
            <a:r>
              <a:rPr lang="en-GB" dirty="0" smtClean="0"/>
              <a:t>Figure 1.9 describes, using the same time base, 3 waves marked y</a:t>
            </a:r>
            <a:r>
              <a:rPr lang="en-GB" baseline="-25000" dirty="0" smtClean="0"/>
              <a:t>1</a:t>
            </a:r>
            <a:r>
              <a:rPr lang="en-GB" dirty="0" smtClean="0"/>
              <a:t>, y</a:t>
            </a:r>
            <a:r>
              <a:rPr lang="en-GB" baseline="-25000" dirty="0" smtClean="0"/>
              <a:t>2</a:t>
            </a:r>
            <a:r>
              <a:rPr lang="en-GB" dirty="0" smtClean="0"/>
              <a:t>, y</a:t>
            </a:r>
            <a:r>
              <a:rPr lang="en-GB" baseline="-25000" dirty="0" smtClean="0"/>
              <a:t>3</a:t>
            </a:r>
            <a:r>
              <a:rPr lang="en-GB" dirty="0" smtClean="0"/>
              <a:t>, and their superposition. In figure 1.9a, the waves are </a:t>
            </a:r>
            <a:r>
              <a:rPr lang="en-GB" b="1" dirty="0" smtClean="0"/>
              <a:t>coherent</a:t>
            </a:r>
            <a:r>
              <a:rPr lang="en-GB" dirty="0" smtClean="0"/>
              <a:t>, like the waves out of a laser. In figure 1.9b, the waves have the same wavelength, but are not coherent with each other. </a:t>
            </a:r>
            <a:br>
              <a:rPr lang="en-GB" dirty="0" smtClean="0"/>
            </a:br>
            <a:endParaRPr lang="en-GB" dirty="0"/>
          </a:p>
        </p:txBody>
      </p:sp>
      <p:pic>
        <p:nvPicPr>
          <p:cNvPr id="54274" name="Picture 2" descr="mhtml:file://C:\Users\amange\laser%20lectures\ch1\ch1.p21.mht!http://perg.phys.ksu.edu/vqm/laserweb/Ch-1/1-9.jpg"/>
          <p:cNvPicPr>
            <a:picLocks noChangeAspect="1" noChangeArrowheads="1"/>
          </p:cNvPicPr>
          <p:nvPr/>
        </p:nvPicPr>
        <p:blipFill>
          <a:blip r:embed="rId2" cstate="print"/>
          <a:srcRect/>
          <a:stretch>
            <a:fillRect/>
          </a:stretch>
        </p:blipFill>
        <p:spPr bwMode="auto">
          <a:xfrm>
            <a:off x="3428992" y="3199987"/>
            <a:ext cx="5715040" cy="3586599"/>
          </a:xfrm>
          <a:prstGeom prst="rect">
            <a:avLst/>
          </a:prstGeom>
          <a:noFill/>
        </p:spPr>
      </p:pic>
      <p:sp>
        <p:nvSpPr>
          <p:cNvPr id="5" name="Rectangle 4"/>
          <p:cNvSpPr/>
          <p:nvPr/>
        </p:nvSpPr>
        <p:spPr>
          <a:xfrm>
            <a:off x="0" y="2357430"/>
            <a:ext cx="9144000" cy="1200329"/>
          </a:xfrm>
          <a:prstGeom prst="rect">
            <a:avLst/>
          </a:prstGeom>
        </p:spPr>
        <p:txBody>
          <a:bodyPr wrap="square">
            <a:spAutoFit/>
          </a:bodyPr>
          <a:lstStyle/>
          <a:p>
            <a:r>
              <a:rPr lang="en-GB" b="1" dirty="0" smtClean="0"/>
              <a:t>Light from an incandescent lamp</a:t>
            </a:r>
            <a:r>
              <a:rPr lang="en-GB" dirty="0" smtClean="0"/>
              <a:t> is composed of waves at many wavelengths, and each wave appears randomly with no systematic relation between its phase and that of the other wave. </a:t>
            </a:r>
            <a:br>
              <a:rPr lang="en-GB" dirty="0" smtClean="0"/>
            </a:br>
            <a:endParaRPr lang="en-GB" dirty="0" smtClean="0"/>
          </a:p>
        </p:txBody>
      </p:sp>
      <p:sp>
        <p:nvSpPr>
          <p:cNvPr id="6" name="Rectangle 5"/>
          <p:cNvSpPr/>
          <p:nvPr/>
        </p:nvSpPr>
        <p:spPr>
          <a:xfrm>
            <a:off x="0" y="3500438"/>
            <a:ext cx="3428992" cy="2862322"/>
          </a:xfrm>
          <a:prstGeom prst="rect">
            <a:avLst/>
          </a:prstGeom>
        </p:spPr>
        <p:txBody>
          <a:bodyPr wrap="square">
            <a:spAutoFit/>
          </a:bodyPr>
          <a:lstStyle/>
          <a:p>
            <a:r>
              <a:rPr lang="en-GB" b="1" dirty="0" smtClean="0"/>
              <a:t>Laser radiation is composed of waves at the same wavelength, which start at the same time and keep their relative phase as they advance.</a:t>
            </a:r>
            <a:r>
              <a:rPr lang="en-GB" dirty="0" smtClean="0"/>
              <a:t> By adding (superposition) the wave amplitudes of the different waves, higher peaks are measured for laser radiation. </a:t>
            </a:r>
          </a:p>
        </p:txBody>
      </p:sp>
      <p:sp>
        <p:nvSpPr>
          <p:cNvPr id="7" name="Slide Number Placeholder 6"/>
          <p:cNvSpPr>
            <a:spLocks noGrp="1"/>
          </p:cNvSpPr>
          <p:nvPr>
            <p:ph type="sldNum" sz="quarter" idx="12"/>
          </p:nvPr>
        </p:nvSpPr>
        <p:spPr/>
        <p:txBody>
          <a:bodyPr/>
          <a:lstStyle/>
          <a:p>
            <a:fld id="{4610748B-2FE4-4513-832F-29FB84700C36}" type="slidenum">
              <a:rPr lang="en-GB" smtClean="0"/>
              <a:pPr/>
              <a:t>33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4274"/>
                                        </p:tgtEl>
                                        <p:attrNameLst>
                                          <p:attrName>style.visibility</p:attrName>
                                        </p:attrNameLst>
                                      </p:cBhvr>
                                      <p:to>
                                        <p:strVal val="visible"/>
                                      </p:to>
                                    </p:set>
                                    <p:animEffect transition="in" filter="blinds(horizontal)">
                                      <p:cBhvr>
                                        <p:cTn id="11" dur="500"/>
                                        <p:tgtEl>
                                          <p:spTgt spid="5427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1928802"/>
          </a:xfrm>
        </p:spPr>
        <p:txBody>
          <a:bodyPr>
            <a:normAutofit fontScale="77500" lnSpcReduction="20000"/>
          </a:bodyPr>
          <a:lstStyle/>
          <a:p>
            <a:r>
              <a:rPr lang="en-GB" b="1" dirty="0" smtClean="0"/>
              <a:t>Example 1.3:</a:t>
            </a:r>
            <a:r>
              <a:rPr lang="en-GB" dirty="0" smtClean="0"/>
              <a:t> Can waves with different wavelength be coherent? </a:t>
            </a:r>
          </a:p>
          <a:p>
            <a:r>
              <a:rPr lang="en-GB" b="1" dirty="0" smtClean="0"/>
              <a:t>Solution to example 1.3:</a:t>
            </a:r>
            <a:r>
              <a:rPr lang="en-GB" dirty="0" smtClean="0"/>
              <a:t> </a:t>
            </a:r>
            <a:br>
              <a:rPr lang="en-GB" dirty="0" smtClean="0"/>
            </a:br>
            <a:r>
              <a:rPr lang="en-GB" dirty="0" smtClean="0"/>
              <a:t>Waves with different wavelengths can have the same phase in one point in space (or even in some points), but they can not keep this phase difference as can be seen in figure 1.10. </a:t>
            </a:r>
          </a:p>
        </p:txBody>
      </p:sp>
      <p:pic>
        <p:nvPicPr>
          <p:cNvPr id="53250" name="Picture 2" descr="mhtml:file://C:\Users\amange\laser%20lectures\ch1\ch1.p22.mht!http://perg.phys.ksu.edu/vqm/laserweb/Ch-1/1-10.jpg"/>
          <p:cNvPicPr>
            <a:picLocks noChangeAspect="1" noChangeArrowheads="1"/>
          </p:cNvPicPr>
          <p:nvPr/>
        </p:nvPicPr>
        <p:blipFill>
          <a:blip r:embed="rId2" cstate="print"/>
          <a:srcRect/>
          <a:stretch>
            <a:fillRect/>
          </a:stretch>
        </p:blipFill>
        <p:spPr bwMode="auto">
          <a:xfrm>
            <a:off x="4572000" y="1785926"/>
            <a:ext cx="4357718" cy="3474966"/>
          </a:xfrm>
          <a:prstGeom prst="rect">
            <a:avLst/>
          </a:prstGeom>
          <a:noFill/>
        </p:spPr>
      </p:pic>
      <p:sp>
        <p:nvSpPr>
          <p:cNvPr id="5" name="Rectangle 4"/>
          <p:cNvSpPr/>
          <p:nvPr/>
        </p:nvSpPr>
        <p:spPr>
          <a:xfrm>
            <a:off x="4529532" y="5643578"/>
            <a:ext cx="4614468" cy="369332"/>
          </a:xfrm>
          <a:prstGeom prst="rect">
            <a:avLst/>
          </a:prstGeom>
        </p:spPr>
        <p:txBody>
          <a:bodyPr wrap="none">
            <a:spAutoFit/>
          </a:bodyPr>
          <a:lstStyle/>
          <a:p>
            <a:r>
              <a:rPr lang="en-GB" b="1" dirty="0" smtClean="0"/>
              <a:t>Figure 1-10: Waves with different wavelengths</a:t>
            </a:r>
            <a:endParaRPr lang="en-GB" dirty="0"/>
          </a:p>
        </p:txBody>
      </p:sp>
      <p:sp>
        <p:nvSpPr>
          <p:cNvPr id="6" name="Rectangle 5"/>
          <p:cNvSpPr/>
          <p:nvPr/>
        </p:nvSpPr>
        <p:spPr>
          <a:xfrm>
            <a:off x="357158" y="3155952"/>
            <a:ext cx="3929090" cy="2677656"/>
          </a:xfrm>
          <a:prstGeom prst="rect">
            <a:avLst/>
          </a:prstGeom>
        </p:spPr>
        <p:txBody>
          <a:bodyPr wrap="square">
            <a:spAutoFit/>
          </a:bodyPr>
          <a:lstStyle/>
          <a:p>
            <a:r>
              <a:rPr lang="en-GB" sz="2400" dirty="0" smtClean="0"/>
              <a:t>As can be seen from this example, </a:t>
            </a:r>
            <a:r>
              <a:rPr lang="en-GB" sz="2400" b="1" dirty="0" smtClean="0"/>
              <a:t>coherence depends on </a:t>
            </a:r>
            <a:r>
              <a:rPr lang="en-GB" sz="2400" b="1" dirty="0" err="1" smtClean="0"/>
              <a:t>monochromaticity</a:t>
            </a:r>
            <a:r>
              <a:rPr lang="en-GB" sz="2400" dirty="0" smtClean="0"/>
              <a:t>. Coherence is important for applications like </a:t>
            </a:r>
            <a:r>
              <a:rPr lang="en-GB" sz="2400" b="1" dirty="0" smtClean="0"/>
              <a:t>interference</a:t>
            </a:r>
            <a:r>
              <a:rPr lang="en-GB" sz="2400" dirty="0" smtClean="0"/>
              <a:t> and </a:t>
            </a:r>
            <a:r>
              <a:rPr lang="en-GB" sz="2400" b="1" dirty="0" smtClean="0"/>
              <a:t>diffraction</a:t>
            </a:r>
            <a:r>
              <a:rPr lang="en-GB" sz="2400" dirty="0" smtClean="0"/>
              <a:t>, and the entire process of </a:t>
            </a:r>
            <a:r>
              <a:rPr lang="en-GB" sz="2400" b="1" dirty="0" smtClean="0"/>
              <a:t>holography</a:t>
            </a:r>
            <a:r>
              <a:rPr lang="en-GB" sz="2400" dirty="0" smtClean="0"/>
              <a:t>.</a:t>
            </a:r>
            <a:endParaRPr lang="en-GB" sz="2400" dirty="0"/>
          </a:p>
        </p:txBody>
      </p:sp>
      <p:sp>
        <p:nvSpPr>
          <p:cNvPr id="7" name="Slide Number Placeholder 6"/>
          <p:cNvSpPr>
            <a:spLocks noGrp="1"/>
          </p:cNvSpPr>
          <p:nvPr>
            <p:ph type="sldNum" sz="quarter" idx="12"/>
          </p:nvPr>
        </p:nvSpPr>
        <p:spPr/>
        <p:txBody>
          <a:bodyPr/>
          <a:lstStyle/>
          <a:p>
            <a:fld id="{4610748B-2FE4-4513-832F-29FB84700C36}" type="slidenum">
              <a:rPr lang="en-GB" smtClean="0"/>
              <a:pPr/>
              <a:t>34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53250"/>
                                        </p:tgtEl>
                                        <p:attrNameLst>
                                          <p:attrName>style.visibility</p:attrName>
                                        </p:attrNameLst>
                                      </p:cBhvr>
                                      <p:to>
                                        <p:strVal val="visible"/>
                                      </p:to>
                                    </p:set>
                                    <p:animEffect transition="in" filter="blinds(horizontal)">
                                      <p:cBhvr>
                                        <p:cTn id="16" dur="500"/>
                                        <p:tgtEl>
                                          <p:spTgt spid="53250"/>
                                        </p:tgtEl>
                                      </p:cBhvr>
                                    </p:animEffect>
                                  </p:childTnLst>
                                </p:cTn>
                              </p:par>
                            </p:childTnLst>
                          </p:cTn>
                        </p:par>
                        <p:par>
                          <p:cTn id="17" fill="hold">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38"/>
            <a:ext cx="9144000" cy="1071546"/>
          </a:xfrm>
        </p:spPr>
        <p:txBody>
          <a:bodyPr>
            <a:normAutofit/>
          </a:bodyPr>
          <a:lstStyle/>
          <a:p>
            <a:r>
              <a:rPr lang="en-GB" b="1" dirty="0" smtClean="0"/>
              <a:t>Summary: Laser Radiation Properties</a:t>
            </a:r>
            <a:r>
              <a:rPr lang="en-GB" dirty="0" smtClean="0"/>
              <a:t> </a:t>
            </a:r>
            <a:endParaRPr lang="en-GB" dirty="0"/>
          </a:p>
        </p:txBody>
      </p:sp>
      <p:sp>
        <p:nvSpPr>
          <p:cNvPr id="3" name="Content Placeholder 2"/>
          <p:cNvSpPr>
            <a:spLocks noGrp="1"/>
          </p:cNvSpPr>
          <p:nvPr>
            <p:ph idx="1"/>
          </p:nvPr>
        </p:nvSpPr>
        <p:spPr>
          <a:xfrm>
            <a:off x="0" y="714356"/>
            <a:ext cx="9144000" cy="2786082"/>
          </a:xfrm>
        </p:spPr>
        <p:txBody>
          <a:bodyPr>
            <a:normAutofit fontScale="25000" lnSpcReduction="20000"/>
          </a:bodyPr>
          <a:lstStyle/>
          <a:p>
            <a:pPr marL="514350" indent="-514350">
              <a:buFont typeface="+mj-lt"/>
              <a:buAutoNum type="arabicPeriod"/>
            </a:pPr>
            <a:r>
              <a:rPr lang="en-GB" sz="14400" b="1" dirty="0" smtClean="0"/>
              <a:t>Very small divergence of the beam.</a:t>
            </a:r>
            <a:r>
              <a:rPr lang="en-GB" sz="14400" dirty="0" smtClean="0"/>
              <a:t> The beam is almost a </a:t>
            </a:r>
            <a:r>
              <a:rPr lang="en-GB" sz="14400" b="1" dirty="0" smtClean="0"/>
              <a:t>parallel beam</a:t>
            </a:r>
            <a:r>
              <a:rPr lang="en-GB" sz="14400" dirty="0" smtClean="0"/>
              <a:t> and move in </a:t>
            </a:r>
            <a:r>
              <a:rPr lang="en-GB" sz="14400" b="1" dirty="0" smtClean="0"/>
              <a:t>one direction in space - </a:t>
            </a:r>
            <a:r>
              <a:rPr lang="en-GB" sz="14400" b="1" dirty="0" smtClean="0">
                <a:hlinkClick r:id="rId2"/>
              </a:rPr>
              <a:t>Directionality</a:t>
            </a:r>
            <a:r>
              <a:rPr lang="en-GB" sz="14400" dirty="0" smtClean="0"/>
              <a:t>. </a:t>
            </a:r>
          </a:p>
          <a:p>
            <a:pPr marL="514350" indent="-514350">
              <a:buFont typeface="+mj-lt"/>
              <a:buAutoNum type="arabicPeriod"/>
            </a:pPr>
            <a:r>
              <a:rPr lang="en-GB" sz="14400" dirty="0" smtClean="0"/>
              <a:t>High degree of </a:t>
            </a:r>
            <a:r>
              <a:rPr lang="en-GB" sz="16000" b="1" dirty="0" err="1" smtClean="0">
                <a:hlinkClick r:id="rId3"/>
              </a:rPr>
              <a:t>monochromaticity</a:t>
            </a:r>
            <a:r>
              <a:rPr lang="en-GB" sz="14400" dirty="0" smtClean="0"/>
              <a:t>. The radiation is almost one wavelength, as can be measured by the </a:t>
            </a:r>
            <a:r>
              <a:rPr lang="en-GB" sz="14400" b="1" dirty="0" smtClean="0"/>
              <a:t>very narrow spectral width</a:t>
            </a:r>
            <a:r>
              <a:rPr lang="en-GB" sz="14400" dirty="0" smtClean="0"/>
              <a:t>. </a:t>
            </a:r>
          </a:p>
          <a:p>
            <a:pPr marL="514350" indent="-514350">
              <a:buFont typeface="+mj-lt"/>
              <a:buAutoNum type="arabicPeriod"/>
            </a:pPr>
            <a:r>
              <a:rPr lang="en-GB" sz="14400" b="1" dirty="0" smtClean="0">
                <a:hlinkClick r:id="rId4"/>
              </a:rPr>
              <a:t>Coherence</a:t>
            </a:r>
            <a:r>
              <a:rPr lang="en-GB" sz="14400" dirty="0" smtClean="0"/>
              <a:t>. </a:t>
            </a:r>
          </a:p>
          <a:p>
            <a:pPr marL="514350" indent="-514350">
              <a:buFont typeface="+mj-lt"/>
              <a:buAutoNum type="arabicPeriod"/>
            </a:pPr>
            <a:endParaRPr lang="en-GB" dirty="0"/>
          </a:p>
        </p:txBody>
      </p:sp>
      <p:sp>
        <p:nvSpPr>
          <p:cNvPr id="4" name="Rectangle 3"/>
          <p:cNvSpPr/>
          <p:nvPr/>
        </p:nvSpPr>
        <p:spPr>
          <a:xfrm>
            <a:off x="0" y="4929198"/>
            <a:ext cx="9144000" cy="1569660"/>
          </a:xfrm>
          <a:prstGeom prst="rect">
            <a:avLst/>
          </a:prstGeom>
        </p:spPr>
        <p:txBody>
          <a:bodyPr wrap="square">
            <a:spAutoFit/>
          </a:bodyPr>
          <a:lstStyle/>
          <a:p>
            <a:r>
              <a:rPr lang="en-GB" sz="3200" dirty="0" smtClean="0"/>
              <a:t>The combination of these properties gives the laser radiation many advantages, like achieving </a:t>
            </a:r>
            <a:r>
              <a:rPr lang="en-GB" sz="3200" b="1" dirty="0" smtClean="0"/>
              <a:t>very high power densities</a:t>
            </a:r>
            <a:r>
              <a:rPr lang="en-GB" sz="3200" dirty="0" smtClean="0"/>
              <a:t>, not available from other sources. </a:t>
            </a:r>
            <a:endParaRPr lang="en-GB" sz="3200" dirty="0"/>
          </a:p>
        </p:txBody>
      </p:sp>
      <p:sp>
        <p:nvSpPr>
          <p:cNvPr id="5" name="Slide Number Placeholder 4"/>
          <p:cNvSpPr>
            <a:spLocks noGrp="1"/>
          </p:cNvSpPr>
          <p:nvPr>
            <p:ph type="sldNum" sz="quarter" idx="12"/>
          </p:nvPr>
        </p:nvSpPr>
        <p:spPr/>
        <p:txBody>
          <a:bodyPr/>
          <a:lstStyle/>
          <a:p>
            <a:fld id="{4610748B-2FE4-4513-832F-29FB84700C36}" type="slidenum">
              <a:rPr lang="en-GB" smtClean="0"/>
              <a:pPr/>
              <a:t>35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par>
                          <p:cTn id="18" fill="hold">
                            <p:stCondLst>
                              <p:cond delay="500"/>
                            </p:stCondLst>
                            <p:childTnLst>
                              <p:par>
                                <p:cTn id="19" presetID="3" presetClass="entr" presetSubtype="10" fill="hold" nodeType="afterEffect">
                                  <p:stCondLst>
                                    <p:cond delay="100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blinds(horizontal)">
                                      <p:cBhvr>
                                        <p:cTn id="2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pPr lvl="0" eaLnBrk="0" fontAlgn="base" hangingPunct="0">
              <a:spcBef>
                <a:spcPct val="0"/>
              </a:spcBef>
              <a:spcAft>
                <a:spcPct val="0"/>
              </a:spcAft>
            </a:pPr>
            <a:r>
              <a:rPr lang="en-NZ" altLang="zh-CN" sz="2400" b="1" dirty="0" smtClean="0">
                <a:solidFill>
                  <a:srgbClr val="3333CC"/>
                </a:solidFill>
                <a:latin typeface="Calibri" pitchFamily="34" charset="0"/>
                <a:ea typeface="SimSun" pitchFamily="2" charset="-122"/>
                <a:cs typeface="Arial" pitchFamily="34" charset="0"/>
              </a:rPr>
              <a:t>8.4</a:t>
            </a:r>
            <a:r>
              <a:rPr lang="en-NZ" altLang="zh-CN" sz="2400" b="1" dirty="0" smtClean="0">
                <a:solidFill>
                  <a:srgbClr val="800000"/>
                </a:solidFill>
                <a:latin typeface="Calibri" pitchFamily="34" charset="0"/>
                <a:ea typeface="SimSun" pitchFamily="2" charset="-122"/>
                <a:cs typeface="Arial" pitchFamily="34" charset="0"/>
              </a:rPr>
              <a:t> </a:t>
            </a:r>
            <a:r>
              <a:rPr lang="en-NZ" altLang="zh-CN" sz="2400" b="1" dirty="0" smtClean="0">
                <a:latin typeface="Calibri" pitchFamily="34" charset="0"/>
                <a:ea typeface="SimSun" pitchFamily="2" charset="-122"/>
                <a:cs typeface="Arial" pitchFamily="34" charset="0"/>
                <a:hlinkClick r:id="rId2"/>
              </a:rPr>
              <a:t>Daily applications</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8.4.1 </a:t>
            </a:r>
            <a:r>
              <a:rPr lang="en-NZ" altLang="zh-CN" dirty="0" smtClean="0">
                <a:latin typeface="Calibri" pitchFamily="34" charset="0"/>
                <a:ea typeface="SimSun" pitchFamily="2" charset="-122"/>
                <a:cs typeface="Arial" pitchFamily="34" charset="0"/>
                <a:hlinkClick r:id="rId3"/>
              </a:rPr>
              <a:t>Bar code scanner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8.4.2 </a:t>
            </a:r>
            <a:r>
              <a:rPr lang="en-NZ" altLang="zh-CN" dirty="0" smtClean="0">
                <a:latin typeface="Calibri" pitchFamily="34" charset="0"/>
                <a:ea typeface="SimSun" pitchFamily="2" charset="-122"/>
                <a:cs typeface="Arial" pitchFamily="34" charset="0"/>
                <a:hlinkClick r:id="rId4"/>
              </a:rPr>
              <a:t>Optical storage of information</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8.4.3 </a:t>
            </a:r>
            <a:r>
              <a:rPr lang="en-NZ" altLang="zh-CN" dirty="0" smtClean="0">
                <a:latin typeface="Calibri" pitchFamily="34" charset="0"/>
                <a:ea typeface="SimSun" pitchFamily="2" charset="-122"/>
                <a:cs typeface="Arial" pitchFamily="34" charset="0"/>
                <a:hlinkClick r:id="rId5"/>
              </a:rPr>
              <a:t>Optical computer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8.4.4 </a:t>
            </a:r>
            <a:r>
              <a:rPr lang="en-NZ" altLang="zh-CN" dirty="0" smtClean="0">
                <a:latin typeface="Calibri" pitchFamily="34" charset="0"/>
                <a:ea typeface="SimSun" pitchFamily="2" charset="-122"/>
                <a:cs typeface="Arial" pitchFamily="34" charset="0"/>
                <a:hlinkClick r:id="rId6"/>
              </a:rPr>
              <a:t>Holograms against forgery (on credit cards)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8.4.5 </a:t>
            </a:r>
            <a:r>
              <a:rPr lang="en-NZ" altLang="zh-CN" dirty="0" smtClean="0">
                <a:latin typeface="Calibri" pitchFamily="34" charset="0"/>
                <a:ea typeface="SimSun" pitchFamily="2" charset="-122"/>
                <a:cs typeface="Arial" pitchFamily="34" charset="0"/>
                <a:hlinkClick r:id="rId7"/>
              </a:rPr>
              <a:t>Fibre optic communications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8.4.6 </a:t>
            </a:r>
            <a:r>
              <a:rPr lang="en-NZ" altLang="zh-CN" dirty="0" smtClean="0">
                <a:latin typeface="Calibri" pitchFamily="34" charset="0"/>
                <a:ea typeface="SimSun" pitchFamily="2" charset="-122"/>
                <a:cs typeface="Arial" pitchFamily="34" charset="0"/>
                <a:hlinkClick r:id="rId8"/>
              </a:rPr>
              <a:t>Free space communications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8.4.7 </a:t>
            </a:r>
            <a:r>
              <a:rPr lang="en-NZ" altLang="zh-CN" dirty="0" smtClean="0">
                <a:latin typeface="Calibri" pitchFamily="34" charset="0"/>
                <a:ea typeface="SimSun" pitchFamily="2" charset="-122"/>
                <a:cs typeface="Arial" pitchFamily="34" charset="0"/>
                <a:hlinkClick r:id="rId9"/>
              </a:rPr>
              <a:t>Holograms in exhibits and museums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3333CC"/>
                </a:solidFill>
                <a:latin typeface="Calibri" pitchFamily="34" charset="0"/>
                <a:ea typeface="SimSun" pitchFamily="2" charset="-122"/>
                <a:cs typeface="Arial" pitchFamily="34" charset="0"/>
              </a:rPr>
              <a:t>8.5</a:t>
            </a:r>
            <a:r>
              <a:rPr lang="en-NZ" altLang="zh-CN" sz="2400" b="1" dirty="0" smtClean="0">
                <a:solidFill>
                  <a:srgbClr val="800000"/>
                </a:solidFill>
                <a:latin typeface="Calibri" pitchFamily="34" charset="0"/>
                <a:ea typeface="SimSun" pitchFamily="2" charset="-122"/>
                <a:cs typeface="Arial" pitchFamily="34" charset="0"/>
              </a:rPr>
              <a:t> </a:t>
            </a:r>
            <a:r>
              <a:rPr lang="en-NZ" altLang="zh-CN" sz="2400" b="1" dirty="0" smtClean="0">
                <a:latin typeface="Calibri" pitchFamily="34" charset="0"/>
                <a:ea typeface="SimSun" pitchFamily="2" charset="-122"/>
                <a:cs typeface="Arial" pitchFamily="34" charset="0"/>
                <a:hlinkClick r:id="rId10"/>
              </a:rPr>
              <a:t>Scientific research applications</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8.5.1 </a:t>
            </a:r>
            <a:r>
              <a:rPr lang="en-NZ" altLang="zh-CN" dirty="0" smtClean="0">
                <a:latin typeface="Calibri" pitchFamily="34" charset="0"/>
                <a:ea typeface="SimSun" pitchFamily="2" charset="-122"/>
                <a:cs typeface="Arial" pitchFamily="34" charset="0"/>
                <a:hlinkClick r:id="rId11"/>
              </a:rPr>
              <a:t>Spectroscopy</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8.5.2 </a:t>
            </a:r>
            <a:r>
              <a:rPr lang="en-NZ" altLang="zh-CN" dirty="0" smtClean="0">
                <a:latin typeface="Calibri" pitchFamily="34" charset="0"/>
                <a:ea typeface="SimSun" pitchFamily="2" charset="-122"/>
                <a:cs typeface="Arial" pitchFamily="34" charset="0"/>
                <a:hlinkClick r:id="rId12"/>
              </a:rPr>
              <a:t>Laser (inertial) fusion</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8.5.3 </a:t>
            </a:r>
            <a:r>
              <a:rPr lang="en-NZ" altLang="zh-CN" dirty="0" smtClean="0">
                <a:latin typeface="Calibri" pitchFamily="34" charset="0"/>
                <a:ea typeface="SimSun" pitchFamily="2" charset="-122"/>
                <a:cs typeface="Arial" pitchFamily="34" charset="0"/>
                <a:hlinkClick r:id="rId13"/>
              </a:rPr>
              <a:t>Very short pulses (10</a:t>
            </a:r>
            <a:r>
              <a:rPr lang="en-NZ" altLang="zh-CN" baseline="30000" dirty="0" smtClean="0">
                <a:latin typeface="Calibri" pitchFamily="34" charset="0"/>
                <a:ea typeface="SimSun" pitchFamily="2" charset="-122"/>
                <a:cs typeface="Arial" pitchFamily="34" charset="0"/>
                <a:hlinkClick r:id="rId13"/>
              </a:rPr>
              <a:t>-15</a:t>
            </a:r>
            <a:r>
              <a:rPr lang="en-NZ" altLang="zh-CN" dirty="0" smtClean="0">
                <a:latin typeface="Calibri" pitchFamily="34" charset="0"/>
                <a:ea typeface="SimSun" pitchFamily="2" charset="-122"/>
                <a:cs typeface="Arial" pitchFamily="34" charset="0"/>
                <a:hlinkClick r:id="rId13"/>
              </a:rPr>
              <a:t> </a:t>
            </a:r>
            <a:r>
              <a:rPr lang="en-NZ" altLang="zh-CN" dirty="0" err="1" smtClean="0">
                <a:latin typeface="Calibri" pitchFamily="34" charset="0"/>
                <a:ea typeface="SimSun" pitchFamily="2" charset="-122"/>
                <a:cs typeface="Arial" pitchFamily="34" charset="0"/>
                <a:hlinkClick r:id="rId13"/>
              </a:rPr>
              <a:t>femtosec</a:t>
            </a:r>
            <a:r>
              <a:rPr lang="en-NZ" altLang="zh-CN" dirty="0" smtClean="0">
                <a:latin typeface="Calibri" pitchFamily="34" charset="0"/>
                <a:ea typeface="SimSun" pitchFamily="2" charset="-122"/>
                <a:cs typeface="Arial" pitchFamily="34" charset="0"/>
                <a:hlinkClick r:id="rId13"/>
              </a:rPr>
              <a:t>)</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8.5.4 </a:t>
            </a:r>
            <a:r>
              <a:rPr lang="en-NZ" altLang="zh-CN" dirty="0" smtClean="0">
                <a:latin typeface="Calibri" pitchFamily="34" charset="0"/>
                <a:ea typeface="SimSun" pitchFamily="2" charset="-122"/>
                <a:cs typeface="Arial" pitchFamily="34" charset="0"/>
                <a:hlinkClick r:id="rId14"/>
              </a:rPr>
              <a:t>Laser cooling of atoms</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sz="2400" b="1" dirty="0" smtClean="0">
                <a:solidFill>
                  <a:srgbClr val="3333CC"/>
                </a:solidFill>
                <a:latin typeface="Calibri" pitchFamily="34" charset="0"/>
                <a:ea typeface="SimSun" pitchFamily="2" charset="-122"/>
                <a:cs typeface="Arial" pitchFamily="34" charset="0"/>
              </a:rPr>
              <a:t>8.6</a:t>
            </a:r>
            <a:r>
              <a:rPr lang="en-NZ" altLang="zh-CN" sz="2400" b="1" dirty="0" smtClean="0">
                <a:solidFill>
                  <a:srgbClr val="800000"/>
                </a:solidFill>
                <a:latin typeface="Calibri" pitchFamily="34" charset="0"/>
                <a:ea typeface="SimSun" pitchFamily="2" charset="-122"/>
                <a:cs typeface="Arial" pitchFamily="34" charset="0"/>
              </a:rPr>
              <a:t> </a:t>
            </a:r>
            <a:r>
              <a:rPr lang="en-NZ" altLang="zh-CN" sz="2400" b="1" dirty="0" smtClean="0">
                <a:latin typeface="Calibri" pitchFamily="34" charset="0"/>
                <a:ea typeface="SimSun" pitchFamily="2" charset="-122"/>
                <a:cs typeface="Arial" pitchFamily="34" charset="0"/>
                <a:hlinkClick r:id="rId15"/>
              </a:rPr>
              <a:t>Special applications</a:t>
            </a:r>
            <a:r>
              <a:rPr lang="en-NZ" altLang="zh-CN" sz="2400" b="1" dirty="0" smtClean="0">
                <a:solidFill>
                  <a:srgbClr val="800000"/>
                </a:solidFill>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8.6.1 </a:t>
            </a:r>
            <a:r>
              <a:rPr lang="en-NZ" altLang="zh-CN" dirty="0" smtClean="0">
                <a:latin typeface="Calibri" pitchFamily="34" charset="0"/>
                <a:ea typeface="SimSun" pitchFamily="2" charset="-122"/>
                <a:cs typeface="Arial" pitchFamily="34" charset="0"/>
                <a:hlinkClick r:id="rId16"/>
              </a:rPr>
              <a:t>Energy transport in space</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8.6.2 </a:t>
            </a:r>
            <a:r>
              <a:rPr lang="en-NZ" altLang="zh-CN" dirty="0" smtClean="0">
                <a:latin typeface="Calibri" pitchFamily="34" charset="0"/>
                <a:ea typeface="SimSun" pitchFamily="2" charset="-122"/>
                <a:cs typeface="Arial" pitchFamily="34" charset="0"/>
                <a:hlinkClick r:id="rId17"/>
              </a:rPr>
              <a:t>Laser gyroscope</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GB" altLang="zh-CN" dirty="0" smtClean="0">
              <a:latin typeface="Arial" pitchFamily="34" charset="0"/>
              <a:cs typeface="Arial" pitchFamily="34" charset="0"/>
            </a:endParaRPr>
          </a:p>
          <a:p>
            <a:pPr lvl="0" eaLnBrk="0" fontAlgn="base" hangingPunct="0">
              <a:spcBef>
                <a:spcPct val="0"/>
              </a:spcBef>
              <a:spcAft>
                <a:spcPct val="0"/>
              </a:spcAft>
            </a:pPr>
            <a:r>
              <a:rPr lang="en-NZ" altLang="zh-CN" dirty="0" smtClean="0">
                <a:latin typeface="Calibri" pitchFamily="34" charset="0"/>
                <a:ea typeface="SimSun" pitchFamily="2" charset="-122"/>
                <a:cs typeface="Arial" pitchFamily="34" charset="0"/>
              </a:rPr>
              <a:t>8.6.3 </a:t>
            </a:r>
            <a:r>
              <a:rPr lang="en-NZ" altLang="zh-CN" dirty="0" smtClean="0">
                <a:latin typeface="Calibri" pitchFamily="34" charset="0"/>
                <a:ea typeface="SimSun" pitchFamily="2" charset="-122"/>
                <a:cs typeface="Arial" pitchFamily="34" charset="0"/>
                <a:hlinkClick r:id="rId18"/>
              </a:rPr>
              <a:t>Fibre laser</a:t>
            </a:r>
            <a:r>
              <a:rPr lang="en-NZ" altLang="zh-CN" dirty="0" smtClean="0">
                <a:latin typeface="Calibri" pitchFamily="34" charset="0"/>
                <a:ea typeface="SimSun" pitchFamily="2" charset="-122"/>
                <a:cs typeface="Arial" pitchFamily="34" charset="0"/>
              </a:rPr>
              <a:t>.</a:t>
            </a:r>
            <a:r>
              <a:rPr lang="en-NZ" altLang="zh-CN" sz="1400" dirty="0" smtClean="0">
                <a:latin typeface="Calibri" pitchFamily="34" charset="0"/>
                <a:ea typeface="SimSun" pitchFamily="2" charset="-122"/>
                <a:cs typeface="Arial" pitchFamily="34" charset="0"/>
              </a:rPr>
              <a:t> </a:t>
            </a:r>
            <a:endParaRPr lang="en-NZ" altLang="zh-CN" sz="24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610748B-2FE4-4513-832F-29FB84700C36}" type="slidenum">
              <a:rPr lang="en-GB" smtClean="0"/>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1607559"/>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References:</a:t>
            </a:r>
            <a:endParaRPr kumimoji="0" lang="en-GB"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 lasers and their application by M.J. </a:t>
            </a:r>
            <a:r>
              <a:rPr kumimoji="0" lang="en-US"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Beesely</a:t>
            </a: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London (1979).</a:t>
            </a:r>
            <a:endParaRPr kumimoji="0" lang="en-GB"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2/ principles of lasers, by O. </a:t>
            </a:r>
            <a:r>
              <a:rPr kumimoji="0" lang="en-US"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Svelto</a:t>
            </a: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plenum press New York (1982).</a:t>
            </a:r>
            <a:endParaRPr kumimoji="0" lang="en-GB"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3/ laser physics by L.V. </a:t>
            </a:r>
            <a:r>
              <a:rPr kumimoji="0" lang="en-US"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Tarasov</a:t>
            </a: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MIR publishers, Moscow (1983).</a:t>
            </a:r>
            <a:endParaRPr kumimoji="0" lang="en-GB"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4/ Lasers principles and application, by J. Wilson London (1987).</a:t>
            </a:r>
            <a:endParaRPr kumimoji="0" lang="en-GB"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5/ The laser guide book, second edition by Jeff Hecht (1992).</a:t>
            </a:r>
            <a:endParaRPr kumimoji="0" lang="en-GB"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And any other </a:t>
            </a:r>
            <a:r>
              <a:rPr kumimoji="0" lang="en-NZ"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lasers textbook</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published in 21</a:t>
            </a:r>
            <a:r>
              <a:rPr kumimoji="0" lang="en-NZ" altLang="zh-CN" sz="2400" b="0" i="0" u="none" strike="noStrike" cap="none" normalizeH="0" baseline="30000" dirty="0" smtClean="0">
                <a:ln>
                  <a:noFill/>
                </a:ln>
                <a:solidFill>
                  <a:schemeClr val="tx1"/>
                </a:solidFill>
                <a:effectLst/>
                <a:latin typeface="Arial" pitchFamily="34" charset="0"/>
                <a:ea typeface="SimSun" pitchFamily="2" charset="-122"/>
                <a:cs typeface="Arial" pitchFamily="34" charset="0"/>
              </a:rPr>
              <a:t>st</a:t>
            </a:r>
            <a:r>
              <a:rPr kumimoji="0" lang="en-NZ"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 century.</a:t>
            </a:r>
            <a:endParaRPr kumimoji="0" lang="en-NZ"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610748B-2FE4-4513-832F-29FB84700C36}"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356"/>
          </a:xfrm>
        </p:spPr>
        <p:txBody>
          <a:bodyPr>
            <a:normAutofit/>
          </a:bodyPr>
          <a:lstStyle/>
          <a:p>
            <a:pPr algn="just"/>
            <a:r>
              <a:rPr lang="en-GB" sz="3100" b="1" dirty="0" smtClean="0"/>
              <a:t>Chapter</a:t>
            </a:r>
            <a:r>
              <a:rPr lang="en-GB" sz="3600" b="1" dirty="0" smtClean="0"/>
              <a:t> 1: Laser Radiation and its properties</a:t>
            </a:r>
            <a:endParaRPr lang="en-GB" sz="3600" dirty="0"/>
          </a:p>
        </p:txBody>
      </p:sp>
      <p:sp>
        <p:nvSpPr>
          <p:cNvPr id="3" name="Subtitle 2"/>
          <p:cNvSpPr>
            <a:spLocks noGrp="1"/>
          </p:cNvSpPr>
          <p:nvPr>
            <p:ph type="subTitle" idx="1"/>
          </p:nvPr>
        </p:nvSpPr>
        <p:spPr>
          <a:xfrm>
            <a:off x="0" y="714356"/>
            <a:ext cx="9144000" cy="6143644"/>
          </a:xfrm>
        </p:spPr>
        <p:txBody>
          <a:bodyPr>
            <a:normAutofit fontScale="92500" lnSpcReduction="10000"/>
          </a:bodyPr>
          <a:lstStyle/>
          <a:p>
            <a:pPr algn="just">
              <a:buFont typeface="Wingdings" pitchFamily="2" charset="2"/>
              <a:buChar char="Ø"/>
            </a:pPr>
            <a:r>
              <a:rPr lang="en-GB" dirty="0" smtClean="0">
                <a:solidFill>
                  <a:schemeClr val="tx1"/>
                </a:solidFill>
              </a:rPr>
              <a:t>Laser technology is one of the most rapidly developing areas in modern technology. </a:t>
            </a:r>
          </a:p>
          <a:p>
            <a:pPr algn="just">
              <a:buFont typeface="Wingdings" pitchFamily="2" charset="2"/>
              <a:buChar char="Ø"/>
            </a:pPr>
            <a:r>
              <a:rPr lang="en-GB" dirty="0" smtClean="0">
                <a:solidFill>
                  <a:schemeClr val="tx1"/>
                </a:solidFill>
              </a:rPr>
              <a:t>When the laser was invented, in 1960, it was classified as a </a:t>
            </a:r>
            <a:r>
              <a:rPr lang="en-GB" b="1" i="1" dirty="0" smtClean="0">
                <a:solidFill>
                  <a:schemeClr val="tx1"/>
                </a:solidFill>
              </a:rPr>
              <a:t>solution in search of a problem</a:t>
            </a:r>
            <a:r>
              <a:rPr lang="en-GB" dirty="0" smtClean="0">
                <a:solidFill>
                  <a:schemeClr val="tx1"/>
                </a:solidFill>
              </a:rPr>
              <a:t>, and today laser technology is applied in many different areas such as: medicine, communication, daily use, military, and industry. </a:t>
            </a:r>
          </a:p>
          <a:p>
            <a:pPr algn="just">
              <a:buFont typeface="Wingdings" pitchFamily="2" charset="2"/>
              <a:buChar char="Ø"/>
            </a:pPr>
            <a:r>
              <a:rPr lang="en-GB" dirty="0" smtClean="0">
                <a:solidFill>
                  <a:schemeClr val="tx1"/>
                </a:solidFill>
              </a:rPr>
              <a:t>To explain how the laser can be applied in such diverse areas, we need to understand the </a:t>
            </a:r>
            <a:r>
              <a:rPr lang="en-GB" b="1" dirty="0" smtClean="0">
                <a:solidFill>
                  <a:schemeClr val="tx1"/>
                </a:solidFill>
              </a:rPr>
              <a:t>basic physical principles of the operation of a </a:t>
            </a:r>
            <a:r>
              <a:rPr lang="en-GB" b="1" dirty="0" smtClean="0">
                <a:solidFill>
                  <a:schemeClr val="tx1"/>
                </a:solidFill>
                <a:hlinkClick r:id="rId2"/>
              </a:rPr>
              <a:t>laser</a:t>
            </a:r>
            <a:r>
              <a:rPr lang="en-GB" dirty="0" smtClean="0">
                <a:solidFill>
                  <a:schemeClr val="tx1"/>
                </a:solidFill>
                <a:hlinkClick r:id="rId2"/>
              </a:rPr>
              <a:t>.</a:t>
            </a:r>
            <a:r>
              <a:rPr lang="en-GB" dirty="0" smtClean="0">
                <a:solidFill>
                  <a:schemeClr val="tx1"/>
                </a:solidFill>
              </a:rPr>
              <a:t> </a:t>
            </a:r>
          </a:p>
          <a:p>
            <a:pPr algn="just">
              <a:buFont typeface="Wingdings" pitchFamily="2" charset="2"/>
              <a:buChar char="Ø"/>
            </a:pPr>
            <a:r>
              <a:rPr lang="en-GB" dirty="0" smtClean="0">
                <a:solidFill>
                  <a:schemeClr val="tx1"/>
                </a:solidFill>
              </a:rPr>
              <a:t>In principle, </a:t>
            </a:r>
            <a:r>
              <a:rPr lang="en-GB" b="1" dirty="0" smtClean="0">
                <a:solidFill>
                  <a:schemeClr val="tx1"/>
                </a:solidFill>
              </a:rPr>
              <a:t>the laser is a device which transforms energy from other forms into </a:t>
            </a:r>
            <a:r>
              <a:rPr lang="en-GB" b="1" dirty="0" smtClean="0">
                <a:solidFill>
                  <a:schemeClr val="tx1"/>
                </a:solidFill>
                <a:hlinkClick r:id="rId2"/>
              </a:rPr>
              <a:t>electromagnetic radiation</a:t>
            </a:r>
            <a:r>
              <a:rPr lang="en-GB" dirty="0" smtClean="0">
                <a:solidFill>
                  <a:schemeClr val="tx1"/>
                </a:solidFill>
              </a:rPr>
              <a:t>. This is a very general definition, but it helps to </a:t>
            </a:r>
            <a:r>
              <a:rPr lang="en-GB" b="1" dirty="0" smtClean="0">
                <a:solidFill>
                  <a:schemeClr val="tx1"/>
                </a:solidFill>
              </a:rPr>
              <a:t>understand the basic physics of the laser</a:t>
            </a:r>
            <a:r>
              <a:rPr lang="en-GB" dirty="0" smtClean="0">
                <a:solidFill>
                  <a:schemeClr val="tx1"/>
                </a:solidFill>
              </a:rPr>
              <a:t>. </a:t>
            </a:r>
          </a:p>
          <a:p>
            <a:pPr algn="just"/>
            <a:endParaRPr lang="en-GB" dirty="0" smtClean="0">
              <a:solidFill>
                <a:schemeClr val="tx1"/>
              </a:solidFill>
            </a:endParaRPr>
          </a:p>
          <a:p>
            <a:pPr algn="just">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a:p>
        </p:txBody>
      </p:sp>
      <p:sp>
        <p:nvSpPr>
          <p:cNvPr id="4" name="Slide Number Placeholder 3"/>
          <p:cNvSpPr>
            <a:spLocks noGrp="1"/>
          </p:cNvSpPr>
          <p:nvPr>
            <p:ph type="sldNum" sz="quarter" idx="12"/>
          </p:nvPr>
        </p:nvSpPr>
        <p:spPr/>
        <p:txBody>
          <a:bodyPr/>
          <a:lstStyle/>
          <a:p>
            <a:fld id="{4610748B-2FE4-4513-832F-29FB84700C36}" type="slidenum">
              <a:rPr lang="en-GB" smtClean="0"/>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356"/>
          </a:xfrm>
        </p:spPr>
        <p:txBody>
          <a:bodyPr>
            <a:normAutofit fontScale="90000"/>
          </a:bodyPr>
          <a:lstStyle/>
          <a:p>
            <a:endParaRPr lang="en-GB" dirty="0"/>
          </a:p>
        </p:txBody>
      </p:sp>
      <p:sp>
        <p:nvSpPr>
          <p:cNvPr id="3" name="Subtitle 2"/>
          <p:cNvSpPr>
            <a:spLocks noGrp="1"/>
          </p:cNvSpPr>
          <p:nvPr>
            <p:ph type="subTitle" idx="1"/>
          </p:nvPr>
        </p:nvSpPr>
        <p:spPr>
          <a:xfrm>
            <a:off x="0" y="714356"/>
            <a:ext cx="9144000" cy="6143644"/>
          </a:xfrm>
        </p:spPr>
        <p:txBody>
          <a:bodyPr/>
          <a:lstStyle/>
          <a:p>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a:p>
        </p:txBody>
      </p:sp>
      <p:sp>
        <p:nvSpPr>
          <p:cNvPr id="4" name="Rectangle 3"/>
          <p:cNvSpPr/>
          <p:nvPr/>
        </p:nvSpPr>
        <p:spPr>
          <a:xfrm>
            <a:off x="0" y="0"/>
            <a:ext cx="9144000" cy="5632311"/>
          </a:xfrm>
          <a:prstGeom prst="rect">
            <a:avLst/>
          </a:prstGeom>
        </p:spPr>
        <p:txBody>
          <a:bodyPr wrap="square">
            <a:spAutoFit/>
          </a:bodyPr>
          <a:lstStyle/>
          <a:p>
            <a:pPr algn="just"/>
            <a:r>
              <a:rPr lang="en-GB" sz="2400" b="1" dirty="0" smtClean="0">
                <a:solidFill>
                  <a:srgbClr val="00B050"/>
                </a:solidFill>
              </a:rPr>
              <a:t>The energy put into the laser can be in any form such as:</a:t>
            </a:r>
            <a:r>
              <a:rPr lang="en-GB" sz="2400" dirty="0" smtClean="0">
                <a:solidFill>
                  <a:srgbClr val="00B050"/>
                </a:solidFill>
              </a:rPr>
              <a:t> </a:t>
            </a:r>
          </a:p>
          <a:p>
            <a:pPr algn="just"/>
            <a:endParaRPr lang="en-GB" sz="2400" dirty="0" smtClean="0"/>
          </a:p>
          <a:p>
            <a:pPr algn="just"/>
            <a:endParaRPr lang="en-GB" sz="2400" dirty="0" smtClean="0"/>
          </a:p>
          <a:p>
            <a:pPr algn="just">
              <a:buFont typeface="Wingdings" pitchFamily="2" charset="2"/>
              <a:buChar char="Ø"/>
            </a:pPr>
            <a:r>
              <a:rPr lang="en-GB" sz="2400" dirty="0" smtClean="0"/>
              <a:t>electromagnetic radiation, electrical energy, chemical energy, etc. </a:t>
            </a:r>
            <a:r>
              <a:rPr lang="en-GB" sz="2400" b="1" dirty="0" smtClean="0"/>
              <a:t>Energy is always emitted from the laser as </a:t>
            </a:r>
            <a:r>
              <a:rPr lang="en-GB" sz="2400" b="1" dirty="0" smtClean="0">
                <a:hlinkClick r:id="rId2"/>
              </a:rPr>
              <a:t>electromagnetic radiation</a:t>
            </a:r>
            <a:r>
              <a:rPr lang="en-GB" sz="2400" dirty="0" smtClean="0"/>
              <a:t> (which includes light beams). </a:t>
            </a:r>
          </a:p>
          <a:p>
            <a:pPr algn="just"/>
            <a:endParaRPr lang="en-GB" sz="2400" dirty="0" smtClean="0"/>
          </a:p>
          <a:p>
            <a:pPr algn="just">
              <a:buFont typeface="Wingdings" pitchFamily="2" charset="2"/>
              <a:buChar char="Ø"/>
            </a:pPr>
            <a:r>
              <a:rPr lang="en-GB" sz="2400" dirty="0" smtClean="0"/>
              <a:t>From this light output, the laser got part of its name: </a:t>
            </a:r>
            <a:br>
              <a:rPr lang="en-GB" sz="2400" dirty="0" smtClean="0"/>
            </a:br>
            <a:r>
              <a:rPr lang="en-GB" sz="2400" b="1" dirty="0" smtClean="0"/>
              <a:t>LASER = Light Amplification by Stimulated Emission of Radiation.</a:t>
            </a:r>
            <a:r>
              <a:rPr lang="en-GB" sz="2400" dirty="0" smtClean="0"/>
              <a:t> </a:t>
            </a:r>
            <a:br>
              <a:rPr lang="en-GB" sz="2400" dirty="0" smtClean="0"/>
            </a:br>
            <a:r>
              <a:rPr lang="en-GB" sz="2400" dirty="0" smtClean="0"/>
              <a:t/>
            </a:r>
            <a:br>
              <a:rPr lang="en-GB" sz="2400" dirty="0" smtClean="0"/>
            </a:br>
            <a:r>
              <a:rPr lang="en-GB" sz="2400" dirty="0" smtClean="0"/>
              <a:t>The terms used in this definition will be explained later in this course. </a:t>
            </a:r>
          </a:p>
          <a:p>
            <a:pPr algn="just"/>
            <a:endParaRPr lang="en-GB" sz="2400" dirty="0" smtClean="0"/>
          </a:p>
          <a:p>
            <a:pPr algn="just">
              <a:buFont typeface="Wingdings" pitchFamily="2" charset="2"/>
              <a:buChar char="Ø"/>
            </a:pPr>
            <a:r>
              <a:rPr lang="en-GB" sz="2400" dirty="0" smtClean="0"/>
              <a:t>We will try to obtain a </a:t>
            </a:r>
            <a:r>
              <a:rPr lang="en-GB" sz="2400" b="1" dirty="0" smtClean="0"/>
              <a:t>qualitative picture of the quantum nature of the laser</a:t>
            </a:r>
            <a:r>
              <a:rPr lang="en-GB" sz="2400" dirty="0" smtClean="0"/>
              <a:t>, based on some basic principles which came from the advanced mathematical tools.</a:t>
            </a:r>
          </a:p>
        </p:txBody>
      </p:sp>
      <p:sp>
        <p:nvSpPr>
          <p:cNvPr id="5" name="Slide Number Placeholder 4"/>
          <p:cNvSpPr>
            <a:spLocks noGrp="1"/>
          </p:cNvSpPr>
          <p:nvPr>
            <p:ph type="sldNum" sz="quarter" idx="12"/>
          </p:nvPr>
        </p:nvSpPr>
        <p:spPr/>
        <p:txBody>
          <a:bodyPr/>
          <a:lstStyle/>
          <a:p>
            <a:fld id="{4610748B-2FE4-4513-832F-29FB84700C36}" type="slidenum">
              <a:rPr lang="en-GB" smtClean="0"/>
              <a:pPr/>
              <a:t>7</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blinds(horizontal)">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blinds(horizontal)">
                                      <p:cBhvr>
                                        <p:cTn id="1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356"/>
          </a:xfrm>
        </p:spPr>
        <p:txBody>
          <a:bodyPr>
            <a:normAutofit fontScale="90000"/>
          </a:bodyPr>
          <a:lstStyle/>
          <a:p>
            <a:pPr algn="ctr"/>
            <a:r>
              <a:rPr lang="en-GB" b="1" dirty="0" smtClean="0"/>
              <a:t>Things you need to know:</a:t>
            </a:r>
            <a:r>
              <a:rPr lang="en-GB" dirty="0" smtClean="0"/>
              <a:t> </a:t>
            </a:r>
            <a:endParaRPr lang="en-GB" dirty="0"/>
          </a:p>
        </p:txBody>
      </p:sp>
      <p:sp>
        <p:nvSpPr>
          <p:cNvPr id="3" name="Subtitle 2"/>
          <p:cNvSpPr>
            <a:spLocks noGrp="1"/>
          </p:cNvSpPr>
          <p:nvPr>
            <p:ph type="subTitle" idx="1"/>
          </p:nvPr>
        </p:nvSpPr>
        <p:spPr>
          <a:xfrm>
            <a:off x="0" y="714356"/>
            <a:ext cx="9144000" cy="6143644"/>
          </a:xfrm>
        </p:spPr>
        <p:txBody>
          <a:bodyPr/>
          <a:lstStyle/>
          <a:p>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a:p>
        </p:txBody>
      </p:sp>
      <p:sp>
        <p:nvSpPr>
          <p:cNvPr id="4" name="Rectangle 3"/>
          <p:cNvSpPr/>
          <p:nvPr/>
        </p:nvSpPr>
        <p:spPr>
          <a:xfrm>
            <a:off x="0" y="785794"/>
            <a:ext cx="9144000" cy="5632311"/>
          </a:xfrm>
          <a:prstGeom prst="rect">
            <a:avLst/>
          </a:prstGeom>
        </p:spPr>
        <p:txBody>
          <a:bodyPr wrap="square">
            <a:spAutoFit/>
          </a:bodyPr>
          <a:lstStyle/>
          <a:p>
            <a:r>
              <a:rPr lang="en-GB" sz="2800" dirty="0" smtClean="0"/>
              <a:t>Before studying about lasers, you must be familiar with </a:t>
            </a:r>
            <a:r>
              <a:rPr lang="en-GB" sz="2800" b="1" dirty="0" smtClean="0"/>
              <a:t>basic terms</a:t>
            </a:r>
            <a:r>
              <a:rPr lang="en-GB" sz="2800" dirty="0" smtClean="0"/>
              <a:t> used to describe electromagnetic waves: </a:t>
            </a:r>
          </a:p>
          <a:p>
            <a:pPr>
              <a:buFont typeface="Wingdings" pitchFamily="2" charset="2"/>
              <a:buChar char="Ø"/>
            </a:pPr>
            <a:r>
              <a:rPr lang="en-GB" sz="2800" b="1" dirty="0" smtClean="0">
                <a:hlinkClick r:id="rId2"/>
              </a:rPr>
              <a:t>Wavelength </a:t>
            </a:r>
            <a:r>
              <a:rPr lang="en-GB" sz="2800" dirty="0" smtClean="0"/>
              <a:t> </a:t>
            </a:r>
          </a:p>
          <a:p>
            <a:pPr>
              <a:buFont typeface="Wingdings" pitchFamily="2" charset="2"/>
              <a:buChar char="Ø"/>
            </a:pPr>
            <a:r>
              <a:rPr lang="en-GB" sz="2800" b="1" dirty="0" smtClean="0">
                <a:hlinkClick r:id="rId3"/>
              </a:rPr>
              <a:t>Frequency (n)</a:t>
            </a:r>
            <a:r>
              <a:rPr lang="en-GB" sz="2800" dirty="0" smtClean="0"/>
              <a:t> </a:t>
            </a:r>
          </a:p>
          <a:p>
            <a:pPr>
              <a:buFont typeface="Wingdings" pitchFamily="2" charset="2"/>
              <a:buChar char="Ø"/>
            </a:pPr>
            <a:r>
              <a:rPr lang="en-GB" sz="2800" b="1" dirty="0" smtClean="0">
                <a:hlinkClick r:id="rId4"/>
              </a:rPr>
              <a:t>Period (T)</a:t>
            </a:r>
            <a:r>
              <a:rPr lang="en-GB" sz="2800" dirty="0" smtClean="0"/>
              <a:t> </a:t>
            </a:r>
          </a:p>
          <a:p>
            <a:pPr>
              <a:buFont typeface="Wingdings" pitchFamily="2" charset="2"/>
              <a:buChar char="Ø"/>
            </a:pPr>
            <a:r>
              <a:rPr lang="en-GB" sz="2800" b="1" dirty="0" smtClean="0">
                <a:solidFill>
                  <a:srgbClr val="0070C0"/>
                </a:solidFill>
              </a:rPr>
              <a:t>Velocity of light ( c )</a:t>
            </a:r>
            <a:r>
              <a:rPr lang="en-GB" sz="2800" dirty="0" smtClean="0">
                <a:solidFill>
                  <a:srgbClr val="0070C0"/>
                </a:solidFill>
              </a:rPr>
              <a:t> </a:t>
            </a:r>
          </a:p>
          <a:p>
            <a:pPr>
              <a:buFont typeface="Wingdings" pitchFamily="2" charset="2"/>
              <a:buChar char="Ø"/>
            </a:pPr>
            <a:r>
              <a:rPr lang="en-GB" sz="2800" b="1" dirty="0" smtClean="0">
                <a:solidFill>
                  <a:srgbClr val="0070C0"/>
                </a:solidFill>
              </a:rPr>
              <a:t>Index of refraction (n)</a:t>
            </a:r>
            <a:r>
              <a:rPr lang="en-GB" sz="2800" dirty="0" smtClean="0">
                <a:solidFill>
                  <a:srgbClr val="0070C0"/>
                </a:solidFill>
              </a:rPr>
              <a:t> </a:t>
            </a:r>
          </a:p>
          <a:p>
            <a:r>
              <a:rPr lang="en-GB" sz="2800" dirty="0" smtClean="0"/>
              <a:t>We will </a:t>
            </a:r>
            <a:r>
              <a:rPr lang="en-GB" sz="2800" b="1" dirty="0" smtClean="0"/>
              <a:t>briefly review</a:t>
            </a:r>
            <a:r>
              <a:rPr lang="en-GB" sz="2800" dirty="0" smtClean="0"/>
              <a:t> these terms (in chapters 1&amp;2), </a:t>
            </a:r>
            <a:r>
              <a:rPr lang="en-GB" sz="2400" dirty="0" smtClean="0"/>
              <a:t>but it is much better if the reader will be familiar with: </a:t>
            </a:r>
          </a:p>
          <a:p>
            <a:pPr>
              <a:buFont typeface="Arial" pitchFamily="34" charset="0"/>
              <a:buChar char="•"/>
            </a:pPr>
            <a:r>
              <a:rPr lang="en-GB" sz="2800" dirty="0" smtClean="0"/>
              <a:t>Some terms from </a:t>
            </a:r>
            <a:r>
              <a:rPr lang="en-GB" sz="2800" b="1" dirty="0" smtClean="0"/>
              <a:t>geometric optics</a:t>
            </a:r>
            <a:r>
              <a:rPr lang="en-GB" sz="2800" dirty="0" smtClean="0"/>
              <a:t> such as:    </a:t>
            </a:r>
          </a:p>
          <a:p>
            <a:r>
              <a:rPr lang="en-GB" sz="2800" dirty="0" smtClean="0">
                <a:hlinkClick r:id="rId2"/>
              </a:rPr>
              <a:t>   </a:t>
            </a:r>
            <a:r>
              <a:rPr lang="en-GB" sz="2800" dirty="0" smtClean="0">
                <a:solidFill>
                  <a:srgbClr val="00B050"/>
                </a:solidFill>
                <a:hlinkClick r:id="rId2"/>
              </a:rPr>
              <a:t>refraction</a:t>
            </a:r>
            <a:r>
              <a:rPr lang="en-GB" sz="2800" dirty="0" smtClean="0">
                <a:solidFill>
                  <a:srgbClr val="00B050"/>
                </a:solidFill>
              </a:rPr>
              <a:t>, </a:t>
            </a:r>
            <a:r>
              <a:rPr lang="en-GB" sz="2800" dirty="0" smtClean="0">
                <a:solidFill>
                  <a:srgbClr val="00B050"/>
                </a:solidFill>
                <a:hlinkClick r:id="rId2"/>
              </a:rPr>
              <a:t>reflection</a:t>
            </a:r>
            <a:r>
              <a:rPr lang="en-GB" sz="2800" dirty="0" smtClean="0"/>
              <a:t>, thin lenses etc. </a:t>
            </a:r>
          </a:p>
          <a:p>
            <a:pPr>
              <a:buFont typeface="Arial" pitchFamily="34" charset="0"/>
              <a:buChar char="•"/>
            </a:pPr>
            <a:r>
              <a:rPr lang="en-GB" sz="2800" dirty="0" smtClean="0"/>
              <a:t>Some terms from "</a:t>
            </a:r>
            <a:r>
              <a:rPr lang="en-GB" sz="2800" b="1" dirty="0" smtClean="0"/>
              <a:t>Modern Physics"</a:t>
            </a:r>
            <a:r>
              <a:rPr lang="en-GB" sz="2800" dirty="0" smtClean="0"/>
              <a:t> such as photons, Models of atoms, etc. </a:t>
            </a:r>
            <a:endParaRPr lang="en-GB" sz="2800" dirty="0"/>
          </a:p>
        </p:txBody>
      </p:sp>
      <p:sp>
        <p:nvSpPr>
          <p:cNvPr id="5" name="Slide Number Placeholder 4"/>
          <p:cNvSpPr>
            <a:spLocks noGrp="1"/>
          </p:cNvSpPr>
          <p:nvPr>
            <p:ph type="sldNum" sz="quarter" idx="12"/>
          </p:nvPr>
        </p:nvSpPr>
        <p:spPr/>
        <p:txBody>
          <a:bodyPr/>
          <a:lstStyle/>
          <a:p>
            <a:fld id="{4610748B-2FE4-4513-832F-29FB84700C36}" type="slidenum">
              <a:rPr lang="en-GB" smtClean="0"/>
              <a:pPr/>
              <a:t>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par>
                                <p:cTn id="13" presetID="3" presetClass="entr" presetSubtype="10" fill="hold" nodeType="with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par>
                                <p:cTn id="16" presetID="3" presetClass="entr" presetSubtype="10" fill="hold" nodeType="withEffect">
                                  <p:stCondLst>
                                    <p:cond delay="100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linds(horizontal)">
                                      <p:cBhvr>
                                        <p:cTn id="18" dur="500"/>
                                        <p:tgtEl>
                                          <p:spTgt spid="4">
                                            <p:txEl>
                                              <p:pRg st="3" end="3"/>
                                            </p:txEl>
                                          </p:spTgt>
                                        </p:tgtEl>
                                      </p:cBhvr>
                                    </p:animEffect>
                                  </p:childTnLst>
                                </p:cTn>
                              </p:par>
                              <p:par>
                                <p:cTn id="19" presetID="3" presetClass="entr" presetSubtype="10" fill="hold" nodeType="withEffect">
                                  <p:stCondLst>
                                    <p:cond delay="150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linds(horizontal)">
                                      <p:cBhvr>
                                        <p:cTn id="21" dur="500"/>
                                        <p:tgtEl>
                                          <p:spTgt spid="4">
                                            <p:txEl>
                                              <p:pRg st="4" end="4"/>
                                            </p:txEl>
                                          </p:spTgt>
                                        </p:tgtEl>
                                      </p:cBhvr>
                                    </p:animEffect>
                                  </p:childTnLst>
                                </p:cTn>
                              </p:par>
                              <p:par>
                                <p:cTn id="22" presetID="3" presetClass="entr" presetSubtype="10" fill="hold" nodeType="withEffect">
                                  <p:stCondLst>
                                    <p:cond delay="200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linds(horizontal)">
                                      <p:cBhvr>
                                        <p:cTn id="24" dur="5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blinds(horizontal)">
                                      <p:cBhvr>
                                        <p:cTn id="29" dur="500"/>
                                        <p:tgtEl>
                                          <p:spTgt spid="4">
                                            <p:txEl>
                                              <p:pRg st="6" end="6"/>
                                            </p:txEl>
                                          </p:spTgt>
                                        </p:tgtEl>
                                      </p:cBhvr>
                                    </p:animEffect>
                                  </p:childTnLst>
                                </p:cTn>
                              </p:par>
                            </p:childTnLst>
                          </p:cTn>
                        </p:par>
                        <p:par>
                          <p:cTn id="30" fill="hold">
                            <p:stCondLst>
                              <p:cond delay="500"/>
                            </p:stCondLst>
                            <p:childTnLst>
                              <p:par>
                                <p:cTn id="31" presetID="3" presetClass="entr" presetSubtype="10" fill="hold" nodeType="after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blinds(horizontal)">
                                      <p:cBhvr>
                                        <p:cTn id="33" dur="500"/>
                                        <p:tgtEl>
                                          <p:spTgt spid="4">
                                            <p:txEl>
                                              <p:pRg st="7" end="7"/>
                                            </p:txEl>
                                          </p:spTgt>
                                        </p:tgtEl>
                                      </p:cBhvr>
                                    </p:animEffect>
                                  </p:childTnLst>
                                </p:cTn>
                              </p:par>
                            </p:childTnLst>
                          </p:cTn>
                        </p:par>
                        <p:par>
                          <p:cTn id="34" fill="hold">
                            <p:stCondLst>
                              <p:cond delay="1000"/>
                            </p:stCondLst>
                            <p:childTnLst>
                              <p:par>
                                <p:cTn id="35" presetID="3" presetClass="entr" presetSubtype="10" fill="hold" nodeType="after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blinds(horizontal)">
                                      <p:cBhvr>
                                        <p:cTn id="37" dur="500"/>
                                        <p:tgtEl>
                                          <p:spTgt spid="4">
                                            <p:txEl>
                                              <p:pRg st="8" end="8"/>
                                            </p:txEl>
                                          </p:spTgt>
                                        </p:tgtEl>
                                      </p:cBhvr>
                                    </p:animEffect>
                                  </p:childTnLst>
                                </p:cTn>
                              </p:par>
                            </p:childTnLst>
                          </p:cTn>
                        </p:par>
                        <p:par>
                          <p:cTn id="38" fill="hold">
                            <p:stCondLst>
                              <p:cond delay="1500"/>
                            </p:stCondLst>
                            <p:childTnLst>
                              <p:par>
                                <p:cTn id="39" presetID="3" presetClass="entr" presetSubtype="10" fill="hold" nodeType="after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blinds(horizontal)">
                                      <p:cBhvr>
                                        <p:cTn id="41"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356"/>
          </a:xfrm>
        </p:spPr>
        <p:txBody>
          <a:bodyPr>
            <a:normAutofit fontScale="90000"/>
          </a:bodyPr>
          <a:lstStyle/>
          <a:p>
            <a:pPr algn="ctr"/>
            <a:r>
              <a:rPr lang="en-GB" b="1" dirty="0" smtClean="0"/>
              <a:t>1.1 Electromagnetic Radiation</a:t>
            </a:r>
            <a:r>
              <a:rPr lang="en-GB" dirty="0" smtClean="0"/>
              <a:t> </a:t>
            </a:r>
            <a:endParaRPr lang="en-GB" dirty="0"/>
          </a:p>
        </p:txBody>
      </p:sp>
      <p:sp>
        <p:nvSpPr>
          <p:cNvPr id="3" name="Subtitle 2"/>
          <p:cNvSpPr>
            <a:spLocks noGrp="1"/>
          </p:cNvSpPr>
          <p:nvPr>
            <p:ph type="subTitle" idx="1"/>
          </p:nvPr>
        </p:nvSpPr>
        <p:spPr>
          <a:xfrm>
            <a:off x="0" y="714356"/>
            <a:ext cx="9144000" cy="6143644"/>
          </a:xfrm>
        </p:spPr>
        <p:txBody>
          <a:bodyPr/>
          <a:lstStyle/>
          <a:p>
            <a:pPr>
              <a:buFont typeface="Wingdings" pitchFamily="2" charset="2"/>
              <a:buChar char="Ø"/>
            </a:pPr>
            <a:endParaRPr lang="en-GB" dirty="0" smtClean="0"/>
          </a:p>
          <a:p>
            <a:pPr>
              <a:buFont typeface="Wingdings" pitchFamily="2" charset="2"/>
              <a:buChar char="Ø"/>
            </a:pPr>
            <a:endParaRPr lang="en-GB" dirty="0"/>
          </a:p>
          <a:p>
            <a:pPr>
              <a:buFont typeface="Wingdings" pitchFamily="2" charset="2"/>
              <a:buChar char="Ø"/>
            </a:pPr>
            <a:endParaRPr lang="en-GB" dirty="0"/>
          </a:p>
        </p:txBody>
      </p:sp>
      <p:sp>
        <p:nvSpPr>
          <p:cNvPr id="4" name="Rectangle 3"/>
          <p:cNvSpPr/>
          <p:nvPr/>
        </p:nvSpPr>
        <p:spPr>
          <a:xfrm>
            <a:off x="0" y="785794"/>
            <a:ext cx="9144000" cy="5509200"/>
          </a:xfrm>
          <a:prstGeom prst="rect">
            <a:avLst/>
          </a:prstGeom>
        </p:spPr>
        <p:txBody>
          <a:bodyPr wrap="square">
            <a:spAutoFit/>
          </a:bodyPr>
          <a:lstStyle/>
          <a:p>
            <a:r>
              <a:rPr lang="en-GB" sz="3600" dirty="0" smtClean="0"/>
              <a:t/>
            </a:r>
            <a:br>
              <a:rPr lang="en-GB" sz="3600" dirty="0" smtClean="0"/>
            </a:br>
            <a:r>
              <a:rPr lang="en-GB" sz="3600" b="1" dirty="0" smtClean="0"/>
              <a:t>The electromagnetic radiation out of the laser can be in any part of the </a:t>
            </a:r>
            <a:r>
              <a:rPr lang="en-GB" sz="3200" b="1" dirty="0" smtClean="0"/>
              <a:t>spectrum</a:t>
            </a:r>
            <a:r>
              <a:rPr lang="en-GB" sz="3200" dirty="0" smtClean="0"/>
              <a:t>,</a:t>
            </a:r>
            <a:r>
              <a:rPr lang="en-GB" sz="3600" dirty="0" smtClean="0"/>
              <a:t> including the </a:t>
            </a:r>
            <a:r>
              <a:rPr lang="en-GB" sz="3600" dirty="0" smtClean="0">
                <a:hlinkClick r:id="rId2"/>
              </a:rPr>
              <a:t>visible spectrum</a:t>
            </a:r>
            <a:r>
              <a:rPr lang="en-GB" sz="3600" dirty="0" smtClean="0"/>
              <a:t>, the </a:t>
            </a:r>
            <a:r>
              <a:rPr lang="en-GB" sz="3600" dirty="0" smtClean="0">
                <a:hlinkClick r:id="rId3"/>
              </a:rPr>
              <a:t>Ultra-Violet (UV) spectrum</a:t>
            </a:r>
            <a:r>
              <a:rPr lang="en-GB" sz="3600" dirty="0" smtClean="0"/>
              <a:t>, the </a:t>
            </a:r>
            <a:r>
              <a:rPr lang="en-GB" sz="3600" dirty="0" smtClean="0">
                <a:hlinkClick r:id="rId4"/>
              </a:rPr>
              <a:t>Infra-Red (IR) spectrum</a:t>
            </a:r>
            <a:r>
              <a:rPr lang="en-GB" sz="3600" dirty="0" smtClean="0"/>
              <a:t>, and beyond In the following pages the </a:t>
            </a:r>
            <a:r>
              <a:rPr lang="en-GB" sz="3600" b="1" dirty="0" smtClean="0"/>
              <a:t>properties of Electromagnetic radiation</a:t>
            </a:r>
            <a:r>
              <a:rPr lang="en-GB" sz="3600" dirty="0" smtClean="0"/>
              <a:t> is briefly described: </a:t>
            </a:r>
            <a:br>
              <a:rPr lang="en-GB" sz="3600" dirty="0" smtClean="0"/>
            </a:br>
            <a:r>
              <a:rPr lang="en-GB" sz="3200" b="1" dirty="0" smtClean="0"/>
              <a:t>1.1.1 </a:t>
            </a:r>
            <a:r>
              <a:rPr lang="en-GB" sz="3200" b="1" dirty="0" smtClean="0">
                <a:hlinkClick r:id="rId5"/>
              </a:rPr>
              <a:t>Electromagnetic Radiation in vacuum</a:t>
            </a:r>
            <a:r>
              <a:rPr lang="en-GB" sz="3200" b="1" dirty="0" smtClean="0"/>
              <a:t>.</a:t>
            </a:r>
            <a:r>
              <a:rPr lang="en-GB" sz="3200" dirty="0" smtClean="0"/>
              <a:t> </a:t>
            </a:r>
            <a:r>
              <a:rPr lang="en-GB" sz="3600" dirty="0" smtClean="0"/>
              <a:t/>
            </a:r>
            <a:br>
              <a:rPr lang="en-GB" sz="3600" dirty="0" smtClean="0"/>
            </a:br>
            <a:r>
              <a:rPr lang="en-GB" sz="3200" b="1" dirty="0" smtClean="0"/>
              <a:t>1.1.2 </a:t>
            </a:r>
            <a:r>
              <a:rPr lang="en-GB" sz="3200" b="1" dirty="0" smtClean="0">
                <a:hlinkClick r:id="rId6"/>
              </a:rPr>
              <a:t>Electromagnetic Radiation in Matter</a:t>
            </a:r>
            <a:r>
              <a:rPr lang="en-GB" sz="3200" b="1" dirty="0" smtClean="0"/>
              <a:t>.</a:t>
            </a:r>
            <a:r>
              <a:rPr lang="en-GB" sz="3200" dirty="0" smtClean="0"/>
              <a:t> </a:t>
            </a:r>
            <a:endParaRPr lang="en-GB" sz="3200" dirty="0"/>
          </a:p>
        </p:txBody>
      </p:sp>
      <p:sp>
        <p:nvSpPr>
          <p:cNvPr id="5" name="Slide Number Placeholder 4"/>
          <p:cNvSpPr>
            <a:spLocks noGrp="1"/>
          </p:cNvSpPr>
          <p:nvPr>
            <p:ph type="sldNum" sz="quarter" idx="12"/>
          </p:nvPr>
        </p:nvSpPr>
        <p:spPr/>
        <p:txBody>
          <a:bodyPr/>
          <a:lstStyle/>
          <a:p>
            <a:fld id="{4610748B-2FE4-4513-832F-29FB84700C36}" type="slidenum">
              <a:rPr lang="en-GB" smtClean="0"/>
              <a:pPr/>
              <a:t>9</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2640</Words>
  <Application>Microsoft Office PowerPoint</Application>
  <PresentationFormat>On-screen Show (4:3)</PresentationFormat>
  <Paragraphs>298</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Slide 5</vt:lpstr>
      <vt:lpstr>Chapter 1: Laser Radiation and its properties</vt:lpstr>
      <vt:lpstr>Slide 7</vt:lpstr>
      <vt:lpstr>Things you need to know: </vt:lpstr>
      <vt:lpstr>1.1 Electromagnetic Radiation </vt:lpstr>
      <vt:lpstr>1.1.1 Electromagnetic Radiation in vacuum </vt:lpstr>
      <vt:lpstr>Slide 11</vt:lpstr>
      <vt:lpstr> Wave Description  A wave can be described in two standard forms: </vt:lpstr>
      <vt:lpstr>2-Displacement as a function of time</vt:lpstr>
      <vt:lpstr>Wavelengths Comparison </vt:lpstr>
      <vt:lpstr> The electromagnetic spectrum </vt:lpstr>
      <vt:lpstr>The most important ideas summarized in figure 1.4 are:  </vt:lpstr>
      <vt:lpstr>Examples for electromagnetic waves are: </vt:lpstr>
      <vt:lpstr>1.1.2 Electromagnetic Radiation in Matter </vt:lpstr>
      <vt:lpstr>   Wavelength in Matter: </vt:lpstr>
      <vt:lpstr> Refraction of Light Beam - Snell Law:</vt:lpstr>
      <vt:lpstr>Slide 21</vt:lpstr>
      <vt:lpstr>1.2 Properties of Laser Radiation </vt:lpstr>
      <vt:lpstr>1.2.1 Monochromaticity </vt:lpstr>
      <vt:lpstr>Slide 24</vt:lpstr>
      <vt:lpstr>1.2.2. Directionality </vt:lpstr>
      <vt:lpstr>Divergence Angle  </vt:lpstr>
      <vt:lpstr>Spot Size Measurement: </vt:lpstr>
      <vt:lpstr>Spot Size Measurement: </vt:lpstr>
      <vt:lpstr>Slide 29</vt:lpstr>
      <vt:lpstr>Slide 30</vt:lpstr>
      <vt:lpstr>Slide 31</vt:lpstr>
      <vt:lpstr>1.2.3 Coherence </vt:lpstr>
      <vt:lpstr>Superposition of Waves  </vt:lpstr>
      <vt:lpstr>Slide 34</vt:lpstr>
      <vt:lpstr>Summary: Laser Radiation Properties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high Tech</dc:creator>
  <cp:lastModifiedBy>high Tech</cp:lastModifiedBy>
  <cp:revision>4</cp:revision>
  <dcterms:created xsi:type="dcterms:W3CDTF">2016-10-08T20:46:50Z</dcterms:created>
  <dcterms:modified xsi:type="dcterms:W3CDTF">2016-10-25T21:03:17Z</dcterms:modified>
</cp:coreProperties>
</file>