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7"/>
  </p:notesMasterIdLst>
  <p:handoutMasterIdLst>
    <p:handoutMasterId r:id="rId48"/>
  </p:handoutMasterIdLst>
  <p:sldIdLst>
    <p:sldId id="366" r:id="rId2"/>
    <p:sldId id="367" r:id="rId3"/>
    <p:sldId id="263" r:id="rId4"/>
    <p:sldId id="370" r:id="rId5"/>
    <p:sldId id="371" r:id="rId6"/>
    <p:sldId id="372" r:id="rId7"/>
    <p:sldId id="265" r:id="rId8"/>
    <p:sldId id="373" r:id="rId9"/>
    <p:sldId id="269" r:id="rId10"/>
    <p:sldId id="374" r:id="rId11"/>
    <p:sldId id="272" r:id="rId12"/>
    <p:sldId id="334" r:id="rId13"/>
    <p:sldId id="335" r:id="rId14"/>
    <p:sldId id="336" r:id="rId15"/>
    <p:sldId id="337" r:id="rId16"/>
    <p:sldId id="338" r:id="rId17"/>
    <p:sldId id="375" r:id="rId18"/>
    <p:sldId id="339" r:id="rId19"/>
    <p:sldId id="340" r:id="rId20"/>
    <p:sldId id="341" r:id="rId21"/>
    <p:sldId id="342" r:id="rId22"/>
    <p:sldId id="368" r:id="rId23"/>
    <p:sldId id="369" r:id="rId24"/>
    <p:sldId id="343" r:id="rId25"/>
    <p:sldId id="344" r:id="rId26"/>
    <p:sldId id="345" r:id="rId27"/>
    <p:sldId id="346" r:id="rId28"/>
    <p:sldId id="347" r:id="rId29"/>
    <p:sldId id="348" r:id="rId30"/>
    <p:sldId id="349" r:id="rId31"/>
    <p:sldId id="350" r:id="rId32"/>
    <p:sldId id="355" r:id="rId33"/>
    <p:sldId id="376" r:id="rId34"/>
    <p:sldId id="377" r:id="rId35"/>
    <p:sldId id="378" r:id="rId36"/>
    <p:sldId id="356" r:id="rId37"/>
    <p:sldId id="357" r:id="rId38"/>
    <p:sldId id="358" r:id="rId39"/>
    <p:sldId id="359" r:id="rId40"/>
    <p:sldId id="360" r:id="rId41"/>
    <p:sldId id="361" r:id="rId42"/>
    <p:sldId id="362" r:id="rId43"/>
    <p:sldId id="363" r:id="rId44"/>
    <p:sldId id="364" r:id="rId45"/>
    <p:sldId id="36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DE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891" autoAdjust="0"/>
  </p:normalViewPr>
  <p:slideViewPr>
    <p:cSldViewPr>
      <p:cViewPr>
        <p:scale>
          <a:sx n="90" d="100"/>
          <a:sy n="90" d="100"/>
        </p:scale>
        <p:origin x="-840" y="144"/>
      </p:cViewPr>
      <p:guideLst>
        <p:guide orient="horz" pos="2160"/>
        <p:guide pos="2880"/>
      </p:guideLst>
    </p:cSldViewPr>
  </p:slideViewPr>
  <p:outlineViewPr>
    <p:cViewPr>
      <p:scale>
        <a:sx n="33" d="100"/>
        <a:sy n="33" d="100"/>
      </p:scale>
      <p:origin x="0" y="37968"/>
    </p:cViewPr>
  </p:outlineViewPr>
  <p:notesTextViewPr>
    <p:cViewPr>
      <p:scale>
        <a:sx n="100" d="100"/>
        <a:sy n="100" d="100"/>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B49C4E-51CA-406A-888A-779428D19EF3}" type="datetimeFigureOut">
              <a:rPr lang="en-US" smtClean="0"/>
              <a:pPr/>
              <a:t>10/17/2023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0287F5-1926-48F4-813E-80D0837ADA8E}" type="slidenum">
              <a:rPr lang="en-US" smtClean="0"/>
              <a:pPr/>
              <a:t>‹#›</a:t>
            </a:fld>
            <a:endParaRPr lang="en-US"/>
          </a:p>
        </p:txBody>
      </p:sp>
    </p:spTree>
    <p:extLst>
      <p:ext uri="{BB962C8B-B14F-4D97-AF65-F5344CB8AC3E}">
        <p14:creationId xmlns:p14="http://schemas.microsoft.com/office/powerpoint/2010/main" val="3406913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16AF2-ED95-41B0-9B0A-227194FE3748}" type="datetimeFigureOut">
              <a:rPr lang="en-US" smtClean="0"/>
              <a:pPr/>
              <a:t>10/17/2023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293F4-07A8-430B-B9A0-F7DCDB0312E3}" type="slidenum">
              <a:rPr lang="en-US" smtClean="0"/>
              <a:pPr/>
              <a:t>‹#›</a:t>
            </a:fld>
            <a:endParaRPr lang="en-US"/>
          </a:p>
        </p:txBody>
      </p:sp>
    </p:spTree>
    <p:extLst>
      <p:ext uri="{BB962C8B-B14F-4D97-AF65-F5344CB8AC3E}">
        <p14:creationId xmlns:p14="http://schemas.microsoft.com/office/powerpoint/2010/main" val="106355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7</a:t>
            </a:fld>
            <a:endParaRPr lang="en-US"/>
          </a:p>
        </p:txBody>
      </p:sp>
    </p:spTree>
    <p:extLst>
      <p:ext uri="{BB962C8B-B14F-4D97-AF65-F5344CB8AC3E}">
        <p14:creationId xmlns:p14="http://schemas.microsoft.com/office/powerpoint/2010/main" val="4130894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Intra virus</a:t>
            </a:r>
            <a:r>
              <a:rPr lang="en-US" baseline="0" dirty="0"/>
              <a:t> vs. ultra virus</a:t>
            </a:r>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11</a:t>
            </a:fld>
            <a:endParaRPr lang="en-US"/>
          </a:p>
        </p:txBody>
      </p:sp>
    </p:spTree>
    <p:extLst>
      <p:ext uri="{BB962C8B-B14F-4D97-AF65-F5344CB8AC3E}">
        <p14:creationId xmlns:p14="http://schemas.microsoft.com/office/powerpoint/2010/main" val="2461918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8A6E94B-EA1A-4F6C-886C-2A1AC9A9BDBD}" type="datetime1">
              <a:rPr lang="en-US" smtClean="0"/>
              <a:pPr/>
              <a:t>10/17/2023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8B4F0E-EF35-4662-B643-DB28ECF596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2B6CF6-D10A-42AA-9150-3D85253F2B5A}"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CA9E30-7DB2-457F-A286-D8BFC59AB3E8}"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DFD87A7-E94B-4933-90DA-7A2857215EDA}" type="datetime1">
              <a:rPr lang="en-US" smtClean="0"/>
              <a:pPr/>
              <a:t>10/17/2023</a:t>
            </a:fld>
            <a:endParaRPr lang="en-US"/>
          </a:p>
        </p:txBody>
      </p:sp>
      <p:sp>
        <p:nvSpPr>
          <p:cNvPr id="9" name="Slide Number Placeholder 8"/>
          <p:cNvSpPr>
            <a:spLocks noGrp="1"/>
          </p:cNvSpPr>
          <p:nvPr>
            <p:ph type="sldNum" sz="quarter" idx="15"/>
          </p:nvPr>
        </p:nvSpPr>
        <p:spPr/>
        <p:txBody>
          <a:bodyPr rtlCol="0"/>
          <a:lstStyle/>
          <a:p>
            <a:fld id="{B98B4F0E-EF35-4662-B643-DB28ECF5960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8A588B-5DE9-4D75-A7A4-2109F141C5F5}" type="datetime1">
              <a:rPr lang="en-US" smtClean="0"/>
              <a:pPr/>
              <a:t>10/17/2023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8B4F0E-EF35-4662-B643-DB28ECF596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6C9C219-C491-469A-94CD-5F5E0BEEA10E}" type="datetime1">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4F0E-EF35-4662-B643-DB28ECF5960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57416E6-D9F6-4027-B862-2291591972DC}" type="datetime1">
              <a:rPr lang="en-US" smtClean="0"/>
              <a:pPr/>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4F0E-EF35-4662-B643-DB28ECF5960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5EE1425-7469-4343-B4A2-8D0ABDAB95F0}" type="datetime1">
              <a:rPr lang="en-US" smtClean="0"/>
              <a:pPr/>
              <a:t>10/17/2023</a:t>
            </a:fld>
            <a:endParaRPr lang="en-US"/>
          </a:p>
        </p:txBody>
      </p:sp>
      <p:sp>
        <p:nvSpPr>
          <p:cNvPr id="7" name="Slide Number Placeholder 6"/>
          <p:cNvSpPr>
            <a:spLocks noGrp="1"/>
          </p:cNvSpPr>
          <p:nvPr>
            <p:ph type="sldNum" sz="quarter" idx="11"/>
          </p:nvPr>
        </p:nvSpPr>
        <p:spPr/>
        <p:txBody>
          <a:bodyPr rtlCol="0"/>
          <a:lstStyle/>
          <a:p>
            <a:fld id="{B98B4F0E-EF35-4662-B643-DB28ECF5960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5E934-273A-4C09-B1D7-BE4ADE9C42EF}" type="datetime1">
              <a:rPr lang="en-US" smtClean="0"/>
              <a:pPr/>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7478C74-64E2-4F5C-AB50-FA1D1B59A574}" type="datetime1">
              <a:rPr lang="en-US" smtClean="0"/>
              <a:pPr/>
              <a:t>10/17/2023</a:t>
            </a:fld>
            <a:endParaRPr lang="en-US"/>
          </a:p>
        </p:txBody>
      </p:sp>
      <p:sp>
        <p:nvSpPr>
          <p:cNvPr id="22" name="Slide Number Placeholder 21"/>
          <p:cNvSpPr>
            <a:spLocks noGrp="1"/>
          </p:cNvSpPr>
          <p:nvPr>
            <p:ph type="sldNum" sz="quarter" idx="15"/>
          </p:nvPr>
        </p:nvSpPr>
        <p:spPr/>
        <p:txBody>
          <a:bodyPr rtlCol="0"/>
          <a:lstStyle/>
          <a:p>
            <a:fld id="{B98B4F0E-EF35-4662-B643-DB28ECF5960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CB17B8-CDE8-4369-86E6-D39B8EBDA09E}" type="datetime1">
              <a:rPr lang="en-US" smtClean="0"/>
              <a:pPr/>
              <a:t>10/17/2023</a:t>
            </a:fld>
            <a:endParaRPr lang="en-US"/>
          </a:p>
        </p:txBody>
      </p:sp>
      <p:sp>
        <p:nvSpPr>
          <p:cNvPr id="18" name="Slide Number Placeholder 17"/>
          <p:cNvSpPr>
            <a:spLocks noGrp="1"/>
          </p:cNvSpPr>
          <p:nvPr>
            <p:ph type="sldNum" sz="quarter" idx="11"/>
          </p:nvPr>
        </p:nvSpPr>
        <p:spPr/>
        <p:txBody>
          <a:bodyPr rtlCol="0"/>
          <a:lstStyle/>
          <a:p>
            <a:fld id="{B98B4F0E-EF35-4662-B643-DB28ECF5960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955DCE-125C-4E4E-A829-EC348B1E3CAD}" type="datetime1">
              <a:rPr lang="en-US" smtClean="0"/>
              <a:pPr/>
              <a:t>10/17/2023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8B4F0E-EF35-4662-B643-DB28ECF59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9822" y="34762"/>
            <a:ext cx="8534400" cy="6248400"/>
          </a:xfrm>
        </p:spPr>
        <p:txBody>
          <a:bodyPr>
            <a:normAutofit/>
          </a:bodyPr>
          <a:lstStyle/>
          <a:p>
            <a:pPr>
              <a:buNone/>
            </a:pPr>
            <a:endParaRPr lang="en-US" sz="1200" dirty="0">
              <a:latin typeface="Times New Roman" pitchFamily="18" charset="0"/>
              <a:cs typeface="Times New Roman" pitchFamily="18" charset="0"/>
            </a:endParaRPr>
          </a:p>
          <a:p>
            <a:pPr>
              <a:buNone/>
            </a:pPr>
            <a:r>
              <a:rPr lang="en-US" sz="1800" b="1" i="1" dirty="0" err="1">
                <a:latin typeface="Times New Roman" pitchFamily="18" charset="0"/>
                <a:cs typeface="Times New Roman" pitchFamily="18" charset="0"/>
              </a:rPr>
              <a:t>Salahaddin</a:t>
            </a:r>
            <a:r>
              <a:rPr lang="en-US" sz="1800" b="1" i="1" dirty="0">
                <a:latin typeface="Times New Roman" pitchFamily="18" charset="0"/>
                <a:cs typeface="Times New Roman" pitchFamily="18" charset="0"/>
              </a:rPr>
              <a:t> University-Erbil</a:t>
            </a:r>
          </a:p>
          <a:p>
            <a:pPr>
              <a:buNone/>
            </a:pPr>
            <a:r>
              <a:rPr lang="en-US" sz="1800" b="1" i="1" dirty="0">
                <a:latin typeface="Times New Roman" pitchFamily="18" charset="0"/>
                <a:cs typeface="Times New Roman" pitchFamily="18" charset="0"/>
              </a:rPr>
              <a:t>College of Law and Political Sciences</a:t>
            </a:r>
          </a:p>
          <a:p>
            <a:pPr>
              <a:buNone/>
            </a:pPr>
            <a:r>
              <a:rPr lang="en-US" sz="1800" b="1" i="1" dirty="0">
                <a:latin typeface="Times New Roman" pitchFamily="18" charset="0"/>
                <a:cs typeface="Times New Roman" pitchFamily="18" charset="0"/>
              </a:rPr>
              <a:t>Law Department</a:t>
            </a:r>
          </a:p>
          <a:p>
            <a:pPr>
              <a:buNone/>
            </a:pPr>
            <a:endParaRPr lang="en-US" sz="11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Font typeface="Wingdings" pitchFamily="2" charset="2"/>
              <a:buNone/>
            </a:pPr>
            <a:r>
              <a:rPr lang="en-GB" sz="4400" b="1" dirty="0">
                <a:solidFill>
                  <a:srgbClr val="FF0000"/>
                </a:solidFill>
              </a:rPr>
              <a:t>Administrative Law</a:t>
            </a:r>
          </a:p>
          <a:p>
            <a:pPr algn="ctr">
              <a:buFont typeface="Wingdings" pitchFamily="2" charset="2"/>
              <a:buNone/>
            </a:pPr>
            <a:r>
              <a:rPr lang="en-GB" sz="2000" b="1" dirty="0"/>
              <a:t>2</a:t>
            </a:r>
            <a:r>
              <a:rPr lang="en-GB" sz="2000" b="1" baseline="30000" dirty="0"/>
              <a:t>nd</a:t>
            </a:r>
            <a:r>
              <a:rPr lang="en-GB" sz="2000" b="1" dirty="0"/>
              <a:t> year</a:t>
            </a:r>
            <a:endParaRPr lang="en-US" dirty="0"/>
          </a:p>
          <a:p>
            <a:pPr algn="ctr">
              <a:buNone/>
            </a:pPr>
            <a:r>
              <a:rPr lang="en-GB" b="1" i="1" dirty="0" smtClean="0"/>
              <a:t>by</a:t>
            </a:r>
            <a:endParaRPr lang="en-GB" b="1" i="1" dirty="0"/>
          </a:p>
          <a:p>
            <a:pPr algn="ctr">
              <a:buNone/>
            </a:pPr>
            <a:r>
              <a:rPr lang="en-GB" b="1" dirty="0"/>
              <a:t>Amanj Ali</a:t>
            </a:r>
          </a:p>
          <a:p>
            <a:pPr algn="ctr">
              <a:buNone/>
            </a:pPr>
            <a:r>
              <a:rPr lang="en-GB" b="1" i="1" dirty="0"/>
              <a:t>Assistant </a:t>
            </a:r>
            <a:r>
              <a:rPr lang="en-GB" b="1" i="1" dirty="0" smtClean="0"/>
              <a:t>Lecturer</a:t>
            </a:r>
          </a:p>
          <a:p>
            <a:pPr algn="ctr">
              <a:buNone/>
            </a:pPr>
            <a:endParaRPr lang="en-GB" sz="1600" b="1" i="1" dirty="0"/>
          </a:p>
          <a:p>
            <a:pPr algn="ctr">
              <a:buNone/>
            </a:pPr>
            <a:r>
              <a:rPr lang="en-GB" i="1" dirty="0"/>
              <a:t>B.A (Salahaddin </a:t>
            </a:r>
            <a:r>
              <a:rPr lang="en-GB" i="1" dirty="0" smtClean="0"/>
              <a:t>University-Erbil)</a:t>
            </a:r>
            <a:endParaRPr lang="en-GB" i="1" dirty="0"/>
          </a:p>
          <a:p>
            <a:pPr algn="ctr">
              <a:buNone/>
            </a:pPr>
            <a:r>
              <a:rPr lang="en-GB" i="1" dirty="0"/>
              <a:t>LL.M. </a:t>
            </a:r>
            <a:r>
              <a:rPr lang="en-GB" i="1" dirty="0" smtClean="0"/>
              <a:t>Public </a:t>
            </a:r>
            <a:r>
              <a:rPr lang="en-GB" i="1" dirty="0"/>
              <a:t>Int. Law </a:t>
            </a:r>
            <a:r>
              <a:rPr lang="en-GB" i="1" dirty="0" smtClean="0"/>
              <a:t>(Nottingham University, UK</a:t>
            </a:r>
            <a:r>
              <a:rPr lang="en-GB" sz="2000" i="1" dirty="0" smtClean="0"/>
              <a:t>)</a:t>
            </a:r>
            <a:endParaRPr lang="en-GB" sz="2000" i="1" dirty="0"/>
          </a:p>
          <a:p>
            <a:pPr algn="ctr">
              <a:buNone/>
            </a:pPr>
            <a:endParaRPr lang="en-GB" sz="1800" dirty="0"/>
          </a:p>
          <a:p>
            <a:pPr algn="ctr">
              <a:buNone/>
            </a:pPr>
            <a:r>
              <a:rPr lang="en-GB" sz="1800" smtClean="0"/>
              <a:t>2023-2024</a:t>
            </a:r>
            <a:endParaRPr lang="en-US" sz="7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p:txBody>
          <a:bodyPr/>
          <a:lstStyle/>
          <a:p>
            <a:fld id="{B98B4F0E-EF35-4662-B643-DB28ECF5960B}" type="slidenum">
              <a:rPr lang="en-US" smtClean="0"/>
              <a:pPr/>
              <a:t>1</a:t>
            </a:fld>
            <a:endParaRPr lang="en-US" dirty="0"/>
          </a:p>
        </p:txBody>
      </p:sp>
      <p:pic>
        <p:nvPicPr>
          <p:cNvPr id="4" name="Picture 3" descr="salahaddin-university-logo.jpg"/>
          <p:cNvPicPr/>
          <p:nvPr/>
        </p:nvPicPr>
        <p:blipFill>
          <a:blip r:embed="rId2" cstate="print"/>
          <a:stretch>
            <a:fillRect/>
          </a:stretch>
        </p:blipFill>
        <p:spPr>
          <a:xfrm>
            <a:off x="7086600" y="0"/>
            <a:ext cx="2057400" cy="1676400"/>
          </a:xfrm>
          <a:prstGeom prst="rect">
            <a:avLst/>
          </a:prstGeom>
        </p:spPr>
      </p:pic>
    </p:spTree>
    <p:extLst>
      <p:ext uri="{BB962C8B-B14F-4D97-AF65-F5344CB8AC3E}">
        <p14:creationId xmlns:p14="http://schemas.microsoft.com/office/powerpoint/2010/main" val="1229029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ox(in)">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1">
                    <a:lumMod val="75000"/>
                  </a:schemeClr>
                </a:solidFill>
                <a:latin typeface="Times New Roman" pitchFamily="18" charset="0"/>
                <a:cs typeface="Times New Roman" pitchFamily="18" charset="0"/>
              </a:rPr>
              <a:t>Sources of Administrative Law</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Sources </a:t>
            </a:r>
            <a:r>
              <a:rPr lang="en-US" dirty="0"/>
              <a:t>of Administrative law can be divided into two categories:</a:t>
            </a:r>
            <a:endParaRPr lang="en-GB" dirty="0"/>
          </a:p>
          <a:p>
            <a:pPr lvl="0"/>
            <a:r>
              <a:rPr lang="en-US" dirty="0"/>
              <a:t>The main sources:</a:t>
            </a:r>
            <a:endParaRPr lang="en-GB" dirty="0"/>
          </a:p>
          <a:p>
            <a:pPr lvl="0"/>
            <a:r>
              <a:rPr lang="en-US" dirty="0"/>
              <a:t>The secondary sources:</a:t>
            </a:r>
            <a:endParaRPr lang="en-GB" dirty="0"/>
          </a:p>
          <a:p>
            <a:pPr marL="0" indent="0">
              <a:buNone/>
            </a:pPr>
            <a:endParaRPr lang="en-GB" dirty="0"/>
          </a:p>
          <a:p>
            <a:pPr marL="0" indent="0">
              <a:buNone/>
            </a:pPr>
            <a:r>
              <a:rPr lang="en-US" b="1" dirty="0"/>
              <a:t>A- The main sources:</a:t>
            </a:r>
            <a:endParaRPr lang="en-GB" dirty="0"/>
          </a:p>
          <a:p>
            <a:pPr marL="0" indent="0">
              <a:buNone/>
            </a:pPr>
            <a:r>
              <a:rPr lang="en-US" dirty="0"/>
              <a:t>1. </a:t>
            </a:r>
            <a:r>
              <a:rPr lang="en-US" b="1" dirty="0">
                <a:solidFill>
                  <a:schemeClr val="accent1">
                    <a:lumMod val="75000"/>
                  </a:schemeClr>
                </a:solidFill>
              </a:rPr>
              <a:t>The </a:t>
            </a:r>
            <a:r>
              <a:rPr lang="en-US" b="1" dirty="0" smtClean="0">
                <a:solidFill>
                  <a:schemeClr val="accent1">
                    <a:lumMod val="75000"/>
                  </a:schemeClr>
                </a:solidFill>
              </a:rPr>
              <a:t>Constitution</a:t>
            </a:r>
            <a:r>
              <a:rPr lang="en-US" dirty="0" smtClean="0"/>
              <a:t>: </a:t>
            </a:r>
            <a:r>
              <a:rPr lang="en-US" dirty="0"/>
              <a:t>Constitutional law is the branch of the public law of a state which contains:</a:t>
            </a:r>
            <a:endParaRPr lang="en-GB" dirty="0"/>
          </a:p>
          <a:p>
            <a:pPr marL="0" lvl="0" indent="0">
              <a:buNone/>
            </a:pPr>
            <a:r>
              <a:rPr lang="en-US" dirty="0" smtClean="0"/>
              <a:t>A. The </a:t>
            </a:r>
            <a:r>
              <a:rPr lang="en-US" dirty="0"/>
              <a:t>organization, powers, and frame of government.</a:t>
            </a:r>
            <a:endParaRPr lang="en-GB" dirty="0"/>
          </a:p>
          <a:p>
            <a:pPr marL="0" lvl="0" indent="0">
              <a:buNone/>
            </a:pPr>
            <a:r>
              <a:rPr lang="en-US" dirty="0" smtClean="0"/>
              <a:t>B. The </a:t>
            </a:r>
            <a:r>
              <a:rPr lang="en-US" dirty="0"/>
              <a:t>distribution of political and governmental authorities.</a:t>
            </a:r>
            <a:endParaRPr lang="en-GB" dirty="0"/>
          </a:p>
          <a:p>
            <a:pPr marL="0" lvl="0" indent="0">
              <a:buNone/>
            </a:pPr>
            <a:r>
              <a:rPr lang="en-US" dirty="0" smtClean="0"/>
              <a:t>C. The </a:t>
            </a:r>
            <a:r>
              <a:rPr lang="en-US" dirty="0"/>
              <a:t>fundamental principles which regulate the relations of government and citizens.</a:t>
            </a:r>
            <a:endParaRPr lang="en-GB" dirty="0"/>
          </a:p>
          <a:p>
            <a:pPr marL="0" lvl="0" indent="0">
              <a:buNone/>
            </a:pPr>
            <a:r>
              <a:rPr lang="en-US" dirty="0" smtClean="0"/>
              <a:t>D. The </a:t>
            </a:r>
            <a:r>
              <a:rPr lang="en-US" dirty="0"/>
              <a:t>fundamental principles which prescribes generally the plan and method of public affairs which must be administered.</a:t>
            </a:r>
            <a:endParaRPr lang="en-GB" dirty="0"/>
          </a:p>
          <a:p>
            <a:pPr marL="0" indent="0">
              <a:buNone/>
            </a:pPr>
            <a:r>
              <a:rPr lang="en-US" dirty="0"/>
              <a:t> </a:t>
            </a:r>
            <a:r>
              <a:rPr lang="en-US" i="1" dirty="0">
                <a:solidFill>
                  <a:srgbClr val="FF0000"/>
                </a:solidFill>
              </a:rPr>
              <a:t>Article 122 in the Constitution of republic of Iraq in 2005.</a:t>
            </a:r>
          </a:p>
          <a:p>
            <a:pPr marL="0" indent="0">
              <a:buNone/>
            </a:pP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10</a:t>
            </a:fld>
            <a:endParaRPr lang="en-US"/>
          </a:p>
        </p:txBody>
      </p:sp>
    </p:spTree>
    <p:extLst>
      <p:ext uri="{BB962C8B-B14F-4D97-AF65-F5344CB8AC3E}">
        <p14:creationId xmlns:p14="http://schemas.microsoft.com/office/powerpoint/2010/main" val="189466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510016" cy="6705600"/>
          </a:xfrm>
        </p:spPr>
        <p:txBody>
          <a:bodyPr>
            <a:noAutofit/>
          </a:bodyPr>
          <a:lstStyle/>
          <a:p>
            <a:pPr marL="514350" indent="-514350">
              <a:buNone/>
            </a:pPr>
            <a:r>
              <a:rPr lang="en-US" sz="2800" b="1" dirty="0">
                <a:solidFill>
                  <a:schemeClr val="accent1">
                    <a:lumMod val="75000"/>
                  </a:schemeClr>
                </a:solidFill>
              </a:rPr>
              <a:t>2. Legislation </a:t>
            </a:r>
            <a:endParaRPr lang="en-US" sz="2800" dirty="0">
              <a:solidFill>
                <a:schemeClr val="accent1">
                  <a:lumMod val="75000"/>
                </a:schemeClr>
              </a:solidFill>
            </a:endParaRPr>
          </a:p>
          <a:p>
            <a:pPr marL="0" indent="0">
              <a:lnSpc>
                <a:spcPct val="150000"/>
              </a:lnSpc>
              <a:buNone/>
            </a:pPr>
            <a:r>
              <a:rPr lang="en-US" sz="2300" dirty="0"/>
              <a:t>Laws adopted by parliament, can be considered one of the  primary sources of administrative law. The statute creating an agency known as enabling act or parent act, clearly determines the limit of power conferred on the created agency. An administrative action exceeding such limit is an ultra </a:t>
            </a:r>
            <a:r>
              <a:rPr lang="en-US" sz="2300" dirty="0" smtClean="0"/>
              <a:t>vires</a:t>
            </a:r>
            <a:r>
              <a:rPr lang="en-US" sz="2300" dirty="0"/>
              <a:t>, and in most countries the courts will be ready to intervene and invalidate such action. Usually, administrative law provisions are not codified in one legal code due to the continuously developing government activities. However, it can be found in various pieces of  legislations</a:t>
            </a:r>
            <a:r>
              <a:rPr lang="en-US" dirty="0"/>
              <a:t>.</a:t>
            </a:r>
            <a:r>
              <a:rPr lang="en-US" sz="2100" dirty="0"/>
              <a:t> </a:t>
            </a:r>
            <a:r>
              <a:rPr lang="en-US" sz="1800" dirty="0">
                <a:solidFill>
                  <a:srgbClr val="FF0000"/>
                </a:solidFill>
              </a:rPr>
              <a:t>The Law of Governorates  No. 3 of  2009 is an example of  administrative legislation in the Kurdistan region.</a:t>
            </a:r>
          </a:p>
        </p:txBody>
      </p:sp>
      <p:sp>
        <p:nvSpPr>
          <p:cNvPr id="4" name="Slide Number Placeholder 3"/>
          <p:cNvSpPr>
            <a:spLocks noGrp="1"/>
          </p:cNvSpPr>
          <p:nvPr>
            <p:ph type="sldNum" sz="quarter" idx="15"/>
          </p:nvPr>
        </p:nvSpPr>
        <p:spPr>
          <a:xfrm>
            <a:off x="8123650" y="5562600"/>
            <a:ext cx="609600" cy="616458"/>
          </a:xfrm>
        </p:spPr>
        <p:txBody>
          <a:bodyPr/>
          <a:lstStyle/>
          <a:p>
            <a:fld id="{B98B4F0E-EF35-4662-B643-DB28ECF5960B}" type="slidenum">
              <a:rPr lang="en-US" smtClean="0">
                <a:solidFill>
                  <a:srgbClr val="360DE5"/>
                </a:solidFill>
              </a:rPr>
              <a:pPr/>
              <a:t>11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019800"/>
          </a:xfrm>
        </p:spPr>
        <p:txBody>
          <a:bodyPr>
            <a:normAutofit fontScale="92500" lnSpcReduction="20000"/>
          </a:bodyPr>
          <a:lstStyle/>
          <a:p>
            <a:pPr marL="109538" lvl="2" indent="-55563">
              <a:lnSpc>
                <a:spcPct val="150000"/>
              </a:lnSpc>
              <a:buNone/>
            </a:pPr>
            <a:r>
              <a:rPr lang="en-US" sz="3000" b="1" dirty="0">
                <a:solidFill>
                  <a:schemeClr val="accent1">
                    <a:lumMod val="75000"/>
                  </a:schemeClr>
                </a:solidFill>
              </a:rPr>
              <a:t>3. Judgments </a:t>
            </a:r>
            <a:endParaRPr lang="en-US" sz="2200" b="1" dirty="0">
              <a:solidFill>
                <a:schemeClr val="accent1">
                  <a:lumMod val="75000"/>
                </a:schemeClr>
              </a:solidFill>
            </a:endParaRPr>
          </a:p>
          <a:p>
            <a:pPr marL="109538" lvl="2" indent="-55563">
              <a:lnSpc>
                <a:spcPct val="150000"/>
              </a:lnSpc>
              <a:buNone/>
            </a:pPr>
            <a:r>
              <a:rPr lang="en-US" sz="2400" dirty="0"/>
              <a:t>Judgments are the most important source of administrative law and the main historical source of its theories and principles such as the emergency circumstance theory and the administrative responsibility theory. However, </a:t>
            </a:r>
            <a:r>
              <a:rPr lang="en-US" sz="2400" dirty="0" smtClean="0"/>
              <a:t>when the </a:t>
            </a:r>
            <a:r>
              <a:rPr lang="en-US" sz="2400" dirty="0"/>
              <a:t>judge </a:t>
            </a:r>
            <a:r>
              <a:rPr lang="en-US" sz="2400" dirty="0" smtClean="0"/>
              <a:t>issues an </a:t>
            </a:r>
            <a:r>
              <a:rPr lang="en-US" sz="2400" dirty="0"/>
              <a:t>administrative </a:t>
            </a:r>
            <a:r>
              <a:rPr lang="en-US" sz="2400" dirty="0" smtClean="0"/>
              <a:t>judgment, </a:t>
            </a:r>
            <a:r>
              <a:rPr lang="en-US" sz="2400" dirty="0"/>
              <a:t>he/she is not </a:t>
            </a:r>
            <a:r>
              <a:rPr lang="en-US" sz="2400" dirty="0" smtClean="0"/>
              <a:t>considered as a </a:t>
            </a:r>
            <a:r>
              <a:rPr lang="en-US" sz="2400" dirty="0"/>
              <a:t>legislator </a:t>
            </a:r>
            <a:r>
              <a:rPr lang="en-US" sz="2400" dirty="0" smtClean="0"/>
              <a:t>since the judge </a:t>
            </a:r>
            <a:r>
              <a:rPr lang="en-US" sz="2400" dirty="0"/>
              <a:t>practices </a:t>
            </a:r>
            <a:r>
              <a:rPr lang="en-US" sz="2400" dirty="0" smtClean="0"/>
              <a:t>his/her own task; </a:t>
            </a:r>
            <a:r>
              <a:rPr lang="en-US" sz="2400" dirty="0"/>
              <a:t>thus, when </a:t>
            </a:r>
            <a:r>
              <a:rPr lang="en-US" sz="2400" dirty="0" smtClean="0"/>
              <a:t>there are no applicable obvious </a:t>
            </a:r>
            <a:r>
              <a:rPr lang="en-US" sz="2400" dirty="0"/>
              <a:t>written or customary rules, the judge tries to </a:t>
            </a:r>
            <a:r>
              <a:rPr lang="en-US" sz="2400" dirty="0" smtClean="0"/>
              <a:t>find out </a:t>
            </a:r>
            <a:r>
              <a:rPr lang="en-US" sz="2400" dirty="0"/>
              <a:t>a suitable </a:t>
            </a:r>
            <a:r>
              <a:rPr lang="en-US" sz="2400" dirty="0" smtClean="0"/>
              <a:t>solution</a:t>
            </a:r>
            <a:r>
              <a:rPr lang="ar-IQ" sz="2400" dirty="0" smtClean="0"/>
              <a:t> </a:t>
            </a:r>
            <a:r>
              <a:rPr lang="en-US" sz="2400" dirty="0" smtClean="0"/>
              <a:t>as </a:t>
            </a:r>
            <a:r>
              <a:rPr lang="en-US" sz="2400" dirty="0"/>
              <a:t>a result, </a:t>
            </a:r>
            <a:r>
              <a:rPr lang="en-US" sz="2400" dirty="0" smtClean="0"/>
              <a:t>his/her rule deemed  </a:t>
            </a:r>
            <a:r>
              <a:rPr lang="en-US" sz="2400" dirty="0"/>
              <a:t>as a new administrative law source.</a:t>
            </a:r>
          </a:p>
          <a:p>
            <a:pPr marL="53975" indent="-53975" algn="just">
              <a:lnSpc>
                <a:spcPct val="150000"/>
              </a:lnSpc>
              <a:buNone/>
            </a:pPr>
            <a:r>
              <a:rPr lang="en-US" sz="1800" i="1" dirty="0"/>
              <a:t> </a:t>
            </a:r>
            <a:r>
              <a:rPr lang="en-US" sz="1800" i="1" dirty="0">
                <a:solidFill>
                  <a:srgbClr val="FF0000"/>
                </a:solidFill>
              </a:rPr>
              <a:t>T</a:t>
            </a:r>
            <a:r>
              <a:rPr lang="en-US" sz="1900" i="1" dirty="0" smtClean="0">
                <a:solidFill>
                  <a:srgbClr val="FF0000"/>
                </a:solidFill>
              </a:rPr>
              <a:t>he </a:t>
            </a:r>
            <a:r>
              <a:rPr lang="en-US" sz="1900" i="1" dirty="0">
                <a:solidFill>
                  <a:srgbClr val="FF0000"/>
                </a:solidFill>
              </a:rPr>
              <a:t>judgment of (Tribunal of Conflicts) about Blanco case in 1873 in France, this judgment created a theory after thirty years from that time.</a:t>
            </a:r>
            <a:endParaRPr lang="en-US" sz="1500" i="1" dirty="0">
              <a:solidFill>
                <a:srgbClr val="FF0000"/>
              </a:solidFill>
            </a:endParaRP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12</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6019800"/>
          </a:xfrm>
        </p:spPr>
        <p:txBody>
          <a:bodyPr>
            <a:normAutofit fontScale="92500"/>
          </a:bodyPr>
          <a:lstStyle/>
          <a:p>
            <a:pPr>
              <a:buNone/>
            </a:pPr>
            <a:r>
              <a:rPr lang="en-US" sz="3000" b="1" dirty="0">
                <a:solidFill>
                  <a:schemeClr val="accent1">
                    <a:lumMod val="75000"/>
                  </a:schemeClr>
                </a:solidFill>
              </a:rPr>
              <a:t>4. Custom </a:t>
            </a:r>
            <a:endParaRPr lang="en-US" sz="2200" dirty="0">
              <a:solidFill>
                <a:schemeClr val="accent1">
                  <a:lumMod val="75000"/>
                </a:schemeClr>
              </a:solidFill>
            </a:endParaRPr>
          </a:p>
          <a:p>
            <a:pPr marL="0" indent="0" algn="just">
              <a:lnSpc>
                <a:spcPct val="200000"/>
              </a:lnSpc>
              <a:buNone/>
            </a:pPr>
            <a:r>
              <a:rPr lang="en-US" dirty="0"/>
              <a:t>Administrative customs represent a consecutive conduct which is followed by public administration during its activities. A custom should be general and practiced by the administration. The custom should not, however, contain any contrary conduct with legal rules. These elements create an obligatory custom. Hence, any such contradicting conduct will be refused and may result in legal punishment</a:t>
            </a:r>
            <a:r>
              <a:rPr lang="en-US" dirty="0" smtClean="0"/>
              <a:t>.</a:t>
            </a:r>
          </a:p>
          <a:p>
            <a:pPr marL="0" indent="0" algn="just">
              <a:lnSpc>
                <a:spcPct val="200000"/>
              </a:lnSpc>
              <a:buNone/>
            </a:pPr>
            <a:r>
              <a:rPr lang="en-GB" sz="2200" dirty="0">
                <a:solidFill>
                  <a:srgbClr val="FF0000"/>
                </a:solidFill>
              </a:rPr>
              <a:t>What are the elements of administrative custom?</a:t>
            </a:r>
          </a:p>
          <a:p>
            <a:pPr marL="0" indent="0" algn="just">
              <a:lnSpc>
                <a:spcPct val="200000"/>
              </a:lnSpc>
              <a:buNone/>
            </a:pPr>
            <a:endParaRPr lang="en-US" sz="1800" dirty="0"/>
          </a:p>
          <a:p>
            <a:pPr>
              <a:buNone/>
            </a:pPr>
            <a:endParaRPr lang="en-US" dirty="0"/>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553200"/>
          </a:xfrm>
        </p:spPr>
        <p:txBody>
          <a:bodyPr>
            <a:normAutofit fontScale="77500" lnSpcReduction="20000"/>
          </a:bodyPr>
          <a:lstStyle/>
          <a:p>
            <a:pPr lvl="2" indent="-914400">
              <a:buNone/>
            </a:pPr>
            <a:r>
              <a:rPr lang="en-US" sz="3000" b="1" dirty="0">
                <a:solidFill>
                  <a:schemeClr val="accent1"/>
                </a:solidFill>
              </a:rPr>
              <a:t>Secondary </a:t>
            </a:r>
            <a:r>
              <a:rPr lang="en-US" sz="3000" b="1" dirty="0" smtClean="0">
                <a:solidFill>
                  <a:schemeClr val="accent1"/>
                </a:solidFill>
              </a:rPr>
              <a:t>Sources: </a:t>
            </a:r>
          </a:p>
          <a:p>
            <a:pPr lvl="2" indent="-914400">
              <a:buNone/>
            </a:pPr>
            <a:endParaRPr lang="en-US" sz="3000" b="1" dirty="0" smtClean="0">
              <a:solidFill>
                <a:schemeClr val="accent1"/>
              </a:solidFill>
            </a:endParaRPr>
          </a:p>
          <a:p>
            <a:pPr lvl="2" indent="-914400">
              <a:buNone/>
            </a:pPr>
            <a:r>
              <a:rPr lang="en-US" sz="2400" b="1" dirty="0" smtClean="0">
                <a:solidFill>
                  <a:srgbClr val="FF0000"/>
                </a:solidFill>
              </a:rPr>
              <a:t>1</a:t>
            </a:r>
            <a:r>
              <a:rPr lang="en-US" sz="2400" b="1" dirty="0">
                <a:solidFill>
                  <a:srgbClr val="FF0000"/>
                </a:solidFill>
              </a:rPr>
              <a:t>. </a:t>
            </a:r>
            <a:r>
              <a:rPr lang="en-US" sz="2800" b="1" dirty="0">
                <a:solidFill>
                  <a:srgbClr val="FF0000"/>
                </a:solidFill>
              </a:rPr>
              <a:t>Delegated Legislation</a:t>
            </a:r>
          </a:p>
          <a:p>
            <a:pPr marL="0" indent="-640080" algn="just">
              <a:lnSpc>
                <a:spcPct val="150000"/>
              </a:lnSpc>
              <a:buNone/>
            </a:pPr>
            <a:r>
              <a:rPr lang="en-US" sz="3400" dirty="0" smtClean="0"/>
              <a:t>Is a legal instrument issued by executive authority whereby the legislator </a:t>
            </a:r>
            <a:r>
              <a:rPr lang="en-GB" sz="3400" dirty="0" smtClean="0"/>
              <a:t>authorizes a </a:t>
            </a:r>
            <a:r>
              <a:rPr lang="en-US" sz="3400" dirty="0" smtClean="0"/>
              <a:t>minister to adopt regulations containing technical and other details intended to facilitate the implementation of the statute in question. In another words, the legislative authority delegates </a:t>
            </a:r>
            <a:r>
              <a:rPr lang="en-US" sz="3400" dirty="0"/>
              <a:t>the executive </a:t>
            </a:r>
            <a:r>
              <a:rPr lang="en-US" sz="3400" dirty="0" smtClean="0"/>
              <a:t>authority to take necessary actions.  </a:t>
            </a:r>
            <a:r>
              <a:rPr lang="en-US" sz="3400" dirty="0"/>
              <a:t>Delegated legislations </a:t>
            </a:r>
            <a:r>
              <a:rPr lang="en-US" sz="3400" dirty="0" smtClean="0"/>
              <a:t>are </a:t>
            </a:r>
            <a:r>
              <a:rPr lang="en-US" sz="3400" dirty="0"/>
              <a:t>used to save parliamentary </a:t>
            </a:r>
            <a:r>
              <a:rPr lang="en-US" sz="3400" dirty="0" smtClean="0"/>
              <a:t>time.</a:t>
            </a:r>
          </a:p>
          <a:p>
            <a:pPr marL="0" indent="-640080" algn="just">
              <a:lnSpc>
                <a:spcPct val="150000"/>
              </a:lnSpc>
              <a:buNone/>
            </a:pPr>
            <a:r>
              <a:rPr lang="en-US" sz="2600" dirty="0" smtClean="0">
                <a:solidFill>
                  <a:srgbClr val="FF0000"/>
                </a:solidFill>
              </a:rPr>
              <a:t>Article 30 of the Federal Investment Law No 13 of 2006 states that: the Council of Ministers shall adopt regulation in order to facilitate the implementation of this law.</a:t>
            </a:r>
            <a:endParaRPr lang="en-US" sz="2600" dirty="0">
              <a:solidFill>
                <a:srgbClr val="FF0000"/>
              </a:solidFill>
            </a:endParaRPr>
          </a:p>
          <a:p>
            <a:pPr marL="53975" indent="-53975">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14</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rmAutofit/>
          </a:bodyPr>
          <a:lstStyle/>
          <a:p>
            <a:pPr marL="274320" lvl="2" indent="-274320">
              <a:buClr>
                <a:schemeClr val="accent3"/>
              </a:buClr>
              <a:buSzPct val="95000"/>
              <a:buNone/>
            </a:pPr>
            <a:r>
              <a:rPr lang="en-US" sz="2400" b="1" dirty="0"/>
              <a:t>2. </a:t>
            </a:r>
            <a:r>
              <a:rPr lang="en-US" sz="2800" b="1" dirty="0">
                <a:solidFill>
                  <a:srgbClr val="FF0000"/>
                </a:solidFill>
              </a:rPr>
              <a:t>Jurisprudence</a:t>
            </a:r>
            <a:r>
              <a:rPr lang="en-US" sz="2400" b="1" dirty="0"/>
              <a:t> </a:t>
            </a:r>
            <a:endParaRPr lang="ar-IQ" sz="2400" b="1" dirty="0" smtClean="0"/>
          </a:p>
          <a:p>
            <a:pPr marL="274320" lvl="2" indent="-274320">
              <a:lnSpc>
                <a:spcPct val="150000"/>
              </a:lnSpc>
              <a:buClr>
                <a:schemeClr val="accent3"/>
              </a:buClr>
              <a:buSzPct val="95000"/>
              <a:buNone/>
            </a:pPr>
            <a:r>
              <a:rPr lang="en-GB" sz="2800" dirty="0"/>
              <a:t>Is the views of competent scholars in law including their explanations and </a:t>
            </a:r>
            <a:r>
              <a:rPr lang="en-GB" sz="2800" dirty="0" smtClean="0"/>
              <a:t>interpretations, </a:t>
            </a:r>
            <a:r>
              <a:rPr lang="en-GB" sz="2800" dirty="0"/>
              <a:t>whether in their books, or research, or lectures. The </a:t>
            </a:r>
            <a:r>
              <a:rPr lang="en-GB" sz="2800" dirty="0" smtClean="0"/>
              <a:t>role of jurist is </a:t>
            </a:r>
            <a:r>
              <a:rPr lang="en-GB" sz="2800" dirty="0"/>
              <a:t>limited to explain provisions of the law, and </a:t>
            </a:r>
            <a:r>
              <a:rPr lang="en-GB" sz="2800" dirty="0" smtClean="0"/>
              <a:t>to interpret its ambiguity.</a:t>
            </a:r>
            <a:endParaRPr lang="en-GB" sz="2800" dirty="0"/>
          </a:p>
          <a:p>
            <a:pPr marL="274320" lvl="2" indent="-274320">
              <a:lnSpc>
                <a:spcPct val="150000"/>
              </a:lnSpc>
              <a:buClr>
                <a:schemeClr val="accent3"/>
              </a:buClr>
              <a:buSzPct val="95000"/>
              <a:buNone/>
            </a:pPr>
            <a:r>
              <a:rPr lang="en-GB" sz="2800" dirty="0"/>
              <a:t> T</a:t>
            </a:r>
            <a:r>
              <a:rPr lang="en-GB" sz="2800" dirty="0" smtClean="0"/>
              <a:t>herefore, </a:t>
            </a:r>
            <a:r>
              <a:rPr lang="en-US" sz="2800" dirty="0"/>
              <a:t>j</a:t>
            </a:r>
            <a:r>
              <a:rPr lang="en-US" sz="2800" dirty="0" smtClean="0"/>
              <a:t>urisprudence</a:t>
            </a:r>
            <a:r>
              <a:rPr lang="en-GB" sz="2800" dirty="0" smtClean="0"/>
              <a:t> helps lawmaker who </a:t>
            </a:r>
            <a:r>
              <a:rPr lang="en-GB" sz="2800" dirty="0"/>
              <a:t>amends the law and judges who apply it</a:t>
            </a:r>
            <a:r>
              <a:rPr lang="en-GB" sz="2800" dirty="0" smtClean="0"/>
              <a:t>.</a:t>
            </a:r>
            <a:endParaRPr lang="en-US" sz="3200" dirty="0"/>
          </a:p>
          <a:p>
            <a:pPr marL="0" indent="0">
              <a:lnSpc>
                <a:spcPct val="15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0"/>
            <a:ext cx="8001000" cy="4953000"/>
          </a:xfrm>
        </p:spPr>
        <p:txBody>
          <a:bodyPr>
            <a:normAutofit/>
          </a:bodyPr>
          <a:lstStyle/>
          <a:p>
            <a:pPr algn="just">
              <a:buNone/>
            </a:pPr>
            <a:r>
              <a:rPr lang="en-US" b="1" dirty="0">
                <a:solidFill>
                  <a:srgbClr val="FF0000"/>
                </a:solidFill>
                <a:latin typeface="Times New Roman" pitchFamily="18" charset="0"/>
                <a:cs typeface="Times New Roman" pitchFamily="18" charset="0"/>
              </a:rPr>
              <a:t>Constitutional Law and Administrative Law </a:t>
            </a:r>
            <a:endParaRPr lang="en-US" b="1" dirty="0" smtClean="0">
              <a:solidFill>
                <a:srgbClr val="FF0000"/>
              </a:solidFill>
              <a:latin typeface="Times New Roman" pitchFamily="18" charset="0"/>
              <a:cs typeface="Times New Roman" pitchFamily="18" charset="0"/>
            </a:endParaRPr>
          </a:p>
          <a:p>
            <a:pPr algn="just">
              <a:buNone/>
            </a:pPr>
            <a:endParaRPr lang="en-US" dirty="0" smtClean="0"/>
          </a:p>
          <a:p>
            <a:pPr algn="just">
              <a:buNone/>
            </a:pPr>
            <a:r>
              <a:rPr lang="en-US" dirty="0" smtClean="0"/>
              <a:t>Constitutional </a:t>
            </a:r>
            <a:r>
              <a:rPr lang="en-US" dirty="0"/>
              <a:t>law and administrative law are both </a:t>
            </a:r>
            <a:r>
              <a:rPr lang="en-US" dirty="0" smtClean="0"/>
              <a:t>important legislations </a:t>
            </a:r>
            <a:r>
              <a:rPr lang="en-US" dirty="0"/>
              <a:t>that govern the various affairs of the State. </a:t>
            </a:r>
            <a:endParaRPr lang="en-US" dirty="0" smtClean="0"/>
          </a:p>
          <a:p>
            <a:pPr algn="just">
              <a:buNone/>
            </a:pPr>
            <a:endParaRPr lang="en-US" b="1" u="sng" dirty="0" smtClean="0">
              <a:solidFill>
                <a:srgbClr val="FF0000"/>
              </a:solidFill>
            </a:endParaRPr>
          </a:p>
          <a:p>
            <a:pPr algn="just">
              <a:buNone/>
            </a:pPr>
            <a:r>
              <a:rPr lang="en-US" b="1" u="sng" dirty="0" smtClean="0">
                <a:solidFill>
                  <a:srgbClr val="FF0000"/>
                </a:solidFill>
              </a:rPr>
              <a:t>Similarities</a:t>
            </a:r>
            <a:endParaRPr lang="en-US" sz="4000" b="1" dirty="0">
              <a:solidFill>
                <a:srgbClr val="FF0000"/>
              </a:solidFill>
            </a:endParaRPr>
          </a:p>
          <a:p>
            <a:pPr algn="just">
              <a:buNone/>
            </a:pPr>
            <a:r>
              <a:rPr lang="en-US" sz="3200" dirty="0"/>
              <a:t>1- </a:t>
            </a:r>
            <a:r>
              <a:rPr lang="en-US" dirty="0"/>
              <a:t>Both are  categorized under public law.</a:t>
            </a:r>
            <a:endParaRPr lang="en-US" sz="1800" dirty="0"/>
          </a:p>
          <a:p>
            <a:pPr algn="just">
              <a:buNone/>
            </a:pPr>
            <a:r>
              <a:rPr lang="en-US" dirty="0"/>
              <a:t>2- Both are concerned with functions of government.</a:t>
            </a:r>
            <a:endParaRPr lang="en-US" b="1" u="sng" dirty="0"/>
          </a:p>
          <a:p>
            <a:pPr>
              <a:buNone/>
            </a:pPr>
            <a:endParaRPr lang="en-US" sz="2800" dirty="0"/>
          </a:p>
        </p:txBody>
      </p:sp>
      <p:sp>
        <p:nvSpPr>
          <p:cNvPr id="6" name="Slide Number Placeholder 5"/>
          <p:cNvSpPr>
            <a:spLocks noGrp="1"/>
          </p:cNvSpPr>
          <p:nvPr>
            <p:ph type="sldNum" sz="quarter" idx="15"/>
          </p:nvPr>
        </p:nvSpPr>
        <p:spPr>
          <a:xfrm>
            <a:off x="8153400" y="5791200"/>
            <a:ext cx="609600" cy="521208"/>
          </a:xfrm>
        </p:spPr>
        <p:txBody>
          <a:bodyPr/>
          <a:lstStyle/>
          <a:p>
            <a:fld id="{B98B4F0E-EF35-4662-B643-DB28ECF5960B}" type="slidenum">
              <a:rPr lang="en-US" smtClean="0">
                <a:solidFill>
                  <a:schemeClr val="bg1"/>
                </a:solidFill>
              </a:rPr>
              <a:pPr/>
              <a:t>16</a:t>
            </a:fld>
            <a:endParaRPr lang="en-US" dirty="0">
              <a:solidFill>
                <a:schemeClr val="bg1"/>
              </a:solidFill>
            </a:endParaRPr>
          </a:p>
        </p:txBody>
      </p:sp>
      <p:sp>
        <p:nvSpPr>
          <p:cNvPr id="4" name="Title 1"/>
          <p:cNvSpPr txBox="1">
            <a:spLocks/>
          </p:cNvSpPr>
          <p:nvPr/>
        </p:nvSpPr>
        <p:spPr>
          <a:xfrm>
            <a:off x="457200" y="457200"/>
            <a:ext cx="8229600" cy="515112"/>
          </a:xfrm>
          <a:prstGeom prst="rect">
            <a:avLst/>
          </a:prstGeom>
        </p:spPr>
        <p:txBody>
          <a:bodyPr vert="horz" lIns="0" rIns="0" bIns="0" anchor="b">
            <a:normAutofit fontScale="97500"/>
          </a:bodyPr>
          <a:lstStyle/>
          <a:p>
            <a:pPr marL="0" marR="0" lvl="2"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
        <p:nvSpPr>
          <p:cNvPr id="5" name="Rectangle 4"/>
          <p:cNvSpPr/>
          <p:nvPr/>
        </p:nvSpPr>
        <p:spPr>
          <a:xfrm>
            <a:off x="381000" y="228600"/>
            <a:ext cx="8229600" cy="1261884"/>
          </a:xfrm>
          <a:prstGeom prst="rect">
            <a:avLst/>
          </a:prstGeom>
        </p:spPr>
        <p:txBody>
          <a:bodyPr wrap="square">
            <a:spAutoFit/>
          </a:bodyPr>
          <a:lstStyle/>
          <a:p>
            <a:pPr algn="ctr">
              <a:buNone/>
            </a:pPr>
            <a:r>
              <a:rPr lang="en-US" sz="2400" b="1" dirty="0">
                <a:solidFill>
                  <a:srgbClr val="FF0000"/>
                </a:solidFill>
              </a:rPr>
              <a:t>The Relationship between Administrative Law and other  Laws and </a:t>
            </a:r>
            <a:r>
              <a:rPr lang="en-US" sz="2400" b="1" dirty="0" smtClean="0">
                <a:solidFill>
                  <a:srgbClr val="FF0000"/>
                </a:solidFill>
              </a:rPr>
              <a:t>Concepts</a:t>
            </a:r>
          </a:p>
          <a:p>
            <a:pPr algn="just">
              <a:buNone/>
            </a:pPr>
            <a:endParaRPr lang="en-US" sz="28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nodePh="1">
                                  <p:stCondLst>
                                    <p:cond delay="0"/>
                                  </p:stCondLst>
                                  <p:endCondLst>
                                    <p:cond evt="begin" delay="0">
                                      <p:tn val="30"/>
                                    </p:cond>
                                  </p:endCondLst>
                                  <p:childTnLst>
                                    <p:set>
                                      <p:cBhvr>
                                        <p:cTn id="31" dur="1" fill="hold">
                                          <p:stCondLst>
                                            <p:cond delay="0"/>
                                          </p:stCondLst>
                                        </p:cTn>
                                        <p:tgtEl>
                                          <p:spTgt spid="4"/>
                                        </p:tgtEl>
                                        <p:attrNameLst>
                                          <p:attrName>style.visibility</p:attrName>
                                        </p:attrNameLst>
                                      </p:cBhvr>
                                      <p:to>
                                        <p:strVal val="visible"/>
                                      </p:to>
                                    </p:set>
                                    <p:animEffect transition="in" filter="diamond(in)">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Differences:</a:t>
            </a:r>
            <a:r>
              <a:rPr lang="en-US" sz="4000" dirty="0">
                <a:solidFill>
                  <a:srgbClr val="FF0000"/>
                </a:solidFill>
              </a:rPr>
              <a:t/>
            </a:r>
            <a:br>
              <a:rPr lang="en-US" sz="4000" dirty="0">
                <a:solidFill>
                  <a:srgbClr val="FF0000"/>
                </a:solidFill>
              </a:rPr>
            </a:br>
            <a:endParaRPr lang="en-GB" dirty="0"/>
          </a:p>
        </p:txBody>
      </p:sp>
      <p:sp>
        <p:nvSpPr>
          <p:cNvPr id="3" name="Content Placeholder 2"/>
          <p:cNvSpPr>
            <a:spLocks noGrp="1"/>
          </p:cNvSpPr>
          <p:nvPr>
            <p:ph sz="quarter" idx="1"/>
          </p:nvPr>
        </p:nvSpPr>
        <p:spPr>
          <a:xfrm>
            <a:off x="457200" y="990600"/>
            <a:ext cx="8077200" cy="5483352"/>
          </a:xfrm>
        </p:spPr>
        <p:txBody>
          <a:bodyPr>
            <a:normAutofit fontScale="85000" lnSpcReduction="10000"/>
          </a:bodyPr>
          <a:lstStyle/>
          <a:p>
            <a:pPr algn="just">
              <a:lnSpc>
                <a:spcPct val="150000"/>
              </a:lnSpc>
            </a:pPr>
            <a:r>
              <a:rPr lang="en-GB" dirty="0" smtClean="0"/>
              <a:t>Administrative </a:t>
            </a:r>
            <a:r>
              <a:rPr lang="en-GB" dirty="0"/>
              <a:t>law has close links to constitutional law, but there are also ‎large distinctions between them. In general, constitutional law deals with the powers ‎and structures of the state which are the legislative body, the executive body and ‎judiciary body. In addition, it sets out rights and duties for both citizens and the state ‎as well as regulates the relationship between three authorities of state. </a:t>
            </a:r>
            <a:endParaRPr lang="en-GB" dirty="0" smtClean="0"/>
          </a:p>
          <a:p>
            <a:pPr algn="just">
              <a:lnSpc>
                <a:spcPct val="150000"/>
              </a:lnSpc>
            </a:pPr>
            <a:r>
              <a:rPr lang="en-GB" dirty="0" smtClean="0"/>
              <a:t>While </a:t>
            </a:r>
            <a:r>
              <a:rPr lang="en-GB" dirty="0"/>
              <a:t>‎administrative law is mainly concerned with the control of governmental powers. It ‎also includes the powers exercised by individuals and agencies acting under the ‎government.  Constitutional law is the highest law. On the other hand, administrative ‎law is subordinate to constitutional law.‎</a:t>
            </a:r>
          </a:p>
        </p:txBody>
      </p:sp>
      <p:sp>
        <p:nvSpPr>
          <p:cNvPr id="4" name="Slide Number Placeholder 3"/>
          <p:cNvSpPr>
            <a:spLocks noGrp="1"/>
          </p:cNvSpPr>
          <p:nvPr>
            <p:ph type="sldNum" sz="quarter" idx="15"/>
          </p:nvPr>
        </p:nvSpPr>
        <p:spPr/>
        <p:txBody>
          <a:bodyPr/>
          <a:lstStyle/>
          <a:p>
            <a:fld id="{B98B4F0E-EF35-4662-B643-DB28ECF5960B}" type="slidenum">
              <a:rPr lang="en-US" smtClean="0"/>
              <a:pPr/>
              <a:t>17</a:t>
            </a:fld>
            <a:endParaRPr lang="en-US"/>
          </a:p>
        </p:txBody>
      </p:sp>
    </p:spTree>
    <p:extLst>
      <p:ext uri="{BB962C8B-B14F-4D97-AF65-F5344CB8AC3E}">
        <p14:creationId xmlns:p14="http://schemas.microsoft.com/office/powerpoint/2010/main" val="96558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lang="en-US" sz="200" dirty="0">
                <a:solidFill>
                  <a:srgbClr val="FF000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Administrative Law and financial Law</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762000"/>
            <a:ext cx="8077200" cy="5943600"/>
          </a:xfrm>
        </p:spPr>
        <p:txBody>
          <a:bodyPr>
            <a:noAutofit/>
          </a:bodyPr>
          <a:lstStyle/>
          <a:p>
            <a:pPr marL="0" indent="0" algn="just">
              <a:lnSpc>
                <a:spcPct val="200000"/>
              </a:lnSpc>
              <a:buNone/>
            </a:pPr>
            <a:r>
              <a:rPr lang="en-US" sz="2400" dirty="0"/>
              <a:t>Financial law regulates financial activities </a:t>
            </a:r>
            <a:r>
              <a:rPr lang="en-US" dirty="0" smtClean="0"/>
              <a:t>of</a:t>
            </a:r>
            <a:r>
              <a:rPr lang="en-US" sz="2400" dirty="0" smtClean="0"/>
              <a:t> </a:t>
            </a:r>
            <a:r>
              <a:rPr lang="en-US" sz="2400" dirty="0"/>
              <a:t>the state and determines its expenses and revenues with the balances between them.</a:t>
            </a:r>
          </a:p>
          <a:p>
            <a:pPr marL="0" indent="0" algn="just">
              <a:lnSpc>
                <a:spcPct val="200000"/>
              </a:lnSpc>
              <a:buNone/>
            </a:pPr>
            <a:r>
              <a:rPr lang="en-US" sz="2400" dirty="0"/>
              <a:t>Its relation with </a:t>
            </a:r>
            <a:r>
              <a:rPr lang="en-US" dirty="0"/>
              <a:t>a</a:t>
            </a:r>
            <a:r>
              <a:rPr lang="en-US" sz="2400" dirty="0"/>
              <a:t>dministrative </a:t>
            </a:r>
            <a:r>
              <a:rPr lang="en-US" dirty="0"/>
              <a:t>l</a:t>
            </a:r>
            <a:r>
              <a:rPr lang="en-US" sz="2400" dirty="0"/>
              <a:t>aw appears when we </a:t>
            </a:r>
            <a:r>
              <a:rPr lang="en-US" dirty="0"/>
              <a:t>realize</a:t>
            </a:r>
            <a:r>
              <a:rPr lang="en-US" sz="2400" dirty="0"/>
              <a:t> that public agencies cannot function properly without money or fund to practice their activities. So, financial law regulates the financing of the public </a:t>
            </a:r>
            <a:r>
              <a:rPr lang="en-US" dirty="0"/>
              <a:t>bodies</a:t>
            </a:r>
            <a:r>
              <a:rPr lang="en-US" sz="2400" dirty="0"/>
              <a:t>.</a:t>
            </a:r>
            <a:endParaRPr lang="en-US" sz="18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noAutofit/>
          </a:bodyPr>
          <a:lstStyle/>
          <a:p>
            <a:r>
              <a:rPr lang="en-US" sz="3200" b="1" dirty="0">
                <a:solidFill>
                  <a:srgbClr val="FF0000"/>
                </a:solidFill>
                <a:latin typeface="Times New Roman" pitchFamily="18" charset="0"/>
                <a:cs typeface="Times New Roman" pitchFamily="18" charset="0"/>
              </a:rPr>
              <a:t>Administrative Law and penal Law</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457200"/>
            <a:ext cx="8458200" cy="6400800"/>
          </a:xfrm>
        </p:spPr>
        <p:txBody>
          <a:bodyPr>
            <a:normAutofit fontScale="55000" lnSpcReduction="20000"/>
          </a:bodyPr>
          <a:lstStyle/>
          <a:p>
            <a:pPr marL="53975" indent="-53975" algn="just">
              <a:lnSpc>
                <a:spcPct val="200000"/>
              </a:lnSpc>
              <a:buNone/>
            </a:pPr>
            <a:r>
              <a:rPr lang="en-US" dirty="0"/>
              <a:t>	</a:t>
            </a:r>
            <a:r>
              <a:rPr lang="en-US" sz="4200" dirty="0"/>
              <a:t>This relationship appears when it comes to the provisions of penal law protecting the performance of administrative actions. For instance, provisions concerning the protection of a certain public authority such as prohibiting strikes and providing the civil servant with protection during performance of his/her duties. Also, provisions protecting public property</a:t>
            </a:r>
            <a:r>
              <a:rPr lang="en-US" sz="4200" dirty="0" smtClean="0"/>
              <a:t>.</a:t>
            </a:r>
          </a:p>
          <a:p>
            <a:pPr marL="53975" indent="-53975">
              <a:lnSpc>
                <a:spcPct val="170000"/>
              </a:lnSpc>
              <a:buNone/>
            </a:pPr>
            <a:r>
              <a:rPr lang="en-US" sz="4200" dirty="0" smtClean="0">
                <a:solidFill>
                  <a:srgbClr val="FF0000"/>
                </a:solidFill>
              </a:rPr>
              <a:t>Examples </a:t>
            </a:r>
            <a:r>
              <a:rPr lang="en-US" sz="4200" dirty="0">
                <a:solidFill>
                  <a:srgbClr val="FF0000"/>
                </a:solidFill>
              </a:rPr>
              <a:t>of prohibiting </a:t>
            </a:r>
            <a:r>
              <a:rPr lang="en-US" sz="4200" dirty="0" smtClean="0">
                <a:solidFill>
                  <a:srgbClr val="FF0000"/>
                </a:solidFill>
              </a:rPr>
              <a:t>strikes in government departments: (Emergency </a:t>
            </a:r>
            <a:r>
              <a:rPr lang="en-US" sz="4200" dirty="0">
                <a:solidFill>
                  <a:srgbClr val="FF0000"/>
                </a:solidFill>
              </a:rPr>
              <a:t>H</a:t>
            </a:r>
            <a:r>
              <a:rPr lang="en-US" sz="4200" dirty="0" smtClean="0">
                <a:solidFill>
                  <a:srgbClr val="FF0000"/>
                </a:solidFill>
              </a:rPr>
              <a:t>ospitals, Municipality, Traffic </a:t>
            </a:r>
            <a:r>
              <a:rPr lang="en-US" sz="4200" dirty="0">
                <a:solidFill>
                  <a:srgbClr val="FF0000"/>
                </a:solidFill>
              </a:rPr>
              <a:t>P</a:t>
            </a:r>
            <a:r>
              <a:rPr lang="en-US" sz="4200" dirty="0" smtClean="0">
                <a:solidFill>
                  <a:srgbClr val="FF0000"/>
                </a:solidFill>
              </a:rPr>
              <a:t>olice and Education sector) </a:t>
            </a:r>
            <a:endParaRPr lang="en-US" sz="4200" dirty="0">
              <a:solidFill>
                <a:srgbClr val="FF0000"/>
              </a:solidFill>
            </a:endParaRPr>
          </a:p>
        </p:txBody>
      </p:sp>
      <p:sp>
        <p:nvSpPr>
          <p:cNvPr id="4" name="Slide Number Placeholder 3"/>
          <p:cNvSpPr>
            <a:spLocks noGrp="1"/>
          </p:cNvSpPr>
          <p:nvPr>
            <p:ph type="sldNum" sz="quarter" idx="15"/>
          </p:nvPr>
        </p:nvSpPr>
        <p:spPr/>
        <p:txBody>
          <a:bodyPr/>
          <a:lstStyle/>
          <a:p>
            <a:fld id="{B98B4F0E-EF35-4662-B643-DB28ECF5960B}" type="slidenum">
              <a:rPr lang="en-US" smtClean="0"/>
              <a:pPr/>
              <a:t>19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89" y="216140"/>
            <a:ext cx="8229600" cy="622060"/>
          </a:xfrm>
        </p:spPr>
        <p:txBody>
          <a:bodyPr>
            <a:noAutofit/>
          </a:bodyPr>
          <a:lstStyle/>
          <a:p>
            <a:r>
              <a:rPr lang="en-US" sz="2800" b="1" dirty="0">
                <a:solidFill>
                  <a:srgbClr val="FF0000"/>
                </a:solidFill>
              </a:rPr>
              <a:t> The concept of administrative law</a:t>
            </a:r>
            <a:endParaRPr lang="en-US" sz="2800" dirty="0">
              <a:solidFill>
                <a:srgbClr val="00B0F0"/>
              </a:solidFill>
              <a:latin typeface="+mn-lt"/>
            </a:endParaRPr>
          </a:p>
        </p:txBody>
      </p:sp>
      <p:sp>
        <p:nvSpPr>
          <p:cNvPr id="3" name="Content Placeholder 2"/>
          <p:cNvSpPr>
            <a:spLocks noGrp="1"/>
          </p:cNvSpPr>
          <p:nvPr>
            <p:ph sz="quarter" idx="1"/>
          </p:nvPr>
        </p:nvSpPr>
        <p:spPr>
          <a:xfrm>
            <a:off x="457200" y="990600"/>
            <a:ext cx="8281416" cy="5638800"/>
          </a:xfrm>
        </p:spPr>
        <p:txBody>
          <a:bodyPr>
            <a:noAutofit/>
          </a:bodyPr>
          <a:lstStyle/>
          <a:p>
            <a:pPr marL="0" indent="0">
              <a:lnSpc>
                <a:spcPct val="150000"/>
              </a:lnSpc>
              <a:buNone/>
            </a:pPr>
            <a:r>
              <a:rPr lang="en-US" sz="2600" dirty="0"/>
              <a:t> </a:t>
            </a:r>
            <a:r>
              <a:rPr lang="en-US" sz="2600" dirty="0" smtClean="0"/>
              <a:t> </a:t>
            </a:r>
            <a:r>
              <a:rPr lang="en-GB" sz="2600" dirty="0"/>
              <a:t>Administrative law is the branch of the law governing the relationship ‎between the individual and the executive authority when the latter acts in its ‎administrative capacity. The most significant and outstanding development of the ‎‎20th century was the rapid growth of administrative law. However, it does not mean ‎that there was no administrative law before this century, but in this century, there ‎was an increase in governmental functions.‎</a:t>
            </a:r>
            <a:endParaRPr lang="en-US" sz="2600"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2</a:t>
            </a:fld>
            <a:endParaRPr lang="en-US" dirty="0">
              <a:solidFill>
                <a:srgbClr val="360DE5"/>
              </a:solidFill>
            </a:endParaRPr>
          </a:p>
        </p:txBody>
      </p:sp>
    </p:spTree>
    <p:extLst>
      <p:ext uri="{BB962C8B-B14F-4D97-AF65-F5344CB8AC3E}">
        <p14:creationId xmlns:p14="http://schemas.microsoft.com/office/powerpoint/2010/main" val="38329530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43712"/>
          </a:xfrm>
        </p:spPr>
        <p:txBody>
          <a:bodyPr>
            <a:noAutofit/>
          </a:bodyPr>
          <a:lstStyle/>
          <a:p>
            <a:r>
              <a:rPr lang="en-US" sz="2800" b="1" dirty="0" smtClean="0">
                <a:solidFill>
                  <a:srgbClr val="FF0000"/>
                </a:solidFill>
                <a:latin typeface="Times New Roman" pitchFamily="18" charset="0"/>
                <a:cs typeface="Times New Roman" pitchFamily="18" charset="0"/>
              </a:rPr>
              <a:t>Administrative Law and Human Rights Law</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7848600" cy="5486400"/>
          </a:xfrm>
        </p:spPr>
        <p:txBody>
          <a:bodyPr>
            <a:normAutofit fontScale="92500"/>
          </a:bodyPr>
          <a:lstStyle/>
          <a:p>
            <a:pPr marL="0" indent="0" algn="just">
              <a:lnSpc>
                <a:spcPct val="150000"/>
              </a:lnSpc>
              <a:buNone/>
            </a:pPr>
            <a:r>
              <a:rPr lang="en-US" sz="2800" dirty="0"/>
              <a:t>The particular task of administrative law in the era of human rights protection is to ensure that public powers are not exercised in a way that impinges upon the human rights. Therefore administrative law mechanisms have been used to enforce human rights. Administrative law and human rights law are principally concerned with ensuring that public power is fairly and transparently </a:t>
            </a:r>
            <a:r>
              <a:rPr lang="en-US" sz="2800" dirty="0" smtClean="0"/>
              <a:t>exercised.</a:t>
            </a:r>
            <a:endParaRPr lang="en-US" sz="2800" dirty="0"/>
          </a:p>
        </p:txBody>
      </p:sp>
      <p:sp>
        <p:nvSpPr>
          <p:cNvPr id="8" name="Slide Number Placeholder 7"/>
          <p:cNvSpPr>
            <a:spLocks noGrp="1"/>
          </p:cNvSpPr>
          <p:nvPr>
            <p:ph type="sldNum" sz="quarter" idx="15"/>
          </p:nvPr>
        </p:nvSpPr>
        <p:spPr/>
        <p:txBody>
          <a:bodyPr/>
          <a:lstStyle/>
          <a:p>
            <a:fld id="{B98B4F0E-EF35-4662-B643-DB28ECF5960B}" type="slidenum">
              <a:rPr lang="en-US" smtClean="0">
                <a:solidFill>
                  <a:srgbClr val="360DE5"/>
                </a:solidFill>
              </a:rPr>
              <a:pPr/>
              <a:t>20</a:t>
            </a:fld>
            <a:endParaRPr lang="en-US" dirty="0">
              <a:solidFill>
                <a:srgbClr val="360DE5"/>
              </a:solidFill>
            </a:endParaRPr>
          </a:p>
        </p:txBody>
      </p:sp>
      <p:sp>
        <p:nvSpPr>
          <p:cNvPr id="6" name="Chevron 5"/>
          <p:cNvSpPr/>
          <p:nvPr/>
        </p:nvSpPr>
        <p:spPr>
          <a:xfrm>
            <a:off x="74676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hevron 6"/>
          <p:cNvSpPr/>
          <p:nvPr/>
        </p:nvSpPr>
        <p:spPr>
          <a:xfrm>
            <a:off x="77724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248400"/>
          </a:xfrm>
        </p:spPr>
        <p:txBody>
          <a:bodyPr>
            <a:normAutofit/>
          </a:bodyPr>
          <a:lstStyle/>
          <a:p>
            <a:pPr marL="0" indent="0" algn="just">
              <a:lnSpc>
                <a:spcPct val="200000"/>
              </a:lnSpc>
              <a:buNone/>
            </a:pPr>
            <a:r>
              <a:rPr lang="en-US" sz="2800" dirty="0"/>
              <a:t>There are also marked </a:t>
            </a:r>
            <a:r>
              <a:rPr lang="en-US" sz="2800" dirty="0">
                <a:solidFill>
                  <a:srgbClr val="FF0000"/>
                </a:solidFill>
              </a:rPr>
              <a:t>differences between the two areas of law</a:t>
            </a:r>
            <a:r>
              <a:rPr lang="en-US" sz="2800" dirty="0"/>
              <a:t>. Human rights law is principally concerned with protecting and ensuring substantive rights and freedoms whereas administrative law focuses more on procedure and judicial </a:t>
            </a:r>
            <a:r>
              <a:rPr lang="en-US" sz="2800" dirty="0" smtClean="0"/>
              <a:t>review.</a:t>
            </a:r>
            <a:endParaRPr lang="en-US" sz="2800" dirty="0"/>
          </a:p>
          <a:p>
            <a:pPr marL="0" indent="0">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GB" sz="3200" b="1" dirty="0">
                <a:solidFill>
                  <a:srgbClr val="FF0000"/>
                </a:solidFill>
                <a:latin typeface="Times New Roman" pitchFamily="18" charset="0"/>
                <a:cs typeface="Times New Roman" pitchFamily="18" charset="0"/>
              </a:rPr>
              <a:t>Administrative agencies</a:t>
            </a:r>
            <a:r>
              <a:rPr lang="en-GB" dirty="0">
                <a:solidFill>
                  <a:srgbClr val="FF0000"/>
                </a:solidFill>
              </a:rPr>
              <a:t>:‎</a:t>
            </a:r>
          </a:p>
        </p:txBody>
      </p:sp>
      <p:sp>
        <p:nvSpPr>
          <p:cNvPr id="3" name="Content Placeholder 2"/>
          <p:cNvSpPr>
            <a:spLocks noGrp="1"/>
          </p:cNvSpPr>
          <p:nvPr>
            <p:ph sz="quarter" idx="1"/>
          </p:nvPr>
        </p:nvSpPr>
        <p:spPr>
          <a:xfrm>
            <a:off x="457200" y="990600"/>
            <a:ext cx="7467600" cy="5483352"/>
          </a:xfrm>
        </p:spPr>
        <p:txBody>
          <a:bodyPr>
            <a:normAutofit fontScale="92500"/>
          </a:bodyPr>
          <a:lstStyle/>
          <a:p>
            <a:pPr marL="0" indent="0">
              <a:buNone/>
            </a:pPr>
            <a:r>
              <a:rPr lang="en-US" b="1" dirty="0"/>
              <a:t>The </a:t>
            </a:r>
            <a:r>
              <a:rPr lang="en-US" b="1" dirty="0" smtClean="0"/>
              <a:t>Meaning </a:t>
            </a:r>
            <a:r>
              <a:rPr lang="en-US" b="1" dirty="0"/>
              <a:t>of Administrative Agencies:</a:t>
            </a:r>
            <a:endParaRPr lang="en-GB" dirty="0"/>
          </a:p>
          <a:p>
            <a:pPr marL="0" indent="0" algn="just">
              <a:lnSpc>
                <a:spcPct val="150000"/>
              </a:lnSpc>
              <a:buNone/>
            </a:pPr>
            <a:r>
              <a:rPr lang="en-US" sz="2800" dirty="0"/>
              <a:t>It could be defined as government entities that </a:t>
            </a:r>
            <a:r>
              <a:rPr lang="en-US" sz="2800" dirty="0" smtClean="0"/>
              <a:t> </a:t>
            </a:r>
            <a:r>
              <a:rPr lang="en-US" sz="2800" dirty="0"/>
              <a:t>have been empowered with the authority to direct and supervise the implementation of particular legislation. Agencies may have other names such as commissions, corporations, boards, or departments. Although they affect the rights and duties of individuals, they are </a:t>
            </a:r>
            <a:r>
              <a:rPr lang="en-US" sz="2800" dirty="0" smtClean="0"/>
              <a:t>neither courts </a:t>
            </a:r>
            <a:r>
              <a:rPr lang="en-US" sz="2800" dirty="0"/>
              <a:t>nor legislatures.</a:t>
            </a:r>
            <a:endParaRPr lang="en-GB" sz="2800"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22</a:t>
            </a:fld>
            <a:endParaRPr lang="en-US"/>
          </a:p>
        </p:txBody>
      </p:sp>
    </p:spTree>
    <p:extLst>
      <p:ext uri="{BB962C8B-B14F-4D97-AF65-F5344CB8AC3E}">
        <p14:creationId xmlns:p14="http://schemas.microsoft.com/office/powerpoint/2010/main" val="3687688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924800" cy="5940552"/>
          </a:xfrm>
        </p:spPr>
        <p:txBody>
          <a:bodyPr>
            <a:normAutofit lnSpcReduction="10000"/>
          </a:bodyPr>
          <a:lstStyle/>
          <a:p>
            <a:pPr algn="just">
              <a:lnSpc>
                <a:spcPct val="150000"/>
              </a:lnSpc>
            </a:pPr>
            <a:r>
              <a:rPr lang="en-US" sz="2600" dirty="0"/>
              <a:t>Administrative agency rules and regulations often have the force of law towards individuals. The power of these agencies is specified according to the agency's responsibilities as set out in the enabling statute. </a:t>
            </a:r>
            <a:endParaRPr lang="en-GB" sz="2600" dirty="0"/>
          </a:p>
          <a:p>
            <a:pPr algn="just">
              <a:lnSpc>
                <a:spcPct val="150000"/>
              </a:lnSpc>
            </a:pPr>
            <a:r>
              <a:rPr lang="en-US" sz="2600" dirty="0"/>
              <a:t>Agencies are created with varying sizes, structures, functions, and powers. Some of them may be established with broader powers; in charge of regulating a certain sector of the economy.</a:t>
            </a:r>
            <a:endParaRPr lang="en-GB" sz="2600"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23</a:t>
            </a:fld>
            <a:endParaRPr lang="en-US"/>
          </a:p>
        </p:txBody>
      </p:sp>
    </p:spTree>
    <p:extLst>
      <p:ext uri="{BB962C8B-B14F-4D97-AF65-F5344CB8AC3E}">
        <p14:creationId xmlns:p14="http://schemas.microsoft.com/office/powerpoint/2010/main" val="3110026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pPr lvl="1" algn="ctr" rtl="0">
              <a:spcBef>
                <a:spcPct val="0"/>
              </a:spcBef>
            </a:pPr>
            <a:r>
              <a:rPr lang="en-GB" sz="3200" b="1" dirty="0">
                <a:solidFill>
                  <a:srgbClr val="FF0000"/>
                </a:solidFill>
                <a:latin typeface="Times New Roman" pitchFamily="18" charset="0"/>
                <a:cs typeface="Times New Roman" pitchFamily="18" charset="0"/>
              </a:rPr>
              <a:t>Administrative Regulation</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334000"/>
          </a:xfrm>
        </p:spPr>
        <p:txBody>
          <a:bodyPr>
            <a:normAutofit fontScale="62500" lnSpcReduction="20000"/>
          </a:bodyPr>
          <a:lstStyle/>
          <a:p>
            <a:pPr lvl="2" indent="-914400">
              <a:lnSpc>
                <a:spcPct val="200000"/>
              </a:lnSpc>
              <a:buNone/>
            </a:pPr>
            <a:r>
              <a:rPr lang="en-GB" sz="3800" b="1" dirty="0" smtClean="0">
                <a:solidFill>
                  <a:srgbClr val="FF0000"/>
                </a:solidFill>
              </a:rPr>
              <a:t>CENTRALISATION</a:t>
            </a:r>
            <a:r>
              <a:rPr lang="en-GB" sz="2900" b="1" dirty="0" smtClean="0">
                <a:solidFill>
                  <a:srgbClr val="FF0000"/>
                </a:solidFill>
              </a:rPr>
              <a:t>:</a:t>
            </a:r>
            <a:endParaRPr lang="en-GB" sz="2200" b="1" dirty="0" smtClean="0">
              <a:solidFill>
                <a:srgbClr val="FF0000"/>
              </a:solidFill>
            </a:endParaRPr>
          </a:p>
          <a:p>
            <a:pPr marL="0" indent="0" algn="just">
              <a:lnSpc>
                <a:spcPct val="200000"/>
              </a:lnSpc>
              <a:buNone/>
            </a:pPr>
            <a:r>
              <a:rPr lang="en-GB" sz="3400" dirty="0" smtClean="0"/>
              <a:t>Centralisation </a:t>
            </a:r>
            <a:r>
              <a:rPr lang="en-GB" sz="3400" dirty="0"/>
              <a:t>(Central Administration) is the process by which the activities of government, particularly those regarding decision-making process, become concentrated within a particular location and a particular group. According to this shape of administration, the central government alone practices the administrative function in the state.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534400" cy="6629400"/>
          </a:xfrm>
        </p:spPr>
        <p:txBody>
          <a:bodyPr>
            <a:normAutofit fontScale="77500" lnSpcReduction="20000"/>
          </a:bodyPr>
          <a:lstStyle/>
          <a:p>
            <a:pPr marL="0" indent="0" algn="just">
              <a:lnSpc>
                <a:spcPct val="220000"/>
              </a:lnSpc>
              <a:buNone/>
              <a:tabLst>
                <a:tab pos="0" algn="l"/>
              </a:tabLst>
            </a:pPr>
            <a:r>
              <a:rPr lang="en-US" sz="3200" b="1" dirty="0">
                <a:solidFill>
                  <a:srgbClr val="FF0000"/>
                </a:solidFill>
              </a:rPr>
              <a:t>There are two types of </a:t>
            </a:r>
            <a:r>
              <a:rPr lang="en-GB" sz="3200" b="1" dirty="0">
                <a:solidFill>
                  <a:srgbClr val="FF0000"/>
                </a:solidFill>
              </a:rPr>
              <a:t>Centralisation </a:t>
            </a:r>
            <a:r>
              <a:rPr lang="en-GB" sz="3200" b="1" dirty="0" smtClean="0">
                <a:solidFill>
                  <a:srgbClr val="FF0000"/>
                </a:solidFill>
              </a:rPr>
              <a:t>/</a:t>
            </a:r>
            <a:r>
              <a:rPr lang="en-US" sz="3200" b="1" dirty="0" smtClean="0">
                <a:solidFill>
                  <a:srgbClr val="FF0000"/>
                </a:solidFill>
              </a:rPr>
              <a:t>Centralism:</a:t>
            </a:r>
            <a:endParaRPr lang="en-US" sz="2400" dirty="0">
              <a:solidFill>
                <a:srgbClr val="FF0000"/>
              </a:solidFill>
            </a:endParaRPr>
          </a:p>
          <a:p>
            <a:pPr marL="0" lvl="0" indent="0" algn="just">
              <a:lnSpc>
                <a:spcPct val="220000"/>
              </a:lnSpc>
              <a:buNone/>
              <a:tabLst>
                <a:tab pos="0" algn="l"/>
              </a:tabLst>
            </a:pPr>
            <a:r>
              <a:rPr lang="en-US" sz="2800" dirty="0"/>
              <a:t>1. </a:t>
            </a:r>
            <a:r>
              <a:rPr lang="en-US" sz="2800" b="1" dirty="0">
                <a:solidFill>
                  <a:srgbClr val="FF0000"/>
                </a:solidFill>
              </a:rPr>
              <a:t>Concentrated </a:t>
            </a:r>
            <a:r>
              <a:rPr lang="en-US" sz="2800" b="1" dirty="0" smtClean="0">
                <a:solidFill>
                  <a:srgbClr val="FF0000"/>
                </a:solidFill>
              </a:rPr>
              <a:t>Administration</a:t>
            </a:r>
            <a:r>
              <a:rPr lang="en-US" sz="2800" dirty="0"/>
              <a:t>: this means that all authorities of the state are in the hand of the central government without any participation by the officials in the local governments.</a:t>
            </a:r>
          </a:p>
          <a:p>
            <a:pPr marL="0" lvl="0" indent="0" algn="just">
              <a:lnSpc>
                <a:spcPct val="220000"/>
              </a:lnSpc>
              <a:buNone/>
              <a:tabLst>
                <a:tab pos="0" algn="l"/>
              </a:tabLst>
            </a:pPr>
            <a:r>
              <a:rPr lang="en-US" sz="2800" dirty="0"/>
              <a:t>2. </a:t>
            </a:r>
            <a:r>
              <a:rPr lang="en-US" sz="2800" b="1" dirty="0">
                <a:solidFill>
                  <a:srgbClr val="FF0000"/>
                </a:solidFill>
              </a:rPr>
              <a:t>Non-concentrated </a:t>
            </a:r>
            <a:r>
              <a:rPr lang="en-US" sz="2800" b="1" dirty="0" smtClean="0">
                <a:solidFill>
                  <a:srgbClr val="FF0000"/>
                </a:solidFill>
              </a:rPr>
              <a:t>Administration</a:t>
            </a:r>
            <a:r>
              <a:rPr lang="en-US" sz="2800" dirty="0"/>
              <a:t>: </a:t>
            </a:r>
            <a:r>
              <a:rPr lang="en-US" sz="2800" dirty="0" smtClean="0"/>
              <a:t>Under </a:t>
            </a:r>
            <a:r>
              <a:rPr lang="en-US" sz="2800" dirty="0"/>
              <a:t>this system, the central government grants partial participations to the regional authorities under its rigid control and supervision.</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91" y="152400"/>
            <a:ext cx="8229600" cy="743712"/>
          </a:xfrm>
        </p:spPr>
        <p:txBody>
          <a:bodyPr>
            <a:normAutofit/>
          </a:bodyPr>
          <a:lstStyle/>
          <a:p>
            <a:pPr algn="ctr"/>
            <a:r>
              <a:rPr lang="en-US" sz="2800" b="1" dirty="0">
                <a:solidFill>
                  <a:srgbClr val="FF0000"/>
                </a:solidFill>
                <a:latin typeface="Times New Roman" pitchFamily="18" charset="0"/>
                <a:cs typeface="Times New Roman" pitchFamily="18" charset="0"/>
              </a:rPr>
              <a:t>Advantages of Centralism</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6087" y="892892"/>
            <a:ext cx="7924800" cy="5314950"/>
          </a:xfrm>
        </p:spPr>
        <p:txBody>
          <a:bodyPr>
            <a:noAutofit/>
          </a:bodyPr>
          <a:lstStyle/>
          <a:p>
            <a:pPr marL="514350" lvl="0" indent="-514350">
              <a:lnSpc>
                <a:spcPct val="150000"/>
              </a:lnSpc>
              <a:buFont typeface="+mj-lt"/>
              <a:buAutoNum type="arabicPeriod"/>
            </a:pPr>
            <a:r>
              <a:rPr lang="en-US" sz="2800" dirty="0"/>
              <a:t>It makes the legal and political unity of the </a:t>
            </a:r>
            <a:r>
              <a:rPr lang="en-US" sz="2800" dirty="0" smtClean="0"/>
              <a:t>state coherent.</a:t>
            </a:r>
            <a:endParaRPr lang="en-US" sz="2800" dirty="0"/>
          </a:p>
          <a:p>
            <a:pPr marL="514350" lvl="0" indent="-514350">
              <a:lnSpc>
                <a:spcPct val="150000"/>
              </a:lnSpc>
              <a:buFont typeface="+mj-lt"/>
              <a:buAutoNum type="arabicPeriod"/>
            </a:pPr>
            <a:r>
              <a:rPr lang="en-US" sz="2800" dirty="0"/>
              <a:t>It leads to uniformity of </a:t>
            </a:r>
            <a:r>
              <a:rPr lang="ar-IQ" sz="2800" dirty="0"/>
              <a:t> </a:t>
            </a:r>
            <a:r>
              <a:rPr lang="en-GB" sz="2800" dirty="0" smtClean="0"/>
              <a:t>systems</a:t>
            </a:r>
            <a:r>
              <a:rPr lang="en-US" sz="2800" dirty="0" smtClean="0"/>
              <a:t> </a:t>
            </a:r>
            <a:r>
              <a:rPr lang="en-US" sz="2800" dirty="0"/>
              <a:t>and plans across </a:t>
            </a:r>
            <a:r>
              <a:rPr lang="en-US" sz="2800" dirty="0" smtClean="0"/>
              <a:t>the country.</a:t>
            </a:r>
            <a:endParaRPr lang="en-US" sz="2800" dirty="0"/>
          </a:p>
          <a:p>
            <a:pPr marL="514350" lvl="0" indent="-514350">
              <a:lnSpc>
                <a:spcPct val="150000"/>
              </a:lnSpc>
              <a:buFont typeface="+mj-lt"/>
              <a:buAutoNum type="arabicPeriod"/>
            </a:pPr>
            <a:r>
              <a:rPr lang="en-US" sz="2800" dirty="0"/>
              <a:t>It reduces co-ordination </a:t>
            </a:r>
            <a:r>
              <a:rPr lang="en-US" sz="2800" dirty="0" smtClean="0"/>
              <a:t>problems,  </a:t>
            </a:r>
            <a:r>
              <a:rPr lang="en-US" sz="2800" dirty="0"/>
              <a:t>the central government has the authority to order all local governments to act in a specific manner.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17" y="7513"/>
            <a:ext cx="8229600" cy="743712"/>
          </a:xfrm>
        </p:spPr>
        <p:txBody>
          <a:bodyPr>
            <a:normAutofit/>
          </a:bodyPr>
          <a:lstStyle/>
          <a:p>
            <a:pPr algn="ctr"/>
            <a:r>
              <a:rPr lang="en-US" sz="2800" b="1" dirty="0">
                <a:solidFill>
                  <a:srgbClr val="FF0000"/>
                </a:solidFill>
                <a:latin typeface="Times New Roman" pitchFamily="18" charset="0"/>
                <a:cs typeface="Times New Roman" pitchFamily="18" charset="0"/>
              </a:rPr>
              <a:t>Disadvantages</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4281" y="785569"/>
            <a:ext cx="8229600" cy="5334000"/>
          </a:xfrm>
        </p:spPr>
        <p:txBody>
          <a:bodyPr>
            <a:normAutofit/>
          </a:bodyPr>
          <a:lstStyle/>
          <a:p>
            <a:pPr marL="287338" lvl="0" indent="-287338">
              <a:lnSpc>
                <a:spcPct val="150000"/>
              </a:lnSpc>
              <a:buFont typeface="+mj-lt"/>
              <a:buAutoNum type="arabicPeriod"/>
            </a:pPr>
            <a:r>
              <a:rPr lang="en-GB" sz="2800" dirty="0" smtClean="0"/>
              <a:t>Since all </a:t>
            </a:r>
            <a:r>
              <a:rPr lang="en-GB" sz="2800" dirty="0"/>
              <a:t>decisions are made at the highest level of authority, centralisation might result in delays in decision-making and communication.</a:t>
            </a:r>
          </a:p>
          <a:p>
            <a:pPr marL="287338" lvl="0" indent="-287338" algn="just">
              <a:lnSpc>
                <a:spcPct val="150000"/>
              </a:lnSpc>
              <a:buFont typeface="+mj-lt"/>
              <a:buAutoNum type="arabicPeriod"/>
            </a:pPr>
            <a:r>
              <a:rPr lang="en-GB" sz="2800" dirty="0" smtClean="0"/>
              <a:t>It </a:t>
            </a:r>
            <a:r>
              <a:rPr lang="en-GB" sz="2800" dirty="0"/>
              <a:t>is not in line with democratic principles.</a:t>
            </a:r>
          </a:p>
          <a:p>
            <a:pPr marL="287338" lvl="0" indent="-287338" algn="just">
              <a:lnSpc>
                <a:spcPct val="150000"/>
              </a:lnSpc>
              <a:buFont typeface="+mj-lt"/>
              <a:buAutoNum type="arabicPeriod"/>
            </a:pPr>
            <a:r>
              <a:rPr lang="en-GB" sz="2800" dirty="0"/>
              <a:t>It does not </a:t>
            </a:r>
            <a:r>
              <a:rPr lang="en-GB" sz="2800"/>
              <a:t>give </a:t>
            </a:r>
            <a:r>
              <a:rPr lang="en-GB" sz="2800" smtClean="0"/>
              <a:t>opportunity </a:t>
            </a:r>
            <a:r>
              <a:rPr lang="en-GB" sz="2800" dirty="0"/>
              <a:t>to lower bodies to develop their administrative </a:t>
            </a:r>
            <a:r>
              <a:rPr lang="en-GB" sz="2800" dirty="0" smtClean="0"/>
              <a:t>skills.</a:t>
            </a:r>
            <a:endParaRPr lang="en-GB" sz="2800" dirty="0"/>
          </a:p>
          <a:p>
            <a:pPr marL="0" lvl="0" indent="0" algn="just">
              <a:lnSpc>
                <a:spcPct val="150000"/>
              </a:lnSpc>
              <a:buNone/>
            </a:pPr>
            <a:endParaRPr lang="en-GB" dirty="0"/>
          </a:p>
          <a:p>
            <a:pPr marL="287338" lvl="0" indent="-287338" algn="just">
              <a:lnSpc>
                <a:spcPct val="150000"/>
              </a:lnSpc>
              <a:buFont typeface="+mj-lt"/>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6"/>
            <a:ext cx="8229600" cy="609600"/>
          </a:xfrm>
        </p:spPr>
        <p:txBody>
          <a:bodyPr>
            <a:normAutofit fontScale="90000"/>
          </a:bodyPr>
          <a:lstStyle/>
          <a:p>
            <a:pPr lvl="2" algn="ctr" rtl="0">
              <a:spcBef>
                <a:spcPct val="0"/>
              </a:spcBef>
            </a:pPr>
            <a:r>
              <a:rPr lang="en-US" sz="3600" b="1" dirty="0" smtClean="0">
                <a:solidFill>
                  <a:srgbClr val="FF0000"/>
                </a:solidFill>
                <a:latin typeface="Times New Roman" pitchFamily="18" charset="0"/>
                <a:cs typeface="Times New Roman" pitchFamily="18" charset="0"/>
              </a:rPr>
              <a:t>DECENTRALISATION </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85799"/>
            <a:ext cx="8001000" cy="5943601"/>
          </a:xfrm>
        </p:spPr>
        <p:txBody>
          <a:bodyPr>
            <a:noAutofit/>
          </a:bodyPr>
          <a:lstStyle/>
          <a:p>
            <a:pPr marL="0" indent="0" algn="just">
              <a:lnSpc>
                <a:spcPct val="150000"/>
              </a:lnSpc>
              <a:buNone/>
            </a:pPr>
            <a:r>
              <a:rPr lang="en-US" sz="2600" dirty="0" smtClean="0"/>
              <a:t>Is </a:t>
            </a:r>
            <a:r>
              <a:rPr lang="en-US" sz="2600" dirty="0"/>
              <a:t>a system in which the powers and responsibilities are transferred from the central authority to the local authorities. </a:t>
            </a:r>
            <a:r>
              <a:rPr lang="en-GB" sz="2600" dirty="0"/>
              <a:t>I</a:t>
            </a:r>
            <a:r>
              <a:rPr lang="en-GB" sz="2600" dirty="0" smtClean="0"/>
              <a:t>t may contribute to key elements </a:t>
            </a:r>
            <a:r>
              <a:rPr lang="en-GB" sz="2600" dirty="0"/>
              <a:t>of good </a:t>
            </a:r>
            <a:r>
              <a:rPr lang="en-GB" sz="2600" dirty="0" smtClean="0"/>
              <a:t>governance by increasing </a:t>
            </a:r>
            <a:r>
              <a:rPr lang="en-GB" sz="2600" dirty="0"/>
              <a:t>people's </a:t>
            </a:r>
            <a:r>
              <a:rPr lang="en-GB" sz="2600" dirty="0" smtClean="0"/>
              <a:t>opportunity </a:t>
            </a:r>
            <a:r>
              <a:rPr lang="en-GB" sz="2600" dirty="0"/>
              <a:t>for participation in economic, social and political decisions; allowing local </a:t>
            </a:r>
            <a:r>
              <a:rPr lang="en-GB" sz="2600" dirty="0" smtClean="0"/>
              <a:t>and </a:t>
            </a:r>
            <a:r>
              <a:rPr lang="en-GB" sz="2600" dirty="0"/>
              <a:t>regional </a:t>
            </a:r>
            <a:r>
              <a:rPr lang="en-GB" sz="2600" dirty="0" smtClean="0"/>
              <a:t>governments </a:t>
            </a:r>
            <a:r>
              <a:rPr lang="en-GB" sz="2600" dirty="0"/>
              <a:t>to manage their own </a:t>
            </a:r>
            <a:r>
              <a:rPr lang="en-GB" sz="2600" dirty="0" smtClean="0"/>
              <a:t>affairs; Enabling local governments to respond </a:t>
            </a:r>
            <a:r>
              <a:rPr lang="en-GB" sz="2600" dirty="0"/>
              <a:t>to people's needs </a:t>
            </a:r>
            <a:r>
              <a:rPr lang="en-GB" sz="2600" dirty="0" smtClean="0"/>
              <a:t>and priorities.</a:t>
            </a:r>
            <a:endParaRPr lang="en-GB" sz="2600" dirty="0"/>
          </a:p>
          <a:p>
            <a:pPr marL="0" indent="0">
              <a:buNone/>
            </a:pPr>
            <a:endParaRPr lang="en-US" sz="3200" dirty="0"/>
          </a:p>
        </p:txBody>
      </p:sp>
      <p:sp>
        <p:nvSpPr>
          <p:cNvPr id="4" name="Slide Number Placeholder 3"/>
          <p:cNvSpPr>
            <a:spLocks noGrp="1"/>
          </p:cNvSpPr>
          <p:nvPr>
            <p:ph type="sldNum" sz="quarter" idx="429496729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077200" cy="6172200"/>
          </a:xfrm>
        </p:spPr>
        <p:txBody>
          <a:bodyPr>
            <a:noAutofit/>
          </a:bodyPr>
          <a:lstStyle/>
          <a:p>
            <a:pPr marL="0" indent="0">
              <a:lnSpc>
                <a:spcPct val="200000"/>
              </a:lnSpc>
              <a:buNone/>
            </a:pPr>
            <a:r>
              <a:rPr lang="en-US" sz="2800" dirty="0"/>
              <a:t>Therefore,  decentralization is consistent with the principles of democracy because powers are </a:t>
            </a:r>
            <a:r>
              <a:rPr lang="en-US" sz="2800" dirty="0" smtClean="0"/>
              <a:t>shared, citizens </a:t>
            </a:r>
            <a:r>
              <a:rPr lang="en-US" sz="2800" dirty="0"/>
              <a:t>can express themselves and participate in governance </a:t>
            </a:r>
            <a:r>
              <a:rPr lang="en-US" sz="2800" dirty="0" smtClean="0"/>
              <a:t>via </a:t>
            </a:r>
            <a:r>
              <a:rPr lang="en-US" sz="2800" dirty="0"/>
              <a:t>their representatives</a:t>
            </a:r>
            <a:r>
              <a:rPr lang="en-US" sz="2800" dirty="0" smtClean="0"/>
              <a:t>.</a:t>
            </a:r>
            <a:endParaRPr lang="en-US" sz="2800" dirty="0"/>
          </a:p>
          <a:p>
            <a:pPr marL="0" indent="0">
              <a:lnSpc>
                <a:spcPct val="200000"/>
              </a:lnSpc>
              <a:buNone/>
            </a:pPr>
            <a:r>
              <a:rPr lang="en-US" sz="2800" dirty="0"/>
              <a:t>	</a:t>
            </a:r>
          </a:p>
        </p:txBody>
      </p:sp>
      <p:sp>
        <p:nvSpPr>
          <p:cNvPr id="4" name="Slide Number Placeholder 3"/>
          <p:cNvSpPr>
            <a:spLocks noGrp="1"/>
          </p:cNvSpPr>
          <p:nvPr>
            <p:ph type="sldNum" sz="quarter" idx="429496729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29</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
            <a:ext cx="8229600" cy="685800"/>
          </a:xfrm>
        </p:spPr>
        <p:txBody>
          <a:bodyPr>
            <a:noAutofit/>
          </a:bodyPr>
          <a:lstStyle/>
          <a:p>
            <a:pPr lvl="1" algn="l" rtl="0">
              <a:spcBef>
                <a:spcPct val="0"/>
              </a:spcBef>
            </a:pPr>
            <a:r>
              <a:rPr lang="en-US" sz="2800" b="1" dirty="0" smtClean="0">
                <a:solidFill>
                  <a:schemeClr val="accent1"/>
                </a:solidFill>
                <a:latin typeface="Times New Roman" pitchFamily="18" charset="0"/>
                <a:cs typeface="Times New Roman" pitchFamily="18" charset="0"/>
              </a:rPr>
              <a:t>Definition </a:t>
            </a:r>
            <a:r>
              <a:rPr lang="en-US" sz="2800" b="1" dirty="0">
                <a:solidFill>
                  <a:schemeClr val="accent1"/>
                </a:solidFill>
                <a:latin typeface="Times New Roman" pitchFamily="18" charset="0"/>
                <a:cs typeface="Times New Roman" pitchFamily="18" charset="0"/>
              </a:rPr>
              <a:t>of Administrative Law</a:t>
            </a:r>
            <a:endParaRPr lang="en-US" sz="2800" dirty="0">
              <a:solidFill>
                <a:schemeClr val="accent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533400"/>
            <a:ext cx="8534400" cy="5562600"/>
          </a:xfrm>
        </p:spPr>
        <p:txBody>
          <a:bodyPr>
            <a:noAutofit/>
          </a:bodyPr>
          <a:lstStyle/>
          <a:p>
            <a:pPr marL="0" indent="0">
              <a:lnSpc>
                <a:spcPct val="150000"/>
              </a:lnSpc>
              <a:buNone/>
            </a:pPr>
            <a:r>
              <a:rPr lang="en-GB" dirty="0"/>
              <a:t>It is indeed difficult to determine a scientific precise and satisfactory ‎definition of administrative law. Many jurists have attempted to define it. But none ‎of the definitions has completely demarcated the nature, scope, and contents of ‎Administrative Law. Either the definitions are too broad and include much more than ‎what is necessary or they are too narrow and do </a:t>
            </a:r>
            <a:r>
              <a:rPr lang="en-GB" dirty="0" smtClean="0"/>
              <a:t>not include </a:t>
            </a:r>
            <a:r>
              <a:rPr lang="en-GB" dirty="0"/>
              <a:t>all the necessary ‎contents. </a:t>
            </a:r>
            <a:r>
              <a:rPr lang="en-GB" dirty="0" smtClean="0"/>
              <a:t>‎</a:t>
            </a:r>
          </a:p>
          <a:p>
            <a:pPr marL="0" indent="0">
              <a:lnSpc>
                <a:spcPct val="150000"/>
              </a:lnSpc>
              <a:buNone/>
            </a:pPr>
            <a:r>
              <a:rPr lang="en-GB" dirty="0"/>
              <a:t>(Administrative Law is the branch of law that regulates the administrative bodies in ‎the state and governs the activities carried out by the administrative agencies to ‎achieve the public interest).‎</a:t>
            </a:r>
            <a:endParaRPr lang="en-US"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3</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5656"/>
            <a:ext cx="8229600" cy="591312"/>
          </a:xfrm>
        </p:spPr>
        <p:txBody>
          <a:bodyPr>
            <a:normAutofit/>
          </a:bodyPr>
          <a:lstStyle/>
          <a:p>
            <a:pPr algn="ctr"/>
            <a:r>
              <a:rPr lang="en-US" sz="2800" b="1" dirty="0">
                <a:solidFill>
                  <a:srgbClr val="FF0000"/>
                </a:solidFill>
                <a:latin typeface="Times New Roman" pitchFamily="18" charset="0"/>
                <a:cs typeface="Times New Roman" pitchFamily="18" charset="0"/>
              </a:rPr>
              <a:t>Advantages of </a:t>
            </a:r>
            <a:r>
              <a:rPr lang="en-US" sz="2800" b="1" dirty="0" smtClean="0">
                <a:solidFill>
                  <a:srgbClr val="FF0000"/>
                </a:solidFill>
                <a:latin typeface="Times New Roman" pitchFamily="18" charset="0"/>
                <a:cs typeface="Times New Roman" pitchFamily="18" charset="0"/>
              </a:rPr>
              <a:t>Decentralization</a:t>
            </a:r>
            <a:endParaRPr lang="en-US" sz="2800" dirty="0">
              <a:solidFill>
                <a:srgbClr val="FF0000"/>
              </a:solidFill>
            </a:endParaRPr>
          </a:p>
        </p:txBody>
      </p:sp>
      <p:sp>
        <p:nvSpPr>
          <p:cNvPr id="3" name="Content Placeholder 2"/>
          <p:cNvSpPr>
            <a:spLocks noGrp="1"/>
          </p:cNvSpPr>
          <p:nvPr>
            <p:ph idx="1"/>
          </p:nvPr>
        </p:nvSpPr>
        <p:spPr>
          <a:xfrm>
            <a:off x="327338" y="1295400"/>
            <a:ext cx="8032124" cy="6324600"/>
          </a:xfrm>
        </p:spPr>
        <p:txBody>
          <a:bodyPr>
            <a:noAutofit/>
          </a:bodyPr>
          <a:lstStyle/>
          <a:p>
            <a:pPr marL="287338" lvl="0" indent="-287338">
              <a:lnSpc>
                <a:spcPct val="150000"/>
              </a:lnSpc>
              <a:buFont typeface="+mj-lt"/>
              <a:buAutoNum type="arabicPeriod"/>
            </a:pPr>
            <a:r>
              <a:rPr lang="en-US" dirty="0"/>
              <a:t>It reduces the workload </a:t>
            </a:r>
            <a:r>
              <a:rPr lang="en-US" dirty="0" smtClean="0"/>
              <a:t>of</a:t>
            </a:r>
            <a:r>
              <a:rPr lang="en-GB" dirty="0" smtClean="0"/>
              <a:t> the central </a:t>
            </a:r>
            <a:r>
              <a:rPr lang="en-US" dirty="0" smtClean="0"/>
              <a:t>authorities.</a:t>
            </a:r>
            <a:endParaRPr lang="en-US" dirty="0"/>
          </a:p>
          <a:p>
            <a:pPr marL="287338" lvl="0" indent="-287338">
              <a:lnSpc>
                <a:spcPct val="150000"/>
              </a:lnSpc>
              <a:buFont typeface="+mj-lt"/>
              <a:buAutoNum type="arabicPeriod"/>
            </a:pPr>
            <a:r>
              <a:rPr lang="en-US" dirty="0"/>
              <a:t>It makes decision-making process quicker and more feasible.</a:t>
            </a:r>
          </a:p>
          <a:p>
            <a:pPr marL="287338" lvl="0" indent="-287338">
              <a:lnSpc>
                <a:spcPct val="150000"/>
              </a:lnSpc>
              <a:buFont typeface="+mj-lt"/>
              <a:buAutoNum type="arabicPeriod"/>
            </a:pPr>
            <a:r>
              <a:rPr lang="en-US" dirty="0" smtClean="0"/>
              <a:t>Local </a:t>
            </a:r>
            <a:r>
              <a:rPr lang="en-US" dirty="0"/>
              <a:t>bodies will have sufficient authority to formulate their own </a:t>
            </a:r>
            <a:r>
              <a:rPr lang="en-US" dirty="0" smtClean="0"/>
              <a:t>policies </a:t>
            </a:r>
            <a:r>
              <a:rPr lang="en-US" dirty="0"/>
              <a:t>and procedures.</a:t>
            </a:r>
          </a:p>
          <a:p>
            <a:pPr marL="287338" lvl="0" indent="-287338">
              <a:lnSpc>
                <a:spcPct val="150000"/>
              </a:lnSpc>
              <a:buFont typeface="+mj-lt"/>
              <a:buAutoNum type="arabicPeriod"/>
            </a:pPr>
            <a:r>
              <a:rPr lang="en-US" dirty="0"/>
              <a:t>It encourages development of managerial personnel; thus, they can  improve their skills</a:t>
            </a:r>
            <a:r>
              <a:rPr lang="en-US" dirty="0" smtClean="0"/>
              <a:t>.</a:t>
            </a:r>
          </a:p>
        </p:txBody>
      </p:sp>
      <p:sp>
        <p:nvSpPr>
          <p:cNvPr id="4" name="Slide Number Placeholder 3"/>
          <p:cNvSpPr>
            <a:spLocks noGrp="1"/>
          </p:cNvSpPr>
          <p:nvPr>
            <p:ph type="sldNum" sz="quarter" idx="4294967295"/>
          </p:nvPr>
        </p:nvSpPr>
        <p:spPr>
          <a:xfrm>
            <a:off x="8229600" y="5791200"/>
            <a:ext cx="457200" cy="365125"/>
          </a:xfrm>
          <a:prstGeom prst="rect">
            <a:avLst/>
          </a:prstGeom>
        </p:spPr>
        <p:txBody>
          <a:bodyPr/>
          <a:lstStyle/>
          <a:p>
            <a:fld id="{B98B4F0E-EF35-4662-B643-DB28ECF5960B}" type="slidenum">
              <a:rPr lang="en-US" smtClean="0"/>
              <a:pPr/>
              <a:t>30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318"/>
            <a:ext cx="8229600" cy="514082"/>
          </a:xfrm>
        </p:spPr>
        <p:txBody>
          <a:bodyPr>
            <a:normAutofit fontScale="90000"/>
          </a:bodyPr>
          <a:lstStyle/>
          <a:p>
            <a:pPr algn="ctr"/>
            <a:r>
              <a:rPr lang="en-US" sz="2800" b="1" dirty="0">
                <a:solidFill>
                  <a:srgbClr val="FF0000"/>
                </a:solidFill>
                <a:latin typeface="Times New Roman" pitchFamily="18" charset="0"/>
                <a:cs typeface="Times New Roman" pitchFamily="18" charset="0"/>
              </a:rPr>
              <a:t>Disadvantages of </a:t>
            </a:r>
            <a:r>
              <a:rPr lang="en-US" sz="2800" b="1" dirty="0" smtClean="0">
                <a:solidFill>
                  <a:srgbClr val="FF0000"/>
                </a:solidFill>
                <a:latin typeface="Times New Roman" pitchFamily="18" charset="0"/>
                <a:cs typeface="Times New Roman" pitchFamily="18" charset="0"/>
              </a:rPr>
              <a:t>Decentralization</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74984" y="762000"/>
            <a:ext cx="6858000" cy="6210837"/>
          </a:xfrm>
        </p:spPr>
        <p:txBody>
          <a:bodyPr>
            <a:noAutofit/>
          </a:bodyPr>
          <a:lstStyle/>
          <a:p>
            <a:pPr marL="287338" lvl="0" indent="-287338">
              <a:lnSpc>
                <a:spcPct val="150000"/>
              </a:lnSpc>
              <a:buFont typeface="+mj-lt"/>
              <a:buAutoNum type="arabicPeriod"/>
            </a:pPr>
            <a:r>
              <a:rPr lang="en-US" dirty="0" smtClean="0"/>
              <a:t>It </a:t>
            </a:r>
            <a:r>
              <a:rPr lang="en-US" dirty="0"/>
              <a:t>increases the administrative expenses.</a:t>
            </a:r>
          </a:p>
          <a:p>
            <a:pPr marL="287338" lvl="0" indent="-287338">
              <a:lnSpc>
                <a:spcPct val="150000"/>
              </a:lnSpc>
              <a:buFont typeface="+mj-lt"/>
              <a:buAutoNum type="arabicPeriod"/>
            </a:pPr>
            <a:r>
              <a:rPr lang="en-US" dirty="0"/>
              <a:t>It may </a:t>
            </a:r>
            <a:r>
              <a:rPr lang="en-US" dirty="0" smtClean="0"/>
              <a:t>leads to co-ordination problem among central and local </a:t>
            </a:r>
            <a:r>
              <a:rPr lang="en-US" dirty="0"/>
              <a:t>administrations</a:t>
            </a:r>
            <a:r>
              <a:rPr lang="en-US" dirty="0" smtClean="0"/>
              <a:t>.</a:t>
            </a:r>
          </a:p>
          <a:p>
            <a:pPr marL="287338" lvl="0" indent="-287338">
              <a:lnSpc>
                <a:spcPct val="150000"/>
              </a:lnSpc>
              <a:buFont typeface="+mj-lt"/>
              <a:buAutoNum type="arabicPeriod"/>
            </a:pPr>
            <a:r>
              <a:rPr lang="en-GB" dirty="0" smtClean="0"/>
              <a:t>It </a:t>
            </a:r>
            <a:r>
              <a:rPr lang="en-GB" dirty="0"/>
              <a:t>leads to prejudice the unity of the state through </a:t>
            </a:r>
            <a:r>
              <a:rPr lang="en-GB" dirty="0" smtClean="0"/>
              <a:t>distribution </a:t>
            </a:r>
            <a:r>
              <a:rPr lang="en-GB" dirty="0"/>
              <a:t>of administrative </a:t>
            </a:r>
            <a:r>
              <a:rPr lang="en-GB" dirty="0" smtClean="0"/>
              <a:t>functions.</a:t>
            </a:r>
            <a:endParaRPr lang="en-US" dirty="0"/>
          </a:p>
          <a:p>
            <a:pPr marL="287338" lvl="0" indent="-287338">
              <a:lnSpc>
                <a:spcPct val="150000"/>
              </a:lnSpc>
              <a:buFont typeface="+mj-lt"/>
              <a:buAutoNum type="arabicPeriod"/>
            </a:pPr>
            <a:r>
              <a:rPr lang="en-GB" dirty="0" smtClean="0"/>
              <a:t>Conflict </a:t>
            </a:r>
            <a:r>
              <a:rPr lang="en-GB" dirty="0"/>
              <a:t>may arise between </a:t>
            </a:r>
            <a:r>
              <a:rPr lang="en-GB" dirty="0" smtClean="0"/>
              <a:t>central and </a:t>
            </a:r>
            <a:r>
              <a:rPr lang="en-GB" dirty="0"/>
              <a:t>local </a:t>
            </a:r>
            <a:r>
              <a:rPr lang="en-GB" dirty="0" smtClean="0"/>
              <a:t>authority  </a:t>
            </a:r>
            <a:r>
              <a:rPr lang="en-GB" dirty="0"/>
              <a:t>because local authorities often give priority to </a:t>
            </a:r>
            <a:r>
              <a:rPr lang="en-GB" dirty="0" smtClean="0"/>
              <a:t>local </a:t>
            </a:r>
            <a:r>
              <a:rPr lang="en-GB" dirty="0"/>
              <a:t>interests </a:t>
            </a:r>
            <a:r>
              <a:rPr lang="en-GB" dirty="0" smtClean="0"/>
              <a:t> rather than public interests.</a:t>
            </a:r>
            <a:endParaRPr lang="en-US" dirty="0"/>
          </a:p>
          <a:p>
            <a:pPr marL="287338" lvl="0" indent="-287338" algn="just">
              <a:lnSpc>
                <a:spcPct val="150000"/>
              </a:lnSpc>
              <a:buFont typeface="+mj-lt"/>
              <a:buNone/>
            </a:pPr>
            <a:endParaRPr lang="en-US" dirty="0"/>
          </a:p>
        </p:txBody>
      </p:sp>
      <p:sp>
        <p:nvSpPr>
          <p:cNvPr id="4" name="Slide Number Placeholder 3"/>
          <p:cNvSpPr>
            <a:spLocks noGrp="1"/>
          </p:cNvSpPr>
          <p:nvPr>
            <p:ph type="sldNum" sz="quarter" idx="4294967295"/>
          </p:nvPr>
        </p:nvSpPr>
        <p:spPr>
          <a:xfrm>
            <a:off x="8229600" y="5791200"/>
            <a:ext cx="457200" cy="365125"/>
          </a:xfrm>
          <a:prstGeom prst="rect">
            <a:avLst/>
          </a:prstGeom>
        </p:spPr>
        <p:txBody>
          <a:bodyPr/>
          <a:lstStyle/>
          <a:p>
            <a:fld id="{B98B4F0E-EF35-4662-B643-DB28ECF5960B}" type="slidenum">
              <a:rPr lang="en-US" smtClean="0"/>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250"/>
            <a:ext cx="8229600" cy="609600"/>
          </a:xfrm>
        </p:spPr>
        <p:txBody>
          <a:bodyPr>
            <a:normAutofit/>
          </a:bodyPr>
          <a:lstStyle/>
          <a:p>
            <a:pPr lvl="1" algn="ctr" rtl="0">
              <a:spcBef>
                <a:spcPct val="0"/>
              </a:spcBef>
            </a:pPr>
            <a:r>
              <a:rPr lang="en-US" sz="2800" b="1" dirty="0" smtClean="0">
                <a:solidFill>
                  <a:srgbClr val="FF0000"/>
                </a:solidFill>
                <a:latin typeface="+mn-lt"/>
              </a:rPr>
              <a:t>E-GOVERNMENT </a:t>
            </a:r>
            <a:endParaRPr lang="en-US" sz="2800" dirty="0">
              <a:solidFill>
                <a:srgbClr val="FF0000"/>
              </a:solidFill>
              <a:latin typeface="+mn-lt"/>
            </a:endParaRPr>
          </a:p>
        </p:txBody>
      </p:sp>
      <p:sp>
        <p:nvSpPr>
          <p:cNvPr id="3" name="Content Placeholder 2"/>
          <p:cNvSpPr>
            <a:spLocks noGrp="1"/>
          </p:cNvSpPr>
          <p:nvPr>
            <p:ph sz="quarter" idx="1"/>
          </p:nvPr>
        </p:nvSpPr>
        <p:spPr>
          <a:xfrm>
            <a:off x="609600" y="636850"/>
            <a:ext cx="7772400" cy="6144949"/>
          </a:xfrm>
        </p:spPr>
        <p:txBody>
          <a:bodyPr>
            <a:normAutofit/>
          </a:bodyPr>
          <a:lstStyle/>
          <a:p>
            <a:pPr algn="just">
              <a:lnSpc>
                <a:spcPct val="200000"/>
              </a:lnSpc>
              <a:buNone/>
            </a:pPr>
            <a:r>
              <a:rPr lang="en-GB" sz="2000" dirty="0" smtClean="0"/>
              <a:t>E-government </a:t>
            </a:r>
            <a:r>
              <a:rPr lang="en-GB" sz="2000" dirty="0"/>
              <a:t>is also known by different terms such </a:t>
            </a:r>
            <a:r>
              <a:rPr lang="en-GB" sz="2000" dirty="0" smtClean="0"/>
              <a:t>as Electronic </a:t>
            </a:r>
            <a:r>
              <a:rPr lang="en-GB" sz="2000" dirty="0"/>
              <a:t>Government, ‎Digital Government, and Online Government. </a:t>
            </a:r>
            <a:r>
              <a:rPr lang="en-GB" sz="2000" dirty="0" smtClean="0"/>
              <a:t>E-government </a:t>
            </a:r>
            <a:r>
              <a:rPr lang="en-GB" sz="2000" dirty="0"/>
              <a:t>refers to the delivery of ‎national or local government information and services via the Internet.</a:t>
            </a:r>
            <a:r>
              <a:rPr lang="en-GB" sz="2000" dirty="0" smtClean="0"/>
              <a:t>‎</a:t>
            </a:r>
          </a:p>
          <a:p>
            <a:r>
              <a:rPr lang="en-GB" sz="2000" b="1" dirty="0"/>
              <a:t>Types </a:t>
            </a:r>
            <a:r>
              <a:rPr lang="en-GB" sz="2000" b="1" dirty="0" smtClean="0"/>
              <a:t>of </a:t>
            </a:r>
            <a:r>
              <a:rPr lang="en-GB" sz="2000" b="1" dirty="0"/>
              <a:t>Electronic Government</a:t>
            </a:r>
            <a:endParaRPr lang="en-GB" sz="2000" dirty="0"/>
          </a:p>
          <a:p>
            <a:pPr marL="0" indent="0">
              <a:buNone/>
            </a:pPr>
            <a:r>
              <a:rPr lang="en-US" sz="2000" dirty="0"/>
              <a:t>E-government functions can be classified into four main categories:</a:t>
            </a:r>
            <a:endParaRPr lang="en-GB" sz="2000" dirty="0"/>
          </a:p>
          <a:p>
            <a:pPr marL="0" indent="0">
              <a:buNone/>
            </a:pPr>
            <a:r>
              <a:rPr lang="en-GB" sz="2000" b="1" dirty="0"/>
              <a:t>1- Government-to-citizen.</a:t>
            </a:r>
            <a:endParaRPr lang="en-GB" sz="2000" dirty="0"/>
          </a:p>
          <a:p>
            <a:pPr marL="0" indent="0">
              <a:buNone/>
            </a:pPr>
            <a:r>
              <a:rPr lang="en-GB" sz="2000" b="1" dirty="0"/>
              <a:t>2- Government-to-business.</a:t>
            </a:r>
            <a:endParaRPr lang="en-GB" sz="2000" dirty="0"/>
          </a:p>
          <a:p>
            <a:pPr marL="0" indent="0">
              <a:buNone/>
            </a:pPr>
            <a:r>
              <a:rPr lang="en-GB" sz="2000" b="1" dirty="0"/>
              <a:t>3- Government-to-government.</a:t>
            </a:r>
            <a:endParaRPr lang="en-GB" sz="2000" dirty="0"/>
          </a:p>
          <a:p>
            <a:pPr marL="0" indent="0">
              <a:buNone/>
            </a:pPr>
            <a:r>
              <a:rPr lang="en-GB" sz="2000" b="1" dirty="0"/>
              <a:t>4- Government-to-employee</a:t>
            </a:r>
            <a:r>
              <a:rPr lang="en-GB" sz="2000" b="1" dirty="0" smtClean="0"/>
              <a:t>.</a:t>
            </a:r>
            <a:endParaRPr lang="en-GB"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32</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chemeClr val="accent1"/>
                </a:solidFill>
              </a:rPr>
              <a:t>1-</a:t>
            </a:r>
            <a:r>
              <a:rPr lang="en-GB" b="1" dirty="0"/>
              <a:t> </a:t>
            </a:r>
            <a:r>
              <a:rPr lang="en-GB" b="1" dirty="0">
                <a:solidFill>
                  <a:schemeClr val="accent1"/>
                </a:solidFill>
              </a:rPr>
              <a:t>Government-to-citizen</a:t>
            </a:r>
            <a:r>
              <a:rPr lang="en-GB" b="1" dirty="0"/>
              <a:t> </a:t>
            </a:r>
            <a:r>
              <a:rPr lang="en-GB" dirty="0"/>
              <a:t/>
            </a:r>
            <a:br>
              <a:rPr lang="en-GB" dirty="0"/>
            </a:br>
            <a:endParaRPr lang="en-GB" dirty="0"/>
          </a:p>
        </p:txBody>
      </p:sp>
      <p:sp>
        <p:nvSpPr>
          <p:cNvPr id="3" name="Content Placeholder 2"/>
          <p:cNvSpPr>
            <a:spLocks noGrp="1"/>
          </p:cNvSpPr>
          <p:nvPr>
            <p:ph sz="quarter" idx="1"/>
          </p:nvPr>
        </p:nvSpPr>
        <p:spPr/>
        <p:txBody>
          <a:bodyPr/>
          <a:lstStyle/>
          <a:p>
            <a:r>
              <a:rPr lang="en-US" dirty="0" smtClean="0"/>
              <a:t>The </a:t>
            </a:r>
            <a:r>
              <a:rPr lang="en-US" dirty="0"/>
              <a:t>majority of government services come under this application, by providing public services online to citizens, as responding to individuals’ routine and government transactions. Government and citizens will continuously communicate when implementing E-government, thus supporting accountability, and improvements to public services.</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33</a:t>
            </a:fld>
            <a:endParaRPr lang="en-US"/>
          </a:p>
        </p:txBody>
      </p:sp>
    </p:spTree>
    <p:extLst>
      <p:ext uri="{BB962C8B-B14F-4D97-AF65-F5344CB8AC3E}">
        <p14:creationId xmlns:p14="http://schemas.microsoft.com/office/powerpoint/2010/main" val="1590871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chemeClr val="accent1"/>
                </a:solidFill>
              </a:rPr>
              <a:t>2 </a:t>
            </a:r>
            <a:r>
              <a:rPr lang="en-GB" sz="2800" b="1" dirty="0">
                <a:solidFill>
                  <a:schemeClr val="accent1"/>
                </a:solidFill>
              </a:rPr>
              <a:t>- Government-to-business </a:t>
            </a:r>
            <a:br>
              <a:rPr lang="en-GB" sz="2800" b="1" dirty="0">
                <a:solidFill>
                  <a:schemeClr val="accent1"/>
                </a:solidFill>
              </a:rPr>
            </a:br>
            <a:endParaRPr lang="en-GB" sz="2800" b="1" dirty="0">
              <a:solidFill>
                <a:schemeClr val="accent1"/>
              </a:solidFill>
            </a:endParaRPr>
          </a:p>
        </p:txBody>
      </p:sp>
      <p:sp>
        <p:nvSpPr>
          <p:cNvPr id="3" name="Content Placeholder 2"/>
          <p:cNvSpPr>
            <a:spLocks noGrp="1"/>
          </p:cNvSpPr>
          <p:nvPr>
            <p:ph sz="quarter" idx="1"/>
          </p:nvPr>
        </p:nvSpPr>
        <p:spPr/>
        <p:txBody>
          <a:bodyPr/>
          <a:lstStyle/>
          <a:p>
            <a:r>
              <a:rPr lang="en-US" dirty="0" smtClean="0"/>
              <a:t>Government </a:t>
            </a:r>
            <a:r>
              <a:rPr lang="en-US" dirty="0"/>
              <a:t>to business is the second type of E-government category. Government-to-business can bring significant efficiencies to both governments and businesses. Government-to-business include various services exchanged between government and the business sectors, Such as obtaining current business information, new regulations, downloading the application form, renewing licenses, registering businesses, and many others.</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34</a:t>
            </a:fld>
            <a:endParaRPr lang="en-US"/>
          </a:p>
        </p:txBody>
      </p:sp>
    </p:spTree>
    <p:extLst>
      <p:ext uri="{BB962C8B-B14F-4D97-AF65-F5344CB8AC3E}">
        <p14:creationId xmlns:p14="http://schemas.microsoft.com/office/powerpoint/2010/main" val="840945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971800"/>
            <a:ext cx="8077200" cy="3502152"/>
          </a:xfrm>
        </p:spPr>
        <p:txBody>
          <a:bodyPr/>
          <a:lstStyle/>
          <a:p>
            <a:pPr marL="0" indent="0" algn="ctr">
              <a:buNone/>
            </a:pPr>
            <a:r>
              <a:rPr lang="en-GB" b="1" dirty="0" smtClean="0">
                <a:solidFill>
                  <a:schemeClr val="accent1"/>
                </a:solidFill>
              </a:rPr>
              <a:t>4- GOVERNMENT-TO-EMPLOYEE </a:t>
            </a:r>
            <a:endParaRPr lang="en-GB" dirty="0" smtClean="0">
              <a:solidFill>
                <a:schemeClr val="accent1"/>
              </a:solidFill>
            </a:endParaRPr>
          </a:p>
          <a:p>
            <a:pPr marL="0" indent="0">
              <a:buNone/>
            </a:pPr>
            <a:r>
              <a:rPr lang="en-US" dirty="0" smtClean="0"/>
              <a:t> </a:t>
            </a:r>
            <a:r>
              <a:rPr lang="en-US" dirty="0"/>
              <a:t>Some researchers consider it as a part of the Government-to-government sector and others deal with it as a separate sector of e-government. Government-to-employee refers to the relationship between the government and its employees only. The purpose of this relationship is to serve employees and offer some online services. </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35</a:t>
            </a:fld>
            <a:endParaRPr lang="en-US"/>
          </a:p>
        </p:txBody>
      </p:sp>
      <p:sp>
        <p:nvSpPr>
          <p:cNvPr id="6" name="Rectangle 5"/>
          <p:cNvSpPr/>
          <p:nvPr/>
        </p:nvSpPr>
        <p:spPr>
          <a:xfrm>
            <a:off x="762000" y="533400"/>
            <a:ext cx="7620000" cy="2769989"/>
          </a:xfrm>
          <a:prstGeom prst="rect">
            <a:avLst/>
          </a:prstGeom>
        </p:spPr>
        <p:txBody>
          <a:bodyPr wrap="square">
            <a:spAutoFit/>
          </a:bodyPr>
          <a:lstStyle/>
          <a:p>
            <a:pPr algn="ctr"/>
            <a:r>
              <a:rPr lang="en-GB" sz="2400" b="1" dirty="0" smtClean="0">
                <a:solidFill>
                  <a:schemeClr val="accent1"/>
                </a:solidFill>
              </a:rPr>
              <a:t>3- GOVERNMENT-TO-GOVERNMENT </a:t>
            </a:r>
          </a:p>
          <a:p>
            <a:pPr algn="ctr"/>
            <a:endParaRPr lang="en-GB" sz="2400" dirty="0" smtClean="0">
              <a:solidFill>
                <a:schemeClr val="accent1"/>
              </a:solidFill>
            </a:endParaRPr>
          </a:p>
          <a:p>
            <a:r>
              <a:rPr lang="en-US" sz="2400" dirty="0" smtClean="0"/>
              <a:t>This </a:t>
            </a:r>
            <a:r>
              <a:rPr lang="en-US" sz="2400" dirty="0"/>
              <a:t>refers to the online communications between government organizations, departments and agencies</a:t>
            </a:r>
            <a:r>
              <a:rPr lang="en-US" sz="2400" dirty="0" smtClean="0"/>
              <a:t>.</a:t>
            </a:r>
            <a:endParaRPr lang="en-GB" sz="2400" dirty="0"/>
          </a:p>
          <a:p>
            <a:endParaRPr lang="en-GB" dirty="0" smtClean="0"/>
          </a:p>
          <a:p>
            <a:endParaRPr lang="en-GB" dirty="0"/>
          </a:p>
          <a:p>
            <a:endParaRPr lang="en-GB" dirty="0"/>
          </a:p>
        </p:txBody>
      </p:sp>
    </p:spTree>
    <p:extLst>
      <p:ext uri="{BB962C8B-B14F-4D97-AF65-F5344CB8AC3E}">
        <p14:creationId xmlns:p14="http://schemas.microsoft.com/office/powerpoint/2010/main" val="450441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772400" cy="5943600"/>
          </a:xfrm>
        </p:spPr>
        <p:txBody>
          <a:bodyPr>
            <a:normAutofit/>
          </a:bodyPr>
          <a:lstStyle/>
          <a:p>
            <a:pPr marL="0" indent="0" algn="just">
              <a:buNone/>
            </a:pPr>
            <a:endParaRPr lang="en-US" b="1" u="sng" dirty="0">
              <a:solidFill>
                <a:srgbClr val="FF0000"/>
              </a:solidFill>
            </a:endParaRPr>
          </a:p>
          <a:p>
            <a:pPr marL="0" indent="0" algn="ctr">
              <a:buNone/>
            </a:pPr>
            <a:r>
              <a:rPr lang="en-US" b="1" u="sng" dirty="0" smtClean="0">
                <a:solidFill>
                  <a:srgbClr val="FF0000"/>
                </a:solidFill>
              </a:rPr>
              <a:t>BENEFITS OF E-GOVERNMENT: </a:t>
            </a:r>
            <a:endParaRPr lang="en-US" dirty="0" smtClean="0"/>
          </a:p>
          <a:p>
            <a:pPr marL="0" lvl="0" indent="0">
              <a:lnSpc>
                <a:spcPct val="150000"/>
              </a:lnSpc>
              <a:buNone/>
            </a:pPr>
            <a:r>
              <a:rPr lang="en-GB" dirty="0" smtClean="0"/>
              <a:t>‎</a:t>
            </a:r>
            <a:r>
              <a:rPr lang="en-GB" dirty="0"/>
              <a:t>1-</a:t>
            </a:r>
            <a:r>
              <a:rPr lang="en-GB" dirty="0" smtClean="0"/>
              <a:t>‎Reducing </a:t>
            </a:r>
            <a:r>
              <a:rPr lang="en-GB" dirty="0"/>
              <a:t>corruption by increasing transparency.‎</a:t>
            </a:r>
          </a:p>
          <a:p>
            <a:pPr marL="0" lvl="0" indent="0">
              <a:lnSpc>
                <a:spcPct val="150000"/>
              </a:lnSpc>
              <a:buNone/>
            </a:pPr>
            <a:r>
              <a:rPr lang="en-GB" dirty="0"/>
              <a:t>‎2-</a:t>
            </a:r>
            <a:r>
              <a:rPr lang="en-GB" dirty="0" smtClean="0"/>
              <a:t>‎Improving </a:t>
            </a:r>
            <a:r>
              <a:rPr lang="en-GB" dirty="0"/>
              <a:t>the efficiency of the administrative system.‎</a:t>
            </a:r>
          </a:p>
          <a:p>
            <a:pPr marL="0" lvl="0" indent="0">
              <a:lnSpc>
                <a:spcPct val="150000"/>
              </a:lnSpc>
              <a:buNone/>
            </a:pPr>
            <a:r>
              <a:rPr lang="en-GB" dirty="0"/>
              <a:t>‎3-</a:t>
            </a:r>
            <a:r>
              <a:rPr lang="en-GB" dirty="0" smtClean="0"/>
              <a:t>‎Helping </a:t>
            </a:r>
            <a:r>
              <a:rPr lang="en-GB" dirty="0"/>
              <a:t>build trust between governments and their citizens.‎</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36</a:t>
            </a:fld>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2800" b="1" dirty="0">
                <a:solidFill>
                  <a:schemeClr val="tx1"/>
                </a:solidFill>
                <a:latin typeface="Times New Roman" pitchFamily="18" charset="0"/>
                <a:cs typeface="Times New Roman" pitchFamily="18" charset="0"/>
              </a:rPr>
              <a:t>The administrative activities</a:t>
            </a:r>
            <a:endParaRPr lang="en-US" sz="2400" dirty="0">
              <a:solidFill>
                <a:schemeClr val="tx1"/>
              </a:solidFill>
            </a:endParaRPr>
          </a:p>
        </p:txBody>
      </p:sp>
      <p:sp>
        <p:nvSpPr>
          <p:cNvPr id="3" name="Content Placeholder 2"/>
          <p:cNvSpPr>
            <a:spLocks noGrp="1"/>
          </p:cNvSpPr>
          <p:nvPr>
            <p:ph sz="quarter" idx="1"/>
          </p:nvPr>
        </p:nvSpPr>
        <p:spPr>
          <a:xfrm>
            <a:off x="457200" y="1143000"/>
            <a:ext cx="8229600" cy="5330952"/>
          </a:xfrm>
        </p:spPr>
        <p:txBody>
          <a:bodyPr>
            <a:normAutofit lnSpcReduction="10000"/>
          </a:bodyPr>
          <a:lstStyle/>
          <a:p>
            <a:pPr lvl="2" indent="-914400">
              <a:lnSpc>
                <a:spcPct val="150000"/>
              </a:lnSpc>
              <a:buNone/>
            </a:pPr>
            <a:r>
              <a:rPr lang="en-US" sz="2200" b="1" dirty="0"/>
              <a:t>The administrative police:</a:t>
            </a:r>
          </a:p>
          <a:p>
            <a:pPr lvl="2" indent="-914400">
              <a:lnSpc>
                <a:spcPct val="150000"/>
              </a:lnSpc>
              <a:buNone/>
            </a:pPr>
            <a:endParaRPr lang="en-US" sz="800" dirty="0"/>
          </a:p>
          <a:p>
            <a:pPr lvl="0">
              <a:lnSpc>
                <a:spcPct val="150000"/>
              </a:lnSpc>
              <a:buNone/>
            </a:pPr>
            <a:r>
              <a:rPr lang="en-US" sz="2800" dirty="0"/>
              <a:t>	This term refers to a body of administrative decisions and procedures adopted by the government aiming to prevent and protect the public order from troubles. The elements of administrative police are:</a:t>
            </a:r>
          </a:p>
          <a:p>
            <a:pPr lvl="0">
              <a:lnSpc>
                <a:spcPct val="150000"/>
              </a:lnSpc>
            </a:pPr>
            <a:r>
              <a:rPr lang="en-US" sz="2000" dirty="0"/>
              <a:t>The public security</a:t>
            </a:r>
            <a:endParaRPr lang="en-US" sz="1600" dirty="0"/>
          </a:p>
          <a:p>
            <a:pPr lvl="0">
              <a:lnSpc>
                <a:spcPct val="150000"/>
              </a:lnSpc>
            </a:pPr>
            <a:r>
              <a:rPr lang="en-US" sz="2000" dirty="0"/>
              <a:t>The public health</a:t>
            </a:r>
            <a:endParaRPr lang="en-US" sz="1600" dirty="0"/>
          </a:p>
          <a:p>
            <a:pPr lvl="0">
              <a:lnSpc>
                <a:spcPct val="150000"/>
              </a:lnSpc>
            </a:pPr>
            <a:r>
              <a:rPr lang="en-US" sz="2000" dirty="0"/>
              <a:t>The public quietude</a:t>
            </a:r>
          </a:p>
          <a:p>
            <a:pPr lvl="0">
              <a:lnSpc>
                <a:spcPct val="150000"/>
              </a:lnSpc>
              <a:buNone/>
            </a:pPr>
            <a:endParaRPr lang="en-US"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r>
              <a:rPr lang="en-US" sz="2800" b="1" dirty="0">
                <a:solidFill>
                  <a:schemeClr val="tx1"/>
                </a:solidFill>
                <a:latin typeface="+mn-lt"/>
              </a:rPr>
              <a:t>Limits of the administrative police:</a:t>
            </a:r>
            <a:endParaRPr lang="en-US" sz="2800" dirty="0">
              <a:solidFill>
                <a:schemeClr val="tx1"/>
              </a:solidFill>
              <a:latin typeface="+mn-lt"/>
            </a:endParaRPr>
          </a:p>
        </p:txBody>
      </p:sp>
      <p:sp>
        <p:nvSpPr>
          <p:cNvPr id="3" name="Content Placeholder 2"/>
          <p:cNvSpPr>
            <a:spLocks noGrp="1"/>
          </p:cNvSpPr>
          <p:nvPr>
            <p:ph sz="quarter" idx="1"/>
          </p:nvPr>
        </p:nvSpPr>
        <p:spPr>
          <a:xfrm>
            <a:off x="457200" y="1447800"/>
            <a:ext cx="8229600" cy="5105400"/>
          </a:xfrm>
        </p:spPr>
        <p:txBody>
          <a:bodyPr>
            <a:normAutofit fontScale="92500" lnSpcReduction="10000"/>
          </a:bodyPr>
          <a:lstStyle/>
          <a:p>
            <a:pPr lvl="0" algn="just">
              <a:buNone/>
            </a:pPr>
            <a:endParaRPr lang="en-US" sz="1000" b="1" dirty="0"/>
          </a:p>
          <a:p>
            <a:pPr lvl="0" algn="just">
              <a:buNone/>
            </a:pPr>
            <a:r>
              <a:rPr lang="en-US" b="1" dirty="0"/>
              <a:t>1- During Ordinary Circumstances</a:t>
            </a:r>
          </a:p>
          <a:p>
            <a:pPr lvl="0" algn="just">
              <a:buNone/>
            </a:pPr>
            <a:endParaRPr lang="en-US" sz="1400" dirty="0"/>
          </a:p>
          <a:p>
            <a:pPr marL="0" indent="0" algn="just">
              <a:lnSpc>
                <a:spcPct val="160000"/>
              </a:lnSpc>
              <a:buNone/>
            </a:pPr>
            <a:r>
              <a:rPr lang="en-US" dirty="0"/>
              <a:t>	During ordinary circumstances, all decisions and procedures made by the executive to enforce the administrative police must submit to the law because the limits of the public administration are narrow.</a:t>
            </a:r>
          </a:p>
          <a:p>
            <a:pPr marL="0" indent="0" algn="just">
              <a:lnSpc>
                <a:spcPct val="160000"/>
              </a:lnSpc>
              <a:buFont typeface="Arial" pitchFamily="34" charset="0"/>
              <a:buChar char="•"/>
            </a:pPr>
            <a:r>
              <a:rPr lang="en-US" sz="400" dirty="0"/>
              <a:t>                  </a:t>
            </a:r>
            <a:r>
              <a:rPr lang="en-US" dirty="0"/>
              <a:t>Any contrary conduct of the public administration to the law will be refused according to the narrow concept of administrative power.</a:t>
            </a:r>
          </a:p>
          <a:p>
            <a:pPr lvl="0" algn="just">
              <a:lnSpc>
                <a:spcPct val="150000"/>
              </a:lnSpc>
              <a:buNone/>
            </a:pPr>
            <a:r>
              <a:rPr lang="en-US" dirty="0"/>
              <a:t>The supervision of the judicial institutions will be wide.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lstStyle/>
          <a:p>
            <a:pPr lvl="0">
              <a:buNone/>
            </a:pPr>
            <a:r>
              <a:rPr lang="en-US" b="1" dirty="0"/>
              <a:t>2- During Emergency Circumstances</a:t>
            </a:r>
            <a:endParaRPr lang="en-US" dirty="0"/>
          </a:p>
          <a:p>
            <a:pPr marL="0" indent="0" algn="just">
              <a:lnSpc>
                <a:spcPct val="150000"/>
              </a:lnSpc>
              <a:buNone/>
            </a:pPr>
            <a:endParaRPr lang="en-US" sz="1100" dirty="0"/>
          </a:p>
          <a:p>
            <a:pPr marL="0" indent="0" algn="just">
              <a:lnSpc>
                <a:spcPct val="150000"/>
              </a:lnSpc>
              <a:buNone/>
            </a:pPr>
            <a:r>
              <a:rPr lang="en-US" dirty="0"/>
              <a:t>The emergency circumstances have either been caused by human conducts such as war, or by nature such as earthquakes or floods.</a:t>
            </a:r>
          </a:p>
          <a:p>
            <a:pPr marL="0" indent="0" algn="just">
              <a:lnSpc>
                <a:spcPct val="150000"/>
              </a:lnSpc>
              <a:buNone/>
            </a:pPr>
            <a:r>
              <a:rPr lang="en-US" dirty="0"/>
              <a:t>These circumstances make the power of public administration wide according to the wide concept of administrative power. </a:t>
            </a:r>
          </a:p>
          <a:p>
            <a:pPr marL="0" indent="0" algn="just">
              <a:lnSpc>
                <a:spcPct val="150000"/>
              </a:lnSpc>
              <a:buNone/>
            </a:pPr>
            <a:r>
              <a:rPr lang="en-US" dirty="0"/>
              <a:t>The supervision of the judicial institutions will be narrow.</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t>Historical development of Administrative Law:‎</a:t>
            </a:r>
          </a:p>
        </p:txBody>
      </p:sp>
      <p:sp>
        <p:nvSpPr>
          <p:cNvPr id="3" name="Content Placeholder 2"/>
          <p:cNvSpPr>
            <a:spLocks noGrp="1"/>
          </p:cNvSpPr>
          <p:nvPr>
            <p:ph sz="quarter" idx="1"/>
          </p:nvPr>
        </p:nvSpPr>
        <p:spPr/>
        <p:txBody>
          <a:bodyPr/>
          <a:lstStyle/>
          <a:p>
            <a:r>
              <a:rPr lang="en-US" dirty="0"/>
              <a:t>Administrative law is regarded as recent law if it is compared with other ancient laws such as criminal law and civil law because its roots can be traced back to 1789. (French revolution).</a:t>
            </a:r>
            <a:endParaRPr lang="en-GB" dirty="0"/>
          </a:p>
          <a:p>
            <a:r>
              <a:rPr lang="en-US" dirty="0"/>
              <a:t>Before that time France and other European countries were governed by absolute monarchs so those monarchs and their dictatorial monarchy systems have not submitted to any law especially the administrative law which contains specific legal principles and rules which limit the power of governors.  </a:t>
            </a: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a:t>
            </a:fld>
            <a:endParaRPr lang="en-US"/>
          </a:p>
        </p:txBody>
      </p:sp>
    </p:spTree>
    <p:extLst>
      <p:ext uri="{BB962C8B-B14F-4D97-AF65-F5344CB8AC3E}">
        <p14:creationId xmlns:p14="http://schemas.microsoft.com/office/powerpoint/2010/main" val="886388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itchFamily="18" charset="0"/>
                <a:cs typeface="Times New Roman" pitchFamily="18" charset="0"/>
              </a:rPr>
              <a:t>The Administrative Decision</a:t>
            </a:r>
            <a:endParaRPr lang="ar-IQ" dirty="0"/>
          </a:p>
        </p:txBody>
      </p:sp>
      <p:sp>
        <p:nvSpPr>
          <p:cNvPr id="3" name="Content Placeholder 2"/>
          <p:cNvSpPr>
            <a:spLocks noGrp="1"/>
          </p:cNvSpPr>
          <p:nvPr>
            <p:ph sz="quarter" idx="1"/>
          </p:nvPr>
        </p:nvSpPr>
        <p:spPr/>
        <p:txBody>
          <a:bodyPr>
            <a:normAutofit lnSpcReduction="10000"/>
          </a:bodyPr>
          <a:lstStyle/>
          <a:p>
            <a:pPr algn="just">
              <a:lnSpc>
                <a:spcPct val="150000"/>
              </a:lnSpc>
              <a:buNone/>
            </a:pPr>
            <a:r>
              <a:rPr lang="en-US" sz="2800" dirty="0"/>
              <a:t>   It refers to the expression of the will of administration unilaterally to create or amend or abolish a legal position. It is the most important instrument which makes the administration supreme because it makes the administration able to obligate citizens and punish anyone who violates rules of law. </a:t>
            </a: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Elements of Administrative Decisions</a:t>
            </a:r>
            <a:endParaRPr lang="ar-IQ" sz="2800" dirty="0"/>
          </a:p>
        </p:txBody>
      </p:sp>
      <p:sp>
        <p:nvSpPr>
          <p:cNvPr id="3" name="Content Placeholder 2"/>
          <p:cNvSpPr>
            <a:spLocks noGrp="1"/>
          </p:cNvSpPr>
          <p:nvPr>
            <p:ph sz="quarter" idx="1"/>
          </p:nvPr>
        </p:nvSpPr>
        <p:spPr>
          <a:xfrm>
            <a:off x="457200" y="1524000"/>
            <a:ext cx="7696200" cy="4724400"/>
          </a:xfrm>
        </p:spPr>
        <p:txBody>
          <a:bodyPr/>
          <a:lstStyle/>
          <a:p>
            <a:pPr>
              <a:buNone/>
            </a:pPr>
            <a:r>
              <a:rPr lang="en-US" sz="2800" b="1" dirty="0"/>
              <a:t>1 – </a:t>
            </a:r>
            <a:r>
              <a:rPr lang="en-US" sz="2800" b="1" dirty="0">
                <a:latin typeface="Times New Roman" pitchFamily="18" charset="0"/>
                <a:cs typeface="Times New Roman" pitchFamily="18" charset="0"/>
              </a:rPr>
              <a:t>Specialization</a:t>
            </a:r>
            <a:endParaRPr lang="en-US" sz="1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Administrative decisions should be issued by specialized administrations; this element is fulfilled when the administration has the following:</a:t>
            </a:r>
          </a:p>
          <a:p>
            <a:pPr marL="0" indent="0">
              <a:buNone/>
            </a:pP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material (substantive) specialization</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regional specialization </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time of specialization</a:t>
            </a:r>
            <a:endParaRPr lang="en-US" sz="2000" dirty="0">
              <a:latin typeface="Times New Roman" pitchFamily="18" charset="0"/>
              <a:cs typeface="Times New Roman" pitchFamily="18" charset="0"/>
            </a:endParaRP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Autofit/>
          </a:bodyPr>
          <a:lstStyle/>
          <a:p>
            <a:pPr marL="0" indent="0" algn="just">
              <a:lnSpc>
                <a:spcPct val="200000"/>
              </a:lnSpc>
              <a:buNone/>
            </a:pPr>
            <a:r>
              <a:rPr lang="en-US" b="1" dirty="0"/>
              <a:t>2 – The Form of Administrative Decisions</a:t>
            </a:r>
          </a:p>
          <a:p>
            <a:pPr marL="0" indent="0" algn="just">
              <a:lnSpc>
                <a:spcPct val="200000"/>
              </a:lnSpc>
              <a:buNone/>
            </a:pPr>
            <a:r>
              <a:rPr lang="en-US" dirty="0"/>
              <a:t>Generally, the administrative decision, whether it is positive or negative, shall be written and has a reference number and a date of issuance. If the law requires a certain legal form, the administration must follow it when issuing its decision; if the official ignores this legally-required form, his decision will be refused.</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lstStyle/>
          <a:p>
            <a:pPr>
              <a:buNone/>
            </a:pPr>
            <a:r>
              <a:rPr lang="en-US" b="1" dirty="0"/>
              <a:t>3 – The Reason of Administrative Decisions</a:t>
            </a:r>
            <a:endParaRPr lang="en-US" dirty="0"/>
          </a:p>
          <a:p>
            <a:pPr marL="0" indent="0" algn="just">
              <a:lnSpc>
                <a:spcPct val="150000"/>
              </a:lnSpc>
              <a:buNone/>
            </a:pPr>
            <a:r>
              <a:rPr lang="en-US" dirty="0"/>
              <a:t>It is the material and legal cases that cause the administration to issue a decision. Good decisions are attached by reasons to justify them. In a good administration, the reasons behind decisions are visible and available to those whom the decision affects. Being able to articulate a reason promotes accountability and provides transparency, allowing for greater scrutiny and enhancing understanding and acceptance.</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43</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normAutofit/>
          </a:bodyPr>
          <a:lstStyle/>
          <a:p>
            <a:pPr marL="0" indent="0" algn="just">
              <a:lnSpc>
                <a:spcPct val="150000"/>
              </a:lnSpc>
              <a:buNone/>
            </a:pPr>
            <a:r>
              <a:rPr lang="en-US" b="1" dirty="0"/>
              <a:t>4 – The Object of Administrative Decisions</a:t>
            </a:r>
          </a:p>
          <a:p>
            <a:pPr marL="0" indent="0" algn="just">
              <a:lnSpc>
                <a:spcPct val="150000"/>
              </a:lnSpc>
              <a:buNone/>
            </a:pPr>
            <a:endParaRPr lang="en-US" sz="1600" dirty="0"/>
          </a:p>
          <a:p>
            <a:pPr marL="0" indent="0" algn="just">
              <a:lnSpc>
                <a:spcPct val="200000"/>
              </a:lnSpc>
              <a:buNone/>
            </a:pPr>
            <a:r>
              <a:rPr lang="en-US" dirty="0"/>
              <a:t>	The object is the legal consequence which the decision produces. This consequence appears when the decisions create or amend or abolish a legal position. It shall, in anyway, be legal and not contrary with the law.</a:t>
            </a:r>
          </a:p>
          <a:p>
            <a:pPr>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92500"/>
          </a:bodyPr>
          <a:lstStyle/>
          <a:p>
            <a:pPr>
              <a:buNone/>
            </a:pPr>
            <a:r>
              <a:rPr lang="en-US" b="1" dirty="0"/>
              <a:t>5 – The Intention of Administrative Decision</a:t>
            </a:r>
            <a:endParaRPr lang="en-US" dirty="0"/>
          </a:p>
          <a:p>
            <a:pPr marL="0" indent="0" algn="just">
              <a:lnSpc>
                <a:spcPct val="150000"/>
              </a:lnSpc>
              <a:buNone/>
            </a:pPr>
            <a:r>
              <a:rPr lang="en-US" sz="1400" dirty="0"/>
              <a:t>	</a:t>
            </a:r>
          </a:p>
          <a:p>
            <a:pPr marL="0" indent="0" algn="just">
              <a:lnSpc>
                <a:spcPct val="200000"/>
              </a:lnSpc>
              <a:buNone/>
            </a:pPr>
            <a:r>
              <a:rPr lang="en-US" dirty="0"/>
              <a:t>	The administrative decision shall be an instrument to realize the public interest. This means that the capability of administration in issuing decisions isn’t a decisive one because its power is restrict by the public interest. So, if an administrative decision realizes or aims to realize a personal interest, it would be refused and abolishable.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dirty="0"/>
              <a:t>Before the France Revolution, the Judicial Parliaments obstructed administrative reforms. In 1790, the revolutionists abolished them and prevented the judicial from intervening in administrative matters according to principle (separation between the powers). </a:t>
            </a:r>
            <a:endParaRPr lang="en-GB" dirty="0"/>
          </a:p>
          <a:p>
            <a:r>
              <a:rPr lang="en-US" dirty="0"/>
              <a:t>These developments have made the administration responsible for its conflicts. It had the power to issue judgment about its cases; it was known as the judicial administration. After Napoleon Bonaparte became the Emperor of France and during his period, French State Council was established. Gradually, this council has become responsible for all administrative conflicts. </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5</a:t>
            </a:fld>
            <a:endParaRPr lang="en-US"/>
          </a:p>
        </p:txBody>
      </p:sp>
    </p:spTree>
    <p:extLst>
      <p:ext uri="{BB962C8B-B14F-4D97-AF65-F5344CB8AC3E}">
        <p14:creationId xmlns:p14="http://schemas.microsoft.com/office/powerpoint/2010/main" val="326128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of Administrative:</a:t>
            </a:r>
            <a:r>
              <a:rPr lang="en-GB" dirty="0"/>
              <a:t/>
            </a:r>
            <a:br>
              <a:rPr lang="en-GB" dirty="0"/>
            </a:br>
            <a:endParaRPr lang="en-GB" dirty="0"/>
          </a:p>
        </p:txBody>
      </p:sp>
      <p:sp>
        <p:nvSpPr>
          <p:cNvPr id="3" name="Content Placeholder 2"/>
          <p:cNvSpPr>
            <a:spLocks noGrp="1"/>
          </p:cNvSpPr>
          <p:nvPr>
            <p:ph sz="quarter" idx="1"/>
          </p:nvPr>
        </p:nvSpPr>
        <p:spPr/>
        <p:txBody>
          <a:bodyPr/>
          <a:lstStyle/>
          <a:p>
            <a:r>
              <a:rPr lang="en-US" dirty="0"/>
              <a:t>The primary function of administrative law is to keep governmental powers within the law and to protect private rights and individual interests, because, the scope of activities of the government has expanded. They are likely to be abused. Administrative law attempts to control the powers of the government and its agencies. It helps to bring a balance between two conflicting forces individual rights and public interest.</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6</a:t>
            </a:fld>
            <a:endParaRPr lang="en-US"/>
          </a:p>
        </p:txBody>
      </p:sp>
    </p:spTree>
    <p:extLst>
      <p:ext uri="{BB962C8B-B14F-4D97-AF65-F5344CB8AC3E}">
        <p14:creationId xmlns:p14="http://schemas.microsoft.com/office/powerpoint/2010/main" val="3477480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pPr lvl="2" algn="l" rtl="0">
              <a:spcBef>
                <a:spcPct val="0"/>
              </a:spcBef>
            </a:pPr>
            <a:r>
              <a:rPr lang="en-US" sz="2800" b="1" dirty="0">
                <a:solidFill>
                  <a:schemeClr val="accent1"/>
                </a:solidFill>
                <a:latin typeface="Times New Roman" pitchFamily="18" charset="0"/>
                <a:cs typeface="Times New Roman" pitchFamily="18" charset="0"/>
              </a:rPr>
              <a:t>Concerns of Administrative Law</a:t>
            </a:r>
            <a:endParaRPr lang="en-US" sz="2800" dirty="0">
              <a:solidFill>
                <a:schemeClr val="accent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8077200" cy="5791200"/>
          </a:xfrm>
        </p:spPr>
        <p:txBody>
          <a:bodyPr>
            <a:noAutofit/>
          </a:bodyPr>
          <a:lstStyle/>
          <a:p>
            <a:pPr marL="0" indent="0">
              <a:lnSpc>
                <a:spcPct val="150000"/>
              </a:lnSpc>
              <a:buNone/>
            </a:pPr>
            <a:r>
              <a:rPr lang="en-US" sz="2000" b="1" dirty="0"/>
              <a:t>Administrative Law is concerned with the following topics:</a:t>
            </a:r>
          </a:p>
          <a:p>
            <a:pPr marL="0" lvl="0" indent="0" algn="just">
              <a:lnSpc>
                <a:spcPct val="150000"/>
              </a:lnSpc>
              <a:buNone/>
            </a:pPr>
            <a:r>
              <a:rPr lang="en-US" sz="2800" dirty="0" smtClean="0">
                <a:solidFill>
                  <a:srgbClr val="FF0000"/>
                </a:solidFill>
              </a:rPr>
              <a:t>1. </a:t>
            </a:r>
            <a:r>
              <a:rPr lang="en-US" sz="2800" dirty="0" smtClean="0"/>
              <a:t>It </a:t>
            </a:r>
            <a:r>
              <a:rPr lang="en-US" sz="2800" dirty="0"/>
              <a:t>studies powers of administrative agencies. </a:t>
            </a:r>
          </a:p>
          <a:p>
            <a:pPr marL="0" lvl="0" indent="0">
              <a:lnSpc>
                <a:spcPct val="150000"/>
              </a:lnSpc>
              <a:buNone/>
            </a:pPr>
            <a:r>
              <a:rPr lang="en-US" sz="2800" dirty="0" smtClean="0">
                <a:solidFill>
                  <a:srgbClr val="FF0000"/>
                </a:solidFill>
              </a:rPr>
              <a:t>2. </a:t>
            </a:r>
            <a:r>
              <a:rPr lang="en-US" sz="2800" dirty="0" smtClean="0"/>
              <a:t>It </a:t>
            </a:r>
            <a:r>
              <a:rPr lang="en-US" sz="2800" dirty="0"/>
              <a:t>also studies applicable rules and principles </a:t>
            </a:r>
            <a:r>
              <a:rPr lang="en-US" sz="2800" dirty="0" smtClean="0"/>
              <a:t>while exercising administrative powers.</a:t>
            </a:r>
          </a:p>
          <a:p>
            <a:pPr marL="0" indent="0">
              <a:lnSpc>
                <a:spcPct val="150000"/>
              </a:lnSpc>
              <a:buNone/>
            </a:pPr>
            <a:r>
              <a:rPr lang="en-US" sz="2800" dirty="0" smtClean="0">
                <a:solidFill>
                  <a:srgbClr val="FF0000"/>
                </a:solidFill>
              </a:rPr>
              <a:t>3. </a:t>
            </a:r>
            <a:r>
              <a:rPr lang="en-US" sz="2800" dirty="0"/>
              <a:t>It is concerned with remedies available to aggrieved parties whose rights and interests may be affected by unlawful and unjust administrative actions.</a:t>
            </a:r>
            <a:endParaRPr lang="en-US" sz="2000" dirty="0"/>
          </a:p>
          <a:p>
            <a:pPr marL="0" lvl="0" indent="0">
              <a:lnSpc>
                <a:spcPct val="150000"/>
              </a:lnSpc>
              <a:buNone/>
            </a:pPr>
            <a:endParaRPr lang="en-US" sz="2800"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accent1"/>
                </a:solidFill>
                <a:latin typeface="Times New Roman" pitchFamily="18" charset="0"/>
                <a:cs typeface="Times New Roman" pitchFamily="18" charset="0"/>
              </a:rPr>
              <a:t>Purpose of Administrative Law </a:t>
            </a:r>
            <a:endParaRPr lang="en-GB" dirty="0"/>
          </a:p>
        </p:txBody>
      </p:sp>
      <p:sp>
        <p:nvSpPr>
          <p:cNvPr id="3" name="Content Placeholder 2"/>
          <p:cNvSpPr>
            <a:spLocks noGrp="1"/>
          </p:cNvSpPr>
          <p:nvPr>
            <p:ph sz="quarter" idx="1"/>
          </p:nvPr>
        </p:nvSpPr>
        <p:spPr/>
        <p:txBody>
          <a:bodyPr/>
          <a:lstStyle/>
          <a:p>
            <a:r>
              <a:rPr lang="en-US" dirty="0"/>
              <a:t>There has never been any serious doubt that administrative law is primarily concerned with the control of power. With the increase of state participation in many aspects of everyday life in the 20th century, the need for a coherent and effective body of rules to govern relations between individuals and the state became essential.</a:t>
            </a:r>
            <a:endParaRPr lang="en-GB" dirty="0"/>
          </a:p>
          <a:p>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8</a:t>
            </a:fld>
            <a:endParaRPr lang="en-US"/>
          </a:p>
        </p:txBody>
      </p:sp>
    </p:spTree>
    <p:extLst>
      <p:ext uri="{BB962C8B-B14F-4D97-AF65-F5344CB8AC3E}">
        <p14:creationId xmlns:p14="http://schemas.microsoft.com/office/powerpoint/2010/main" val="204959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943600"/>
          </a:xfrm>
        </p:spPr>
        <p:txBody>
          <a:bodyPr>
            <a:normAutofit/>
          </a:bodyPr>
          <a:lstStyle/>
          <a:p>
            <a:pPr marL="0" lvl="0" indent="0" algn="just">
              <a:buNone/>
            </a:pPr>
            <a:r>
              <a:rPr lang="en-GB" b="1" dirty="0" smtClean="0">
                <a:solidFill>
                  <a:schemeClr val="tx1">
                    <a:lumMod val="95000"/>
                    <a:lumOff val="5000"/>
                  </a:schemeClr>
                </a:solidFill>
                <a:latin typeface="Times New Roman" pitchFamily="18" charset="0"/>
                <a:cs typeface="Times New Roman" pitchFamily="18" charset="0"/>
              </a:rPr>
              <a:t>The </a:t>
            </a:r>
            <a:r>
              <a:rPr lang="en-GB" b="1" dirty="0">
                <a:solidFill>
                  <a:schemeClr val="tx1">
                    <a:lumMod val="95000"/>
                    <a:lumOff val="5000"/>
                  </a:schemeClr>
                </a:solidFill>
                <a:latin typeface="Times New Roman" pitchFamily="18" charset="0"/>
                <a:cs typeface="Times New Roman" pitchFamily="18" charset="0"/>
              </a:rPr>
              <a:t>purpose of Administration Law can be summarized as follow:‎</a:t>
            </a:r>
          </a:p>
          <a:p>
            <a:pPr>
              <a:buNone/>
            </a:pPr>
            <a:endParaRPr lang="en-US" sz="2000" dirty="0"/>
          </a:p>
          <a:p>
            <a:pPr marL="0" lvl="0" indent="0" algn="just">
              <a:buNone/>
            </a:pPr>
            <a:r>
              <a:rPr lang="en-GB" sz="3000" dirty="0" smtClean="0">
                <a:solidFill>
                  <a:schemeClr val="tx1">
                    <a:lumMod val="95000"/>
                    <a:lumOff val="5000"/>
                  </a:schemeClr>
                </a:solidFill>
                <a:latin typeface="Times New Roman" pitchFamily="18" charset="0"/>
                <a:cs typeface="Times New Roman" pitchFamily="18" charset="0"/>
              </a:rPr>
              <a:t>‎</a:t>
            </a:r>
            <a:r>
              <a:rPr lang="en-GB" sz="3000" dirty="0" smtClean="0">
                <a:solidFill>
                  <a:srgbClr val="FF0000"/>
                </a:solidFill>
                <a:latin typeface="Times New Roman" pitchFamily="18" charset="0"/>
                <a:cs typeface="Times New Roman" pitchFamily="18" charset="0"/>
              </a:rPr>
              <a:t>1-</a:t>
            </a:r>
            <a:r>
              <a:rPr lang="en-GB" sz="3000" dirty="0" smtClean="0">
                <a:solidFill>
                  <a:schemeClr val="tx1">
                    <a:lumMod val="95000"/>
                    <a:lumOff val="5000"/>
                  </a:schemeClr>
                </a:solidFill>
                <a:latin typeface="Times New Roman" pitchFamily="18" charset="0"/>
                <a:cs typeface="Times New Roman" pitchFamily="18" charset="0"/>
              </a:rPr>
              <a:t> ‎It </a:t>
            </a:r>
            <a:r>
              <a:rPr lang="en-GB" sz="3000" dirty="0">
                <a:solidFill>
                  <a:schemeClr val="tx1">
                    <a:lumMod val="95000"/>
                    <a:lumOff val="5000"/>
                  </a:schemeClr>
                </a:solidFill>
                <a:latin typeface="Times New Roman" pitchFamily="18" charset="0"/>
                <a:cs typeface="Times New Roman" pitchFamily="18" charset="0"/>
              </a:rPr>
              <a:t>has a control function, acting in a negative sense in respect of the unlawful ‎exercise or abuse of governmental/ administrative power.‎</a:t>
            </a:r>
          </a:p>
          <a:p>
            <a:pPr marL="0" lvl="0" indent="0" algn="just">
              <a:buNone/>
            </a:pPr>
            <a:r>
              <a:rPr lang="en-GB" sz="3000" dirty="0">
                <a:solidFill>
                  <a:schemeClr val="tx1">
                    <a:lumMod val="95000"/>
                    <a:lumOff val="5000"/>
                  </a:schemeClr>
                </a:solidFill>
                <a:latin typeface="Times New Roman" pitchFamily="18" charset="0"/>
                <a:cs typeface="Times New Roman" pitchFamily="18" charset="0"/>
              </a:rPr>
              <a:t>‎</a:t>
            </a:r>
            <a:r>
              <a:rPr lang="en-GB" sz="3000" dirty="0">
                <a:solidFill>
                  <a:srgbClr val="FF0000"/>
                </a:solidFill>
                <a:latin typeface="Times New Roman" pitchFamily="18" charset="0"/>
                <a:cs typeface="Times New Roman" pitchFamily="18" charset="0"/>
              </a:rPr>
              <a:t>2-</a:t>
            </a:r>
            <a:r>
              <a:rPr lang="en-GB" sz="3000" dirty="0" smtClean="0">
                <a:solidFill>
                  <a:schemeClr val="tx1">
                    <a:lumMod val="95000"/>
                    <a:lumOff val="5000"/>
                  </a:schemeClr>
                </a:solidFill>
                <a:latin typeface="Times New Roman" pitchFamily="18" charset="0"/>
                <a:cs typeface="Times New Roman" pitchFamily="18" charset="0"/>
              </a:rPr>
              <a:t>‎ Embodying </a:t>
            </a:r>
            <a:r>
              <a:rPr lang="en-GB" sz="3000" dirty="0">
                <a:solidFill>
                  <a:schemeClr val="tx1">
                    <a:lumMod val="95000"/>
                    <a:lumOff val="5000"/>
                  </a:schemeClr>
                </a:solidFill>
                <a:latin typeface="Times New Roman" pitchFamily="18" charset="0"/>
                <a:cs typeface="Times New Roman" pitchFamily="18" charset="0"/>
              </a:rPr>
              <a:t>positive principles to facilitate good administrative practice.‎</a:t>
            </a:r>
          </a:p>
          <a:p>
            <a:pPr marL="0" lvl="0" indent="0" algn="just">
              <a:buNone/>
            </a:pPr>
            <a:r>
              <a:rPr lang="en-GB" sz="3000" dirty="0">
                <a:solidFill>
                  <a:schemeClr val="tx1">
                    <a:lumMod val="95000"/>
                    <a:lumOff val="5000"/>
                  </a:schemeClr>
                </a:solidFill>
                <a:latin typeface="Times New Roman" pitchFamily="18" charset="0"/>
                <a:cs typeface="Times New Roman" pitchFamily="18" charset="0"/>
              </a:rPr>
              <a:t>‎</a:t>
            </a:r>
            <a:r>
              <a:rPr lang="en-GB" sz="3000" dirty="0">
                <a:solidFill>
                  <a:srgbClr val="FF0000"/>
                </a:solidFill>
                <a:latin typeface="Times New Roman" pitchFamily="18" charset="0"/>
                <a:cs typeface="Times New Roman" pitchFamily="18" charset="0"/>
              </a:rPr>
              <a:t>3-</a:t>
            </a:r>
            <a:r>
              <a:rPr lang="en-GB" sz="3000" dirty="0" smtClean="0">
                <a:solidFill>
                  <a:schemeClr val="tx1">
                    <a:lumMod val="95000"/>
                    <a:lumOff val="5000"/>
                  </a:schemeClr>
                </a:solidFill>
                <a:latin typeface="Times New Roman" pitchFamily="18" charset="0"/>
                <a:cs typeface="Times New Roman" pitchFamily="18" charset="0"/>
              </a:rPr>
              <a:t>‎ Respecting </a:t>
            </a:r>
            <a:r>
              <a:rPr lang="en-GB" sz="3000" dirty="0">
                <a:solidFill>
                  <a:schemeClr val="tx1">
                    <a:lumMod val="95000"/>
                    <a:lumOff val="5000"/>
                  </a:schemeClr>
                </a:solidFill>
                <a:latin typeface="Times New Roman" pitchFamily="18" charset="0"/>
                <a:cs typeface="Times New Roman" pitchFamily="18" charset="0"/>
              </a:rPr>
              <a:t>the rights and liberties of individuals.‎</a:t>
            </a:r>
          </a:p>
          <a:p>
            <a:pPr marL="0" lvl="0" indent="0" algn="just">
              <a:buNone/>
            </a:pPr>
            <a:r>
              <a:rPr lang="en-GB" sz="3000" dirty="0">
                <a:solidFill>
                  <a:schemeClr val="tx1">
                    <a:lumMod val="95000"/>
                    <a:lumOff val="5000"/>
                  </a:schemeClr>
                </a:solidFill>
                <a:latin typeface="Times New Roman" pitchFamily="18" charset="0"/>
                <a:cs typeface="Times New Roman" pitchFamily="18" charset="0"/>
              </a:rPr>
              <a:t>‎4-</a:t>
            </a:r>
            <a:r>
              <a:rPr lang="en-GB" sz="3000" dirty="0" smtClean="0">
                <a:solidFill>
                  <a:schemeClr val="tx1">
                    <a:lumMod val="95000"/>
                    <a:lumOff val="5000"/>
                  </a:schemeClr>
                </a:solidFill>
                <a:latin typeface="Times New Roman" pitchFamily="18" charset="0"/>
                <a:cs typeface="Times New Roman" pitchFamily="18" charset="0"/>
              </a:rPr>
              <a:t>‎Enhancing </a:t>
            </a:r>
            <a:r>
              <a:rPr lang="en-GB" sz="3000" dirty="0">
                <a:solidFill>
                  <a:schemeClr val="tx1">
                    <a:lumMod val="95000"/>
                    <a:lumOff val="5000"/>
                  </a:schemeClr>
                </a:solidFill>
                <a:latin typeface="Times New Roman" pitchFamily="18" charset="0"/>
                <a:cs typeface="Times New Roman" pitchFamily="18" charset="0"/>
              </a:rPr>
              <a:t>accountability and transparency.‎</a:t>
            </a:r>
          </a:p>
          <a:p>
            <a:pPr marL="0" lvl="0" indent="0" algn="just">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chemeClr val="bg1"/>
                </a:solidFill>
              </a:rPr>
              <a:pPr/>
              <a:t>9</a:t>
            </a:fld>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18798</TotalTime>
  <Words>2854</Words>
  <Application>Microsoft Office PowerPoint</Application>
  <PresentationFormat>On-screen Show (4:3)</PresentationFormat>
  <Paragraphs>231</Paragraphs>
  <Slides>45</Slides>
  <Notes>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Oriel</vt:lpstr>
      <vt:lpstr>PowerPoint Presentation</vt:lpstr>
      <vt:lpstr> The concept of administrative law</vt:lpstr>
      <vt:lpstr>Definition of Administrative Law</vt:lpstr>
      <vt:lpstr>Historical development of Administrative Law:‎</vt:lpstr>
      <vt:lpstr>PowerPoint Presentation</vt:lpstr>
      <vt:lpstr>Functions of Administrative: </vt:lpstr>
      <vt:lpstr>Concerns of Administrative Law</vt:lpstr>
      <vt:lpstr>Purpose of Administrative Law </vt:lpstr>
      <vt:lpstr>PowerPoint Presentation</vt:lpstr>
      <vt:lpstr>Sources of Administrative Law</vt:lpstr>
      <vt:lpstr>PowerPoint Presentation</vt:lpstr>
      <vt:lpstr>PowerPoint Presentation</vt:lpstr>
      <vt:lpstr>PowerPoint Presentation</vt:lpstr>
      <vt:lpstr>PowerPoint Presentation</vt:lpstr>
      <vt:lpstr>PowerPoint Presentation</vt:lpstr>
      <vt:lpstr>PowerPoint Presentation</vt:lpstr>
      <vt:lpstr>Differences: </vt:lpstr>
      <vt:lpstr> Administrative Law and financial Law</vt:lpstr>
      <vt:lpstr>Administrative Law and penal Law</vt:lpstr>
      <vt:lpstr>Administrative Law and Human Rights Law</vt:lpstr>
      <vt:lpstr>PowerPoint Presentation</vt:lpstr>
      <vt:lpstr>Administrative agencies:‎</vt:lpstr>
      <vt:lpstr>PowerPoint Presentation</vt:lpstr>
      <vt:lpstr>Administrative Regulation</vt:lpstr>
      <vt:lpstr>PowerPoint Presentation</vt:lpstr>
      <vt:lpstr>Advantages of Centralism</vt:lpstr>
      <vt:lpstr>Disadvantages</vt:lpstr>
      <vt:lpstr>DECENTRALISATION </vt:lpstr>
      <vt:lpstr>PowerPoint Presentation</vt:lpstr>
      <vt:lpstr>Advantages of Decentralization</vt:lpstr>
      <vt:lpstr>Disadvantages of Decentralization</vt:lpstr>
      <vt:lpstr>E-GOVERNMENT </vt:lpstr>
      <vt:lpstr>1- Government-to-citizen  </vt:lpstr>
      <vt:lpstr>2 - Government-to-business  </vt:lpstr>
      <vt:lpstr>PowerPoint Presentation</vt:lpstr>
      <vt:lpstr>PowerPoint Presentation</vt:lpstr>
      <vt:lpstr>The administrative activities</vt:lpstr>
      <vt:lpstr>Limits of the administrative police:</vt:lpstr>
      <vt:lpstr>PowerPoint Presentation</vt:lpstr>
      <vt:lpstr>The Administrative Decision</vt:lpstr>
      <vt:lpstr>Elements of Administrative Decisions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2nd Stage   Lecturer assistant  Amanj Ali  amanj.academic@gmail.com Mobile No: 07504971958</dc:title>
  <dc:subject>Administrative Law  2nd Stage</dc:subject>
  <dc:creator>Amanj Ali</dc:creator>
  <cp:keywords>Amanj Ali</cp:keywords>
  <cp:lastModifiedBy>Amanj Ali</cp:lastModifiedBy>
  <cp:revision>692</cp:revision>
  <dcterms:created xsi:type="dcterms:W3CDTF">2013-09-20T08:20:56Z</dcterms:created>
  <dcterms:modified xsi:type="dcterms:W3CDTF">2023-10-17T20:18:13Z</dcterms:modified>
</cp:coreProperties>
</file>