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4"/>
  </p:notesMasterIdLst>
  <p:sldIdLst>
    <p:sldId id="273" r:id="rId2"/>
    <p:sldId id="274" r:id="rId3"/>
    <p:sldId id="275" r:id="rId4"/>
    <p:sldId id="276" r:id="rId5"/>
    <p:sldId id="277" r:id="rId6"/>
    <p:sldId id="279" r:id="rId7"/>
    <p:sldId id="280" r:id="rId8"/>
    <p:sldId id="260" r:id="rId9"/>
    <p:sldId id="261" r:id="rId10"/>
    <p:sldId id="262" r:id="rId11"/>
    <p:sldId id="263" r:id="rId12"/>
    <p:sldId id="264" r:id="rId13"/>
    <p:sldId id="293" r:id="rId14"/>
    <p:sldId id="265" r:id="rId15"/>
    <p:sldId id="292" r:id="rId16"/>
    <p:sldId id="266" r:id="rId17"/>
    <p:sldId id="267" r:id="rId18"/>
    <p:sldId id="268" r:id="rId19"/>
    <p:sldId id="269" r:id="rId20"/>
    <p:sldId id="270" r:id="rId21"/>
    <p:sldId id="271" r:id="rId22"/>
    <p:sldId id="281" r:id="rId23"/>
    <p:sldId id="282" r:id="rId24"/>
    <p:sldId id="283" r:id="rId25"/>
    <p:sldId id="285" r:id="rId26"/>
    <p:sldId id="286" r:id="rId27"/>
    <p:sldId id="284" r:id="rId28"/>
    <p:sldId id="287" r:id="rId29"/>
    <p:sldId id="288" r:id="rId30"/>
    <p:sldId id="289"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3D35B-5E6F-4794-9A96-DF9D78358689}" type="datetimeFigureOut">
              <a:rPr lang="en-US" smtClean="0"/>
              <a:t>10/9/2017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CFEBB-CFFD-41A6-ACDB-FCB80A3FD278}" type="slidenum">
              <a:rPr lang="en-US" smtClean="0"/>
              <a:t>‹#›</a:t>
            </a:fld>
            <a:endParaRPr lang="en-US"/>
          </a:p>
        </p:txBody>
      </p:sp>
    </p:spTree>
    <p:extLst>
      <p:ext uri="{BB962C8B-B14F-4D97-AF65-F5344CB8AC3E}">
        <p14:creationId xmlns:p14="http://schemas.microsoft.com/office/powerpoint/2010/main" val="207597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73639805-E23F-41C4-95F9-CDC72EBC5B54}" type="slidenum">
              <a:rPr lang="en-US" sz="1200"/>
              <a:pPr eaLnBrk="1" hangingPunct="1"/>
              <a:t>8</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0E1C086F-1416-4228-B07F-4F98185C3AF5}" type="slidenum">
              <a:rPr lang="en-US" sz="1200"/>
              <a:pPr eaLnBrk="1" hangingPunct="1"/>
              <a:t>19</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95ED630B-F2A4-4F10-A272-F634BC258FFA}" type="slidenum">
              <a:rPr lang="en-US" sz="1200"/>
              <a:pPr eaLnBrk="1" hangingPunct="1"/>
              <a:t>9</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B130D114-0B1E-4D6C-BB71-4AF7A1B3960C}" type="slidenum">
              <a:rPr lang="en-US" sz="1200"/>
              <a:pPr eaLnBrk="1" hangingPunct="1"/>
              <a:t>10</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EAD0AC76-5003-4EDC-94E5-F78F70BF0138}" type="slidenum">
              <a:rPr lang="en-US" sz="1200"/>
              <a:pPr eaLnBrk="1" hangingPunct="1"/>
              <a:t>11</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985C0A19-F310-43C1-9B92-9D3AAF82CE04}" type="slidenum">
              <a:rPr lang="en-US" sz="1200"/>
              <a:pPr eaLnBrk="1" hangingPunct="1"/>
              <a:t>12</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65CEBC5E-B066-49DA-8787-232A018AE547}" type="slidenum">
              <a:rPr lang="en-US" sz="1200"/>
              <a:pPr eaLnBrk="1" hangingPunct="1"/>
              <a:t>14</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26223232-A985-4DDC-8282-EF5C30512041}" type="slidenum">
              <a:rPr lang="en-US" sz="1200"/>
              <a:pPr eaLnBrk="1" hangingPunct="1"/>
              <a:t>16</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11B3F8D4-9528-4A03-8042-44BAF7B8231B}" type="slidenum">
              <a:rPr lang="en-US" sz="1200"/>
              <a:pPr eaLnBrk="1" hangingPunct="1"/>
              <a:t>17</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5F3E6F8D-521D-4FBE-8965-CAEC4B0EB51E}" type="slidenum">
              <a:rPr lang="en-US" sz="1200"/>
              <a:pPr eaLnBrk="1" hangingPunct="1"/>
              <a:t>18</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3C5B96C6-2F52-4DD3-84AD-B8B005DFA9D3}"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5483420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B8F4311-639D-46B4-8F3A-130CA5A3B1E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7569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F910291B-D550-4E0F-8080-11EC9549B854}"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922532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93BF647-D61E-470F-9615-C4F0287914FF}"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5730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3DC78189-7391-4950-932B-4F8BFC26B6C8}"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7166066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FBF111E9-C042-4DA0-8FEF-5F38DC5C0B1A}"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1383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AEA3F649-7818-4FB0-A0A2-F12D51617F3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278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D51B7890-127D-412A-B71E-685566B9E92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417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DE671C91-A001-4B64-83EE-3444F038B5C6}"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6325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4E323C9-383D-4C9C-8622-20D73F00932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12527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cs typeface="Arial"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cs typeface="Arial"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2CB93E6-E6CF-4425-AF80-5CD6E4A9DC7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39041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cs typeface="Arial"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cs typeface="Arial"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fontAlgn="base">
              <a:spcBef>
                <a:spcPct val="0"/>
              </a:spcBef>
              <a:spcAft>
                <a:spcPct val="0"/>
              </a:spcAft>
              <a:defRPr/>
            </a:pPr>
            <a:fld id="{F8FC21A5-2A0C-4134-9F73-2BD7378AEA63}" type="slidenum">
              <a:rPr lang="en-US">
                <a:solidFill>
                  <a:srgbClr val="04617B">
                    <a:shade val="90000"/>
                  </a:srgbClr>
                </a:solidFill>
                <a:latin typeface="Times New Roman" pitchFamily="18" charset="0"/>
                <a:cs typeface="Arial" charset="0"/>
              </a:rPr>
              <a:pPr fontAlgn="base">
                <a:spcBef>
                  <a:spcPct val="0"/>
                </a:spcBef>
                <a:spcAft>
                  <a:spcPct val="0"/>
                </a:spcAft>
                <a:defRPr/>
              </a:pPr>
              <a:t>‹#›</a:t>
            </a:fld>
            <a:endParaRPr lang="en-US">
              <a:solidFill>
                <a:srgbClr val="04617B">
                  <a:shade val="90000"/>
                </a:srgbClr>
              </a:solidFill>
              <a:latin typeface="Times New Roman" pitchFamily="18" charset="0"/>
              <a:cs typeface="Arial"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latin typeface="Times New Roman" pitchFamily="18"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latin typeface="Times New Roman" pitchFamily="18" charset="0"/>
                <a:cs typeface="Arial" charset="0"/>
              </a:endParaRPr>
            </a:p>
          </p:txBody>
        </p:sp>
      </p:grpSp>
    </p:spTree>
    <p:extLst>
      <p:ext uri="{BB962C8B-B14F-4D97-AF65-F5344CB8AC3E}">
        <p14:creationId xmlns:p14="http://schemas.microsoft.com/office/powerpoint/2010/main" val="2221515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305800" cy="6019800"/>
          </a:xfrm>
        </p:spPr>
        <p:txBody>
          <a:bodyPr/>
          <a:lstStyle/>
          <a:p>
            <a:pPr marL="0" marR="0" indent="0" algn="just">
              <a:lnSpc>
                <a:spcPts val="2000"/>
              </a:lnSpc>
              <a:spcBef>
                <a:spcPts val="0"/>
              </a:spcBef>
              <a:spcAft>
                <a:spcPts val="0"/>
              </a:spcAft>
              <a:buNone/>
            </a:pPr>
            <a:endParaRPr lang="en-US" sz="2400" dirty="0">
              <a:latin typeface="Calibri"/>
              <a:ea typeface="Calibri"/>
              <a:cs typeface="Arial"/>
            </a:endParaRPr>
          </a:p>
          <a:p>
            <a:pPr marL="0" marR="0" indent="457200" algn="just">
              <a:lnSpc>
                <a:spcPts val="2000"/>
              </a:lnSpc>
              <a:spcBef>
                <a:spcPts val="0"/>
              </a:spcBef>
              <a:spcAft>
                <a:spcPts val="0"/>
              </a:spcAft>
            </a:pPr>
            <a:endParaRPr lang="en-US" sz="2800" dirty="0" smtClean="0">
              <a:latin typeface="Times New Roman"/>
              <a:ea typeface="Times New Roman"/>
              <a:cs typeface="Arial"/>
            </a:endParaRPr>
          </a:p>
          <a:p>
            <a:pPr marL="0" marR="0" indent="457200" algn="just">
              <a:lnSpc>
                <a:spcPts val="2000"/>
              </a:lnSpc>
              <a:spcBef>
                <a:spcPts val="0"/>
              </a:spcBef>
              <a:spcAft>
                <a:spcPts val="0"/>
              </a:spcAft>
            </a:pPr>
            <a:endParaRPr lang="en-US" sz="2800" dirty="0">
              <a:latin typeface="Times New Roman"/>
              <a:ea typeface="Times New Roman"/>
              <a:cs typeface="Arial"/>
            </a:endParaRPr>
          </a:p>
          <a:p>
            <a:pPr marL="0" marR="0" indent="457200" algn="just">
              <a:lnSpc>
                <a:spcPts val="2000"/>
              </a:lnSpc>
              <a:spcBef>
                <a:spcPts val="0"/>
              </a:spcBef>
              <a:spcAft>
                <a:spcPts val="0"/>
              </a:spcAft>
            </a:pPr>
            <a:r>
              <a:rPr lang="en-US" sz="2800" dirty="0" smtClean="0">
                <a:latin typeface="Times New Roman"/>
                <a:ea typeface="Times New Roman"/>
                <a:cs typeface="Arial"/>
              </a:rPr>
              <a:t>The </a:t>
            </a:r>
            <a:r>
              <a:rPr lang="en-US" sz="2800" dirty="0">
                <a:latin typeface="Times New Roman"/>
                <a:ea typeface="Times New Roman"/>
                <a:cs typeface="Arial"/>
              </a:rPr>
              <a:t>word </a:t>
            </a:r>
            <a:r>
              <a:rPr lang="en-US" sz="2800" b="1" i="1" dirty="0">
                <a:latin typeface="Times New Roman"/>
                <a:ea typeface="Times New Roman"/>
                <a:cs typeface="Arial"/>
              </a:rPr>
              <a:t>semantics</a:t>
            </a:r>
            <a:r>
              <a:rPr lang="en-US" sz="2800" dirty="0">
                <a:latin typeface="Times New Roman"/>
                <a:ea typeface="Times New Roman"/>
                <a:cs typeface="Arial"/>
              </a:rPr>
              <a:t> which comes from Greece </a:t>
            </a:r>
            <a:r>
              <a:rPr lang="en-US" sz="2800" b="1" i="1" dirty="0" err="1">
                <a:latin typeface="Times New Roman"/>
                <a:ea typeface="Times New Roman"/>
                <a:cs typeface="Arial"/>
              </a:rPr>
              <a:t>sema</a:t>
            </a:r>
            <a:r>
              <a:rPr lang="en-US" sz="2800" b="1" i="1" dirty="0">
                <a:latin typeface="Times New Roman"/>
                <a:ea typeface="Times New Roman"/>
                <a:cs typeface="Arial"/>
              </a:rPr>
              <a:t> (noun)</a:t>
            </a:r>
            <a:r>
              <a:rPr lang="en-US" sz="2800" dirty="0">
                <a:latin typeface="Times New Roman"/>
                <a:ea typeface="Times New Roman"/>
                <a:cs typeface="Arial"/>
              </a:rPr>
              <a:t> which means ‘symbol’ or ‘sign’. The verb is </a:t>
            </a:r>
            <a:r>
              <a:rPr lang="en-US" sz="2800" b="1" i="1" dirty="0" err="1">
                <a:latin typeface="Times New Roman"/>
                <a:ea typeface="Times New Roman"/>
                <a:cs typeface="Arial"/>
              </a:rPr>
              <a:t>Semaino</a:t>
            </a:r>
            <a:r>
              <a:rPr lang="en-US" sz="2800" dirty="0">
                <a:latin typeface="Times New Roman"/>
                <a:ea typeface="Times New Roman"/>
                <a:cs typeface="Arial"/>
              </a:rPr>
              <a:t> which means ‘signify</a:t>
            </a:r>
            <a:r>
              <a:rPr lang="en-US" sz="2800" dirty="0" smtClean="0">
                <a:latin typeface="Times New Roman"/>
                <a:ea typeface="Times New Roman"/>
                <a:cs typeface="Arial"/>
              </a:rPr>
              <a:t>’. </a:t>
            </a:r>
            <a:r>
              <a:rPr lang="en-US" sz="2800" dirty="0">
                <a:latin typeface="Times New Roman"/>
                <a:ea typeface="Times New Roman"/>
                <a:cs typeface="Arial"/>
              </a:rPr>
              <a:t>(France: sine </a:t>
            </a:r>
            <a:r>
              <a:rPr lang="en-US" sz="2800" dirty="0" err="1">
                <a:latin typeface="Times New Roman"/>
                <a:ea typeface="Times New Roman"/>
                <a:cs typeface="Arial"/>
              </a:rPr>
              <a:t>linguistique</a:t>
            </a:r>
            <a:r>
              <a:rPr lang="en-US" sz="2800" dirty="0">
                <a:latin typeface="Times New Roman"/>
                <a:ea typeface="Times New Roman"/>
                <a:cs typeface="Arial"/>
              </a:rPr>
              <a:t>) (</a:t>
            </a:r>
            <a:r>
              <a:rPr lang="en-US" sz="2800" dirty="0" err="1">
                <a:latin typeface="Times New Roman"/>
                <a:ea typeface="Times New Roman"/>
                <a:cs typeface="Arial"/>
              </a:rPr>
              <a:t>Chaer</a:t>
            </a:r>
            <a:r>
              <a:rPr lang="en-US" sz="2800" dirty="0">
                <a:latin typeface="Times New Roman"/>
                <a:ea typeface="Times New Roman"/>
                <a:cs typeface="Arial"/>
              </a:rPr>
              <a:t>, 1995: 2). </a:t>
            </a:r>
            <a:endParaRPr lang="en-US" sz="2800" dirty="0" smtClean="0">
              <a:latin typeface="Times New Roman"/>
              <a:ea typeface="Times New Roman"/>
              <a:cs typeface="Arial"/>
            </a:endParaRPr>
          </a:p>
          <a:p>
            <a:pPr marL="0" marR="0" indent="457200" algn="just">
              <a:lnSpc>
                <a:spcPts val="2000"/>
              </a:lnSpc>
              <a:spcBef>
                <a:spcPts val="0"/>
              </a:spcBef>
              <a:spcAft>
                <a:spcPts val="0"/>
              </a:spcAft>
            </a:pPr>
            <a:endParaRPr lang="en-US" sz="2800" dirty="0">
              <a:latin typeface="Times New Roman"/>
              <a:ea typeface="Times New Roman"/>
              <a:cs typeface="Arial"/>
            </a:endParaRPr>
          </a:p>
          <a:p>
            <a:pPr marL="0" marR="0" indent="457200" algn="just">
              <a:lnSpc>
                <a:spcPts val="2000"/>
              </a:lnSpc>
              <a:spcBef>
                <a:spcPts val="0"/>
              </a:spcBef>
              <a:spcAft>
                <a:spcPts val="0"/>
              </a:spcAft>
            </a:pPr>
            <a:endParaRPr lang="en-US" sz="2800" dirty="0" smtClean="0">
              <a:latin typeface="Times New Roman"/>
              <a:ea typeface="Times New Roman"/>
              <a:cs typeface="Arial"/>
            </a:endParaRPr>
          </a:p>
          <a:p>
            <a:pPr marL="0" marR="0" indent="457200" algn="just">
              <a:lnSpc>
                <a:spcPts val="2000"/>
              </a:lnSpc>
              <a:spcBef>
                <a:spcPts val="0"/>
              </a:spcBef>
              <a:spcAft>
                <a:spcPts val="0"/>
              </a:spcAft>
            </a:pPr>
            <a:endParaRPr lang="en-US" sz="2800" dirty="0">
              <a:latin typeface="Times New Roman"/>
              <a:ea typeface="Times New Roman"/>
              <a:cs typeface="Arial"/>
            </a:endParaRPr>
          </a:p>
          <a:p>
            <a:pPr marL="0" marR="0" indent="457200" algn="just">
              <a:lnSpc>
                <a:spcPts val="2000"/>
              </a:lnSpc>
              <a:spcBef>
                <a:spcPts val="0"/>
              </a:spcBef>
              <a:spcAft>
                <a:spcPts val="0"/>
              </a:spcAft>
            </a:pPr>
            <a:r>
              <a:rPr lang="en-US" sz="2800" dirty="0" smtClean="0">
                <a:latin typeface="Times New Roman"/>
                <a:ea typeface="Times New Roman"/>
                <a:cs typeface="Arial"/>
              </a:rPr>
              <a:t>Saussure </a:t>
            </a:r>
            <a:r>
              <a:rPr lang="en-US" sz="2800" dirty="0">
                <a:latin typeface="Times New Roman"/>
                <a:ea typeface="Times New Roman"/>
                <a:cs typeface="Arial"/>
              </a:rPr>
              <a:t>(1996) states that linguistic sign consists of (1) the </a:t>
            </a:r>
            <a:r>
              <a:rPr lang="en-US" sz="2800" b="1" dirty="0">
                <a:latin typeface="Times New Roman"/>
                <a:ea typeface="Times New Roman"/>
                <a:cs typeface="Arial"/>
              </a:rPr>
              <a:t>signifier</a:t>
            </a:r>
            <a:r>
              <a:rPr lang="en-US" sz="2800" dirty="0">
                <a:latin typeface="Times New Roman"/>
                <a:ea typeface="Times New Roman"/>
                <a:cs typeface="Arial"/>
              </a:rPr>
              <a:t>, component, in sort of sounds and (2) the </a:t>
            </a:r>
            <a:r>
              <a:rPr lang="en-US" sz="2800" b="1" dirty="0">
                <a:latin typeface="Times New Roman"/>
                <a:ea typeface="Times New Roman"/>
                <a:cs typeface="Arial"/>
              </a:rPr>
              <a:t>signified</a:t>
            </a:r>
            <a:r>
              <a:rPr lang="en-US" sz="2800" dirty="0">
                <a:latin typeface="Times New Roman"/>
                <a:ea typeface="Times New Roman"/>
                <a:cs typeface="Arial"/>
              </a:rPr>
              <a:t>, the referent outside of language</a:t>
            </a:r>
            <a:r>
              <a:rPr lang="en-US" sz="2800" dirty="0" smtClean="0">
                <a:latin typeface="Times New Roman"/>
                <a:ea typeface="Times New Roman"/>
                <a:cs typeface="Arial"/>
              </a:rPr>
              <a:t>.</a:t>
            </a:r>
          </a:p>
          <a:p>
            <a:pPr marL="0" marR="0" indent="457200" algn="just">
              <a:lnSpc>
                <a:spcPts val="2000"/>
              </a:lnSpc>
              <a:spcBef>
                <a:spcPts val="0"/>
              </a:spcBef>
              <a:spcAft>
                <a:spcPts val="0"/>
              </a:spcAft>
            </a:pPr>
            <a:endParaRPr lang="en-US" sz="2800" dirty="0">
              <a:latin typeface="Times New Roman"/>
              <a:ea typeface="Times New Roman"/>
              <a:cs typeface="Arial"/>
            </a:endParaRPr>
          </a:p>
          <a:p>
            <a:pPr marL="0" marR="0" indent="457200" algn="just">
              <a:lnSpc>
                <a:spcPts val="2000"/>
              </a:lnSpc>
              <a:spcBef>
                <a:spcPts val="0"/>
              </a:spcBef>
              <a:spcAft>
                <a:spcPts val="0"/>
              </a:spcAft>
            </a:pPr>
            <a:endParaRPr lang="en-US" sz="2800" dirty="0" smtClean="0">
              <a:latin typeface="Times New Roman"/>
              <a:ea typeface="Times New Roman"/>
              <a:cs typeface="Arial"/>
            </a:endParaRPr>
          </a:p>
          <a:p>
            <a:pPr marL="0" marR="0" indent="457200" algn="just">
              <a:lnSpc>
                <a:spcPts val="2000"/>
              </a:lnSpc>
              <a:spcBef>
                <a:spcPts val="0"/>
              </a:spcBef>
              <a:spcAft>
                <a:spcPts val="0"/>
              </a:spcAft>
            </a:pPr>
            <a:endParaRPr lang="en-US" sz="2800" dirty="0">
              <a:latin typeface="Times New Roman"/>
              <a:ea typeface="Times New Roman"/>
              <a:cs typeface="Arial"/>
            </a:endParaRPr>
          </a:p>
          <a:p>
            <a:pPr marL="0" marR="0" indent="457200" algn="just">
              <a:lnSpc>
                <a:spcPts val="2000"/>
              </a:lnSpc>
              <a:spcBef>
                <a:spcPts val="0"/>
              </a:spcBef>
              <a:spcAft>
                <a:spcPts val="0"/>
              </a:spcAft>
            </a:pPr>
            <a:endParaRPr lang="en-US" sz="2800" dirty="0" smtClean="0">
              <a:latin typeface="Times New Roman"/>
              <a:ea typeface="Times New Roman"/>
              <a:cs typeface="Arial"/>
            </a:endParaRPr>
          </a:p>
          <a:p>
            <a:pPr marL="0" marR="0" indent="457200" algn="just">
              <a:lnSpc>
                <a:spcPts val="2000"/>
              </a:lnSpc>
              <a:spcBef>
                <a:spcPts val="0"/>
              </a:spcBef>
              <a:spcAft>
                <a:spcPts val="0"/>
              </a:spcAft>
            </a:pPr>
            <a:r>
              <a:rPr lang="en-US" sz="2800" dirty="0">
                <a:latin typeface="Times New Roman"/>
                <a:ea typeface="Times New Roman"/>
                <a:cs typeface="Arial"/>
              </a:rPr>
              <a:t> </a:t>
            </a:r>
            <a:r>
              <a:rPr lang="en-US" sz="2800" b="1" i="1" dirty="0">
                <a:solidFill>
                  <a:srgbClr val="FF0000"/>
                </a:solidFill>
                <a:latin typeface="Times New Roman"/>
                <a:ea typeface="Times New Roman"/>
                <a:cs typeface="Arial"/>
              </a:rPr>
              <a:t>Semantics is a term which is used in linguistics, which studies the relation between linguistic sign and signified thing. In other words, semantics is a branch of linguistics which studies about the meaning.</a:t>
            </a:r>
            <a:r>
              <a:rPr lang="en-US" sz="1800" dirty="0">
                <a:latin typeface="Times New Roman"/>
                <a:ea typeface="Times New Roman"/>
                <a:cs typeface="Arial"/>
              </a:rPr>
              <a:t/>
            </a:r>
            <a:br>
              <a:rPr lang="en-US" sz="1800" dirty="0">
                <a:latin typeface="Times New Roman"/>
                <a:ea typeface="Times New Roman"/>
                <a:cs typeface="Arial"/>
              </a:rPr>
            </a:b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1178240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79388" y="2060575"/>
            <a:ext cx="7772400" cy="4114800"/>
          </a:xfrm>
        </p:spPr>
        <p:txBody>
          <a:bodyPr/>
          <a:lstStyle/>
          <a:p>
            <a:pPr>
              <a:buFontTx/>
              <a:buNone/>
            </a:pPr>
            <a:r>
              <a:rPr lang="hr-HR" sz="3600" smtClean="0"/>
              <a:t>2. LEXICOLOGY- study of lexemes</a:t>
            </a:r>
          </a:p>
          <a:p>
            <a:pPr>
              <a:buFontTx/>
              <a:buNone/>
            </a:pPr>
            <a:r>
              <a:rPr lang="hr-HR" sz="3600" smtClean="0"/>
              <a:t>Lexicography- art of dictionary-making</a:t>
            </a:r>
          </a:p>
          <a:p>
            <a:pPr>
              <a:buFontTx/>
              <a:buNone/>
            </a:pPr>
            <a:r>
              <a:rPr lang="hr-HR" sz="3600" smtClean="0"/>
              <a:t>Roget’s Thesaurus – conceptual dictionary</a:t>
            </a:r>
            <a:endParaRPr lang="en-US" sz="3600" smtClean="0"/>
          </a:p>
        </p:txBody>
      </p:sp>
    </p:spTree>
    <p:extLst>
      <p:ext uri="{BB962C8B-B14F-4D97-AF65-F5344CB8AC3E}">
        <p14:creationId xmlns:p14="http://schemas.microsoft.com/office/powerpoint/2010/main" val="34797099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1981200"/>
            <a:ext cx="7772400" cy="4114800"/>
          </a:xfrm>
        </p:spPr>
        <p:txBody>
          <a:bodyPr/>
          <a:lstStyle/>
          <a:p>
            <a:pPr>
              <a:buFontTx/>
              <a:buNone/>
            </a:pPr>
            <a:r>
              <a:rPr lang="hr-HR" sz="3200" smtClean="0"/>
              <a:t>3. STYLISTICS – stylistic variation in speech and writing</a:t>
            </a:r>
          </a:p>
          <a:p>
            <a:pPr>
              <a:buFontTx/>
              <a:buNone/>
            </a:pPr>
            <a:r>
              <a:rPr lang="hr-HR" sz="3200" smtClean="0"/>
              <a:t>achieving style: choice of words, use of</a:t>
            </a:r>
          </a:p>
          <a:p>
            <a:pPr>
              <a:buFontTx/>
              <a:buNone/>
            </a:pPr>
            <a:r>
              <a:rPr lang="hr-HR" sz="3200" smtClean="0"/>
              <a:t>metaphor</a:t>
            </a:r>
          </a:p>
          <a:p>
            <a:pPr>
              <a:buFontTx/>
              <a:buNone/>
            </a:pPr>
            <a:r>
              <a:rPr lang="hr-HR" sz="3200" smtClean="0"/>
              <a:t>entered linguistics in 40s and 50s of the</a:t>
            </a:r>
          </a:p>
          <a:p>
            <a:pPr>
              <a:buFontTx/>
              <a:buNone/>
            </a:pPr>
            <a:r>
              <a:rPr lang="hr-HR" sz="3200" smtClean="0"/>
              <a:t>previous ct.</a:t>
            </a:r>
            <a:r>
              <a:rPr lang="hr-HR" sz="3600" smtClean="0"/>
              <a:t> </a:t>
            </a:r>
            <a:endParaRPr lang="en-US" sz="3600" smtClean="0"/>
          </a:p>
        </p:txBody>
      </p:sp>
    </p:spTree>
    <p:extLst>
      <p:ext uri="{BB962C8B-B14F-4D97-AF65-F5344CB8AC3E}">
        <p14:creationId xmlns:p14="http://schemas.microsoft.com/office/powerpoint/2010/main" val="41494155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1981200"/>
            <a:ext cx="7772400" cy="4114800"/>
          </a:xfrm>
        </p:spPr>
        <p:txBody>
          <a:bodyPr/>
          <a:lstStyle/>
          <a:p>
            <a:pPr>
              <a:buFontTx/>
              <a:buNone/>
            </a:pPr>
            <a:r>
              <a:rPr lang="hr-HR" sz="3600" smtClean="0"/>
              <a:t>4. DISCOURSE ANALYSIS (PRAGMATICS) – analysis of all kinds of written and spoken texts</a:t>
            </a:r>
          </a:p>
          <a:p>
            <a:pPr>
              <a:buFontTx/>
              <a:buNone/>
            </a:pPr>
            <a:r>
              <a:rPr lang="hr-HR" sz="3600" smtClean="0"/>
              <a:t>- great development in 1970s (Austin, Searle)</a:t>
            </a:r>
            <a:endParaRPr lang="en-US" sz="3600" smtClean="0"/>
          </a:p>
        </p:txBody>
      </p:sp>
    </p:spTree>
    <p:extLst>
      <p:ext uri="{BB962C8B-B14F-4D97-AF65-F5344CB8AC3E}">
        <p14:creationId xmlns:p14="http://schemas.microsoft.com/office/powerpoint/2010/main" val="7475310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838201"/>
            <a:ext cx="8229600" cy="5486400"/>
          </a:xfrm>
        </p:spPr>
        <p:txBody>
          <a:bodyPr/>
          <a:lstStyle/>
          <a:p>
            <a:r>
              <a:rPr lang="en-US" dirty="0"/>
              <a:t>Semantics as a branch of linguistics was mainly concerned with how the ‘meaning’ was conveyed by the linguistics system consisting of different unit structures like sentence, phrases, words, morphemes etc. semantics as a study of meaning, which relates language to the various aspects of non-linguistics reality, was also of interest to various disciplines such as philosophy, anthropology, psychology, communication theory </a:t>
            </a:r>
            <a:r>
              <a:rPr lang="en-US"/>
              <a:t>etc</a:t>
            </a:r>
            <a:r>
              <a:rPr lang="en-US" smtClean="0"/>
              <a:t>.</a:t>
            </a:r>
            <a:endParaRPr lang="en-US" dirty="0"/>
          </a:p>
          <a:p>
            <a:endParaRPr lang="en-US" dirty="0"/>
          </a:p>
          <a:p>
            <a:endParaRPr lang="en-US" dirty="0"/>
          </a:p>
        </p:txBody>
      </p:sp>
    </p:spTree>
    <p:extLst>
      <p:ext uri="{BB962C8B-B14F-4D97-AF65-F5344CB8AC3E}">
        <p14:creationId xmlns:p14="http://schemas.microsoft.com/office/powerpoint/2010/main" val="143989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0" y="609600"/>
            <a:ext cx="7772400" cy="1143000"/>
          </a:xfrm>
        </p:spPr>
        <p:txBody>
          <a:bodyPr/>
          <a:lstStyle/>
          <a:p>
            <a:r>
              <a:rPr lang="hr-HR" smtClean="0"/>
              <a:t>Semantics in other disciplines</a:t>
            </a:r>
          </a:p>
        </p:txBody>
      </p:sp>
      <p:sp>
        <p:nvSpPr>
          <p:cNvPr id="3" name="Content Placeholder 2"/>
          <p:cNvSpPr>
            <a:spLocks noGrp="1"/>
          </p:cNvSpPr>
          <p:nvPr>
            <p:ph idx="4294967295"/>
          </p:nvPr>
        </p:nvSpPr>
        <p:spPr>
          <a:xfrm>
            <a:off x="360218" y="1745673"/>
            <a:ext cx="8250382" cy="4350327"/>
          </a:xfrm>
        </p:spPr>
        <p:txBody>
          <a:bodyPr>
            <a:normAutofit/>
          </a:bodyPr>
          <a:lstStyle/>
          <a:p>
            <a:pPr marL="274320" indent="-274320" fontAlgn="auto">
              <a:lnSpc>
                <a:spcPct val="80000"/>
              </a:lnSpc>
              <a:spcAft>
                <a:spcPts val="0"/>
              </a:spcAft>
              <a:buClr>
                <a:schemeClr val="accent3"/>
              </a:buClr>
              <a:buFont typeface="Wingdings 2"/>
              <a:buChar char=""/>
              <a:defRPr/>
            </a:pPr>
            <a:r>
              <a:rPr lang="hr-HR" sz="2500" dirty="0"/>
              <a:t>Semantics has been of concern to philosophers, anthropologists and psychologists</a:t>
            </a:r>
          </a:p>
          <a:p>
            <a:pPr marL="274320" indent="-274320" fontAlgn="auto">
              <a:lnSpc>
                <a:spcPct val="80000"/>
              </a:lnSpc>
              <a:spcAft>
                <a:spcPts val="0"/>
              </a:spcAft>
              <a:buClr>
                <a:schemeClr val="accent3"/>
              </a:buClr>
              <a:buFont typeface="Wingdings 2"/>
              <a:buChar char=""/>
              <a:defRPr/>
            </a:pPr>
            <a:r>
              <a:rPr lang="hr-HR" sz="2500" u="sng" dirty="0"/>
              <a:t>Philosophy</a:t>
            </a:r>
            <a:r>
              <a:rPr lang="hr-HR" sz="2500" dirty="0"/>
              <a:t>: Some thought that many philosophical problems can be solved by the study of 'ordinary </a:t>
            </a:r>
            <a:r>
              <a:rPr lang="hr-HR" sz="2500" dirty="0" smtClean="0"/>
              <a:t>'. </a:t>
            </a:r>
            <a:r>
              <a:rPr lang="hr-HR" sz="2500" dirty="0"/>
              <a:t>They argue that the nature of good and evil in moral philosophy can be dealt with by seeing the way in which words as </a:t>
            </a:r>
            <a:r>
              <a:rPr lang="hr-HR" sz="2500" i="1" dirty="0"/>
              <a:t>good</a:t>
            </a:r>
            <a:r>
              <a:rPr lang="hr-HR" sz="2500" dirty="0"/>
              <a:t> are used.</a:t>
            </a:r>
          </a:p>
          <a:p>
            <a:pPr marL="274320" indent="-274320" fontAlgn="auto">
              <a:lnSpc>
                <a:spcPct val="80000"/>
              </a:lnSpc>
              <a:spcAft>
                <a:spcPts val="0"/>
              </a:spcAft>
              <a:buClr>
                <a:schemeClr val="accent3"/>
              </a:buClr>
              <a:buFont typeface="Wingdings 2"/>
              <a:buChar char=""/>
              <a:defRPr/>
            </a:pPr>
            <a:endParaRPr lang="hr-HR" sz="2500" dirty="0"/>
          </a:p>
        </p:txBody>
      </p:sp>
    </p:spTree>
    <p:extLst>
      <p:ext uri="{BB962C8B-B14F-4D97-AF65-F5344CB8AC3E}">
        <p14:creationId xmlns:p14="http://schemas.microsoft.com/office/powerpoint/2010/main" val="272761726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1"/>
            <a:ext cx="8077200" cy="3539430"/>
          </a:xfrm>
          <a:prstGeom prst="rect">
            <a:avLst/>
          </a:prstGeom>
        </p:spPr>
        <p:txBody>
          <a:bodyPr wrap="square">
            <a:spAutoFit/>
          </a:bodyPr>
          <a:lstStyle/>
          <a:p>
            <a:r>
              <a:rPr lang="en-US" sz="2800" dirty="0"/>
              <a:t>Anthropology: They are concerned with language as an essential part of cultural and </a:t>
            </a:r>
            <a:r>
              <a:rPr lang="en-US" sz="2800" dirty="0" err="1"/>
              <a:t>behavioural</a:t>
            </a:r>
            <a:r>
              <a:rPr lang="en-US" sz="2800" dirty="0"/>
              <a:t> patterns. One specific area of anthropological research that is particularly interesting in connection to semantics is that of kinship (complex kinship relations of many societies are revealed in equally complex semantic patterns of the kinship terminology</a:t>
            </a:r>
            <a:r>
              <a:rPr lang="en-US" dirty="0"/>
              <a:t>)</a:t>
            </a:r>
          </a:p>
        </p:txBody>
      </p:sp>
    </p:spTree>
    <p:extLst>
      <p:ext uri="{BB962C8B-B14F-4D97-AF65-F5344CB8AC3E}">
        <p14:creationId xmlns:p14="http://schemas.microsoft.com/office/powerpoint/2010/main" val="2145021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228600" y="457200"/>
            <a:ext cx="8001000" cy="5668963"/>
          </a:xfrm>
        </p:spPr>
        <p:txBody>
          <a:bodyPr/>
          <a:lstStyle/>
          <a:p>
            <a:pPr>
              <a:lnSpc>
                <a:spcPct val="80000"/>
              </a:lnSpc>
            </a:pPr>
            <a:r>
              <a:rPr lang="hr-HR" sz="2700" u="sng" dirty="0" smtClean="0"/>
              <a:t>Psychology</a:t>
            </a:r>
            <a:r>
              <a:rPr lang="hr-HR" sz="2700" dirty="0" smtClean="0"/>
              <a:t>: They try to understand how we process  in production and reception. There are problems with understanding sentences with 'self-embedding': The boy the man the woman loved saw ran away.-rely on the meaning to help us with the interpretation. </a:t>
            </a:r>
            <a:endParaRPr lang="en-US" sz="2700" dirty="0" smtClean="0"/>
          </a:p>
          <a:p>
            <a:pPr>
              <a:lnSpc>
                <a:spcPct val="80000"/>
              </a:lnSpc>
            </a:pPr>
            <a:endParaRPr lang="en-US" sz="2700" dirty="0" smtClean="0"/>
          </a:p>
          <a:p>
            <a:pPr>
              <a:lnSpc>
                <a:spcPct val="80000"/>
              </a:lnSpc>
            </a:pPr>
            <a:endParaRPr lang="hr-HR" sz="2700" dirty="0" smtClean="0"/>
          </a:p>
          <a:p>
            <a:pPr>
              <a:lnSpc>
                <a:spcPct val="80000"/>
              </a:lnSpc>
            </a:pPr>
            <a:r>
              <a:rPr lang="hr-HR" sz="2700" u="sng" dirty="0" smtClean="0"/>
              <a:t>Communication theory</a:t>
            </a:r>
            <a:r>
              <a:rPr lang="hr-HR" sz="2700" dirty="0" smtClean="0"/>
              <a:t>: comm.system carries information; it should have minimum redundancy (parts of the message that can be removed without removing any information) and minimum noise (anything that interferes with transmission). The human speaker, unlike the comm. system, doesn't merely transmit the message; he also creates it.</a:t>
            </a:r>
          </a:p>
          <a:p>
            <a:pPr>
              <a:lnSpc>
                <a:spcPct val="80000"/>
              </a:lnSpc>
            </a:pPr>
            <a:endParaRPr lang="hr-HR" sz="2700" dirty="0" smtClean="0"/>
          </a:p>
        </p:txBody>
      </p:sp>
    </p:spTree>
    <p:extLst>
      <p:ext uri="{BB962C8B-B14F-4D97-AF65-F5344CB8AC3E}">
        <p14:creationId xmlns:p14="http://schemas.microsoft.com/office/powerpoint/2010/main" val="255533443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hr-HR" smtClean="0"/>
              <a:t>Exact beginning of semantics?</a:t>
            </a:r>
            <a:endParaRPr lang="en-US" smtClean="0"/>
          </a:p>
        </p:txBody>
      </p:sp>
      <p:sp>
        <p:nvSpPr>
          <p:cNvPr id="18435" name="Rectangle 3"/>
          <p:cNvSpPr>
            <a:spLocks noGrp="1" noChangeArrowheads="1"/>
          </p:cNvSpPr>
          <p:nvPr>
            <p:ph idx="1"/>
          </p:nvPr>
        </p:nvSpPr>
        <p:spPr/>
        <p:txBody>
          <a:bodyPr/>
          <a:lstStyle/>
          <a:p>
            <a:r>
              <a:rPr lang="hr-HR" sz="3600" smtClean="0"/>
              <a:t>REISIG (philologist, 1839), forerunner of serious semantic analysis</a:t>
            </a:r>
          </a:p>
          <a:p>
            <a:r>
              <a:rPr lang="hr-HR" sz="3600" smtClean="0"/>
              <a:t>Future of linguistics: analysis of </a:t>
            </a:r>
            <a:r>
              <a:rPr lang="hr-HR" sz="3600" b="1" smtClean="0"/>
              <a:t>ALL </a:t>
            </a:r>
            <a:r>
              <a:rPr lang="hr-HR" sz="3600" smtClean="0"/>
              <a:t>natural languages</a:t>
            </a:r>
          </a:p>
          <a:p>
            <a:r>
              <a:rPr lang="hr-HR" sz="3600" smtClean="0"/>
              <a:t>Importance of the study of meaning</a:t>
            </a:r>
            <a:endParaRPr lang="en-US" sz="3600" smtClean="0"/>
          </a:p>
        </p:txBody>
      </p:sp>
    </p:spTree>
    <p:extLst>
      <p:ext uri="{BB962C8B-B14F-4D97-AF65-F5344CB8AC3E}">
        <p14:creationId xmlns:p14="http://schemas.microsoft.com/office/powerpoint/2010/main" val="21779905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0" y="1981200"/>
            <a:ext cx="7772400" cy="4114800"/>
          </a:xfrm>
        </p:spPr>
        <p:txBody>
          <a:bodyPr/>
          <a:lstStyle/>
          <a:p>
            <a:pPr>
              <a:lnSpc>
                <a:spcPct val="90000"/>
              </a:lnSpc>
            </a:pPr>
            <a:r>
              <a:rPr lang="hr-HR" sz="3200" smtClean="0"/>
              <a:t>BR</a:t>
            </a:r>
            <a:r>
              <a:rPr lang="en-US" sz="3200" smtClean="0">
                <a:cs typeface="Times New Roman" pitchFamily="18" charset="0"/>
              </a:rPr>
              <a:t>É</a:t>
            </a:r>
            <a:r>
              <a:rPr lang="hr-HR" sz="3200" smtClean="0">
                <a:cs typeface="Times New Roman" pitchFamily="18" charset="0"/>
              </a:rPr>
              <a:t>AL (‘An essay on semantics’, 1897) – considered father of semantics, first to popularize the term S</a:t>
            </a:r>
            <a:r>
              <a:rPr lang="en-US" sz="3200" smtClean="0">
                <a:cs typeface="Times New Roman" pitchFamily="18" charset="0"/>
              </a:rPr>
              <a:t>É</a:t>
            </a:r>
            <a:r>
              <a:rPr lang="hr-HR" sz="3200" smtClean="0">
                <a:cs typeface="Times New Roman" pitchFamily="18" charset="0"/>
              </a:rPr>
              <a:t>MANTIQUE</a:t>
            </a:r>
          </a:p>
          <a:p>
            <a:pPr>
              <a:lnSpc>
                <a:spcPct val="90000"/>
              </a:lnSpc>
            </a:pPr>
            <a:r>
              <a:rPr lang="hr-HR" sz="3200" smtClean="0">
                <a:cs typeface="Times New Roman" pitchFamily="18" charset="0"/>
              </a:rPr>
              <a:t>no serious linguistic analysis without touching on meaning</a:t>
            </a:r>
          </a:p>
          <a:p>
            <a:pPr>
              <a:lnSpc>
                <a:spcPct val="90000"/>
              </a:lnSpc>
            </a:pPr>
            <a:r>
              <a:rPr lang="hr-HR" sz="3200" smtClean="0">
                <a:cs typeface="Times New Roman" pitchFamily="18" charset="0"/>
              </a:rPr>
              <a:t>semantics has to be an integral part of linguistics</a:t>
            </a:r>
          </a:p>
          <a:p>
            <a:pPr>
              <a:lnSpc>
                <a:spcPct val="90000"/>
              </a:lnSpc>
            </a:pPr>
            <a:r>
              <a:rPr lang="hr-HR" sz="3200" smtClean="0">
                <a:cs typeface="Times New Roman" pitchFamily="18" charset="0"/>
              </a:rPr>
              <a:t>need for syntactic semantics</a:t>
            </a:r>
            <a:endParaRPr lang="en-US" sz="3200" smtClean="0">
              <a:cs typeface="Times New Roman" pitchFamily="18" charset="0"/>
            </a:endParaRPr>
          </a:p>
        </p:txBody>
      </p:sp>
    </p:spTree>
    <p:extLst>
      <p:ext uri="{BB962C8B-B14F-4D97-AF65-F5344CB8AC3E}">
        <p14:creationId xmlns:p14="http://schemas.microsoft.com/office/powerpoint/2010/main" val="4478200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r-HR" smtClean="0"/>
              <a:t>Development of semantics</a:t>
            </a:r>
            <a:endParaRPr lang="en-US" smtClean="0"/>
          </a:p>
        </p:txBody>
      </p:sp>
      <p:sp>
        <p:nvSpPr>
          <p:cNvPr id="20483" name="Rectangle 3"/>
          <p:cNvSpPr>
            <a:spLocks noGrp="1" noChangeArrowheads="1"/>
          </p:cNvSpPr>
          <p:nvPr>
            <p:ph idx="1"/>
          </p:nvPr>
        </p:nvSpPr>
        <p:spPr/>
        <p:txBody>
          <a:bodyPr/>
          <a:lstStyle/>
          <a:p>
            <a:pPr>
              <a:lnSpc>
                <a:spcPct val="90000"/>
              </a:lnSpc>
            </a:pPr>
            <a:r>
              <a:rPr lang="hr-HR" sz="3600" smtClean="0"/>
              <a:t>Structural semantics (beginning of the 20th ct.): discovery of the general principles of semantic change</a:t>
            </a:r>
          </a:p>
          <a:p>
            <a:pPr>
              <a:lnSpc>
                <a:spcPct val="90000"/>
              </a:lnSpc>
            </a:pPr>
            <a:r>
              <a:rPr lang="hr-HR" sz="3600" smtClean="0"/>
              <a:t>Lexeme meaning: COMPONENTIAL ANALYSIS</a:t>
            </a:r>
          </a:p>
          <a:p>
            <a:pPr>
              <a:lnSpc>
                <a:spcPct val="90000"/>
              </a:lnSpc>
            </a:pPr>
            <a:r>
              <a:rPr lang="hr-HR" sz="3600" smtClean="0"/>
              <a:t>MEYER (1910):”semantic system”- grouping of words by meaning in coordinated whole (military ranks)</a:t>
            </a:r>
            <a:endParaRPr lang="en-US" sz="3600" smtClean="0"/>
          </a:p>
        </p:txBody>
      </p:sp>
    </p:spTree>
    <p:extLst>
      <p:ext uri="{BB962C8B-B14F-4D97-AF65-F5344CB8AC3E}">
        <p14:creationId xmlns:p14="http://schemas.microsoft.com/office/powerpoint/2010/main" val="37580552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867401"/>
          </a:xfrm>
        </p:spPr>
        <p:txBody>
          <a:bodyPr/>
          <a:lstStyle/>
          <a:p>
            <a:pPr marL="0" marR="0" indent="457200" algn="just">
              <a:lnSpc>
                <a:spcPts val="1970"/>
              </a:lnSpc>
              <a:spcBef>
                <a:spcPts val="0"/>
              </a:spcBef>
              <a:spcAft>
                <a:spcPts val="0"/>
              </a:spcAft>
            </a:pPr>
            <a:endParaRPr lang="en-US" sz="2800" dirty="0" smtClean="0">
              <a:latin typeface="Times New Roman"/>
              <a:ea typeface="Times New Roman"/>
              <a:cs typeface="Arial"/>
            </a:endParaRPr>
          </a:p>
          <a:p>
            <a:pPr marL="0" marR="0" indent="457200" algn="just">
              <a:lnSpc>
                <a:spcPts val="1970"/>
              </a:lnSpc>
              <a:spcBef>
                <a:spcPts val="0"/>
              </a:spcBef>
              <a:spcAft>
                <a:spcPts val="0"/>
              </a:spcAft>
            </a:pPr>
            <a:endParaRPr lang="en-US" sz="2800" dirty="0">
              <a:latin typeface="Times New Roman"/>
              <a:ea typeface="Times New Roman"/>
              <a:cs typeface="Arial"/>
            </a:endParaRPr>
          </a:p>
          <a:p>
            <a:pPr marL="0" marR="0" indent="457200" algn="just">
              <a:lnSpc>
                <a:spcPts val="1970"/>
              </a:lnSpc>
              <a:spcBef>
                <a:spcPts val="0"/>
              </a:spcBef>
              <a:spcAft>
                <a:spcPts val="0"/>
              </a:spcAft>
            </a:pPr>
            <a:r>
              <a:rPr lang="en-US" sz="2800" dirty="0" err="1" smtClean="0">
                <a:latin typeface="Times New Roman"/>
                <a:ea typeface="Times New Roman"/>
                <a:cs typeface="Arial"/>
              </a:rPr>
              <a:t>Halliday</a:t>
            </a:r>
            <a:r>
              <a:rPr lang="en-US" sz="2800" dirty="0" smtClean="0">
                <a:latin typeface="Times New Roman"/>
                <a:ea typeface="Times New Roman"/>
                <a:cs typeface="Arial"/>
              </a:rPr>
              <a:t> </a:t>
            </a:r>
            <a:r>
              <a:rPr lang="en-US" sz="2800" dirty="0">
                <a:latin typeface="Times New Roman"/>
                <a:ea typeface="Times New Roman"/>
                <a:cs typeface="Arial"/>
              </a:rPr>
              <a:t>(1985: XVII) states that the term “semantics” does not simply refers to the meaning of words</a:t>
            </a:r>
            <a:r>
              <a:rPr lang="en-US" sz="2800" dirty="0" smtClean="0">
                <a:latin typeface="Times New Roman"/>
                <a:ea typeface="Times New Roman"/>
                <a:cs typeface="Arial"/>
              </a:rPr>
              <a:t>;</a:t>
            </a:r>
          </a:p>
          <a:p>
            <a:pPr marL="0" marR="0" indent="457200" algn="just">
              <a:lnSpc>
                <a:spcPts val="1970"/>
              </a:lnSpc>
              <a:spcBef>
                <a:spcPts val="0"/>
              </a:spcBef>
              <a:spcAft>
                <a:spcPts val="0"/>
              </a:spcAft>
            </a:pPr>
            <a:endParaRPr lang="en-US" sz="2800" dirty="0">
              <a:solidFill>
                <a:srgbClr val="FF0000"/>
              </a:solidFill>
              <a:latin typeface="Times New Roman"/>
              <a:ea typeface="Times New Roman"/>
              <a:cs typeface="Arial"/>
            </a:endParaRPr>
          </a:p>
          <a:p>
            <a:pPr marL="0" marR="0" indent="457200" algn="just">
              <a:lnSpc>
                <a:spcPts val="1970"/>
              </a:lnSpc>
              <a:spcBef>
                <a:spcPts val="0"/>
              </a:spcBef>
              <a:spcAft>
                <a:spcPts val="0"/>
              </a:spcAft>
            </a:pPr>
            <a:endParaRPr lang="en-US" sz="2800" dirty="0" smtClean="0">
              <a:solidFill>
                <a:srgbClr val="FF0000"/>
              </a:solidFill>
              <a:latin typeface="Times New Roman"/>
              <a:ea typeface="Times New Roman"/>
              <a:cs typeface="Arial"/>
            </a:endParaRPr>
          </a:p>
          <a:p>
            <a:pPr marL="0" marR="0" indent="457200" algn="just">
              <a:lnSpc>
                <a:spcPts val="1970"/>
              </a:lnSpc>
              <a:spcBef>
                <a:spcPts val="0"/>
              </a:spcBef>
              <a:spcAft>
                <a:spcPts val="0"/>
              </a:spcAft>
            </a:pPr>
            <a:endParaRPr lang="en-US" sz="2800" dirty="0">
              <a:solidFill>
                <a:srgbClr val="FF0000"/>
              </a:solidFill>
              <a:latin typeface="Times New Roman"/>
              <a:ea typeface="Times New Roman"/>
              <a:cs typeface="Arial"/>
            </a:endParaRPr>
          </a:p>
          <a:p>
            <a:pPr marL="0" marR="0" indent="457200" algn="just">
              <a:lnSpc>
                <a:spcPts val="1970"/>
              </a:lnSpc>
              <a:spcBef>
                <a:spcPts val="0"/>
              </a:spcBef>
              <a:spcAft>
                <a:spcPts val="0"/>
              </a:spcAft>
            </a:pPr>
            <a:r>
              <a:rPr lang="en-US" sz="2800" dirty="0" smtClean="0">
                <a:solidFill>
                  <a:srgbClr val="FF0000"/>
                </a:solidFill>
                <a:latin typeface="Times New Roman"/>
                <a:ea typeface="Times New Roman"/>
                <a:cs typeface="Arial"/>
              </a:rPr>
              <a:t>it </a:t>
            </a:r>
            <a:r>
              <a:rPr lang="en-US" sz="2800" dirty="0">
                <a:solidFill>
                  <a:srgbClr val="FF0000"/>
                </a:solidFill>
                <a:latin typeface="Times New Roman"/>
                <a:ea typeface="Times New Roman"/>
                <a:cs typeface="Arial"/>
              </a:rPr>
              <a:t>is the entire system of meanings of a language, expressed by grammar as well as by vocabulary.</a:t>
            </a:r>
            <a:r>
              <a:rPr lang="en-US" sz="2800" dirty="0">
                <a:latin typeface="Times New Roman"/>
                <a:ea typeface="Times New Roman"/>
                <a:cs typeface="Arial"/>
              </a:rPr>
              <a:t> </a:t>
            </a:r>
            <a:endParaRPr lang="en-US" sz="2800" dirty="0" smtClean="0">
              <a:latin typeface="Times New Roman"/>
              <a:ea typeface="Times New Roman"/>
              <a:cs typeface="Arial"/>
            </a:endParaRPr>
          </a:p>
          <a:p>
            <a:pPr marL="0" marR="0" indent="457200" algn="just">
              <a:lnSpc>
                <a:spcPts val="1970"/>
              </a:lnSpc>
              <a:spcBef>
                <a:spcPts val="0"/>
              </a:spcBef>
              <a:spcAft>
                <a:spcPts val="0"/>
              </a:spcAft>
            </a:pPr>
            <a:endParaRPr lang="en-US" sz="2800" dirty="0">
              <a:latin typeface="Times New Roman"/>
              <a:ea typeface="Times New Roman"/>
              <a:cs typeface="Arial"/>
            </a:endParaRPr>
          </a:p>
          <a:p>
            <a:pPr marL="0" marR="0" indent="457200" algn="just">
              <a:lnSpc>
                <a:spcPts val="1970"/>
              </a:lnSpc>
              <a:spcBef>
                <a:spcPts val="0"/>
              </a:spcBef>
              <a:spcAft>
                <a:spcPts val="0"/>
              </a:spcAft>
            </a:pPr>
            <a:endParaRPr lang="en-US" sz="2800" dirty="0" smtClean="0">
              <a:latin typeface="Times New Roman"/>
              <a:ea typeface="Times New Roman"/>
              <a:cs typeface="Arial"/>
            </a:endParaRPr>
          </a:p>
          <a:p>
            <a:pPr marL="0" marR="0" indent="457200" algn="just">
              <a:lnSpc>
                <a:spcPts val="1970"/>
              </a:lnSpc>
              <a:spcBef>
                <a:spcPts val="0"/>
              </a:spcBef>
              <a:spcAft>
                <a:spcPts val="0"/>
              </a:spcAft>
            </a:pPr>
            <a:endParaRPr lang="en-US" sz="2800" dirty="0">
              <a:latin typeface="Times New Roman"/>
              <a:ea typeface="Times New Roman"/>
              <a:cs typeface="Arial"/>
            </a:endParaRPr>
          </a:p>
          <a:p>
            <a:pPr marL="0" marR="0" indent="0" algn="just">
              <a:lnSpc>
                <a:spcPts val="1970"/>
              </a:lnSpc>
              <a:spcBef>
                <a:spcPts val="0"/>
              </a:spcBef>
              <a:spcAft>
                <a:spcPts val="0"/>
              </a:spcAft>
              <a:buNone/>
            </a:pPr>
            <a:endParaRPr lang="en-US" sz="2800" dirty="0" smtClean="0">
              <a:latin typeface="Times New Roman"/>
              <a:ea typeface="Times New Roman"/>
              <a:cs typeface="Arial"/>
            </a:endParaRPr>
          </a:p>
          <a:p>
            <a:pPr marL="0" marR="0" indent="457200" algn="just">
              <a:lnSpc>
                <a:spcPts val="1970"/>
              </a:lnSpc>
              <a:spcBef>
                <a:spcPts val="0"/>
              </a:spcBef>
              <a:spcAft>
                <a:spcPts val="0"/>
              </a:spcAft>
            </a:pPr>
            <a:r>
              <a:rPr lang="en-US" sz="2800" dirty="0" smtClean="0">
                <a:latin typeface="Times New Roman"/>
                <a:ea typeface="Times New Roman"/>
                <a:cs typeface="Arial"/>
              </a:rPr>
              <a:t>In </a:t>
            </a:r>
            <a:r>
              <a:rPr lang="en-US" sz="2800" dirty="0">
                <a:latin typeface="Times New Roman"/>
                <a:ea typeface="Times New Roman"/>
                <a:cs typeface="Arial"/>
              </a:rPr>
              <a:t>semantics, one is trying to make explicit, the ways in which words, and sentences of various grammatical construction are used and understood by native or fluent speakers of a language.</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2327163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0" y="1981200"/>
            <a:ext cx="7772400" cy="4114800"/>
          </a:xfrm>
        </p:spPr>
        <p:txBody>
          <a:bodyPr/>
          <a:lstStyle/>
          <a:p>
            <a:r>
              <a:rPr lang="hr-HR" sz="3600" smtClean="0"/>
              <a:t>TRIER (1931): elaboration of SEMANTIC (LEXICAL) FIELDS</a:t>
            </a:r>
          </a:p>
          <a:p>
            <a:r>
              <a:rPr lang="hr-HR" sz="3600" smtClean="0"/>
              <a:t>End of 1960s: establishment of TG (focus on syntax)</a:t>
            </a:r>
          </a:p>
          <a:p>
            <a:pPr>
              <a:buFontTx/>
              <a:buNone/>
            </a:pPr>
            <a:r>
              <a:rPr lang="hr-HR" sz="3600" smtClean="0"/>
              <a:t>1963 Katz and Fodor’s generative</a:t>
            </a:r>
            <a:r>
              <a:rPr lang="hr-HR" sz="3600" smtClean="0">
                <a:latin typeface="Arial" charset="0"/>
              </a:rPr>
              <a:t> </a:t>
            </a:r>
            <a:r>
              <a:rPr lang="hr-HR" sz="3600" smtClean="0"/>
              <a:t>theory of</a:t>
            </a:r>
            <a:r>
              <a:rPr lang="hr-HR" sz="3600" smtClean="0">
                <a:latin typeface="Arial" charset="0"/>
              </a:rPr>
              <a:t> </a:t>
            </a:r>
            <a:r>
              <a:rPr lang="hr-HR" sz="3600" smtClean="0"/>
              <a:t>semantics</a:t>
            </a:r>
            <a:endParaRPr lang="en-US" sz="3600" smtClean="0"/>
          </a:p>
        </p:txBody>
      </p:sp>
    </p:spTree>
    <p:extLst>
      <p:ext uri="{BB962C8B-B14F-4D97-AF65-F5344CB8AC3E}">
        <p14:creationId xmlns:p14="http://schemas.microsoft.com/office/powerpoint/2010/main" val="146046243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0" y="1981200"/>
            <a:ext cx="7772400" cy="4114800"/>
          </a:xfrm>
        </p:spPr>
        <p:txBody>
          <a:bodyPr/>
          <a:lstStyle/>
          <a:p>
            <a:r>
              <a:rPr lang="hr-HR" sz="3600" smtClean="0"/>
              <a:t>1980s: major overturn in general linguistics:</a:t>
            </a:r>
          </a:p>
          <a:p>
            <a:pPr>
              <a:buFontTx/>
              <a:buNone/>
            </a:pPr>
            <a:r>
              <a:rPr lang="hr-HR" sz="3600" smtClean="0"/>
              <a:t>COGNITIVE LINGUISTICS </a:t>
            </a:r>
            <a:r>
              <a:rPr lang="en-US" sz="3600" smtClean="0">
                <a:cs typeface="Times New Roman" pitchFamily="18" charset="0"/>
              </a:rPr>
              <a:t>&gt;</a:t>
            </a:r>
            <a:endParaRPr lang="hr-HR" sz="3600" smtClean="0">
              <a:latin typeface="Arial" charset="0"/>
              <a:cs typeface="Times New Roman" pitchFamily="18" charset="0"/>
            </a:endParaRPr>
          </a:p>
          <a:p>
            <a:pPr>
              <a:buFontTx/>
              <a:buNone/>
            </a:pPr>
            <a:r>
              <a:rPr lang="hr-HR" sz="3600" smtClean="0">
                <a:cs typeface="Times New Roman" pitchFamily="18" charset="0"/>
              </a:rPr>
              <a:t>COGNITIVE SEMANTICS</a:t>
            </a:r>
            <a:endParaRPr lang="en-US" sz="3600" smtClean="0">
              <a:cs typeface="Times New Roman" pitchFamily="18" charset="0"/>
            </a:endParaRPr>
          </a:p>
        </p:txBody>
      </p:sp>
    </p:spTree>
    <p:extLst>
      <p:ext uri="{BB962C8B-B14F-4D97-AF65-F5344CB8AC3E}">
        <p14:creationId xmlns:p14="http://schemas.microsoft.com/office/powerpoint/2010/main" val="20222993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335846"/>
            <a:ext cx="8686800" cy="8402300"/>
          </a:xfrm>
          <a:prstGeom prst="rect">
            <a:avLst/>
          </a:prstGeom>
        </p:spPr>
        <p:txBody>
          <a:bodyPr wrap="square">
            <a:spAutoFit/>
          </a:bodyPr>
          <a:lstStyle/>
          <a:p>
            <a:endParaRPr lang="en-US" dirty="0" smtClean="0"/>
          </a:p>
          <a:p>
            <a:endParaRPr lang="en-US" dirty="0"/>
          </a:p>
          <a:p>
            <a:r>
              <a:rPr lang="en-US" dirty="0" smtClean="0"/>
              <a:t> </a:t>
            </a:r>
            <a:r>
              <a:rPr lang="en-US" dirty="0"/>
              <a:t>Semantics is the study of meaning in language.  The term is taken from the Greek </a:t>
            </a:r>
            <a:r>
              <a:rPr lang="en-US" dirty="0" err="1"/>
              <a:t>seme</a:t>
            </a:r>
            <a:r>
              <a:rPr lang="en-US" dirty="0"/>
              <a:t>, meaning sign.   The word meaning can be defined in many ways, but the definition most pertinent to linguistics and the one we will use is that meaning is "the function of signs in language."  This understanding of meaning corresponds to German philosopher Ludwig Wittgenstein's definition: 'the meaning of a word is its use in the language' (in other words, the role a word plays in the language).  </a:t>
            </a:r>
          </a:p>
          <a:p>
            <a:endParaRPr lang="en-US" dirty="0"/>
          </a:p>
          <a:p>
            <a:r>
              <a:rPr lang="en-US" dirty="0"/>
              <a:t>    </a:t>
            </a:r>
            <a:endParaRPr lang="en-US" dirty="0" smtClean="0"/>
          </a:p>
          <a:p>
            <a:endParaRPr lang="en-US" dirty="0"/>
          </a:p>
          <a:p>
            <a:r>
              <a:rPr lang="en-US" dirty="0" smtClean="0"/>
              <a:t> </a:t>
            </a:r>
            <a:r>
              <a:rPr lang="en-US" dirty="0"/>
              <a:t>The term semantics was only invented in the 19th century, but the subject of meaning has interested philosophers for thousands of years.  The Greek philosophers were the first people known to have debated the nature of meaning.  They held two opposing views on the subject</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4254142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749145" cy="5355312"/>
          </a:xfrm>
          <a:prstGeom prst="rect">
            <a:avLst/>
          </a:prstGeom>
        </p:spPr>
        <p:txBody>
          <a:bodyPr wrap="square">
            <a:spAutoFit/>
          </a:bodyPr>
          <a:lstStyle/>
          <a:p>
            <a:r>
              <a:rPr lang="en-US" dirty="0"/>
              <a:t> </a:t>
            </a:r>
            <a:endParaRPr lang="en-US" dirty="0" smtClean="0"/>
          </a:p>
          <a:p>
            <a:endParaRPr lang="en-US" dirty="0"/>
          </a:p>
          <a:p>
            <a:r>
              <a:rPr lang="en-US" dirty="0" smtClean="0"/>
              <a:t>The </a:t>
            </a:r>
            <a:r>
              <a:rPr lang="en-US" dirty="0"/>
              <a:t>naturalist view, held by Plato and his followers, maintained that there was an intrinsic motivation between a word and its meaning.  The meaning of a word flows directly from its sound.  The Greek word </a:t>
            </a:r>
            <a:r>
              <a:rPr lang="en-US" dirty="0" err="1"/>
              <a:t>thalassa</a:t>
            </a:r>
            <a:r>
              <a:rPr lang="en-US" dirty="0"/>
              <a:t>, sea, in its classical pronunciation, supposedly sounded like the waves rushing up onto the beach.  If the naturalist view were entirely correct for all words, we would be able to tell the meaning of any word just by hearing it.  In reality only a few </a:t>
            </a:r>
            <a:r>
              <a:rPr lang="en-US" dirty="0" err="1"/>
              <a:t>onomotopoeic</a:t>
            </a:r>
            <a:r>
              <a:rPr lang="en-US" dirty="0"/>
              <a:t> words in each language actually sound something like what they </a:t>
            </a:r>
            <a:r>
              <a:rPr lang="en-US" dirty="0" err="1"/>
              <a:t>mean:swoosh</a:t>
            </a:r>
            <a:r>
              <a:rPr lang="en-US" dirty="0"/>
              <a:t>, splash, bow wow, meow.  Poets can skillfully use words with sound features that heighten the meaning intended:</a:t>
            </a:r>
          </a:p>
          <a:p>
            <a:endParaRPr lang="en-US" dirty="0"/>
          </a:p>
          <a:p>
            <a:r>
              <a:rPr lang="en-US" dirty="0"/>
              <a:t>      a.) Shevchenko (</a:t>
            </a:r>
            <a:r>
              <a:rPr lang="en-US" dirty="0" err="1"/>
              <a:t>Ot</a:t>
            </a:r>
            <a:r>
              <a:rPr lang="en-US" dirty="0"/>
              <a:t> </a:t>
            </a:r>
            <a:r>
              <a:rPr lang="en-US" dirty="0" err="1"/>
              <a:t>topota</a:t>
            </a:r>
            <a:r>
              <a:rPr lang="en-US" dirty="0"/>
              <a:t> </a:t>
            </a:r>
            <a:r>
              <a:rPr lang="en-US" dirty="0" err="1"/>
              <a:t>kopyt</a:t>
            </a:r>
            <a:r>
              <a:rPr lang="en-US" dirty="0"/>
              <a:t> </a:t>
            </a:r>
            <a:r>
              <a:rPr lang="en-US" dirty="0" err="1"/>
              <a:t>pyl</a:t>
            </a:r>
            <a:r>
              <a:rPr lang="en-US" dirty="0"/>
              <a:t> </a:t>
            </a:r>
            <a:r>
              <a:rPr lang="en-US" dirty="0" err="1"/>
              <a:t>po</a:t>
            </a:r>
            <a:r>
              <a:rPr lang="en-US" dirty="0"/>
              <a:t> </a:t>
            </a:r>
            <a:r>
              <a:rPr lang="en-US" dirty="0" err="1"/>
              <a:t>polu</a:t>
            </a:r>
            <a:r>
              <a:rPr lang="en-US" dirty="0"/>
              <a:t> </a:t>
            </a:r>
            <a:r>
              <a:rPr lang="en-US" dirty="0" err="1"/>
              <a:t>idyot</a:t>
            </a:r>
            <a:r>
              <a:rPr lang="en-US" dirty="0"/>
              <a:t>.)</a:t>
            </a:r>
          </a:p>
          <a:p>
            <a:endParaRPr lang="en-US" dirty="0"/>
          </a:p>
          <a:p>
            <a:r>
              <a:rPr lang="en-US" dirty="0"/>
              <a:t>      b.) Lermontov (... a on, </a:t>
            </a:r>
            <a:r>
              <a:rPr lang="en-US" dirty="0" err="1"/>
              <a:t>myatezhny</a:t>
            </a:r>
            <a:r>
              <a:rPr lang="en-US" dirty="0"/>
              <a:t>, </a:t>
            </a:r>
            <a:r>
              <a:rPr lang="en-US" dirty="0" err="1"/>
              <a:t>prosit</a:t>
            </a:r>
            <a:r>
              <a:rPr lang="en-US" dirty="0"/>
              <a:t> </a:t>
            </a:r>
            <a:r>
              <a:rPr lang="en-US" dirty="0" err="1"/>
              <a:t>buri</a:t>
            </a:r>
            <a:r>
              <a:rPr lang="en-US" dirty="0"/>
              <a:t>, </a:t>
            </a:r>
            <a:r>
              <a:rPr lang="en-US" dirty="0" err="1"/>
              <a:t>kak</a:t>
            </a:r>
            <a:r>
              <a:rPr lang="en-US" dirty="0"/>
              <a:t> </a:t>
            </a:r>
            <a:r>
              <a:rPr lang="en-US" dirty="0" err="1"/>
              <a:t>budto</a:t>
            </a:r>
            <a:r>
              <a:rPr lang="en-US" dirty="0"/>
              <a:t> v </a:t>
            </a:r>
            <a:r>
              <a:rPr lang="en-US" dirty="0" err="1"/>
              <a:t>buryakh</a:t>
            </a:r>
            <a:r>
              <a:rPr lang="en-US" dirty="0"/>
              <a:t> </a:t>
            </a:r>
            <a:r>
              <a:rPr lang="en-US" dirty="0" err="1"/>
              <a:t>yest</a:t>
            </a:r>
            <a:r>
              <a:rPr lang="en-US" dirty="0"/>
              <a:t> </a:t>
            </a:r>
            <a:r>
              <a:rPr lang="en-US" dirty="0" err="1"/>
              <a:t>pokoi</a:t>
            </a:r>
            <a:r>
              <a:rPr lang="en-US" dirty="0"/>
              <a:t>.)</a:t>
            </a:r>
          </a:p>
          <a:p>
            <a:endParaRPr lang="en-US" dirty="0"/>
          </a:p>
          <a:p>
            <a:r>
              <a:rPr lang="en-US" dirty="0"/>
              <a:t>But poetic sound imagery represents a rare, highly clever use of language, so the naturalist approach is applicable to only a tiny portion of any language.</a:t>
            </a:r>
          </a:p>
          <a:p>
            <a:endParaRPr lang="en-US" dirty="0"/>
          </a:p>
          <a:p>
            <a:r>
              <a:rPr lang="en-US" dirty="0"/>
              <a:t> </a:t>
            </a:r>
          </a:p>
        </p:txBody>
      </p:sp>
    </p:spTree>
    <p:extLst>
      <p:ext uri="{BB962C8B-B14F-4D97-AF65-F5344CB8AC3E}">
        <p14:creationId xmlns:p14="http://schemas.microsoft.com/office/powerpoint/2010/main" val="45406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10600" cy="3416320"/>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r>
              <a:rPr lang="en-US" dirty="0" smtClean="0"/>
              <a:t> </a:t>
            </a:r>
            <a:r>
              <a:rPr lang="en-US" dirty="0"/>
              <a:t>The conventionalist view of Aristotle and his followers holds that the connection between sound and meaning is completely arbitrary, a matter of social convention and prior agreement between speakers.  It is true that the form of most words is arbitrary from an extra-linguistic point of view. This position is much nearer the truth. </a:t>
            </a:r>
          </a:p>
          <a:p>
            <a:endParaRPr lang="en-US" dirty="0"/>
          </a:p>
          <a:p>
            <a:r>
              <a:rPr lang="en-US" dirty="0"/>
              <a:t>      </a:t>
            </a:r>
          </a:p>
        </p:txBody>
      </p:sp>
    </p:spTree>
    <p:extLst>
      <p:ext uri="{BB962C8B-B14F-4D97-AF65-F5344CB8AC3E}">
        <p14:creationId xmlns:p14="http://schemas.microsoft.com/office/powerpoint/2010/main" val="4177800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4345"/>
            <a:ext cx="7467600" cy="3693319"/>
          </a:xfrm>
          <a:prstGeom prst="rect">
            <a:avLst/>
          </a:prstGeom>
        </p:spPr>
        <p:txBody>
          <a:bodyPr wrap="square">
            <a:spAutoFit/>
          </a:bodyPr>
          <a:lstStyle/>
          <a:p>
            <a:pPr lvl="0"/>
            <a:r>
              <a:rPr lang="en-US" dirty="0">
                <a:solidFill>
                  <a:prstClr val="black"/>
                </a:solidFill>
              </a:rPr>
              <a:t>However, the form of a word may be motivated by the forms of other words in a language.  That is, although a word's meaning is arbitrary from the point of view of the real world, it is often somehow motivated by the system of the language it is a part of. In studying morphology we saw that the meaning of a word can often be deduced from knowing the meaning of its parts.  Since words often originate from other words, a word very often has some historical reason for being the shape it is.  Sometimes the origin (or etymology) of a word is completely transparent, as in the case of unknown from known, or discomfort from comfort.  At other times the origin of a word is less immediately obvious but nevertheless present in the form of a word, as in the case of acorn &lt; oak + </a:t>
            </a:r>
            <a:r>
              <a:rPr lang="en-US" dirty="0" err="1">
                <a:solidFill>
                  <a:prstClr val="black"/>
                </a:solidFill>
              </a:rPr>
              <a:t>orn</a:t>
            </a:r>
            <a:r>
              <a:rPr lang="en-US" dirty="0">
                <a:solidFill>
                  <a:prstClr val="black"/>
                </a:solidFill>
              </a:rPr>
              <a:t>.</a:t>
            </a:r>
          </a:p>
          <a:p>
            <a:pPr lvl="0"/>
            <a:endParaRPr lang="en-US" dirty="0">
              <a:solidFill>
                <a:prstClr val="black"/>
              </a:solidFill>
            </a:endParaRPr>
          </a:p>
          <a:p>
            <a:pPr lvl="0"/>
            <a:r>
              <a:rPr lang="en-US" dirty="0">
                <a:solidFill>
                  <a:prstClr val="black"/>
                </a:solidFill>
              </a:rPr>
              <a:t> </a:t>
            </a:r>
            <a:endParaRPr lang="en-US" dirty="0"/>
          </a:p>
        </p:txBody>
      </p:sp>
    </p:spTree>
    <p:extLst>
      <p:ext uri="{BB962C8B-B14F-4D97-AF65-F5344CB8AC3E}">
        <p14:creationId xmlns:p14="http://schemas.microsoft.com/office/powerpoint/2010/main" val="1138124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457200"/>
            <a:ext cx="8382000" cy="1390650"/>
          </a:xfrm>
        </p:spPr>
        <p:txBody>
          <a:bodyPr/>
          <a:lstStyle/>
          <a:p>
            <a:r>
              <a:rPr lang="en-US" dirty="0" smtClean="0"/>
              <a:t>The scope of Semantics</a:t>
            </a:r>
            <a:br>
              <a:rPr lang="en-US" dirty="0" smtClean="0"/>
            </a:br>
            <a:r>
              <a:rPr lang="en-US" dirty="0" smtClean="0"/>
              <a:t>types of meaning  </a:t>
            </a:r>
            <a:endParaRPr lang="en-US" dirty="0"/>
          </a:p>
        </p:txBody>
      </p:sp>
    </p:spTree>
    <p:extLst>
      <p:ext uri="{BB962C8B-B14F-4D97-AF65-F5344CB8AC3E}">
        <p14:creationId xmlns:p14="http://schemas.microsoft.com/office/powerpoint/2010/main" val="352396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600200"/>
            <a:ext cx="6934200" cy="2031325"/>
          </a:xfrm>
          <a:prstGeom prst="rect">
            <a:avLst/>
          </a:prstGeom>
        </p:spPr>
        <p:txBody>
          <a:bodyPr wrap="square">
            <a:spAutoFit/>
          </a:bodyPr>
          <a:lstStyle/>
          <a:p>
            <a:r>
              <a:rPr lang="en-US" dirty="0">
                <a:latin typeface="Arial"/>
                <a:cs typeface="Arial"/>
              </a:rPr>
              <a:t>• </a:t>
            </a:r>
            <a:r>
              <a:rPr lang="en-US" b="1" dirty="0">
                <a:latin typeface="Calibri,Bold"/>
                <a:cs typeface="Arial"/>
              </a:rPr>
              <a:t>In this chapter Palmer tries to</a:t>
            </a:r>
          </a:p>
          <a:p>
            <a:r>
              <a:rPr lang="en-US" b="1" dirty="0">
                <a:latin typeface="Calibri,Bold"/>
              </a:rPr>
              <a:t>clear the way for the</a:t>
            </a:r>
          </a:p>
          <a:p>
            <a:r>
              <a:rPr lang="en-US" b="1" dirty="0">
                <a:latin typeface="Calibri,Bold"/>
              </a:rPr>
              <a:t>considerations of the various</a:t>
            </a:r>
          </a:p>
          <a:p>
            <a:r>
              <a:rPr lang="en-US" b="1" dirty="0">
                <a:latin typeface="Calibri,Bold"/>
              </a:rPr>
              <a:t>aspects of semantics (which will</a:t>
            </a:r>
          </a:p>
          <a:p>
            <a:r>
              <a:rPr lang="en-US" b="1" dirty="0">
                <a:latin typeface="Calibri,Bold"/>
              </a:rPr>
              <a:t>be discussed in the coming</a:t>
            </a:r>
          </a:p>
          <a:p>
            <a:r>
              <a:rPr lang="en-US" b="1" dirty="0">
                <a:latin typeface="Calibri,Bold"/>
              </a:rPr>
              <a:t>chapters).</a:t>
            </a:r>
          </a:p>
          <a:p>
            <a:r>
              <a:rPr lang="en-US" dirty="0">
                <a:latin typeface="Arial"/>
                <a:cs typeface="Arial"/>
              </a:rPr>
              <a:t>• </a:t>
            </a:r>
            <a:r>
              <a:rPr lang="en-US" b="1" dirty="0">
                <a:latin typeface="Calibri,Bold"/>
                <a:cs typeface="Arial"/>
              </a:rPr>
              <a:t>He will clear the way by:</a:t>
            </a:r>
            <a:endParaRPr lang="en-US" dirty="0"/>
          </a:p>
        </p:txBody>
      </p:sp>
    </p:spTree>
    <p:extLst>
      <p:ext uri="{BB962C8B-B14F-4D97-AF65-F5344CB8AC3E}">
        <p14:creationId xmlns:p14="http://schemas.microsoft.com/office/powerpoint/2010/main" val="652220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2361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324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1"/>
            <a:ext cx="8382000" cy="5638800"/>
          </a:xfrm>
        </p:spPr>
        <p:txBody>
          <a:bodyPr/>
          <a:lstStyle/>
          <a:p>
            <a:r>
              <a:rPr lang="en-US" sz="3200" dirty="0" err="1">
                <a:latin typeface="Times New Roman"/>
                <a:ea typeface="Times New Roman"/>
                <a:cs typeface="Arial"/>
              </a:rPr>
              <a:t>Arcnoff</a:t>
            </a:r>
            <a:r>
              <a:rPr lang="en-US" sz="3200" dirty="0">
                <a:latin typeface="Times New Roman"/>
                <a:ea typeface="Times New Roman"/>
                <a:cs typeface="Arial"/>
              </a:rPr>
              <a:t> and Miller (2003:370) says that semantics focuses on theories of meaning which apply to sentences that make statements, and are taken to be either true are false. This assumption shows that there is relationship between linguistic expression and the world which is at the core of linguistic meaning.</a:t>
            </a:r>
            <a:endParaRPr lang="en-US" sz="3200" dirty="0">
              <a:latin typeface="Calibri"/>
              <a:ea typeface="Calibri"/>
              <a:cs typeface="Arial"/>
            </a:endParaRPr>
          </a:p>
          <a:p>
            <a:endParaRPr lang="en-US" sz="3200" dirty="0"/>
          </a:p>
        </p:txBody>
      </p:sp>
    </p:spTree>
    <p:extLst>
      <p:ext uri="{BB962C8B-B14F-4D97-AF65-F5344CB8AC3E}">
        <p14:creationId xmlns:p14="http://schemas.microsoft.com/office/powerpoint/2010/main" val="486945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439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5320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273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096001"/>
          </a:xfrm>
        </p:spPr>
        <p:txBody>
          <a:bodyPr/>
          <a:lstStyle/>
          <a:p>
            <a:pPr marL="0" marR="0" indent="450215" algn="just">
              <a:lnSpc>
                <a:spcPts val="2000"/>
              </a:lnSpc>
              <a:spcBef>
                <a:spcPts val="0"/>
              </a:spcBef>
              <a:spcAft>
                <a:spcPts val="0"/>
              </a:spcAft>
            </a:pPr>
            <a:endParaRPr lang="en-US" sz="2800" b="1" dirty="0" smtClean="0">
              <a:latin typeface="Times New Roman"/>
              <a:ea typeface="Times New Roman"/>
              <a:cs typeface="Arial"/>
            </a:endParaRPr>
          </a:p>
          <a:p>
            <a:pPr marL="0" marR="0" indent="450215" algn="just">
              <a:lnSpc>
                <a:spcPts val="2000"/>
              </a:lnSpc>
              <a:spcBef>
                <a:spcPts val="0"/>
              </a:spcBef>
              <a:spcAft>
                <a:spcPts val="0"/>
              </a:spcAft>
            </a:pPr>
            <a:endParaRPr lang="en-US" sz="2800" b="1" dirty="0">
              <a:latin typeface="Times New Roman"/>
              <a:ea typeface="Times New Roman"/>
              <a:cs typeface="Arial"/>
            </a:endParaRPr>
          </a:p>
          <a:p>
            <a:pPr marL="0" marR="0" indent="450215" algn="just">
              <a:lnSpc>
                <a:spcPts val="2000"/>
              </a:lnSpc>
              <a:spcBef>
                <a:spcPts val="0"/>
              </a:spcBef>
              <a:spcAft>
                <a:spcPts val="0"/>
              </a:spcAft>
            </a:pPr>
            <a:r>
              <a:rPr lang="en-US" sz="2800" b="1" dirty="0" smtClean="0">
                <a:latin typeface="Times New Roman"/>
                <a:ea typeface="Times New Roman"/>
                <a:cs typeface="Arial"/>
              </a:rPr>
              <a:t>Semantics</a:t>
            </a:r>
            <a:r>
              <a:rPr lang="en-US" sz="2800" dirty="0">
                <a:latin typeface="Times New Roman"/>
                <a:ea typeface="Times New Roman"/>
                <a:cs typeface="Arial"/>
              </a:rPr>
              <a:t> as</a:t>
            </a:r>
            <a:r>
              <a:rPr lang="en-US" sz="2800" dirty="0">
                <a:solidFill>
                  <a:srgbClr val="FF0000"/>
                </a:solidFill>
                <a:latin typeface="Times New Roman"/>
                <a:ea typeface="Times New Roman"/>
                <a:cs typeface="Arial"/>
              </a:rPr>
              <a:t> </a:t>
            </a:r>
            <a:r>
              <a:rPr lang="en-US" sz="2800" b="1" dirty="0">
                <a:solidFill>
                  <a:srgbClr val="FF0000"/>
                </a:solidFill>
                <a:latin typeface="Times New Roman"/>
                <a:ea typeface="Times New Roman"/>
                <a:cs typeface="Arial"/>
              </a:rPr>
              <a:t>a general explanation is about the study of meaning of the words, phrases, sentences, and discourse</a:t>
            </a:r>
            <a:r>
              <a:rPr lang="en-US" sz="2800" dirty="0">
                <a:latin typeface="Times New Roman"/>
                <a:ea typeface="Times New Roman"/>
                <a:cs typeface="Arial"/>
              </a:rPr>
              <a:t>.</a:t>
            </a:r>
            <a:r>
              <a:rPr lang="en-US" sz="2800" b="1" dirty="0">
                <a:latin typeface="Times New Roman"/>
                <a:ea typeface="Times New Roman"/>
                <a:cs typeface="Arial"/>
              </a:rPr>
              <a:t> </a:t>
            </a:r>
            <a:endParaRPr lang="en-US" sz="2800" b="1" dirty="0" smtClean="0">
              <a:latin typeface="Times New Roman"/>
              <a:ea typeface="Times New Roman"/>
              <a:cs typeface="Arial"/>
            </a:endParaRPr>
          </a:p>
          <a:p>
            <a:pPr marL="0" marR="0" indent="450215" algn="just">
              <a:lnSpc>
                <a:spcPts val="2000"/>
              </a:lnSpc>
              <a:spcBef>
                <a:spcPts val="0"/>
              </a:spcBef>
              <a:spcAft>
                <a:spcPts val="0"/>
              </a:spcAft>
            </a:pPr>
            <a:endParaRPr lang="en-US" sz="2800" b="1" dirty="0">
              <a:latin typeface="Times New Roman"/>
              <a:ea typeface="Times New Roman"/>
              <a:cs typeface="Arial"/>
            </a:endParaRPr>
          </a:p>
          <a:p>
            <a:pPr marL="0" marR="0" indent="0" algn="just">
              <a:spcBef>
                <a:spcPts val="0"/>
              </a:spcBef>
              <a:spcAft>
                <a:spcPts val="0"/>
              </a:spcAft>
              <a:buNone/>
            </a:pPr>
            <a:r>
              <a:rPr lang="en-US" sz="2800" dirty="0" smtClean="0">
                <a:latin typeface="Times New Roman"/>
                <a:ea typeface="Times New Roman"/>
                <a:cs typeface="Arial"/>
              </a:rPr>
              <a:t>Lyons </a:t>
            </a:r>
            <a:r>
              <a:rPr lang="en-US" sz="2800" dirty="0">
                <a:latin typeface="Times New Roman"/>
                <a:ea typeface="Times New Roman"/>
                <a:cs typeface="Arial"/>
              </a:rPr>
              <a:t>(1977:1) states that semantics is generally defined as the study of meaning. Palmer (1981:1) argues that semantics is the technical term used to refer to the study of meaning, and, since meaning is a part of language, semantics is a part of linguistics. Unfortunately, ‘meaning’ covers a variety of aspects of language, and there is no general agreement about the nature of meaning, what aspects of it may properly be included in semantics, or the way in which it should be described</a:t>
            </a:r>
            <a:r>
              <a:rPr lang="en-US" sz="2800" dirty="0" smtClean="0">
                <a:latin typeface="Times New Roman"/>
                <a:ea typeface="Times New Roman"/>
                <a:cs typeface="Arial"/>
              </a:rPr>
              <a:t>.</a:t>
            </a:r>
            <a:endParaRPr lang="en-US" sz="2400" dirty="0">
              <a:latin typeface="Calibri"/>
              <a:ea typeface="Calibri"/>
              <a:cs typeface="Arial"/>
            </a:endParaRPr>
          </a:p>
        </p:txBody>
      </p:sp>
    </p:spTree>
    <p:extLst>
      <p:ext uri="{BB962C8B-B14F-4D97-AF65-F5344CB8AC3E}">
        <p14:creationId xmlns:p14="http://schemas.microsoft.com/office/powerpoint/2010/main" val="355215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1"/>
            <a:ext cx="8305800" cy="5638800"/>
          </a:xfrm>
        </p:spPr>
        <p:txBody>
          <a:bodyPr/>
          <a:lstStyle/>
          <a:p>
            <a:r>
              <a:rPr lang="en-US" dirty="0"/>
              <a:t>Lehrer (1974:1) asserts that semantics, the study of meaning, is a vast field, touching on most aspects of the structure and function of language as well as problems in psychology, philosophy, and anthropology</a:t>
            </a:r>
            <a:r>
              <a:rPr lang="en-US" dirty="0" smtClean="0"/>
              <a:t>.</a:t>
            </a:r>
          </a:p>
          <a:p>
            <a:endParaRPr lang="en-US" dirty="0"/>
          </a:p>
          <a:p>
            <a:endParaRPr lang="en-US" dirty="0" smtClean="0"/>
          </a:p>
          <a:p>
            <a:r>
              <a:rPr lang="en-US" dirty="0" err="1" smtClean="0"/>
              <a:t>Tarigan</a:t>
            </a:r>
            <a:r>
              <a:rPr lang="en-US" dirty="0" smtClean="0"/>
              <a:t> </a:t>
            </a:r>
            <a:r>
              <a:rPr lang="en-US" dirty="0"/>
              <a:t>(1985:7) states that semantic s is a meaning determination. Semantics studies about both symbols and signs that state a meaning and connect a meaning to another. Therefore, semantics is a technical term referring to the study of meaning, and since meaning is a part of language, semantics is a part of linguistics.</a:t>
            </a:r>
          </a:p>
          <a:p>
            <a:endParaRPr lang="en-US" dirty="0"/>
          </a:p>
          <a:p>
            <a:endParaRPr lang="en-US" dirty="0"/>
          </a:p>
        </p:txBody>
      </p:sp>
    </p:spTree>
    <p:extLst>
      <p:ext uri="{BB962C8B-B14F-4D97-AF65-F5344CB8AC3E}">
        <p14:creationId xmlns:p14="http://schemas.microsoft.com/office/powerpoint/2010/main" val="300884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1"/>
            <a:ext cx="8382000" cy="5715000"/>
          </a:xfrm>
        </p:spPr>
        <p:txBody>
          <a:bodyPr/>
          <a:lstStyle/>
          <a:p>
            <a:r>
              <a:rPr lang="en-US" sz="2800" dirty="0"/>
              <a:t>Semantics is the study of meaning. The word "semantics" itself denotes arrange of ideas, from the popular to the highly technical. It is often used in ordinary language to denote a problem of understanding that comes down to word selection or connotation. This problem of understanding has been the subject of many formal inquiries, over a long period of time</a:t>
            </a:r>
            <a:r>
              <a:rPr lang="en-US" dirty="0"/>
              <a:t>. </a:t>
            </a:r>
          </a:p>
        </p:txBody>
      </p:sp>
    </p:spTree>
    <p:extLst>
      <p:ext uri="{BB962C8B-B14F-4D97-AF65-F5344CB8AC3E}">
        <p14:creationId xmlns:p14="http://schemas.microsoft.com/office/powerpoint/2010/main" val="2698493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1"/>
            <a:ext cx="8382000" cy="5791200"/>
          </a:xfrm>
        </p:spPr>
        <p:txBody>
          <a:bodyPr/>
          <a:lstStyle/>
          <a:p>
            <a:r>
              <a:rPr lang="en-US" dirty="0"/>
              <a:t>The formal study of semantics intersects with many other fields of inquiry, including proxemics, lexicology, syntax, pragmatics and others, although semantics is a well-defined field in its own </a:t>
            </a:r>
            <a:r>
              <a:rPr lang="en-US" dirty="0" smtClean="0"/>
              <a:t>right</a:t>
            </a:r>
            <a:endParaRPr lang="en-US" dirty="0"/>
          </a:p>
          <a:p>
            <a:endParaRPr lang="en-US" dirty="0"/>
          </a:p>
        </p:txBody>
      </p:sp>
    </p:spTree>
    <p:extLst>
      <p:ext uri="{BB962C8B-B14F-4D97-AF65-F5344CB8AC3E}">
        <p14:creationId xmlns:p14="http://schemas.microsoft.com/office/powerpoint/2010/main" val="3779404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0" y="304800"/>
            <a:ext cx="8229600" cy="1143000"/>
          </a:xfrm>
        </p:spPr>
        <p:txBody>
          <a:bodyPr/>
          <a:lstStyle/>
          <a:p>
            <a:r>
              <a:rPr lang="hr-HR" smtClean="0"/>
              <a:t>Historical semantics</a:t>
            </a:r>
          </a:p>
        </p:txBody>
      </p:sp>
      <p:sp>
        <p:nvSpPr>
          <p:cNvPr id="3" name="Content Placeholder 2"/>
          <p:cNvSpPr>
            <a:spLocks noGrp="1"/>
          </p:cNvSpPr>
          <p:nvPr>
            <p:ph idx="4294967295"/>
          </p:nvPr>
        </p:nvSpPr>
        <p:spPr>
          <a:xfrm>
            <a:off x="0" y="1981200"/>
            <a:ext cx="7772400" cy="4114800"/>
          </a:xfrm>
        </p:spPr>
        <p:txBody>
          <a:bodyPr>
            <a:normAutofit/>
          </a:bodyPr>
          <a:lstStyle/>
          <a:p>
            <a:pPr>
              <a:lnSpc>
                <a:spcPct val="80000"/>
              </a:lnSpc>
            </a:pPr>
            <a:r>
              <a:rPr lang="hr-HR" sz="2000" dirty="0" smtClean="0"/>
              <a:t>deals with the </a:t>
            </a:r>
            <a:r>
              <a:rPr lang="hr-HR" sz="2000" u="sng" dirty="0" smtClean="0"/>
              <a:t>study of change of meaning in time</a:t>
            </a:r>
            <a:endParaRPr lang="hr-HR" sz="2000" dirty="0" smtClean="0"/>
          </a:p>
          <a:p>
            <a:pPr>
              <a:lnSpc>
                <a:spcPct val="80000"/>
              </a:lnSpc>
            </a:pPr>
            <a:r>
              <a:rPr lang="hr-HR" sz="2000" dirty="0" smtClean="0"/>
              <a:t>Bloomfield lists a number of different changes:</a:t>
            </a:r>
          </a:p>
          <a:p>
            <a:pPr>
              <a:lnSpc>
                <a:spcPct val="80000"/>
              </a:lnSpc>
            </a:pPr>
            <a:r>
              <a:rPr lang="hr-HR" sz="2000" b="1" dirty="0" smtClean="0"/>
              <a:t>Narrowing</a:t>
            </a:r>
            <a:r>
              <a:rPr lang="hr-HR" sz="2000" dirty="0" smtClean="0"/>
              <a:t>: meat					'food'</a:t>
            </a:r>
          </a:p>
          <a:p>
            <a:pPr>
              <a:lnSpc>
                <a:spcPct val="80000"/>
              </a:lnSpc>
            </a:pPr>
            <a:r>
              <a:rPr lang="hr-HR" sz="2000" b="1" dirty="0" smtClean="0"/>
              <a:t>Widening</a:t>
            </a:r>
            <a:r>
              <a:rPr lang="hr-HR" sz="2000" dirty="0" smtClean="0"/>
              <a:t>:bird					'nestling'</a:t>
            </a:r>
          </a:p>
          <a:p>
            <a:pPr>
              <a:lnSpc>
                <a:spcPct val="80000"/>
              </a:lnSpc>
            </a:pPr>
            <a:r>
              <a:rPr lang="hr-HR" sz="2000" b="1" dirty="0" smtClean="0"/>
              <a:t>Degeneration</a:t>
            </a:r>
            <a:r>
              <a:rPr lang="hr-HR" sz="2000" dirty="0" smtClean="0"/>
              <a:t>: knave					'boy'</a:t>
            </a:r>
          </a:p>
          <a:p>
            <a:pPr>
              <a:lnSpc>
                <a:spcPct val="80000"/>
              </a:lnSpc>
            </a:pPr>
            <a:r>
              <a:rPr lang="hr-HR" sz="2000" b="1" dirty="0" smtClean="0"/>
              <a:t>Elevation</a:t>
            </a:r>
            <a:r>
              <a:rPr lang="hr-HR" sz="2000" dirty="0" smtClean="0"/>
              <a:t>: knight					'boy'</a:t>
            </a:r>
          </a:p>
          <a:p>
            <a:pPr>
              <a:lnSpc>
                <a:spcPct val="80000"/>
              </a:lnSpc>
            </a:pPr>
            <a:endParaRPr lang="hr-HR" sz="2000" dirty="0" smtClean="0"/>
          </a:p>
        </p:txBody>
      </p:sp>
    </p:spTree>
    <p:extLst>
      <p:ext uri="{BB962C8B-B14F-4D97-AF65-F5344CB8AC3E}">
        <p14:creationId xmlns:p14="http://schemas.microsoft.com/office/powerpoint/2010/main" val="16044568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xfrm>
            <a:off x="531812" y="983488"/>
            <a:ext cx="8305801" cy="1143000"/>
          </a:xfrm>
        </p:spPr>
        <p:txBody>
          <a:bodyPr>
            <a:normAutofit fontScale="90000"/>
          </a:bodyPr>
          <a:lstStyle/>
          <a:p>
            <a:pPr fontAlgn="auto">
              <a:spcAft>
                <a:spcPts val="0"/>
              </a:spcAft>
              <a:defRPr/>
            </a:pPr>
            <a:r>
              <a:rPr lang="hr-HR" sz="4000"/>
              <a:t>Semantics and other linguistic disciplines</a:t>
            </a:r>
            <a:endParaRPr lang="en-US" sz="4000"/>
          </a:p>
        </p:txBody>
      </p:sp>
      <p:sp>
        <p:nvSpPr>
          <p:cNvPr id="12291" name="Content Placeholder 2"/>
          <p:cNvSpPr>
            <a:spLocks noGrp="1"/>
          </p:cNvSpPr>
          <p:nvPr>
            <p:ph idx="4294967295"/>
          </p:nvPr>
        </p:nvSpPr>
        <p:spPr>
          <a:xfrm>
            <a:off x="381000" y="1600201"/>
            <a:ext cx="7848600" cy="4419600"/>
          </a:xfrm>
        </p:spPr>
        <p:txBody>
          <a:bodyPr/>
          <a:lstStyle/>
          <a:p>
            <a:pPr>
              <a:buFontTx/>
              <a:buNone/>
            </a:pPr>
            <a:endParaRPr lang="hr-HR" sz="2800" dirty="0" smtClean="0"/>
          </a:p>
          <a:p>
            <a:pPr>
              <a:buFontTx/>
              <a:buNone/>
            </a:pPr>
            <a:endParaRPr lang="hr-HR" sz="2800" dirty="0" smtClean="0"/>
          </a:p>
          <a:p>
            <a:pPr>
              <a:buFontTx/>
              <a:buNone/>
            </a:pPr>
            <a:r>
              <a:rPr lang="hr-HR" sz="3200" dirty="0" smtClean="0"/>
              <a:t>1. </a:t>
            </a:r>
            <a:r>
              <a:rPr lang="hr-HR" sz="2800" dirty="0" smtClean="0"/>
              <a:t>ETYMOLOGY-discovery of the earlier meanings of words, the 'true' meaning of words (first serious discussion is in Plato's </a:t>
            </a:r>
            <a:r>
              <a:rPr lang="hr-HR" sz="2800" i="1" dirty="0" smtClean="0"/>
              <a:t>Cratylus</a:t>
            </a:r>
            <a:r>
              <a:rPr lang="hr-HR" sz="2800" dirty="0" smtClean="0"/>
              <a:t>)</a:t>
            </a:r>
          </a:p>
          <a:p>
            <a:r>
              <a:rPr lang="hr-HR" sz="2800" dirty="0" smtClean="0"/>
              <a:t>Chief difficulty: there can be no 'true' or 'original' meaning (</a:t>
            </a:r>
            <a:r>
              <a:rPr lang="hr-HR" sz="2800" i="1" dirty="0" smtClean="0"/>
              <a:t>nice</a:t>
            </a:r>
            <a:r>
              <a:rPr lang="hr-HR" sz="2800" dirty="0" smtClean="0"/>
              <a:t> once meant 'silly'. Lat. nescius-'ignorant').</a:t>
            </a:r>
          </a:p>
          <a:p>
            <a:pPr>
              <a:buFontTx/>
              <a:buNone/>
            </a:pPr>
            <a:endParaRPr lang="hr-HR" sz="2800" dirty="0" smtClean="0"/>
          </a:p>
          <a:p>
            <a:endParaRPr lang="hr-HR" sz="3200" dirty="0" smtClean="0"/>
          </a:p>
        </p:txBody>
      </p:sp>
    </p:spTree>
    <p:extLst>
      <p:ext uri="{BB962C8B-B14F-4D97-AF65-F5344CB8AC3E}">
        <p14:creationId xmlns:p14="http://schemas.microsoft.com/office/powerpoint/2010/main" val="163538600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103</TotalTime>
  <Words>1442</Words>
  <Application>Microsoft Office PowerPoint</Application>
  <PresentationFormat>On-screen Show (4:3)</PresentationFormat>
  <Paragraphs>147</Paragraphs>
  <Slides>32</Slides>
  <Notes>10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semantics</vt:lpstr>
      <vt:lpstr>Semantics and other linguistic disciplines</vt:lpstr>
      <vt:lpstr>PowerPoint Presentation</vt:lpstr>
      <vt:lpstr>PowerPoint Presentation</vt:lpstr>
      <vt:lpstr>PowerPoint Presentation</vt:lpstr>
      <vt:lpstr>PowerPoint Presentation</vt:lpstr>
      <vt:lpstr>Semantics in other disciplines</vt:lpstr>
      <vt:lpstr>PowerPoint Presentation</vt:lpstr>
      <vt:lpstr>PowerPoint Presentation</vt:lpstr>
      <vt:lpstr>Exact beginning of semantics?</vt:lpstr>
      <vt:lpstr>PowerPoint Presentation</vt:lpstr>
      <vt:lpstr>Development of semantics</vt:lpstr>
      <vt:lpstr>PowerPoint Presentation</vt:lpstr>
      <vt:lpstr>PowerPoint Presentation</vt:lpstr>
      <vt:lpstr>PowerPoint Presentation</vt:lpstr>
      <vt:lpstr>PowerPoint Presentation</vt:lpstr>
      <vt:lpstr>PowerPoint Presentation</vt:lpstr>
      <vt:lpstr>PowerPoint Presentation</vt:lpstr>
      <vt:lpstr>The scope of Semantics types of meaning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the term ‘semantics’</dc:title>
  <dc:creator>Windows Se7en</dc:creator>
  <cp:lastModifiedBy>n0ak95</cp:lastModifiedBy>
  <cp:revision>15</cp:revision>
  <dcterms:created xsi:type="dcterms:W3CDTF">2006-08-16T00:00:00Z</dcterms:created>
  <dcterms:modified xsi:type="dcterms:W3CDTF">2017-10-10T06:37:05Z</dcterms:modified>
</cp:coreProperties>
</file>