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4" r:id="rId8"/>
    <p:sldId id="275" r:id="rId9"/>
    <p:sldId id="27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8691B-0CD7-4208-8CBA-411756126A10}" type="datetimeFigureOut">
              <a:rPr lang="en-US" smtClean="0"/>
              <a:pPr/>
              <a:t>5/21/2023</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86866F-29E4-47B7-9E4E-D9E6D873557D}" type="slidenum">
              <a:rPr lang="en-US" smtClean="0"/>
              <a:pPr/>
              <a:t>‹#›</a:t>
            </a:fld>
            <a:endParaRPr lang="en-US"/>
          </a:p>
        </p:txBody>
      </p:sp>
    </p:spTree>
    <p:extLst>
      <p:ext uri="{BB962C8B-B14F-4D97-AF65-F5344CB8AC3E}">
        <p14:creationId xmlns:p14="http://schemas.microsoft.com/office/powerpoint/2010/main" val="3127684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9D86866F-29E4-47B7-9E4E-D9E6D873557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21.05.2023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21.05.2023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21.05.2023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21.05.2023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21.05.2023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21.05.2023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21.05.2023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6"/>
            <a:ext cx="7772400" cy="1728192"/>
          </a:xfrm>
        </p:spPr>
        <p:txBody>
          <a:bodyPr>
            <a:normAutofit/>
          </a:bodyPr>
          <a:lstStyle/>
          <a:p>
            <a:pPr algn="r" rtl="1"/>
            <a:r>
              <a:rPr lang="ar-IQ" sz="2000" b="1" dirty="0" smtClean="0">
                <a:solidFill>
                  <a:schemeClr val="tx1"/>
                </a:solidFill>
              </a:rPr>
              <a:t>حكومة اقليم كردستان</a:t>
            </a:r>
            <a:r>
              <a:rPr lang="ar-JO" sz="2000" b="1" dirty="0" smtClean="0">
                <a:solidFill>
                  <a:schemeClr val="tx1"/>
                </a:solidFill>
              </a:rPr>
              <a:t>/عیراق</a:t>
            </a:r>
            <a:r>
              <a:rPr lang="en-US" sz="2000" dirty="0" smtClean="0">
                <a:solidFill>
                  <a:schemeClr val="tx1"/>
                </a:solidFill>
              </a:rPr>
              <a:t/>
            </a:r>
            <a:br>
              <a:rPr lang="en-US" sz="2000" dirty="0" smtClean="0">
                <a:solidFill>
                  <a:schemeClr val="tx1"/>
                </a:solidFill>
              </a:rPr>
            </a:br>
            <a:r>
              <a:rPr lang="ar-IQ" sz="2000" b="1" dirty="0" smtClean="0">
                <a:solidFill>
                  <a:schemeClr val="tx1"/>
                </a:solidFill>
              </a:rPr>
              <a:t>وزارة تعليم العالي والبحث العلمي</a:t>
            </a:r>
            <a:r>
              <a:rPr lang="en-US" sz="2000" dirty="0" smtClean="0">
                <a:solidFill>
                  <a:schemeClr val="tx1"/>
                </a:solidFill>
              </a:rPr>
              <a:t/>
            </a:r>
            <a:br>
              <a:rPr lang="en-US" sz="2000" dirty="0" smtClean="0">
                <a:solidFill>
                  <a:schemeClr val="tx1"/>
                </a:solidFill>
              </a:rPr>
            </a:br>
            <a:r>
              <a:rPr lang="ar-IQ" sz="2000" b="1" dirty="0" smtClean="0">
                <a:solidFill>
                  <a:schemeClr val="tx1"/>
                </a:solidFill>
              </a:rPr>
              <a:t>جامعة صلاح الدين/اربيل</a:t>
            </a:r>
            <a:r>
              <a:rPr lang="en-US" sz="1800" dirty="0" smtClean="0"/>
              <a:t/>
            </a:r>
            <a:br>
              <a:rPr lang="en-US" sz="1800" dirty="0" smtClean="0"/>
            </a:br>
            <a:endParaRPr lang="en-US" sz="1800" dirty="0"/>
          </a:p>
        </p:txBody>
      </p:sp>
      <p:sp>
        <p:nvSpPr>
          <p:cNvPr id="3" name="Подзаголовок 2"/>
          <p:cNvSpPr>
            <a:spLocks noGrp="1"/>
          </p:cNvSpPr>
          <p:nvPr>
            <p:ph type="subTitle" idx="1"/>
          </p:nvPr>
        </p:nvSpPr>
        <p:spPr>
          <a:xfrm>
            <a:off x="1475656" y="2852936"/>
            <a:ext cx="7448872" cy="3600400"/>
          </a:xfrm>
        </p:spPr>
        <p:txBody>
          <a:bodyPr>
            <a:normAutofit/>
          </a:bodyPr>
          <a:lstStyle/>
          <a:p>
            <a:pPr algn="ctr" rtl="1"/>
            <a:r>
              <a:rPr lang="ar-IQ" sz="4800" dirty="0" smtClean="0">
                <a:solidFill>
                  <a:schemeClr val="tx1"/>
                </a:solidFill>
              </a:rPr>
              <a:t> </a:t>
            </a:r>
            <a:r>
              <a:rPr lang="ar-IQ" sz="2400" dirty="0" smtClean="0">
                <a:solidFill>
                  <a:schemeClr val="tx1"/>
                </a:solidFill>
              </a:rPr>
              <a:t>محاظرة تحت العنوان </a:t>
            </a:r>
            <a:endParaRPr lang="en-US" sz="2400" dirty="0" smtClean="0">
              <a:solidFill>
                <a:schemeClr val="tx1"/>
              </a:solidFill>
              <a:cs typeface="+mj-cs"/>
            </a:endParaRPr>
          </a:p>
          <a:p>
            <a:pPr algn="ctr" rtl="1"/>
            <a:r>
              <a:rPr lang="ar-IQ" sz="4800" dirty="0" smtClean="0">
                <a:solidFill>
                  <a:schemeClr val="tx1"/>
                </a:solidFill>
                <a:cs typeface="+mj-cs"/>
              </a:rPr>
              <a:t>سباق 100متر</a:t>
            </a:r>
            <a:r>
              <a:rPr lang="ar-IQ" sz="4800" dirty="0" smtClean="0">
                <a:solidFill>
                  <a:schemeClr val="tx1"/>
                </a:solidFill>
              </a:rPr>
              <a:t>عدو</a:t>
            </a:r>
            <a:endParaRPr lang="ar-IQ" sz="4800" b="1" dirty="0" smtClean="0">
              <a:solidFill>
                <a:schemeClr val="tx1"/>
              </a:solidFill>
              <a:cs typeface="+mj-cs"/>
            </a:endParaRPr>
          </a:p>
          <a:p>
            <a:pPr algn="ctr" rtl="1"/>
            <a:endParaRPr lang="ar-IQ" sz="2400" b="1" dirty="0" smtClean="0">
              <a:solidFill>
                <a:srgbClr val="0070C0"/>
              </a:solidFill>
              <a:cs typeface="+mj-cs"/>
            </a:endParaRPr>
          </a:p>
          <a:p>
            <a:pPr algn="ctr" rtl="1"/>
            <a:r>
              <a:rPr lang="ar-IQ" sz="2800" dirty="0" smtClean="0">
                <a:solidFill>
                  <a:srgbClr val="0070C0"/>
                </a:solidFill>
                <a:cs typeface="+mj-cs"/>
              </a:rPr>
              <a:t>د.</a:t>
            </a:r>
            <a:r>
              <a:rPr lang="ar-IQ" sz="2800" b="1" dirty="0" smtClean="0">
                <a:solidFill>
                  <a:srgbClr val="0070C0"/>
                </a:solidFill>
                <a:cs typeface="+mj-cs"/>
              </a:rPr>
              <a:t>ئارام خضر محمد</a:t>
            </a:r>
          </a:p>
          <a:p>
            <a:pPr algn="ctr" rtl="1"/>
            <a:r>
              <a:rPr lang="en-US" sz="2800" b="1" smtClean="0">
                <a:solidFill>
                  <a:srgbClr val="0070C0"/>
                </a:solidFill>
                <a:cs typeface="+mj-cs"/>
              </a:rPr>
              <a:t>2023-2022</a:t>
            </a:r>
            <a:r>
              <a:rPr lang="ar-IQ" sz="2800" b="1" dirty="0" smtClean="0">
                <a:solidFill>
                  <a:srgbClr val="0070C0"/>
                </a:solidFill>
                <a:cs typeface="+mj-cs"/>
              </a:rPr>
              <a:t> </a:t>
            </a:r>
            <a:endParaRPr lang="en-US" sz="2800" b="1" dirty="0" smtClean="0">
              <a:solidFill>
                <a:srgbClr val="0070C0"/>
              </a:solidFill>
              <a:cs typeface="+mj-cs"/>
            </a:endParaRPr>
          </a:p>
          <a:p>
            <a:pPr algn="ctr" rtl="1"/>
            <a:endParaRPr lang="en-US" sz="2400" b="1" dirty="0">
              <a:solidFill>
                <a:srgbClr val="0070C0"/>
              </a:solidFill>
              <a:cs typeface="+mj-cs"/>
            </a:endParaRPr>
          </a:p>
        </p:txBody>
      </p:sp>
      <p:pic>
        <p:nvPicPr>
          <p:cNvPr id="4" name="Рисунок 3" descr="C:\Users\Sartip\Desktop\salahaddin_logo.gif"/>
          <p:cNvPicPr/>
          <p:nvPr/>
        </p:nvPicPr>
        <p:blipFill>
          <a:blip r:embed="rId2" cstate="print"/>
          <a:srcRect/>
          <a:stretch>
            <a:fillRect/>
          </a:stretch>
        </p:blipFill>
        <p:spPr bwMode="auto">
          <a:xfrm>
            <a:off x="2123728" y="404664"/>
            <a:ext cx="2247900" cy="2038350"/>
          </a:xfrm>
          <a:prstGeom prst="rect">
            <a:avLst/>
          </a:prstGeom>
          <a:noFill/>
          <a:ln w="9525">
            <a:noFill/>
            <a:miter lim="800000"/>
            <a:headEnd/>
            <a:tailEnd/>
          </a:ln>
        </p:spPr>
      </p:pic>
      <p:cxnSp>
        <p:nvCxnSpPr>
          <p:cNvPr id="6" name="Прямая соединительная линия 5"/>
          <p:cNvCxnSpPr/>
          <p:nvPr/>
        </p:nvCxnSpPr>
        <p:spPr>
          <a:xfrm flipH="1">
            <a:off x="1403648" y="2636912"/>
            <a:ext cx="698477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576063"/>
          </a:xfrm>
        </p:spPr>
        <p:txBody>
          <a:bodyPr>
            <a:noAutofit/>
          </a:bodyPr>
          <a:lstStyle/>
          <a:p>
            <a:pPr algn="ctr" rtl="1"/>
            <a:r>
              <a:rPr lang="ar-IQ" sz="3600" b="1" dirty="0" smtClean="0">
                <a:solidFill>
                  <a:schemeClr val="tx1"/>
                </a:solidFill>
              </a:rPr>
              <a:t>مقدمة</a:t>
            </a:r>
            <a:endParaRPr lang="en-US" sz="3600" b="1" dirty="0">
              <a:solidFill>
                <a:schemeClr val="tx1"/>
              </a:solidFill>
            </a:endParaRPr>
          </a:p>
        </p:txBody>
      </p:sp>
      <p:sp>
        <p:nvSpPr>
          <p:cNvPr id="3" name="Подзаголовок 2"/>
          <p:cNvSpPr>
            <a:spLocks noGrp="1"/>
          </p:cNvSpPr>
          <p:nvPr>
            <p:ph type="subTitle" idx="1"/>
          </p:nvPr>
        </p:nvSpPr>
        <p:spPr>
          <a:xfrm>
            <a:off x="1835696" y="1196752"/>
            <a:ext cx="6768752" cy="5400600"/>
          </a:xfrm>
        </p:spPr>
        <p:txBody>
          <a:bodyPr/>
          <a:lstStyle/>
          <a:p>
            <a:pPr algn="just" rtl="1">
              <a:lnSpc>
                <a:spcPct val="200000"/>
              </a:lnSpc>
            </a:pPr>
            <a:r>
              <a:rPr lang="ar-IQ" dirty="0" smtClean="0">
                <a:solidFill>
                  <a:schemeClr val="tx1"/>
                </a:solidFill>
                <a:cs typeface="+mj-cs"/>
              </a:rPr>
              <a:t>	</a:t>
            </a:r>
            <a:r>
              <a:rPr lang="ar-IQ" sz="2400" b="0" dirty="0" smtClean="0">
                <a:solidFill>
                  <a:schemeClr val="tx1"/>
                </a:solidFill>
                <a:cs typeface="+mj-cs"/>
              </a:rPr>
              <a:t>تحتوي المسافات القصيرة من 100 متر– الي 400 متر. وتعتبر هذه السباقات من اقدم السباقات التى عرفها الانسان، حيث احتوت الالعاب الاوليمبية القديمة على سباقات للمسافات القصيرة منها الدوران حول الاستاد الاَوليمبية (192,72متر)، والذى يعتبر من اول السباقات التى تم اقامتها في اول دورة للألعاب الاوليمبية القديمة.</a:t>
            </a:r>
          </a:p>
          <a:p>
            <a:pPr algn="just" rtl="1"/>
            <a:endParaRPr lang="ar-IQ" dirty="0" smtClean="0">
              <a:solidFill>
                <a:schemeClr val="tx1"/>
              </a:solidFill>
              <a:cs typeface="+mj-cs"/>
            </a:endParaRPr>
          </a:p>
          <a:p>
            <a:pPr algn="just" rtl="1"/>
            <a:endParaRPr lang="ar-IQ" dirty="0" smtClean="0">
              <a:solidFill>
                <a:schemeClr val="tx1"/>
              </a:solidFill>
              <a:cs typeface="+mj-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8206680" cy="1152127"/>
          </a:xfrm>
        </p:spPr>
        <p:txBody>
          <a:bodyPr>
            <a:noAutofit/>
          </a:bodyPr>
          <a:lstStyle/>
          <a:p>
            <a:pPr algn="just" rtl="1"/>
            <a:r>
              <a:rPr lang="ar-IQ" sz="3600" b="1" dirty="0" smtClean="0">
                <a:solidFill>
                  <a:schemeClr val="tx1"/>
                </a:solidFill>
              </a:rPr>
              <a:t/>
            </a:r>
            <a:br>
              <a:rPr lang="ar-IQ" sz="3600" b="1" dirty="0" smtClean="0">
                <a:solidFill>
                  <a:schemeClr val="tx1"/>
                </a:solidFill>
              </a:rPr>
            </a:br>
            <a:r>
              <a:rPr lang="ar-IQ" sz="3600" b="1" dirty="0" smtClean="0">
                <a:solidFill>
                  <a:schemeClr val="tx1"/>
                </a:solidFill>
              </a:rPr>
              <a:t>المراحل الفنية لسباق 100 متر عدو وطرق تطوير كل مرحلة.</a:t>
            </a:r>
            <a:endParaRPr lang="en-US" sz="3600" b="1" u="sng" dirty="0">
              <a:solidFill>
                <a:schemeClr val="tx1"/>
              </a:solidFill>
            </a:endParaRPr>
          </a:p>
        </p:txBody>
      </p:sp>
      <p:sp>
        <p:nvSpPr>
          <p:cNvPr id="3" name="Подзаголовок 2"/>
          <p:cNvSpPr>
            <a:spLocks noGrp="1"/>
          </p:cNvSpPr>
          <p:nvPr>
            <p:ph type="subTitle" idx="1"/>
          </p:nvPr>
        </p:nvSpPr>
        <p:spPr>
          <a:xfrm>
            <a:off x="179512" y="1412776"/>
            <a:ext cx="8712968" cy="5040560"/>
          </a:xfrm>
        </p:spPr>
        <p:txBody>
          <a:bodyPr>
            <a:normAutofit/>
          </a:bodyPr>
          <a:lstStyle/>
          <a:p>
            <a:pPr algn="just" rtl="1">
              <a:lnSpc>
                <a:spcPct val="150000"/>
              </a:lnSpc>
            </a:pPr>
            <a:r>
              <a:rPr lang="ar-IQ" sz="2400" b="0" dirty="0" smtClean="0">
                <a:solidFill>
                  <a:schemeClr val="tx1"/>
                </a:solidFill>
                <a:cs typeface="Ali-A-Sharif Bold" pitchFamily="2" charset="-78"/>
              </a:rPr>
              <a:t>	</a:t>
            </a:r>
            <a:r>
              <a:rPr lang="ar-IQ" sz="2400" b="0" dirty="0" smtClean="0">
                <a:solidFill>
                  <a:schemeClr val="tx1"/>
                </a:solidFill>
                <a:cs typeface="+mj-cs"/>
              </a:rPr>
              <a:t>يعتبر سباق 100 متر عدو من السباقات التى تتحكم فيها سرعة الانتقالية وسرعة رد الفعل، بالاَضافة الى القدرة على العمل العضلى بقوة وسرعة في حالة عدم  توفر الاوكسجين الكافي لمد العضلات العاملة ((القدرة اللاَهوائية)).</a:t>
            </a:r>
          </a:p>
          <a:p>
            <a:pPr algn="just" rtl="1">
              <a:lnSpc>
                <a:spcPct val="150000"/>
              </a:lnSpc>
            </a:pPr>
            <a:r>
              <a:rPr lang="ar-IQ" sz="2400" b="0" dirty="0" smtClean="0">
                <a:solidFill>
                  <a:schemeClr val="tx1"/>
                </a:solidFill>
                <a:cs typeface="+mj-cs"/>
              </a:rPr>
              <a:t>وتتخلص المراحل الفنية لسباق </a:t>
            </a:r>
            <a:r>
              <a:rPr lang="ar-IQ" sz="2400" b="0" dirty="0" err="1" smtClean="0">
                <a:solidFill>
                  <a:schemeClr val="tx1"/>
                </a:solidFill>
                <a:cs typeface="+mj-cs"/>
              </a:rPr>
              <a:t>100م</a:t>
            </a:r>
            <a:r>
              <a:rPr lang="ar-IQ" sz="2400" b="0" dirty="0" smtClean="0">
                <a:solidFill>
                  <a:schemeClr val="tx1"/>
                </a:solidFill>
                <a:cs typeface="+mj-cs"/>
              </a:rPr>
              <a:t> عدو في اربعة مراحل </a:t>
            </a:r>
            <a:r>
              <a:rPr lang="ar-IQ" sz="2400" b="0" dirty="0" err="1" smtClean="0">
                <a:solidFill>
                  <a:schemeClr val="tx1"/>
                </a:solidFill>
                <a:cs typeface="+mj-cs"/>
              </a:rPr>
              <a:t>هي :</a:t>
            </a:r>
            <a:endParaRPr lang="ar-IQ" sz="2400" b="0" dirty="0" smtClean="0">
              <a:solidFill>
                <a:schemeClr val="tx1"/>
              </a:solidFill>
              <a:cs typeface="+mj-cs"/>
            </a:endParaRPr>
          </a:p>
          <a:p>
            <a:pPr marL="457200" indent="-457200" algn="just" rtl="1">
              <a:lnSpc>
                <a:spcPct val="150000"/>
              </a:lnSpc>
              <a:buFont typeface="+mj-lt"/>
              <a:buAutoNum type="arabicPeriod"/>
            </a:pPr>
            <a:r>
              <a:rPr lang="ar-IQ" sz="2400" b="0" dirty="0" smtClean="0">
                <a:solidFill>
                  <a:schemeClr val="tx1"/>
                </a:solidFill>
                <a:cs typeface="+mj-cs"/>
              </a:rPr>
              <a:t>مرحلة سرعة رد </a:t>
            </a:r>
            <a:r>
              <a:rPr lang="ar-IQ" sz="2400" b="0" dirty="0" err="1" smtClean="0">
                <a:solidFill>
                  <a:schemeClr val="tx1"/>
                </a:solidFill>
                <a:cs typeface="+mj-cs"/>
              </a:rPr>
              <a:t>الفعل </a:t>
            </a:r>
            <a:r>
              <a:rPr lang="ar-IQ" sz="2400" b="0" dirty="0" smtClean="0">
                <a:solidFill>
                  <a:schemeClr val="tx1"/>
                </a:solidFill>
                <a:cs typeface="+mj-cs"/>
              </a:rPr>
              <a:t>(زمن رد الفعل</a:t>
            </a:r>
            <a:r>
              <a:rPr lang="ar-IQ" sz="2400" b="0" dirty="0" err="1" smtClean="0">
                <a:solidFill>
                  <a:schemeClr val="tx1"/>
                </a:solidFill>
                <a:cs typeface="+mj-cs"/>
              </a:rPr>
              <a:t>).</a:t>
            </a:r>
            <a:endParaRPr lang="ar-IQ" sz="2400" b="0" dirty="0" smtClean="0">
              <a:solidFill>
                <a:schemeClr val="tx1"/>
              </a:solidFill>
              <a:cs typeface="+mj-cs"/>
            </a:endParaRPr>
          </a:p>
          <a:p>
            <a:pPr marL="457200" indent="-457200" algn="just" rtl="1">
              <a:lnSpc>
                <a:spcPct val="150000"/>
              </a:lnSpc>
              <a:buFont typeface="+mj-lt"/>
              <a:buAutoNum type="arabicPeriod"/>
            </a:pPr>
            <a:r>
              <a:rPr lang="ar-IQ" sz="2400" b="0" dirty="0" smtClean="0">
                <a:solidFill>
                  <a:schemeClr val="tx1"/>
                </a:solidFill>
                <a:cs typeface="+mj-cs"/>
              </a:rPr>
              <a:t>مرحلة التدرج في </a:t>
            </a:r>
            <a:r>
              <a:rPr lang="ar-IQ" sz="2400" b="0" dirty="0" err="1" smtClean="0">
                <a:solidFill>
                  <a:schemeClr val="tx1"/>
                </a:solidFill>
                <a:cs typeface="+mj-cs"/>
              </a:rPr>
              <a:t>السرعة </a:t>
            </a:r>
            <a:r>
              <a:rPr lang="ar-IQ" sz="2400" b="0" dirty="0" smtClean="0">
                <a:solidFill>
                  <a:schemeClr val="tx1"/>
                </a:solidFill>
                <a:cs typeface="+mj-cs"/>
              </a:rPr>
              <a:t>(مرحلة السرعة الايجابية</a:t>
            </a:r>
            <a:r>
              <a:rPr lang="ar-IQ" sz="2400" b="0" dirty="0" err="1" smtClean="0">
                <a:solidFill>
                  <a:schemeClr val="tx1"/>
                </a:solidFill>
                <a:cs typeface="+mj-cs"/>
              </a:rPr>
              <a:t>).</a:t>
            </a:r>
            <a:endParaRPr lang="ar-IQ" sz="2400" b="0" dirty="0" smtClean="0">
              <a:solidFill>
                <a:schemeClr val="tx1"/>
              </a:solidFill>
              <a:cs typeface="+mj-cs"/>
            </a:endParaRPr>
          </a:p>
          <a:p>
            <a:pPr marL="457200" indent="-457200" algn="just" rtl="1">
              <a:lnSpc>
                <a:spcPct val="150000"/>
              </a:lnSpc>
              <a:buFont typeface="+mj-lt"/>
              <a:buAutoNum type="arabicPeriod"/>
            </a:pPr>
            <a:r>
              <a:rPr lang="ar-IQ" sz="2400" b="0" dirty="0" smtClean="0">
                <a:solidFill>
                  <a:schemeClr val="tx1"/>
                </a:solidFill>
                <a:cs typeface="+mj-cs"/>
              </a:rPr>
              <a:t>مرحلة السرعة </a:t>
            </a:r>
            <a:r>
              <a:rPr lang="ar-IQ" sz="2400" b="0" dirty="0" err="1" smtClean="0">
                <a:solidFill>
                  <a:schemeClr val="tx1"/>
                </a:solidFill>
                <a:cs typeface="+mj-cs"/>
              </a:rPr>
              <a:t>القصوى.</a:t>
            </a:r>
            <a:r>
              <a:rPr lang="ar-IQ" sz="2400" b="0" dirty="0" smtClean="0">
                <a:solidFill>
                  <a:schemeClr val="tx1"/>
                </a:solidFill>
                <a:cs typeface="+mj-cs"/>
              </a:rPr>
              <a:t> (السرعة الثابتة</a:t>
            </a:r>
            <a:r>
              <a:rPr lang="ar-IQ" sz="2400" b="0" dirty="0" err="1" smtClean="0">
                <a:solidFill>
                  <a:schemeClr val="tx1"/>
                </a:solidFill>
                <a:cs typeface="+mj-cs"/>
              </a:rPr>
              <a:t>).</a:t>
            </a:r>
            <a:endParaRPr lang="ar-IQ" sz="2400" b="0" dirty="0" smtClean="0">
              <a:solidFill>
                <a:schemeClr val="tx1"/>
              </a:solidFill>
              <a:cs typeface="+mj-cs"/>
            </a:endParaRPr>
          </a:p>
          <a:p>
            <a:pPr marL="457200" indent="-457200" algn="just" rtl="1">
              <a:lnSpc>
                <a:spcPct val="150000"/>
              </a:lnSpc>
              <a:buFont typeface="+mj-lt"/>
              <a:buAutoNum type="arabicPeriod"/>
            </a:pPr>
            <a:r>
              <a:rPr lang="ar-IQ" sz="2400" b="0" dirty="0" smtClean="0">
                <a:solidFill>
                  <a:schemeClr val="tx1"/>
                </a:solidFill>
                <a:cs typeface="+mj-cs"/>
              </a:rPr>
              <a:t>مرحلة تحمل </a:t>
            </a:r>
            <a:r>
              <a:rPr lang="ar-IQ" sz="2400" b="0" dirty="0" err="1" smtClean="0">
                <a:solidFill>
                  <a:schemeClr val="tx1"/>
                </a:solidFill>
                <a:cs typeface="+mj-cs"/>
              </a:rPr>
              <a:t>السرعة.</a:t>
            </a:r>
            <a:r>
              <a:rPr lang="ar-IQ" sz="2400" b="0" dirty="0" smtClean="0">
                <a:solidFill>
                  <a:schemeClr val="tx1"/>
                </a:solidFill>
                <a:cs typeface="+mj-cs"/>
              </a:rPr>
              <a:t> (مرحلة السرعة السلبية</a:t>
            </a:r>
            <a:r>
              <a:rPr lang="ar-IQ" sz="2400" b="0" dirty="0" err="1" smtClean="0">
                <a:solidFill>
                  <a:schemeClr val="tx1"/>
                </a:solidFill>
                <a:cs typeface="+mj-cs"/>
              </a:rPr>
              <a:t>).</a:t>
            </a:r>
            <a:endParaRPr lang="ar-IQ" sz="2400" b="0" dirty="0" smtClean="0">
              <a:solidFill>
                <a:schemeClr val="tx1"/>
              </a:solidFill>
              <a:cs typeface="+mj-cs"/>
            </a:endParaRPr>
          </a:p>
          <a:p>
            <a:pPr marL="457200" indent="-457200" algn="just" rtl="1"/>
            <a:endParaRPr lang="ar-IQ" sz="2400" b="0" dirty="0" smtClean="0">
              <a:solidFill>
                <a:schemeClr val="tx1"/>
              </a:solidFill>
              <a:cs typeface="Ali-A-Sharif Bold" pitchFamily="2" charset="-78"/>
            </a:endParaRPr>
          </a:p>
          <a:p>
            <a:pPr marL="457200" indent="-457200" algn="just" rtl="1">
              <a:buFont typeface="+mj-lt"/>
              <a:buAutoNum type="arabicPeriod"/>
            </a:pPr>
            <a:endParaRPr lang="en-US" sz="2400" b="0" dirty="0">
              <a:solidFill>
                <a:schemeClr val="tx1"/>
              </a:solidFill>
              <a:cs typeface="Ali-A-Sharif Bold"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835696" y="332656"/>
            <a:ext cx="7128792" cy="6120680"/>
          </a:xfrm>
        </p:spPr>
        <p:txBody>
          <a:bodyPr>
            <a:normAutofit/>
          </a:bodyPr>
          <a:lstStyle/>
          <a:p>
            <a:pPr marL="457200" indent="-457200" algn="just" rtl="1">
              <a:lnSpc>
                <a:spcPct val="150000"/>
              </a:lnSpc>
              <a:buFont typeface="+mj-lt"/>
              <a:buAutoNum type="arabicPeriod"/>
            </a:pPr>
            <a:r>
              <a:rPr lang="ar-IQ" sz="3900" dirty="0" smtClean="0">
                <a:solidFill>
                  <a:schemeClr val="tx1"/>
                </a:solidFill>
              </a:rPr>
              <a:t>مرحلة سرعة ردالفعل (زمن رد الفعل)</a:t>
            </a:r>
          </a:p>
          <a:p>
            <a:pPr algn="just" rtl="1">
              <a:lnSpc>
                <a:spcPct val="200000"/>
              </a:lnSpc>
            </a:pPr>
            <a:r>
              <a:rPr lang="ar-IQ" sz="2300" b="0" dirty="0" smtClean="0">
                <a:solidFill>
                  <a:schemeClr val="tx1"/>
                </a:solidFill>
                <a:latin typeface="Ali-A-Samik"/>
                <a:cs typeface="+mj-cs"/>
              </a:rPr>
              <a:t>	ويقصد بها الفترة الزمنية ما بين حدوث المثير( البصرى –</a:t>
            </a:r>
            <a:r>
              <a:rPr lang="fr-FR" sz="2300" b="0" dirty="0" smtClean="0">
                <a:solidFill>
                  <a:schemeClr val="tx1"/>
                </a:solidFill>
                <a:latin typeface="Ali-A-Samik"/>
                <a:cs typeface="+mj-cs"/>
              </a:rPr>
              <a:t> </a:t>
            </a:r>
            <a:r>
              <a:rPr lang="ar-IQ" sz="2300" b="0" dirty="0" smtClean="0">
                <a:solidFill>
                  <a:schemeClr val="tx1"/>
                </a:solidFill>
                <a:latin typeface="Ali-A-Samik"/>
                <a:cs typeface="+mj-cs"/>
              </a:rPr>
              <a:t>أو السمعى) وأول انقباض عضلى كرد فعل لهذا المثير.</a:t>
            </a:r>
          </a:p>
          <a:p>
            <a:pPr algn="just" rtl="1">
              <a:lnSpc>
                <a:spcPct val="200000"/>
              </a:lnSpc>
            </a:pPr>
            <a:r>
              <a:rPr lang="ar-IQ" sz="2300" b="0" dirty="0" smtClean="0">
                <a:solidFill>
                  <a:schemeClr val="tx1"/>
                </a:solidFill>
                <a:latin typeface="Ali-A-Samik"/>
                <a:cs typeface="+mj-cs"/>
              </a:rPr>
              <a:t>	ويمكن لنا تطوير سرعة رد الفعل من خلال استخدام جميع التدريبات التى تحتوى في تركيبها على مثير(سمعى او بصرى</a:t>
            </a:r>
            <a:r>
              <a:rPr lang="ar-IQ" sz="2300" b="0" dirty="0" err="1" smtClean="0">
                <a:solidFill>
                  <a:schemeClr val="tx1"/>
                </a:solidFill>
                <a:latin typeface="Ali-A-Samik"/>
                <a:cs typeface="+mj-cs"/>
              </a:rPr>
              <a:t>) </a:t>
            </a:r>
            <a:r>
              <a:rPr lang="ar-IQ" sz="2300" b="0" dirty="0" smtClean="0">
                <a:solidFill>
                  <a:schemeClr val="tx1"/>
                </a:solidFill>
                <a:latin typeface="Ali-A-Samik"/>
                <a:cs typeface="+mj-cs"/>
              </a:rPr>
              <a:t>+ رد فعل او استجابة سريعة من اللاعب، كما يمكن لنا القول بان مستوى العمل المتضامن و المتوافق بين الجهازين العضلى والعصبى يتحكم بدرجة كبيرة  في رد </a:t>
            </a:r>
            <a:r>
              <a:rPr lang="ar-IQ" sz="2300" b="0" dirty="0" err="1" smtClean="0">
                <a:solidFill>
                  <a:schemeClr val="tx1"/>
                </a:solidFill>
                <a:latin typeface="Ali-A-Samik"/>
                <a:cs typeface="+mj-cs"/>
              </a:rPr>
              <a:t>الفعل .</a:t>
            </a:r>
            <a:endParaRPr lang="ar-IQ" sz="2300" b="0" dirty="0" smtClean="0">
              <a:solidFill>
                <a:schemeClr val="tx1"/>
              </a:solidFill>
              <a:latin typeface="Ali-A-Samik"/>
              <a:cs typeface="+mj-cs"/>
            </a:endParaRPr>
          </a:p>
          <a:p>
            <a:pPr algn="just" rtl="1"/>
            <a:endParaRPr lang="ar-IQ" sz="4400" b="0" u="sng" dirty="0" smtClean="0">
              <a:solidFill>
                <a:schemeClr val="tx1"/>
              </a:solidFill>
              <a:latin typeface="Ali-A-Samik"/>
              <a:cs typeface="Ali-A-Sharif Bold" pitchFamily="2" charset="-78"/>
            </a:endParaRPr>
          </a:p>
          <a:p>
            <a:pPr algn="just" rtl="1"/>
            <a:endParaRPr lang="ar-IQ" sz="5400" b="0" u="sng" dirty="0" smtClean="0">
              <a:solidFill>
                <a:schemeClr val="tx1"/>
              </a:solidFill>
              <a:latin typeface="Ali-A-Samik"/>
              <a:cs typeface="Ali-A-Sharif Bol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404664"/>
            <a:ext cx="8280920" cy="6048672"/>
          </a:xfrm>
        </p:spPr>
        <p:txBody>
          <a:bodyPr>
            <a:normAutofit/>
          </a:bodyPr>
          <a:lstStyle/>
          <a:p>
            <a:pPr marL="514350" indent="-514350" algn="just" rtl="1">
              <a:lnSpc>
                <a:spcPct val="170000"/>
              </a:lnSpc>
            </a:pPr>
            <a:r>
              <a:rPr lang="fr-FR" sz="3600" dirty="0" smtClean="0">
                <a:solidFill>
                  <a:schemeClr val="tx1"/>
                </a:solidFill>
              </a:rPr>
              <a:t> </a:t>
            </a:r>
            <a:r>
              <a:rPr lang="fr-FR" sz="3600" dirty="0" smtClean="0">
                <a:solidFill>
                  <a:schemeClr val="accent1"/>
                </a:solidFill>
              </a:rPr>
              <a:t>-2</a:t>
            </a:r>
            <a:r>
              <a:rPr lang="ar-IQ" sz="3600" dirty="0" smtClean="0">
                <a:solidFill>
                  <a:schemeClr val="tx1"/>
                </a:solidFill>
              </a:rPr>
              <a:t>مرحلة التدرج في السرعة(مرحلةالسرعة الايجابية)</a:t>
            </a:r>
          </a:p>
          <a:p>
            <a:pPr marL="514350" indent="-514350" algn="just" rtl="1">
              <a:lnSpc>
                <a:spcPct val="170000"/>
              </a:lnSpc>
            </a:pPr>
            <a:r>
              <a:rPr lang="en-US" sz="2400" b="0" dirty="0" smtClean="0">
                <a:solidFill>
                  <a:schemeClr val="tx1"/>
                </a:solidFill>
                <a:latin typeface="Times New Roman" pitchFamily="18" charset="0"/>
                <a:cs typeface="Times New Roman" pitchFamily="18" charset="0"/>
              </a:rPr>
              <a:t>	</a:t>
            </a:r>
            <a:r>
              <a:rPr lang="ar-IQ" sz="2400" b="0" dirty="0" smtClean="0">
                <a:solidFill>
                  <a:schemeClr val="tx1"/>
                </a:solidFill>
                <a:latin typeface="Times New Roman" pitchFamily="18" charset="0"/>
                <a:cs typeface="Times New Roman" pitchFamily="18" charset="0"/>
              </a:rPr>
              <a:t>و يقصد بها هنا القدرة على الانتقال من السرعة (صفر) والتدرج بها مع التغلب على المقاومة الناتجة للوصول الى اقصى سرعة ممكنة. ويظهر هذا العامل بوضوح في سباق </a:t>
            </a:r>
            <a:r>
              <a:rPr lang="ar-IQ" sz="2400" b="0" dirty="0" err="1" smtClean="0">
                <a:solidFill>
                  <a:schemeClr val="tx1"/>
                </a:solidFill>
                <a:latin typeface="Times New Roman" pitchFamily="18" charset="0"/>
                <a:cs typeface="Times New Roman" pitchFamily="18" charset="0"/>
              </a:rPr>
              <a:t>100مترعدو</a:t>
            </a:r>
            <a:r>
              <a:rPr lang="ar-IQ" sz="2400" b="0" dirty="0" smtClean="0">
                <a:solidFill>
                  <a:schemeClr val="tx1"/>
                </a:solidFill>
                <a:latin typeface="Times New Roman" pitchFamily="18" charset="0"/>
                <a:cs typeface="Times New Roman" pitchFamily="18" charset="0"/>
              </a:rPr>
              <a:t>، وبالتحديد مباشر بعد طلقة البداية، حيث يبدأ اللاعب في التدرج فى السرعة ليصل لأقصى سرعة بعد حوالى 40 مترا من </a:t>
            </a:r>
            <a:r>
              <a:rPr lang="ar-IQ" sz="2400" b="0" dirty="0" err="1" smtClean="0">
                <a:solidFill>
                  <a:schemeClr val="tx1"/>
                </a:solidFill>
                <a:latin typeface="Times New Roman" pitchFamily="18" charset="0"/>
                <a:cs typeface="Times New Roman" pitchFamily="18" charset="0"/>
              </a:rPr>
              <a:t>البداية.</a:t>
            </a:r>
            <a:r>
              <a:rPr lang="ar-IQ" sz="2400" b="0" dirty="0" smtClean="0">
                <a:solidFill>
                  <a:schemeClr val="tx1"/>
                </a:solidFill>
                <a:latin typeface="Times New Roman" pitchFamily="18" charset="0"/>
                <a:cs typeface="Times New Roman" pitchFamily="18" charset="0"/>
              </a:rPr>
              <a:t> وتتطلب هذه المرحلة قوة كبيرة في عضلات الرجلين، حيث تتحكم قوة هذه العضلات فى التحديد المستوى فى هذه </a:t>
            </a:r>
            <a:r>
              <a:rPr lang="ar-IQ" sz="2400" b="0" dirty="0" err="1" smtClean="0">
                <a:solidFill>
                  <a:schemeClr val="tx1"/>
                </a:solidFill>
                <a:latin typeface="Times New Roman" pitchFamily="18" charset="0"/>
                <a:cs typeface="Times New Roman" pitchFamily="18" charset="0"/>
              </a:rPr>
              <a:t>المرحلة.</a:t>
            </a:r>
            <a:r>
              <a:rPr lang="ar-IQ" sz="2400" b="0" dirty="0" smtClean="0">
                <a:solidFill>
                  <a:schemeClr val="tx1"/>
                </a:solidFill>
                <a:latin typeface="Times New Roman" pitchFamily="18" charset="0"/>
                <a:cs typeface="Times New Roman" pitchFamily="18" charset="0"/>
              </a:rPr>
              <a:t>   </a:t>
            </a:r>
            <a:endParaRPr lang="fr-FR" sz="2400" b="0" dirty="0" smtClean="0">
              <a:solidFill>
                <a:schemeClr val="tx1"/>
              </a:solidFill>
              <a:latin typeface="Times New Roman" pitchFamily="18" charset="0"/>
              <a:cs typeface="Times New Roman" pitchFamily="18" charset="0"/>
            </a:endParaRPr>
          </a:p>
          <a:p>
            <a:pPr marL="514350" indent="-514350" algn="just" rtl="1">
              <a:lnSpc>
                <a:spcPct val="170000"/>
              </a:lnSpc>
            </a:pPr>
            <a:endParaRPr lang="ar-IQ" sz="2000" b="0" dirty="0" smtClean="0">
              <a:solidFill>
                <a:schemeClr val="tx1"/>
              </a:solidFill>
              <a:cs typeface="+mj-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404664"/>
            <a:ext cx="7344816" cy="6048672"/>
          </a:xfrm>
        </p:spPr>
        <p:txBody>
          <a:bodyPr>
            <a:normAutofit lnSpcReduction="10000"/>
          </a:bodyPr>
          <a:lstStyle/>
          <a:p>
            <a:pPr algn="just" rtl="1">
              <a:lnSpc>
                <a:spcPct val="150000"/>
              </a:lnSpc>
            </a:pPr>
            <a:r>
              <a:rPr lang="fr-FR" sz="3600" dirty="0" smtClean="0">
                <a:solidFill>
                  <a:schemeClr val="tx1"/>
                </a:solidFill>
                <a:cs typeface="+mj-cs"/>
              </a:rPr>
              <a:t> </a:t>
            </a:r>
            <a:r>
              <a:rPr lang="fr-FR" sz="3600" dirty="0" smtClean="0">
                <a:solidFill>
                  <a:schemeClr val="accent1"/>
                </a:solidFill>
                <a:cs typeface="+mj-cs"/>
              </a:rPr>
              <a:t>-3</a:t>
            </a:r>
            <a:r>
              <a:rPr lang="ar-IQ" sz="3600" dirty="0" smtClean="0">
                <a:solidFill>
                  <a:schemeClr val="tx1"/>
                </a:solidFill>
                <a:cs typeface="+mj-cs"/>
              </a:rPr>
              <a:t>مرحلة السرعة القصوى (السرعة الثابتة)</a:t>
            </a:r>
          </a:p>
          <a:p>
            <a:pPr algn="just" rtl="1">
              <a:lnSpc>
                <a:spcPct val="200000"/>
              </a:lnSpc>
            </a:pPr>
            <a:r>
              <a:rPr lang="ar-IQ" sz="2400" dirty="0" smtClean="0">
                <a:solidFill>
                  <a:schemeClr val="tx1"/>
                </a:solidFill>
                <a:cs typeface="Ali-A-Sharif Bold" pitchFamily="2" charset="-78"/>
              </a:rPr>
              <a:t>	</a:t>
            </a:r>
            <a:r>
              <a:rPr lang="ar-IQ" sz="2400" b="0" dirty="0" smtClean="0">
                <a:solidFill>
                  <a:schemeClr val="tx1"/>
                </a:solidFill>
                <a:cs typeface="+mj-cs"/>
              </a:rPr>
              <a:t>ويقصد </a:t>
            </a:r>
            <a:r>
              <a:rPr lang="ar-IQ" sz="2400" b="0" dirty="0" err="1" smtClean="0">
                <a:solidFill>
                  <a:schemeClr val="tx1"/>
                </a:solidFill>
                <a:cs typeface="+mj-cs"/>
              </a:rPr>
              <a:t>بها</a:t>
            </a:r>
            <a:r>
              <a:rPr lang="ar-IQ" sz="2400" b="0" dirty="0" smtClean="0">
                <a:solidFill>
                  <a:schemeClr val="tx1"/>
                </a:solidFill>
                <a:cs typeface="+mj-cs"/>
              </a:rPr>
              <a:t> تلك المرحلة التى تلى مرحلة التدرج فى </a:t>
            </a:r>
            <a:r>
              <a:rPr lang="ar-IQ" sz="2400" b="0" dirty="0" err="1" smtClean="0">
                <a:solidFill>
                  <a:schemeClr val="tx1"/>
                </a:solidFill>
                <a:cs typeface="+mj-cs"/>
              </a:rPr>
              <a:t>السرعة </a:t>
            </a:r>
            <a:r>
              <a:rPr lang="ar-IQ" sz="2400" b="0" dirty="0" smtClean="0">
                <a:solidFill>
                  <a:schemeClr val="tx1"/>
                </a:solidFill>
                <a:cs typeface="+mj-cs"/>
              </a:rPr>
              <a:t>(بعد حوالى </a:t>
            </a:r>
            <a:r>
              <a:rPr lang="ar-IQ" sz="2400" b="0" dirty="0" err="1" smtClean="0">
                <a:solidFill>
                  <a:schemeClr val="tx1"/>
                </a:solidFill>
                <a:cs typeface="+mj-cs"/>
              </a:rPr>
              <a:t>35 </a:t>
            </a:r>
            <a:r>
              <a:rPr lang="ar-IQ" sz="2400" b="0" dirty="0" smtClean="0">
                <a:solidFill>
                  <a:schemeClr val="tx1"/>
                </a:solidFill>
                <a:cs typeface="+mj-cs"/>
              </a:rPr>
              <a:t>-</a:t>
            </a:r>
            <a:r>
              <a:rPr lang="ar-IQ" sz="2400" b="0" dirty="0" err="1" smtClean="0">
                <a:solidFill>
                  <a:schemeClr val="tx1"/>
                </a:solidFill>
                <a:cs typeface="+mj-cs"/>
              </a:rPr>
              <a:t>40مترا</a:t>
            </a:r>
            <a:r>
              <a:rPr lang="ar-IQ" sz="2400" b="0" dirty="0" smtClean="0">
                <a:solidFill>
                  <a:schemeClr val="tx1"/>
                </a:solidFill>
                <a:cs typeface="+mj-cs"/>
              </a:rPr>
              <a:t> من البداية) وتتميز هذه المرحلة فى سباق </a:t>
            </a:r>
            <a:r>
              <a:rPr lang="ar-IQ" sz="2400" b="0" dirty="0" err="1" smtClean="0">
                <a:solidFill>
                  <a:schemeClr val="tx1"/>
                </a:solidFill>
                <a:cs typeface="+mj-cs"/>
              </a:rPr>
              <a:t>100متر</a:t>
            </a:r>
            <a:r>
              <a:rPr lang="ar-IQ" sz="2400" b="0" dirty="0" smtClean="0">
                <a:solidFill>
                  <a:schemeClr val="tx1"/>
                </a:solidFill>
                <a:cs typeface="+mj-cs"/>
              </a:rPr>
              <a:t> عدو بوصول العداء الى سرعة له.</a:t>
            </a:r>
            <a:r>
              <a:rPr lang="fr-FR" sz="2400" b="0" dirty="0" smtClean="0">
                <a:solidFill>
                  <a:schemeClr val="tx1"/>
                </a:solidFill>
                <a:cs typeface="+mj-cs"/>
              </a:rPr>
              <a:t> </a:t>
            </a:r>
            <a:r>
              <a:rPr lang="ar-IQ" sz="2400" b="0" dirty="0" smtClean="0">
                <a:solidFill>
                  <a:schemeClr val="tx1"/>
                </a:solidFill>
                <a:cs typeface="+mj-cs"/>
              </a:rPr>
              <a:t>ويتحكم فى هذه المرحلة عاملان هامان </a:t>
            </a:r>
            <a:r>
              <a:rPr lang="ar-IQ" sz="2400" b="0" dirty="0" err="1" smtClean="0">
                <a:solidFill>
                  <a:schemeClr val="tx1"/>
                </a:solidFill>
                <a:cs typeface="+mj-cs"/>
              </a:rPr>
              <a:t>هما :</a:t>
            </a:r>
            <a:endParaRPr lang="ar-IQ" sz="2400" b="0" dirty="0" smtClean="0">
              <a:solidFill>
                <a:schemeClr val="tx1"/>
              </a:solidFill>
              <a:cs typeface="+mj-cs"/>
            </a:endParaRPr>
          </a:p>
          <a:p>
            <a:pPr algn="just" rtl="1">
              <a:lnSpc>
                <a:spcPct val="200000"/>
              </a:lnSpc>
            </a:pPr>
            <a:r>
              <a:rPr lang="ar-IQ" sz="2400" b="0" dirty="0" smtClean="0">
                <a:solidFill>
                  <a:schemeClr val="tx1"/>
                </a:solidFill>
                <a:cs typeface="+mj-cs"/>
              </a:rPr>
              <a:t>طول </a:t>
            </a:r>
            <a:r>
              <a:rPr lang="ar-IQ" sz="2400" b="0" dirty="0" err="1" smtClean="0">
                <a:solidFill>
                  <a:schemeClr val="tx1"/>
                </a:solidFill>
                <a:cs typeface="+mj-cs"/>
              </a:rPr>
              <a:t>الخطوة </a:t>
            </a:r>
            <a:r>
              <a:rPr lang="ar-IQ" sz="2400" b="0" dirty="0" smtClean="0">
                <a:solidFill>
                  <a:schemeClr val="tx1"/>
                </a:solidFill>
                <a:cs typeface="+mj-cs"/>
              </a:rPr>
              <a:t>+ عدد تردد الخطوات فى فترة زمنية معينة و يتحكم في هذين العاملين عدة عوامل اخرى منها التوافق العضلى العصبى، القوة العضلية، نوع الالياف </a:t>
            </a:r>
            <a:r>
              <a:rPr lang="ar-IQ" sz="2400" b="0" dirty="0" err="1" smtClean="0">
                <a:solidFill>
                  <a:schemeClr val="tx1"/>
                </a:solidFill>
                <a:cs typeface="+mj-cs"/>
              </a:rPr>
              <a:t>العضلية </a:t>
            </a:r>
            <a:r>
              <a:rPr lang="ar-IQ" sz="2400" b="0" dirty="0" smtClean="0">
                <a:solidFill>
                  <a:schemeClr val="tx1"/>
                </a:solidFill>
                <a:cs typeface="+mj-cs"/>
              </a:rPr>
              <a:t>، نوع الالياف العضلية </a:t>
            </a:r>
            <a:r>
              <a:rPr lang="ar-IQ" sz="2400" b="0" dirty="0" err="1" smtClean="0">
                <a:solidFill>
                  <a:schemeClr val="tx1"/>
                </a:solidFill>
                <a:cs typeface="+mj-cs"/>
              </a:rPr>
              <a:t>ونسبتها (البيضاء </a:t>
            </a:r>
            <a:r>
              <a:rPr lang="ar-IQ" sz="2400" b="0" dirty="0" smtClean="0">
                <a:solidFill>
                  <a:schemeClr val="tx1"/>
                </a:solidFill>
                <a:cs typeface="+mj-cs"/>
              </a:rPr>
              <a:t>– الحمراء) </a:t>
            </a:r>
            <a:r>
              <a:rPr lang="ar-IQ" sz="2400" b="0" dirty="0" err="1" smtClean="0">
                <a:solidFill>
                  <a:schemeClr val="tx1"/>
                </a:solidFill>
                <a:cs typeface="+mj-cs"/>
              </a:rPr>
              <a:t>المرونة </a:t>
            </a:r>
            <a:r>
              <a:rPr lang="ar-IQ" sz="2400" b="0" dirty="0" smtClean="0">
                <a:solidFill>
                  <a:schemeClr val="tx1"/>
                </a:solidFill>
                <a:cs typeface="+mj-cs"/>
              </a:rPr>
              <a:t>....الخ.</a:t>
            </a:r>
            <a:endParaRPr lang="fr-FR" sz="2400" b="0" dirty="0" smtClean="0">
              <a:solidFill>
                <a:schemeClr val="tx1"/>
              </a:solidFill>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404664"/>
            <a:ext cx="7848872" cy="5760640"/>
          </a:xfrm>
        </p:spPr>
        <p:txBody>
          <a:bodyPr>
            <a:normAutofit/>
          </a:bodyPr>
          <a:lstStyle/>
          <a:p>
            <a:pPr algn="just" rtl="1"/>
            <a:r>
              <a:rPr lang="ar-IQ" sz="3600" dirty="0" smtClean="0">
                <a:solidFill>
                  <a:schemeClr val="accent1"/>
                </a:solidFill>
              </a:rPr>
              <a:t>4-</a:t>
            </a:r>
            <a:r>
              <a:rPr lang="ar-IQ" sz="3600" dirty="0" smtClean="0">
                <a:solidFill>
                  <a:schemeClr val="tx1"/>
                </a:solidFill>
              </a:rPr>
              <a:t> مرحلة تحمل السرعة (مرحلة السرعة السلبية)</a:t>
            </a:r>
          </a:p>
          <a:p>
            <a:pPr algn="just" rtl="1"/>
            <a:r>
              <a:rPr lang="ar-IQ" sz="2400" dirty="0" smtClean="0">
                <a:solidFill>
                  <a:schemeClr val="tx1"/>
                </a:solidFill>
              </a:rPr>
              <a:t>	</a:t>
            </a:r>
          </a:p>
          <a:p>
            <a:pPr algn="just" rtl="1">
              <a:lnSpc>
                <a:spcPct val="200000"/>
              </a:lnSpc>
            </a:pPr>
            <a:r>
              <a:rPr lang="ar-IQ" sz="2400" b="0" dirty="0" smtClean="0">
                <a:solidFill>
                  <a:schemeClr val="tx1"/>
                </a:solidFill>
              </a:rPr>
              <a:t>	من الطبيعى ان الانسان لا يستطيع الاحتفاظ بالسرعة القصوى الى ما لانهاية، حيث ينخفض معدل السرعة بعد مسافة معينة نتيجة لتدخل عامل </a:t>
            </a:r>
            <a:r>
              <a:rPr lang="ar-IQ" sz="2400" b="0" dirty="0" err="1" smtClean="0">
                <a:solidFill>
                  <a:schemeClr val="tx1"/>
                </a:solidFill>
              </a:rPr>
              <a:t>التعب.</a:t>
            </a:r>
            <a:r>
              <a:rPr lang="ar-IQ" sz="2400" b="0" dirty="0" smtClean="0">
                <a:solidFill>
                  <a:schemeClr val="tx1"/>
                </a:solidFill>
              </a:rPr>
              <a:t> وتظهر هذه المرحلة بوضوح عند عدائى </a:t>
            </a:r>
            <a:r>
              <a:rPr lang="ar-IQ" sz="2400" b="0" dirty="0" err="1" smtClean="0">
                <a:solidFill>
                  <a:schemeClr val="tx1"/>
                </a:solidFill>
              </a:rPr>
              <a:t>100متر</a:t>
            </a:r>
            <a:r>
              <a:rPr lang="ar-IQ" sz="2400" b="0" dirty="0" smtClean="0">
                <a:solidFill>
                  <a:schemeClr val="tx1"/>
                </a:solidFill>
              </a:rPr>
              <a:t> بعد حوالى </a:t>
            </a:r>
            <a:r>
              <a:rPr lang="ar-IQ" sz="2400" b="0" dirty="0" err="1" smtClean="0">
                <a:solidFill>
                  <a:schemeClr val="tx1"/>
                </a:solidFill>
              </a:rPr>
              <a:t>80 </a:t>
            </a:r>
            <a:r>
              <a:rPr lang="ar-IQ" sz="2400" b="0" dirty="0" smtClean="0">
                <a:solidFill>
                  <a:schemeClr val="tx1"/>
                </a:solidFill>
              </a:rPr>
              <a:t>-</a:t>
            </a:r>
            <a:r>
              <a:rPr lang="ar-IQ" sz="2400" b="0" dirty="0" err="1" smtClean="0">
                <a:solidFill>
                  <a:schemeClr val="tx1"/>
                </a:solidFill>
              </a:rPr>
              <a:t>90متر</a:t>
            </a:r>
            <a:r>
              <a:rPr lang="ar-IQ" sz="2400" b="0" dirty="0" smtClean="0">
                <a:solidFill>
                  <a:schemeClr val="tx1"/>
                </a:solidFill>
              </a:rPr>
              <a:t> من بداية السباق، حيث ينخفض معدل السرعة نتيجة التعب وتتصف هذه المرحلة بالعمل العضلى في حالة غياب الاكسجين.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IMG_2749.JPG"/>
          <p:cNvPicPr>
            <a:picLocks noGrp="1" noChangeAspect="1" noChangeArrowheads="1"/>
          </p:cNvPicPr>
          <p:nvPr>
            <p:ph sz="quarter" idx="1"/>
          </p:nvPr>
        </p:nvPicPr>
        <p:blipFill>
          <a:blip r:embed="rId2" cstate="print"/>
          <a:srcRect/>
          <a:stretch>
            <a:fillRect/>
          </a:stretch>
        </p:blipFill>
        <p:spPr bwMode="auto">
          <a:xfrm>
            <a:off x="179512" y="188640"/>
            <a:ext cx="8712968" cy="61926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556792"/>
            <a:ext cx="6172200" cy="2304256"/>
          </a:xfrm>
        </p:spPr>
        <p:txBody>
          <a:bodyPr>
            <a:normAutofit/>
          </a:bodyPr>
          <a:lstStyle/>
          <a:p>
            <a:pPr algn="ctr"/>
            <a:r>
              <a:rPr lang="ar-IQ" sz="4000" b="0" dirty="0" smtClean="0">
                <a:solidFill>
                  <a:schemeClr val="tx1"/>
                </a:solidFill>
                <a:cs typeface="Ali_K_Samik" pitchFamily="2" charset="-78"/>
              </a:rPr>
              <a:t>سوثاس بؤ ئامادةبوونتان</a:t>
            </a:r>
            <a:endParaRPr lang="en-US" sz="4000" b="0" dirty="0">
              <a:solidFill>
                <a:schemeClr val="tx1"/>
              </a:solidFill>
              <a:cs typeface="Ali_K_Samik"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1422</TotalTime>
  <Words>55</Words>
  <Application>Microsoft Office PowerPoint</Application>
  <PresentationFormat>On-screen Show (4:3)</PresentationFormat>
  <Paragraphs>28</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Ali_K_Samik</vt:lpstr>
      <vt:lpstr>Ali-A-Samik</vt:lpstr>
      <vt:lpstr>Ali-A-Sharif Bold</vt:lpstr>
      <vt:lpstr>Calibri</vt:lpstr>
      <vt:lpstr>Century Schoolbook</vt:lpstr>
      <vt:lpstr>Times New Roman</vt:lpstr>
      <vt:lpstr>Wingdings</vt:lpstr>
      <vt:lpstr>Wingdings 2</vt:lpstr>
      <vt:lpstr>Эркер</vt:lpstr>
      <vt:lpstr>حكومة اقليم كردستان/عیراق وزارة تعليم العالي والبحث العلمي جامعة صلاح الدين/اربيل </vt:lpstr>
      <vt:lpstr>مقدمة</vt:lpstr>
      <vt:lpstr> المراحل الفنية لسباق 100 متر عدو وطرق تطوير كل مرحلة.</vt:lpstr>
      <vt:lpstr>PowerPoint Presentation</vt:lpstr>
      <vt:lpstr>PowerPoint Presentation</vt:lpstr>
      <vt:lpstr>PowerPoint Presentation</vt:lpstr>
      <vt:lpstr>PowerPoint Presentation</vt:lpstr>
      <vt:lpstr>PowerPoint Presentation</vt:lpstr>
      <vt:lpstr>سوثاس بؤ ئامادةبوونتان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حكومة اقليم كردستان وزارة تعليم العالي والبحث العلمي جاميعة صلاح الدين/هولير</dc:title>
  <dc:creator>Sartip</dc:creator>
  <cp:lastModifiedBy>Maher</cp:lastModifiedBy>
  <cp:revision>141</cp:revision>
  <dcterms:created xsi:type="dcterms:W3CDTF">2012-10-05T16:29:21Z</dcterms:created>
  <dcterms:modified xsi:type="dcterms:W3CDTF">2023-05-21T07:53:44Z</dcterms:modified>
</cp:coreProperties>
</file>