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62" r:id="rId3"/>
    <p:sldId id="257" r:id="rId4"/>
    <p:sldId id="258" r:id="rId5"/>
    <p:sldId id="259" r:id="rId6"/>
    <p:sldId id="260" r:id="rId7"/>
    <p:sldId id="261" r:id="rId8"/>
    <p:sldId id="263" r:id="rId9"/>
    <p:sldId id="275" r:id="rId10"/>
    <p:sldId id="264" r:id="rId11"/>
    <p:sldId id="265" r:id="rId12"/>
    <p:sldId id="266" r:id="rId13"/>
    <p:sldId id="267" r:id="rId14"/>
    <p:sldId id="268" r:id="rId15"/>
    <p:sldId id="269" r:id="rId16"/>
    <p:sldId id="274"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928"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08691B-0CD7-4208-8CBA-411756126A10}" type="datetimeFigureOut">
              <a:rPr lang="en-US" smtClean="0"/>
              <a:pPr/>
              <a:t>5/19/2024</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86866F-29E4-47B7-9E4E-D9E6D873557D}" type="slidenum">
              <a:rPr lang="en-US" smtClean="0"/>
              <a:pPr/>
              <a:t>‹#›</a:t>
            </a:fld>
            <a:endParaRPr lang="en-US"/>
          </a:p>
        </p:txBody>
      </p:sp>
    </p:spTree>
    <p:extLst>
      <p:ext uri="{BB962C8B-B14F-4D97-AF65-F5344CB8AC3E}">
        <p14:creationId xmlns:p14="http://schemas.microsoft.com/office/powerpoint/2010/main" val="165923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a:p>
        </p:txBody>
      </p:sp>
      <p:sp>
        <p:nvSpPr>
          <p:cNvPr id="4" name="Номер слайда 3"/>
          <p:cNvSpPr>
            <a:spLocks noGrp="1"/>
          </p:cNvSpPr>
          <p:nvPr>
            <p:ph type="sldNum" sz="quarter" idx="10"/>
          </p:nvPr>
        </p:nvSpPr>
        <p:spPr/>
        <p:txBody>
          <a:bodyPr/>
          <a:lstStyle/>
          <a:p>
            <a:fld id="{9D86866F-29E4-47B7-9E4E-D9E6D873557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19.05.2024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19.05.2024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19.05.2024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19.05.2024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19.05.2024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19.05.2024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19.05.2024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file:///C:\Users\user\Desktop\video-finale-relais-4x100m-jo-londres-2012.mp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32656"/>
            <a:ext cx="7772400" cy="1728192"/>
          </a:xfrm>
        </p:spPr>
        <p:txBody>
          <a:bodyPr>
            <a:normAutofit/>
          </a:bodyPr>
          <a:lstStyle/>
          <a:p>
            <a:pPr algn="r" rtl="1"/>
            <a:r>
              <a:rPr lang="ar-IQ" sz="2000" b="1" dirty="0">
                <a:solidFill>
                  <a:schemeClr val="tx1"/>
                </a:solidFill>
              </a:rPr>
              <a:t>حكومة اقليم كردستان</a:t>
            </a:r>
            <a:r>
              <a:rPr lang="ar-JO" sz="2000" b="1" dirty="0">
                <a:solidFill>
                  <a:schemeClr val="tx1"/>
                </a:solidFill>
              </a:rPr>
              <a:t>/عیراق</a:t>
            </a:r>
            <a:br>
              <a:rPr lang="en-US" sz="2000" dirty="0">
                <a:solidFill>
                  <a:schemeClr val="tx1"/>
                </a:solidFill>
              </a:rPr>
            </a:br>
            <a:r>
              <a:rPr lang="ar-IQ" sz="2000" b="1" dirty="0">
                <a:solidFill>
                  <a:schemeClr val="tx1"/>
                </a:solidFill>
              </a:rPr>
              <a:t>وزارة تعليم العالي والبحث العلمي</a:t>
            </a:r>
            <a:br>
              <a:rPr lang="en-US" sz="2000" dirty="0">
                <a:solidFill>
                  <a:schemeClr val="tx1"/>
                </a:solidFill>
              </a:rPr>
            </a:br>
            <a:r>
              <a:rPr lang="ar-IQ" sz="2000" b="1" dirty="0">
                <a:solidFill>
                  <a:schemeClr val="tx1"/>
                </a:solidFill>
              </a:rPr>
              <a:t>جامعة صلاح الدين/اربيل</a:t>
            </a:r>
            <a:br>
              <a:rPr lang="en-US" sz="1800" dirty="0"/>
            </a:br>
            <a:endParaRPr lang="en-US" sz="1800" dirty="0"/>
          </a:p>
        </p:txBody>
      </p:sp>
      <p:sp>
        <p:nvSpPr>
          <p:cNvPr id="3" name="Подзаголовок 2"/>
          <p:cNvSpPr>
            <a:spLocks noGrp="1"/>
          </p:cNvSpPr>
          <p:nvPr>
            <p:ph type="subTitle" idx="1"/>
          </p:nvPr>
        </p:nvSpPr>
        <p:spPr>
          <a:xfrm>
            <a:off x="1371600" y="2852936"/>
            <a:ext cx="7448872" cy="3600400"/>
          </a:xfrm>
        </p:spPr>
        <p:txBody>
          <a:bodyPr/>
          <a:lstStyle/>
          <a:p>
            <a:pPr algn="ctr" rtl="1"/>
            <a:r>
              <a:rPr lang="ar-IQ" sz="2000" dirty="0">
                <a:solidFill>
                  <a:schemeClr val="tx1"/>
                </a:solidFill>
                <a:cs typeface="+mj-cs"/>
              </a:rPr>
              <a:t>   محاظرة تحت العنوان </a:t>
            </a:r>
          </a:p>
          <a:p>
            <a:pPr algn="ctr" rtl="1"/>
            <a:r>
              <a:rPr lang="ar-IQ" sz="4800" b="1" dirty="0">
                <a:solidFill>
                  <a:schemeClr val="tx1"/>
                </a:solidFill>
                <a:cs typeface="+mj-cs"/>
              </a:rPr>
              <a:t>سباقات التتابع في العاب القوى</a:t>
            </a:r>
          </a:p>
          <a:p>
            <a:pPr algn="ctr" rtl="1"/>
            <a:endParaRPr lang="ar-IQ" sz="2400" b="1" dirty="0">
              <a:solidFill>
                <a:srgbClr val="0070C0"/>
              </a:solidFill>
              <a:cs typeface="+mj-cs"/>
            </a:endParaRPr>
          </a:p>
          <a:p>
            <a:pPr lvl="0" algn="ctr" rtl="1">
              <a:buClr>
                <a:srgbClr val="FE8637"/>
              </a:buClr>
            </a:pPr>
            <a:r>
              <a:rPr lang="fr-FR" sz="2400" dirty="0">
                <a:solidFill>
                  <a:srgbClr val="0070C0"/>
                </a:solidFill>
              </a:rPr>
              <a:t> </a:t>
            </a:r>
            <a:r>
              <a:rPr lang="ar-IQ" sz="2800" dirty="0">
                <a:solidFill>
                  <a:srgbClr val="0070C0"/>
                </a:solidFill>
              </a:rPr>
              <a:t>د.ئارام خضر محمد</a:t>
            </a:r>
          </a:p>
          <a:p>
            <a:pPr lvl="0" algn="ctr" rtl="1">
              <a:buClr>
                <a:srgbClr val="FE8637"/>
              </a:buClr>
            </a:pPr>
            <a:endParaRPr lang="ar-IQ" sz="2800" dirty="0">
              <a:solidFill>
                <a:srgbClr val="0070C0"/>
              </a:solidFill>
            </a:endParaRPr>
          </a:p>
          <a:p>
            <a:pPr lvl="0" algn="ctr" rtl="1">
              <a:buClr>
                <a:srgbClr val="FE8637"/>
              </a:buClr>
            </a:pPr>
            <a:r>
              <a:rPr lang="fa-IR" sz="2800">
                <a:solidFill>
                  <a:srgbClr val="0070C0"/>
                </a:solidFill>
              </a:rPr>
              <a:t>2023-2024</a:t>
            </a:r>
            <a:endParaRPr lang="en-US" sz="2800" dirty="0">
              <a:solidFill>
                <a:srgbClr val="0070C0"/>
              </a:solidFill>
            </a:endParaRPr>
          </a:p>
          <a:p>
            <a:pPr algn="ctr" rtl="1"/>
            <a:endParaRPr lang="en-US" sz="2400" b="1" dirty="0">
              <a:solidFill>
                <a:srgbClr val="0070C0"/>
              </a:solidFill>
              <a:cs typeface="+mj-cs"/>
            </a:endParaRPr>
          </a:p>
        </p:txBody>
      </p:sp>
      <p:pic>
        <p:nvPicPr>
          <p:cNvPr id="4" name="Рисунок 3" descr="C:\Users\Sartip\Desktop\salahaddin_logo.gif"/>
          <p:cNvPicPr/>
          <p:nvPr/>
        </p:nvPicPr>
        <p:blipFill>
          <a:blip r:embed="rId2" cstate="print"/>
          <a:srcRect/>
          <a:stretch>
            <a:fillRect/>
          </a:stretch>
        </p:blipFill>
        <p:spPr bwMode="auto">
          <a:xfrm>
            <a:off x="2123728" y="404664"/>
            <a:ext cx="2247900" cy="2038350"/>
          </a:xfrm>
          <a:prstGeom prst="rect">
            <a:avLst/>
          </a:prstGeom>
          <a:noFill/>
          <a:ln w="9525">
            <a:noFill/>
            <a:miter lim="800000"/>
            <a:headEnd/>
            <a:tailEnd/>
          </a:ln>
        </p:spPr>
      </p:pic>
      <p:cxnSp>
        <p:nvCxnSpPr>
          <p:cNvPr id="6" name="Прямая соединительная линия 5"/>
          <p:cNvCxnSpPr/>
          <p:nvPr/>
        </p:nvCxnSpPr>
        <p:spPr>
          <a:xfrm flipH="1">
            <a:off x="1403648" y="2636912"/>
            <a:ext cx="698477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332656"/>
            <a:ext cx="8136904" cy="5832648"/>
          </a:xfrm>
        </p:spPr>
        <p:txBody>
          <a:bodyPr/>
          <a:lstStyle/>
          <a:p>
            <a:pPr algn="just" rtl="1"/>
            <a:endParaRPr lang="en-US" dirty="0"/>
          </a:p>
        </p:txBody>
      </p:sp>
      <p:pic>
        <p:nvPicPr>
          <p:cNvPr id="3076" name="Picture 4" descr="C:\Users\Sartip\Desktop\Untitled11111.png"/>
          <p:cNvPicPr>
            <a:picLocks noChangeAspect="1" noChangeArrowheads="1"/>
          </p:cNvPicPr>
          <p:nvPr/>
        </p:nvPicPr>
        <p:blipFill>
          <a:blip r:embed="rId2" cstate="print"/>
          <a:srcRect/>
          <a:stretch>
            <a:fillRect/>
          </a:stretch>
        </p:blipFill>
        <p:spPr bwMode="auto">
          <a:xfrm>
            <a:off x="611560" y="404664"/>
            <a:ext cx="8064896" cy="586325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20688"/>
            <a:ext cx="8208912" cy="5760640"/>
          </a:xfrm>
        </p:spPr>
        <p:txBody>
          <a:bodyPr>
            <a:normAutofit/>
          </a:bodyPr>
          <a:lstStyle/>
          <a:p>
            <a:pPr algn="just" rtl="1"/>
            <a:r>
              <a:rPr lang="ar-SA" sz="4800" b="1" dirty="0">
                <a:solidFill>
                  <a:schemeClr val="tx1"/>
                </a:solidFill>
                <a:cs typeface="+mj-cs"/>
              </a:rPr>
              <a:t>أنواع التسليم والتسلم</a:t>
            </a:r>
            <a:r>
              <a:rPr lang="en-US" sz="4800" b="1" dirty="0">
                <a:solidFill>
                  <a:schemeClr val="tx1"/>
                </a:solidFill>
                <a:cs typeface="+mj-cs"/>
              </a:rPr>
              <a:t> </a:t>
            </a:r>
            <a:r>
              <a:rPr lang="en-US" sz="3600" dirty="0">
                <a:solidFill>
                  <a:schemeClr val="tx1"/>
                </a:solidFill>
                <a:cs typeface="+mj-cs"/>
              </a:rPr>
              <a:t>: </a:t>
            </a:r>
            <a:endParaRPr lang="ar-IQ" sz="3600" dirty="0">
              <a:solidFill>
                <a:schemeClr val="tx1"/>
              </a:solidFill>
              <a:cs typeface="+mj-cs"/>
            </a:endParaRPr>
          </a:p>
          <a:p>
            <a:pPr algn="just" rtl="1"/>
            <a:endParaRPr lang="en-US" sz="3600" dirty="0">
              <a:solidFill>
                <a:schemeClr val="tx1"/>
              </a:solidFill>
              <a:cs typeface="+mj-cs"/>
            </a:endParaRPr>
          </a:p>
          <a:p>
            <a:pPr marL="514350" indent="-514350" algn="just" rtl="1">
              <a:buAutoNum type="arabic1Minus"/>
            </a:pPr>
            <a:r>
              <a:rPr lang="ar-SA" sz="3600" b="0" dirty="0">
                <a:solidFill>
                  <a:schemeClr val="tx1"/>
                </a:solidFill>
                <a:cs typeface="+mj-cs"/>
              </a:rPr>
              <a:t>التسليم والتسلم الخارجي</a:t>
            </a:r>
            <a:r>
              <a:rPr lang="ar-IQ" sz="3600" b="0" dirty="0">
                <a:solidFill>
                  <a:schemeClr val="tx1"/>
                </a:solidFill>
                <a:cs typeface="+mj-cs"/>
              </a:rPr>
              <a:t>.</a:t>
            </a:r>
          </a:p>
          <a:p>
            <a:pPr marL="514350" indent="-514350" algn="just" rtl="1">
              <a:buAutoNum type="arabic1Minus"/>
            </a:pPr>
            <a:endParaRPr lang="ar-IQ" sz="3600" b="0" dirty="0">
              <a:solidFill>
                <a:schemeClr val="tx1"/>
              </a:solidFill>
              <a:cs typeface="+mj-cs"/>
            </a:endParaRPr>
          </a:p>
          <a:p>
            <a:pPr marL="514350" indent="-514350" algn="just" rtl="1">
              <a:buAutoNum type="arabic1Minus"/>
            </a:pPr>
            <a:r>
              <a:rPr lang="ar-SA" sz="3600" b="0" dirty="0">
                <a:solidFill>
                  <a:schemeClr val="tx1"/>
                </a:solidFill>
                <a:cs typeface="+mj-cs"/>
              </a:rPr>
              <a:t>التسليم والتسلم الداخلي</a:t>
            </a:r>
            <a:r>
              <a:rPr lang="ar-IQ" sz="3600" b="0" dirty="0">
                <a:solidFill>
                  <a:schemeClr val="tx1"/>
                </a:solidFill>
                <a:cs typeface="+mj-cs"/>
              </a:rPr>
              <a:t>.</a:t>
            </a:r>
          </a:p>
          <a:p>
            <a:pPr marL="514350" indent="-514350" algn="just" rtl="1">
              <a:buAutoNum type="arabic1Minus"/>
            </a:pPr>
            <a:endParaRPr lang="ar-IQ" sz="3600" b="0" dirty="0">
              <a:solidFill>
                <a:schemeClr val="tx1"/>
              </a:solidFill>
              <a:cs typeface="+mj-cs"/>
            </a:endParaRPr>
          </a:p>
          <a:p>
            <a:pPr marL="514350" indent="-514350" algn="just" rtl="1">
              <a:buAutoNum type="arabic1Minus"/>
            </a:pPr>
            <a:r>
              <a:rPr lang="en-US" sz="3600" b="0" dirty="0">
                <a:solidFill>
                  <a:schemeClr val="tx1"/>
                </a:solidFill>
                <a:cs typeface="+mj-cs"/>
              </a:rPr>
              <a:t> </a:t>
            </a:r>
            <a:r>
              <a:rPr lang="ar-SA" sz="3600" b="0" dirty="0">
                <a:solidFill>
                  <a:schemeClr val="tx1"/>
                </a:solidFill>
                <a:cs typeface="+mj-cs"/>
              </a:rPr>
              <a:t>التسليم والتسلم المختلط</a:t>
            </a:r>
            <a:r>
              <a:rPr lang="en-US" sz="3600" b="0" dirty="0">
                <a:solidFill>
                  <a:schemeClr val="tx1"/>
                </a:solidFill>
                <a:cs typeface="+mj-cs"/>
              </a:rPr>
              <a:t> </a:t>
            </a:r>
            <a:r>
              <a:rPr lang="ar-IQ" sz="3600" b="0" dirty="0">
                <a:solidFill>
                  <a:schemeClr val="tx1"/>
                </a:solidFill>
                <a:cs typeface="+mj-cs"/>
              </a:rPr>
              <a:t>(</a:t>
            </a:r>
            <a:r>
              <a:rPr lang="ar-SA" sz="3600" b="0" dirty="0">
                <a:solidFill>
                  <a:schemeClr val="tx1"/>
                </a:solidFill>
                <a:cs typeface="+mj-cs"/>
              </a:rPr>
              <a:t>فرنكفورت</a:t>
            </a:r>
            <a:r>
              <a:rPr lang="ar-IQ" sz="3600" b="0" dirty="0">
                <a:solidFill>
                  <a:schemeClr val="tx1"/>
                </a:solidFill>
                <a:cs typeface="+mj-cs"/>
              </a:rPr>
              <a:t>).</a:t>
            </a:r>
          </a:p>
          <a:p>
            <a:pPr marL="514350" indent="-514350" algn="just" rtl="1"/>
            <a:endParaRPr lang="ar-IQ" sz="3600" dirty="0">
              <a:solidFill>
                <a:schemeClr val="tx1"/>
              </a:solidFill>
              <a:cs typeface="+mj-cs"/>
            </a:endParaRPr>
          </a:p>
          <a:p>
            <a:pPr marL="514350" indent="-514350" algn="just" rtl="1">
              <a:buAutoNum type="arabic1Minus"/>
            </a:pPr>
            <a:endParaRPr lang="en-US" sz="3600" dirty="0">
              <a:solidFill>
                <a:schemeClr val="tx1"/>
              </a:solidFill>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91680" y="404664"/>
            <a:ext cx="7056784" cy="5904656"/>
          </a:xfrm>
        </p:spPr>
        <p:txBody>
          <a:bodyPr>
            <a:normAutofit/>
          </a:bodyPr>
          <a:lstStyle/>
          <a:p>
            <a:pPr algn="just" rtl="1"/>
            <a:endParaRPr lang="ar-IQ" sz="2000" b="1" dirty="0">
              <a:solidFill>
                <a:schemeClr val="tx1"/>
              </a:solidFill>
              <a:cs typeface="+mj-cs"/>
            </a:endParaRPr>
          </a:p>
          <a:p>
            <a:pPr marL="514350" indent="-514350" algn="just" rtl="1">
              <a:buAutoNum type="arabic1Minus"/>
            </a:pPr>
            <a:r>
              <a:rPr lang="ar-SA" sz="3600" b="1" dirty="0">
                <a:solidFill>
                  <a:schemeClr val="tx1"/>
                </a:solidFill>
                <a:cs typeface="+mj-cs"/>
              </a:rPr>
              <a:t>التسليم والتسلم الخارجي</a:t>
            </a:r>
            <a:endParaRPr lang="ar-IQ" sz="2800" b="1" dirty="0">
              <a:solidFill>
                <a:schemeClr val="tx1"/>
              </a:solidFill>
              <a:cs typeface="+mj-cs"/>
            </a:endParaRPr>
          </a:p>
          <a:p>
            <a:pPr algn="just" rtl="1">
              <a:lnSpc>
                <a:spcPct val="150000"/>
              </a:lnSpc>
            </a:pPr>
            <a:r>
              <a:rPr lang="ar-IQ" sz="2800" dirty="0">
                <a:solidFill>
                  <a:schemeClr val="tx1"/>
                </a:solidFill>
                <a:cs typeface="+mj-cs"/>
              </a:rPr>
              <a:t>	</a:t>
            </a:r>
            <a:r>
              <a:rPr lang="ar-SA" sz="2400" b="0" dirty="0">
                <a:solidFill>
                  <a:schemeClr val="tx1"/>
                </a:solidFill>
              </a:rPr>
              <a:t>وفي هذا النوع يبدأ اللاعب رقم</a:t>
            </a:r>
            <a:r>
              <a:rPr lang="en-US" sz="2400" b="0" dirty="0">
                <a:solidFill>
                  <a:schemeClr val="tx1"/>
                </a:solidFill>
              </a:rPr>
              <a:t> 1 </a:t>
            </a:r>
            <a:r>
              <a:rPr lang="ar-SA" sz="2400" b="0" dirty="0">
                <a:solidFill>
                  <a:schemeClr val="tx1"/>
                </a:solidFill>
              </a:rPr>
              <a:t>والعصا في اليد اليسرى وبعد أن يقطع مسافته يسلم العصا للاعب المستلم في يده اليمنى الذي يبدلها من اليمنى إلى اليسرى ويقطع مسافته ثم يسلمها للاعب رقم</a:t>
            </a:r>
            <a:r>
              <a:rPr lang="en-US" sz="2400" b="0" dirty="0">
                <a:solidFill>
                  <a:schemeClr val="tx1"/>
                </a:solidFill>
              </a:rPr>
              <a:t> 3 </a:t>
            </a:r>
            <a:r>
              <a:rPr lang="ar-SA" sz="2400" b="0" dirty="0">
                <a:solidFill>
                  <a:schemeClr val="tx1"/>
                </a:solidFill>
              </a:rPr>
              <a:t>في اليد اليمنى أيضا أي في الناحية الخارجية للمضمار حيث يقوم اللاعب رقم</a:t>
            </a:r>
            <a:r>
              <a:rPr lang="en-US" sz="2400" b="0" dirty="0">
                <a:solidFill>
                  <a:schemeClr val="tx1"/>
                </a:solidFill>
              </a:rPr>
              <a:t> 3 </a:t>
            </a:r>
            <a:r>
              <a:rPr lang="ar-SA" sz="2400" b="0" dirty="0">
                <a:solidFill>
                  <a:schemeClr val="tx1"/>
                </a:solidFill>
              </a:rPr>
              <a:t>بتبديل العصا من اليد اليمنى إلى اليسرى لتسليمها للاعب رقم</a:t>
            </a:r>
            <a:r>
              <a:rPr lang="en-US" sz="2400" b="0" dirty="0">
                <a:solidFill>
                  <a:schemeClr val="tx1"/>
                </a:solidFill>
              </a:rPr>
              <a:t> 4 </a:t>
            </a:r>
            <a:r>
              <a:rPr lang="ar-SA" sz="2400" b="0" dirty="0">
                <a:solidFill>
                  <a:schemeClr val="tx1"/>
                </a:solidFill>
              </a:rPr>
              <a:t>أيضا في يده اليمنى والذي يكمل السباق والعصا في اليد اليمنى</a:t>
            </a:r>
            <a:r>
              <a:rPr lang="en-US" sz="2400" b="0" dirty="0">
                <a:solidFill>
                  <a:schemeClr val="tx1"/>
                </a:solidFill>
              </a:rPr>
              <a:t>.</a:t>
            </a:r>
            <a:endParaRPr lang="ar-IQ" sz="2400" b="0" dirty="0">
              <a:solidFill>
                <a:schemeClr val="tx1"/>
              </a:solidFill>
            </a:endParaRPr>
          </a:p>
          <a:p>
            <a:pPr algn="just" rtl="1"/>
            <a:endParaRPr lang="en-US" sz="2000" dirty="0">
              <a:solidFill>
                <a:schemeClr val="tx1"/>
              </a:solidFill>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691680" y="476672"/>
            <a:ext cx="7128792" cy="5832648"/>
          </a:xfrm>
        </p:spPr>
        <p:txBody>
          <a:bodyPr>
            <a:normAutofit/>
          </a:bodyPr>
          <a:lstStyle/>
          <a:p>
            <a:pPr algn="just" rtl="1">
              <a:lnSpc>
                <a:spcPct val="150000"/>
              </a:lnSpc>
            </a:pPr>
            <a:r>
              <a:rPr lang="ar-SA" sz="3600" b="1" dirty="0">
                <a:solidFill>
                  <a:schemeClr val="tx1"/>
                </a:solidFill>
                <a:cs typeface="+mj-cs"/>
              </a:rPr>
              <a:t>ب</a:t>
            </a:r>
            <a:r>
              <a:rPr lang="en-US" sz="3600" b="1" dirty="0">
                <a:solidFill>
                  <a:schemeClr val="tx1"/>
                </a:solidFill>
                <a:cs typeface="+mj-cs"/>
              </a:rPr>
              <a:t>- </a:t>
            </a:r>
            <a:r>
              <a:rPr lang="ar-SA" sz="3600" b="1" dirty="0">
                <a:solidFill>
                  <a:schemeClr val="tx1"/>
                </a:solidFill>
                <a:cs typeface="+mj-cs"/>
              </a:rPr>
              <a:t>التسليم والتسلم الداخلي</a:t>
            </a:r>
            <a:endParaRPr lang="ar-IQ" sz="3600" b="1" dirty="0">
              <a:solidFill>
                <a:schemeClr val="tx1"/>
              </a:solidFill>
              <a:cs typeface="+mj-cs"/>
            </a:endParaRPr>
          </a:p>
          <a:p>
            <a:pPr algn="just" rtl="1">
              <a:lnSpc>
                <a:spcPct val="150000"/>
              </a:lnSpc>
            </a:pPr>
            <a:r>
              <a:rPr lang="ar-IQ" b="1" dirty="0">
                <a:solidFill>
                  <a:schemeClr val="tx1"/>
                </a:solidFill>
                <a:cs typeface="+mj-cs"/>
              </a:rPr>
              <a:t>	</a:t>
            </a:r>
            <a:r>
              <a:rPr lang="ar-SA" sz="2400" b="0" dirty="0">
                <a:solidFill>
                  <a:schemeClr val="tx1"/>
                </a:solidFill>
                <a:cs typeface="+mj-cs"/>
              </a:rPr>
              <a:t>وهو عك التسليم والتسلم الخارجي حيث يبدأ اللاعب الأول رقم</a:t>
            </a:r>
            <a:r>
              <a:rPr lang="en-US" sz="2400" b="0" dirty="0">
                <a:solidFill>
                  <a:schemeClr val="tx1"/>
                </a:solidFill>
                <a:cs typeface="+mj-cs"/>
              </a:rPr>
              <a:t> 1 </a:t>
            </a:r>
            <a:r>
              <a:rPr lang="ar-SA" sz="2400" b="0" dirty="0">
                <a:solidFill>
                  <a:schemeClr val="tx1"/>
                </a:solidFill>
                <a:cs typeface="+mj-cs"/>
              </a:rPr>
              <a:t>والعصا في اليد اليمنى ليسلمها للاعب رقم</a:t>
            </a:r>
            <a:r>
              <a:rPr lang="en-US" sz="2400" b="0" dirty="0">
                <a:solidFill>
                  <a:schemeClr val="tx1"/>
                </a:solidFill>
                <a:cs typeface="+mj-cs"/>
              </a:rPr>
              <a:t> 2 </a:t>
            </a:r>
            <a:r>
              <a:rPr lang="ar-SA" sz="2400" b="0" dirty="0">
                <a:solidFill>
                  <a:schemeClr val="tx1"/>
                </a:solidFill>
                <a:cs typeface="+mj-cs"/>
              </a:rPr>
              <a:t>المستلم في يده اليسرى ليبدلها من اليد اليسرى إلي اليمنى ثم يعدو مسافته ليسلمها للاعب رقم</a:t>
            </a:r>
            <a:r>
              <a:rPr lang="en-US" sz="2400" b="0" dirty="0">
                <a:solidFill>
                  <a:schemeClr val="tx1"/>
                </a:solidFill>
                <a:cs typeface="+mj-cs"/>
              </a:rPr>
              <a:t> 3 </a:t>
            </a:r>
            <a:r>
              <a:rPr lang="ar-SA" sz="2400" b="0" dirty="0">
                <a:solidFill>
                  <a:schemeClr val="tx1"/>
                </a:solidFill>
                <a:cs typeface="+mj-cs"/>
              </a:rPr>
              <a:t>أيضا في يده اليسرى الداخلية والذي يبدلها بدوره من اليمنى إلى اليسرى ليسلمها للاعب رقم</a:t>
            </a:r>
            <a:r>
              <a:rPr lang="en-US" sz="2400" b="0" dirty="0">
                <a:solidFill>
                  <a:schemeClr val="tx1"/>
                </a:solidFill>
                <a:cs typeface="+mj-cs"/>
              </a:rPr>
              <a:t> 4 </a:t>
            </a:r>
            <a:r>
              <a:rPr lang="ar-SA" sz="2400" b="0" dirty="0">
                <a:solidFill>
                  <a:schemeClr val="tx1"/>
                </a:solidFill>
                <a:cs typeface="+mj-cs"/>
              </a:rPr>
              <a:t>في يده اليسرى والذي ينتهي بها السباق</a:t>
            </a:r>
            <a:r>
              <a:rPr lang="ar-IQ" sz="2400" b="0" dirty="0">
                <a:solidFill>
                  <a:schemeClr val="tx1"/>
                </a:solidFill>
                <a:cs typeface="+mj-cs"/>
              </a:rPr>
              <a:t>.</a:t>
            </a:r>
            <a:r>
              <a:rPr lang="en-US" sz="2400" b="0" dirty="0">
                <a:solidFill>
                  <a:schemeClr val="tx1"/>
                </a:solidFill>
                <a:cs typeface="+mj-cs"/>
              </a:rPr>
              <a:t> </a:t>
            </a:r>
          </a:p>
          <a:p>
            <a:pPr algn="just" rtl="1"/>
            <a:endParaRPr lang="en-US" dirty="0">
              <a:solidFill>
                <a:schemeClr val="tx1"/>
              </a:solidFill>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63688" y="404664"/>
            <a:ext cx="6912768" cy="5688632"/>
          </a:xfrm>
        </p:spPr>
        <p:txBody>
          <a:bodyPr/>
          <a:lstStyle/>
          <a:p>
            <a:pPr algn="just" rtl="1">
              <a:lnSpc>
                <a:spcPct val="150000"/>
              </a:lnSpc>
            </a:pPr>
            <a:r>
              <a:rPr lang="ar-SA" sz="3600" b="1" dirty="0">
                <a:solidFill>
                  <a:schemeClr val="tx1"/>
                </a:solidFill>
                <a:cs typeface="+mj-cs"/>
              </a:rPr>
              <a:t>ج</a:t>
            </a:r>
            <a:r>
              <a:rPr lang="en-US" sz="3600" b="1" dirty="0">
                <a:solidFill>
                  <a:schemeClr val="tx1"/>
                </a:solidFill>
                <a:cs typeface="+mj-cs"/>
              </a:rPr>
              <a:t>- </a:t>
            </a:r>
            <a:r>
              <a:rPr lang="ar-SA" sz="3600" b="1" dirty="0">
                <a:solidFill>
                  <a:schemeClr val="tx1"/>
                </a:solidFill>
                <a:cs typeface="+mj-cs"/>
              </a:rPr>
              <a:t>التسليم والتسلم المختلط</a:t>
            </a:r>
            <a:r>
              <a:rPr lang="en-US" sz="3600" b="1" dirty="0">
                <a:solidFill>
                  <a:schemeClr val="tx1"/>
                </a:solidFill>
                <a:cs typeface="+mj-cs"/>
              </a:rPr>
              <a:t> </a:t>
            </a:r>
            <a:r>
              <a:rPr lang="ar-IQ" sz="3600" b="1" dirty="0">
                <a:solidFill>
                  <a:schemeClr val="tx1"/>
                </a:solidFill>
                <a:cs typeface="+mj-cs"/>
              </a:rPr>
              <a:t>(</a:t>
            </a:r>
            <a:r>
              <a:rPr lang="ar-SA" sz="3600" b="1" dirty="0">
                <a:solidFill>
                  <a:schemeClr val="tx1"/>
                </a:solidFill>
                <a:cs typeface="+mj-cs"/>
              </a:rPr>
              <a:t>فرنكفورت</a:t>
            </a:r>
            <a:r>
              <a:rPr lang="ar-IQ" sz="3600" b="1" dirty="0" err="1">
                <a:solidFill>
                  <a:schemeClr val="tx1"/>
                </a:solidFill>
                <a:cs typeface="+mj-cs"/>
              </a:rPr>
              <a:t>)</a:t>
            </a:r>
            <a:endParaRPr lang="fr-FR" dirty="0">
              <a:solidFill>
                <a:schemeClr val="tx1"/>
              </a:solidFill>
              <a:cs typeface="+mj-cs"/>
            </a:endParaRPr>
          </a:p>
          <a:p>
            <a:pPr algn="just" rtl="1">
              <a:lnSpc>
                <a:spcPct val="150000"/>
              </a:lnSpc>
            </a:pPr>
            <a:r>
              <a:rPr lang="fr-FR" sz="2400" dirty="0">
                <a:solidFill>
                  <a:schemeClr val="tx1"/>
                </a:solidFill>
                <a:cs typeface="+mj-cs"/>
              </a:rPr>
              <a:t>	</a:t>
            </a:r>
            <a:r>
              <a:rPr lang="ar-SA" sz="2400" b="0" dirty="0">
                <a:solidFill>
                  <a:schemeClr val="tx1"/>
                </a:solidFill>
                <a:cs typeface="+mj-cs"/>
              </a:rPr>
              <a:t>ويعتبر هذا النوع من التسليم والتسلم خليط من النوعين السابقين الداخلي والخارجي حيث تتم عملية التسليم والتسلم في المنطقتين الأولى والثالثة كالتسليم والتسلم الداخلي أما المنطقة الثانية فيتم فيها التسليم والتسلم على شكل تسليم وتسلم خارجي ونلاحظ هنا أن العصا لا يتم تبديلها من يد إلى أخرى بعد الاستلام</a:t>
            </a:r>
            <a:r>
              <a:rPr lang="en-US" sz="2400" b="0" dirty="0">
                <a:solidFill>
                  <a:schemeClr val="tx1"/>
                </a:solidFill>
                <a:cs typeface="+mj-cs"/>
              </a:rPr>
              <a:t>. </a:t>
            </a:r>
            <a:r>
              <a:rPr lang="en-US" b="0" dirty="0">
                <a:solidFill>
                  <a:schemeClr val="tx1"/>
                </a:solidFill>
                <a:cs typeface="+mj-cs"/>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23728" y="548680"/>
            <a:ext cx="6480720" cy="5688632"/>
          </a:xfrm>
        </p:spPr>
        <p:txBody>
          <a:bodyPr>
            <a:normAutofit fontScale="92500" lnSpcReduction="20000"/>
          </a:bodyPr>
          <a:lstStyle/>
          <a:p>
            <a:pPr algn="just" rtl="1"/>
            <a:r>
              <a:rPr lang="ar-SA" sz="3200" b="1" dirty="0">
                <a:solidFill>
                  <a:schemeClr val="tx1"/>
                </a:solidFill>
                <a:cs typeface="+mj-cs"/>
              </a:rPr>
              <a:t>أخطاء عملية تبديل العصا</a:t>
            </a:r>
            <a:r>
              <a:rPr lang="ar-IQ" sz="3200" b="1" dirty="0">
                <a:solidFill>
                  <a:schemeClr val="tx1"/>
                </a:solidFill>
                <a:cs typeface="+mj-cs"/>
              </a:rPr>
              <a:t>:</a:t>
            </a:r>
          </a:p>
          <a:p>
            <a:pPr marL="514350" indent="-514350" algn="just" rtl="1">
              <a:buFont typeface="+mj-lt"/>
              <a:buAutoNum type="arabicPeriod"/>
            </a:pPr>
            <a:endParaRPr lang="ar-IQ" sz="2400" dirty="0">
              <a:solidFill>
                <a:schemeClr val="tx1"/>
              </a:solidFill>
              <a:cs typeface="+mj-cs"/>
            </a:endParaRPr>
          </a:p>
          <a:p>
            <a:pPr marL="514350" indent="-514350" algn="just" rtl="1">
              <a:buFont typeface="+mj-lt"/>
              <a:buAutoNum type="arabicPeriod"/>
            </a:pPr>
            <a:r>
              <a:rPr lang="fr-FR" sz="2400" dirty="0">
                <a:solidFill>
                  <a:schemeClr val="tx1"/>
                </a:solidFill>
                <a:cs typeface="+mj-cs"/>
              </a:rPr>
              <a:t> </a:t>
            </a:r>
            <a:r>
              <a:rPr lang="ar-SA" sz="2400" b="0" dirty="0">
                <a:solidFill>
                  <a:schemeClr val="tx1"/>
                </a:solidFill>
                <a:cs typeface="+mj-cs"/>
              </a:rPr>
              <a:t>عدم إلتزام حامل العصا بالجزء المخصص له من جانب الممر</a:t>
            </a:r>
            <a:r>
              <a:rPr lang="ar-IQ" sz="2400" b="0" dirty="0">
                <a:solidFill>
                  <a:schemeClr val="tx1"/>
                </a:solidFill>
                <a:cs typeface="+mj-cs"/>
              </a:rPr>
              <a:t> </a:t>
            </a:r>
            <a:r>
              <a:rPr lang="ar-SA" sz="2400" b="0" dirty="0">
                <a:solidFill>
                  <a:schemeClr val="tx1"/>
                </a:solidFill>
                <a:cs typeface="+mj-cs"/>
              </a:rPr>
              <a:t>الخاص</a:t>
            </a:r>
            <a:r>
              <a:rPr lang="fr-FR" sz="2400" b="0" dirty="0">
                <a:solidFill>
                  <a:schemeClr val="tx1"/>
                </a:solidFill>
                <a:cs typeface="+mj-cs"/>
              </a:rPr>
              <a:t> .</a:t>
            </a:r>
            <a:endParaRPr lang="ar-IQ" sz="2400" b="0" dirty="0">
              <a:solidFill>
                <a:schemeClr val="tx1"/>
              </a:solidFill>
              <a:cs typeface="+mj-cs"/>
            </a:endParaRPr>
          </a:p>
          <a:p>
            <a:pPr marL="514350" indent="-514350" algn="just" rtl="1">
              <a:buFont typeface="+mj-lt"/>
              <a:buAutoNum type="arabicPeriod"/>
            </a:pPr>
            <a:endParaRPr lang="ar-IQ" sz="2400" b="0" dirty="0">
              <a:solidFill>
                <a:schemeClr val="tx1"/>
              </a:solidFill>
              <a:cs typeface="+mj-cs"/>
            </a:endParaRPr>
          </a:p>
          <a:p>
            <a:pPr marL="514350" indent="-514350" algn="just" rtl="1">
              <a:buFont typeface="+mj-lt"/>
              <a:buAutoNum type="arabicPeriod"/>
            </a:pPr>
            <a:r>
              <a:rPr lang="ar-SA" sz="2400" b="0" dirty="0">
                <a:solidFill>
                  <a:schemeClr val="tx1"/>
                </a:solidFill>
                <a:cs typeface="+mj-cs"/>
              </a:rPr>
              <a:t>عدم إطلاق الصوت أوالإشارة للمستلم بالتوقيت أوالمسافة المناسبة للتسليم</a:t>
            </a:r>
            <a:r>
              <a:rPr lang="fr-FR" sz="2400" b="0" dirty="0">
                <a:solidFill>
                  <a:schemeClr val="tx1"/>
                </a:solidFill>
                <a:cs typeface="+mj-cs"/>
              </a:rPr>
              <a:t> </a:t>
            </a:r>
            <a:endParaRPr lang="ar-IQ" sz="2400" b="0" dirty="0">
              <a:solidFill>
                <a:schemeClr val="tx1"/>
              </a:solidFill>
              <a:cs typeface="+mj-cs"/>
            </a:endParaRPr>
          </a:p>
          <a:p>
            <a:pPr marL="514350" indent="-514350" algn="just" rtl="1">
              <a:buFont typeface="+mj-lt"/>
              <a:buAutoNum type="arabicPeriod"/>
            </a:pPr>
            <a:endParaRPr lang="ar-IQ" sz="2400" b="0" dirty="0">
              <a:solidFill>
                <a:schemeClr val="tx1"/>
              </a:solidFill>
              <a:cs typeface="+mj-cs"/>
            </a:endParaRPr>
          </a:p>
          <a:p>
            <a:pPr marL="514350" indent="-514350" algn="just" rtl="1">
              <a:buFont typeface="+mj-lt"/>
              <a:buAutoNum type="arabicPeriod"/>
            </a:pPr>
            <a:r>
              <a:rPr lang="ar-SA" sz="2400" b="0" dirty="0">
                <a:solidFill>
                  <a:schemeClr val="tx1"/>
                </a:solidFill>
                <a:cs typeface="+mj-cs"/>
              </a:rPr>
              <a:t>إستباق حامل العصا زميله المستلم بمد ذراعه قبل المستلم أو الركض بذراع ممدودة مسافة قبل التسليم وهذا يقلل من سرعة التبديل</a:t>
            </a:r>
            <a:r>
              <a:rPr lang="fr-FR" sz="2400" b="0" dirty="0">
                <a:solidFill>
                  <a:schemeClr val="tx1"/>
                </a:solidFill>
                <a:cs typeface="+mj-cs"/>
              </a:rPr>
              <a:t> .</a:t>
            </a:r>
            <a:endParaRPr lang="ar-IQ" sz="2400" b="0" dirty="0">
              <a:solidFill>
                <a:schemeClr val="tx1"/>
              </a:solidFill>
              <a:cs typeface="+mj-cs"/>
            </a:endParaRPr>
          </a:p>
          <a:p>
            <a:pPr marL="514350" indent="-514350" algn="just" rtl="1">
              <a:buFont typeface="+mj-lt"/>
              <a:buAutoNum type="arabicPeriod"/>
            </a:pPr>
            <a:endParaRPr lang="ar-IQ" sz="2400" b="0" dirty="0">
              <a:solidFill>
                <a:schemeClr val="tx1"/>
              </a:solidFill>
              <a:cs typeface="+mj-cs"/>
            </a:endParaRPr>
          </a:p>
          <a:p>
            <a:pPr marL="514350" indent="-514350" algn="just" rtl="1">
              <a:buFont typeface="+mj-lt"/>
              <a:buAutoNum type="arabicPeriod"/>
            </a:pPr>
            <a:r>
              <a:rPr lang="ar-SA" sz="2400" b="0" dirty="0">
                <a:solidFill>
                  <a:schemeClr val="tx1"/>
                </a:solidFill>
                <a:cs typeface="+mj-cs"/>
              </a:rPr>
              <a:t>تغيير المستلم مسار العدو بعد الإنطلاق أو العدوا بصورة غير مستقيمة</a:t>
            </a:r>
            <a:r>
              <a:rPr lang="ar-IQ" sz="2400" b="0" dirty="0">
                <a:solidFill>
                  <a:schemeClr val="tx1"/>
                </a:solidFill>
                <a:cs typeface="+mj-cs"/>
              </a:rPr>
              <a:t>.</a:t>
            </a:r>
          </a:p>
          <a:p>
            <a:pPr marL="514350" indent="-514350" algn="just" rtl="1">
              <a:buFont typeface="+mj-lt"/>
              <a:buAutoNum type="arabicPeriod"/>
            </a:pPr>
            <a:endParaRPr lang="ar-IQ" sz="2400" b="0" dirty="0">
              <a:solidFill>
                <a:schemeClr val="tx1"/>
              </a:solidFill>
              <a:cs typeface="+mj-cs"/>
            </a:endParaRPr>
          </a:p>
          <a:p>
            <a:pPr marL="514350" indent="-514350" algn="just" rtl="1">
              <a:buFont typeface="+mj-lt"/>
              <a:buAutoNum type="arabicPeriod"/>
            </a:pPr>
            <a:r>
              <a:rPr lang="en-US" sz="2400" b="0" dirty="0">
                <a:solidFill>
                  <a:schemeClr val="tx1"/>
                </a:solidFill>
                <a:cs typeface="+mj-cs"/>
              </a:rPr>
              <a:t> </a:t>
            </a:r>
            <a:r>
              <a:rPr lang="ar-SA" sz="2400" b="0" dirty="0">
                <a:solidFill>
                  <a:schemeClr val="tx1"/>
                </a:solidFill>
                <a:cs typeface="+mj-cs"/>
              </a:rPr>
              <a:t>تخفيف السرعة بعد الإنطلاق المبكر أي قبل وصول الزميل للعلامة</a:t>
            </a:r>
            <a:endParaRPr lang="en-US" sz="2400" b="0" dirty="0">
              <a:solidFill>
                <a:schemeClr val="tx1"/>
              </a:solidFill>
              <a:latin typeface="Times New Roman" pitchFamily="18" charset="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476672"/>
            <a:ext cx="7344816" cy="5688632"/>
          </a:xfrm>
        </p:spPr>
        <p:txBody>
          <a:bodyPr>
            <a:normAutofit/>
          </a:bodyPr>
          <a:lstStyle/>
          <a:p>
            <a:pPr algn="just" rtl="1">
              <a:lnSpc>
                <a:spcPct val="150000"/>
              </a:lnSpc>
            </a:pPr>
            <a:r>
              <a:rPr lang="ar-JO" sz="3600" u="sng" dirty="0">
                <a:solidFill>
                  <a:schemeClr val="tx1"/>
                </a:solidFill>
              </a:rPr>
              <a:t>المصادر </a:t>
            </a:r>
          </a:p>
          <a:p>
            <a:pPr algn="just" rtl="1">
              <a:lnSpc>
                <a:spcPct val="150000"/>
              </a:lnSpc>
              <a:buFont typeface="Wingdings" pitchFamily="2" charset="2"/>
              <a:buChar char="v"/>
            </a:pPr>
            <a:r>
              <a:rPr lang="ar-IQ" sz="2800" b="0" dirty="0">
                <a:solidFill>
                  <a:schemeClr val="tx1"/>
                </a:solidFill>
                <a:cs typeface="+mj-cs"/>
              </a:rPr>
              <a:t> </a:t>
            </a:r>
            <a:r>
              <a:rPr lang="ar-IQ" sz="2800" b="0" dirty="0">
                <a:solidFill>
                  <a:schemeClr val="tx1"/>
                </a:solidFill>
              </a:rPr>
              <a:t> تدريب ألعاب </a:t>
            </a:r>
            <a:r>
              <a:rPr lang="ar-IQ" sz="2800" b="0" dirty="0" err="1">
                <a:solidFill>
                  <a:schemeClr val="tx1"/>
                </a:solidFill>
              </a:rPr>
              <a:t>القوى،</a:t>
            </a:r>
            <a:r>
              <a:rPr lang="ar-IQ" sz="2800" b="0" dirty="0">
                <a:solidFill>
                  <a:schemeClr val="tx1"/>
                </a:solidFill>
              </a:rPr>
              <a:t> </a:t>
            </a:r>
            <a:r>
              <a:rPr lang="ar-SA" sz="2800" b="0" dirty="0">
                <a:solidFill>
                  <a:schemeClr val="tx1"/>
                </a:solidFill>
              </a:rPr>
              <a:t>د</a:t>
            </a:r>
            <a:r>
              <a:rPr lang="ar-IQ" sz="2800" b="0" dirty="0" err="1">
                <a:solidFill>
                  <a:schemeClr val="tx1"/>
                </a:solidFill>
              </a:rPr>
              <a:t>.</a:t>
            </a:r>
            <a:r>
              <a:rPr lang="ar-SA" sz="2800" b="0" dirty="0">
                <a:solidFill>
                  <a:schemeClr val="tx1"/>
                </a:solidFill>
              </a:rPr>
              <a:t> محمد أمين رمضان</a:t>
            </a:r>
            <a:r>
              <a:rPr lang="ar-IQ" sz="2800" b="0" dirty="0">
                <a:solidFill>
                  <a:schemeClr val="tx1"/>
                </a:solidFill>
              </a:rPr>
              <a:t> 1977</a:t>
            </a:r>
            <a:endParaRPr lang="fr-FR" sz="3100" b="0" dirty="0">
              <a:solidFill>
                <a:schemeClr val="tx1"/>
              </a:solidFill>
              <a:cs typeface="+mj-cs"/>
            </a:endParaRPr>
          </a:p>
          <a:p>
            <a:pPr algn="just" rtl="1">
              <a:lnSpc>
                <a:spcPct val="150000"/>
              </a:lnSpc>
              <a:buFont typeface="Wingdings" pitchFamily="2" charset="2"/>
              <a:buChar char="v"/>
            </a:pPr>
            <a:r>
              <a:rPr lang="ar-IQ" sz="2800" b="0" dirty="0">
                <a:solidFill>
                  <a:schemeClr val="tx1"/>
                </a:solidFill>
              </a:rPr>
              <a:t> ألعاب القوى، سباقات الجري،  حسين عبد الجواد، 1998</a:t>
            </a:r>
            <a:endParaRPr lang="fr-FR" sz="2800" b="0" dirty="0">
              <a:solidFill>
                <a:schemeClr val="tx1"/>
              </a:solidFill>
              <a:cs typeface="+mj-cs"/>
            </a:endParaRPr>
          </a:p>
          <a:p>
            <a:pPr algn="just" rtl="1">
              <a:lnSpc>
                <a:spcPct val="150000"/>
              </a:lnSpc>
              <a:buFont typeface="Wingdings" pitchFamily="2" charset="2"/>
              <a:buChar char="v"/>
            </a:pPr>
            <a:r>
              <a:rPr lang="ar-IQ" sz="2800" b="0" dirty="0">
                <a:solidFill>
                  <a:schemeClr val="tx1"/>
                </a:solidFill>
              </a:rPr>
              <a:t>موسوعة ألعاب القوى العالميه، شبيب السعدون، 2009</a:t>
            </a:r>
            <a:endParaRPr lang="fr-FR" sz="2800" b="0" dirty="0">
              <a:solidFill>
                <a:schemeClr val="tx1"/>
              </a:solidFill>
              <a:cs typeface="+mj-cs"/>
            </a:endParaRPr>
          </a:p>
          <a:p>
            <a:pPr algn="just" rtl="1">
              <a:lnSpc>
                <a:spcPct val="150000"/>
              </a:lnSpc>
              <a:buFont typeface="Wingdings" pitchFamily="2" charset="2"/>
              <a:buChar char="v"/>
            </a:pPr>
            <a:r>
              <a:rPr lang="ar-JO" sz="2800" b="0" dirty="0">
                <a:solidFill>
                  <a:schemeClr val="tx1"/>
                </a:solidFill>
                <a:cs typeface="+mj-cs"/>
              </a:rPr>
              <a:t>القانون الدول</a:t>
            </a:r>
            <a:r>
              <a:rPr lang="ar-IQ" sz="2800" b="0" dirty="0">
                <a:solidFill>
                  <a:schemeClr val="tx1"/>
                </a:solidFill>
                <a:cs typeface="+mj-cs"/>
              </a:rPr>
              <a:t>ي</a:t>
            </a:r>
            <a:r>
              <a:rPr lang="ar-JO" sz="2800" b="0" dirty="0">
                <a:solidFill>
                  <a:schemeClr val="tx1"/>
                </a:solidFill>
                <a:cs typeface="+mj-cs"/>
              </a:rPr>
              <a:t>-</a:t>
            </a:r>
            <a:r>
              <a:rPr lang="ar-IQ" sz="2800" b="0" dirty="0">
                <a:solidFill>
                  <a:schemeClr val="tx1"/>
                </a:solidFill>
                <a:cs typeface="+mj-cs"/>
              </a:rPr>
              <a:t> </a:t>
            </a:r>
            <a:r>
              <a:rPr lang="ar-JO" sz="2800" b="0" dirty="0">
                <a:solidFill>
                  <a:schemeClr val="tx1"/>
                </a:solidFill>
                <a:cs typeface="+mj-cs"/>
              </a:rPr>
              <a:t>قو</a:t>
            </a:r>
            <a:r>
              <a:rPr lang="ar-IQ" sz="2800" b="0" dirty="0">
                <a:solidFill>
                  <a:schemeClr val="tx1"/>
                </a:solidFill>
                <a:cs typeface="+mj-cs"/>
              </a:rPr>
              <a:t>ا</a:t>
            </a:r>
            <a:r>
              <a:rPr lang="ar-JO" sz="2800" b="0" dirty="0">
                <a:solidFill>
                  <a:schemeClr val="tx1"/>
                </a:solidFill>
                <a:cs typeface="+mj-cs"/>
              </a:rPr>
              <a:t>عید المنافسا</a:t>
            </a:r>
            <a:r>
              <a:rPr lang="ar-IQ" sz="2800" b="0" dirty="0">
                <a:solidFill>
                  <a:schemeClr val="tx1"/>
                </a:solidFill>
                <a:cs typeface="+mj-cs"/>
              </a:rPr>
              <a:t>ت</a:t>
            </a:r>
            <a:r>
              <a:rPr lang="ar-JO" sz="2800" b="0" dirty="0">
                <a:solidFill>
                  <a:schemeClr val="tx1"/>
                </a:solidFill>
                <a:cs typeface="+mj-cs"/>
              </a:rPr>
              <a:t>، أ.د. صریح الف</a:t>
            </a:r>
            <a:r>
              <a:rPr lang="ar-IQ" sz="2800" b="0" dirty="0">
                <a:solidFill>
                  <a:schemeClr val="tx1"/>
                </a:solidFill>
                <a:cs typeface="+mj-cs"/>
              </a:rPr>
              <a:t>ضلي، 2010</a:t>
            </a:r>
          </a:p>
          <a:p>
            <a:pPr algn="just" rtl="1">
              <a:lnSpc>
                <a:spcPct val="150000"/>
              </a:lnSpc>
            </a:pPr>
            <a:endParaRPr lang="ar-IQ" sz="2800" b="0" dirty="0">
              <a:solidFill>
                <a:schemeClr val="tx1"/>
              </a:solidFill>
              <a:cs typeface="+mj-cs"/>
            </a:endParaRPr>
          </a:p>
          <a:p>
            <a:pPr algn="just" rtl="1"/>
            <a:endParaRPr lang="ar-JO" sz="2800" b="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dirty="0"/>
            </a:br>
            <a:endParaRPr lang="fr-FR" dirty="0"/>
          </a:p>
        </p:txBody>
      </p:sp>
      <p:pic>
        <p:nvPicPr>
          <p:cNvPr id="4" name="video-finale-relais-4x100m-jo-londres-2012.mp4">
            <a:hlinkClick r:id="" action="ppaction://media"/>
          </p:cNvPr>
          <p:cNvPicPr>
            <a:picLocks noGrp="1" noRot="1" noChangeAspect="1"/>
          </p:cNvPicPr>
          <p:nvPr>
            <p:ph sz="quarter" idx="1"/>
            <a:videoFile r:link="rId1"/>
          </p:nvPr>
        </p:nvPicPr>
        <p:blipFill>
          <a:blip r:embed="rId3" cstate="print"/>
          <a:stretch>
            <a:fillRect/>
          </a:stretch>
        </p:blipFill>
        <p:spPr>
          <a:xfrm>
            <a:off x="467544" y="260648"/>
            <a:ext cx="8352928" cy="63367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353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1556792"/>
            <a:ext cx="6172200" cy="2304256"/>
          </a:xfrm>
        </p:spPr>
        <p:txBody>
          <a:bodyPr>
            <a:normAutofit/>
          </a:bodyPr>
          <a:lstStyle/>
          <a:p>
            <a:pPr algn="ctr"/>
            <a:r>
              <a:rPr lang="ar-IQ" sz="6000" dirty="0">
                <a:solidFill>
                  <a:schemeClr val="tx1"/>
                </a:solidFill>
                <a:latin typeface="Andalus" pitchFamily="2" charset="-78"/>
                <a:cs typeface="Andalus" pitchFamily="2" charset="-78"/>
              </a:rPr>
              <a:t>سوباس بؤ ئامادةبوونتان</a:t>
            </a:r>
            <a:endParaRPr lang="en-US" sz="6000" dirty="0">
              <a:solidFill>
                <a:schemeClr val="tx1"/>
              </a:solidFill>
              <a:latin typeface="Andalus" pitchFamily="2" charset="-78"/>
              <a:cs typeface="Andalus"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8208912" cy="5904656"/>
          </a:xfrm>
        </p:spPr>
        <p:txBody>
          <a:bodyPr>
            <a:normAutofit/>
          </a:bodyPr>
          <a:lstStyle/>
          <a:p>
            <a:pPr algn="ctr" rtl="1"/>
            <a:r>
              <a:rPr lang="ar-IQ" sz="4000" u="sng" dirty="0">
                <a:solidFill>
                  <a:schemeClr val="tx1"/>
                </a:solidFill>
                <a:cs typeface="+mj-cs"/>
              </a:rPr>
              <a:t>مفردات المادة:</a:t>
            </a:r>
            <a:endParaRPr lang="fr-FR" sz="4000" u="sng" dirty="0">
              <a:solidFill>
                <a:schemeClr val="tx1"/>
              </a:solidFill>
              <a:cs typeface="+mj-cs"/>
            </a:endParaRPr>
          </a:p>
          <a:p>
            <a:pPr algn="r" rtl="1">
              <a:buFont typeface="Wingdings" pitchFamily="2" charset="2"/>
              <a:buChar char="v"/>
            </a:pPr>
            <a:r>
              <a:rPr lang="ar-IQ" sz="3600" dirty="0">
                <a:solidFill>
                  <a:schemeClr val="tx1"/>
                </a:solidFill>
                <a:cs typeface="+mj-cs"/>
              </a:rPr>
              <a:t>تأريخ العاب القوى.</a:t>
            </a:r>
          </a:p>
          <a:p>
            <a:pPr algn="r" rtl="1">
              <a:buFont typeface="Wingdings" pitchFamily="2" charset="2"/>
              <a:buChar char="v"/>
            </a:pPr>
            <a:r>
              <a:rPr lang="ar-IQ" sz="3600" dirty="0">
                <a:solidFill>
                  <a:schemeClr val="tx1"/>
                </a:solidFill>
                <a:cs typeface="+mj-cs"/>
              </a:rPr>
              <a:t>ما هو رياضة ألعاب القيوى ؟</a:t>
            </a:r>
          </a:p>
          <a:p>
            <a:pPr algn="just" rtl="1">
              <a:buFont typeface="Wingdings" pitchFamily="2" charset="2"/>
              <a:buChar char="v"/>
            </a:pPr>
            <a:r>
              <a:rPr lang="ar-IQ" sz="3600" dirty="0">
                <a:solidFill>
                  <a:schemeClr val="tx1"/>
                </a:solidFill>
                <a:latin typeface="Times New Roman" pitchFamily="18" charset="0"/>
                <a:cs typeface="+mj-cs"/>
              </a:rPr>
              <a:t>سباقات التتابع.</a:t>
            </a:r>
          </a:p>
          <a:p>
            <a:pPr algn="just" rtl="1">
              <a:buFont typeface="Wingdings" pitchFamily="2" charset="2"/>
              <a:buChar char="v"/>
            </a:pPr>
            <a:r>
              <a:rPr lang="ar-IQ" sz="3600" dirty="0">
                <a:solidFill>
                  <a:schemeClr val="tx1"/>
                </a:solidFill>
                <a:cs typeface="+mj-cs"/>
              </a:rPr>
              <a:t>أنواع التتابع.</a:t>
            </a:r>
          </a:p>
          <a:p>
            <a:pPr algn="just" rtl="1">
              <a:buFont typeface="Wingdings" pitchFamily="2" charset="2"/>
              <a:buChar char="v"/>
            </a:pPr>
            <a:r>
              <a:rPr lang="ar-IQ" sz="3600" dirty="0">
                <a:solidFill>
                  <a:schemeClr val="tx1"/>
                </a:solidFill>
                <a:latin typeface="Times New Roman" pitchFamily="18" charset="0"/>
                <a:cs typeface="+mj-cs"/>
              </a:rPr>
              <a:t>عصا.</a:t>
            </a:r>
          </a:p>
          <a:p>
            <a:pPr algn="just" rtl="1">
              <a:buFont typeface="Wingdings" pitchFamily="2" charset="2"/>
              <a:buChar char="v"/>
            </a:pPr>
            <a:r>
              <a:rPr lang="ar-IQ" sz="3600" dirty="0">
                <a:solidFill>
                  <a:schemeClr val="tx1"/>
                </a:solidFill>
                <a:latin typeface="Times New Roman" pitchFamily="18" charset="0"/>
                <a:cs typeface="+mj-cs"/>
              </a:rPr>
              <a:t> صندوق بريد.</a:t>
            </a:r>
          </a:p>
          <a:p>
            <a:pPr algn="just" rtl="1">
              <a:buFont typeface="Wingdings" pitchFamily="2" charset="2"/>
              <a:buChar char="v"/>
            </a:pPr>
            <a:r>
              <a:rPr lang="ar-SA" sz="3600" dirty="0">
                <a:solidFill>
                  <a:schemeClr val="tx1"/>
                </a:solidFill>
                <a:cs typeface="+mj-cs"/>
              </a:rPr>
              <a:t>أنواع التسليم والتسلم</a:t>
            </a:r>
            <a:r>
              <a:rPr lang="en-US" sz="3600" dirty="0">
                <a:solidFill>
                  <a:schemeClr val="tx1"/>
                </a:solidFill>
                <a:cs typeface="+mj-cs"/>
              </a:rPr>
              <a:t> </a:t>
            </a:r>
            <a:r>
              <a:rPr lang="ar-IQ" sz="3600" dirty="0">
                <a:solidFill>
                  <a:schemeClr val="tx1"/>
                </a:solidFill>
                <a:cs typeface="+mj-cs"/>
              </a:rPr>
              <a:t>.</a:t>
            </a:r>
          </a:p>
          <a:p>
            <a:pPr algn="just" rtl="1">
              <a:buFont typeface="Wingdings" pitchFamily="2" charset="2"/>
              <a:buChar char="v"/>
            </a:pPr>
            <a:r>
              <a:rPr lang="ar-SA" sz="3600" dirty="0">
                <a:solidFill>
                  <a:schemeClr val="tx1"/>
                </a:solidFill>
                <a:cs typeface="+mj-cs"/>
              </a:rPr>
              <a:t>أخطاء عملية تبديل العصا</a:t>
            </a:r>
            <a:r>
              <a:rPr lang="ar-IQ" sz="3600" dirty="0">
                <a:solidFill>
                  <a:schemeClr val="tx1"/>
                </a:solidFill>
                <a:cs typeface="+mj-cs"/>
              </a:rPr>
              <a:t>.</a:t>
            </a:r>
          </a:p>
          <a:p>
            <a:pPr algn="just" rtl="1">
              <a:buFont typeface="Wingdings" pitchFamily="2" charset="2"/>
              <a:buChar char="v"/>
            </a:pPr>
            <a:endParaRPr lang="ar-IQ" sz="3600" dirty="0">
              <a:solidFill>
                <a:schemeClr val="tx1"/>
              </a:solidFill>
              <a:cs typeface="+mj-cs"/>
            </a:endParaRPr>
          </a:p>
          <a:p>
            <a:pPr algn="just" rtl="1">
              <a:buFont typeface="Wingdings" pitchFamily="2" charset="2"/>
              <a:buChar char="v"/>
            </a:pPr>
            <a:endParaRPr lang="ar-IQ" sz="3600" dirty="0">
              <a:solidFill>
                <a:schemeClr val="tx1"/>
              </a:solidFill>
              <a:latin typeface="Times New Roman" pitchFamily="18" charset="0"/>
              <a:cs typeface="+mj-cs"/>
            </a:endParaRPr>
          </a:p>
          <a:p>
            <a:pPr algn="just" rtl="1">
              <a:buFont typeface="Wingdings" pitchFamily="2" charset="2"/>
              <a:buChar char="v"/>
            </a:pPr>
            <a:endParaRPr lang="ar-IQ" sz="3600" dirty="0">
              <a:solidFill>
                <a:schemeClr val="tx1"/>
              </a:solidFill>
              <a:cs typeface="+mj-cs"/>
            </a:endParaRPr>
          </a:p>
          <a:p>
            <a:pPr algn="just" rtl="1">
              <a:buFont typeface="Wingdings" pitchFamily="2" charset="2"/>
              <a:buChar char="v"/>
            </a:pPr>
            <a:endParaRPr lang="ar-IQ" sz="3600" dirty="0">
              <a:solidFill>
                <a:schemeClr val="tx1"/>
              </a:solidFill>
              <a:cs typeface="+mj-cs"/>
            </a:endParaRPr>
          </a:p>
          <a:p>
            <a:pPr algn="just" rtl="1">
              <a:buFont typeface="Wingdings" pitchFamily="2" charset="2"/>
              <a:buChar char="v"/>
            </a:pPr>
            <a:endParaRPr lang="en-US" sz="3600" dirty="0">
              <a:solidFill>
                <a:schemeClr val="tx1"/>
              </a:solidFill>
              <a:latin typeface="Times New Roman" pitchFamily="18" charset="0"/>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3"/>
            <a:ext cx="7772400" cy="576063"/>
          </a:xfrm>
        </p:spPr>
        <p:txBody>
          <a:bodyPr>
            <a:noAutofit/>
          </a:bodyPr>
          <a:lstStyle/>
          <a:p>
            <a:pPr algn="ctr" rtl="1"/>
            <a:r>
              <a:rPr lang="ar-IQ" sz="4000" b="1" dirty="0">
                <a:solidFill>
                  <a:schemeClr val="tx1"/>
                </a:solidFill>
              </a:rPr>
              <a:t>تأريخ العاب القوى</a:t>
            </a:r>
            <a:endParaRPr lang="en-US" sz="4000" b="1" dirty="0">
              <a:solidFill>
                <a:schemeClr val="tx1"/>
              </a:solidFill>
            </a:endParaRPr>
          </a:p>
        </p:txBody>
      </p:sp>
      <p:sp>
        <p:nvSpPr>
          <p:cNvPr id="3" name="Подзаголовок 2"/>
          <p:cNvSpPr>
            <a:spLocks noGrp="1"/>
          </p:cNvSpPr>
          <p:nvPr>
            <p:ph type="subTitle" idx="1"/>
          </p:nvPr>
        </p:nvSpPr>
        <p:spPr>
          <a:xfrm>
            <a:off x="1691680" y="1196752"/>
            <a:ext cx="7056784" cy="5400600"/>
          </a:xfrm>
        </p:spPr>
        <p:txBody>
          <a:bodyPr/>
          <a:lstStyle/>
          <a:p>
            <a:pPr rtl="1"/>
            <a:endParaRPr lang="ar-IQ" b="1" dirty="0">
              <a:solidFill>
                <a:schemeClr val="tx1"/>
              </a:solidFill>
              <a:cs typeface="+mj-cs"/>
            </a:endParaRPr>
          </a:p>
          <a:p>
            <a:pPr algn="ctr" rtl="1"/>
            <a:r>
              <a:rPr lang="ar-IQ" sz="3600" b="1" dirty="0">
                <a:solidFill>
                  <a:schemeClr val="tx1"/>
                </a:solidFill>
                <a:cs typeface="+mj-cs"/>
              </a:rPr>
              <a:t>      نبذة</a:t>
            </a:r>
            <a:r>
              <a:rPr lang="ar-JO" sz="3600" b="1" dirty="0">
                <a:solidFill>
                  <a:schemeClr val="tx1"/>
                </a:solidFill>
                <a:cs typeface="+mj-cs"/>
              </a:rPr>
              <a:t> </a:t>
            </a:r>
            <a:r>
              <a:rPr lang="ar-IQ" sz="3600" b="1" dirty="0">
                <a:solidFill>
                  <a:schemeClr val="tx1"/>
                </a:solidFill>
                <a:cs typeface="+mj-cs"/>
              </a:rPr>
              <a:t>تأريخية </a:t>
            </a:r>
            <a:endParaRPr lang="ar-JO" sz="3600" b="1" dirty="0">
              <a:solidFill>
                <a:schemeClr val="tx1"/>
              </a:solidFill>
              <a:cs typeface="+mj-cs"/>
            </a:endParaRPr>
          </a:p>
          <a:p>
            <a:pPr algn="just" rtl="1"/>
            <a:endParaRPr lang="ar-IQ" u="sng" dirty="0">
              <a:solidFill>
                <a:schemeClr val="tx1"/>
              </a:solidFill>
              <a:cs typeface="+mj-cs"/>
            </a:endParaRPr>
          </a:p>
          <a:p>
            <a:pPr algn="just" rtl="1"/>
            <a:r>
              <a:rPr lang="ar-JO" sz="2800" u="sng" dirty="0">
                <a:solidFill>
                  <a:schemeClr val="tx1"/>
                </a:solidFill>
                <a:cs typeface="+mj-cs"/>
              </a:rPr>
              <a:t>البیدایات</a:t>
            </a:r>
            <a:r>
              <a:rPr lang="ar-JO" sz="2800" dirty="0">
                <a:solidFill>
                  <a:schemeClr val="tx1"/>
                </a:solidFill>
                <a:cs typeface="+mj-cs"/>
              </a:rPr>
              <a:t>:</a:t>
            </a:r>
          </a:p>
          <a:p>
            <a:pPr algn="just" rtl="1">
              <a:lnSpc>
                <a:spcPct val="150000"/>
              </a:lnSpc>
            </a:pPr>
            <a:r>
              <a:rPr lang="ar-IQ" sz="2600" dirty="0">
                <a:solidFill>
                  <a:schemeClr val="tx1"/>
                </a:solidFill>
                <a:cs typeface="+mj-cs"/>
              </a:rPr>
              <a:t>	</a:t>
            </a:r>
            <a:r>
              <a:rPr lang="ar-IQ" sz="2600" b="0" dirty="0">
                <a:solidFill>
                  <a:schemeClr val="tx1"/>
                </a:solidFill>
                <a:cs typeface="+mj-cs"/>
              </a:rPr>
              <a:t>تشير دراسة المراجع القديمة إلى أن المحاولة الأولى لعمل سباق تتابع بالعصا تمت فى عام 1893 ميلادية وقام </a:t>
            </a:r>
            <a:r>
              <a:rPr lang="ar-IQ" sz="2600" b="0" dirty="0" err="1">
                <a:solidFill>
                  <a:schemeClr val="tx1"/>
                </a:solidFill>
                <a:cs typeface="+mj-cs"/>
              </a:rPr>
              <a:t>بها</a:t>
            </a:r>
            <a:r>
              <a:rPr lang="ar-IQ" sz="2600" b="0" dirty="0">
                <a:solidFill>
                  <a:schemeClr val="tx1"/>
                </a:solidFill>
                <a:cs typeface="+mj-cs"/>
              </a:rPr>
              <a:t> العداءان </a:t>
            </a:r>
            <a:r>
              <a:rPr lang="ar-IQ" sz="2600" b="0" dirty="0" err="1">
                <a:solidFill>
                  <a:schemeClr val="tx1"/>
                </a:solidFill>
                <a:cs typeface="+mj-cs"/>
              </a:rPr>
              <a:t>إليس</a:t>
            </a:r>
            <a:r>
              <a:rPr lang="ar-IQ" sz="2600" b="0" dirty="0">
                <a:solidFill>
                  <a:schemeClr val="tx1"/>
                </a:solidFill>
                <a:cs typeface="+mj-cs"/>
              </a:rPr>
              <a:t> و جيلين من أمريكا</a:t>
            </a:r>
            <a:r>
              <a:rPr lang="ar-IQ" sz="2600" b="0" dirty="0" err="1">
                <a:solidFill>
                  <a:schemeClr val="tx1"/>
                </a:solidFill>
                <a:cs typeface="+mj-cs"/>
              </a:rPr>
              <a:t>(</a:t>
            </a:r>
            <a:r>
              <a:rPr lang="en-GB" sz="2600" b="0" dirty="0">
                <a:solidFill>
                  <a:schemeClr val="tx1"/>
                </a:solidFill>
                <a:cs typeface="+mj-cs"/>
              </a:rPr>
              <a:t>(USA</a:t>
            </a:r>
            <a:r>
              <a:rPr lang="ar-IQ" sz="2600" b="0" dirty="0">
                <a:solidFill>
                  <a:schemeClr val="tx1"/>
                </a:solidFill>
                <a:cs typeface="+mj-cs"/>
              </a:rPr>
              <a:t> </a:t>
            </a:r>
            <a:r>
              <a:rPr lang="en-US" sz="2600" b="0" dirty="0">
                <a:solidFill>
                  <a:schemeClr val="tx1"/>
                </a:solidFill>
                <a:cs typeface="+mj-cs"/>
              </a:rPr>
              <a:t> </a:t>
            </a:r>
            <a:r>
              <a:rPr lang="fr-FR" sz="2600" b="0" dirty="0">
                <a:solidFill>
                  <a:schemeClr val="tx1"/>
                </a:solidFill>
                <a:cs typeface="+mj-cs"/>
              </a:rPr>
              <a:t> </a:t>
            </a:r>
            <a:r>
              <a:rPr lang="en-GB" sz="2600" b="0" dirty="0">
                <a:solidFill>
                  <a:schemeClr val="tx1"/>
                </a:solidFill>
                <a:cs typeface="+mj-cs"/>
              </a:rPr>
              <a:t>Ellis/</a:t>
            </a:r>
            <a:r>
              <a:rPr lang="en-GB" sz="2600" b="0" dirty="0" err="1">
                <a:solidFill>
                  <a:schemeClr val="tx1"/>
                </a:solidFill>
                <a:cs typeface="+mj-cs"/>
              </a:rPr>
              <a:t>Geylin</a:t>
            </a:r>
            <a:r>
              <a:rPr lang="ar-IQ" sz="2600" b="0" dirty="0">
                <a:solidFill>
                  <a:schemeClr val="tx1"/>
                </a:solidFill>
                <a:cs typeface="+mj-cs"/>
              </a:rPr>
              <a:t>وفي علم 1912 تم إدخال مسابقات التتابع لأول مرة في الألعاب الأوليمبية.</a:t>
            </a:r>
          </a:p>
          <a:p>
            <a:pPr algn="just" rtl="1"/>
            <a:endParaRPr lang="en-US" dirty="0">
              <a:solidFill>
                <a:schemeClr val="tx1"/>
              </a:solidFill>
              <a:cs typeface="+mj-cs"/>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864095"/>
          </a:xfrm>
        </p:spPr>
        <p:txBody>
          <a:bodyPr>
            <a:noAutofit/>
          </a:bodyPr>
          <a:lstStyle/>
          <a:p>
            <a:pPr algn="just" rtl="1"/>
            <a:br>
              <a:rPr lang="ar-IQ" sz="3200" b="1" dirty="0">
                <a:solidFill>
                  <a:schemeClr val="tx1"/>
                </a:solidFill>
              </a:rPr>
            </a:br>
            <a:r>
              <a:rPr lang="ar-IQ" sz="3200" b="1" dirty="0">
                <a:solidFill>
                  <a:schemeClr val="tx1"/>
                </a:solidFill>
              </a:rPr>
              <a:t>ما هو رياضة ألعاب القوى ؟</a:t>
            </a:r>
            <a:endParaRPr lang="en-US" sz="3200" b="1" dirty="0">
              <a:solidFill>
                <a:schemeClr val="tx1"/>
              </a:solidFill>
            </a:endParaRPr>
          </a:p>
        </p:txBody>
      </p:sp>
      <p:sp>
        <p:nvSpPr>
          <p:cNvPr id="3" name="Подзаголовок 2"/>
          <p:cNvSpPr>
            <a:spLocks noGrp="1"/>
          </p:cNvSpPr>
          <p:nvPr>
            <p:ph type="subTitle" idx="1"/>
          </p:nvPr>
        </p:nvSpPr>
        <p:spPr>
          <a:xfrm>
            <a:off x="683568" y="1412776"/>
            <a:ext cx="7776864" cy="5040560"/>
          </a:xfrm>
        </p:spPr>
        <p:txBody>
          <a:bodyPr/>
          <a:lstStyle/>
          <a:p>
            <a:pPr algn="just" rtl="1"/>
            <a:r>
              <a:rPr lang="ar-IQ" dirty="0">
                <a:solidFill>
                  <a:schemeClr val="tx1"/>
                </a:solidFill>
                <a:cs typeface="+mj-cs"/>
              </a:rPr>
              <a:t>	</a:t>
            </a:r>
            <a:r>
              <a:rPr lang="ar-IQ" sz="3200" b="0" dirty="0">
                <a:solidFill>
                  <a:schemeClr val="tx1"/>
                </a:solidFill>
                <a:cs typeface="+mj-cs"/>
              </a:rPr>
              <a:t>ألعاب القوى رياضة يتنافس فيها اللاعيبون في مسابقات الجري والمشي والوثب والرمي.</a:t>
            </a:r>
          </a:p>
          <a:p>
            <a:pPr algn="just" rtl="1"/>
            <a:endParaRPr lang="ar-IQ" dirty="0">
              <a:solidFill>
                <a:schemeClr val="tx1"/>
              </a:solidFill>
              <a:cs typeface="+mj-cs"/>
            </a:endParaRPr>
          </a:p>
          <a:p>
            <a:pPr algn="just" rtl="1"/>
            <a:r>
              <a:rPr lang="ar-IQ" sz="2400" dirty="0">
                <a:solidFill>
                  <a:schemeClr val="tx1"/>
                </a:solidFill>
                <a:cs typeface="+mj-cs"/>
              </a:rPr>
              <a:t>*سباقات المضمار</a:t>
            </a:r>
          </a:p>
          <a:p>
            <a:pPr algn="just" rtl="1"/>
            <a:r>
              <a:rPr lang="ar-IQ" sz="2400" dirty="0">
                <a:solidFill>
                  <a:schemeClr val="tx1"/>
                </a:solidFill>
                <a:cs typeface="+mj-cs"/>
              </a:rPr>
              <a:t>*سباقات الجري</a:t>
            </a:r>
          </a:p>
          <a:p>
            <a:pPr algn="just" rtl="1"/>
            <a:endParaRPr lang="ar-IQ" dirty="0">
              <a:solidFill>
                <a:schemeClr val="tx1"/>
              </a:solidFill>
              <a:cs typeface="+mj-cs"/>
            </a:endParaRPr>
          </a:p>
          <a:p>
            <a:pPr algn="just" rtl="1"/>
            <a:endParaRPr lang="en-US" dirty="0">
              <a:solidFill>
                <a:schemeClr val="tx1"/>
              </a:solidFill>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323528" y="2708920"/>
            <a:ext cx="6048672" cy="37033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7"/>
            <a:ext cx="7772400" cy="792087"/>
          </a:xfrm>
        </p:spPr>
        <p:txBody>
          <a:bodyPr>
            <a:normAutofit/>
          </a:bodyPr>
          <a:lstStyle/>
          <a:p>
            <a:pPr algn="just" rtl="1"/>
            <a:r>
              <a:rPr lang="ar-IQ" sz="3600" b="1" dirty="0">
                <a:solidFill>
                  <a:schemeClr val="tx1"/>
                </a:solidFill>
                <a:latin typeface="Times New Roman" pitchFamily="18" charset="0"/>
                <a:cs typeface="Times New Roman" pitchFamily="18" charset="0"/>
              </a:rPr>
              <a:t>سباقات التتابع:</a:t>
            </a:r>
            <a:endParaRPr lang="en-US" sz="36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619672" y="1196752"/>
            <a:ext cx="7272808" cy="5256584"/>
          </a:xfrm>
        </p:spPr>
        <p:txBody>
          <a:bodyPr>
            <a:normAutofit/>
          </a:bodyPr>
          <a:lstStyle/>
          <a:p>
            <a:pPr algn="just" rtl="1">
              <a:lnSpc>
                <a:spcPct val="150000"/>
              </a:lnSpc>
            </a:pPr>
            <a:r>
              <a:rPr lang="ar-IQ" sz="2800" dirty="0">
                <a:solidFill>
                  <a:schemeClr val="tx1"/>
                </a:solidFill>
                <a:cs typeface="+mj-cs"/>
              </a:rPr>
              <a:t>	</a:t>
            </a:r>
            <a:r>
              <a:rPr lang="ar-IQ" sz="2400" b="0" dirty="0">
                <a:solidFill>
                  <a:schemeClr val="tx1"/>
                </a:solidFill>
                <a:cs typeface="+mj-cs"/>
              </a:rPr>
              <a:t>يقوم بها فرق يتألف كل منها من أربعة عدائين. يحمل العداء الأول عصا طولها حوالي 30 سم، وبعد أن يجري لمسافة محدودة ويجب أن يتم هذا التسليم في منطقة طولها 20 م، وعلى العداء ان يسلم العصا لزميله في هذه المنطقة وهكذا يتم عملية الاستلام والتسليم الى نهاية السباق. وإذا لم يتبادل العداءان العصا ضمن هذه المنطقة فإنه يتم استبعاد فريقهم. وتحدد مسافات الجري في معظم سباقات التتابع ب 100 م أو 400 م .</a:t>
            </a:r>
            <a:endParaRPr lang="en-US" sz="2400" b="0" dirty="0">
              <a:solidFill>
                <a:schemeClr val="tx1"/>
              </a:solidFill>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32657"/>
            <a:ext cx="7772400" cy="1008112"/>
          </a:xfrm>
        </p:spPr>
        <p:txBody>
          <a:bodyPr/>
          <a:lstStyle/>
          <a:p>
            <a:pPr algn="just" rtl="1"/>
            <a:r>
              <a:rPr lang="ar-IQ" b="1" dirty="0">
                <a:solidFill>
                  <a:schemeClr val="tx1"/>
                </a:solidFill>
              </a:rPr>
              <a:t>أنواع تتابع</a:t>
            </a:r>
            <a:r>
              <a:rPr lang="ar-JO" b="1" dirty="0">
                <a:solidFill>
                  <a:schemeClr val="tx1"/>
                </a:solidFill>
              </a:rPr>
              <a:t>:</a:t>
            </a:r>
            <a:endParaRPr lang="en-US" b="1" dirty="0">
              <a:solidFill>
                <a:schemeClr val="tx1"/>
              </a:solidFill>
            </a:endParaRPr>
          </a:p>
        </p:txBody>
      </p:sp>
      <p:sp>
        <p:nvSpPr>
          <p:cNvPr id="3" name="Подзаголовок 2"/>
          <p:cNvSpPr>
            <a:spLocks noGrp="1"/>
          </p:cNvSpPr>
          <p:nvPr>
            <p:ph type="subTitle" idx="1"/>
          </p:nvPr>
        </p:nvSpPr>
        <p:spPr>
          <a:xfrm>
            <a:off x="683568" y="1484784"/>
            <a:ext cx="7776864" cy="5040560"/>
          </a:xfrm>
        </p:spPr>
        <p:txBody>
          <a:bodyPr>
            <a:normAutofit/>
          </a:bodyPr>
          <a:lstStyle/>
          <a:p>
            <a:pPr marL="514350" indent="-514350" algn="just" rtl="1">
              <a:lnSpc>
                <a:spcPct val="170000"/>
              </a:lnSpc>
              <a:buFont typeface="+mj-lt"/>
              <a:buAutoNum type="arabicPeriod"/>
            </a:pPr>
            <a:r>
              <a:rPr lang="ar-IQ" sz="2800" dirty="0">
                <a:solidFill>
                  <a:schemeClr val="tx1"/>
                </a:solidFill>
                <a:effectLst>
                  <a:outerShdw blurRad="38100" dist="38100" dir="2700000" algn="tl">
                    <a:srgbClr val="000000">
                      <a:alpha val="43137"/>
                    </a:srgbClr>
                  </a:outerShdw>
                </a:effectLst>
              </a:rPr>
              <a:t>4</a:t>
            </a:r>
            <a:r>
              <a:rPr lang="en-US" sz="2800" dirty="0">
                <a:solidFill>
                  <a:schemeClr val="tx1"/>
                </a:solidFill>
                <a:effectLst>
                  <a:outerShdw blurRad="38100" dist="38100" dir="2700000" algn="tl">
                    <a:srgbClr val="000000">
                      <a:alpha val="43137"/>
                    </a:srgbClr>
                  </a:outerShdw>
                </a:effectLst>
              </a:rPr>
              <a:t> </a:t>
            </a:r>
            <a:r>
              <a:rPr lang="en-US" sz="2800" dirty="0">
                <a:solidFill>
                  <a:srgbClr val="0070C0"/>
                </a:solidFill>
                <a:effectLst>
                  <a:outerShdw blurRad="38100" dist="38100" dir="2700000" algn="tl">
                    <a:srgbClr val="000000">
                      <a:alpha val="43137"/>
                    </a:srgbClr>
                  </a:outerShdw>
                </a:effectLst>
              </a:rPr>
              <a:t>M</a:t>
            </a:r>
            <a:r>
              <a:rPr lang="en-US" sz="2800" dirty="0">
                <a:solidFill>
                  <a:schemeClr val="tx1"/>
                </a:solidFill>
                <a:effectLst>
                  <a:outerShdw blurRad="38100" dist="38100" dir="2700000" algn="tl">
                    <a:srgbClr val="000000">
                      <a:alpha val="43137"/>
                    </a:srgbClr>
                  </a:outerShdw>
                </a:effectLst>
              </a:rPr>
              <a:t> 100</a:t>
            </a:r>
            <a:r>
              <a:rPr lang="en-US" sz="2800" dirty="0">
                <a:solidFill>
                  <a:srgbClr val="FF0000"/>
                </a:solidFill>
                <a:effectLst>
                  <a:outerShdw blurRad="38100" dist="38100" dir="2700000" algn="tl">
                    <a:srgbClr val="000000">
                      <a:alpha val="43137"/>
                    </a:srgbClr>
                  </a:outerShdw>
                </a:effectLst>
              </a:rPr>
              <a:t>ₓ</a:t>
            </a:r>
            <a:r>
              <a:rPr lang="ar-IQ" sz="2800" dirty="0">
                <a:solidFill>
                  <a:schemeClr val="tx1"/>
                </a:solidFill>
                <a:effectLst>
                  <a:outerShdw blurRad="38100" dist="38100" dir="2700000" algn="tl">
                    <a:srgbClr val="000000">
                      <a:alpha val="43137"/>
                    </a:srgbClr>
                  </a:outerShdw>
                </a:effectLst>
              </a:rPr>
              <a:t>       </a:t>
            </a:r>
            <a:r>
              <a:rPr lang="ru-RU" sz="2800" dirty="0">
                <a:solidFill>
                  <a:schemeClr val="tx1"/>
                </a:solidFill>
                <a:effectLst>
                  <a:outerShdw blurRad="38100" dist="38100" dir="2700000" algn="tl">
                    <a:srgbClr val="000000">
                      <a:alpha val="43137"/>
                    </a:srgbClr>
                  </a:outerShdw>
                </a:effectLst>
              </a:rPr>
              <a:t> </a:t>
            </a:r>
            <a:endParaRPr lang="ar-JO" sz="2800" dirty="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r>
              <a:rPr lang="ar-IQ" sz="2800" dirty="0">
                <a:solidFill>
                  <a:schemeClr val="tx1"/>
                </a:solidFill>
                <a:effectLst>
                  <a:outerShdw blurRad="38100" dist="38100" dir="2700000" algn="tl">
                    <a:srgbClr val="000000">
                      <a:alpha val="43137"/>
                    </a:srgbClr>
                  </a:outerShdw>
                </a:effectLst>
              </a:rPr>
              <a:t>4</a:t>
            </a:r>
            <a:r>
              <a:rPr lang="en-US" sz="2800" dirty="0">
                <a:solidFill>
                  <a:srgbClr val="0070C0"/>
                </a:solidFill>
                <a:effectLst>
                  <a:outerShdw blurRad="38100" dist="38100" dir="2700000" algn="tl">
                    <a:srgbClr val="000000">
                      <a:alpha val="43137"/>
                    </a:srgbClr>
                  </a:outerShdw>
                </a:effectLst>
              </a:rPr>
              <a:t>M</a:t>
            </a:r>
            <a:r>
              <a:rPr lang="ru-RU" sz="2800" dirty="0">
                <a:solidFill>
                  <a:schemeClr val="tx1"/>
                </a:solidFill>
                <a:effectLst>
                  <a:outerShdw blurRad="38100" dist="38100" dir="2700000" algn="tl">
                    <a:srgbClr val="000000">
                      <a:alpha val="43137"/>
                    </a:srgbClr>
                  </a:outerShdw>
                </a:effectLst>
              </a:rPr>
              <a:t>2</a:t>
            </a:r>
            <a:r>
              <a:rPr lang="en-US" sz="2800" dirty="0">
                <a:solidFill>
                  <a:schemeClr val="tx1"/>
                </a:solidFill>
                <a:effectLst>
                  <a:outerShdw blurRad="38100" dist="38100" dir="2700000" algn="tl">
                    <a:srgbClr val="000000">
                      <a:alpha val="43137"/>
                    </a:srgbClr>
                  </a:outerShdw>
                </a:effectLst>
              </a:rPr>
              <a:t>00</a:t>
            </a:r>
            <a:r>
              <a:rPr lang="en-US" sz="2800" dirty="0">
                <a:solidFill>
                  <a:srgbClr val="FF0000"/>
                </a:solidFill>
                <a:effectLst>
                  <a:outerShdw blurRad="38100" dist="38100" dir="2700000" algn="tl">
                    <a:srgbClr val="000000">
                      <a:alpha val="43137"/>
                    </a:srgbClr>
                  </a:outerShdw>
                </a:effectLst>
              </a:rPr>
              <a:t>ₓ</a:t>
            </a:r>
            <a:endParaRPr lang="ru-RU" sz="2800" dirty="0">
              <a:solidFill>
                <a:schemeClr val="tx1"/>
              </a:solidFill>
              <a:effectLst>
                <a:outerShdw blurRad="38100" dist="38100" dir="2700000" algn="tl">
                  <a:srgbClr val="000000">
                    <a:alpha val="43137"/>
                  </a:srgbClr>
                </a:outerShdw>
              </a:effectLst>
            </a:endParaRPr>
          </a:p>
          <a:p>
            <a:pPr marL="514350" indent="-514350" algn="just" rtl="1">
              <a:lnSpc>
                <a:spcPct val="170000"/>
              </a:lnSpc>
            </a:pPr>
            <a:r>
              <a:rPr lang="ru-RU" sz="2800" dirty="0">
                <a:solidFill>
                  <a:schemeClr val="tx1"/>
                </a:solidFill>
                <a:effectLst>
                  <a:outerShdw blurRad="38100" dist="38100" dir="2700000" algn="tl">
                    <a:srgbClr val="000000">
                      <a:alpha val="43137"/>
                    </a:srgbClr>
                  </a:outerShdw>
                </a:effectLst>
              </a:rPr>
              <a:t> </a:t>
            </a:r>
            <a:r>
              <a:rPr lang="en-US" sz="2800" dirty="0">
                <a:solidFill>
                  <a:schemeClr val="accent1"/>
                </a:solidFill>
                <a:effectLst>
                  <a:outerShdw blurRad="38100" dist="38100" dir="2700000" algn="tl">
                    <a:srgbClr val="000000">
                      <a:alpha val="43137"/>
                    </a:srgbClr>
                  </a:outerShdw>
                </a:effectLst>
              </a:rPr>
              <a:t>.3</a:t>
            </a:r>
            <a:r>
              <a:rPr lang="ar-IQ" sz="2800" dirty="0">
                <a:solidFill>
                  <a:schemeClr val="tx1"/>
                </a:solidFill>
                <a:effectLst>
                  <a:outerShdw blurRad="38100" dist="38100" dir="2700000" algn="tl">
                    <a:srgbClr val="000000">
                      <a:alpha val="43137"/>
                    </a:srgbClr>
                  </a:outerShdw>
                </a:effectLst>
              </a:rPr>
              <a:t>4</a:t>
            </a:r>
            <a:r>
              <a:rPr lang="en-US" sz="2800" dirty="0">
                <a:solidFill>
                  <a:schemeClr val="tx1"/>
                </a:solidFill>
                <a:effectLst>
                  <a:outerShdw blurRad="38100" dist="38100" dir="2700000" algn="tl">
                    <a:srgbClr val="000000">
                      <a:alpha val="43137"/>
                    </a:srgbClr>
                  </a:outerShdw>
                </a:effectLst>
              </a:rPr>
              <a:t> </a:t>
            </a:r>
            <a:r>
              <a:rPr lang="en-US" sz="2800" dirty="0">
                <a:solidFill>
                  <a:srgbClr val="0070C0"/>
                </a:solidFill>
                <a:effectLst>
                  <a:outerShdw blurRad="38100" dist="38100" dir="2700000" algn="tl">
                    <a:srgbClr val="000000">
                      <a:alpha val="43137"/>
                    </a:srgbClr>
                  </a:outerShdw>
                </a:effectLst>
              </a:rPr>
              <a:t>M</a:t>
            </a:r>
            <a:r>
              <a:rPr lang="en-US" sz="2800" dirty="0">
                <a:solidFill>
                  <a:schemeClr val="tx1"/>
                </a:solidFill>
                <a:effectLst>
                  <a:outerShdw blurRad="38100" dist="38100" dir="2700000" algn="tl">
                    <a:srgbClr val="000000">
                      <a:alpha val="43137"/>
                    </a:srgbClr>
                  </a:outerShdw>
                </a:effectLst>
              </a:rPr>
              <a:t> 400</a:t>
            </a:r>
            <a:r>
              <a:rPr lang="en-US" sz="2800" dirty="0">
                <a:solidFill>
                  <a:srgbClr val="FF0000"/>
                </a:solidFill>
                <a:effectLst>
                  <a:outerShdw blurRad="38100" dist="38100" dir="2700000" algn="tl">
                    <a:srgbClr val="000000">
                      <a:alpha val="43137"/>
                    </a:srgbClr>
                  </a:outerShdw>
                </a:effectLst>
              </a:rPr>
              <a:t>ₓ</a:t>
            </a:r>
            <a:r>
              <a:rPr lang="ar-IQ" sz="2800" dirty="0">
                <a:solidFill>
                  <a:schemeClr val="tx1"/>
                </a:solidFill>
                <a:effectLst>
                  <a:outerShdw blurRad="38100" dist="38100" dir="2700000" algn="tl">
                    <a:srgbClr val="000000">
                      <a:alpha val="43137"/>
                    </a:srgbClr>
                  </a:outerShdw>
                </a:effectLst>
              </a:rPr>
              <a:t>         </a:t>
            </a:r>
            <a:endParaRPr lang="ar-JO" sz="2800" dirty="0">
              <a:solidFill>
                <a:schemeClr val="tx1"/>
              </a:solidFill>
              <a:effectLst>
                <a:outerShdw blurRad="38100" dist="38100" dir="2700000" algn="tl">
                  <a:srgbClr val="000000">
                    <a:alpha val="43137"/>
                  </a:srgbClr>
                </a:outerShdw>
              </a:effectLst>
            </a:endParaRPr>
          </a:p>
          <a:p>
            <a:pPr marL="514350" indent="-514350" algn="just" rtl="1">
              <a:lnSpc>
                <a:spcPct val="170000"/>
              </a:lnSpc>
            </a:pPr>
            <a:r>
              <a:rPr lang="ar-JO" sz="2800" dirty="0">
                <a:solidFill>
                  <a:schemeClr val="accent1"/>
                </a:solidFill>
                <a:effectLst>
                  <a:outerShdw blurRad="38100" dist="38100" dir="2700000" algn="tl">
                    <a:srgbClr val="000000">
                      <a:alpha val="43137"/>
                    </a:srgbClr>
                  </a:outerShdw>
                </a:effectLst>
              </a:rPr>
              <a:t>4.</a:t>
            </a:r>
            <a:r>
              <a:rPr lang="ar-IQ" sz="2800" dirty="0">
                <a:solidFill>
                  <a:schemeClr val="tx1"/>
                </a:solidFill>
                <a:effectLst>
                  <a:outerShdw blurRad="38100" dist="38100" dir="2700000" algn="tl">
                    <a:srgbClr val="000000">
                      <a:alpha val="43137"/>
                    </a:srgbClr>
                  </a:outerShdw>
                </a:effectLst>
              </a:rPr>
              <a:t> 4</a:t>
            </a:r>
            <a:r>
              <a:rPr lang="en-US" sz="2800" dirty="0">
                <a:solidFill>
                  <a:schemeClr val="tx1"/>
                </a:solidFill>
                <a:effectLst>
                  <a:outerShdw blurRad="38100" dist="38100" dir="2700000" algn="tl">
                    <a:srgbClr val="000000">
                      <a:alpha val="43137"/>
                    </a:srgbClr>
                  </a:outerShdw>
                </a:effectLst>
              </a:rPr>
              <a:t> </a:t>
            </a:r>
            <a:r>
              <a:rPr lang="en-US" sz="2800" dirty="0">
                <a:solidFill>
                  <a:srgbClr val="0070C0"/>
                </a:solidFill>
                <a:effectLst>
                  <a:outerShdw blurRad="38100" dist="38100" dir="2700000" algn="tl">
                    <a:srgbClr val="000000">
                      <a:alpha val="43137"/>
                    </a:srgbClr>
                  </a:outerShdw>
                </a:effectLst>
              </a:rPr>
              <a:t>M</a:t>
            </a:r>
            <a:r>
              <a:rPr lang="en-US" sz="2800" dirty="0">
                <a:solidFill>
                  <a:schemeClr val="tx1"/>
                </a:solidFill>
                <a:effectLst>
                  <a:outerShdw blurRad="38100" dist="38100" dir="2700000" algn="tl">
                    <a:srgbClr val="000000">
                      <a:alpha val="43137"/>
                    </a:srgbClr>
                  </a:outerShdw>
                </a:effectLst>
              </a:rPr>
              <a:t> 800</a:t>
            </a:r>
            <a:r>
              <a:rPr lang="en-US" sz="2800" dirty="0">
                <a:solidFill>
                  <a:srgbClr val="FF0000"/>
                </a:solidFill>
                <a:effectLst>
                  <a:outerShdw blurRad="38100" dist="38100" dir="2700000" algn="tl">
                    <a:srgbClr val="000000">
                      <a:alpha val="43137"/>
                    </a:srgbClr>
                  </a:outerShdw>
                </a:effectLst>
              </a:rPr>
              <a:t>ₓ</a:t>
            </a:r>
            <a:endParaRPr lang="ru-RU" sz="2800" dirty="0">
              <a:solidFill>
                <a:srgbClr val="FF0000"/>
              </a:solidFill>
              <a:effectLst>
                <a:outerShdw blurRad="38100" dist="38100" dir="2700000" algn="tl">
                  <a:srgbClr val="000000">
                    <a:alpha val="43137"/>
                  </a:srgbClr>
                </a:outerShdw>
              </a:effectLst>
            </a:endParaRPr>
          </a:p>
          <a:p>
            <a:pPr marL="514350" indent="-514350" algn="just" rtl="1">
              <a:lnSpc>
                <a:spcPct val="170000"/>
              </a:lnSpc>
            </a:pPr>
            <a:r>
              <a:rPr lang="ru-RU" sz="2800" dirty="0">
                <a:solidFill>
                  <a:schemeClr val="accent1"/>
                </a:solidFill>
                <a:effectLst>
                  <a:outerShdw blurRad="38100" dist="38100" dir="2700000" algn="tl">
                    <a:srgbClr val="000000">
                      <a:alpha val="43137"/>
                    </a:srgbClr>
                  </a:outerShdw>
                </a:effectLst>
              </a:rPr>
              <a:t>5</a:t>
            </a:r>
            <a:r>
              <a:rPr lang="ar-IQ" sz="2800" dirty="0">
                <a:solidFill>
                  <a:schemeClr val="accent1"/>
                </a:solidFill>
                <a:effectLst>
                  <a:outerShdw blurRad="38100" dist="38100" dir="2700000" algn="tl">
                    <a:srgbClr val="000000">
                      <a:alpha val="43137"/>
                    </a:srgbClr>
                  </a:outerShdw>
                </a:effectLst>
              </a:rPr>
              <a:t>.</a:t>
            </a:r>
            <a:r>
              <a:rPr lang="ar-IQ" sz="2800" dirty="0">
                <a:solidFill>
                  <a:schemeClr val="tx1"/>
                </a:solidFill>
                <a:effectLst>
                  <a:outerShdw blurRad="38100" dist="38100" dir="2700000" algn="tl">
                    <a:srgbClr val="000000">
                      <a:alpha val="43137"/>
                    </a:srgbClr>
                  </a:outerShdw>
                </a:effectLst>
              </a:rPr>
              <a:t> 4</a:t>
            </a:r>
            <a:r>
              <a:rPr lang="en-US" sz="2800" dirty="0">
                <a:solidFill>
                  <a:schemeClr val="tx1"/>
                </a:solidFill>
                <a:effectLst>
                  <a:outerShdw blurRad="38100" dist="38100" dir="2700000" algn="tl">
                    <a:srgbClr val="000000">
                      <a:alpha val="43137"/>
                    </a:srgbClr>
                  </a:outerShdw>
                </a:effectLst>
              </a:rPr>
              <a:t> </a:t>
            </a:r>
            <a:r>
              <a:rPr lang="en-US" sz="2800" dirty="0">
                <a:solidFill>
                  <a:srgbClr val="0070C0"/>
                </a:solidFill>
                <a:effectLst>
                  <a:outerShdw blurRad="38100" dist="38100" dir="2700000" algn="tl">
                    <a:srgbClr val="000000">
                      <a:alpha val="43137"/>
                    </a:srgbClr>
                  </a:outerShdw>
                </a:effectLst>
              </a:rPr>
              <a:t>M</a:t>
            </a:r>
            <a:r>
              <a:rPr lang="ru-RU" sz="2800" dirty="0">
                <a:solidFill>
                  <a:schemeClr val="tx1"/>
                </a:solidFill>
                <a:effectLst>
                  <a:outerShdw blurRad="38100" dist="38100" dir="2700000" algn="tl">
                    <a:srgbClr val="000000">
                      <a:alpha val="43137"/>
                    </a:srgbClr>
                  </a:outerShdw>
                </a:effectLst>
              </a:rPr>
              <a:t>15</a:t>
            </a:r>
            <a:r>
              <a:rPr lang="en-US" sz="2800" dirty="0">
                <a:solidFill>
                  <a:schemeClr val="tx1"/>
                </a:solidFill>
                <a:effectLst>
                  <a:outerShdw blurRad="38100" dist="38100" dir="2700000" algn="tl">
                    <a:srgbClr val="000000">
                      <a:alpha val="43137"/>
                    </a:srgbClr>
                  </a:outerShdw>
                </a:effectLst>
              </a:rPr>
              <a:t>00</a:t>
            </a:r>
            <a:r>
              <a:rPr lang="en-US" sz="2800" dirty="0">
                <a:solidFill>
                  <a:srgbClr val="FF0000"/>
                </a:solidFill>
                <a:effectLst>
                  <a:outerShdw blurRad="38100" dist="38100" dir="2700000" algn="tl">
                    <a:srgbClr val="000000">
                      <a:alpha val="43137"/>
                    </a:srgbClr>
                  </a:outerShdw>
                </a:effectLst>
              </a:rPr>
              <a:t>ₓ</a:t>
            </a:r>
            <a:endParaRPr lang="en-US" sz="2800" dirty="0">
              <a:solidFill>
                <a:schemeClr val="tx1"/>
              </a:solidFill>
              <a:effectLst>
                <a:outerShdw blurRad="38100" dist="38100" dir="2700000" algn="tl">
                  <a:srgbClr val="000000">
                    <a:alpha val="43137"/>
                  </a:srgbClr>
                </a:outerShdw>
              </a:effectLst>
            </a:endParaRPr>
          </a:p>
          <a:p>
            <a:pPr marL="514350" indent="-514350" algn="just" rtl="1">
              <a:lnSpc>
                <a:spcPct val="170000"/>
              </a:lnSpc>
            </a:pPr>
            <a:endParaRPr lang="en-US" sz="2800" dirty="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endParaRPr lang="en-US" sz="2800" dirty="0">
              <a:solidFill>
                <a:schemeClr val="tx1"/>
              </a:solidFill>
              <a:effectLst>
                <a:outerShdw blurRad="38100" dist="38100" dir="2700000" algn="tl">
                  <a:srgbClr val="000000">
                    <a:alpha val="43137"/>
                  </a:srgbClr>
                </a:outerShdw>
              </a:effectLst>
            </a:endParaRPr>
          </a:p>
          <a:p>
            <a:pPr marL="514350" indent="-514350" algn="just" rtl="1">
              <a:lnSpc>
                <a:spcPct val="170000"/>
              </a:lnSpc>
              <a:buFont typeface="+mj-lt"/>
              <a:buAutoNum type="arabicPeriod"/>
            </a:pPr>
            <a:endParaRPr lang="en-US" sz="2800" dirty="0">
              <a:solidFill>
                <a:schemeClr val="tx1"/>
              </a:solidFill>
              <a:effectLst>
                <a:outerShdw blurRad="38100" dist="38100" dir="2700000" algn="tl">
                  <a:srgbClr val="000000">
                    <a:alpha val="43137"/>
                  </a:srgbClr>
                </a:outerShdw>
              </a:effectLs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04665"/>
            <a:ext cx="7772400" cy="720079"/>
          </a:xfrm>
        </p:spPr>
        <p:txBody>
          <a:bodyPr>
            <a:normAutofit/>
          </a:bodyPr>
          <a:lstStyle/>
          <a:p>
            <a:pPr algn="just" rtl="1"/>
            <a:r>
              <a:rPr lang="ar-IQ" sz="4000" b="1" dirty="0">
                <a:solidFill>
                  <a:schemeClr val="tx1"/>
                </a:solidFill>
                <a:latin typeface="Times New Roman" pitchFamily="18" charset="0"/>
                <a:cs typeface="Times New Roman" pitchFamily="18" charset="0"/>
              </a:rPr>
              <a:t>عصا:</a:t>
            </a:r>
            <a:endParaRPr lang="en-US" sz="4000" b="1"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11560" y="1268760"/>
            <a:ext cx="7920880" cy="5184576"/>
          </a:xfrm>
        </p:spPr>
        <p:txBody>
          <a:bodyPr/>
          <a:lstStyle/>
          <a:p>
            <a:pPr algn="just" rtl="1"/>
            <a:r>
              <a:rPr lang="ar-IQ" sz="3200" dirty="0">
                <a:solidFill>
                  <a:schemeClr val="tx1"/>
                </a:solidFill>
                <a:cs typeface="+mj-cs"/>
              </a:rPr>
              <a:t>	</a:t>
            </a:r>
            <a:r>
              <a:rPr lang="ar-IQ" sz="3200" b="0" dirty="0">
                <a:solidFill>
                  <a:schemeClr val="tx1"/>
                </a:solidFill>
                <a:cs typeface="+mj-cs"/>
              </a:rPr>
              <a:t>يصنع العصا من خشب الخاص أو مادة بلاستيكية، طولها حوالي 30 سم، وقطرها حوالي 3 سم، وتكون من الوان الابيض والاحمر.</a:t>
            </a:r>
          </a:p>
          <a:p>
            <a:pPr algn="just" rtl="1"/>
            <a:endParaRPr lang="en-US" dirty="0">
              <a:solidFill>
                <a:schemeClr val="tx1"/>
              </a:solidFill>
              <a:cs typeface="+mj-cs"/>
            </a:endParaRPr>
          </a:p>
        </p:txBody>
      </p:sp>
      <p:pic>
        <p:nvPicPr>
          <p:cNvPr id="2051" name="Picture 3" descr="C:\Users\Sartip\Desktop\Relay_baton_plastic.jpg"/>
          <p:cNvPicPr>
            <a:picLocks noChangeAspect="1" noChangeArrowheads="1"/>
          </p:cNvPicPr>
          <p:nvPr/>
        </p:nvPicPr>
        <p:blipFill>
          <a:blip r:embed="rId3" cstate="print"/>
          <a:srcRect/>
          <a:stretch>
            <a:fillRect/>
          </a:stretch>
        </p:blipFill>
        <p:spPr bwMode="auto">
          <a:xfrm>
            <a:off x="1403648" y="3212976"/>
            <a:ext cx="6768752" cy="28803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pPr algn="just" rtl="1"/>
            <a:r>
              <a:rPr lang="ar-IQ" sz="3200" b="1">
                <a:solidFill>
                  <a:schemeClr val="tx1"/>
                </a:solidFill>
                <a:latin typeface="Times New Roman" pitchFamily="18" charset="0"/>
                <a:cs typeface="Times New Roman" pitchFamily="18" charset="0"/>
              </a:rPr>
              <a:t>العلامات الضابطة:</a:t>
            </a:r>
            <a:endParaRPr lang="en-US" sz="3200" b="1" dirty="0">
              <a:solidFill>
                <a:schemeClr val="tx1"/>
              </a:solidFill>
              <a:latin typeface="Times New Roman" pitchFamily="18" charset="0"/>
              <a:cs typeface="Times New Roman" pitchFamily="18" charset="0"/>
            </a:endParaRPr>
          </a:p>
        </p:txBody>
      </p:sp>
      <p:sp>
        <p:nvSpPr>
          <p:cNvPr id="5" name="Содержимое 4"/>
          <p:cNvSpPr>
            <a:spLocks noGrp="1"/>
          </p:cNvSpPr>
          <p:nvPr>
            <p:ph sz="quarter" idx="1"/>
          </p:nvPr>
        </p:nvSpPr>
        <p:spPr>
          <a:xfrm>
            <a:off x="1043608" y="1196753"/>
            <a:ext cx="7560840" cy="4392487"/>
          </a:xfrm>
        </p:spPr>
        <p:txBody>
          <a:bodyPr>
            <a:normAutofit lnSpcReduction="10000"/>
          </a:bodyPr>
          <a:lstStyle/>
          <a:p>
            <a:pPr algn="just" rtl="1">
              <a:lnSpc>
                <a:spcPct val="150000"/>
              </a:lnSpc>
              <a:buNone/>
            </a:pPr>
            <a:r>
              <a:rPr lang="ar-IQ" dirty="0">
                <a:cs typeface="+mj-cs"/>
              </a:rPr>
              <a:t>تتميز سباقات التتابع باستخدام علامات ضابطة توضع قبل مناطق التسليم والتسلم وتهدف إلى تحديد وتقنين زمن وتوقيت انطلاق اللاعب المستلم، ويستخدم هذه العلامات الضابطة اللاعب </a:t>
            </a:r>
            <a:r>
              <a:rPr lang="ar-IQ" dirty="0" err="1">
                <a:cs typeface="+mj-cs"/>
              </a:rPr>
              <a:t>رقم </a:t>
            </a:r>
            <a:r>
              <a:rPr lang="ar-IQ" dirty="0">
                <a:cs typeface="+mj-cs"/>
              </a:rPr>
              <a:t>(2) </a:t>
            </a:r>
            <a:r>
              <a:rPr lang="ar-IQ" dirty="0" err="1">
                <a:cs typeface="+mj-cs"/>
              </a:rPr>
              <a:t>ورقم </a:t>
            </a:r>
            <a:r>
              <a:rPr lang="ar-IQ" dirty="0">
                <a:cs typeface="+mj-cs"/>
              </a:rPr>
              <a:t>(3) </a:t>
            </a:r>
            <a:r>
              <a:rPr lang="ar-IQ" dirty="0" err="1">
                <a:cs typeface="+mj-cs"/>
              </a:rPr>
              <a:t>ورقم </a:t>
            </a:r>
            <a:r>
              <a:rPr lang="ar-IQ" dirty="0">
                <a:cs typeface="+mj-cs"/>
              </a:rPr>
              <a:t>(4)، وعادة تستخدم الأشرطة اللاصقة والتى تحمل ألواناٌ زاهية يمكن رؤيتها من مسافة بعيدة، وتلصق هذه الأشرطة على أرض </a:t>
            </a:r>
            <a:r>
              <a:rPr lang="ar-IQ" dirty="0" err="1">
                <a:cs typeface="+mj-cs"/>
              </a:rPr>
              <a:t>المضمار </a:t>
            </a:r>
            <a:r>
              <a:rPr lang="ar-IQ" dirty="0">
                <a:cs typeface="+mj-cs"/>
              </a:rPr>
              <a:t>(</a:t>
            </a:r>
            <a:r>
              <a:rPr lang="ar-IQ" dirty="0" err="1">
                <a:cs typeface="+mj-cs"/>
              </a:rPr>
              <a:t>الترتان</a:t>
            </a:r>
            <a:r>
              <a:rPr lang="ar-IQ" dirty="0">
                <a:cs typeface="+mj-cs"/>
              </a:rPr>
              <a:t>) وفي ألأماكن المتفق عليها بين اللاعب المسلم والمستلم، بحيث يبدأ اللاعب المستلم فى العدو بأقصى سرعة </a:t>
            </a:r>
            <a:r>
              <a:rPr lang="ar-IQ" dirty="0" err="1">
                <a:cs typeface="+mj-cs"/>
              </a:rPr>
              <a:t>للآمام</a:t>
            </a:r>
            <a:r>
              <a:rPr lang="ar-IQ" dirty="0">
                <a:cs typeface="+mj-cs"/>
              </a:rPr>
              <a:t> عند وصول اللاعب المسلم للمكان المتفق </a:t>
            </a:r>
            <a:r>
              <a:rPr lang="ar-IQ">
                <a:cs typeface="+mj-cs"/>
              </a:rPr>
              <a:t>عليه. </a:t>
            </a:r>
            <a:endParaRPr lang="en-US" dirty="0">
              <a:cs typeface="+mj-cs"/>
            </a:endParaRPr>
          </a:p>
        </p:txBody>
      </p:sp>
      <p:sp>
        <p:nvSpPr>
          <p:cNvPr id="7" name="Заголовок 1"/>
          <p:cNvSpPr txBox="1">
            <a:spLocks/>
          </p:cNvSpPr>
          <p:nvPr/>
        </p:nvSpPr>
        <p:spPr>
          <a:xfrm>
            <a:off x="467544" y="260648"/>
            <a:ext cx="8229600" cy="850106"/>
          </a:xfrm>
          <a:prstGeom prst="rect">
            <a:avLst/>
          </a:prstGeom>
        </p:spPr>
        <p:txBody>
          <a:bodyPr vert="horz" lIns="91440" tIns="45720" rIns="91440" bIns="45720" rtlCol="0" anchor="ctr">
            <a:norm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pPr algn="just" rtl="1"/>
            <a:r>
              <a:rPr lang="ar-IQ" sz="3200" b="1" dirty="0">
                <a:solidFill>
                  <a:schemeClr val="tx1"/>
                </a:solidFill>
                <a:latin typeface="Times New Roman" pitchFamily="18" charset="0"/>
                <a:cs typeface="Times New Roman" pitchFamily="18" charset="0"/>
              </a:rPr>
              <a:t>صندوق بريد:</a:t>
            </a:r>
            <a:endParaRPr lang="en-US" sz="3200" b="1" dirty="0">
              <a:solidFill>
                <a:schemeClr val="tx1"/>
              </a:solidFill>
              <a:latin typeface="Times New Roman" pitchFamily="18" charset="0"/>
              <a:cs typeface="Times New Roman" pitchFamily="18" charset="0"/>
            </a:endParaRPr>
          </a:p>
        </p:txBody>
      </p:sp>
      <p:sp>
        <p:nvSpPr>
          <p:cNvPr id="5" name="Содержимое 4"/>
          <p:cNvSpPr>
            <a:spLocks noGrp="1"/>
          </p:cNvSpPr>
          <p:nvPr>
            <p:ph sz="quarter" idx="1"/>
          </p:nvPr>
        </p:nvSpPr>
        <p:spPr>
          <a:xfrm>
            <a:off x="1043608" y="1196753"/>
            <a:ext cx="7560840" cy="4392487"/>
          </a:xfrm>
        </p:spPr>
        <p:txBody>
          <a:bodyPr>
            <a:normAutofit fontScale="92500" lnSpcReduction="10000"/>
          </a:bodyPr>
          <a:lstStyle/>
          <a:p>
            <a:pPr algn="just" rtl="1">
              <a:lnSpc>
                <a:spcPct val="150000"/>
              </a:lnSpc>
              <a:buNone/>
            </a:pPr>
            <a:r>
              <a:rPr lang="ar-IQ" dirty="0">
                <a:cs typeface="+mj-cs"/>
              </a:rPr>
              <a:t>  		 </a:t>
            </a:r>
            <a:r>
              <a:rPr lang="ar-SA" dirty="0">
                <a:cs typeface="+mj-cs"/>
              </a:rPr>
              <a:t>ويجد القانون في سباق</a:t>
            </a:r>
            <a:r>
              <a:rPr lang="en-US" dirty="0">
                <a:cs typeface="+mj-cs"/>
              </a:rPr>
              <a:t> 4×100 </a:t>
            </a:r>
            <a:r>
              <a:rPr lang="ar-SA" dirty="0">
                <a:cs typeface="+mj-cs"/>
              </a:rPr>
              <a:t>متر مسافة للتسليم والتسلم طولها</a:t>
            </a:r>
            <a:r>
              <a:rPr lang="ar-IQ" dirty="0">
                <a:cs typeface="+mj-cs"/>
              </a:rPr>
              <a:t> </a:t>
            </a:r>
            <a:r>
              <a:rPr lang="en-US" dirty="0">
                <a:cs typeface="+mj-cs"/>
              </a:rPr>
              <a:t> 20</a:t>
            </a:r>
            <a:r>
              <a:rPr lang="ar-SA" dirty="0">
                <a:cs typeface="+mj-cs"/>
              </a:rPr>
              <a:t>متر يسمح للعداء بالرجوع خلفها لمسافة حوالي</a:t>
            </a:r>
            <a:r>
              <a:rPr lang="en-US" dirty="0">
                <a:cs typeface="+mj-cs"/>
              </a:rPr>
              <a:t> 10</a:t>
            </a:r>
            <a:r>
              <a:rPr lang="ar-SA" dirty="0">
                <a:cs typeface="+mj-cs"/>
              </a:rPr>
              <a:t>أمتار بهدف التدرج في السرعة حيث تتيح هذه المسافة للاعبين المسلم والمستلم وهما في أقصى سرعة لهما</a:t>
            </a:r>
            <a:r>
              <a:rPr lang="en-US" dirty="0">
                <a:cs typeface="+mj-cs"/>
              </a:rPr>
              <a:t> . </a:t>
            </a:r>
            <a:endParaRPr lang="ar-IQ" dirty="0">
              <a:cs typeface="+mj-cs"/>
            </a:endParaRPr>
          </a:p>
          <a:p>
            <a:pPr algn="just" rtl="1">
              <a:lnSpc>
                <a:spcPct val="150000"/>
              </a:lnSpc>
              <a:buNone/>
            </a:pPr>
            <a:r>
              <a:rPr lang="ar-IQ" dirty="0">
                <a:cs typeface="+mj-cs"/>
              </a:rPr>
              <a:t>   		 </a:t>
            </a:r>
            <a:r>
              <a:rPr lang="ar-SA" dirty="0">
                <a:cs typeface="+mj-cs"/>
              </a:rPr>
              <a:t>وتتم عملية التسليم والتسلم في منطقة محددة لهذا الغرض مساحتها</a:t>
            </a:r>
            <a:r>
              <a:rPr lang="ar-IQ" dirty="0">
                <a:cs typeface="+mj-cs"/>
              </a:rPr>
              <a:t> </a:t>
            </a:r>
            <a:r>
              <a:rPr lang="en-US" dirty="0">
                <a:cs typeface="+mj-cs"/>
              </a:rPr>
              <a:t> 20</a:t>
            </a:r>
            <a:r>
              <a:rPr lang="ar-SA" dirty="0">
                <a:cs typeface="+mj-cs"/>
              </a:rPr>
              <a:t>متر وتبدأ هذه المنطقة من مسافة</a:t>
            </a:r>
            <a:r>
              <a:rPr lang="ar-IQ" dirty="0">
                <a:cs typeface="+mj-cs"/>
              </a:rPr>
              <a:t> </a:t>
            </a:r>
            <a:r>
              <a:rPr lang="en-US" dirty="0">
                <a:cs typeface="+mj-cs"/>
              </a:rPr>
              <a:t>10</a:t>
            </a:r>
            <a:r>
              <a:rPr lang="ar-IQ" dirty="0">
                <a:cs typeface="+mj-cs"/>
              </a:rPr>
              <a:t> </a:t>
            </a:r>
            <a:r>
              <a:rPr lang="ar-SA" dirty="0">
                <a:cs typeface="+mj-cs"/>
              </a:rPr>
              <a:t>أمتار قبل علامة أو المسافة المحددة للمائة متر الأولى كما تنتهي بعد نهاية العشرة متر الأولى بعشرة أمتار أيضا ويسمح القانون للاعب المستلم بأن يبدأ السباق قبل منطقة التسليم والتسلم بعشرة أمتار أي أنه يجري مسافة قدرها</a:t>
            </a:r>
            <a:r>
              <a:rPr lang="en-US" dirty="0">
                <a:cs typeface="+mj-cs"/>
              </a:rPr>
              <a:t> 30 </a:t>
            </a:r>
            <a:r>
              <a:rPr lang="ar-SA" dirty="0">
                <a:cs typeface="+mj-cs"/>
              </a:rPr>
              <a:t>متر تتم خلالها عملية تسليم وتسلم العصا وتستخدم هذه القواعد في تتابع</a:t>
            </a:r>
            <a:r>
              <a:rPr lang="en-US" dirty="0">
                <a:cs typeface="+mj-cs"/>
              </a:rPr>
              <a:t> 4×100 </a:t>
            </a:r>
            <a:r>
              <a:rPr lang="ar-SA" dirty="0">
                <a:cs typeface="+mj-cs"/>
              </a:rPr>
              <a:t>متر</a:t>
            </a:r>
            <a:r>
              <a:rPr lang="en-US" dirty="0">
                <a:cs typeface="+mj-cs"/>
              </a:rPr>
              <a:t>.</a:t>
            </a:r>
            <a:endParaRPr lang="ar-IQ" dirty="0">
              <a:cs typeface="+mj-cs"/>
            </a:endParaRPr>
          </a:p>
          <a:p>
            <a:pPr algn="just" rtl="1"/>
            <a:endParaRPr lang="en-US" dirty="0">
              <a:cs typeface="+mj-cs"/>
            </a:endParaRPr>
          </a:p>
        </p:txBody>
      </p:sp>
      <p:sp>
        <p:nvSpPr>
          <p:cNvPr id="7" name="Заголовок 1"/>
          <p:cNvSpPr txBox="1">
            <a:spLocks/>
          </p:cNvSpPr>
          <p:nvPr/>
        </p:nvSpPr>
        <p:spPr>
          <a:xfrm>
            <a:off x="467544" y="260648"/>
            <a:ext cx="8229600" cy="850106"/>
          </a:xfrm>
          <a:prstGeom prst="rect">
            <a:avLst/>
          </a:prstGeom>
        </p:spPr>
        <p:txBody>
          <a:bodyPr vert="horz" lIns="91440" tIns="45720" rIns="91440" bIns="45720" rtlCol="0" anchor="ctr">
            <a:normAutofit/>
          </a:bodyPr>
          <a:lstStyle/>
          <a:p>
            <a:pPr marL="0" marR="0" lvl="0" indent="0" algn="just" defTabSz="914400" rtl="1" eaLnBrk="1" fontAlgn="auto" latinLnBrk="0" hangingPunct="1">
              <a:lnSpc>
                <a:spcPct val="10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404</TotalTime>
  <Words>845</Words>
  <Application>Microsoft Office PowerPoint</Application>
  <PresentationFormat>On-screen Show (4:3)</PresentationFormat>
  <Paragraphs>79</Paragraphs>
  <Slides>18</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Andalus</vt:lpstr>
      <vt:lpstr>Calibri</vt:lpstr>
      <vt:lpstr>Century Schoolbook</vt:lpstr>
      <vt:lpstr>Times New Roman</vt:lpstr>
      <vt:lpstr>Wingdings</vt:lpstr>
      <vt:lpstr>Wingdings 2</vt:lpstr>
      <vt:lpstr>Эркер</vt:lpstr>
      <vt:lpstr>حكومة اقليم كردستان/عیراق وزارة تعليم العالي والبحث العلمي جامعة صلاح الدين/اربيل </vt:lpstr>
      <vt:lpstr>PowerPoint Presentation</vt:lpstr>
      <vt:lpstr>تأريخ العاب القوى</vt:lpstr>
      <vt:lpstr> ما هو رياضة ألعاب القوى ؟</vt:lpstr>
      <vt:lpstr>سباقات التتابع:</vt:lpstr>
      <vt:lpstr>أنواع تتابع:</vt:lpstr>
      <vt:lpstr>عصا:</vt:lpstr>
      <vt:lpstr>العلامات الضابطة:</vt:lpstr>
      <vt:lpstr>صندوق بريد: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سوباس بؤ ئامادةبوونتان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حكومة اقليم كردستان وزارة تعليم العالي والبحث العلمي جاميعة صلاح الدين/هولير</dc:title>
  <dc:creator>Sartip</dc:creator>
  <cp:lastModifiedBy>aram mohammed</cp:lastModifiedBy>
  <cp:revision>88</cp:revision>
  <dcterms:created xsi:type="dcterms:W3CDTF">2012-10-05T16:29:21Z</dcterms:created>
  <dcterms:modified xsi:type="dcterms:W3CDTF">2024-05-19T08:02:05Z</dcterms:modified>
</cp:coreProperties>
</file>