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56" r:id="rId2"/>
    <p:sldId id="259" r:id="rId3"/>
    <p:sldId id="260" r:id="rId4"/>
    <p:sldId id="261" r:id="rId5"/>
    <p:sldId id="263" r:id="rId6"/>
    <p:sldId id="275" r:id="rId7"/>
    <p:sldId id="264" r:id="rId8"/>
    <p:sldId id="265" r:id="rId9"/>
    <p:sldId id="266" r:id="rId10"/>
    <p:sldId id="268" r:id="rId11"/>
    <p:sldId id="277" r:id="rId12"/>
    <p:sldId id="281" r:id="rId13"/>
    <p:sldId id="282" r:id="rId14"/>
    <p:sldId id="269" r:id="rId15"/>
    <p:sldId id="278" r:id="rId16"/>
    <p:sldId id="279" r:id="rId17"/>
    <p:sldId id="28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817038-6624-4C11-9BAE-05C5007F7715}" type="datetimeFigureOut">
              <a:rPr lang="fr-FR" smtClean="0"/>
              <a:pPr/>
              <a:t>21/05/2023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CD87F8-7917-416A-91DD-C4CBF93842EA}" type="slidenum">
              <a:rPr lang="fr-FR" smtClean="0"/>
              <a:pPr/>
              <a:t>‹#›</a:t>
            </a:fld>
            <a:endParaRPr lang="fr-FR"/>
          </a:p>
        </p:txBody>
      </p:sp>
    </p:spTree>
    <p:extLst>
      <p:ext uri="{BB962C8B-B14F-4D97-AF65-F5344CB8AC3E}">
        <p14:creationId xmlns:p14="http://schemas.microsoft.com/office/powerpoint/2010/main" val="2305669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8691B-0CD7-4208-8CBA-411756126A10}" type="datetimeFigureOut">
              <a:rPr lang="en-US" smtClean="0"/>
              <a:pPr/>
              <a:t>5/21/2023</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86866F-29E4-47B7-9E4E-D9E6D873557D}" type="slidenum">
              <a:rPr lang="en-US" smtClean="0"/>
              <a:pPr/>
              <a:t>‹#›</a:t>
            </a:fld>
            <a:endParaRPr lang="en-US"/>
          </a:p>
        </p:txBody>
      </p:sp>
    </p:spTree>
    <p:extLst>
      <p:ext uri="{BB962C8B-B14F-4D97-AF65-F5344CB8AC3E}">
        <p14:creationId xmlns:p14="http://schemas.microsoft.com/office/powerpoint/2010/main" val="37680526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D86866F-29E4-47B7-9E4E-D9E6D873557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9D86866F-29E4-47B7-9E4E-D9E6D873557D}"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DB368D01-1227-46FE-9105-E5CCCCC0478C}" type="datetime1">
              <a:rPr lang="ru-RU" smtClean="0"/>
              <a:pPr/>
              <a:t>21.05.2023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A4E856-D820-4CDB-857B-6A980B40052A}" type="datetime1">
              <a:rPr lang="ru-RU" smtClean="0"/>
              <a:pPr/>
              <a:t>21.05.2023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14F402F-04C0-44E6-9E4D-5A28464ACAED}" type="datetime1">
              <a:rPr lang="ru-RU" smtClean="0"/>
              <a:pPr/>
              <a:t>21.05.2023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3B53391F-67EE-4465-9E22-F743DAD31468}" type="datetime1">
              <a:rPr lang="ru-RU" smtClean="0"/>
              <a:pPr/>
              <a:t>21.05.2023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EB4D2A4-9706-4926-BB67-362FFF13EEE2}" type="datetime1">
              <a:rPr lang="ru-RU" smtClean="0"/>
              <a:pPr/>
              <a:t>21.05.2023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F025473-FF0E-4749-95A8-B10CFF669C26}" type="datetime1">
              <a:rPr lang="ru-RU" smtClean="0"/>
              <a:pPr/>
              <a:t>21.05.2023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9A462310-83C0-49F0-A4D2-E03D59DF4B66}" type="datetime1">
              <a:rPr lang="ru-RU" smtClean="0"/>
              <a:pPr/>
              <a:t>21.05.2023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66124D0-3171-478C-8AED-D3B0C7AC3136}" type="datetime1">
              <a:rPr lang="ru-RU" smtClean="0"/>
              <a:pPr/>
              <a:t>21.05.2023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B7EC02-7306-428D-B379-462D6E869981}" type="datetime1">
              <a:rPr lang="ru-RU" smtClean="0"/>
              <a:pPr/>
              <a:t>21.05.2023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4F7DB1A1-F6D3-4232-BF99-42B810CC69AF}" type="datetime1">
              <a:rPr lang="ru-RU" smtClean="0"/>
              <a:pPr/>
              <a:t>21.05.2023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918C8925-005B-4374-9460-DD2C8C016792}" type="datetime1">
              <a:rPr lang="ru-RU" smtClean="0"/>
              <a:pPr/>
              <a:t>21.05.2023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6AB5CC5-51D1-4E4D-899B-9A4135168414}" type="datetime1">
              <a:rPr lang="ru-RU" smtClean="0"/>
              <a:pPr/>
              <a:t>21.05.2023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2400" cy="1728192"/>
          </a:xfrm>
        </p:spPr>
        <p:txBody>
          <a:bodyPr>
            <a:normAutofit/>
          </a:bodyPr>
          <a:lstStyle/>
          <a:p>
            <a:pPr algn="r" rtl="1"/>
            <a:r>
              <a:rPr lang="ar-IQ" sz="2000" b="1" dirty="0" smtClean="0">
                <a:solidFill>
                  <a:schemeClr val="tx1"/>
                </a:solidFill>
              </a:rPr>
              <a:t>حكومة اقليم كردستان</a:t>
            </a:r>
            <a:r>
              <a:rPr lang="ar-JO" sz="2000" b="1" dirty="0" smtClean="0">
                <a:solidFill>
                  <a:schemeClr val="tx1"/>
                </a:solidFill>
              </a:rPr>
              <a:t>/عیراق</a:t>
            </a:r>
            <a:r>
              <a:rPr lang="en-US" sz="2000" dirty="0" smtClean="0">
                <a:solidFill>
                  <a:schemeClr val="tx1"/>
                </a:solidFill>
              </a:rPr>
              <a:t/>
            </a:r>
            <a:br>
              <a:rPr lang="en-US" sz="2000" dirty="0" smtClean="0">
                <a:solidFill>
                  <a:schemeClr val="tx1"/>
                </a:solidFill>
              </a:rPr>
            </a:br>
            <a:r>
              <a:rPr lang="ar-IQ" sz="2000" b="1" dirty="0" smtClean="0">
                <a:solidFill>
                  <a:schemeClr val="tx1"/>
                </a:solidFill>
              </a:rPr>
              <a:t>وزارة تعليم العالي والبحث العلمي</a:t>
            </a:r>
            <a:r>
              <a:rPr lang="en-US" sz="2000" dirty="0" smtClean="0">
                <a:solidFill>
                  <a:schemeClr val="tx1"/>
                </a:solidFill>
              </a:rPr>
              <a:t/>
            </a:r>
            <a:br>
              <a:rPr lang="en-US" sz="2000" dirty="0" smtClean="0">
                <a:solidFill>
                  <a:schemeClr val="tx1"/>
                </a:solidFill>
              </a:rPr>
            </a:br>
            <a:r>
              <a:rPr lang="ar-IQ" sz="2000" b="1" dirty="0" smtClean="0">
                <a:solidFill>
                  <a:schemeClr val="tx1"/>
                </a:solidFill>
              </a:rPr>
              <a:t>جامعة صلاح الدين/اربيل</a:t>
            </a:r>
            <a:r>
              <a:rPr lang="en-US" sz="1800" dirty="0" smtClean="0"/>
              <a:t/>
            </a:r>
            <a:br>
              <a:rPr lang="en-US" sz="1800" dirty="0" smtClean="0"/>
            </a:br>
            <a:r>
              <a:rPr lang="ar-IQ" sz="1800" smtClean="0">
                <a:solidFill>
                  <a:schemeClr val="tx1"/>
                </a:solidFill>
              </a:rPr>
              <a:t>كلية التربية الرياضية</a:t>
            </a:r>
            <a:endParaRPr lang="en-US" sz="1800" dirty="0"/>
          </a:p>
        </p:txBody>
      </p:sp>
      <p:sp>
        <p:nvSpPr>
          <p:cNvPr id="3" name="Подзаголовок 2"/>
          <p:cNvSpPr>
            <a:spLocks noGrp="1"/>
          </p:cNvSpPr>
          <p:nvPr>
            <p:ph type="subTitle" idx="1"/>
          </p:nvPr>
        </p:nvSpPr>
        <p:spPr>
          <a:xfrm>
            <a:off x="1475656" y="2852936"/>
            <a:ext cx="7448872" cy="3600400"/>
          </a:xfrm>
        </p:spPr>
        <p:txBody>
          <a:bodyPr>
            <a:normAutofit/>
          </a:bodyPr>
          <a:lstStyle/>
          <a:p>
            <a:pPr algn="ctr" rtl="1"/>
            <a:r>
              <a:rPr lang="ar-IQ" sz="4800" dirty="0" smtClean="0">
                <a:solidFill>
                  <a:schemeClr val="tx1"/>
                </a:solidFill>
              </a:rPr>
              <a:t> </a:t>
            </a:r>
            <a:r>
              <a:rPr lang="ar-IQ" sz="2400" dirty="0" smtClean="0">
                <a:solidFill>
                  <a:schemeClr val="tx1"/>
                </a:solidFill>
              </a:rPr>
              <a:t>محاظرة تحت العنوان </a:t>
            </a:r>
            <a:endParaRPr lang="en-US" sz="2400" dirty="0" smtClean="0">
              <a:solidFill>
                <a:schemeClr val="tx1"/>
              </a:solidFill>
              <a:cs typeface="+mj-cs"/>
            </a:endParaRPr>
          </a:p>
          <a:p>
            <a:pPr algn="ctr" rtl="1"/>
            <a:r>
              <a:rPr lang="ar-IQ" sz="4800" dirty="0" smtClean="0">
                <a:solidFill>
                  <a:schemeClr val="tx1"/>
                </a:solidFill>
                <a:cs typeface="+mj-cs"/>
              </a:rPr>
              <a:t>مسابقة الوثب الطويل</a:t>
            </a:r>
          </a:p>
          <a:p>
            <a:pPr algn="ctr" rtl="1"/>
            <a:endParaRPr lang="ar-IQ" sz="2400" b="1" dirty="0" smtClean="0">
              <a:solidFill>
                <a:srgbClr val="0070C0"/>
              </a:solidFill>
              <a:cs typeface="+mj-cs"/>
            </a:endParaRPr>
          </a:p>
          <a:p>
            <a:pPr lvl="0" algn="ctr" rtl="1">
              <a:buClr>
                <a:srgbClr val="FE8637"/>
              </a:buClr>
            </a:pPr>
            <a:r>
              <a:rPr lang="fr-FR" sz="2400" dirty="0">
                <a:solidFill>
                  <a:srgbClr val="0070C0"/>
                </a:solidFill>
              </a:rPr>
              <a:t> </a:t>
            </a:r>
            <a:r>
              <a:rPr lang="ar-IQ" sz="2800" dirty="0">
                <a:solidFill>
                  <a:srgbClr val="0070C0"/>
                </a:solidFill>
              </a:rPr>
              <a:t>د.ئارام خضر </a:t>
            </a:r>
            <a:r>
              <a:rPr lang="ar-IQ" sz="2800" dirty="0" smtClean="0">
                <a:solidFill>
                  <a:srgbClr val="0070C0"/>
                </a:solidFill>
              </a:rPr>
              <a:t>محمد</a:t>
            </a:r>
            <a:endParaRPr lang="ar-IQ" sz="2800" dirty="0">
              <a:solidFill>
                <a:srgbClr val="0070C0"/>
              </a:solidFill>
            </a:endParaRPr>
          </a:p>
          <a:p>
            <a:pPr lvl="0" algn="ctr" rtl="1">
              <a:buClr>
                <a:srgbClr val="FE8637"/>
              </a:buClr>
            </a:pPr>
            <a:r>
              <a:rPr lang="en-US" sz="2800" dirty="0" smtClean="0">
                <a:solidFill>
                  <a:srgbClr val="0070C0"/>
                </a:solidFill>
              </a:rPr>
              <a:t>2022-2023</a:t>
            </a:r>
            <a:endParaRPr lang="en-US" sz="2800" dirty="0">
              <a:solidFill>
                <a:srgbClr val="0070C0"/>
              </a:solidFill>
            </a:endParaRPr>
          </a:p>
          <a:p>
            <a:pPr algn="ctr" rtl="1"/>
            <a:endParaRPr lang="en-US" sz="2400" dirty="0">
              <a:solidFill>
                <a:srgbClr val="0070C0"/>
              </a:solidFill>
            </a:endParaRPr>
          </a:p>
          <a:p>
            <a:pPr algn="ctr" rtl="1"/>
            <a:endParaRPr lang="en-US" sz="2400" b="1" dirty="0">
              <a:solidFill>
                <a:srgbClr val="0070C0"/>
              </a:solidFill>
              <a:cs typeface="+mj-cs"/>
            </a:endParaRPr>
          </a:p>
        </p:txBody>
      </p:sp>
      <p:pic>
        <p:nvPicPr>
          <p:cNvPr id="4" name="Рисунок 3" descr="C:\Users\Sartip\Desktop\salahaddin_logo.gif"/>
          <p:cNvPicPr/>
          <p:nvPr/>
        </p:nvPicPr>
        <p:blipFill>
          <a:blip r:embed="rId3" cstate="print"/>
          <a:srcRect/>
          <a:stretch>
            <a:fillRect/>
          </a:stretch>
        </p:blipFill>
        <p:spPr bwMode="auto">
          <a:xfrm>
            <a:off x="2123728" y="404664"/>
            <a:ext cx="2247900" cy="2038350"/>
          </a:xfrm>
          <a:prstGeom prst="rect">
            <a:avLst/>
          </a:prstGeom>
          <a:noFill/>
          <a:ln w="9525">
            <a:noFill/>
            <a:miter lim="800000"/>
            <a:headEnd/>
            <a:tailEnd/>
          </a:ln>
        </p:spPr>
      </p:pic>
      <p:cxnSp>
        <p:nvCxnSpPr>
          <p:cNvPr id="6" name="Прямая соединительная линия 5"/>
          <p:cNvCxnSpPr/>
          <p:nvPr/>
        </p:nvCxnSpPr>
        <p:spPr>
          <a:xfrm flipH="1">
            <a:off x="1403648" y="2636912"/>
            <a:ext cx="698477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188640"/>
            <a:ext cx="8352928" cy="6192688"/>
          </a:xfrm>
        </p:spPr>
        <p:txBody>
          <a:bodyPr>
            <a:normAutofit fontScale="92500"/>
          </a:bodyPr>
          <a:lstStyle/>
          <a:p>
            <a:pPr algn="just" rtl="1"/>
            <a:r>
              <a:rPr lang="ar-IQ" sz="3600" b="1" dirty="0" smtClean="0">
                <a:solidFill>
                  <a:schemeClr val="accent1"/>
                </a:solidFill>
                <a:cs typeface="+mj-cs"/>
              </a:rPr>
              <a:t>2-</a:t>
            </a:r>
            <a:r>
              <a:rPr lang="ar-IQ" sz="3600" b="1" dirty="0" smtClean="0">
                <a:solidFill>
                  <a:schemeClr val="tx1"/>
                </a:solidFill>
                <a:cs typeface="+mj-cs"/>
              </a:rPr>
              <a:t> مرحلة </a:t>
            </a:r>
            <a:r>
              <a:rPr lang="ar-IQ" sz="3600" b="1" dirty="0" err="1" smtClean="0">
                <a:solidFill>
                  <a:schemeClr val="tx1"/>
                </a:solidFill>
                <a:cs typeface="+mj-cs"/>
              </a:rPr>
              <a:t>الارتقاء:</a:t>
            </a:r>
            <a:endParaRPr lang="ar-IQ" sz="3600" b="1" dirty="0" smtClean="0">
              <a:solidFill>
                <a:schemeClr val="tx1"/>
              </a:solidFill>
              <a:cs typeface="+mj-cs"/>
            </a:endParaRPr>
          </a:p>
          <a:p>
            <a:pPr algn="just" rtl="1">
              <a:lnSpc>
                <a:spcPct val="150000"/>
              </a:lnSpc>
            </a:pPr>
            <a:r>
              <a:rPr lang="ar-IQ" sz="2400" b="0" dirty="0" smtClean="0">
                <a:solidFill>
                  <a:schemeClr val="tx1"/>
                </a:solidFill>
                <a:cs typeface="+mj-cs"/>
              </a:rPr>
              <a:t>	يعتبر الارتقاء أهم وأصعب مرحلة فى المراحل الفنية للوثب الطويل، ومما يزيد من صعوبته حتمية القدرة على تحويل الحركات المتشابهة، والتى كانت تستخدم فى عملية الاقتراب إلى الحركات الغير متشابهة والتى تستخدم فى </a:t>
            </a:r>
            <a:r>
              <a:rPr lang="ar-IQ" sz="2400" b="0" dirty="0" err="1" smtClean="0">
                <a:solidFill>
                  <a:schemeClr val="tx1"/>
                </a:solidFill>
                <a:cs typeface="+mj-cs"/>
              </a:rPr>
              <a:t>والطيران.</a:t>
            </a:r>
            <a:r>
              <a:rPr lang="ar-IQ" sz="2400" b="0" dirty="0" smtClean="0">
                <a:solidFill>
                  <a:schemeClr val="tx1"/>
                </a:solidFill>
                <a:cs typeface="+mj-cs"/>
              </a:rPr>
              <a:t> ويتخلص الواجب </a:t>
            </a:r>
            <a:r>
              <a:rPr lang="ar-IQ" sz="2400" b="0" dirty="0" err="1" smtClean="0">
                <a:solidFill>
                  <a:schemeClr val="tx1"/>
                </a:solidFill>
                <a:cs typeface="+mj-cs"/>
              </a:rPr>
              <a:t>الحقيقي</a:t>
            </a:r>
            <a:r>
              <a:rPr lang="ar-IQ" sz="2400" b="0" dirty="0" smtClean="0">
                <a:solidFill>
                  <a:schemeClr val="tx1"/>
                </a:solidFill>
                <a:cs typeface="+mj-cs"/>
              </a:rPr>
              <a:t> للاقتراب فى الوصول إلى سرعة عالية فى عملية الاِرتقاء نفسها، وتشير التجارب إلى أن زاوية الارتقاء يجب وأن نصل إلى 20-24 حتى تأمين الوصول إلى ارتفاع مناسب فى مرحلة الطيران.</a:t>
            </a:r>
          </a:p>
          <a:p>
            <a:pPr algn="just" rtl="1">
              <a:lnSpc>
                <a:spcPct val="150000"/>
              </a:lnSpc>
            </a:pPr>
            <a:r>
              <a:rPr lang="ar-IQ" sz="2400" b="0" dirty="0" smtClean="0">
                <a:solidFill>
                  <a:schemeClr val="tx1"/>
                </a:solidFill>
                <a:cs typeface="+mj-cs"/>
              </a:rPr>
              <a:t>وبالرغم من قصر الفترة الزمنية التى تستغفرها مرحلة الارتقاء </a:t>
            </a:r>
            <a:r>
              <a:rPr lang="ar-IQ" sz="2400" b="0" dirty="0" err="1" smtClean="0">
                <a:solidFill>
                  <a:schemeClr val="tx1"/>
                </a:solidFill>
                <a:cs typeface="+mj-cs"/>
              </a:rPr>
              <a:t>الاِ</a:t>
            </a:r>
            <a:r>
              <a:rPr lang="ar-IQ" sz="2400" b="0" dirty="0" smtClean="0">
                <a:solidFill>
                  <a:schemeClr val="tx1"/>
                </a:solidFill>
                <a:cs typeface="+mj-cs"/>
              </a:rPr>
              <a:t> أنه يمكن تقسيم هذه المرحلة إلى ثلاثة أقسام </a:t>
            </a:r>
            <a:r>
              <a:rPr lang="ar-IQ" sz="2400" b="0" dirty="0" err="1" smtClean="0">
                <a:solidFill>
                  <a:schemeClr val="tx1"/>
                </a:solidFill>
                <a:cs typeface="+mj-cs"/>
              </a:rPr>
              <a:t>هي:</a:t>
            </a:r>
            <a:endParaRPr lang="ar-IQ" sz="2400" b="0" dirty="0" smtClean="0">
              <a:solidFill>
                <a:schemeClr val="tx1"/>
              </a:solidFill>
              <a:cs typeface="+mj-cs"/>
            </a:endParaRPr>
          </a:p>
          <a:p>
            <a:pPr algn="just" rtl="1">
              <a:lnSpc>
                <a:spcPct val="150000"/>
              </a:lnSpc>
            </a:pPr>
            <a:r>
              <a:rPr lang="ar-IQ" sz="2400" b="0" dirty="0" smtClean="0">
                <a:solidFill>
                  <a:schemeClr val="tx1"/>
                </a:solidFill>
                <a:cs typeface="+mj-cs"/>
              </a:rPr>
              <a:t>- مرحلة الاستناد.</a:t>
            </a:r>
          </a:p>
          <a:p>
            <a:pPr algn="just" rtl="1">
              <a:lnSpc>
                <a:spcPct val="150000"/>
              </a:lnSpc>
            </a:pPr>
            <a:r>
              <a:rPr lang="ar-IQ" sz="2400" b="0" dirty="0" smtClean="0">
                <a:solidFill>
                  <a:schemeClr val="tx1"/>
                </a:solidFill>
                <a:cs typeface="+mj-cs"/>
              </a:rPr>
              <a:t>- مرحلة </a:t>
            </a:r>
            <a:r>
              <a:rPr lang="ar-IQ" sz="2400" b="0" dirty="0" err="1" smtClean="0">
                <a:solidFill>
                  <a:schemeClr val="tx1"/>
                </a:solidFill>
                <a:cs typeface="+mj-cs"/>
              </a:rPr>
              <a:t>إمتصاص</a:t>
            </a:r>
            <a:r>
              <a:rPr lang="ar-IQ" sz="2400" b="0" dirty="0" smtClean="0">
                <a:solidFill>
                  <a:schemeClr val="tx1"/>
                </a:solidFill>
                <a:cs typeface="+mj-cs"/>
              </a:rPr>
              <a:t> </a:t>
            </a:r>
            <a:r>
              <a:rPr lang="ar-IQ" sz="2400" b="0" dirty="0" err="1" smtClean="0">
                <a:solidFill>
                  <a:schemeClr val="tx1"/>
                </a:solidFill>
                <a:cs typeface="+mj-cs"/>
              </a:rPr>
              <a:t>الصدمة </a:t>
            </a:r>
            <a:r>
              <a:rPr lang="ar-IQ" sz="2400" b="0" dirty="0" smtClean="0">
                <a:solidFill>
                  <a:schemeClr val="tx1"/>
                </a:solidFill>
                <a:cs typeface="+mj-cs"/>
              </a:rPr>
              <a:t>( استهلاك الدين</a:t>
            </a:r>
            <a:r>
              <a:rPr lang="ar-IQ" sz="2400" b="0" dirty="0" err="1" smtClean="0">
                <a:solidFill>
                  <a:schemeClr val="tx1"/>
                </a:solidFill>
                <a:cs typeface="+mj-cs"/>
              </a:rPr>
              <a:t>).</a:t>
            </a:r>
            <a:endParaRPr lang="ar-IQ" sz="2400" b="0" dirty="0" smtClean="0">
              <a:solidFill>
                <a:schemeClr val="tx1"/>
              </a:solidFill>
              <a:cs typeface="+mj-cs"/>
            </a:endParaRPr>
          </a:p>
          <a:p>
            <a:pPr algn="just" rtl="1">
              <a:lnSpc>
                <a:spcPct val="150000"/>
              </a:lnSpc>
              <a:buFontTx/>
              <a:buChar char="-"/>
            </a:pPr>
            <a:r>
              <a:rPr lang="ar-IQ" sz="2400" b="0" dirty="0" smtClean="0">
                <a:solidFill>
                  <a:schemeClr val="tx1"/>
                </a:solidFill>
                <a:cs typeface="+mj-cs"/>
              </a:rPr>
              <a:t>مرحلة الدفع وفرد رجل الارتقاء.</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332656"/>
            <a:ext cx="8496944" cy="5904656"/>
          </a:xfrm>
        </p:spPr>
        <p:txBody>
          <a:bodyPr/>
          <a:lstStyle/>
          <a:p>
            <a:pPr algn="just" rtl="1">
              <a:buFont typeface="Wingdings" pitchFamily="2" charset="2"/>
              <a:buChar char="§"/>
            </a:pPr>
            <a:r>
              <a:rPr lang="ar-IQ" sz="3600" dirty="0" smtClean="0">
                <a:solidFill>
                  <a:schemeClr val="tx1"/>
                </a:solidFill>
              </a:rPr>
              <a:t> مرحلة </a:t>
            </a:r>
            <a:r>
              <a:rPr lang="ar-IQ" sz="3600" dirty="0" err="1" smtClean="0">
                <a:solidFill>
                  <a:schemeClr val="tx1"/>
                </a:solidFill>
              </a:rPr>
              <a:t>الاستناد:</a:t>
            </a:r>
            <a:endParaRPr lang="ar-IQ" sz="3600" dirty="0" smtClean="0">
              <a:solidFill>
                <a:schemeClr val="tx1"/>
              </a:solidFill>
            </a:endParaRPr>
          </a:p>
          <a:p>
            <a:pPr algn="just" rtl="1">
              <a:lnSpc>
                <a:spcPct val="150000"/>
              </a:lnSpc>
            </a:pPr>
            <a:r>
              <a:rPr lang="ar-IQ" sz="2400" b="0" dirty="0" smtClean="0">
                <a:solidFill>
                  <a:schemeClr val="tx1"/>
                </a:solidFill>
                <a:cs typeface="+mj-cs"/>
              </a:rPr>
              <a:t>	تشكل مرحلة الاستناد أهمية خاصة بالنسبة للتحضير  للارتقاء </a:t>
            </a:r>
            <a:r>
              <a:rPr lang="ar-IQ" sz="2400" b="0" dirty="0" err="1" smtClean="0">
                <a:solidFill>
                  <a:schemeClr val="tx1"/>
                </a:solidFill>
                <a:cs typeface="+mj-cs"/>
              </a:rPr>
              <a:t>ألايجابي.</a:t>
            </a:r>
            <a:r>
              <a:rPr lang="ar-IQ" sz="2400" b="0" dirty="0" smtClean="0">
                <a:solidFill>
                  <a:schemeClr val="tx1"/>
                </a:solidFill>
                <a:cs typeface="+mj-cs"/>
              </a:rPr>
              <a:t> ويلاحظ قبل بداية هذه المرحلة وفي الخطوات الاخيرة أن الجذع يرتفع بعض </a:t>
            </a:r>
            <a:r>
              <a:rPr lang="ar-IQ" sz="2400" b="0" dirty="0" err="1" smtClean="0">
                <a:solidFill>
                  <a:schemeClr val="tx1"/>
                </a:solidFill>
                <a:cs typeface="+mj-cs"/>
              </a:rPr>
              <a:t>الشئ</a:t>
            </a:r>
            <a:r>
              <a:rPr lang="ar-IQ" sz="2400" b="0" dirty="0" smtClean="0">
                <a:solidFill>
                  <a:schemeClr val="tx1"/>
                </a:solidFill>
                <a:cs typeface="+mj-cs"/>
              </a:rPr>
              <a:t> لأعلى، وبملامسة قدم الارتقاء للوحة تشكل زاوية </a:t>
            </a:r>
            <a:r>
              <a:rPr lang="ar-IQ" sz="2400" b="0" dirty="0" err="1" smtClean="0">
                <a:solidFill>
                  <a:schemeClr val="tx1"/>
                </a:solidFill>
                <a:cs typeface="+mj-cs"/>
              </a:rPr>
              <a:t>قدرها </a:t>
            </a:r>
            <a:r>
              <a:rPr lang="ar-IQ" sz="2400" b="0" dirty="0" smtClean="0">
                <a:solidFill>
                  <a:schemeClr val="tx1"/>
                </a:solidFill>
                <a:cs typeface="+mj-cs"/>
              </a:rPr>
              <a:t>(170)، وتقابل قدم الارتقاء اللوحة بكعب القدم في اللحظة الاولى ثم بعض ذلك بالقدم كلها ثم مشط </a:t>
            </a:r>
            <a:r>
              <a:rPr lang="ar-IQ" sz="2400" b="0" dirty="0" err="1" smtClean="0">
                <a:solidFill>
                  <a:schemeClr val="tx1"/>
                </a:solidFill>
                <a:cs typeface="+mj-cs"/>
              </a:rPr>
              <a:t>القدم.</a:t>
            </a:r>
            <a:r>
              <a:rPr lang="ar-IQ" sz="2400" b="0" dirty="0" smtClean="0">
                <a:solidFill>
                  <a:schemeClr val="tx1"/>
                </a:solidFill>
                <a:cs typeface="+mj-cs"/>
              </a:rPr>
              <a:t>  </a:t>
            </a:r>
            <a:endParaRPr lang="en-US" sz="2400" b="0" dirty="0">
              <a:solidFill>
                <a:schemeClr val="tx1"/>
              </a:solidFill>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332656"/>
            <a:ext cx="8496944" cy="5904656"/>
          </a:xfrm>
        </p:spPr>
        <p:txBody>
          <a:bodyPr/>
          <a:lstStyle/>
          <a:p>
            <a:pPr algn="just" rtl="1">
              <a:buFont typeface="Wingdings" pitchFamily="2" charset="2"/>
              <a:buChar char="§"/>
            </a:pPr>
            <a:r>
              <a:rPr lang="ar-IQ" sz="3600" dirty="0" smtClean="0">
                <a:solidFill>
                  <a:schemeClr val="tx1"/>
                </a:solidFill>
              </a:rPr>
              <a:t> مرحلة امتصاص </a:t>
            </a:r>
            <a:r>
              <a:rPr lang="ar-IQ" sz="3600" dirty="0" err="1" smtClean="0">
                <a:solidFill>
                  <a:schemeClr val="tx1"/>
                </a:solidFill>
              </a:rPr>
              <a:t>الاصدمة</a:t>
            </a:r>
            <a:r>
              <a:rPr lang="ar-IQ" sz="3600" dirty="0" smtClean="0">
                <a:solidFill>
                  <a:schemeClr val="tx1"/>
                </a:solidFill>
              </a:rPr>
              <a:t> </a:t>
            </a:r>
            <a:r>
              <a:rPr lang="ar-IQ" sz="3600" dirty="0" err="1" smtClean="0">
                <a:solidFill>
                  <a:schemeClr val="tx1"/>
                </a:solidFill>
              </a:rPr>
              <a:t>(</a:t>
            </a:r>
            <a:r>
              <a:rPr lang="ar-IQ" sz="3600" dirty="0" smtClean="0">
                <a:solidFill>
                  <a:schemeClr val="tx1"/>
                </a:solidFill>
              </a:rPr>
              <a:t>(استهلاك اليدين</a:t>
            </a:r>
            <a:r>
              <a:rPr lang="ar-IQ" sz="3600" dirty="0" err="1" smtClean="0">
                <a:solidFill>
                  <a:schemeClr val="tx1"/>
                </a:solidFill>
              </a:rPr>
              <a:t>)):</a:t>
            </a:r>
            <a:endParaRPr lang="ar-IQ" sz="3600" dirty="0" smtClean="0">
              <a:solidFill>
                <a:schemeClr val="tx1"/>
              </a:solidFill>
            </a:endParaRPr>
          </a:p>
          <a:p>
            <a:pPr algn="just" rtl="1">
              <a:lnSpc>
                <a:spcPct val="150000"/>
              </a:lnSpc>
            </a:pPr>
            <a:r>
              <a:rPr lang="ar-IQ" sz="2400" b="0" dirty="0" smtClean="0">
                <a:solidFill>
                  <a:schemeClr val="tx1"/>
                </a:solidFill>
                <a:cs typeface="+mj-cs"/>
              </a:rPr>
              <a:t>	وفي هذه المرحلة يتم التحضير النهائي لعملية الدفع القوي الايجابي في </a:t>
            </a:r>
            <a:r>
              <a:rPr lang="ar-IQ" sz="2400" b="0" dirty="0" err="1" smtClean="0">
                <a:solidFill>
                  <a:schemeClr val="tx1"/>
                </a:solidFill>
                <a:cs typeface="+mj-cs"/>
              </a:rPr>
              <a:t>أتجاه</a:t>
            </a:r>
            <a:r>
              <a:rPr lang="ar-IQ" sz="2400" b="0" dirty="0" smtClean="0">
                <a:solidFill>
                  <a:schemeClr val="tx1"/>
                </a:solidFill>
                <a:cs typeface="+mj-cs"/>
              </a:rPr>
              <a:t> الامام ولأعلى، فبعد عملية الاستناد يحدث أثناء في مفصل القدم والحوض، وكذلك الركبة.</a:t>
            </a:r>
          </a:p>
          <a:p>
            <a:pPr algn="just" rtl="1">
              <a:lnSpc>
                <a:spcPct val="150000"/>
              </a:lnSpc>
            </a:pPr>
            <a:r>
              <a:rPr lang="ar-IQ" sz="2400" b="0" dirty="0" smtClean="0">
                <a:solidFill>
                  <a:schemeClr val="tx1"/>
                </a:solidFill>
                <a:cs typeface="+mj-cs"/>
              </a:rPr>
              <a:t>وتنخفض زاوية أثناء الركبة من 170 حتى  145_150، وتشكل العلاقة الجيدة بين الفرملة العمودية وقوة الاندفاع الافقية أهمية كبيرة بالنسبة لمرحلة </a:t>
            </a:r>
            <a:r>
              <a:rPr lang="ar-IQ" sz="2400" b="0" dirty="0" err="1" smtClean="0">
                <a:solidFill>
                  <a:schemeClr val="tx1"/>
                </a:solidFill>
                <a:cs typeface="+mj-cs"/>
              </a:rPr>
              <a:t>الارتقاء.</a:t>
            </a:r>
            <a:r>
              <a:rPr lang="ar-IQ" sz="2400" b="0" dirty="0" smtClean="0">
                <a:solidFill>
                  <a:schemeClr val="tx1"/>
                </a:solidFill>
                <a:cs typeface="+mj-cs"/>
              </a:rPr>
              <a:t>   </a:t>
            </a:r>
            <a:endParaRPr lang="en-US" sz="2400" b="0" dirty="0">
              <a:solidFill>
                <a:schemeClr val="tx1"/>
              </a:solidFill>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332656"/>
            <a:ext cx="8496944" cy="5904656"/>
          </a:xfrm>
        </p:spPr>
        <p:txBody>
          <a:bodyPr/>
          <a:lstStyle/>
          <a:p>
            <a:pPr algn="just" rtl="1">
              <a:buFont typeface="Wingdings" pitchFamily="2" charset="2"/>
              <a:buChar char="§"/>
            </a:pPr>
            <a:r>
              <a:rPr lang="ar-IQ" sz="3600" dirty="0" smtClean="0">
                <a:solidFill>
                  <a:schemeClr val="tx1"/>
                </a:solidFill>
              </a:rPr>
              <a:t> مرحلة </a:t>
            </a:r>
            <a:r>
              <a:rPr lang="ar-IQ" sz="3600" dirty="0" err="1" smtClean="0">
                <a:solidFill>
                  <a:schemeClr val="tx1"/>
                </a:solidFill>
              </a:rPr>
              <a:t>الفع</a:t>
            </a:r>
            <a:r>
              <a:rPr lang="ar-IQ" sz="3600" dirty="0" smtClean="0">
                <a:solidFill>
                  <a:schemeClr val="tx1"/>
                </a:solidFill>
              </a:rPr>
              <a:t> وفرد رجل </a:t>
            </a:r>
            <a:r>
              <a:rPr lang="ar-IQ" sz="3600" dirty="0" err="1" smtClean="0">
                <a:solidFill>
                  <a:schemeClr val="tx1"/>
                </a:solidFill>
              </a:rPr>
              <a:t>الارتقاء:</a:t>
            </a:r>
            <a:endParaRPr lang="ar-IQ" sz="3600" dirty="0" smtClean="0">
              <a:solidFill>
                <a:schemeClr val="tx1"/>
              </a:solidFill>
            </a:endParaRPr>
          </a:p>
          <a:p>
            <a:pPr algn="just" rtl="1">
              <a:lnSpc>
                <a:spcPct val="150000"/>
              </a:lnSpc>
            </a:pPr>
            <a:r>
              <a:rPr lang="ar-IQ" sz="2400" b="0" dirty="0" smtClean="0">
                <a:solidFill>
                  <a:schemeClr val="tx1"/>
                </a:solidFill>
                <a:cs typeface="+mj-cs"/>
              </a:rPr>
              <a:t>	وتتميز هذه المرحلة بوجود عملية إمداد للجسم كله حتى مشط </a:t>
            </a:r>
            <a:r>
              <a:rPr lang="ar-IQ" sz="2400" b="0" dirty="0" err="1" smtClean="0">
                <a:solidFill>
                  <a:schemeClr val="tx1"/>
                </a:solidFill>
                <a:cs typeface="+mj-cs"/>
              </a:rPr>
              <a:t>القدم </a:t>
            </a:r>
            <a:r>
              <a:rPr lang="ar-IQ" sz="2400" b="0" dirty="0" smtClean="0">
                <a:solidFill>
                  <a:schemeClr val="tx1"/>
                </a:solidFill>
                <a:cs typeface="+mj-cs"/>
              </a:rPr>
              <a:t>(انظر شكل رقم 137 صورة رقم 6</a:t>
            </a:r>
            <a:r>
              <a:rPr lang="ar-IQ" sz="2400" b="0" dirty="0" err="1" smtClean="0">
                <a:solidFill>
                  <a:schemeClr val="tx1"/>
                </a:solidFill>
                <a:cs typeface="+mj-cs"/>
              </a:rPr>
              <a:t>).</a:t>
            </a:r>
            <a:r>
              <a:rPr lang="ar-IQ" sz="2400" b="0" dirty="0" smtClean="0">
                <a:solidFill>
                  <a:schemeClr val="tx1"/>
                </a:solidFill>
                <a:cs typeface="+mj-cs"/>
              </a:rPr>
              <a:t> وفى هذه المرحلة أيضاً يلاحظ أن الجذع يبقى كما هو معتدلاً، أما الرجل الحرة فتعمل على تأمين عملية الدفع بالتعاون مع الذراعين، وتستمر حركة الرجل الحرة حتى تصل إلى زاوية قائمة مع الجذع تقريباً، أما الذراعين فتستمر حركتهما حتى يصلا إلى مستوى النظر، ويكون النظر الأمام.</a:t>
            </a:r>
          </a:p>
          <a:p>
            <a:pPr algn="just" rtl="1">
              <a:lnSpc>
                <a:spcPct val="150000"/>
              </a:lnSpc>
            </a:pPr>
            <a:r>
              <a:rPr lang="ar-IQ" sz="2400" b="0" dirty="0" smtClean="0">
                <a:solidFill>
                  <a:schemeClr val="tx1"/>
                </a:solidFill>
                <a:cs typeface="+mj-cs"/>
              </a:rPr>
              <a:t>ويمكن لنا القول بأن عملية الاِرتقاء قد نجحت عندما يمر خط القوة المؤثرة مباشرة من خلال مركز ثقل الجسم.</a:t>
            </a:r>
            <a:endParaRPr lang="en-US" sz="2400" b="0" dirty="0">
              <a:solidFill>
                <a:schemeClr val="tx1"/>
              </a:solidFill>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88640"/>
            <a:ext cx="8640960" cy="6048672"/>
          </a:xfrm>
        </p:spPr>
        <p:txBody>
          <a:bodyPr>
            <a:normAutofit fontScale="92500"/>
          </a:bodyPr>
          <a:lstStyle/>
          <a:p>
            <a:pPr algn="just" rtl="1"/>
            <a:r>
              <a:rPr lang="ar-IQ" sz="3200" dirty="0" smtClean="0">
                <a:solidFill>
                  <a:schemeClr val="accent1"/>
                </a:solidFill>
              </a:rPr>
              <a:t>3-</a:t>
            </a:r>
            <a:r>
              <a:rPr lang="ar-IQ" sz="3200" dirty="0" smtClean="0">
                <a:solidFill>
                  <a:schemeClr val="tx1"/>
                </a:solidFill>
              </a:rPr>
              <a:t> مرحلة الطيران </a:t>
            </a:r>
          </a:p>
          <a:p>
            <a:pPr marL="457200" indent="-457200" algn="just" rtl="1">
              <a:lnSpc>
                <a:spcPct val="150000"/>
              </a:lnSpc>
            </a:pPr>
            <a:r>
              <a:rPr lang="ar-IQ" sz="2400" b="0" dirty="0" smtClean="0">
                <a:solidFill>
                  <a:schemeClr val="tx1"/>
                </a:solidFill>
                <a:latin typeface="Times New Roman" pitchFamily="18" charset="0"/>
                <a:cs typeface="+mj-cs"/>
              </a:rPr>
              <a:t>	من المعروف أنه بانتهاء مرحلة الدفع </a:t>
            </a:r>
            <a:r>
              <a:rPr lang="ar-IQ" sz="2400" b="0" dirty="0" err="1" smtClean="0">
                <a:solidFill>
                  <a:schemeClr val="tx1"/>
                </a:solidFill>
                <a:latin typeface="Times New Roman" pitchFamily="18" charset="0"/>
                <a:cs typeface="+mj-cs"/>
              </a:rPr>
              <a:t>تصبع</a:t>
            </a:r>
            <a:r>
              <a:rPr lang="ar-IQ" sz="2400" b="0" dirty="0" smtClean="0">
                <a:solidFill>
                  <a:schemeClr val="tx1"/>
                </a:solidFill>
                <a:latin typeface="Times New Roman" pitchFamily="18" charset="0"/>
                <a:cs typeface="+mj-cs"/>
              </a:rPr>
              <a:t> عملية تأثير على منحنى الطيران غير </a:t>
            </a:r>
          </a:p>
          <a:p>
            <a:pPr marL="457200" indent="-457200" algn="just" rtl="1">
              <a:lnSpc>
                <a:spcPct val="150000"/>
              </a:lnSpc>
            </a:pPr>
            <a:r>
              <a:rPr lang="ar-IQ" sz="2400" b="0" dirty="0" smtClean="0">
                <a:solidFill>
                  <a:schemeClr val="tx1"/>
                </a:solidFill>
                <a:latin typeface="Times New Roman" pitchFamily="18" charset="0"/>
                <a:cs typeface="+mj-cs"/>
              </a:rPr>
              <a:t>ممكنة وغير </a:t>
            </a:r>
            <a:r>
              <a:rPr lang="ar-IQ" sz="2400" b="0" dirty="0" err="1" smtClean="0">
                <a:solidFill>
                  <a:schemeClr val="tx1"/>
                </a:solidFill>
                <a:latin typeface="Times New Roman" pitchFamily="18" charset="0"/>
                <a:cs typeface="+mj-cs"/>
              </a:rPr>
              <a:t>واردة.</a:t>
            </a:r>
            <a:r>
              <a:rPr lang="ar-IQ" sz="2400" b="0" dirty="0" smtClean="0">
                <a:solidFill>
                  <a:schemeClr val="tx1"/>
                </a:solidFill>
                <a:latin typeface="Times New Roman" pitchFamily="18" charset="0"/>
                <a:cs typeface="+mj-cs"/>
              </a:rPr>
              <a:t> لذلك كان الواجب الرئيسى لمرحلى الطيران هو الحفاظ على </a:t>
            </a:r>
            <a:r>
              <a:rPr lang="ar-IQ" sz="2400" b="0" dirty="0" err="1" smtClean="0">
                <a:solidFill>
                  <a:schemeClr val="tx1"/>
                </a:solidFill>
                <a:latin typeface="Times New Roman" pitchFamily="18" charset="0"/>
                <a:cs typeface="+mj-cs"/>
              </a:rPr>
              <a:t>التوازن،</a:t>
            </a:r>
            <a:r>
              <a:rPr lang="ar-IQ" sz="2400" b="0" dirty="0" smtClean="0">
                <a:solidFill>
                  <a:schemeClr val="tx1"/>
                </a:solidFill>
                <a:latin typeface="Times New Roman" pitchFamily="18" charset="0"/>
                <a:cs typeface="+mj-cs"/>
              </a:rPr>
              <a:t> </a:t>
            </a:r>
          </a:p>
          <a:p>
            <a:pPr marL="457200" indent="-457200" algn="just" rtl="1">
              <a:lnSpc>
                <a:spcPct val="150000"/>
              </a:lnSpc>
            </a:pPr>
            <a:r>
              <a:rPr lang="ar-IQ" sz="2400" b="0" dirty="0" smtClean="0">
                <a:solidFill>
                  <a:schemeClr val="tx1"/>
                </a:solidFill>
                <a:latin typeface="Times New Roman" pitchFamily="18" charset="0"/>
                <a:cs typeface="+mj-cs"/>
              </a:rPr>
              <a:t>وتوفير أفضل الظروف لهبوط </a:t>
            </a:r>
            <a:r>
              <a:rPr lang="ar-IQ" sz="2400" b="0" dirty="0" err="1" smtClean="0">
                <a:solidFill>
                  <a:schemeClr val="tx1"/>
                </a:solidFill>
                <a:latin typeface="Times New Roman" pitchFamily="18" charset="0"/>
                <a:cs typeface="+mj-cs"/>
              </a:rPr>
              <a:t>ناجح.</a:t>
            </a:r>
            <a:r>
              <a:rPr lang="ar-IQ" sz="2400" b="0" dirty="0" smtClean="0">
                <a:solidFill>
                  <a:schemeClr val="tx1"/>
                </a:solidFill>
                <a:latin typeface="Times New Roman" pitchFamily="18" charset="0"/>
                <a:cs typeface="+mj-cs"/>
              </a:rPr>
              <a:t> وهناك اختلافات غى الأداء الحركى لمرحلة الطيران حسب </a:t>
            </a:r>
          </a:p>
          <a:p>
            <a:pPr marL="457200" indent="-457200" algn="just" rtl="1">
              <a:lnSpc>
                <a:spcPct val="150000"/>
              </a:lnSpc>
            </a:pPr>
            <a:r>
              <a:rPr lang="ar-IQ" sz="2400" b="0" dirty="0" err="1" smtClean="0">
                <a:solidFill>
                  <a:schemeClr val="tx1"/>
                </a:solidFill>
                <a:latin typeface="Times New Roman" pitchFamily="18" charset="0"/>
                <a:cs typeface="+mj-cs"/>
              </a:rPr>
              <a:t>الكتكنيك</a:t>
            </a:r>
            <a:r>
              <a:rPr lang="ar-IQ" sz="2400" b="0" dirty="0" smtClean="0">
                <a:solidFill>
                  <a:schemeClr val="tx1"/>
                </a:solidFill>
                <a:latin typeface="Times New Roman" pitchFamily="18" charset="0"/>
                <a:cs typeface="+mj-cs"/>
              </a:rPr>
              <a:t> </a:t>
            </a:r>
            <a:r>
              <a:rPr lang="ar-IQ" sz="2400" b="0" dirty="0" err="1" smtClean="0">
                <a:solidFill>
                  <a:schemeClr val="tx1"/>
                </a:solidFill>
                <a:latin typeface="Times New Roman" pitchFamily="18" charset="0"/>
                <a:cs typeface="+mj-cs"/>
              </a:rPr>
              <a:t>المستخدم </a:t>
            </a:r>
            <a:r>
              <a:rPr lang="ar-IQ" sz="2400" b="0" dirty="0" smtClean="0">
                <a:solidFill>
                  <a:schemeClr val="tx1"/>
                </a:solidFill>
                <a:latin typeface="Times New Roman" pitchFamily="18" charset="0"/>
                <a:cs typeface="+mj-cs"/>
              </a:rPr>
              <a:t>(القرفصاء-التلق-المشى فى الهواء....الخ)، والجدير بالذكر هنا أن طريقة المشى </a:t>
            </a:r>
          </a:p>
          <a:p>
            <a:pPr marL="457200" indent="-457200" algn="just" rtl="1">
              <a:lnSpc>
                <a:spcPct val="150000"/>
              </a:lnSpc>
            </a:pPr>
            <a:r>
              <a:rPr lang="ar-IQ" sz="2400" b="0" dirty="0" smtClean="0">
                <a:solidFill>
                  <a:schemeClr val="tx1"/>
                </a:solidFill>
                <a:latin typeface="Times New Roman" pitchFamily="18" charset="0"/>
                <a:cs typeface="+mj-cs"/>
              </a:rPr>
              <a:t>فى الهواء قد أثبتت فعالية أكبر من طرق الأخرى وذلك لعدة أسباب </a:t>
            </a:r>
            <a:r>
              <a:rPr lang="ar-IQ" sz="2400" b="0" dirty="0" err="1" smtClean="0">
                <a:solidFill>
                  <a:schemeClr val="tx1"/>
                </a:solidFill>
                <a:latin typeface="Times New Roman" pitchFamily="18" charset="0"/>
                <a:cs typeface="+mj-cs"/>
              </a:rPr>
              <a:t>هى:</a:t>
            </a:r>
            <a:endParaRPr lang="ar-IQ" sz="2400" b="0" dirty="0" smtClean="0">
              <a:solidFill>
                <a:schemeClr val="tx1"/>
              </a:solidFill>
              <a:latin typeface="Times New Roman" pitchFamily="18" charset="0"/>
              <a:cs typeface="+mj-cs"/>
            </a:endParaRPr>
          </a:p>
          <a:p>
            <a:pPr marL="457200" indent="-457200" algn="just" rtl="1">
              <a:lnSpc>
                <a:spcPct val="150000"/>
              </a:lnSpc>
            </a:pPr>
            <a:r>
              <a:rPr lang="ar-IQ" sz="2400" b="0" dirty="0" smtClean="0">
                <a:solidFill>
                  <a:schemeClr val="tx1"/>
                </a:solidFill>
                <a:latin typeface="Times New Roman" pitchFamily="18" charset="0"/>
                <a:cs typeface="+mj-cs"/>
              </a:rPr>
              <a:t>- توفر أفضل الظروف للاِنتقال من </a:t>
            </a:r>
            <a:r>
              <a:rPr lang="ar-IQ" sz="2400" b="0" dirty="0" err="1" smtClean="0">
                <a:solidFill>
                  <a:schemeClr val="tx1"/>
                </a:solidFill>
                <a:latin typeface="Times New Roman" pitchFamily="18" charset="0"/>
                <a:cs typeface="+mj-cs"/>
              </a:rPr>
              <a:t>الآرتقاء</a:t>
            </a:r>
            <a:r>
              <a:rPr lang="ar-IQ" sz="2400" b="0" dirty="0" smtClean="0">
                <a:solidFill>
                  <a:schemeClr val="tx1"/>
                </a:solidFill>
                <a:latin typeface="Times New Roman" pitchFamily="18" charset="0"/>
                <a:cs typeface="+mj-cs"/>
              </a:rPr>
              <a:t> الى مرحلة الطيران.</a:t>
            </a:r>
          </a:p>
          <a:p>
            <a:pPr marL="457200" indent="-457200" algn="just" rtl="1">
              <a:lnSpc>
                <a:spcPct val="150000"/>
              </a:lnSpc>
            </a:pPr>
            <a:r>
              <a:rPr lang="ar-IQ" sz="2400" b="0" dirty="0" smtClean="0">
                <a:solidFill>
                  <a:schemeClr val="tx1"/>
                </a:solidFill>
                <a:latin typeface="Times New Roman" pitchFamily="18" charset="0"/>
                <a:cs typeface="+mj-cs"/>
              </a:rPr>
              <a:t>- تؤدى عملية المشى فى الهواء إلى تثبيت الجسم خلال فترة الطيران على المحاور الثلاثى.</a:t>
            </a:r>
          </a:p>
          <a:p>
            <a:pPr marL="457200" indent="-457200" algn="just" rtl="1">
              <a:lnSpc>
                <a:spcPct val="150000"/>
              </a:lnSpc>
            </a:pPr>
            <a:r>
              <a:rPr lang="ar-IQ" sz="2400" b="0" dirty="0" smtClean="0">
                <a:solidFill>
                  <a:schemeClr val="tx1"/>
                </a:solidFill>
                <a:latin typeface="Times New Roman" pitchFamily="18" charset="0"/>
                <a:cs typeface="+mj-cs"/>
              </a:rPr>
              <a:t>- تأمين التوقيت السليم للهبوط.</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188640"/>
            <a:ext cx="8568952" cy="6048672"/>
          </a:xfrm>
        </p:spPr>
        <p:txBody>
          <a:bodyPr>
            <a:normAutofit/>
          </a:bodyPr>
          <a:lstStyle/>
          <a:p>
            <a:pPr algn="just" rtl="1"/>
            <a:r>
              <a:rPr lang="ar-IQ" sz="3200" dirty="0" smtClean="0">
                <a:solidFill>
                  <a:schemeClr val="accent1"/>
                </a:solidFill>
              </a:rPr>
              <a:t>4-</a:t>
            </a:r>
            <a:r>
              <a:rPr lang="ar-IQ" sz="3200" dirty="0" smtClean="0">
                <a:solidFill>
                  <a:schemeClr val="tx1"/>
                </a:solidFill>
              </a:rPr>
              <a:t> مرحلة </a:t>
            </a:r>
            <a:r>
              <a:rPr lang="ar-IQ" sz="3200" dirty="0" err="1" smtClean="0">
                <a:solidFill>
                  <a:schemeClr val="tx1"/>
                </a:solidFill>
              </a:rPr>
              <a:t>الهبوط:</a:t>
            </a:r>
            <a:endParaRPr lang="ar-IQ" sz="3200" dirty="0" smtClean="0">
              <a:solidFill>
                <a:schemeClr val="tx1"/>
              </a:solidFill>
            </a:endParaRPr>
          </a:p>
          <a:p>
            <a:pPr marL="457200" indent="-457200" algn="just" rtl="1">
              <a:lnSpc>
                <a:spcPct val="150000"/>
              </a:lnSpc>
            </a:pPr>
            <a:r>
              <a:rPr lang="ar-IQ" sz="2400" b="0" dirty="0" smtClean="0">
                <a:solidFill>
                  <a:schemeClr val="tx1"/>
                </a:solidFill>
                <a:latin typeface="Times New Roman" pitchFamily="18" charset="0"/>
                <a:cs typeface="+mj-cs"/>
              </a:rPr>
              <a:t>إن واجب الرئيسى لمرحلة </a:t>
            </a:r>
            <a:r>
              <a:rPr lang="ar-IQ" sz="2400" b="0" dirty="0" err="1" smtClean="0">
                <a:solidFill>
                  <a:schemeClr val="tx1"/>
                </a:solidFill>
                <a:latin typeface="Times New Roman" pitchFamily="18" charset="0"/>
                <a:cs typeface="+mj-cs"/>
              </a:rPr>
              <a:t>هبوط </a:t>
            </a:r>
            <a:r>
              <a:rPr lang="ar-IQ" sz="2400" b="0" dirty="0" smtClean="0">
                <a:solidFill>
                  <a:schemeClr val="tx1"/>
                </a:solidFill>
                <a:latin typeface="Times New Roman" pitchFamily="18" charset="0"/>
                <a:cs typeface="+mj-cs"/>
              </a:rPr>
              <a:t>(المرحلة الرابعة والأخيرة من المراحل الفنية) هو </a:t>
            </a:r>
          </a:p>
          <a:p>
            <a:pPr marL="457200" indent="-457200" algn="just" rtl="1">
              <a:lnSpc>
                <a:spcPct val="150000"/>
              </a:lnSpc>
            </a:pPr>
            <a:r>
              <a:rPr lang="ar-IQ" sz="2400" b="0" dirty="0" smtClean="0">
                <a:solidFill>
                  <a:schemeClr val="tx1"/>
                </a:solidFill>
                <a:latin typeface="Times New Roman" pitchFamily="18" charset="0"/>
                <a:cs typeface="+mj-cs"/>
              </a:rPr>
              <a:t>التوصل لأقصى استفادة من منحنى الطيران </a:t>
            </a:r>
            <a:r>
              <a:rPr lang="ar-IQ" sz="2400" b="0" dirty="0" err="1" smtClean="0">
                <a:solidFill>
                  <a:schemeClr val="tx1"/>
                </a:solidFill>
                <a:latin typeface="Times New Roman" pitchFamily="18" charset="0"/>
                <a:cs typeface="+mj-cs"/>
              </a:rPr>
              <a:t>بالاِضافة</a:t>
            </a:r>
            <a:r>
              <a:rPr lang="ar-IQ" sz="2400" b="0" dirty="0" smtClean="0">
                <a:solidFill>
                  <a:schemeClr val="tx1"/>
                </a:solidFill>
                <a:latin typeface="Times New Roman" pitchFamily="18" charset="0"/>
                <a:cs typeface="+mj-cs"/>
              </a:rPr>
              <a:t> إلى عدم فقدان مسافة كبيرة أثناء </a:t>
            </a:r>
          </a:p>
          <a:p>
            <a:pPr marL="457200" indent="-457200" algn="just" rtl="1">
              <a:lnSpc>
                <a:spcPct val="150000"/>
              </a:lnSpc>
            </a:pPr>
            <a:r>
              <a:rPr lang="ar-IQ" sz="2400" b="0" dirty="0" smtClean="0">
                <a:solidFill>
                  <a:schemeClr val="tx1"/>
                </a:solidFill>
                <a:latin typeface="Times New Roman" pitchFamily="18" charset="0"/>
                <a:cs typeface="+mj-cs"/>
              </a:rPr>
              <a:t>الهبوط نتيجة للعوامل الميكانيكية، كما يستهدف الهبوط الجيد تأمين </a:t>
            </a:r>
            <a:r>
              <a:rPr lang="ar-IQ" sz="2400" b="0" dirty="0" err="1" smtClean="0">
                <a:solidFill>
                  <a:schemeClr val="tx1"/>
                </a:solidFill>
                <a:latin typeface="Times New Roman" pitchFamily="18" charset="0"/>
                <a:cs typeface="+mj-cs"/>
              </a:rPr>
              <a:t>إلتقاء</a:t>
            </a:r>
            <a:r>
              <a:rPr lang="ar-IQ" sz="2400" b="0" dirty="0" smtClean="0">
                <a:solidFill>
                  <a:schemeClr val="tx1"/>
                </a:solidFill>
                <a:latin typeface="Times New Roman" pitchFamily="18" charset="0"/>
                <a:cs typeface="+mj-cs"/>
              </a:rPr>
              <a:t> </a:t>
            </a:r>
            <a:r>
              <a:rPr lang="ar-IQ" sz="2400" b="0" dirty="0" err="1" smtClean="0">
                <a:solidFill>
                  <a:schemeClr val="tx1"/>
                </a:solidFill>
                <a:latin typeface="Times New Roman" pitchFamily="18" charset="0"/>
                <a:cs typeface="+mj-cs"/>
              </a:rPr>
              <a:t>الاعب</a:t>
            </a:r>
            <a:r>
              <a:rPr lang="ar-IQ" sz="2400" b="0" dirty="0" smtClean="0">
                <a:solidFill>
                  <a:schemeClr val="tx1"/>
                </a:solidFill>
                <a:latin typeface="Times New Roman" pitchFamily="18" charset="0"/>
                <a:cs typeface="+mj-cs"/>
              </a:rPr>
              <a:t> بالأرض </a:t>
            </a:r>
          </a:p>
          <a:p>
            <a:pPr marL="457200" indent="-457200" algn="just" rtl="1">
              <a:lnSpc>
                <a:spcPct val="150000"/>
              </a:lnSpc>
            </a:pPr>
            <a:r>
              <a:rPr lang="ar-IQ" sz="2400" b="0" dirty="0" smtClean="0">
                <a:solidFill>
                  <a:schemeClr val="tx1"/>
                </a:solidFill>
                <a:latin typeface="Times New Roman" pitchFamily="18" charset="0"/>
                <a:cs typeface="+mj-cs"/>
              </a:rPr>
              <a:t>بطريقة تمنع </a:t>
            </a:r>
            <a:r>
              <a:rPr lang="ar-IQ" sz="2400" b="0" dirty="0" err="1" smtClean="0">
                <a:solidFill>
                  <a:schemeClr val="tx1"/>
                </a:solidFill>
                <a:latin typeface="Times New Roman" pitchFamily="18" charset="0"/>
                <a:cs typeface="+mj-cs"/>
              </a:rPr>
              <a:t>الاِصابة.</a:t>
            </a:r>
            <a:r>
              <a:rPr lang="ar-IQ" sz="2400" b="0" dirty="0" smtClean="0">
                <a:solidFill>
                  <a:schemeClr val="tx1"/>
                </a:solidFill>
                <a:latin typeface="Times New Roman" pitchFamily="18" charset="0"/>
                <a:cs typeface="+mj-cs"/>
              </a:rPr>
              <a:t> وتبدأ عملية أساساً بملاقاة القديمين للأرض خلف النقطة </a:t>
            </a:r>
            <a:r>
              <a:rPr lang="ar-IQ" sz="2400" b="0" smtClean="0">
                <a:solidFill>
                  <a:schemeClr val="tx1"/>
                </a:solidFill>
                <a:latin typeface="Times New Roman" pitchFamily="18" charset="0"/>
                <a:cs typeface="+mj-cs"/>
              </a:rPr>
              <a:t>الوهمية </a:t>
            </a:r>
          </a:p>
          <a:p>
            <a:pPr marL="457200" indent="-457200" algn="just" rtl="1">
              <a:lnSpc>
                <a:spcPct val="150000"/>
              </a:lnSpc>
            </a:pPr>
            <a:r>
              <a:rPr lang="ar-IQ" sz="2400" b="0" smtClean="0">
                <a:solidFill>
                  <a:schemeClr val="tx1"/>
                </a:solidFill>
                <a:latin typeface="Times New Roman" pitchFamily="18" charset="0"/>
                <a:cs typeface="+mj-cs"/>
              </a:rPr>
              <a:t>لمنحني </a:t>
            </a:r>
            <a:r>
              <a:rPr lang="ar-IQ" sz="2400" b="0" dirty="0" smtClean="0">
                <a:solidFill>
                  <a:schemeClr val="tx1"/>
                </a:solidFill>
                <a:latin typeface="Times New Roman" pitchFamily="18" charset="0"/>
                <a:cs typeface="+mj-cs"/>
              </a:rPr>
              <a:t>طيران مركز ثقل جسم.</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260648"/>
            <a:ext cx="8568952" cy="5976664"/>
          </a:xfrm>
        </p:spPr>
        <p:txBody>
          <a:bodyPr>
            <a:normAutofit/>
          </a:bodyPr>
          <a:lstStyle/>
          <a:p>
            <a:pPr algn="just" rtl="1"/>
            <a:r>
              <a:rPr lang="ar-IQ" sz="2400" dirty="0" smtClean="0">
                <a:solidFill>
                  <a:schemeClr val="tx1"/>
                </a:solidFill>
              </a:rPr>
              <a:t>يراعي في مرحلة الهبوط النقاط </a:t>
            </a:r>
            <a:r>
              <a:rPr lang="ar-IQ" sz="2400" dirty="0" err="1" smtClean="0">
                <a:solidFill>
                  <a:schemeClr val="tx1"/>
                </a:solidFill>
              </a:rPr>
              <a:t>التالية:</a:t>
            </a:r>
            <a:endParaRPr lang="ar-IQ" sz="2400" dirty="0" smtClean="0">
              <a:solidFill>
                <a:schemeClr val="tx1"/>
              </a:solidFill>
            </a:endParaRPr>
          </a:p>
          <a:p>
            <a:pPr algn="just" rtl="1">
              <a:lnSpc>
                <a:spcPct val="150000"/>
              </a:lnSpc>
            </a:pPr>
            <a:r>
              <a:rPr lang="ar-IQ" sz="2400" dirty="0" smtClean="0">
                <a:solidFill>
                  <a:schemeClr val="tx1"/>
                </a:solidFill>
              </a:rPr>
              <a:t>- </a:t>
            </a:r>
            <a:r>
              <a:rPr lang="ar-IQ" sz="2400" b="0" dirty="0" smtClean="0">
                <a:solidFill>
                  <a:schemeClr val="tx1"/>
                </a:solidFill>
              </a:rPr>
              <a:t>بعد الوصول إلى نهاية مرحلة الطيران وبداية انخفاض مركز ثقل جنس لأسفل يبدأ اللاعب فى سحب الذراعين للخلف أي أن حركة الذراعين </a:t>
            </a:r>
            <a:r>
              <a:rPr lang="ar-IQ" sz="2400" b="0" dirty="0" err="1" smtClean="0">
                <a:solidFill>
                  <a:schemeClr val="tx1"/>
                </a:solidFill>
              </a:rPr>
              <a:t>تبأ</a:t>
            </a:r>
            <a:r>
              <a:rPr lang="ar-IQ" sz="2400" b="0" dirty="0" smtClean="0">
                <a:solidFill>
                  <a:schemeClr val="tx1"/>
                </a:solidFill>
              </a:rPr>
              <a:t> من أعلى </a:t>
            </a:r>
            <a:r>
              <a:rPr lang="ar-IQ" sz="2400" b="0" dirty="0" err="1" smtClean="0">
                <a:solidFill>
                  <a:schemeClr val="tx1"/>
                </a:solidFill>
              </a:rPr>
              <a:t>للأمام</a:t>
            </a:r>
            <a:r>
              <a:rPr lang="ar-IQ" sz="2400" b="0" dirty="0" smtClean="0">
                <a:solidFill>
                  <a:schemeClr val="tx1"/>
                </a:solidFill>
              </a:rPr>
              <a:t> لأسفل ثن للخلف، كما يبدأ الجذع في الميل في اتجاه الأمام، وتمتد الرجلين </a:t>
            </a:r>
            <a:r>
              <a:rPr lang="ar-IQ" sz="2400" b="0" dirty="0" err="1" smtClean="0">
                <a:solidFill>
                  <a:schemeClr val="tx1"/>
                </a:solidFill>
              </a:rPr>
              <a:t>للأمام</a:t>
            </a:r>
            <a:r>
              <a:rPr lang="ar-IQ" sz="2400" b="0" dirty="0" smtClean="0">
                <a:solidFill>
                  <a:schemeClr val="tx1"/>
                </a:solidFill>
              </a:rPr>
              <a:t> بهدف عن فقدان مسافة أثناء ملامسة الأرض.</a:t>
            </a:r>
          </a:p>
          <a:p>
            <a:pPr algn="just" rtl="1">
              <a:lnSpc>
                <a:spcPct val="150000"/>
              </a:lnSpc>
            </a:pPr>
            <a:r>
              <a:rPr lang="ar-IQ" sz="2400" b="0" dirty="0" smtClean="0">
                <a:solidFill>
                  <a:schemeClr val="tx1"/>
                </a:solidFill>
              </a:rPr>
              <a:t>- عند ملامسة الأرض بالقدمين تبدأ حركة </a:t>
            </a:r>
            <a:r>
              <a:rPr lang="ar-IQ" sz="2400" b="0" dirty="0" err="1" smtClean="0">
                <a:solidFill>
                  <a:schemeClr val="tx1"/>
                </a:solidFill>
              </a:rPr>
              <a:t>إنثناء</a:t>
            </a:r>
            <a:r>
              <a:rPr lang="ar-IQ" sz="2400" b="0" dirty="0" smtClean="0">
                <a:solidFill>
                  <a:schemeClr val="tx1"/>
                </a:solidFill>
              </a:rPr>
              <a:t> الرجلين وسحب الركبتين والحوض بقوة في </a:t>
            </a:r>
            <a:r>
              <a:rPr lang="ar-IQ" sz="2400" b="0" dirty="0" err="1" smtClean="0">
                <a:solidFill>
                  <a:schemeClr val="tx1"/>
                </a:solidFill>
              </a:rPr>
              <a:t>إتجاه</a:t>
            </a:r>
            <a:r>
              <a:rPr lang="ar-IQ" sz="2400" b="0" dirty="0" smtClean="0">
                <a:solidFill>
                  <a:schemeClr val="tx1"/>
                </a:solidFill>
              </a:rPr>
              <a:t> الأمام وبعيد عن نقطة الهبوط.</a:t>
            </a:r>
          </a:p>
          <a:p>
            <a:pPr algn="just" rtl="1">
              <a:lnSpc>
                <a:spcPct val="150000"/>
              </a:lnSpc>
            </a:pPr>
            <a:r>
              <a:rPr lang="ar-IQ" sz="2400" b="0" dirty="0" smtClean="0">
                <a:solidFill>
                  <a:schemeClr val="tx1"/>
                </a:solidFill>
              </a:rPr>
              <a:t>- يستمر الحوض فى التحرك </a:t>
            </a:r>
            <a:r>
              <a:rPr lang="ar-IQ" sz="2400" b="0" dirty="0" err="1" smtClean="0">
                <a:solidFill>
                  <a:schemeClr val="tx1"/>
                </a:solidFill>
              </a:rPr>
              <a:t>للأمام</a:t>
            </a:r>
            <a:r>
              <a:rPr lang="ar-IQ" sz="2400" b="0" dirty="0" smtClean="0">
                <a:solidFill>
                  <a:schemeClr val="tx1"/>
                </a:solidFill>
              </a:rPr>
              <a:t> حتى تصل المقعدة إلى ما بعد مكان هبوط القدمين، حيث يحدث غالباً هنا اندفاع الجسم إلى أحد الجانبين.</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1556792"/>
            <a:ext cx="6172200" cy="2304256"/>
          </a:xfrm>
        </p:spPr>
        <p:txBody>
          <a:bodyPr>
            <a:normAutofit/>
          </a:bodyPr>
          <a:lstStyle/>
          <a:p>
            <a:pPr algn="ctr"/>
            <a:r>
              <a:rPr lang="ar-IQ" sz="4000" b="0" dirty="0" smtClean="0">
                <a:solidFill>
                  <a:schemeClr val="tx1"/>
                </a:solidFill>
                <a:cs typeface="Ali_K_Samik" pitchFamily="2" charset="-78"/>
              </a:rPr>
              <a:t>سوثاس بؤ ئامادةبوونتان</a:t>
            </a:r>
            <a:endParaRPr lang="en-US" sz="4000" b="0" dirty="0">
              <a:solidFill>
                <a:schemeClr val="tx1"/>
              </a:solidFill>
              <a:cs typeface="Ali_K_Samik"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332656"/>
            <a:ext cx="8712968" cy="6120680"/>
          </a:xfrm>
        </p:spPr>
        <p:txBody>
          <a:bodyPr>
            <a:normAutofit/>
          </a:bodyPr>
          <a:lstStyle/>
          <a:p>
            <a:pPr algn="just" rtl="1"/>
            <a:r>
              <a:rPr lang="ar-IQ" sz="3900" dirty="0" smtClean="0">
                <a:solidFill>
                  <a:schemeClr val="tx1"/>
                </a:solidFill>
                <a:latin typeface="Ali-A-Samik"/>
                <a:cs typeface="+mj-cs"/>
              </a:rPr>
              <a:t>نبذة </a:t>
            </a:r>
            <a:r>
              <a:rPr lang="ar-IQ" sz="3900" dirty="0" err="1" smtClean="0">
                <a:solidFill>
                  <a:schemeClr val="tx1"/>
                </a:solidFill>
                <a:latin typeface="Ali-A-Samik"/>
                <a:cs typeface="+mj-cs"/>
              </a:rPr>
              <a:t>تأريخية.</a:t>
            </a:r>
            <a:endParaRPr lang="ar-IQ" sz="3900" dirty="0" smtClean="0">
              <a:solidFill>
                <a:schemeClr val="tx1"/>
              </a:solidFill>
              <a:latin typeface="Ali-A-Samik"/>
              <a:cs typeface="+mj-cs"/>
            </a:endParaRPr>
          </a:p>
          <a:p>
            <a:pPr algn="just" rtl="1">
              <a:lnSpc>
                <a:spcPct val="150000"/>
              </a:lnSpc>
            </a:pPr>
            <a:r>
              <a:rPr lang="ar-IQ" sz="2400" b="0" dirty="0" smtClean="0">
                <a:solidFill>
                  <a:schemeClr val="tx1"/>
                </a:solidFill>
                <a:latin typeface="Ali-A-Samik"/>
                <a:cs typeface="Ali-A-Sharif Bold" pitchFamily="2" charset="-78"/>
              </a:rPr>
              <a:t>	</a:t>
            </a:r>
            <a:r>
              <a:rPr lang="ar-IQ" sz="2300" b="0" dirty="0" smtClean="0">
                <a:solidFill>
                  <a:schemeClr val="tx1"/>
                </a:solidFill>
                <a:latin typeface="Ali-A-Samik"/>
                <a:cs typeface="+mj-cs"/>
              </a:rPr>
              <a:t>تعتبر مسابقة الوثب من أقدم مسابقات ألعاب القوي، فقد ظهرت أنواع عديدة من الوثب فى اليونان القديمة، مارسها اليونانيون القدماء خلال احتفالاتهم الشهرية، أما أول السباقات التي أقيمت فقد تم تسجيلها في 2/3/1864 خلال لمنافسة الرياضية بين جامعتى اكسفورد و كامبريدج </a:t>
            </a:r>
            <a:r>
              <a:rPr lang="fr-FR" sz="2300" b="0" dirty="0" smtClean="0">
                <a:solidFill>
                  <a:schemeClr val="tx1"/>
                </a:solidFill>
                <a:latin typeface="Ali-A-Samik"/>
                <a:cs typeface="+mj-cs"/>
              </a:rPr>
              <a:t>.Oxford and Cambridge</a:t>
            </a:r>
            <a:endParaRPr lang="ar-IQ" sz="4400" b="0" u="sng" dirty="0" smtClean="0">
              <a:solidFill>
                <a:schemeClr val="tx1"/>
              </a:solidFill>
              <a:latin typeface="Ali-A-Samik"/>
              <a:cs typeface="Ali-A-Sharif Bold" pitchFamily="2" charset="-78"/>
            </a:endParaRPr>
          </a:p>
          <a:p>
            <a:pPr algn="just" rtl="1"/>
            <a:endParaRPr lang="ar-IQ" sz="5400" b="0" u="sng" dirty="0" smtClean="0">
              <a:solidFill>
                <a:schemeClr val="tx1"/>
              </a:solidFill>
              <a:latin typeface="Ali-A-Samik"/>
              <a:cs typeface="Ali-A-Sharif Bold"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332657"/>
            <a:ext cx="7772400" cy="648071"/>
          </a:xfrm>
        </p:spPr>
        <p:txBody>
          <a:bodyPr>
            <a:normAutofit/>
          </a:bodyPr>
          <a:lstStyle/>
          <a:p>
            <a:pPr algn="just" rtl="1"/>
            <a:r>
              <a:rPr lang="ar-IQ" sz="3600" b="1" dirty="0" smtClean="0">
                <a:solidFill>
                  <a:schemeClr val="tx1"/>
                </a:solidFill>
              </a:rPr>
              <a:t>مقطع الرمي في المسابقات دفع الجلة </a:t>
            </a:r>
            <a:endParaRPr lang="en-US" sz="3600" b="1" dirty="0">
              <a:solidFill>
                <a:schemeClr val="tx1"/>
              </a:solidFill>
            </a:endParaRPr>
          </a:p>
        </p:txBody>
      </p:sp>
      <p:sp>
        <p:nvSpPr>
          <p:cNvPr id="3" name="Подзаголовок 2"/>
          <p:cNvSpPr>
            <a:spLocks noGrp="1"/>
          </p:cNvSpPr>
          <p:nvPr>
            <p:ph type="subTitle" idx="1"/>
          </p:nvPr>
        </p:nvSpPr>
        <p:spPr>
          <a:xfrm>
            <a:off x="251520" y="1124744"/>
            <a:ext cx="8640960" cy="5328592"/>
          </a:xfrm>
        </p:spPr>
        <p:txBody>
          <a:bodyPr>
            <a:normAutofit/>
          </a:bodyPr>
          <a:lstStyle/>
          <a:p>
            <a:pPr marL="514350" indent="-514350" algn="just" rtl="1">
              <a:lnSpc>
                <a:spcPct val="170000"/>
              </a:lnSpc>
            </a:pPr>
            <a:endParaRPr lang="ar-IQ" sz="2000" b="0" dirty="0" smtClean="0">
              <a:solidFill>
                <a:schemeClr val="tx1"/>
              </a:solidFill>
              <a:cs typeface="+mj-cs"/>
            </a:endParaRPr>
          </a:p>
          <a:p>
            <a:pPr marL="514350" indent="-514350" algn="just" rtl="1">
              <a:lnSpc>
                <a:spcPct val="170000"/>
              </a:lnSpc>
            </a:pPr>
            <a:endParaRPr lang="ar-IQ" sz="2000" b="0" dirty="0" smtClean="0">
              <a:solidFill>
                <a:schemeClr val="tx1"/>
              </a:solidFill>
              <a:cs typeface="+mj-cs"/>
            </a:endParaRPr>
          </a:p>
        </p:txBody>
      </p:sp>
      <p:pic>
        <p:nvPicPr>
          <p:cNvPr id="2050" name="Picture 2" descr="C:\Users\user\Desktop\fff\IMG_2852.JPG"/>
          <p:cNvPicPr>
            <a:picLocks noChangeAspect="1" noChangeArrowheads="1"/>
          </p:cNvPicPr>
          <p:nvPr/>
        </p:nvPicPr>
        <p:blipFill>
          <a:blip r:embed="rId2" cstate="print"/>
          <a:srcRect/>
          <a:stretch>
            <a:fillRect/>
          </a:stretch>
        </p:blipFill>
        <p:spPr bwMode="auto">
          <a:xfrm>
            <a:off x="179512" y="1052736"/>
            <a:ext cx="8784976" cy="5472608"/>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1"/>
            <a:ext cx="8640960" cy="648071"/>
          </a:xfrm>
        </p:spPr>
        <p:txBody>
          <a:bodyPr>
            <a:normAutofit/>
          </a:bodyPr>
          <a:lstStyle/>
          <a:p>
            <a:pPr algn="just" rtl="1"/>
            <a:r>
              <a:rPr lang="ar-IQ" sz="3600" dirty="0" smtClean="0">
                <a:solidFill>
                  <a:schemeClr val="tx1"/>
                </a:solidFill>
                <a:latin typeface="Ali-A-Samik"/>
              </a:rPr>
              <a:t>تكنيك الأداء في الوثب الطويل:</a:t>
            </a:r>
            <a:endParaRPr lang="en-US" sz="3600" dirty="0">
              <a:solidFill>
                <a:schemeClr val="tx1"/>
              </a:solidFill>
              <a:latin typeface="Times New Roman" pitchFamily="18" charset="0"/>
            </a:endParaRPr>
          </a:p>
        </p:txBody>
      </p:sp>
      <p:sp>
        <p:nvSpPr>
          <p:cNvPr id="3" name="Подзаголовок 2"/>
          <p:cNvSpPr>
            <a:spLocks noGrp="1"/>
          </p:cNvSpPr>
          <p:nvPr>
            <p:ph type="subTitle" idx="1"/>
          </p:nvPr>
        </p:nvSpPr>
        <p:spPr>
          <a:xfrm>
            <a:off x="323528" y="764704"/>
            <a:ext cx="8568952" cy="5904656"/>
          </a:xfrm>
        </p:spPr>
        <p:txBody>
          <a:bodyPr>
            <a:normAutofit/>
          </a:bodyPr>
          <a:lstStyle/>
          <a:p>
            <a:pPr algn="just" rtl="1">
              <a:lnSpc>
                <a:spcPct val="150000"/>
              </a:lnSpc>
            </a:pPr>
            <a:r>
              <a:rPr lang="fr-FR" sz="2400" dirty="0" smtClean="0">
                <a:solidFill>
                  <a:schemeClr val="tx1"/>
                </a:solidFill>
                <a:cs typeface="Ali-A-Sharif Bold" pitchFamily="2" charset="-78"/>
              </a:rPr>
              <a:t>	</a:t>
            </a:r>
            <a:r>
              <a:rPr lang="ar-IQ" sz="2400" b="0" dirty="0" smtClean="0">
                <a:solidFill>
                  <a:schemeClr val="tx1"/>
                </a:solidFill>
                <a:cs typeface="+mj-cs"/>
              </a:rPr>
              <a:t>ان دراسة تطور</a:t>
            </a:r>
            <a:r>
              <a:rPr lang="fr-FR" sz="2400" b="0" dirty="0" smtClean="0">
                <a:solidFill>
                  <a:schemeClr val="tx1"/>
                </a:solidFill>
                <a:cs typeface="+mj-cs"/>
              </a:rPr>
              <a:t> </a:t>
            </a:r>
            <a:r>
              <a:rPr lang="ar-IQ" sz="2400" b="0" dirty="0" smtClean="0">
                <a:solidFill>
                  <a:schemeClr val="tx1"/>
                </a:solidFill>
                <a:cs typeface="+mj-cs"/>
              </a:rPr>
              <a:t>الأداء الحركي لمسابقة الوثب الطويل تشير إلى عدم وجود تغيرات كبيرة </a:t>
            </a:r>
            <a:r>
              <a:rPr lang="ar-IQ" sz="2400" b="0" dirty="0" err="1" smtClean="0">
                <a:solidFill>
                  <a:schemeClr val="tx1"/>
                </a:solidFill>
                <a:cs typeface="+mj-cs"/>
              </a:rPr>
              <a:t>فيه </a:t>
            </a:r>
            <a:r>
              <a:rPr lang="ar-IQ" sz="2400" b="0" dirty="0" smtClean="0">
                <a:solidFill>
                  <a:schemeClr val="tx1"/>
                </a:solidFill>
                <a:cs typeface="+mj-cs"/>
              </a:rPr>
              <a:t>(طريقة القرفصاء- طريقة التعلق- الطريقة المشى في الهواء</a:t>
            </a:r>
            <a:r>
              <a:rPr lang="ar-IQ" sz="2400" b="0" dirty="0" err="1" smtClean="0">
                <a:solidFill>
                  <a:schemeClr val="tx1"/>
                </a:solidFill>
                <a:cs typeface="+mj-cs"/>
              </a:rPr>
              <a:t>).</a:t>
            </a:r>
            <a:r>
              <a:rPr lang="ar-IQ" sz="2400" b="0" dirty="0" smtClean="0">
                <a:solidFill>
                  <a:schemeClr val="tx1"/>
                </a:solidFill>
                <a:cs typeface="+mj-cs"/>
              </a:rPr>
              <a:t> والجدير بالذكر أن عملية الحاجة الملحة إلى سرعة كبيرة في الاقتراب إلى سرعى عالية فى الارتقاء قد ادت إلى اكتشاف واستخدام طريقة المشى فى الهواء والتى تؤدى بالتالى إلى التحضير لهبوط </a:t>
            </a:r>
            <a:r>
              <a:rPr lang="ar-IQ" sz="2400" b="0" dirty="0" err="1" smtClean="0">
                <a:solidFill>
                  <a:schemeClr val="tx1"/>
                </a:solidFill>
                <a:cs typeface="+mj-cs"/>
              </a:rPr>
              <a:t>مناسب </a:t>
            </a:r>
            <a:r>
              <a:rPr lang="ar-IQ" sz="2400" b="0" dirty="0" smtClean="0">
                <a:solidFill>
                  <a:schemeClr val="tx1"/>
                </a:solidFill>
                <a:cs typeface="+mj-cs"/>
              </a:rPr>
              <a:t>(اقتصادى) فى نهاية فترة الطيران.</a:t>
            </a:r>
            <a:endParaRPr lang="fr-FR" sz="2400" b="0" dirty="0" smtClean="0">
              <a:solidFill>
                <a:schemeClr val="tx1"/>
              </a:solidFill>
              <a:cs typeface="+mj-cs"/>
            </a:endParaRPr>
          </a:p>
          <a:p>
            <a:pPr algn="just" rtl="1">
              <a:lnSpc>
                <a:spcPct val="150000"/>
              </a:lnSpc>
            </a:pPr>
            <a:endParaRPr lang="en-US" sz="2400" dirty="0">
              <a:solidFill>
                <a:schemeClr val="tx1"/>
              </a:solidFill>
              <a:cs typeface="+mj-cs"/>
            </a:endParaRPr>
          </a:p>
        </p:txBody>
      </p:sp>
      <p:pic>
        <p:nvPicPr>
          <p:cNvPr id="1026" name="Picture 2" descr="C:\Users\user\Desktop\fff\IMG_2835.JPG"/>
          <p:cNvPicPr>
            <a:picLocks noChangeAspect="1" noChangeArrowheads="1"/>
          </p:cNvPicPr>
          <p:nvPr/>
        </p:nvPicPr>
        <p:blipFill>
          <a:blip r:embed="rId3" cstate="print"/>
          <a:srcRect/>
          <a:stretch>
            <a:fillRect/>
          </a:stretch>
        </p:blipFill>
        <p:spPr bwMode="auto">
          <a:xfrm>
            <a:off x="251520" y="3573016"/>
            <a:ext cx="8712968" cy="30963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251520" y="260648"/>
            <a:ext cx="8435280" cy="5865515"/>
          </a:xfrm>
        </p:spPr>
        <p:txBody>
          <a:bodyPr>
            <a:normAutofit/>
          </a:bodyPr>
          <a:lstStyle/>
          <a:p>
            <a:pPr algn="just" rtl="1">
              <a:buNone/>
            </a:pPr>
            <a:r>
              <a:rPr lang="ar-IQ" sz="4000" b="1" dirty="0" smtClean="0">
                <a:latin typeface="Times New Roman" pitchFamily="18" charset="0"/>
                <a:cs typeface="+mj-cs"/>
              </a:rPr>
              <a:t>وللحصول على نتيجة جيدة في هذه المسابقة يجب </a:t>
            </a:r>
          </a:p>
          <a:p>
            <a:pPr algn="just" rtl="1">
              <a:buNone/>
            </a:pPr>
            <a:r>
              <a:rPr lang="ar-IQ" sz="4000" b="1" dirty="0" smtClean="0">
                <a:latin typeface="Times New Roman" pitchFamily="18" charset="0"/>
                <a:cs typeface="+mj-cs"/>
              </a:rPr>
              <a:t>مراعاة </a:t>
            </a:r>
            <a:r>
              <a:rPr lang="ar-IQ" sz="4000" b="1" dirty="0" err="1" smtClean="0">
                <a:latin typeface="Times New Roman" pitchFamily="18" charset="0"/>
                <a:cs typeface="+mj-cs"/>
              </a:rPr>
              <a:t>الأتي:</a:t>
            </a:r>
            <a:endParaRPr lang="ar-IQ" sz="4000" b="1" dirty="0" smtClean="0">
              <a:latin typeface="Times New Roman" pitchFamily="18" charset="0"/>
              <a:cs typeface="+mj-cs"/>
            </a:endParaRPr>
          </a:p>
          <a:p>
            <a:pPr algn="just" rtl="1">
              <a:buFont typeface="Wingdings" pitchFamily="2" charset="2"/>
              <a:buChar char="v"/>
            </a:pPr>
            <a:r>
              <a:rPr lang="ar-IQ" dirty="0" smtClean="0">
                <a:latin typeface="Times New Roman" pitchFamily="18" charset="0"/>
                <a:cs typeface="+mj-cs"/>
              </a:rPr>
              <a:t>الاقتراب والحصول على أقصى سرعة ممكنة.</a:t>
            </a:r>
          </a:p>
          <a:p>
            <a:pPr algn="just" rtl="1">
              <a:buFont typeface="Wingdings" pitchFamily="2" charset="2"/>
              <a:buChar char="v"/>
            </a:pPr>
            <a:r>
              <a:rPr lang="ar-IQ" dirty="0" smtClean="0">
                <a:latin typeface="Times New Roman" pitchFamily="18" charset="0"/>
                <a:cs typeface="+mj-cs"/>
              </a:rPr>
              <a:t>إمكانية الحصول على ارتقاء سريع وقوى من خلال سرعة عالية فى الاقتراب وبالرغم من صغر مساحة </a:t>
            </a:r>
            <a:r>
              <a:rPr lang="ar-IQ" dirty="0" err="1" smtClean="0">
                <a:latin typeface="Times New Roman" pitchFamily="18" charset="0"/>
                <a:cs typeface="+mj-cs"/>
              </a:rPr>
              <a:t>اللوحة.</a:t>
            </a:r>
            <a:r>
              <a:rPr lang="ar-IQ" dirty="0" smtClean="0">
                <a:latin typeface="Times New Roman" pitchFamily="18" charset="0"/>
                <a:cs typeface="+mj-cs"/>
              </a:rPr>
              <a:t> </a:t>
            </a:r>
          </a:p>
          <a:p>
            <a:pPr algn="just" rtl="1">
              <a:buFont typeface="Wingdings" pitchFamily="2" charset="2"/>
              <a:buChar char="v"/>
            </a:pPr>
            <a:r>
              <a:rPr lang="ar-IQ" dirty="0" smtClean="0">
                <a:latin typeface="Times New Roman" pitchFamily="18" charset="0"/>
                <a:cs typeface="+mj-cs"/>
              </a:rPr>
              <a:t>استخدام فترة الطيران بهدف حفظ الاِتزان والتحضير لهبوط جيد.</a:t>
            </a:r>
          </a:p>
          <a:p>
            <a:pPr algn="just" rtl="1">
              <a:buFont typeface="Wingdings" pitchFamily="2" charset="2"/>
              <a:buChar char="v"/>
            </a:pPr>
            <a:r>
              <a:rPr lang="ar-IQ" dirty="0" smtClean="0">
                <a:latin typeface="Times New Roman" pitchFamily="18" charset="0"/>
                <a:cs typeface="+mj-cs"/>
              </a:rPr>
              <a:t>الهبوط جيد بأقل خسارة في المسافة.</a:t>
            </a:r>
          </a:p>
          <a:p>
            <a:pPr algn="just" rtl="1">
              <a:buFont typeface="Wingdings" pitchFamily="2" charset="2"/>
              <a:buChar char="v"/>
            </a:pPr>
            <a:endParaRPr lang="ar-IQ" b="1" dirty="0" smtClean="0">
              <a:latin typeface="Times New Roman" pitchFamily="18" charset="0"/>
              <a:cs typeface="+mj-cs"/>
            </a:endParaRPr>
          </a:p>
        </p:txBody>
      </p:sp>
      <p:sp>
        <p:nvSpPr>
          <p:cNvPr id="7" name="Заголовок 1"/>
          <p:cNvSpPr txBox="1">
            <a:spLocks/>
          </p:cNvSpPr>
          <p:nvPr/>
        </p:nvSpPr>
        <p:spPr>
          <a:xfrm>
            <a:off x="467544" y="260648"/>
            <a:ext cx="8229600" cy="850106"/>
          </a:xfrm>
          <a:prstGeom prst="rect">
            <a:avLst/>
          </a:prstGeom>
        </p:spPr>
        <p:txBody>
          <a:bodyPr vert="horz" lIns="91440" tIns="45720" rIns="91440" bIns="45720" rtlCol="0" anchor="ctr">
            <a:normAutofit/>
          </a:bodyPr>
          <a:lstStyle/>
          <a:p>
            <a:pPr marL="0" marR="0" lvl="0" indent="0" algn="just" defTabSz="914400" rtl="1"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 name="Espace réservé du numéro de diapositive 3"/>
          <p:cNvSpPr>
            <a:spLocks noGrp="1"/>
          </p:cNvSpPr>
          <p:nvPr>
            <p:ph type="sldNum" sz="quarter" idx="15"/>
          </p:nvPr>
        </p:nvSpPr>
        <p:spPr/>
        <p:txBody>
          <a:bodyPr/>
          <a:lstStyle/>
          <a:p>
            <a:fld id="{725C68B6-61C2-468F-89AB-4B9F7531AA68}"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251520" y="260648"/>
            <a:ext cx="8435280" cy="5865515"/>
          </a:xfrm>
        </p:spPr>
        <p:txBody>
          <a:bodyPr>
            <a:normAutofit/>
          </a:bodyPr>
          <a:lstStyle/>
          <a:p>
            <a:pPr marL="457200" indent="-457200" algn="just" rtl="1">
              <a:buNone/>
            </a:pPr>
            <a:r>
              <a:rPr lang="ar-IQ" sz="3200" b="1" dirty="0" smtClean="0">
                <a:latin typeface="Ali-A-Samik"/>
                <a:cs typeface="+mj-cs"/>
              </a:rPr>
              <a:t>المراحل الفنية امسابقة الوثب </a:t>
            </a:r>
            <a:r>
              <a:rPr lang="ar-IQ" sz="3200" b="1" dirty="0" err="1" smtClean="0">
                <a:latin typeface="Ali-A-Samik"/>
                <a:cs typeface="+mj-cs"/>
              </a:rPr>
              <a:t>الطويل :</a:t>
            </a:r>
            <a:endParaRPr lang="ar-IQ" sz="3200" b="1" dirty="0" smtClean="0">
              <a:latin typeface="Ali-A-Samik"/>
              <a:cs typeface="+mj-cs"/>
            </a:endParaRPr>
          </a:p>
          <a:p>
            <a:pPr marL="457200" indent="-457200" algn="just" rtl="1">
              <a:buNone/>
            </a:pPr>
            <a:r>
              <a:rPr lang="ar-IQ" sz="3200" b="1" dirty="0" smtClean="0">
                <a:latin typeface="Ali-A-Samik"/>
                <a:cs typeface="+mj-cs"/>
              </a:rPr>
              <a:t>تحتوي مسابقة الوثب الطويل على أربعة مراحل فنية </a:t>
            </a:r>
            <a:r>
              <a:rPr lang="ar-IQ" sz="3200" b="1" dirty="0" err="1" smtClean="0">
                <a:latin typeface="Ali-A-Samik"/>
                <a:cs typeface="+mj-cs"/>
              </a:rPr>
              <a:t>هي:</a:t>
            </a:r>
            <a:endParaRPr lang="ar-IQ" sz="3200" b="1" dirty="0" smtClean="0">
              <a:latin typeface="Times New Roman" pitchFamily="18" charset="0"/>
              <a:cs typeface="+mj-cs"/>
            </a:endParaRPr>
          </a:p>
          <a:p>
            <a:pPr marL="457200" indent="-457200" algn="just" rtl="1">
              <a:lnSpc>
                <a:spcPct val="150000"/>
              </a:lnSpc>
              <a:buFont typeface="+mj-lt"/>
              <a:buAutoNum type="arabicPeriod"/>
            </a:pPr>
            <a:r>
              <a:rPr lang="ar-IQ" dirty="0" smtClean="0">
                <a:latin typeface="Times New Roman" pitchFamily="18" charset="0"/>
                <a:cs typeface="+mj-cs"/>
              </a:rPr>
              <a:t>الاقتراب.</a:t>
            </a:r>
          </a:p>
          <a:p>
            <a:pPr marL="457200" indent="-457200" algn="just" rtl="1">
              <a:lnSpc>
                <a:spcPct val="150000"/>
              </a:lnSpc>
              <a:buFont typeface="+mj-lt"/>
              <a:buAutoNum type="arabicPeriod"/>
            </a:pPr>
            <a:r>
              <a:rPr lang="ar-IQ" dirty="0" smtClean="0">
                <a:latin typeface="Times New Roman" pitchFamily="18" charset="0"/>
                <a:cs typeface="+mj-cs"/>
              </a:rPr>
              <a:t>الارتقاء.</a:t>
            </a:r>
          </a:p>
          <a:p>
            <a:pPr marL="457200" indent="-457200" algn="just" rtl="1">
              <a:lnSpc>
                <a:spcPct val="150000"/>
              </a:lnSpc>
              <a:buFont typeface="+mj-lt"/>
              <a:buAutoNum type="arabicPeriod"/>
            </a:pPr>
            <a:r>
              <a:rPr lang="ar-IQ" dirty="0" smtClean="0">
                <a:latin typeface="Times New Roman" pitchFamily="18" charset="0"/>
                <a:cs typeface="+mj-cs"/>
              </a:rPr>
              <a:t>الطيران.</a:t>
            </a:r>
          </a:p>
          <a:p>
            <a:pPr marL="457200" indent="-457200" algn="just" rtl="1">
              <a:lnSpc>
                <a:spcPct val="150000"/>
              </a:lnSpc>
              <a:buFont typeface="+mj-lt"/>
              <a:buAutoNum type="arabicPeriod"/>
            </a:pPr>
            <a:r>
              <a:rPr lang="ar-IQ" dirty="0" smtClean="0">
                <a:latin typeface="Times New Roman" pitchFamily="18" charset="0"/>
                <a:cs typeface="+mj-cs"/>
              </a:rPr>
              <a:t>الهبوط.</a:t>
            </a:r>
          </a:p>
          <a:p>
            <a:pPr marL="457200" indent="-457200" algn="just" rtl="1">
              <a:lnSpc>
                <a:spcPct val="150000"/>
              </a:lnSpc>
              <a:buNone/>
            </a:pPr>
            <a:endParaRPr lang="ar-IQ" dirty="0" smtClean="0">
              <a:latin typeface="Times New Roman" pitchFamily="18" charset="0"/>
              <a:cs typeface="+mj-cs"/>
            </a:endParaRPr>
          </a:p>
          <a:p>
            <a:pPr marL="457200" indent="-457200" algn="just" rtl="1">
              <a:lnSpc>
                <a:spcPct val="150000"/>
              </a:lnSpc>
              <a:buFont typeface="+mj-lt"/>
              <a:buAutoNum type="arabicPeriod"/>
            </a:pPr>
            <a:endParaRPr lang="ar-IQ" dirty="0" smtClean="0">
              <a:latin typeface="Times New Roman" pitchFamily="18" charset="0"/>
              <a:cs typeface="+mj-cs"/>
            </a:endParaRPr>
          </a:p>
        </p:txBody>
      </p:sp>
      <p:sp>
        <p:nvSpPr>
          <p:cNvPr id="7" name="Заголовок 1"/>
          <p:cNvSpPr txBox="1">
            <a:spLocks/>
          </p:cNvSpPr>
          <p:nvPr/>
        </p:nvSpPr>
        <p:spPr>
          <a:xfrm>
            <a:off x="467544" y="260648"/>
            <a:ext cx="8229600" cy="850106"/>
          </a:xfrm>
          <a:prstGeom prst="rect">
            <a:avLst/>
          </a:prstGeom>
        </p:spPr>
        <p:txBody>
          <a:bodyPr vert="horz" lIns="91440" tIns="45720" rIns="91440" bIns="45720" rtlCol="0" anchor="ctr">
            <a:normAutofit/>
          </a:bodyPr>
          <a:lstStyle/>
          <a:p>
            <a:pPr marL="0" marR="0" lvl="0" indent="0" algn="just" defTabSz="914400" rtl="1"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 name="Espace réservé du numéro de diapositive 3"/>
          <p:cNvSpPr>
            <a:spLocks noGrp="1"/>
          </p:cNvSpPr>
          <p:nvPr>
            <p:ph type="sldNum" sz="quarter" idx="15"/>
          </p:nvPr>
        </p:nvSpPr>
        <p:spPr/>
        <p:txBody>
          <a:bodyPr/>
          <a:lstStyle/>
          <a:p>
            <a:fld id="{725C68B6-61C2-468F-89AB-4B9F7531AA68}" type="slidenum">
              <a:rPr lang="ru-RU" smtClean="0"/>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188640"/>
            <a:ext cx="8640960" cy="6264696"/>
          </a:xfrm>
        </p:spPr>
        <p:txBody>
          <a:bodyPr>
            <a:normAutofit fontScale="92500" lnSpcReduction="10000"/>
          </a:bodyPr>
          <a:lstStyle/>
          <a:p>
            <a:pPr marL="457200" indent="-457200" algn="just" rtl="1">
              <a:lnSpc>
                <a:spcPct val="150000"/>
              </a:lnSpc>
              <a:buFont typeface="+mj-lt"/>
              <a:buAutoNum type="arabicPeriod"/>
            </a:pPr>
            <a:r>
              <a:rPr lang="ar-IQ" sz="2800" dirty="0" smtClean="0">
                <a:solidFill>
                  <a:schemeClr val="tx1"/>
                </a:solidFill>
                <a:latin typeface="Times New Roman" pitchFamily="18" charset="0"/>
              </a:rPr>
              <a:t>الاقتراب</a:t>
            </a:r>
          </a:p>
          <a:p>
            <a:pPr marL="457200" indent="-457200" algn="just" rtl="1">
              <a:lnSpc>
                <a:spcPct val="150000"/>
              </a:lnSpc>
            </a:pPr>
            <a:r>
              <a:rPr lang="ar-IQ" sz="2400" b="0" dirty="0" smtClean="0">
                <a:solidFill>
                  <a:schemeClr val="tx1"/>
                </a:solidFill>
                <a:latin typeface="Times New Roman" pitchFamily="18" charset="0"/>
              </a:rPr>
              <a:t>ان الهدف الرئيسي من الاقتراب هو الحصول على سرعة عالية بالإضافة إلى تحضير جيد </a:t>
            </a:r>
          </a:p>
          <a:p>
            <a:pPr marL="457200" indent="-457200" algn="just" rtl="1">
              <a:lnSpc>
                <a:spcPct val="150000"/>
              </a:lnSpc>
            </a:pPr>
            <a:r>
              <a:rPr lang="ar-IQ" sz="2400" b="0" dirty="0" err="1" smtClean="0">
                <a:solidFill>
                  <a:schemeClr val="tx1"/>
                </a:solidFill>
                <a:latin typeface="Times New Roman" pitchFamily="18" charset="0"/>
              </a:rPr>
              <a:t>للارتقاء.</a:t>
            </a:r>
            <a:r>
              <a:rPr lang="ar-IQ" sz="2400" b="0" dirty="0" smtClean="0">
                <a:solidFill>
                  <a:schemeClr val="tx1"/>
                </a:solidFill>
                <a:latin typeface="Times New Roman" pitchFamily="18" charset="0"/>
              </a:rPr>
              <a:t> كما إن الاقتراب يجب أن يؤدى أيضاَ الى مقابلة </a:t>
            </a:r>
            <a:r>
              <a:rPr lang="ar-IQ" sz="2400" b="0" dirty="0" err="1" smtClean="0">
                <a:solidFill>
                  <a:schemeClr val="tx1"/>
                </a:solidFill>
                <a:latin typeface="Times New Roman" pitchFamily="18" charset="0"/>
              </a:rPr>
              <a:t>القدم </a:t>
            </a:r>
            <a:r>
              <a:rPr lang="ar-IQ" sz="2400" b="0" dirty="0" smtClean="0">
                <a:solidFill>
                  <a:schemeClr val="tx1"/>
                </a:solidFill>
                <a:latin typeface="Times New Roman" pitchFamily="18" charset="0"/>
              </a:rPr>
              <a:t>(قدم </a:t>
            </a:r>
            <a:r>
              <a:rPr lang="ar-IQ" sz="2400" b="0" dirty="0" err="1" smtClean="0">
                <a:solidFill>
                  <a:schemeClr val="tx1"/>
                </a:solidFill>
                <a:latin typeface="Times New Roman" pitchFamily="18" charset="0"/>
              </a:rPr>
              <a:t>الإرتقاء</a:t>
            </a:r>
            <a:r>
              <a:rPr lang="ar-IQ" sz="2400" b="0" dirty="0" smtClean="0">
                <a:solidFill>
                  <a:schemeClr val="tx1"/>
                </a:solidFill>
                <a:latin typeface="Times New Roman" pitchFamily="18" charset="0"/>
              </a:rPr>
              <a:t>) للوحة </a:t>
            </a:r>
          </a:p>
          <a:p>
            <a:pPr marL="457200" indent="-457200" algn="just" rtl="1">
              <a:lnSpc>
                <a:spcPct val="150000"/>
              </a:lnSpc>
            </a:pPr>
            <a:r>
              <a:rPr lang="ar-IQ" sz="2400" b="0" dirty="0" smtClean="0">
                <a:solidFill>
                  <a:schemeClr val="tx1"/>
                </a:solidFill>
                <a:latin typeface="Times New Roman" pitchFamily="18" charset="0"/>
              </a:rPr>
              <a:t>الارتقاء.</a:t>
            </a:r>
          </a:p>
          <a:p>
            <a:pPr marL="457200" indent="-457200" algn="just" rtl="1">
              <a:lnSpc>
                <a:spcPct val="150000"/>
              </a:lnSpc>
            </a:pPr>
            <a:r>
              <a:rPr lang="ar-IQ" sz="2400" b="0" dirty="0" smtClean="0">
                <a:solidFill>
                  <a:schemeClr val="tx1"/>
                </a:solidFill>
                <a:latin typeface="Times New Roman" pitchFamily="18" charset="0"/>
              </a:rPr>
              <a:t>ويحتوى الاقتراب </a:t>
            </a:r>
            <a:r>
              <a:rPr lang="ar-IQ" sz="2400" b="0" dirty="0" err="1" smtClean="0">
                <a:solidFill>
                  <a:schemeClr val="tx1"/>
                </a:solidFill>
                <a:latin typeface="Times New Roman" pitchFamily="18" charset="0"/>
              </a:rPr>
              <a:t>في </a:t>
            </a:r>
            <a:r>
              <a:rPr lang="ar-IQ" sz="2400" b="0" dirty="0" smtClean="0">
                <a:solidFill>
                  <a:schemeClr val="tx1"/>
                </a:solidFill>
                <a:latin typeface="Times New Roman" pitchFamily="18" charset="0"/>
              </a:rPr>
              <a:t>(مسابقات الرجال) على حوالى 22 خطوة عدو أى ما يعدل 40-45 متر، أما </a:t>
            </a:r>
          </a:p>
          <a:p>
            <a:pPr marL="457200" indent="-457200" algn="just" rtl="1">
              <a:lnSpc>
                <a:spcPct val="150000"/>
              </a:lnSpc>
            </a:pPr>
            <a:r>
              <a:rPr lang="ar-IQ" sz="2400" b="0" dirty="0" smtClean="0">
                <a:solidFill>
                  <a:schemeClr val="tx1"/>
                </a:solidFill>
                <a:latin typeface="Times New Roman" pitchFamily="18" charset="0"/>
              </a:rPr>
              <a:t>بالنسبة للنساء فيصل الى حوالى 20 خطوة أى ما يعادل 35-40 متراَ.</a:t>
            </a:r>
          </a:p>
          <a:p>
            <a:pPr marL="457200" indent="-457200" algn="just" rtl="1">
              <a:lnSpc>
                <a:spcPct val="150000"/>
              </a:lnSpc>
            </a:pPr>
            <a:r>
              <a:rPr lang="ar-IQ" sz="2400" b="0" dirty="0" smtClean="0">
                <a:solidFill>
                  <a:schemeClr val="tx1"/>
                </a:solidFill>
                <a:latin typeface="Times New Roman" pitchFamily="18" charset="0"/>
              </a:rPr>
              <a:t>ويراعى فى </a:t>
            </a:r>
            <a:r>
              <a:rPr lang="ar-IQ" sz="2400" b="0" dirty="0" err="1" smtClean="0">
                <a:solidFill>
                  <a:schemeClr val="tx1"/>
                </a:solidFill>
                <a:latin typeface="Times New Roman" pitchFamily="18" charset="0"/>
              </a:rPr>
              <a:t>الإقتراب</a:t>
            </a:r>
            <a:r>
              <a:rPr lang="ar-IQ" sz="2400" b="0" dirty="0" smtClean="0">
                <a:solidFill>
                  <a:schemeClr val="tx1"/>
                </a:solidFill>
                <a:latin typeface="Times New Roman" pitchFamily="18" charset="0"/>
              </a:rPr>
              <a:t> أن لا يكون الهدف هو الحصول على سرعة كبيرة فقط، ولكن الحصول على </a:t>
            </a:r>
          </a:p>
          <a:p>
            <a:pPr marL="457200" indent="-457200" algn="just" rtl="1">
              <a:lnSpc>
                <a:spcPct val="150000"/>
              </a:lnSpc>
            </a:pPr>
            <a:r>
              <a:rPr lang="ar-IQ" sz="2400" b="0" dirty="0" smtClean="0">
                <a:solidFill>
                  <a:schemeClr val="tx1"/>
                </a:solidFill>
                <a:latin typeface="Times New Roman" pitchFamily="18" charset="0"/>
              </a:rPr>
              <a:t>هذه السرعة يجب وأن يستمر الخطوات الأخيرة قبل الارتقاء.</a:t>
            </a:r>
          </a:p>
          <a:p>
            <a:pPr marL="457200" indent="-457200" algn="just" rtl="1">
              <a:lnSpc>
                <a:spcPct val="150000"/>
              </a:lnSpc>
            </a:pPr>
            <a:r>
              <a:rPr lang="ar-IQ" sz="2400" b="0" dirty="0" smtClean="0">
                <a:solidFill>
                  <a:schemeClr val="tx1"/>
                </a:solidFill>
                <a:latin typeface="Times New Roman" pitchFamily="18" charset="0"/>
              </a:rPr>
              <a:t>وينقسم الاقتراب داخلياً إلى مرحلتين هامتين </a:t>
            </a:r>
            <a:r>
              <a:rPr lang="ar-IQ" sz="2400" b="0" dirty="0" err="1" smtClean="0">
                <a:solidFill>
                  <a:schemeClr val="tx1"/>
                </a:solidFill>
                <a:latin typeface="Times New Roman" pitchFamily="18" charset="0"/>
              </a:rPr>
              <a:t>هما:</a:t>
            </a:r>
            <a:endParaRPr lang="ar-IQ" sz="2400" b="0" dirty="0" smtClean="0">
              <a:solidFill>
                <a:schemeClr val="tx1"/>
              </a:solidFill>
              <a:latin typeface="Times New Roman" pitchFamily="18" charset="0"/>
            </a:endParaRPr>
          </a:p>
          <a:p>
            <a:pPr marL="457200" indent="-457200" algn="just" rtl="1">
              <a:lnSpc>
                <a:spcPct val="150000"/>
              </a:lnSpc>
            </a:pPr>
            <a:r>
              <a:rPr lang="ar-IQ" sz="2400" b="0" dirty="0" smtClean="0">
                <a:solidFill>
                  <a:schemeClr val="tx1"/>
                </a:solidFill>
                <a:latin typeface="Times New Roman" pitchFamily="18" charset="0"/>
              </a:rPr>
              <a:t>-مرحلة التدرج فى السرعة.</a:t>
            </a:r>
          </a:p>
          <a:p>
            <a:pPr marL="457200" indent="-457200" algn="just" rtl="1">
              <a:lnSpc>
                <a:spcPct val="150000"/>
              </a:lnSpc>
            </a:pPr>
            <a:r>
              <a:rPr lang="ar-IQ" sz="2400" b="0" dirty="0" smtClean="0">
                <a:solidFill>
                  <a:schemeClr val="tx1"/>
                </a:solidFill>
                <a:latin typeface="Times New Roman" pitchFamily="18" charset="0"/>
              </a:rPr>
              <a:t>-مرحلة التخضير للاِرتقاء.</a:t>
            </a:r>
          </a:p>
          <a:p>
            <a:pPr marL="457200" indent="-457200" algn="just" rtl="1">
              <a:lnSpc>
                <a:spcPct val="150000"/>
              </a:lnSpc>
            </a:pPr>
            <a:endParaRPr lang="ar-IQ" sz="2400" b="0" dirty="0" smtClean="0">
              <a:solidFill>
                <a:schemeClr val="tx1"/>
              </a:solidFill>
              <a:latin typeface="Times New Roman" pitchFamily="18" charset="0"/>
            </a:endParaRPr>
          </a:p>
          <a:p>
            <a:pPr marL="742950" indent="-742950" algn="just" rtl="1"/>
            <a:endParaRPr lang="ar-IQ" sz="2400" b="0" dirty="0" smtClean="0">
              <a:solidFill>
                <a:schemeClr val="tx1"/>
              </a:solidFill>
            </a:endParaRPr>
          </a:p>
          <a:p>
            <a:pPr marL="742950" indent="-742950" algn="just" rtl="1">
              <a:lnSpc>
                <a:spcPct val="150000"/>
              </a:lnSpc>
              <a:buAutoNum type="alphaUcPeriod"/>
            </a:pPr>
            <a:endParaRPr lang="ar-IQ" sz="2400" b="0" dirty="0" smtClean="0">
              <a:solidFill>
                <a:schemeClr val="tx1"/>
              </a:solidFill>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260648"/>
            <a:ext cx="8280920" cy="6120680"/>
          </a:xfrm>
        </p:spPr>
        <p:txBody>
          <a:bodyPr>
            <a:normAutofit/>
          </a:bodyPr>
          <a:lstStyle/>
          <a:p>
            <a:pPr marL="514350" indent="-514350" algn="just" rtl="1"/>
            <a:r>
              <a:rPr lang="ar-IQ" sz="3600" dirty="0" smtClean="0">
                <a:solidFill>
                  <a:schemeClr val="accent1"/>
                </a:solidFill>
                <a:cs typeface="+mj-cs"/>
              </a:rPr>
              <a:t>-</a:t>
            </a:r>
            <a:r>
              <a:rPr lang="ar-IQ" sz="3600" dirty="0" smtClean="0">
                <a:solidFill>
                  <a:schemeClr val="tx1"/>
                </a:solidFill>
                <a:cs typeface="+mj-cs"/>
              </a:rPr>
              <a:t> مرحلة التدرج في </a:t>
            </a:r>
            <a:r>
              <a:rPr lang="ar-IQ" sz="3600" dirty="0" err="1" smtClean="0">
                <a:solidFill>
                  <a:schemeClr val="tx1"/>
                </a:solidFill>
                <a:cs typeface="+mj-cs"/>
              </a:rPr>
              <a:t>السرعة :</a:t>
            </a:r>
            <a:endParaRPr lang="ar-IQ" sz="3600" dirty="0" smtClean="0">
              <a:solidFill>
                <a:schemeClr val="tx1"/>
              </a:solidFill>
              <a:cs typeface="+mj-cs"/>
            </a:endParaRPr>
          </a:p>
          <a:p>
            <a:pPr marL="514350" indent="-514350" algn="just" rtl="1"/>
            <a:r>
              <a:rPr lang="ar-IQ" sz="2800" b="0" dirty="0" smtClean="0">
                <a:solidFill>
                  <a:schemeClr val="tx1"/>
                </a:solidFill>
                <a:cs typeface="+mj-cs"/>
              </a:rPr>
              <a:t>يبدأ الاقتراب فى الواثب الطويل من وضع البدء العالى، والجدير بالذكر أن </a:t>
            </a:r>
          </a:p>
          <a:p>
            <a:pPr marL="514350" indent="-514350" algn="just" rtl="1"/>
            <a:r>
              <a:rPr lang="ar-IQ" sz="2800" b="0" dirty="0" smtClean="0">
                <a:solidFill>
                  <a:schemeClr val="tx1"/>
                </a:solidFill>
                <a:cs typeface="+mj-cs"/>
              </a:rPr>
              <a:t>هذه النوع من البداية يؤمن عملية ضبط خطوات الاقتراب، ويبدأ المتسابق </a:t>
            </a:r>
          </a:p>
          <a:p>
            <a:pPr marL="514350" indent="-514350" algn="just" rtl="1"/>
            <a:r>
              <a:rPr lang="ar-IQ" sz="2800" b="0" dirty="0" smtClean="0">
                <a:solidFill>
                  <a:schemeClr val="tx1"/>
                </a:solidFill>
                <a:cs typeface="+mj-cs"/>
              </a:rPr>
              <a:t>عادة الخطوات الاولى بقوة ولكن دون أية تقلصات، حيث يلاحظ أن يلازم </a:t>
            </a:r>
          </a:p>
          <a:p>
            <a:pPr marL="514350" indent="-514350" algn="just" rtl="1"/>
            <a:r>
              <a:rPr lang="ar-IQ" sz="2800" b="0" dirty="0" smtClean="0">
                <a:solidFill>
                  <a:schemeClr val="tx1"/>
                </a:solidFill>
                <a:cs typeface="+mj-cs"/>
              </a:rPr>
              <a:t>الاِسترخاء اللاعب طول عملية الاقتراب كذلك خلال المراحل الفنية </a:t>
            </a:r>
          </a:p>
          <a:p>
            <a:pPr marL="514350" indent="-514350" algn="just" rtl="1"/>
            <a:r>
              <a:rPr lang="ar-IQ" sz="2800" b="0" dirty="0" smtClean="0">
                <a:solidFill>
                  <a:schemeClr val="tx1"/>
                </a:solidFill>
                <a:cs typeface="+mj-cs"/>
              </a:rPr>
              <a:t>الأخرى.</a:t>
            </a:r>
          </a:p>
          <a:p>
            <a:pPr marL="514350" indent="-514350" algn="just" rtl="1"/>
            <a:r>
              <a:rPr lang="ar-IQ" sz="2800" b="0" dirty="0" smtClean="0">
                <a:solidFill>
                  <a:schemeClr val="tx1"/>
                </a:solidFill>
                <a:cs typeface="+mj-cs"/>
              </a:rPr>
              <a:t> وتتم العملية الاقتراب بتوقيت منتظم وعلى أمشاط القدم، وبحيث </a:t>
            </a:r>
          </a:p>
          <a:p>
            <a:pPr marL="514350" indent="-514350" algn="just" rtl="1"/>
            <a:r>
              <a:rPr lang="ar-IQ" sz="2800" b="0" dirty="0" smtClean="0">
                <a:solidFill>
                  <a:schemeClr val="tx1"/>
                </a:solidFill>
                <a:cs typeface="+mj-cs"/>
              </a:rPr>
              <a:t>تؤمن حركة الذراعين سرعة الاقتراب، ويستخدم في هذه المرحلة ما </a:t>
            </a:r>
          </a:p>
          <a:p>
            <a:pPr marL="514350" indent="-514350" algn="just" rtl="1"/>
            <a:r>
              <a:rPr lang="ar-IQ" sz="2800" b="0" dirty="0" smtClean="0">
                <a:solidFill>
                  <a:schemeClr val="tx1"/>
                </a:solidFill>
                <a:cs typeface="+mj-cs"/>
              </a:rPr>
              <a:t>يسمى بالعلامات الضابطة وعادة توضح عند الخطوة العاشرة قبل </a:t>
            </a:r>
          </a:p>
          <a:p>
            <a:pPr marL="514350" indent="-514350" algn="just" rtl="1"/>
            <a:r>
              <a:rPr lang="ar-IQ" sz="2800" b="0" dirty="0" smtClean="0">
                <a:solidFill>
                  <a:schemeClr val="tx1"/>
                </a:solidFill>
                <a:cs typeface="+mj-cs"/>
              </a:rPr>
              <a:t>الوصول </a:t>
            </a:r>
            <a:r>
              <a:rPr lang="ar-IQ" sz="2800" b="0" dirty="0" err="1" smtClean="0">
                <a:solidFill>
                  <a:schemeClr val="tx1"/>
                </a:solidFill>
                <a:cs typeface="+mj-cs"/>
              </a:rPr>
              <a:t>الىى</a:t>
            </a:r>
            <a:r>
              <a:rPr lang="ar-IQ" sz="2800" b="0" dirty="0" smtClean="0">
                <a:solidFill>
                  <a:schemeClr val="tx1"/>
                </a:solidFill>
                <a:cs typeface="+mj-cs"/>
              </a:rPr>
              <a:t> لوحة </a:t>
            </a:r>
            <a:r>
              <a:rPr lang="ar-IQ" sz="2800" b="0" dirty="0" err="1" smtClean="0">
                <a:solidFill>
                  <a:schemeClr val="tx1"/>
                </a:solidFill>
                <a:cs typeface="+mj-cs"/>
              </a:rPr>
              <a:t>الارتقاء.</a:t>
            </a:r>
            <a:r>
              <a:rPr lang="ar-IQ" sz="2800" b="0" dirty="0" smtClean="0">
                <a:solidFill>
                  <a:schemeClr val="tx1"/>
                </a:solidFill>
                <a:cs typeface="+mj-cs"/>
              </a:rPr>
              <a:t>       </a:t>
            </a:r>
          </a:p>
          <a:p>
            <a:pPr marL="514350" indent="-514350" algn="just" rtl="1"/>
            <a:endParaRPr lang="en-US" sz="3600" dirty="0">
              <a:solidFill>
                <a:schemeClr val="tx1"/>
              </a:solidFill>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260648"/>
            <a:ext cx="8424936" cy="6048672"/>
          </a:xfrm>
        </p:spPr>
        <p:txBody>
          <a:bodyPr>
            <a:normAutofit/>
          </a:bodyPr>
          <a:lstStyle/>
          <a:p>
            <a:pPr marL="514350" indent="-514350" algn="just" rtl="1"/>
            <a:r>
              <a:rPr lang="ar-IQ" sz="2800" dirty="0" smtClean="0">
                <a:solidFill>
                  <a:schemeClr val="accent1"/>
                </a:solidFill>
              </a:rPr>
              <a:t>-</a:t>
            </a:r>
            <a:r>
              <a:rPr lang="ar-IQ" sz="2800" dirty="0" smtClean="0">
                <a:solidFill>
                  <a:schemeClr val="tx1"/>
                </a:solidFill>
              </a:rPr>
              <a:t> مرحلة التحضير </a:t>
            </a:r>
            <a:r>
              <a:rPr lang="ar-IQ" sz="2800" dirty="0" err="1" smtClean="0">
                <a:solidFill>
                  <a:schemeClr val="tx1"/>
                </a:solidFill>
              </a:rPr>
              <a:t>للارتقاء:</a:t>
            </a:r>
            <a:endParaRPr lang="ar-IQ" sz="2800" dirty="0" smtClean="0">
              <a:solidFill>
                <a:schemeClr val="tx1"/>
              </a:solidFill>
            </a:endParaRPr>
          </a:p>
          <a:p>
            <a:pPr algn="just" rtl="1">
              <a:lnSpc>
                <a:spcPct val="150000"/>
              </a:lnSpc>
            </a:pPr>
            <a:r>
              <a:rPr lang="ar-IQ" sz="2800" b="0" dirty="0" smtClean="0">
                <a:solidFill>
                  <a:schemeClr val="tx1"/>
                </a:solidFill>
                <a:cs typeface="+mj-cs"/>
              </a:rPr>
              <a:t>	وفي هذه المرحلة وفى هذه المرحلة يتم عمل تغيير طفيف فى هيكل الخطوات المستخدمة بهدف تأمين الشروط الميكانيكية للارتقاء من هنا كان لابد من العمل على خفض مركز ثقل الجسم.</a:t>
            </a:r>
          </a:p>
          <a:p>
            <a:pPr algn="just" rtl="1">
              <a:lnSpc>
                <a:spcPct val="150000"/>
              </a:lnSpc>
            </a:pPr>
            <a:r>
              <a:rPr lang="ar-IQ" sz="2800" b="0" dirty="0" smtClean="0">
                <a:solidFill>
                  <a:schemeClr val="tx1"/>
                </a:solidFill>
                <a:cs typeface="+mj-cs"/>
              </a:rPr>
              <a:t>والجدير بالذكر هنا أن طول الخطوة لا يلعب أى دور مؤثر، وبالرغم من ذلك ثبت أن هناك اختلافات فى تحليل طول الخطوات الأخيرة بين اللاعبين، حيث ثبت أن الخطوة قبل الاخيرة تزداد فى طول حتى 20 سم عن الخطوة التى تسبقها والخطوة التى تلها، ومن خلال هذا التغيير يتم خفض مركز ثقل الجسم.</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30689</TotalTime>
  <Words>517</Words>
  <Application>Microsoft Office PowerPoint</Application>
  <PresentationFormat>On-screen Show (4:3)</PresentationFormat>
  <Paragraphs>86</Paragraphs>
  <Slides>17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Ali_K_Samik</vt:lpstr>
      <vt:lpstr>Ali-A-Samik</vt:lpstr>
      <vt:lpstr>Ali-A-Sharif Bold</vt:lpstr>
      <vt:lpstr>Calibri</vt:lpstr>
      <vt:lpstr>Century Schoolbook</vt:lpstr>
      <vt:lpstr>Times New Roman</vt:lpstr>
      <vt:lpstr>Wingdings</vt:lpstr>
      <vt:lpstr>Wingdings 2</vt:lpstr>
      <vt:lpstr>Эркер</vt:lpstr>
      <vt:lpstr>حكومة اقليم كردستان/عیراق وزارة تعليم العالي والبحث العلمي جامعة صلاح الدين/اربيل كلية التربية الرياضية</vt:lpstr>
      <vt:lpstr>PowerPoint Presentation</vt:lpstr>
      <vt:lpstr>مقطع الرمي في المسابقات دفع الجلة </vt:lpstr>
      <vt:lpstr>تكنيك الأداء في الوثب الطويل: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سوثاس بؤ ئامادةبوونتان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حكومة اقليم كردستان وزارة تعليم العالي والبحث العلمي جاميعة صلاح الدين/هولير</dc:title>
  <dc:creator>Sartip</dc:creator>
  <cp:lastModifiedBy>Maher</cp:lastModifiedBy>
  <cp:revision>224</cp:revision>
  <dcterms:created xsi:type="dcterms:W3CDTF">2012-10-05T16:29:21Z</dcterms:created>
  <dcterms:modified xsi:type="dcterms:W3CDTF">2023-05-21T07:56:13Z</dcterms:modified>
</cp:coreProperties>
</file>