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2" r:id="rId6"/>
    <p:sldId id="273" r:id="rId7"/>
    <p:sldId id="274" r:id="rId8"/>
    <p:sldId id="275"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7" d="100"/>
          <a:sy n="97" d="100"/>
        </p:scale>
        <p:origin x="8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37E641-46C9-4BA2-92E3-E9B0CCFEAEF2}"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50AF3-753A-4809-A86A-D72170B75164}" type="slidenum">
              <a:rPr lang="en-US" smtClean="0"/>
              <a:t>‹#›</a:t>
            </a:fld>
            <a:endParaRPr lang="en-US"/>
          </a:p>
        </p:txBody>
      </p:sp>
    </p:spTree>
    <p:extLst>
      <p:ext uri="{BB962C8B-B14F-4D97-AF65-F5344CB8AC3E}">
        <p14:creationId xmlns:p14="http://schemas.microsoft.com/office/powerpoint/2010/main" val="4166314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37E641-46C9-4BA2-92E3-E9B0CCFEAEF2}"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50AF3-753A-4809-A86A-D72170B75164}" type="slidenum">
              <a:rPr lang="en-US" smtClean="0"/>
              <a:t>‹#›</a:t>
            </a:fld>
            <a:endParaRPr lang="en-US"/>
          </a:p>
        </p:txBody>
      </p:sp>
    </p:spTree>
    <p:extLst>
      <p:ext uri="{BB962C8B-B14F-4D97-AF65-F5344CB8AC3E}">
        <p14:creationId xmlns:p14="http://schemas.microsoft.com/office/powerpoint/2010/main" val="2713903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37E641-46C9-4BA2-92E3-E9B0CCFEAEF2}"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50AF3-753A-4809-A86A-D72170B75164}" type="slidenum">
              <a:rPr lang="en-US" smtClean="0"/>
              <a:t>‹#›</a:t>
            </a:fld>
            <a:endParaRPr lang="en-US"/>
          </a:p>
        </p:txBody>
      </p:sp>
    </p:spTree>
    <p:extLst>
      <p:ext uri="{BB962C8B-B14F-4D97-AF65-F5344CB8AC3E}">
        <p14:creationId xmlns:p14="http://schemas.microsoft.com/office/powerpoint/2010/main" val="2317164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37E641-46C9-4BA2-92E3-E9B0CCFEAEF2}"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50AF3-753A-4809-A86A-D72170B75164}" type="slidenum">
              <a:rPr lang="en-US" smtClean="0"/>
              <a:t>‹#›</a:t>
            </a:fld>
            <a:endParaRPr lang="en-US"/>
          </a:p>
        </p:txBody>
      </p:sp>
    </p:spTree>
    <p:extLst>
      <p:ext uri="{BB962C8B-B14F-4D97-AF65-F5344CB8AC3E}">
        <p14:creationId xmlns:p14="http://schemas.microsoft.com/office/powerpoint/2010/main" val="2173018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837E641-46C9-4BA2-92E3-E9B0CCFEAEF2}"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50AF3-753A-4809-A86A-D72170B75164}" type="slidenum">
              <a:rPr lang="en-US" smtClean="0"/>
              <a:t>‹#›</a:t>
            </a:fld>
            <a:endParaRPr lang="en-US"/>
          </a:p>
        </p:txBody>
      </p:sp>
    </p:spTree>
    <p:extLst>
      <p:ext uri="{BB962C8B-B14F-4D97-AF65-F5344CB8AC3E}">
        <p14:creationId xmlns:p14="http://schemas.microsoft.com/office/powerpoint/2010/main" val="880346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37E641-46C9-4BA2-92E3-E9B0CCFEAEF2}" type="datetimeFigureOut">
              <a:rPr lang="en-US" smtClean="0"/>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50AF3-753A-4809-A86A-D72170B75164}" type="slidenum">
              <a:rPr lang="en-US" smtClean="0"/>
              <a:t>‹#›</a:t>
            </a:fld>
            <a:endParaRPr lang="en-US"/>
          </a:p>
        </p:txBody>
      </p:sp>
    </p:spTree>
    <p:extLst>
      <p:ext uri="{BB962C8B-B14F-4D97-AF65-F5344CB8AC3E}">
        <p14:creationId xmlns:p14="http://schemas.microsoft.com/office/powerpoint/2010/main" val="4146375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37E641-46C9-4BA2-92E3-E9B0CCFEAEF2}" type="datetimeFigureOut">
              <a:rPr lang="en-US" smtClean="0"/>
              <a:t>2/21/2024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250AF3-753A-4809-A86A-D72170B75164}" type="slidenum">
              <a:rPr lang="en-US" smtClean="0"/>
              <a:t>‹#›</a:t>
            </a:fld>
            <a:endParaRPr lang="en-US"/>
          </a:p>
        </p:txBody>
      </p:sp>
    </p:spTree>
    <p:extLst>
      <p:ext uri="{BB962C8B-B14F-4D97-AF65-F5344CB8AC3E}">
        <p14:creationId xmlns:p14="http://schemas.microsoft.com/office/powerpoint/2010/main" val="3384318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7E641-46C9-4BA2-92E3-E9B0CCFEAEF2}" type="datetimeFigureOut">
              <a:rPr lang="en-US" smtClean="0"/>
              <a:t>2/21/2024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250AF3-753A-4809-A86A-D72170B75164}" type="slidenum">
              <a:rPr lang="en-US" smtClean="0"/>
              <a:t>‹#›</a:t>
            </a:fld>
            <a:endParaRPr lang="en-US"/>
          </a:p>
        </p:txBody>
      </p:sp>
    </p:spTree>
    <p:extLst>
      <p:ext uri="{BB962C8B-B14F-4D97-AF65-F5344CB8AC3E}">
        <p14:creationId xmlns:p14="http://schemas.microsoft.com/office/powerpoint/2010/main" val="141540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37E641-46C9-4BA2-92E3-E9B0CCFEAEF2}" type="datetimeFigureOut">
              <a:rPr lang="en-US" smtClean="0"/>
              <a:t>2/21/2024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250AF3-753A-4809-A86A-D72170B75164}" type="slidenum">
              <a:rPr lang="en-US" smtClean="0"/>
              <a:t>‹#›</a:t>
            </a:fld>
            <a:endParaRPr lang="en-US"/>
          </a:p>
        </p:txBody>
      </p:sp>
    </p:spTree>
    <p:extLst>
      <p:ext uri="{BB962C8B-B14F-4D97-AF65-F5344CB8AC3E}">
        <p14:creationId xmlns:p14="http://schemas.microsoft.com/office/powerpoint/2010/main" val="2407954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37E641-46C9-4BA2-92E3-E9B0CCFEAEF2}" type="datetimeFigureOut">
              <a:rPr lang="en-US" smtClean="0"/>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50AF3-753A-4809-A86A-D72170B75164}" type="slidenum">
              <a:rPr lang="en-US" smtClean="0"/>
              <a:t>‹#›</a:t>
            </a:fld>
            <a:endParaRPr lang="en-US"/>
          </a:p>
        </p:txBody>
      </p:sp>
    </p:spTree>
    <p:extLst>
      <p:ext uri="{BB962C8B-B14F-4D97-AF65-F5344CB8AC3E}">
        <p14:creationId xmlns:p14="http://schemas.microsoft.com/office/powerpoint/2010/main" val="2654486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37E641-46C9-4BA2-92E3-E9B0CCFEAEF2}" type="datetimeFigureOut">
              <a:rPr lang="en-US" smtClean="0"/>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50AF3-753A-4809-A86A-D72170B75164}" type="slidenum">
              <a:rPr lang="en-US" smtClean="0"/>
              <a:t>‹#›</a:t>
            </a:fld>
            <a:endParaRPr lang="en-US"/>
          </a:p>
        </p:txBody>
      </p:sp>
    </p:spTree>
    <p:extLst>
      <p:ext uri="{BB962C8B-B14F-4D97-AF65-F5344CB8AC3E}">
        <p14:creationId xmlns:p14="http://schemas.microsoft.com/office/powerpoint/2010/main" val="1558897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37E641-46C9-4BA2-92E3-E9B0CCFEAEF2}" type="datetimeFigureOut">
              <a:rPr lang="en-US" smtClean="0"/>
              <a:t>2/21/2024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250AF3-753A-4809-A86A-D72170B75164}" type="slidenum">
              <a:rPr lang="en-US" smtClean="0"/>
              <a:t>‹#›</a:t>
            </a:fld>
            <a:endParaRPr lang="en-US"/>
          </a:p>
        </p:txBody>
      </p:sp>
    </p:spTree>
    <p:extLst>
      <p:ext uri="{BB962C8B-B14F-4D97-AF65-F5344CB8AC3E}">
        <p14:creationId xmlns:p14="http://schemas.microsoft.com/office/powerpoint/2010/main" val="3712230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9994" y="2757268"/>
            <a:ext cx="10592972" cy="3865601"/>
          </a:xfrm>
        </p:spPr>
        <p:txBody>
          <a:bodyPr>
            <a:normAutofit/>
          </a:bodyPr>
          <a:lstStyle/>
          <a:p>
            <a:pPr rtl="1"/>
            <a:r>
              <a:rPr lang="ar-IQ" sz="4000" b="1" dirty="0">
                <a:cs typeface="Ali-A-Traditional" pitchFamily="2" charset="-78"/>
              </a:rPr>
              <a:t>قواعد او ( أسس ) التدريب الرياضي </a:t>
            </a:r>
            <a:endParaRPr lang="en-US" sz="4000" b="1" dirty="0" smtClean="0">
              <a:cs typeface="Ali-A-Traditional" pitchFamily="2" charset="-78"/>
            </a:endParaRPr>
          </a:p>
          <a:p>
            <a:pPr rtl="1"/>
            <a:r>
              <a:rPr lang="ar-IQ" sz="4000" b="1" dirty="0">
                <a:solidFill>
                  <a:srgbClr val="C00000"/>
                </a:solidFill>
                <a:latin typeface="Calibri" panose="020F0502020204030204" pitchFamily="34" charset="0"/>
                <a:ea typeface="Calibri" panose="020F0502020204030204" pitchFamily="34" charset="0"/>
                <a:cs typeface="Ali_K_Alwand" pitchFamily="2" charset="-78"/>
              </a:rPr>
              <a:t>رِيَسا و(بنةما)كاني مةشقي </a:t>
            </a:r>
            <a:r>
              <a:rPr lang="ar-IQ" sz="4000" b="1" dirty="0" smtClean="0">
                <a:solidFill>
                  <a:srgbClr val="C00000"/>
                </a:solidFill>
                <a:latin typeface="Calibri" panose="020F0502020204030204" pitchFamily="34" charset="0"/>
                <a:ea typeface="Calibri" panose="020F0502020204030204" pitchFamily="34" charset="0"/>
                <a:cs typeface="Ali_K_Alwand" pitchFamily="2" charset="-78"/>
              </a:rPr>
              <a:t>وةرزشي</a:t>
            </a:r>
            <a:endParaRPr lang="en-US" sz="4000" b="1" dirty="0" smtClean="0">
              <a:solidFill>
                <a:srgbClr val="C00000"/>
              </a:solidFill>
              <a:latin typeface="Calibri" panose="020F0502020204030204" pitchFamily="34" charset="0"/>
              <a:ea typeface="Calibri" panose="020F0502020204030204" pitchFamily="34" charset="0"/>
              <a:cs typeface="Ali_K_Alwand" pitchFamily="2" charset="-78"/>
            </a:endParaRPr>
          </a:p>
          <a:p>
            <a:pPr rtl="1"/>
            <a:endParaRPr lang="ar-IQ" sz="3600" b="1" dirty="0">
              <a:solidFill>
                <a:srgbClr val="C00000"/>
              </a:solidFill>
              <a:cs typeface="Ali-A-Traditional" pitchFamily="2" charset="-78"/>
            </a:endParaRPr>
          </a:p>
          <a:p>
            <a:pPr rtl="1"/>
            <a:r>
              <a:rPr lang="ar-IQ" b="1" dirty="0">
                <a:cs typeface="Ali-A-Traditional" pitchFamily="2" charset="-78"/>
              </a:rPr>
              <a:t>للسنة الدراسية (2023-2024)</a:t>
            </a:r>
            <a:r>
              <a:rPr lang="ar-IQ" b="1" dirty="0"/>
              <a:t> </a:t>
            </a:r>
            <a:endParaRPr lang="ar-IQ" b="1" dirty="0" smtClean="0"/>
          </a:p>
          <a:p>
            <a:pPr rtl="1"/>
            <a:endParaRPr lang="ar-IQ" b="1" dirty="0"/>
          </a:p>
          <a:p>
            <a:pPr rtl="1"/>
            <a:r>
              <a:rPr lang="ar-IQ" b="1" dirty="0" smtClean="0">
                <a:solidFill>
                  <a:srgbClr val="C00000"/>
                </a:solidFill>
              </a:rPr>
              <a:t>د</a:t>
            </a:r>
            <a:r>
              <a:rPr lang="ar-IQ" b="1" dirty="0">
                <a:solidFill>
                  <a:srgbClr val="C00000"/>
                </a:solidFill>
              </a:rPr>
              <a:t>. ئارام خضر محمد </a:t>
            </a:r>
          </a:p>
          <a:p>
            <a:endParaRPr lang="en-US" dirty="0"/>
          </a:p>
        </p:txBody>
      </p:sp>
      <p:pic>
        <p:nvPicPr>
          <p:cNvPr id="4" name="Рисунок 3" descr="C:\Users\Sartip\Desktop\salahaddin_logo.gif"/>
          <p:cNvPicPr/>
          <p:nvPr/>
        </p:nvPicPr>
        <p:blipFill>
          <a:blip r:embed="rId2" cstate="print"/>
          <a:srcRect/>
          <a:stretch>
            <a:fillRect/>
          </a:stretch>
        </p:blipFill>
        <p:spPr bwMode="auto">
          <a:xfrm>
            <a:off x="1631358" y="436098"/>
            <a:ext cx="2490475" cy="2222696"/>
          </a:xfrm>
          <a:prstGeom prst="rect">
            <a:avLst/>
          </a:prstGeom>
          <a:noFill/>
          <a:ln w="9525">
            <a:noFill/>
            <a:miter lim="800000"/>
            <a:headEnd/>
            <a:tailEnd/>
          </a:ln>
        </p:spPr>
      </p:pic>
      <p:sp>
        <p:nvSpPr>
          <p:cNvPr id="5" name="Rectangle 4"/>
          <p:cNvSpPr/>
          <p:nvPr/>
        </p:nvSpPr>
        <p:spPr>
          <a:xfrm>
            <a:off x="4701959" y="695165"/>
            <a:ext cx="6096000" cy="2062103"/>
          </a:xfrm>
          <a:prstGeom prst="rect">
            <a:avLst/>
          </a:prstGeom>
        </p:spPr>
        <p:txBody>
          <a:bodyPr>
            <a:spAutoFit/>
          </a:bodyPr>
          <a:lstStyle/>
          <a:p>
            <a:pPr algn="r" rtl="1"/>
            <a:r>
              <a:rPr lang="ar-SA" sz="3200" b="1" dirty="0">
                <a:cs typeface="Ali-A-Traditional" pitchFamily="2" charset="-78"/>
              </a:rPr>
              <a:t>جامعة صلاح الدين /أربيل</a:t>
            </a:r>
            <a:endParaRPr lang="en-US" sz="3200" dirty="0">
              <a:cs typeface="Ali-A-Traditional" pitchFamily="2" charset="-78"/>
            </a:endParaRPr>
          </a:p>
          <a:p>
            <a:pPr algn="r" rtl="1"/>
            <a:r>
              <a:rPr lang="ar-SA" sz="3200" b="1" dirty="0">
                <a:cs typeface="Ali-A-Traditional" pitchFamily="2" charset="-78"/>
              </a:rPr>
              <a:t>كلية التربية البدنية وعلوم الرياضة</a:t>
            </a:r>
            <a:endParaRPr lang="en-US" sz="3200" dirty="0">
              <a:cs typeface="Ali-A-Traditional" pitchFamily="2" charset="-78"/>
            </a:endParaRPr>
          </a:p>
          <a:p>
            <a:pPr algn="r"/>
            <a:r>
              <a:rPr lang="ar-SA" sz="3200" b="1" dirty="0">
                <a:cs typeface="Ali-A-Traditional" pitchFamily="2" charset="-78"/>
              </a:rPr>
              <a:t> فرع العلوم النظرية</a:t>
            </a:r>
            <a:r>
              <a:rPr lang="en-US" sz="3200" dirty="0" smtClean="0">
                <a:cs typeface="Ali-A-Traditional" pitchFamily="2" charset="-78"/>
              </a:rPr>
              <a:t/>
            </a:r>
            <a:br>
              <a:rPr lang="en-US" sz="3200" dirty="0" smtClean="0">
                <a:cs typeface="Ali-A-Traditional" pitchFamily="2" charset="-78"/>
              </a:rPr>
            </a:br>
            <a:endParaRPr lang="en-US" sz="3200" dirty="0">
              <a:cs typeface="Ali-A-Traditional" pitchFamily="2" charset="-78"/>
            </a:endParaRPr>
          </a:p>
        </p:txBody>
      </p:sp>
    </p:spTree>
    <p:extLst>
      <p:ext uri="{BB962C8B-B14F-4D97-AF65-F5344CB8AC3E}">
        <p14:creationId xmlns:p14="http://schemas.microsoft.com/office/powerpoint/2010/main" val="3813175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ectangle 1"/>
          <p:cNvSpPr/>
          <p:nvPr/>
        </p:nvSpPr>
        <p:spPr>
          <a:xfrm>
            <a:off x="0" y="104503"/>
            <a:ext cx="5786846" cy="5941114"/>
          </a:xfrm>
          <a:prstGeom prst="rect">
            <a:avLst/>
          </a:prstGeom>
        </p:spPr>
        <p:txBody>
          <a:bodyPr wrap="square">
            <a:spAutoFit/>
          </a:bodyPr>
          <a:lstStyle/>
          <a:p>
            <a:pPr algn="justLow" rtl="1">
              <a:lnSpc>
                <a:spcPct val="115000"/>
              </a:lnSpc>
              <a:spcAft>
                <a:spcPts val="1000"/>
              </a:spcAft>
            </a:pPr>
            <a:r>
              <a:rPr lang="ar-IQ" sz="3000" b="1" dirty="0">
                <a:solidFill>
                  <a:srgbClr val="C00000"/>
                </a:solidFill>
                <a:latin typeface="Simplified Arabic" panose="02020603050405020304" pitchFamily="18" charset="-78"/>
                <a:ea typeface="Calibri" panose="020F0502020204030204" pitchFamily="34" charset="0"/>
                <a:cs typeface="Ali-A-Traditional" pitchFamily="2" charset="-78"/>
              </a:rPr>
              <a:t>سادساً- قاعدة المقايسة:</a:t>
            </a:r>
          </a:p>
          <a:p>
            <a:pPr algn="just" rtl="1">
              <a:lnSpc>
                <a:spcPct val="115000"/>
              </a:lnSpc>
              <a:spcAft>
                <a:spcPts val="1000"/>
              </a:spcAft>
            </a:pPr>
            <a:r>
              <a:rPr lang="ar-IQ" sz="2600" dirty="0">
                <a:latin typeface="Simplified Arabic" panose="02020603050405020304" pitchFamily="18" charset="-78"/>
                <a:ea typeface="Calibri" panose="020F0502020204030204" pitchFamily="34" charset="0"/>
                <a:cs typeface="Ali-A-Traditional" pitchFamily="2" charset="-78"/>
              </a:rPr>
              <a:t>	و يقصد بها ان تكون التمرينات و التدريبات المختارة تتناسب مع القدرات البدنية و المهارية و النفسية و العقلية للاعب، و كذلك العمر و الجنس في جميع مراحل النمو.</a:t>
            </a:r>
          </a:p>
          <a:p>
            <a:pPr algn="just" rtl="1">
              <a:lnSpc>
                <a:spcPct val="115000"/>
              </a:lnSpc>
              <a:spcAft>
                <a:spcPts val="1000"/>
              </a:spcAft>
            </a:pPr>
            <a:r>
              <a:rPr lang="ar-IQ" sz="2600" dirty="0">
                <a:latin typeface="Simplified Arabic" panose="02020603050405020304" pitchFamily="18" charset="-78"/>
                <a:ea typeface="Calibri" panose="020F0502020204030204" pitchFamily="34" charset="0"/>
                <a:cs typeface="Ali-A-Traditional" pitchFamily="2" charset="-78"/>
              </a:rPr>
              <a:t>	لذا يجب ان يكون المدرب ملما بكل تفاصيل حياة اللاعب و هوايته وظروفه العلمية والمعيشية و مشاكله في المجتمع. و يقع ضمن هذه القاعدة توزيع شدة وحجم التمرينات و الحركات والالعاب وتقنين اوقات الراحة بينها بحيث لا يكون التدريب سهل ولا يحدث اي تطور، ولا يكون عالي بحيث يسبب أجهاد أو اصابة رياضية لذا يجب ان يكون ضمن مقايسة تحدث التكيف والتطور المطلوب للقدرات المهارية و البدنية والنفسية وتحقيق الانجازات العالية.</a:t>
            </a:r>
          </a:p>
        </p:txBody>
      </p:sp>
      <p:sp>
        <p:nvSpPr>
          <p:cNvPr id="4" name="Rectangle 3"/>
          <p:cNvSpPr/>
          <p:nvPr/>
        </p:nvSpPr>
        <p:spPr>
          <a:xfrm>
            <a:off x="5922498" y="0"/>
            <a:ext cx="5994847" cy="8073492"/>
          </a:xfrm>
          <a:prstGeom prst="rect">
            <a:avLst/>
          </a:prstGeom>
        </p:spPr>
        <p:txBody>
          <a:bodyPr wrap="square">
            <a:spAutoFit/>
          </a:bodyPr>
          <a:lstStyle/>
          <a:p>
            <a:pPr marR="0" lvl="0" algn="just" rtl="1">
              <a:lnSpc>
                <a:spcPct val="115000"/>
              </a:lnSpc>
              <a:spcBef>
                <a:spcPts val="0"/>
              </a:spcBef>
              <a:spcAft>
                <a:spcPts val="1000"/>
              </a:spcAft>
            </a:pPr>
            <a:r>
              <a:rPr lang="ar-IQ" sz="3000" b="1" dirty="0" smtClean="0">
                <a:solidFill>
                  <a:srgbClr val="C00000"/>
                </a:solidFill>
                <a:latin typeface="Calibri" panose="020F0502020204030204" pitchFamily="34" charset="0"/>
                <a:ea typeface="Calibri" panose="020F0502020204030204" pitchFamily="34" charset="0"/>
                <a:cs typeface="Ali_K_Alwand" pitchFamily="2" charset="-78"/>
              </a:rPr>
              <a:t>شةشةم- رِيَساي </a:t>
            </a:r>
            <a:r>
              <a:rPr lang="ar-IQ" sz="3000" b="1" dirty="0">
                <a:solidFill>
                  <a:srgbClr val="C00000"/>
                </a:solidFill>
                <a:latin typeface="Calibri" panose="020F0502020204030204" pitchFamily="34" charset="0"/>
                <a:ea typeface="Calibri" panose="020F0502020204030204" pitchFamily="34" charset="0"/>
                <a:cs typeface="Ali_K_Alwand" pitchFamily="2" charset="-78"/>
              </a:rPr>
              <a:t>ثيَوانةكاري: </a:t>
            </a:r>
            <a:endParaRPr lang="ar-IQ" sz="3000" b="1" dirty="0" smtClean="0">
              <a:solidFill>
                <a:srgbClr val="C00000"/>
              </a:solidFill>
              <a:latin typeface="Calibri" panose="020F0502020204030204" pitchFamily="34" charset="0"/>
              <a:ea typeface="Calibri" panose="020F0502020204030204" pitchFamily="34" charset="0"/>
              <a:cs typeface="Ali_K_Alwand" pitchFamily="2" charset="-78"/>
            </a:endParaRPr>
          </a:p>
          <a:p>
            <a:pPr marR="0" lvl="0" algn="just" rtl="1">
              <a:lnSpc>
                <a:spcPct val="115000"/>
              </a:lnSpc>
              <a:spcBef>
                <a:spcPts val="0"/>
              </a:spcBef>
              <a:spcAft>
                <a:spcPts val="1000"/>
              </a:spcAft>
            </a:pPr>
            <a:r>
              <a:rPr lang="ar-IQ" sz="2400" dirty="0" smtClean="0">
                <a:latin typeface="Calibri" panose="020F0502020204030204" pitchFamily="34" charset="0"/>
                <a:ea typeface="Calibri" panose="020F0502020204030204" pitchFamily="34" charset="0"/>
                <a:cs typeface="Ali_K_Alwand" pitchFamily="2" charset="-78"/>
              </a:rPr>
              <a:t>	مةبةست </a:t>
            </a:r>
            <a:r>
              <a:rPr lang="ar-IQ" sz="2400" dirty="0">
                <a:latin typeface="Calibri" panose="020F0502020204030204" pitchFamily="34" charset="0"/>
                <a:ea typeface="Calibri" panose="020F0502020204030204" pitchFamily="34" charset="0"/>
                <a:cs typeface="Ali_K_Alwand" pitchFamily="2" charset="-78"/>
              </a:rPr>
              <a:t>ليَي ئةوةية </a:t>
            </a:r>
            <a:r>
              <a:rPr lang="ar-IQ" sz="2400" dirty="0" smtClean="0">
                <a:latin typeface="Calibri" panose="020F0502020204030204" pitchFamily="34" charset="0"/>
                <a:ea typeface="Calibri" panose="020F0502020204030204" pitchFamily="34" charset="0"/>
                <a:cs typeface="Ali_K_Alwand" pitchFamily="2" charset="-78"/>
              </a:rPr>
              <a:t>رِاهيَنانةكان و مةشقة </a:t>
            </a:r>
            <a:r>
              <a:rPr lang="ar-IQ" sz="2400" dirty="0">
                <a:latin typeface="Calibri" panose="020F0502020204030204" pitchFamily="34" charset="0"/>
                <a:ea typeface="Calibri" panose="020F0502020204030204" pitchFamily="34" charset="0"/>
                <a:cs typeface="Ali_K_Alwand" pitchFamily="2" charset="-78"/>
              </a:rPr>
              <a:t>هةلَبذيَردراوةكانة </a:t>
            </a:r>
            <a:r>
              <a:rPr lang="ar-IQ" sz="2400" dirty="0" smtClean="0">
                <a:latin typeface="Calibri" panose="020F0502020204030204" pitchFamily="34" charset="0"/>
                <a:ea typeface="Calibri" panose="020F0502020204030204" pitchFamily="34" charset="0"/>
                <a:cs typeface="Ali_K_Alwand" pitchFamily="2" charset="-78"/>
              </a:rPr>
              <a:t>كة بطونجيَن </a:t>
            </a:r>
            <a:r>
              <a:rPr lang="ar-IQ" sz="2400" dirty="0">
                <a:latin typeface="Calibri" panose="020F0502020204030204" pitchFamily="34" charset="0"/>
                <a:ea typeface="Calibri" panose="020F0502020204030204" pitchFamily="34" charset="0"/>
                <a:cs typeface="Ali_K_Alwand" pitchFamily="2" charset="-78"/>
              </a:rPr>
              <a:t>لةطةلَ توانستةجةستةيي وكارامةيي ودةرووني وميَشكي يةكاني </a:t>
            </a:r>
            <a:r>
              <a:rPr lang="ar-IQ" sz="2400" dirty="0" smtClean="0">
                <a:latin typeface="Calibri" panose="020F0502020204030204" pitchFamily="34" charset="0"/>
                <a:ea typeface="Calibri" panose="020F0502020204030204" pitchFamily="34" charset="0"/>
                <a:cs typeface="Ali_K_Alwand" pitchFamily="2" charset="-78"/>
              </a:rPr>
              <a:t>ياريزان، هةروةها </a:t>
            </a:r>
            <a:r>
              <a:rPr lang="ar-IQ" sz="2400" dirty="0">
                <a:latin typeface="Calibri" panose="020F0502020204030204" pitchFamily="34" charset="0"/>
                <a:ea typeface="Calibri" panose="020F0502020204030204" pitchFamily="34" charset="0"/>
                <a:cs typeface="Ali_K_Alwand" pitchFamily="2" charset="-78"/>
              </a:rPr>
              <a:t>تةمةن ورِةطةز لةسةرجةم  قؤناغةكاني </a:t>
            </a:r>
            <a:r>
              <a:rPr lang="ar-IQ" sz="2400" dirty="0" smtClean="0">
                <a:latin typeface="Calibri" panose="020F0502020204030204" pitchFamily="34" charset="0"/>
                <a:ea typeface="Calibri" panose="020F0502020204030204" pitchFamily="34" charset="0"/>
                <a:cs typeface="Ali_K_Alwand" pitchFamily="2" charset="-78"/>
              </a:rPr>
              <a:t>طةشة.</a:t>
            </a:r>
            <a:endParaRPr lang="ar-IQ" sz="2400" dirty="0" smtClean="0">
              <a:latin typeface="Calibri" panose="020F0502020204030204" pitchFamily="34" charset="0"/>
              <a:ea typeface="Calibri" panose="020F0502020204030204" pitchFamily="34" charset="0"/>
              <a:cs typeface="Arial" panose="020B0604020202020204" pitchFamily="34" charset="0"/>
            </a:endParaRPr>
          </a:p>
          <a:p>
            <a:pPr marR="0" lvl="0" algn="just" rtl="1">
              <a:lnSpc>
                <a:spcPct val="115000"/>
              </a:lnSpc>
              <a:spcBef>
                <a:spcPts val="0"/>
              </a:spcBef>
              <a:spcAft>
                <a:spcPts val="1000"/>
              </a:spcAft>
            </a:pPr>
            <a:r>
              <a:rPr lang="ar-IQ" sz="2400" dirty="0" smtClean="0">
                <a:latin typeface="Calibri" panose="020F0502020204030204" pitchFamily="34" charset="0"/>
                <a:ea typeface="Calibri" panose="020F0502020204030204" pitchFamily="34" charset="0"/>
                <a:cs typeface="Ali_K_Alwand" pitchFamily="2" charset="-78"/>
              </a:rPr>
              <a:t>	بؤية </a:t>
            </a:r>
            <a:r>
              <a:rPr lang="ar-IQ" sz="2400" dirty="0">
                <a:latin typeface="Calibri" panose="020F0502020204030204" pitchFamily="34" charset="0"/>
                <a:ea typeface="Calibri" panose="020F0502020204030204" pitchFamily="34" charset="0"/>
                <a:cs typeface="Ali_K_Alwand" pitchFamily="2" charset="-78"/>
              </a:rPr>
              <a:t>دةبيَ رِاهيَنةر زانياري تةواوي هةبيَ لةسةر هةموو لايةنةكاني ذياني  وةرزشوان وئارةزووةكان وبارودؤخي زانستي وبذيَوي وطرفتةكاني لةكؤمةلَطة. ئةمةي دةكةويَتة ضوارضيَوةى ئةم رِيَسايةش دابةشكردني تووندي وقةبارةي رِاهيَنانةكان وجولةكان ويارييةكان وتؤكمةكردني كاتةكاني ثشوو لةنيَوانيان بةجؤريَ نابيَ مةشق ئاسان بيَت وثةرةسةندن رِوونادات، </a:t>
            </a:r>
            <a:r>
              <a:rPr lang="ar-IQ" sz="2400" dirty="0" smtClean="0">
                <a:latin typeface="Calibri" panose="020F0502020204030204" pitchFamily="34" charset="0"/>
                <a:ea typeface="Calibri" panose="020F0502020204030204" pitchFamily="34" charset="0"/>
                <a:cs typeface="Ali_K_Alwand" pitchFamily="2" charset="-78"/>
              </a:rPr>
              <a:t>بةرزن</a:t>
            </a:r>
            <a:r>
              <a:rPr lang="ar-IQ" sz="2400" dirty="0">
                <a:latin typeface="Calibri" panose="020F0502020204030204" pitchFamily="34" charset="0"/>
                <a:ea typeface="Calibri" panose="020F0502020204030204" pitchFamily="34" charset="0"/>
                <a:cs typeface="Ali_K_Alwand" pitchFamily="2" charset="-78"/>
              </a:rPr>
              <a:t>ة</a:t>
            </a:r>
            <a:r>
              <a:rPr lang="ar-IQ" sz="2400" dirty="0" smtClean="0">
                <a:latin typeface="Calibri" panose="020F0502020204030204" pitchFamily="34" charset="0"/>
                <a:ea typeface="Calibri" panose="020F0502020204030204" pitchFamily="34" charset="0"/>
                <a:cs typeface="Ali_K_Alwand" pitchFamily="2" charset="-78"/>
              </a:rPr>
              <a:t>بيَ </a:t>
            </a:r>
            <a:r>
              <a:rPr lang="ar-IQ" sz="2400" dirty="0">
                <a:latin typeface="Calibri" panose="020F0502020204030204" pitchFamily="34" charset="0"/>
                <a:ea typeface="Calibri" panose="020F0502020204030204" pitchFamily="34" charset="0"/>
                <a:cs typeface="Ali_K_Alwand" pitchFamily="2" charset="-78"/>
              </a:rPr>
              <a:t>بةجؤريَ ببيَتة هؤي ماندووبون يان ثيَكاني وةرزشي  بؤية دةبيَ لةضوارضيَوةى رِاهاتن وثةرةسةندني ثيَويست رِووبدات بؤ توانستة كارامةيي وجةستةيي ودةرووني وبةدةست هيَناني دةسكةوتة بالاَكان.</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endParaRPr lang="ar-JO" sz="2800" b="1" dirty="0" smtClean="0">
              <a:solidFill>
                <a:srgbClr val="C00000"/>
              </a:solidFill>
              <a:latin typeface="Calibri" panose="020F0502020204030204" pitchFamily="34" charset="0"/>
              <a:ea typeface="Calibri" panose="020F0502020204030204" pitchFamily="34" charset="0"/>
              <a:cs typeface="Ali_K_Alwand" pitchFamily="2" charset="-78"/>
            </a:endParaRPr>
          </a:p>
          <a:p>
            <a:pPr algn="just" rtl="1">
              <a:lnSpc>
                <a:spcPct val="115000"/>
              </a:lnSpc>
              <a:spcAft>
                <a:spcPts val="1000"/>
              </a:spcAft>
            </a:pPr>
            <a:endParaRPr lang="en-US" sz="2800" dirty="0" smtClean="0">
              <a:latin typeface="Calibri" panose="020F0502020204030204" pitchFamily="34" charset="0"/>
              <a:ea typeface="Calibri" panose="020F0502020204030204" pitchFamily="34" charset="0"/>
              <a:cs typeface="Ali_K_Alwand" pitchFamily="2" charset="-78"/>
            </a:endParaRPr>
          </a:p>
        </p:txBody>
      </p:sp>
    </p:spTree>
    <p:extLst>
      <p:ext uri="{BB962C8B-B14F-4D97-AF65-F5344CB8AC3E}">
        <p14:creationId xmlns:p14="http://schemas.microsoft.com/office/powerpoint/2010/main" val="2283791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ectangle 1"/>
          <p:cNvSpPr/>
          <p:nvPr/>
        </p:nvSpPr>
        <p:spPr>
          <a:xfrm>
            <a:off x="0" y="104503"/>
            <a:ext cx="5786846" cy="7330212"/>
          </a:xfrm>
          <a:prstGeom prst="rect">
            <a:avLst/>
          </a:prstGeom>
        </p:spPr>
        <p:txBody>
          <a:bodyPr wrap="square">
            <a:spAutoFit/>
          </a:bodyPr>
          <a:lstStyle/>
          <a:p>
            <a:pPr algn="justLow" rtl="1">
              <a:lnSpc>
                <a:spcPct val="115000"/>
              </a:lnSpc>
              <a:spcAft>
                <a:spcPts val="1000"/>
              </a:spcAft>
            </a:pPr>
            <a:r>
              <a:rPr lang="ar-IQ" sz="3000" b="1" dirty="0" smtClean="0">
                <a:solidFill>
                  <a:srgbClr val="C00000"/>
                </a:solidFill>
                <a:cs typeface="Ali-A-Traditional" pitchFamily="2" charset="-78"/>
              </a:rPr>
              <a:t>سابعاً- </a:t>
            </a:r>
            <a:r>
              <a:rPr lang="ar-IQ" sz="3000" b="1" dirty="0">
                <a:solidFill>
                  <a:srgbClr val="C00000"/>
                </a:solidFill>
                <a:cs typeface="Ali-A-Traditional" pitchFamily="2" charset="-78"/>
              </a:rPr>
              <a:t>قاعدة المعرفة:</a:t>
            </a:r>
          </a:p>
          <a:p>
            <a:pPr algn="just" rtl="1">
              <a:lnSpc>
                <a:spcPct val="115000"/>
              </a:lnSpc>
              <a:spcAft>
                <a:spcPts val="1000"/>
              </a:spcAft>
            </a:pPr>
            <a:r>
              <a:rPr lang="ar-IQ" sz="2600" dirty="0">
                <a:cs typeface="Ali-A-Traditional" pitchFamily="2" charset="-78"/>
              </a:rPr>
              <a:t>	</a:t>
            </a:r>
            <a:r>
              <a:rPr lang="ar-IQ" sz="2900" dirty="0">
                <a:cs typeface="Ali-A-Traditional" pitchFamily="2" charset="-78"/>
              </a:rPr>
              <a:t>تعني فهم وادراك ما تهدف اليه التمرينات والحركات والوسائل والاساليب في الوحدات التدريبية أن فهم الفكرة الأساسية للتدريب ومعرفة تأثير كل نوع من انواع التمرينات وكيفية تشكيل الحمل التدريبي لها يؤدي الى اكتساب المهارات والخطط بوقت اقصر </a:t>
            </a:r>
            <a:r>
              <a:rPr lang="ar-IQ" sz="2900" dirty="0" smtClean="0">
                <a:cs typeface="Ali-A-Traditional" pitchFamily="2" charset="-78"/>
              </a:rPr>
              <a:t>وبنجاح.</a:t>
            </a:r>
          </a:p>
          <a:p>
            <a:pPr algn="just" rtl="1">
              <a:lnSpc>
                <a:spcPct val="115000"/>
              </a:lnSpc>
              <a:spcAft>
                <a:spcPts val="1000"/>
              </a:spcAft>
            </a:pPr>
            <a:r>
              <a:rPr lang="ar-IQ" sz="2900" dirty="0" smtClean="0">
                <a:cs typeface="Ali-A-Traditional" pitchFamily="2" charset="-78"/>
              </a:rPr>
              <a:t> </a:t>
            </a:r>
            <a:r>
              <a:rPr lang="ar-IQ" sz="2900" dirty="0">
                <a:cs typeface="Ali-A-Traditional" pitchFamily="2" charset="-78"/>
              </a:rPr>
              <a:t>فضلا عن ان الرياضي الذي يستطيع ان يعرف نقاط قوته وضعفه ويشرح الأسباب والظروف التي أدت الى ذلك يستطيع ان يختار ويطبق الطرائق الكفيلة لازالة الأخطاء أو علاج واصلاح نقاط الضعف.</a:t>
            </a:r>
          </a:p>
          <a:p>
            <a:pPr algn="justLow" rtl="1">
              <a:lnSpc>
                <a:spcPct val="115000"/>
              </a:lnSpc>
              <a:spcAft>
                <a:spcPts val="1000"/>
              </a:spcAft>
            </a:pPr>
            <a:endParaRPr lang="ar-IQ" sz="3000" b="1" dirty="0" smtClean="0">
              <a:cs typeface="Ali-A-Traditional" pitchFamily="2" charset="-78"/>
            </a:endParaRPr>
          </a:p>
          <a:p>
            <a:pPr algn="justLow" rtl="1">
              <a:lnSpc>
                <a:spcPct val="115000"/>
              </a:lnSpc>
              <a:spcAft>
                <a:spcPts val="1000"/>
              </a:spcAft>
            </a:pPr>
            <a:endParaRPr lang="ar-IQ" sz="3000" b="1" dirty="0">
              <a:cs typeface="Ali-A-Traditional" pitchFamily="2" charset="-78"/>
            </a:endParaRPr>
          </a:p>
        </p:txBody>
      </p:sp>
      <p:sp>
        <p:nvSpPr>
          <p:cNvPr id="4" name="Rectangle 3"/>
          <p:cNvSpPr/>
          <p:nvPr/>
        </p:nvSpPr>
        <p:spPr>
          <a:xfrm>
            <a:off x="5922498" y="0"/>
            <a:ext cx="5994847" cy="7237366"/>
          </a:xfrm>
          <a:prstGeom prst="rect">
            <a:avLst/>
          </a:prstGeom>
        </p:spPr>
        <p:txBody>
          <a:bodyPr wrap="square">
            <a:spAutoFit/>
          </a:bodyPr>
          <a:lstStyle/>
          <a:p>
            <a:pPr marR="0" lvl="0" algn="just" rtl="1">
              <a:lnSpc>
                <a:spcPct val="115000"/>
              </a:lnSpc>
              <a:spcBef>
                <a:spcPts val="0"/>
              </a:spcBef>
              <a:spcAft>
                <a:spcPts val="1000"/>
              </a:spcAft>
            </a:pPr>
            <a:r>
              <a:rPr lang="ar-IQ" sz="3000" b="1" dirty="0" smtClean="0">
                <a:solidFill>
                  <a:srgbClr val="C00000"/>
                </a:solidFill>
                <a:latin typeface="Calibri" panose="020F0502020204030204" pitchFamily="34" charset="0"/>
                <a:ea typeface="Calibri" panose="020F0502020204030204" pitchFamily="34" charset="0"/>
                <a:cs typeface="Ali_K_Alwand" pitchFamily="2" charset="-78"/>
              </a:rPr>
              <a:t>حةوتةم- رِيَساي </a:t>
            </a:r>
            <a:r>
              <a:rPr lang="ar-IQ" sz="3000" b="1" dirty="0">
                <a:solidFill>
                  <a:srgbClr val="C00000"/>
                </a:solidFill>
                <a:latin typeface="Calibri" panose="020F0502020204030204" pitchFamily="34" charset="0"/>
                <a:ea typeface="Calibri" panose="020F0502020204030204" pitchFamily="34" charset="0"/>
                <a:cs typeface="Ali_K_Alwand" pitchFamily="2" charset="-78"/>
              </a:rPr>
              <a:t>زانين </a:t>
            </a:r>
            <a:r>
              <a:rPr lang="ar-IQ" sz="3000" b="1" dirty="0" smtClean="0">
                <a:solidFill>
                  <a:srgbClr val="C00000"/>
                </a:solidFill>
                <a:latin typeface="Calibri" panose="020F0502020204030204" pitchFamily="34" charset="0"/>
                <a:ea typeface="Calibri" panose="020F0502020204030204" pitchFamily="34" charset="0"/>
                <a:cs typeface="Ali_K_Alwand" pitchFamily="2" charset="-78"/>
              </a:rPr>
              <a:t>طةرايي:</a:t>
            </a:r>
          </a:p>
          <a:p>
            <a:pPr marR="0" lvl="0" algn="just" rtl="1">
              <a:lnSpc>
                <a:spcPct val="115000"/>
              </a:lnSpc>
              <a:spcBef>
                <a:spcPts val="0"/>
              </a:spcBef>
              <a:spcAft>
                <a:spcPts val="1000"/>
              </a:spcAft>
            </a:pPr>
            <a:r>
              <a:rPr lang="ar-IQ" sz="2600" dirty="0">
                <a:latin typeface="Calibri" panose="020F0502020204030204" pitchFamily="34" charset="0"/>
                <a:ea typeface="Calibri" panose="020F0502020204030204" pitchFamily="34" charset="0"/>
                <a:cs typeface="Ali_K_Alwand" pitchFamily="2" charset="-78"/>
              </a:rPr>
              <a:t>	</a:t>
            </a:r>
            <a:r>
              <a:rPr lang="ar-IQ" sz="2700" dirty="0" smtClean="0">
                <a:latin typeface="Calibri" panose="020F0502020204030204" pitchFamily="34" charset="0"/>
                <a:ea typeface="Calibri" panose="020F0502020204030204" pitchFamily="34" charset="0"/>
                <a:cs typeface="Ali_K_Alwand" pitchFamily="2" charset="-78"/>
              </a:rPr>
              <a:t>واتة </a:t>
            </a:r>
            <a:r>
              <a:rPr lang="ar-IQ" sz="2700" dirty="0">
                <a:latin typeface="Calibri" panose="020F0502020204030204" pitchFamily="34" charset="0"/>
                <a:ea typeface="Calibri" panose="020F0502020204030204" pitchFamily="34" charset="0"/>
                <a:cs typeface="Ali_K_Alwand" pitchFamily="2" charset="-78"/>
              </a:rPr>
              <a:t>تيَطةيشتن </a:t>
            </a:r>
            <a:r>
              <a:rPr lang="ar-IQ" sz="2700" dirty="0" smtClean="0">
                <a:latin typeface="Calibri" panose="020F0502020204030204" pitchFamily="34" charset="0"/>
                <a:ea typeface="Calibri" panose="020F0502020204030204" pitchFamily="34" charset="0"/>
                <a:cs typeface="Ali_K_Alwand" pitchFamily="2" charset="-78"/>
              </a:rPr>
              <a:t>و</a:t>
            </a:r>
            <a:r>
              <a:rPr lang="fa-IR" sz="2700" dirty="0" smtClean="0">
                <a:latin typeface="Calibri" panose="020F0502020204030204" pitchFamily="34" charset="0"/>
                <a:ea typeface="Calibri" panose="020F0502020204030204" pitchFamily="34" charset="0"/>
                <a:cs typeface="Ali_K_Alwand" pitchFamily="2" charset="-78"/>
              </a:rPr>
              <a:t> </a:t>
            </a:r>
            <a:r>
              <a:rPr lang="fa-IR" sz="2700" dirty="0" smtClean="0">
                <a:latin typeface="Calibri" panose="020F0502020204030204" pitchFamily="34" charset="0"/>
                <a:ea typeface="Calibri" panose="020F0502020204030204" pitchFamily="34" charset="0"/>
                <a:cs typeface="Ali_K_Alwand" pitchFamily="2" charset="-78"/>
              </a:rPr>
              <a:t>درك</a:t>
            </a:r>
            <a:r>
              <a:rPr lang="ar-IQ" sz="2700" dirty="0" smtClean="0">
                <a:latin typeface="Calibri" panose="020F0502020204030204" pitchFamily="34" charset="0"/>
                <a:ea typeface="Calibri" panose="020F0502020204030204" pitchFamily="34" charset="0"/>
                <a:cs typeface="Ali_K_Alwand" pitchFamily="2" charset="-78"/>
              </a:rPr>
              <a:t> </a:t>
            </a:r>
            <a:r>
              <a:rPr lang="ar-IQ" sz="2700" dirty="0">
                <a:latin typeface="Calibri" panose="020F0502020204030204" pitchFamily="34" charset="0"/>
                <a:ea typeface="Calibri" panose="020F0502020204030204" pitchFamily="34" charset="0"/>
                <a:cs typeface="Ali_K_Alwand" pitchFamily="2" charset="-78"/>
              </a:rPr>
              <a:t>ثيَبردني ئامانجي ئةو رِاهيَنان وجولة و هؤكار </a:t>
            </a:r>
            <a:r>
              <a:rPr lang="ar-IQ" sz="2700" dirty="0" smtClean="0">
                <a:latin typeface="Calibri" panose="020F0502020204030204" pitchFamily="34" charset="0"/>
                <a:ea typeface="Calibri" panose="020F0502020204030204" pitchFamily="34" charset="0"/>
                <a:cs typeface="Ali_K_Alwand" pitchFamily="2" charset="-78"/>
              </a:rPr>
              <a:t>و</a:t>
            </a:r>
            <a:r>
              <a:rPr lang="fa-IR" sz="2700" dirty="0" smtClean="0">
                <a:latin typeface="Calibri" panose="020F0502020204030204" pitchFamily="34" charset="0"/>
                <a:ea typeface="Calibri" panose="020F0502020204030204" pitchFamily="34" charset="0"/>
                <a:cs typeface="Ali_K_Alwand" pitchFamily="2" charset="-78"/>
              </a:rPr>
              <a:t> </a:t>
            </a:r>
            <a:r>
              <a:rPr lang="ar-IQ" sz="2700" dirty="0" smtClean="0">
                <a:latin typeface="Calibri" panose="020F0502020204030204" pitchFamily="34" charset="0"/>
                <a:ea typeface="Calibri" panose="020F0502020204030204" pitchFamily="34" charset="0"/>
                <a:cs typeface="Ali_K_Alwand" pitchFamily="2" charset="-78"/>
              </a:rPr>
              <a:t>شيَوازةكان </a:t>
            </a:r>
            <a:r>
              <a:rPr lang="ar-IQ" sz="2700" dirty="0">
                <a:latin typeface="Calibri" panose="020F0502020204030204" pitchFamily="34" charset="0"/>
                <a:ea typeface="Calibri" panose="020F0502020204030204" pitchFamily="34" charset="0"/>
                <a:cs typeface="Ali_K_Alwand" pitchFamily="2" charset="-78"/>
              </a:rPr>
              <a:t>لةيةكةى مةشق </a:t>
            </a:r>
            <a:r>
              <a:rPr lang="ar-IQ" sz="2700" dirty="0" smtClean="0">
                <a:latin typeface="Calibri" panose="020F0502020204030204" pitchFamily="34" charset="0"/>
                <a:ea typeface="Calibri" panose="020F0502020204030204" pitchFamily="34" charset="0"/>
                <a:cs typeface="Ali_K_Alwand" pitchFamily="2" charset="-78"/>
              </a:rPr>
              <a:t>كردن، تيَطةيشتني </a:t>
            </a:r>
            <a:r>
              <a:rPr lang="ar-IQ" sz="2700" dirty="0">
                <a:latin typeface="Calibri" panose="020F0502020204030204" pitchFamily="34" charset="0"/>
                <a:ea typeface="Calibri" panose="020F0502020204030204" pitchFamily="34" charset="0"/>
                <a:cs typeface="Ali_K_Alwand" pitchFamily="2" charset="-78"/>
              </a:rPr>
              <a:t>بيرؤكةى بنةرةتي بؤ مةشق كردن و زانيني كاريطةرى هةر جؤريَك لةجؤرةكاني رِاهيَنانةكان وضؤنيةتي ثيَكهيَناني (بار)ي مةشقي دةبيَتة هؤي وةدةستهيَناني كارامة وثلانةكان بةكاتيَكي كورت تر وبةسةركةوتوويي</a:t>
            </a:r>
            <a:r>
              <a:rPr lang="ar-IQ" sz="2700" dirty="0" smtClean="0">
                <a:latin typeface="Calibri" panose="020F0502020204030204" pitchFamily="34" charset="0"/>
                <a:ea typeface="Calibri" panose="020F0502020204030204" pitchFamily="34" charset="0"/>
                <a:cs typeface="Ali_K_Alwand" pitchFamily="2" charset="-78"/>
              </a:rPr>
              <a:t>.</a:t>
            </a:r>
          </a:p>
          <a:p>
            <a:pPr marR="0" lvl="0" algn="just" rtl="1">
              <a:lnSpc>
                <a:spcPct val="115000"/>
              </a:lnSpc>
              <a:spcBef>
                <a:spcPts val="0"/>
              </a:spcBef>
              <a:spcAft>
                <a:spcPts val="1000"/>
              </a:spcAft>
            </a:pPr>
            <a:r>
              <a:rPr lang="ar-IQ" sz="2700" dirty="0" smtClean="0">
                <a:latin typeface="Calibri" panose="020F0502020204030204" pitchFamily="34" charset="0"/>
                <a:ea typeface="Calibri" panose="020F0502020204030204" pitchFamily="34" charset="0"/>
                <a:cs typeface="Ali_K_Alwand" pitchFamily="2" charset="-78"/>
              </a:rPr>
              <a:t> </a:t>
            </a:r>
            <a:r>
              <a:rPr lang="ar-IQ" sz="2700" dirty="0">
                <a:latin typeface="Calibri" panose="020F0502020204030204" pitchFamily="34" charset="0"/>
                <a:ea typeface="Calibri" panose="020F0502020204030204" pitchFamily="34" charset="0"/>
                <a:cs typeface="Ali_K_Alwand" pitchFamily="2" charset="-78"/>
              </a:rPr>
              <a:t>سةرةرِاي ئةوةى كة وةرزشوان دةتوانيَ خالَةبةهيَز ولاوازةكاني خؤي بزانيَ ئةو هؤكار وبارودؤخانة باس بكات كةدةبنة هؤي رووداني ئةمة و دةتوانيَ ئةو رِيَطةيانة هةلَبذيَريَ  كة هةلَةكان ناهيَلَيَ يان ضارةسةري خالَة لاوازةكان دةكات.</a:t>
            </a:r>
            <a:endParaRPr lang="en-US" sz="27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endParaRPr lang="en-US" sz="2800" dirty="0" smtClean="0">
              <a:latin typeface="Calibri" panose="020F0502020204030204" pitchFamily="34" charset="0"/>
              <a:ea typeface="Calibri" panose="020F0502020204030204" pitchFamily="34" charset="0"/>
              <a:cs typeface="Ali_K_Alwand" pitchFamily="2" charset="-78"/>
            </a:endParaRPr>
          </a:p>
        </p:txBody>
      </p:sp>
    </p:spTree>
    <p:extLst>
      <p:ext uri="{BB962C8B-B14F-4D97-AF65-F5344CB8AC3E}">
        <p14:creationId xmlns:p14="http://schemas.microsoft.com/office/powerpoint/2010/main" val="2669395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ectangle 1"/>
          <p:cNvSpPr/>
          <p:nvPr/>
        </p:nvSpPr>
        <p:spPr>
          <a:xfrm>
            <a:off x="0" y="143691"/>
            <a:ext cx="5747656" cy="4852610"/>
          </a:xfrm>
          <a:prstGeom prst="rect">
            <a:avLst/>
          </a:prstGeom>
        </p:spPr>
        <p:txBody>
          <a:bodyPr wrap="square">
            <a:spAutoFit/>
          </a:bodyPr>
          <a:lstStyle/>
          <a:p>
            <a:pPr algn="justLow" rtl="1">
              <a:lnSpc>
                <a:spcPct val="115000"/>
              </a:lnSpc>
              <a:spcAft>
                <a:spcPts val="1000"/>
              </a:spcAft>
            </a:pPr>
            <a:r>
              <a:rPr lang="ar-IQ" sz="3200" b="1" dirty="0">
                <a:solidFill>
                  <a:srgbClr val="C00000"/>
                </a:solidFill>
                <a:cs typeface="Ali-A-Traditional" pitchFamily="2" charset="-78"/>
              </a:rPr>
              <a:t>لذا على اللاعب أن يعرف و يفهم:</a:t>
            </a:r>
          </a:p>
          <a:p>
            <a:pPr algn="just" rtl="1">
              <a:lnSpc>
                <a:spcPct val="115000"/>
              </a:lnSpc>
              <a:spcAft>
                <a:spcPts val="1000"/>
              </a:spcAft>
            </a:pPr>
            <a:r>
              <a:rPr lang="ar-IQ" sz="3000" dirty="0">
                <a:cs typeface="Ali-A-Traditional" pitchFamily="2" charset="-78"/>
              </a:rPr>
              <a:t>1- الاهداف والوظائف للتدريب الرياضي وأساليبه.</a:t>
            </a:r>
          </a:p>
          <a:p>
            <a:pPr algn="just" rtl="1">
              <a:lnSpc>
                <a:spcPct val="115000"/>
              </a:lnSpc>
              <a:spcAft>
                <a:spcPts val="1000"/>
              </a:spcAft>
            </a:pPr>
            <a:r>
              <a:rPr lang="ar-IQ" sz="3000" dirty="0">
                <a:cs typeface="Ali-A-Traditional" pitchFamily="2" charset="-78"/>
              </a:rPr>
              <a:t>2- فوائد الوسائل المساعدة في التدريب والتعلم وطرائق استخدامها بشكل صحيح.</a:t>
            </a:r>
          </a:p>
          <a:p>
            <a:pPr algn="just" rtl="1">
              <a:lnSpc>
                <a:spcPct val="115000"/>
              </a:lnSpc>
              <a:spcAft>
                <a:spcPts val="1000"/>
              </a:spcAft>
            </a:pPr>
            <a:r>
              <a:rPr lang="ar-IQ" sz="3000" dirty="0">
                <a:cs typeface="Ali-A-Traditional" pitchFamily="2" charset="-78"/>
              </a:rPr>
              <a:t>3- تعليم وتدريب اللاعبين كيفية تحليل النتائج والمباريات وأسباب الخسارة والفوز.</a:t>
            </a:r>
          </a:p>
          <a:p>
            <a:pPr algn="just" rtl="1">
              <a:lnSpc>
                <a:spcPct val="115000"/>
              </a:lnSpc>
              <a:spcAft>
                <a:spcPts val="1000"/>
              </a:spcAft>
            </a:pPr>
            <a:r>
              <a:rPr lang="ar-IQ" sz="3000" dirty="0">
                <a:cs typeface="Ali-A-Traditional" pitchFamily="2" charset="-78"/>
              </a:rPr>
              <a:t>4- تقيم كل شخص لمستواه من حيث نقاط القوة والضعف وطرق العلاج.</a:t>
            </a:r>
          </a:p>
        </p:txBody>
      </p:sp>
      <p:sp>
        <p:nvSpPr>
          <p:cNvPr id="4" name="Rectangle 3"/>
          <p:cNvSpPr/>
          <p:nvPr/>
        </p:nvSpPr>
        <p:spPr>
          <a:xfrm>
            <a:off x="5922498" y="0"/>
            <a:ext cx="5994847" cy="6100131"/>
          </a:xfrm>
          <a:prstGeom prst="rect">
            <a:avLst/>
          </a:prstGeom>
        </p:spPr>
        <p:txBody>
          <a:bodyPr wrap="square">
            <a:spAutoFit/>
          </a:bodyPr>
          <a:lstStyle/>
          <a:p>
            <a:pPr marL="457200" marR="0" algn="r" rtl="1">
              <a:lnSpc>
                <a:spcPct val="115000"/>
              </a:lnSpc>
              <a:spcBef>
                <a:spcPts val="0"/>
              </a:spcBef>
              <a:spcAft>
                <a:spcPts val="1000"/>
              </a:spcAft>
            </a:pPr>
            <a:r>
              <a:rPr lang="ar-IQ" sz="3200" b="1" dirty="0">
                <a:solidFill>
                  <a:srgbClr val="C00000"/>
                </a:solidFill>
                <a:latin typeface="Calibri" panose="020F0502020204030204" pitchFamily="34" charset="0"/>
                <a:ea typeface="Calibri" panose="020F0502020204030204" pitchFamily="34" charset="0"/>
                <a:cs typeface="Ali_K_Alwand" pitchFamily="2" charset="-78"/>
              </a:rPr>
              <a:t>بؤية لةسةر ياريزانة بزانيَ وتيَبطات لة:</a:t>
            </a:r>
            <a:endParaRPr lang="en-US" sz="2400" b="1"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1000"/>
              </a:spcAft>
              <a:buFont typeface="+mj-lt"/>
              <a:buAutoNum type="arabicPeriod"/>
            </a:pPr>
            <a:r>
              <a:rPr lang="ar-IQ" sz="2600" dirty="0">
                <a:latin typeface="Calibri" panose="020F0502020204030204" pitchFamily="34" charset="0"/>
                <a:ea typeface="Calibri" panose="020F0502020204030204" pitchFamily="34" charset="0"/>
                <a:cs typeface="Ali_K_Alwand" pitchFamily="2" charset="-78"/>
              </a:rPr>
              <a:t>ئامانج و وةزيفةكاني مةشقي وةرزشي وشيَوازةكاني.</a:t>
            </a:r>
            <a:endParaRPr lang="en-US" sz="2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1000"/>
              </a:spcAft>
              <a:buFont typeface="+mj-lt"/>
              <a:buAutoNum type="arabicPeriod"/>
            </a:pPr>
            <a:r>
              <a:rPr lang="ar-IQ" sz="2600" dirty="0">
                <a:latin typeface="Calibri" panose="020F0502020204030204" pitchFamily="34" charset="0"/>
                <a:ea typeface="Calibri" panose="020F0502020204030204" pitchFamily="34" charset="0"/>
                <a:cs typeface="Ali_K_Alwand" pitchFamily="2" charset="-78"/>
              </a:rPr>
              <a:t> سوودي هؤكارة ياريدةدةرةكاني </a:t>
            </a:r>
            <a:r>
              <a:rPr lang="fa-IR" sz="2600" dirty="0" smtClean="0">
                <a:latin typeface="Calibri" panose="020F0502020204030204" pitchFamily="34" charset="0"/>
                <a:ea typeface="Calibri" panose="020F0502020204030204" pitchFamily="34" charset="0"/>
                <a:cs typeface="Ali_K_Alwand" pitchFamily="2" charset="-78"/>
              </a:rPr>
              <a:t>راه</a:t>
            </a:r>
            <a:r>
              <a:rPr lang="ar-IQ" sz="2600" dirty="0" smtClean="0">
                <a:latin typeface="Calibri" panose="020F0502020204030204" pitchFamily="34" charset="0"/>
                <a:ea typeface="Calibri" panose="020F0502020204030204" pitchFamily="34" charset="0"/>
                <a:cs typeface="Ali_K_Alwand" pitchFamily="2" charset="-78"/>
              </a:rPr>
              <a:t>يَنان و ثرؤسةي فيَربوون </a:t>
            </a:r>
            <a:r>
              <a:rPr lang="ar-IQ" sz="2600" dirty="0">
                <a:latin typeface="Calibri" panose="020F0502020204030204" pitchFamily="34" charset="0"/>
                <a:ea typeface="Calibri" panose="020F0502020204030204" pitchFamily="34" charset="0"/>
                <a:cs typeface="Ali_K_Alwand" pitchFamily="2" charset="-78"/>
              </a:rPr>
              <a:t>ورِيَطةكاني بةكارهيَناني بةشيَوةيةكي رِاست.</a:t>
            </a:r>
            <a:endParaRPr lang="en-US" sz="2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1000"/>
              </a:spcAft>
              <a:buFont typeface="+mj-lt"/>
              <a:buAutoNum type="arabicPeriod"/>
            </a:pPr>
            <a:r>
              <a:rPr lang="ar-IQ" sz="2600" dirty="0">
                <a:latin typeface="Calibri" panose="020F0502020204030204" pitchFamily="34" charset="0"/>
                <a:ea typeface="Calibri" panose="020F0502020204030204" pitchFamily="34" charset="0"/>
                <a:cs typeface="Ali_K_Alwand" pitchFamily="2" charset="-78"/>
              </a:rPr>
              <a:t> فيَركردن </a:t>
            </a:r>
            <a:r>
              <a:rPr lang="ar-IQ" sz="2600" dirty="0" smtClean="0">
                <a:latin typeface="Calibri" panose="020F0502020204030204" pitchFamily="34" charset="0"/>
                <a:ea typeface="Calibri" panose="020F0502020204030204" pitchFamily="34" charset="0"/>
                <a:cs typeface="Ali_K_Alwand" pitchFamily="2" charset="-78"/>
              </a:rPr>
              <a:t>و مةشق </a:t>
            </a:r>
            <a:r>
              <a:rPr lang="ar-IQ" sz="2600" dirty="0">
                <a:latin typeface="Calibri" panose="020F0502020204030204" pitchFamily="34" charset="0"/>
                <a:ea typeface="Calibri" panose="020F0502020204030204" pitchFamily="34" charset="0"/>
                <a:cs typeface="Ali_K_Alwand" pitchFamily="2" charset="-78"/>
              </a:rPr>
              <a:t>ثيَداني ياريزانان لةسةر ضؤنيةتي شيكاري ئةنجامةكان ويارييةكان وهؤكارةكاني دؤرِان وبردنةوة.</a:t>
            </a:r>
            <a:endParaRPr lang="en-US" sz="2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1000"/>
              </a:spcAft>
              <a:buFont typeface="+mj-lt"/>
              <a:buAutoNum type="arabicPeriod"/>
            </a:pPr>
            <a:r>
              <a:rPr lang="ar-IQ" sz="2600" dirty="0">
                <a:latin typeface="Calibri" panose="020F0502020204030204" pitchFamily="34" charset="0"/>
                <a:ea typeface="Calibri" panose="020F0502020204030204" pitchFamily="34" charset="0"/>
                <a:cs typeface="Ali_K_Alwand" pitchFamily="2" charset="-78"/>
              </a:rPr>
              <a:t>هةلَسةنطاندني هةركةسيَك بؤ ئاستي خؤي لةرِووي خالَة بةهيَز ولاوازةكان رِيَطةكاني ضارةسةركردن.</a:t>
            </a:r>
            <a:endParaRPr lang="en-US" sz="2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endParaRPr lang="ar-JO" sz="2800" b="1" dirty="0" smtClean="0">
              <a:solidFill>
                <a:srgbClr val="C00000"/>
              </a:solidFill>
              <a:latin typeface="Calibri" panose="020F0502020204030204" pitchFamily="34" charset="0"/>
              <a:ea typeface="Calibri" panose="020F0502020204030204" pitchFamily="34" charset="0"/>
              <a:cs typeface="Ali_K_Alwand" pitchFamily="2" charset="-78"/>
            </a:endParaRPr>
          </a:p>
          <a:p>
            <a:pPr algn="just" rtl="1">
              <a:lnSpc>
                <a:spcPct val="115000"/>
              </a:lnSpc>
              <a:spcAft>
                <a:spcPts val="1000"/>
              </a:spcAft>
            </a:pPr>
            <a:endParaRPr lang="en-US" sz="2800" dirty="0" smtClean="0">
              <a:latin typeface="Calibri" panose="020F0502020204030204" pitchFamily="34" charset="0"/>
              <a:ea typeface="Calibri" panose="020F0502020204030204" pitchFamily="34" charset="0"/>
              <a:cs typeface="Ali_K_Alwand" pitchFamily="2" charset="-78"/>
            </a:endParaRPr>
          </a:p>
        </p:txBody>
      </p:sp>
    </p:spTree>
    <p:extLst>
      <p:ext uri="{BB962C8B-B14F-4D97-AF65-F5344CB8AC3E}">
        <p14:creationId xmlns:p14="http://schemas.microsoft.com/office/powerpoint/2010/main" val="2247603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ectangle 1"/>
          <p:cNvSpPr/>
          <p:nvPr/>
        </p:nvSpPr>
        <p:spPr>
          <a:xfrm>
            <a:off x="0" y="104503"/>
            <a:ext cx="5786846" cy="4715650"/>
          </a:xfrm>
          <a:prstGeom prst="rect">
            <a:avLst/>
          </a:prstGeom>
        </p:spPr>
        <p:txBody>
          <a:bodyPr wrap="square">
            <a:spAutoFit/>
          </a:bodyPr>
          <a:lstStyle/>
          <a:p>
            <a:pPr algn="justLow" rtl="1">
              <a:lnSpc>
                <a:spcPct val="115000"/>
              </a:lnSpc>
              <a:spcAft>
                <a:spcPts val="1000"/>
              </a:spcAft>
            </a:pPr>
            <a:r>
              <a:rPr lang="ar-IQ" sz="3000" b="1" dirty="0">
                <a:solidFill>
                  <a:srgbClr val="C00000"/>
                </a:solidFill>
                <a:cs typeface="Ali-A-Traditional" pitchFamily="2" charset="-78"/>
              </a:rPr>
              <a:t> ثامناً- قاعدة التدرج:</a:t>
            </a:r>
          </a:p>
          <a:p>
            <a:pPr algn="just" rtl="1">
              <a:lnSpc>
                <a:spcPct val="115000"/>
              </a:lnSpc>
              <a:spcAft>
                <a:spcPts val="1000"/>
              </a:spcAft>
            </a:pPr>
            <a:r>
              <a:rPr lang="ar-IQ" sz="3200" b="1" dirty="0">
                <a:solidFill>
                  <a:srgbClr val="C00000"/>
                </a:solidFill>
                <a:cs typeface="Ali-A-Traditional" pitchFamily="2" charset="-78"/>
              </a:rPr>
              <a:t>	</a:t>
            </a:r>
            <a:r>
              <a:rPr lang="ar-IQ" sz="3200" dirty="0">
                <a:cs typeface="Ali-A-Traditional" pitchFamily="2" charset="-78"/>
              </a:rPr>
              <a:t>تعني التدرج في حمل التدريب من حيث المحتويات والزمن والطرائق والوسائل ونوع التمارين والهدف من التدريب وغيرها وأن الزيادة التدريجية للحمل لاتعني الاستمرار في تقديم الزيادة بصورة مطلقة بل من الأهمية ضمان تثبيت درجة التكيف المكتسبة من الأحمال السابقة لمدة زمنية مناسبة ثم بعد ذلك يتم تقديم حمل أعلى، </a:t>
            </a:r>
          </a:p>
        </p:txBody>
      </p:sp>
      <p:sp>
        <p:nvSpPr>
          <p:cNvPr id="4" name="Rectangle 3"/>
          <p:cNvSpPr/>
          <p:nvPr/>
        </p:nvSpPr>
        <p:spPr>
          <a:xfrm>
            <a:off x="5883310" y="0"/>
            <a:ext cx="5994847" cy="6619889"/>
          </a:xfrm>
          <a:prstGeom prst="rect">
            <a:avLst/>
          </a:prstGeom>
        </p:spPr>
        <p:txBody>
          <a:bodyPr wrap="square">
            <a:spAutoFit/>
          </a:bodyPr>
          <a:lstStyle/>
          <a:p>
            <a:pPr marR="0" lvl="0" algn="just" rtl="1">
              <a:lnSpc>
                <a:spcPct val="115000"/>
              </a:lnSpc>
              <a:spcBef>
                <a:spcPts val="0"/>
              </a:spcBef>
              <a:spcAft>
                <a:spcPts val="1000"/>
              </a:spcAft>
            </a:pPr>
            <a:r>
              <a:rPr lang="ar-JO" sz="3000" b="1" dirty="0" smtClean="0">
                <a:solidFill>
                  <a:srgbClr val="C00000"/>
                </a:solidFill>
                <a:latin typeface="Ali_K_Alwand" pitchFamily="2" charset="-78"/>
                <a:ea typeface="Calibri" panose="020F0502020204030204" pitchFamily="34" charset="0"/>
              </a:rPr>
              <a:t>هه‌شته‌م-</a:t>
            </a:r>
            <a:r>
              <a:rPr lang="en-US" sz="3000" b="1" dirty="0" smtClean="0">
                <a:solidFill>
                  <a:srgbClr val="C00000"/>
                </a:solidFill>
                <a:latin typeface="Ali_K_Alwand" pitchFamily="2" charset="-78"/>
                <a:ea typeface="Calibri" panose="020F0502020204030204" pitchFamily="34" charset="0"/>
              </a:rPr>
              <a:t> </a:t>
            </a:r>
            <a:r>
              <a:rPr lang="ar-IQ" sz="3100" b="1" dirty="0">
                <a:solidFill>
                  <a:srgbClr val="C00000"/>
                </a:solidFill>
                <a:latin typeface="Calibri" panose="020F0502020204030204" pitchFamily="34" charset="0"/>
                <a:ea typeface="Calibri" panose="020F0502020204030204" pitchFamily="34" charset="0"/>
                <a:cs typeface="Ali_K_Alwand" pitchFamily="2" charset="-78"/>
              </a:rPr>
              <a:t>رِيَساي ثلةداري</a:t>
            </a:r>
            <a:r>
              <a:rPr lang="ar-IQ" sz="3100" b="1" dirty="0" smtClean="0">
                <a:solidFill>
                  <a:srgbClr val="C00000"/>
                </a:solidFill>
                <a:latin typeface="Calibri" panose="020F0502020204030204" pitchFamily="34" charset="0"/>
                <a:ea typeface="Calibri" panose="020F0502020204030204" pitchFamily="34" charset="0"/>
                <a:cs typeface="Ali_K_Alwand" pitchFamily="2" charset="-78"/>
              </a:rPr>
              <a:t>:</a:t>
            </a:r>
            <a:endParaRPr lang="ar-JO" sz="3100" b="1" dirty="0" smtClean="0">
              <a:solidFill>
                <a:srgbClr val="C00000"/>
              </a:solidFill>
              <a:latin typeface="Calibri" panose="020F0502020204030204" pitchFamily="34" charset="0"/>
              <a:ea typeface="Calibri" panose="020F0502020204030204" pitchFamily="34" charset="0"/>
              <a:cs typeface="Ali_K_Alwand" pitchFamily="2" charset="-78"/>
            </a:endParaRPr>
          </a:p>
          <a:p>
            <a:pPr marR="0" lvl="0" algn="just" rtl="1">
              <a:lnSpc>
                <a:spcPct val="115000"/>
              </a:lnSpc>
              <a:spcBef>
                <a:spcPts val="0"/>
              </a:spcBef>
              <a:spcAft>
                <a:spcPts val="1000"/>
              </a:spcAft>
            </a:pPr>
            <a:r>
              <a:rPr lang="ar-IQ" sz="3600" dirty="0" smtClean="0">
                <a:latin typeface="Calibri" panose="020F0502020204030204" pitchFamily="34" charset="0"/>
                <a:ea typeface="Calibri" panose="020F0502020204030204" pitchFamily="34" charset="0"/>
                <a:cs typeface="Ali_K_Alwand" pitchFamily="2" charset="-78"/>
              </a:rPr>
              <a:t> </a:t>
            </a:r>
            <a:r>
              <a:rPr lang="ar-IQ" sz="3200" dirty="0">
                <a:latin typeface="Calibri" panose="020F0502020204030204" pitchFamily="34" charset="0"/>
                <a:ea typeface="Calibri" panose="020F0502020204030204" pitchFamily="34" charset="0"/>
                <a:cs typeface="Ali_K_Alwand" pitchFamily="2" charset="-78"/>
              </a:rPr>
              <a:t>واتة ثلةداري لة(بار)ي مةشق كردن لةرِووي ناوةرؤك وكات ورِيَطةكان وهؤكارو جؤري رِاهيَنانةكان و ئامانج لة مةشق كردن  و هي تر زيادبووني ثلةدار بؤ (بار) ماناي بةردةوامي نية لةثيَشكةش كردني زيادبوون بةشيَوةيةكي رِةها بةلَكو طرنطي لةضةسثاندني ثلةى رِاهاتني دةسكةوتووة لة(بار)ةكاني ثيَشوو بؤ ماوةيةكي طونجاو لةدواي ئةمة (بار) بةرزتر ثيَشكةش دةكريَ.</a:t>
            </a:r>
            <a:endParaRPr lang="ar-JO" sz="2800" b="1" dirty="0" smtClean="0">
              <a:solidFill>
                <a:srgbClr val="C00000"/>
              </a:solidFill>
              <a:latin typeface="Calibri" panose="020F0502020204030204" pitchFamily="34" charset="0"/>
              <a:ea typeface="Calibri" panose="020F0502020204030204" pitchFamily="34" charset="0"/>
              <a:cs typeface="Ali_K_Alwand" pitchFamily="2" charset="-78"/>
            </a:endParaRPr>
          </a:p>
          <a:p>
            <a:pPr algn="just" rtl="1">
              <a:lnSpc>
                <a:spcPct val="115000"/>
              </a:lnSpc>
              <a:spcAft>
                <a:spcPts val="1000"/>
              </a:spcAft>
            </a:pPr>
            <a:endParaRPr lang="en-US" sz="2800" dirty="0" smtClean="0">
              <a:latin typeface="Calibri" panose="020F0502020204030204" pitchFamily="34" charset="0"/>
              <a:ea typeface="Calibri" panose="020F0502020204030204" pitchFamily="34" charset="0"/>
              <a:cs typeface="Ali_K_Alwand" pitchFamily="2" charset="-78"/>
            </a:endParaRPr>
          </a:p>
        </p:txBody>
      </p:sp>
    </p:spTree>
    <p:extLst>
      <p:ext uri="{BB962C8B-B14F-4D97-AF65-F5344CB8AC3E}">
        <p14:creationId xmlns:p14="http://schemas.microsoft.com/office/powerpoint/2010/main" val="2213214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ectangle 1"/>
          <p:cNvSpPr/>
          <p:nvPr/>
        </p:nvSpPr>
        <p:spPr>
          <a:xfrm>
            <a:off x="0" y="104503"/>
            <a:ext cx="5786846" cy="6843412"/>
          </a:xfrm>
          <a:prstGeom prst="rect">
            <a:avLst/>
          </a:prstGeom>
        </p:spPr>
        <p:txBody>
          <a:bodyPr wrap="square">
            <a:spAutoFit/>
          </a:bodyPr>
          <a:lstStyle/>
          <a:p>
            <a:pPr algn="justLow" rtl="1">
              <a:lnSpc>
                <a:spcPct val="115000"/>
              </a:lnSpc>
              <a:spcAft>
                <a:spcPts val="1000"/>
              </a:spcAft>
            </a:pPr>
            <a:r>
              <a:rPr lang="ar-IQ" sz="3000" b="1" dirty="0">
                <a:solidFill>
                  <a:srgbClr val="C00000"/>
                </a:solidFill>
                <a:cs typeface="Ali-A-Traditional" pitchFamily="2" charset="-78"/>
              </a:rPr>
              <a:t> ويتم ذلك عن طريق:</a:t>
            </a:r>
          </a:p>
          <a:p>
            <a:pPr algn="just" rtl="1">
              <a:lnSpc>
                <a:spcPct val="115000"/>
              </a:lnSpc>
              <a:spcAft>
                <a:spcPts val="1000"/>
              </a:spcAft>
            </a:pPr>
            <a:r>
              <a:rPr lang="ar-IQ" sz="2200" dirty="0">
                <a:cs typeface="Ali-A-Traditional" pitchFamily="2" charset="-78"/>
              </a:rPr>
              <a:t>1- التدرج في الأهداف المطلوب تحقيقها في رفع القابلية الوظيفية والبدنية وتعليم المهارات الحركية الفنية والخططية وتثبيتها واتقانها.</a:t>
            </a:r>
          </a:p>
          <a:p>
            <a:pPr algn="just" rtl="1">
              <a:lnSpc>
                <a:spcPct val="115000"/>
              </a:lnSpc>
              <a:spcAft>
                <a:spcPts val="1000"/>
              </a:spcAft>
            </a:pPr>
            <a:r>
              <a:rPr lang="ar-IQ" sz="2200" dirty="0">
                <a:cs typeface="Ali-A-Traditional" pitchFamily="2" charset="-78"/>
              </a:rPr>
              <a:t>2- البدء بالتمارين والمهارات والخطط السهلة وبأوزان وتكرارات قليلة ثم تبدأ الزيادة في كمية الوزن أو التكرار ثم الانتقال الى الحركات الصعبة مع التأكيد على تقوية اكبر قدر ممكن من العضلات.</a:t>
            </a:r>
          </a:p>
          <a:p>
            <a:pPr algn="just" rtl="1">
              <a:lnSpc>
                <a:spcPct val="115000"/>
              </a:lnSpc>
              <a:spcAft>
                <a:spcPts val="1000"/>
              </a:spcAft>
            </a:pPr>
            <a:endParaRPr lang="ar-IQ" sz="2200" dirty="0">
              <a:cs typeface="Ali-A-Traditional" pitchFamily="2" charset="-78"/>
            </a:endParaRPr>
          </a:p>
          <a:p>
            <a:pPr algn="just" rtl="1">
              <a:lnSpc>
                <a:spcPct val="115000"/>
              </a:lnSpc>
              <a:spcAft>
                <a:spcPts val="1000"/>
              </a:spcAft>
            </a:pPr>
            <a:r>
              <a:rPr lang="ar-IQ" sz="2200" dirty="0">
                <a:cs typeface="Ali-A-Traditional" pitchFamily="2" charset="-78"/>
              </a:rPr>
              <a:t>3- التدرج في الزمن الوحدة التدريبية من (30) دقيقة في الشهر الأول من التدريب الى (120)دقيقة خلال الأشهر الاخيرة.</a:t>
            </a:r>
          </a:p>
          <a:p>
            <a:pPr algn="just" rtl="1">
              <a:lnSpc>
                <a:spcPct val="115000"/>
              </a:lnSpc>
              <a:spcAft>
                <a:spcPts val="1000"/>
              </a:spcAft>
            </a:pPr>
            <a:r>
              <a:rPr lang="ar-IQ" sz="2200" dirty="0">
                <a:cs typeface="Ali-A-Traditional" pitchFamily="2" charset="-78"/>
              </a:rPr>
              <a:t>4- الانتقال من الحركات والمهارات المعروفة والقريبة الى المجهولة والبعيدة مع عدم الاطالة في التمرين الواحد مع شرح قصير ومختصر.</a:t>
            </a:r>
          </a:p>
          <a:p>
            <a:pPr algn="just" rtl="1">
              <a:lnSpc>
                <a:spcPct val="115000"/>
              </a:lnSpc>
              <a:spcAft>
                <a:spcPts val="1000"/>
              </a:spcAft>
            </a:pPr>
            <a:r>
              <a:rPr lang="ar-IQ" sz="2200" dirty="0">
                <a:cs typeface="Ali-A-Traditional" pitchFamily="2" charset="-78"/>
              </a:rPr>
              <a:t>5- الربط المنتظم بين عناصر الوحدة التدريبية والارتفاع التصاعدي للشدة والحجم، وتعتمد كل هذه الأمور التدريبية على مستوى النمو والتطور الوظيفي للأجهزة وعلى العمر والجنس ومستوى اللاعب من التدريب. </a:t>
            </a:r>
          </a:p>
        </p:txBody>
      </p:sp>
      <p:sp>
        <p:nvSpPr>
          <p:cNvPr id="5" name="Rectangle 4"/>
          <p:cNvSpPr/>
          <p:nvPr/>
        </p:nvSpPr>
        <p:spPr>
          <a:xfrm>
            <a:off x="5786846" y="104503"/>
            <a:ext cx="6779623" cy="6839052"/>
          </a:xfrm>
          <a:prstGeom prst="rect">
            <a:avLst/>
          </a:prstGeom>
        </p:spPr>
        <p:txBody>
          <a:bodyPr wrap="square">
            <a:spAutoFit/>
          </a:bodyPr>
          <a:lstStyle/>
          <a:p>
            <a:pPr marL="685800" marR="0" algn="just" rtl="1">
              <a:lnSpc>
                <a:spcPct val="115000"/>
              </a:lnSpc>
              <a:spcBef>
                <a:spcPts val="0"/>
              </a:spcBef>
              <a:spcAft>
                <a:spcPts val="1000"/>
              </a:spcAft>
            </a:pPr>
            <a:r>
              <a:rPr lang="ar-IQ" sz="3000" b="1" dirty="0">
                <a:solidFill>
                  <a:srgbClr val="C00000"/>
                </a:solidFill>
                <a:latin typeface="Calibri" panose="020F0502020204030204" pitchFamily="34" charset="0"/>
                <a:ea typeface="Calibri" panose="020F0502020204030204" pitchFamily="34" charset="0"/>
                <a:cs typeface="Ali_K_Alwand" pitchFamily="2" charset="-78"/>
              </a:rPr>
              <a:t>بةم رِيَطانة  دةكريَ:</a:t>
            </a:r>
            <a:endParaRPr lang="en-US" sz="3000" b="1"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L="685800" marR="0" algn="just" rtl="1">
              <a:lnSpc>
                <a:spcPct val="115000"/>
              </a:lnSpc>
              <a:spcBef>
                <a:spcPts val="0"/>
              </a:spcBef>
              <a:spcAft>
                <a:spcPts val="1000"/>
              </a:spcAft>
            </a:pPr>
            <a:r>
              <a:rPr lang="ar-IQ" sz="2100" dirty="0">
                <a:latin typeface="Calibri" panose="020F0502020204030204" pitchFamily="34" charset="0"/>
                <a:ea typeface="Calibri" panose="020F0502020204030204" pitchFamily="34" charset="0"/>
                <a:cs typeface="Ali_K_Alwand" pitchFamily="2" charset="-78"/>
              </a:rPr>
              <a:t>1- ثلةداري لةوئامانجانةى ثيَويستة بةدي بيَت لةبةرزكردنةوةى توانستي وةزيفي وجةستةيي وفيَركردني كارامة جولةيي وثلاني وضةسثاندنيان.</a:t>
            </a:r>
            <a:endParaRPr lang="en-US" sz="2100" dirty="0">
              <a:latin typeface="Calibri" panose="020F0502020204030204" pitchFamily="34" charset="0"/>
              <a:ea typeface="Calibri" panose="020F0502020204030204" pitchFamily="34" charset="0"/>
              <a:cs typeface="Arial" panose="020B0604020202020204" pitchFamily="34" charset="0"/>
            </a:endParaRPr>
          </a:p>
          <a:p>
            <a:pPr marL="685800" marR="0" algn="just" rtl="1">
              <a:lnSpc>
                <a:spcPct val="115000"/>
              </a:lnSpc>
              <a:spcBef>
                <a:spcPts val="0"/>
              </a:spcBef>
              <a:spcAft>
                <a:spcPts val="1000"/>
              </a:spcAft>
            </a:pPr>
            <a:r>
              <a:rPr lang="ar-IQ" sz="2100" dirty="0">
                <a:latin typeface="Calibri" panose="020F0502020204030204" pitchFamily="34" charset="0"/>
                <a:ea typeface="Calibri" panose="020F0502020204030204" pitchFamily="34" charset="0"/>
                <a:cs typeface="Ali_K_Alwand" pitchFamily="2" charset="-78"/>
              </a:rPr>
              <a:t>2- دةست ثيَكردن بةو رِاهيَنان وكارامة وثلانة ئاسانةكان بة كيَش و دووبارةكردنةوةي كةم ئينجا زيادكردن لةبرِي كيَش ويان دووبارةكردنةوة ئينجا ضوون بؤ جولة زةحمةتةكان لةطةلَ جةخت كردن لةسةر بةهيَزكردني طةورةترين برِ لةماسولكةكان.</a:t>
            </a:r>
            <a:endParaRPr lang="en-US" sz="2100" dirty="0">
              <a:latin typeface="Calibri" panose="020F0502020204030204" pitchFamily="34" charset="0"/>
              <a:ea typeface="Calibri" panose="020F0502020204030204" pitchFamily="34" charset="0"/>
              <a:cs typeface="Arial" panose="020B0604020202020204" pitchFamily="34" charset="0"/>
            </a:endParaRPr>
          </a:p>
          <a:p>
            <a:pPr marL="685800" marR="0" algn="just" rtl="1">
              <a:lnSpc>
                <a:spcPct val="115000"/>
              </a:lnSpc>
              <a:spcBef>
                <a:spcPts val="0"/>
              </a:spcBef>
              <a:spcAft>
                <a:spcPts val="1000"/>
              </a:spcAft>
            </a:pPr>
            <a:r>
              <a:rPr lang="ar-IQ" sz="2100" dirty="0">
                <a:latin typeface="Calibri" panose="020F0502020204030204" pitchFamily="34" charset="0"/>
                <a:ea typeface="Calibri" panose="020F0502020204030204" pitchFamily="34" charset="0"/>
                <a:cs typeface="Ali_K_Alwand" pitchFamily="2" charset="-78"/>
              </a:rPr>
              <a:t>3- ثلةداري لةكاتي يةكةى مةشق لة(30) خولةك لةمانطي يةكةمي مةشق كردن بؤ(120) خولةك لةماوةى مانطةكاني كؤتايي.</a:t>
            </a:r>
            <a:endParaRPr lang="en-US" sz="2100" dirty="0">
              <a:latin typeface="Calibri" panose="020F0502020204030204" pitchFamily="34" charset="0"/>
              <a:ea typeface="Calibri" panose="020F0502020204030204" pitchFamily="34" charset="0"/>
              <a:cs typeface="Arial" panose="020B0604020202020204" pitchFamily="34" charset="0"/>
            </a:endParaRPr>
          </a:p>
          <a:p>
            <a:pPr marL="685800" marR="0" algn="just" rtl="1">
              <a:lnSpc>
                <a:spcPct val="115000"/>
              </a:lnSpc>
              <a:spcBef>
                <a:spcPts val="0"/>
              </a:spcBef>
              <a:spcAft>
                <a:spcPts val="1000"/>
              </a:spcAft>
            </a:pPr>
            <a:r>
              <a:rPr lang="ar-IQ" sz="2100" dirty="0">
                <a:latin typeface="Calibri" panose="020F0502020204030204" pitchFamily="34" charset="0"/>
                <a:ea typeface="Calibri" panose="020F0502020204030204" pitchFamily="34" charset="0"/>
                <a:cs typeface="Ali_K_Alwand" pitchFamily="2" charset="-78"/>
              </a:rPr>
              <a:t>4- ضوون لة جولة وكارامة </a:t>
            </a:r>
            <a:r>
              <a:rPr lang="ar-IQ" sz="2100" dirty="0" smtClean="0">
                <a:latin typeface="Calibri" panose="020F0502020204030204" pitchFamily="34" charset="0"/>
                <a:ea typeface="Calibri" panose="020F0502020204030204" pitchFamily="34" charset="0"/>
                <a:cs typeface="Ali_K_Alwand" pitchFamily="2" charset="-78"/>
              </a:rPr>
              <a:t>زانراوةكان ئاسانةكان </a:t>
            </a:r>
            <a:r>
              <a:rPr lang="ar-IQ" sz="2100" dirty="0">
                <a:latin typeface="Calibri" panose="020F0502020204030204" pitchFamily="34" charset="0"/>
                <a:ea typeface="Calibri" panose="020F0502020204030204" pitchFamily="34" charset="0"/>
                <a:cs typeface="Ali_K_Alwand" pitchFamily="2" charset="-78"/>
              </a:rPr>
              <a:t>وئةوانةى نزيكن لةنامؤيي ودوورن لةطةلَ دريَذنةكردنةوةى رِاهيَنانيَك و </a:t>
            </a:r>
            <a:r>
              <a:rPr lang="ar-IQ" sz="2100" dirty="0" smtClean="0">
                <a:latin typeface="Calibri" panose="020F0502020204030204" pitchFamily="34" charset="0"/>
                <a:ea typeface="Calibri" panose="020F0502020204030204" pitchFamily="34" charset="0"/>
                <a:cs typeface="Ali_K_Alwand" pitchFamily="2" charset="-78"/>
              </a:rPr>
              <a:t>لةطةلأ رونكردنةوةيةكي </a:t>
            </a:r>
            <a:r>
              <a:rPr lang="ar-IQ" sz="2100" dirty="0">
                <a:latin typeface="Calibri" panose="020F0502020204030204" pitchFamily="34" charset="0"/>
                <a:ea typeface="Calibri" panose="020F0502020204030204" pitchFamily="34" charset="0"/>
                <a:cs typeface="Ali_K_Alwand" pitchFamily="2" charset="-78"/>
              </a:rPr>
              <a:t>كورت وثوخت.</a:t>
            </a:r>
            <a:endParaRPr lang="en-US" sz="2100" dirty="0">
              <a:latin typeface="Calibri" panose="020F0502020204030204" pitchFamily="34" charset="0"/>
              <a:ea typeface="Calibri" panose="020F0502020204030204" pitchFamily="34" charset="0"/>
              <a:cs typeface="Arial" panose="020B0604020202020204" pitchFamily="34" charset="0"/>
            </a:endParaRPr>
          </a:p>
          <a:p>
            <a:pPr marL="685800" marR="0" algn="just" rtl="1">
              <a:lnSpc>
                <a:spcPct val="115000"/>
              </a:lnSpc>
              <a:spcBef>
                <a:spcPts val="0"/>
              </a:spcBef>
              <a:spcAft>
                <a:spcPts val="1000"/>
              </a:spcAft>
            </a:pPr>
            <a:r>
              <a:rPr lang="ar-IQ" sz="2100" dirty="0">
                <a:latin typeface="Calibri" panose="020F0502020204030204" pitchFamily="34" charset="0"/>
                <a:ea typeface="Calibri" panose="020F0502020204030204" pitchFamily="34" charset="0"/>
                <a:cs typeface="Ali_K_Alwand" pitchFamily="2" charset="-78"/>
              </a:rPr>
              <a:t>5- بةيةكةوةبةستني رِيَكخراو لةنيَوان </a:t>
            </a:r>
            <a:r>
              <a:rPr lang="ar-IQ" sz="2100" dirty="0" smtClean="0">
                <a:latin typeface="Calibri" panose="020F0502020204030204" pitchFamily="34" charset="0"/>
                <a:ea typeface="Calibri" panose="020F0502020204030204" pitchFamily="34" charset="0"/>
                <a:cs typeface="Ali_K_Alwand" pitchFamily="2" charset="-78"/>
              </a:rPr>
              <a:t>برطةكاني </a:t>
            </a:r>
            <a:r>
              <a:rPr lang="ar-IQ" sz="2100" dirty="0">
                <a:latin typeface="Calibri" panose="020F0502020204030204" pitchFamily="34" charset="0"/>
                <a:ea typeface="Calibri" panose="020F0502020204030204" pitchFamily="34" charset="0"/>
                <a:cs typeface="Ali_K_Alwand" pitchFamily="2" charset="-78"/>
              </a:rPr>
              <a:t>يةكةى مةشق كردن وبةرزكردنةوةى بةرزبوونةوة بؤ تووندي وقةبارة، هةموو ئةمانة ثشت دةبةستيَ لةسةر ئاستي طةشة وثةرةسةندني وةزيفي كؤئةندامةكاني لةش ولةسةر تةمةن وتوخم وئاستي ياريزان لةمةشق كردن.</a:t>
            </a:r>
            <a:endParaRPr lang="en-US" sz="2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07576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ectangle 1"/>
          <p:cNvSpPr/>
          <p:nvPr/>
        </p:nvSpPr>
        <p:spPr>
          <a:xfrm>
            <a:off x="0" y="130628"/>
            <a:ext cx="5786846" cy="3406061"/>
          </a:xfrm>
          <a:prstGeom prst="rect">
            <a:avLst/>
          </a:prstGeom>
        </p:spPr>
        <p:txBody>
          <a:bodyPr wrap="square">
            <a:spAutoFit/>
          </a:bodyPr>
          <a:lstStyle/>
          <a:p>
            <a:pPr algn="justLow" rtl="1">
              <a:lnSpc>
                <a:spcPct val="115000"/>
              </a:lnSpc>
              <a:spcAft>
                <a:spcPts val="1000"/>
              </a:spcAft>
            </a:pPr>
            <a:r>
              <a:rPr lang="ar-IQ" sz="3000" b="1" dirty="0">
                <a:solidFill>
                  <a:srgbClr val="C00000"/>
                </a:solidFill>
                <a:cs typeface="Ali-A-Traditional" pitchFamily="2" charset="-78"/>
              </a:rPr>
              <a:t>تاسعاً- قاعدة التكيف:</a:t>
            </a:r>
          </a:p>
          <a:p>
            <a:pPr algn="just" rtl="1">
              <a:lnSpc>
                <a:spcPct val="115000"/>
              </a:lnSpc>
              <a:spcAft>
                <a:spcPts val="1000"/>
              </a:spcAft>
            </a:pPr>
            <a:r>
              <a:rPr lang="ar-JO" sz="3000" dirty="0" smtClean="0">
                <a:cs typeface="Ali-A-Traditional" pitchFamily="2" charset="-78"/>
              </a:rPr>
              <a:t>	</a:t>
            </a:r>
            <a:r>
              <a:rPr lang="ar-IQ" sz="3000" dirty="0" smtClean="0">
                <a:cs typeface="Ali-A-Traditional" pitchFamily="2" charset="-78"/>
              </a:rPr>
              <a:t>الاستمرارية </a:t>
            </a:r>
            <a:r>
              <a:rPr lang="ar-IQ" sz="3000" dirty="0">
                <a:cs typeface="Ali-A-Traditional" pitchFamily="2" charset="-78"/>
              </a:rPr>
              <a:t>في أداء التمرينات والوحدات التدريبية لأوقات تتراوح ما بين اسبوع وعدة اسابيع يؤدي الى حدوث تغييرات في اعضاء وأجهزة أجسام اللاعبين وهذه التغيرات تسمى التكيف للأحمال التدريبية.</a:t>
            </a:r>
          </a:p>
        </p:txBody>
      </p:sp>
      <p:sp>
        <p:nvSpPr>
          <p:cNvPr id="4" name="Rectangle 3"/>
          <p:cNvSpPr/>
          <p:nvPr/>
        </p:nvSpPr>
        <p:spPr>
          <a:xfrm>
            <a:off x="5922498" y="0"/>
            <a:ext cx="5994847" cy="4582793"/>
          </a:xfrm>
          <a:prstGeom prst="rect">
            <a:avLst/>
          </a:prstGeom>
        </p:spPr>
        <p:txBody>
          <a:bodyPr wrap="square">
            <a:spAutoFit/>
          </a:bodyPr>
          <a:lstStyle/>
          <a:p>
            <a:pPr marR="0" lvl="0" algn="just" rtl="1">
              <a:lnSpc>
                <a:spcPct val="115000"/>
              </a:lnSpc>
              <a:spcBef>
                <a:spcPts val="0"/>
              </a:spcBef>
              <a:spcAft>
                <a:spcPts val="1000"/>
              </a:spcAft>
            </a:pPr>
            <a:r>
              <a:rPr lang="ar-IQ" sz="3000" b="1" dirty="0" smtClean="0">
                <a:solidFill>
                  <a:srgbClr val="C00000"/>
                </a:solidFill>
                <a:latin typeface="Calibri" panose="020F0502020204030204" pitchFamily="34" charset="0"/>
                <a:ea typeface="Calibri" panose="020F0502020204030204" pitchFamily="34" charset="0"/>
                <a:cs typeface="Ali_K_Alwand" pitchFamily="2" charset="-78"/>
              </a:rPr>
              <a:t>نؤيةم-</a:t>
            </a:r>
            <a:r>
              <a:rPr lang="ar-IQ" sz="3200" b="1" dirty="0" smtClean="0">
                <a:solidFill>
                  <a:srgbClr val="C00000"/>
                </a:solidFill>
                <a:latin typeface="Calibri" panose="020F0502020204030204" pitchFamily="34" charset="0"/>
                <a:ea typeface="Calibri" panose="020F0502020204030204" pitchFamily="34" charset="0"/>
                <a:cs typeface="Ali_K_Alwand" pitchFamily="2" charset="-78"/>
              </a:rPr>
              <a:t>رِيَساي </a:t>
            </a:r>
            <a:r>
              <a:rPr lang="ar-IQ" sz="3200" b="1" dirty="0">
                <a:solidFill>
                  <a:srgbClr val="C00000"/>
                </a:solidFill>
                <a:latin typeface="Calibri" panose="020F0502020204030204" pitchFamily="34" charset="0"/>
                <a:ea typeface="Calibri" panose="020F0502020204030204" pitchFamily="34" charset="0"/>
                <a:cs typeface="Ali_K_Alwand" pitchFamily="2" charset="-78"/>
              </a:rPr>
              <a:t>رِاهاتن</a:t>
            </a:r>
            <a:r>
              <a:rPr lang="ar-IQ" sz="3200" b="1" dirty="0" smtClean="0">
                <a:solidFill>
                  <a:srgbClr val="C00000"/>
                </a:solidFill>
                <a:latin typeface="Calibri" panose="020F0502020204030204" pitchFamily="34" charset="0"/>
                <a:ea typeface="Calibri" panose="020F0502020204030204" pitchFamily="34" charset="0"/>
                <a:cs typeface="Ali_K_Alwand" pitchFamily="2" charset="-78"/>
              </a:rPr>
              <a:t>:</a:t>
            </a:r>
            <a:endParaRPr lang="ar-JO" sz="3200" b="1" dirty="0" smtClean="0">
              <a:solidFill>
                <a:srgbClr val="C00000"/>
              </a:solidFill>
              <a:latin typeface="Calibri" panose="020F0502020204030204" pitchFamily="34" charset="0"/>
              <a:ea typeface="Calibri" panose="020F0502020204030204" pitchFamily="34" charset="0"/>
              <a:cs typeface="Ali_K_Alwand" pitchFamily="2" charset="-78"/>
            </a:endParaRPr>
          </a:p>
          <a:p>
            <a:pPr marR="0" lvl="0" algn="just" rtl="1">
              <a:lnSpc>
                <a:spcPct val="115000"/>
              </a:lnSpc>
              <a:spcBef>
                <a:spcPts val="0"/>
              </a:spcBef>
              <a:spcAft>
                <a:spcPts val="1000"/>
              </a:spcAft>
            </a:pPr>
            <a:r>
              <a:rPr lang="ar-IQ" sz="3200" dirty="0" smtClean="0">
                <a:latin typeface="Calibri" panose="020F0502020204030204" pitchFamily="34" charset="0"/>
                <a:ea typeface="Calibri" panose="020F0502020204030204" pitchFamily="34" charset="0"/>
                <a:cs typeface="Ali_K_Alwand" pitchFamily="2" charset="-78"/>
              </a:rPr>
              <a:t> </a:t>
            </a:r>
            <a:r>
              <a:rPr lang="ar-JO" sz="3200" dirty="0" smtClean="0">
                <a:latin typeface="Calibri" panose="020F0502020204030204" pitchFamily="34" charset="0"/>
                <a:ea typeface="Calibri" panose="020F0502020204030204" pitchFamily="34" charset="0"/>
                <a:cs typeface="Ali_K_Alwand" pitchFamily="2" charset="-78"/>
              </a:rPr>
              <a:t>	</a:t>
            </a:r>
            <a:r>
              <a:rPr lang="ar-IQ" sz="2800" dirty="0" smtClean="0">
                <a:latin typeface="Calibri" panose="020F0502020204030204" pitchFamily="34" charset="0"/>
                <a:ea typeface="Calibri" panose="020F0502020204030204" pitchFamily="34" charset="0"/>
                <a:cs typeface="Ali_K_Alwand" pitchFamily="2" charset="-78"/>
              </a:rPr>
              <a:t>بةردةوامي </a:t>
            </a:r>
            <a:r>
              <a:rPr lang="ar-IQ" sz="2800" dirty="0">
                <a:latin typeface="Calibri" panose="020F0502020204030204" pitchFamily="34" charset="0"/>
                <a:ea typeface="Calibri" panose="020F0502020204030204" pitchFamily="34" charset="0"/>
                <a:cs typeface="Ali_K_Alwand" pitchFamily="2" charset="-78"/>
              </a:rPr>
              <a:t>لةئةنجامداني رِاهيَنان ويةكةكاني مةشق كردن بؤكاتةكان كةلةنيَوان هةفتةيةك وضةند هةفتةيةكة و دةبيَتة هؤي طؤرِانكاري لةئةندام وكؤئةندامةكاني ياريزانان وئةو طؤرِانكاريانة ثيَي دةوتريَ رِاهاتني(بار)ةكاني مةشق </a:t>
            </a:r>
            <a:r>
              <a:rPr lang="ar-IQ" sz="2800" dirty="0" smtClean="0">
                <a:latin typeface="Calibri" panose="020F0502020204030204" pitchFamily="34" charset="0"/>
                <a:ea typeface="Calibri" panose="020F0502020204030204" pitchFamily="34" charset="0"/>
                <a:cs typeface="Ali_K_Alwand" pitchFamily="2" charset="-78"/>
              </a:rPr>
              <a:t>كردن.</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endParaRPr lang="ar-JO" sz="2800" b="1" dirty="0" smtClean="0">
              <a:solidFill>
                <a:srgbClr val="C00000"/>
              </a:solidFill>
              <a:latin typeface="Calibri" panose="020F0502020204030204" pitchFamily="34" charset="0"/>
              <a:ea typeface="Calibri" panose="020F0502020204030204" pitchFamily="34" charset="0"/>
              <a:cs typeface="Ali_K_Alwand" pitchFamily="2" charset="-78"/>
            </a:endParaRPr>
          </a:p>
          <a:p>
            <a:pPr algn="just" rtl="1">
              <a:lnSpc>
                <a:spcPct val="115000"/>
              </a:lnSpc>
              <a:spcAft>
                <a:spcPts val="1000"/>
              </a:spcAft>
            </a:pPr>
            <a:endParaRPr lang="en-US" sz="2800" dirty="0" smtClean="0">
              <a:latin typeface="Calibri" panose="020F0502020204030204" pitchFamily="34" charset="0"/>
              <a:ea typeface="Calibri" panose="020F0502020204030204" pitchFamily="34" charset="0"/>
              <a:cs typeface="Ali_K_Alwand" pitchFamily="2" charset="-78"/>
            </a:endParaRPr>
          </a:p>
        </p:txBody>
      </p:sp>
    </p:spTree>
    <p:extLst>
      <p:ext uri="{BB962C8B-B14F-4D97-AF65-F5344CB8AC3E}">
        <p14:creationId xmlns:p14="http://schemas.microsoft.com/office/powerpoint/2010/main" val="3276994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ectangle 1"/>
          <p:cNvSpPr/>
          <p:nvPr/>
        </p:nvSpPr>
        <p:spPr>
          <a:xfrm>
            <a:off x="0" y="130628"/>
            <a:ext cx="5786846" cy="6135526"/>
          </a:xfrm>
          <a:prstGeom prst="rect">
            <a:avLst/>
          </a:prstGeom>
        </p:spPr>
        <p:txBody>
          <a:bodyPr wrap="square">
            <a:spAutoFit/>
          </a:bodyPr>
          <a:lstStyle/>
          <a:p>
            <a:pPr algn="justLow" rtl="1">
              <a:lnSpc>
                <a:spcPct val="115000"/>
              </a:lnSpc>
              <a:spcAft>
                <a:spcPts val="1000"/>
              </a:spcAft>
            </a:pPr>
            <a:r>
              <a:rPr lang="ar-IQ" sz="3000" b="1" dirty="0">
                <a:solidFill>
                  <a:srgbClr val="C00000"/>
                </a:solidFill>
                <a:cs typeface="Ali-A-Traditional" pitchFamily="2" charset="-78"/>
              </a:rPr>
              <a:t>وهناك نوعان من التكيف هما:</a:t>
            </a:r>
          </a:p>
          <a:p>
            <a:pPr algn="justLow" rtl="1">
              <a:lnSpc>
                <a:spcPct val="115000"/>
              </a:lnSpc>
              <a:spcAft>
                <a:spcPts val="1000"/>
              </a:spcAft>
            </a:pPr>
            <a:r>
              <a:rPr lang="ar-IQ" sz="3000" b="1" dirty="0">
                <a:solidFill>
                  <a:srgbClr val="C00000"/>
                </a:solidFill>
                <a:cs typeface="Ali-A-Traditional" pitchFamily="2" charset="-78"/>
              </a:rPr>
              <a:t>1- التكيف الوظيفي: </a:t>
            </a:r>
          </a:p>
          <a:p>
            <a:pPr algn="just" rtl="1">
              <a:lnSpc>
                <a:spcPct val="115000"/>
              </a:lnSpc>
              <a:spcAft>
                <a:spcPts val="1000"/>
              </a:spcAft>
            </a:pPr>
            <a:r>
              <a:rPr lang="ar-IQ" sz="2600" dirty="0" smtClean="0">
                <a:cs typeface="Ali-A-Traditional" pitchFamily="2" charset="-78"/>
              </a:rPr>
              <a:t>	هو </a:t>
            </a:r>
            <a:r>
              <a:rPr lang="ar-IQ" sz="2600" dirty="0">
                <a:cs typeface="Ali-A-Traditional" pitchFamily="2" charset="-78"/>
              </a:rPr>
              <a:t>التكيف الذي يحدث في الأجهزة الوظيفية والذي يؤدي الى تحسين كفاءة أداءها وهذه الأجهزة هي كل من الجهاز الدوري والتنفسي والعصبي والعضلي والغدد الصماء والجهاز الهضمي.</a:t>
            </a:r>
          </a:p>
          <a:p>
            <a:pPr algn="justLow" rtl="1">
              <a:lnSpc>
                <a:spcPct val="115000"/>
              </a:lnSpc>
              <a:spcAft>
                <a:spcPts val="1000"/>
              </a:spcAft>
            </a:pPr>
            <a:r>
              <a:rPr lang="ar-IQ" sz="3000" b="1" dirty="0">
                <a:solidFill>
                  <a:srgbClr val="C00000"/>
                </a:solidFill>
                <a:cs typeface="Ali-A-Traditional" pitchFamily="2" charset="-78"/>
              </a:rPr>
              <a:t>2- التكيف المورفولوجي:</a:t>
            </a:r>
          </a:p>
          <a:p>
            <a:pPr algn="just" rtl="1">
              <a:lnSpc>
                <a:spcPct val="115000"/>
              </a:lnSpc>
              <a:spcAft>
                <a:spcPts val="1000"/>
              </a:spcAft>
            </a:pPr>
            <a:r>
              <a:rPr lang="ar-IQ" sz="2600" dirty="0">
                <a:cs typeface="Ali-A-Traditional" pitchFamily="2" charset="-78"/>
              </a:rPr>
              <a:t>هو التكيف الذي يحدث في احجام وابعاد الأجهزة العضوية، وهناك عاملان اساسيان يؤثران في درجة التكيف هما:</a:t>
            </a:r>
          </a:p>
          <a:p>
            <a:pPr algn="just" rtl="1">
              <a:lnSpc>
                <a:spcPct val="115000"/>
              </a:lnSpc>
              <a:spcAft>
                <a:spcPts val="1000"/>
              </a:spcAft>
            </a:pPr>
            <a:r>
              <a:rPr lang="ar-IQ" sz="2600" dirty="0" smtClean="0">
                <a:cs typeface="Ali-A-Traditional" pitchFamily="2" charset="-78"/>
              </a:rPr>
              <a:t>أ-الأحمال </a:t>
            </a:r>
            <a:r>
              <a:rPr lang="ar-IQ" sz="2600" dirty="0">
                <a:cs typeface="Ali-A-Traditional" pitchFamily="2" charset="-78"/>
              </a:rPr>
              <a:t>التي يؤديها اللاعب.</a:t>
            </a:r>
          </a:p>
          <a:p>
            <a:pPr algn="just" rtl="1">
              <a:lnSpc>
                <a:spcPct val="115000"/>
              </a:lnSpc>
              <a:spcAft>
                <a:spcPts val="1000"/>
              </a:spcAft>
            </a:pPr>
            <a:r>
              <a:rPr lang="ar-IQ" sz="2600" dirty="0" smtClean="0">
                <a:cs typeface="Ali-A-Traditional" pitchFamily="2" charset="-78"/>
              </a:rPr>
              <a:t>ب-مرحلة </a:t>
            </a:r>
            <a:r>
              <a:rPr lang="ar-IQ" sz="2600" dirty="0">
                <a:cs typeface="Ali-A-Traditional" pitchFamily="2" charset="-78"/>
              </a:rPr>
              <a:t>النمو التي يمر بها اللاعب.</a:t>
            </a:r>
          </a:p>
        </p:txBody>
      </p:sp>
      <p:sp>
        <p:nvSpPr>
          <p:cNvPr id="4" name="Rectangle 3"/>
          <p:cNvSpPr/>
          <p:nvPr/>
        </p:nvSpPr>
        <p:spPr>
          <a:xfrm>
            <a:off x="5922498" y="0"/>
            <a:ext cx="6269502" cy="7683898"/>
          </a:xfrm>
          <a:prstGeom prst="rect">
            <a:avLst/>
          </a:prstGeom>
        </p:spPr>
        <p:txBody>
          <a:bodyPr wrap="square">
            <a:spAutoFit/>
          </a:bodyPr>
          <a:lstStyle/>
          <a:p>
            <a:pPr marL="685800" marR="0" algn="just" rtl="1">
              <a:lnSpc>
                <a:spcPct val="115000"/>
              </a:lnSpc>
              <a:spcBef>
                <a:spcPts val="0"/>
              </a:spcBef>
              <a:spcAft>
                <a:spcPts val="1000"/>
              </a:spcAft>
            </a:pPr>
            <a:r>
              <a:rPr lang="ar-IQ" sz="3000" b="1" dirty="0">
                <a:solidFill>
                  <a:srgbClr val="C00000"/>
                </a:solidFill>
                <a:latin typeface="Calibri" panose="020F0502020204030204" pitchFamily="34" charset="0"/>
                <a:ea typeface="Calibri" panose="020F0502020204030204" pitchFamily="34" charset="0"/>
                <a:cs typeface="Ali_K_Alwand" pitchFamily="2" charset="-78"/>
              </a:rPr>
              <a:t>دوو جؤر رِاهاتن هةية ئةوانيش:</a:t>
            </a:r>
            <a:endParaRPr lang="en-US" sz="3000" b="1"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L="685800" marR="0" algn="just" rtl="1">
              <a:lnSpc>
                <a:spcPct val="115000"/>
              </a:lnSpc>
              <a:spcBef>
                <a:spcPts val="0"/>
              </a:spcBef>
              <a:spcAft>
                <a:spcPts val="1000"/>
              </a:spcAft>
            </a:pPr>
            <a:r>
              <a:rPr lang="ar-IQ" sz="3000" b="1" dirty="0">
                <a:solidFill>
                  <a:srgbClr val="C00000"/>
                </a:solidFill>
                <a:latin typeface="Calibri" panose="020F0502020204030204" pitchFamily="34" charset="0"/>
                <a:ea typeface="Calibri" panose="020F0502020204030204" pitchFamily="34" charset="0"/>
                <a:cs typeface="Ali_K_Alwand" pitchFamily="2" charset="-78"/>
              </a:rPr>
              <a:t>1- رِاهاتني وةزيفي: </a:t>
            </a:r>
          </a:p>
          <a:p>
            <a:pPr marL="685800" marR="0" algn="just" rtl="1">
              <a:lnSpc>
                <a:spcPct val="115000"/>
              </a:lnSpc>
              <a:spcBef>
                <a:spcPts val="0"/>
              </a:spcBef>
              <a:spcAft>
                <a:spcPts val="1000"/>
              </a:spcAft>
            </a:pPr>
            <a:r>
              <a:rPr lang="ar-IQ" sz="2500" dirty="0" smtClean="0">
                <a:latin typeface="Calibri" panose="020F0502020204030204" pitchFamily="34" charset="0"/>
                <a:ea typeface="Calibri" panose="020F0502020204030204" pitchFamily="34" charset="0"/>
                <a:cs typeface="Ali_K_Alwand" pitchFamily="2" charset="-78"/>
              </a:rPr>
              <a:t>رِوودةدات </a:t>
            </a:r>
            <a:r>
              <a:rPr lang="ar-IQ" sz="2500" dirty="0">
                <a:latin typeface="Calibri" panose="020F0502020204030204" pitchFamily="34" charset="0"/>
                <a:ea typeface="Calibri" panose="020F0502020204030204" pitchFamily="34" charset="0"/>
                <a:cs typeface="Ali_K_Alwand" pitchFamily="2" charset="-78"/>
              </a:rPr>
              <a:t>لةكؤئةندامة وةزيفيةكان ودةبيَتة هؤي باشتر كردني تواناي ئةنجامدان وئةم كؤئةندامانةش بريتين لة كؤئةندامةكاني( سورِي خويَن ، هةناسة ، دةماري وماسولكةيي ، كويَرة رِذيَنةكان ، هةرس كردن).</a:t>
            </a:r>
            <a:endParaRPr lang="en-US" sz="2500" dirty="0">
              <a:latin typeface="Calibri" panose="020F0502020204030204" pitchFamily="34" charset="0"/>
              <a:ea typeface="Calibri" panose="020F0502020204030204" pitchFamily="34" charset="0"/>
              <a:cs typeface="Arial" panose="020B0604020202020204" pitchFamily="34" charset="0"/>
            </a:endParaRPr>
          </a:p>
          <a:p>
            <a:pPr marL="685800" marR="0" algn="just" rtl="1">
              <a:lnSpc>
                <a:spcPct val="115000"/>
              </a:lnSpc>
              <a:spcBef>
                <a:spcPts val="0"/>
              </a:spcBef>
              <a:spcAft>
                <a:spcPts val="1000"/>
              </a:spcAft>
            </a:pPr>
            <a:r>
              <a:rPr lang="ar-IQ" sz="3000" b="1" dirty="0">
                <a:solidFill>
                  <a:srgbClr val="C00000"/>
                </a:solidFill>
                <a:latin typeface="Calibri" panose="020F0502020204030204" pitchFamily="34" charset="0"/>
                <a:ea typeface="Calibri" panose="020F0502020204030204" pitchFamily="34" charset="0"/>
                <a:cs typeface="Ali_K_Alwand" pitchFamily="2" charset="-78"/>
              </a:rPr>
              <a:t>2- رِاهاتني مؤرفؤلؤجي:</a:t>
            </a:r>
          </a:p>
          <a:p>
            <a:pPr marL="685800" marR="0" algn="just" rtl="1">
              <a:lnSpc>
                <a:spcPct val="115000"/>
              </a:lnSpc>
              <a:spcBef>
                <a:spcPts val="0"/>
              </a:spcBef>
              <a:spcAft>
                <a:spcPts val="1000"/>
              </a:spcAft>
            </a:pPr>
            <a:r>
              <a:rPr lang="ar-IQ" sz="2500" dirty="0" smtClean="0">
                <a:latin typeface="Calibri" panose="020F0502020204030204" pitchFamily="34" charset="0"/>
                <a:ea typeface="Calibri" panose="020F0502020204030204" pitchFamily="34" charset="0"/>
                <a:cs typeface="Ali_K_Alwand" pitchFamily="2" charset="-78"/>
              </a:rPr>
              <a:t>  رِوودةدات لةقةبارة و دووريةكاني </a:t>
            </a:r>
            <a:r>
              <a:rPr lang="ar-IQ" sz="2500" dirty="0">
                <a:latin typeface="Calibri" panose="020F0502020204030204" pitchFamily="34" charset="0"/>
                <a:ea typeface="Calibri" panose="020F0502020204030204" pitchFamily="34" charset="0"/>
                <a:cs typeface="Ali_K_Alwand" pitchFamily="2" charset="-78"/>
              </a:rPr>
              <a:t>كؤئةندامة ئةنداميةكان، دوو هؤكاري بنةرِةتي هةن كاردةكةنة سةر ثلةى رِاهاتن ئةوانيش:</a:t>
            </a:r>
            <a:endParaRPr lang="en-US" sz="2500" dirty="0">
              <a:latin typeface="Calibri" panose="020F0502020204030204" pitchFamily="34" charset="0"/>
              <a:ea typeface="Calibri" panose="020F0502020204030204" pitchFamily="34" charset="0"/>
              <a:cs typeface="Arial" panose="020B0604020202020204" pitchFamily="34" charset="0"/>
            </a:endParaRPr>
          </a:p>
          <a:p>
            <a:pPr marL="685800" marR="0" algn="just" rtl="1">
              <a:lnSpc>
                <a:spcPct val="115000"/>
              </a:lnSpc>
              <a:spcBef>
                <a:spcPts val="0"/>
              </a:spcBef>
              <a:spcAft>
                <a:spcPts val="1000"/>
              </a:spcAft>
            </a:pPr>
            <a:r>
              <a:rPr lang="ar-IQ" sz="2500" dirty="0">
                <a:latin typeface="Calibri" panose="020F0502020204030204" pitchFamily="34" charset="0"/>
                <a:ea typeface="Calibri" panose="020F0502020204030204" pitchFamily="34" charset="0"/>
                <a:cs typeface="Ali_K_Alwand" pitchFamily="2" charset="-78"/>
              </a:rPr>
              <a:t>أ- ئةو(بار)انةى كةياريزان ئةنجامي دةدات.</a:t>
            </a:r>
            <a:endParaRPr lang="en-US" sz="2500" dirty="0">
              <a:latin typeface="Calibri" panose="020F0502020204030204" pitchFamily="34" charset="0"/>
              <a:ea typeface="Calibri" panose="020F0502020204030204" pitchFamily="34" charset="0"/>
              <a:cs typeface="Arial" panose="020B0604020202020204" pitchFamily="34" charset="0"/>
            </a:endParaRPr>
          </a:p>
          <a:p>
            <a:pPr marL="685800" marR="0" algn="just" rtl="1">
              <a:lnSpc>
                <a:spcPct val="115000"/>
              </a:lnSpc>
              <a:spcBef>
                <a:spcPts val="0"/>
              </a:spcBef>
              <a:spcAft>
                <a:spcPts val="1000"/>
              </a:spcAft>
            </a:pPr>
            <a:r>
              <a:rPr lang="ar-IQ" sz="2500" dirty="0">
                <a:latin typeface="Calibri" panose="020F0502020204030204" pitchFamily="34" charset="0"/>
                <a:ea typeface="Calibri" panose="020F0502020204030204" pitchFamily="34" charset="0"/>
                <a:cs typeface="Ali_K_Alwand" pitchFamily="2" charset="-78"/>
              </a:rPr>
              <a:t>ب- قؤناغي طةشة كةياريزان ثيَي دا تيَدةثةرِيَت.</a:t>
            </a:r>
            <a:endParaRPr lang="en-US" sz="25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endParaRPr lang="ar-JO" sz="2800" b="1" dirty="0" smtClean="0">
              <a:solidFill>
                <a:srgbClr val="C00000"/>
              </a:solidFill>
              <a:latin typeface="Calibri" panose="020F0502020204030204" pitchFamily="34" charset="0"/>
              <a:ea typeface="Calibri" panose="020F0502020204030204" pitchFamily="34" charset="0"/>
              <a:cs typeface="Ali_K_Alwand" pitchFamily="2" charset="-78"/>
            </a:endParaRPr>
          </a:p>
          <a:p>
            <a:pPr algn="just" rtl="1">
              <a:lnSpc>
                <a:spcPct val="115000"/>
              </a:lnSpc>
              <a:spcAft>
                <a:spcPts val="1000"/>
              </a:spcAft>
            </a:pPr>
            <a:endParaRPr lang="en-US" sz="2800" dirty="0" smtClean="0">
              <a:latin typeface="Calibri" panose="020F0502020204030204" pitchFamily="34" charset="0"/>
              <a:ea typeface="Calibri" panose="020F0502020204030204" pitchFamily="34" charset="0"/>
              <a:cs typeface="Ali_K_Alwand" pitchFamily="2" charset="-78"/>
            </a:endParaRPr>
          </a:p>
        </p:txBody>
      </p:sp>
    </p:spTree>
    <p:extLst>
      <p:ext uri="{BB962C8B-B14F-4D97-AF65-F5344CB8AC3E}">
        <p14:creationId xmlns:p14="http://schemas.microsoft.com/office/powerpoint/2010/main" val="1943442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25748"/>
            <a:ext cx="10515600" cy="2096086"/>
          </a:xfrm>
        </p:spPr>
        <p:txBody>
          <a:bodyPr>
            <a:normAutofit/>
          </a:bodyPr>
          <a:lstStyle/>
          <a:p>
            <a:pPr marL="0" indent="0" algn="ctr">
              <a:buNone/>
            </a:pPr>
            <a:r>
              <a:rPr lang="ar-IQ" sz="6600" dirty="0" smtClean="0">
                <a:solidFill>
                  <a:srgbClr val="C00000"/>
                </a:solidFill>
                <a:cs typeface="Ali-A-Traditional" pitchFamily="2" charset="-78"/>
              </a:rPr>
              <a:t>شكرا لحضوركم</a:t>
            </a:r>
            <a:r>
              <a:rPr lang="ar-JO" sz="6600" dirty="0" smtClean="0">
                <a:solidFill>
                  <a:srgbClr val="C00000"/>
                </a:solidFill>
                <a:cs typeface="Ali-A-Traditional" pitchFamily="2" charset="-78"/>
              </a:rPr>
              <a:t> </a:t>
            </a:r>
          </a:p>
          <a:p>
            <a:pPr marL="0" indent="0" algn="ctr">
              <a:buNone/>
            </a:pPr>
            <a:r>
              <a:rPr lang="ar-IQ" sz="4800" cap="small" dirty="0">
                <a:solidFill>
                  <a:srgbClr val="C00000"/>
                </a:solidFill>
                <a:latin typeface="Century Schoolbook"/>
                <a:ea typeface="+mj-ea"/>
                <a:cs typeface="Ali_K_Samik" pitchFamily="2" charset="-78"/>
              </a:rPr>
              <a:t>سوثاس بؤ ئامادةبوونتان</a:t>
            </a:r>
            <a:r>
              <a:rPr lang="ar-JO" sz="4800" dirty="0" smtClean="0">
                <a:solidFill>
                  <a:srgbClr val="C00000"/>
                </a:solidFill>
                <a:cs typeface="Ali-A-Traditional" pitchFamily="2" charset="-78"/>
              </a:rPr>
              <a:t> </a:t>
            </a:r>
            <a:endParaRPr lang="ar-IQ" sz="4800" dirty="0" smtClean="0">
              <a:solidFill>
                <a:srgbClr val="C00000"/>
              </a:solidFill>
              <a:cs typeface="Ali-A-Traditional" pitchFamily="2" charset="-78"/>
            </a:endParaRPr>
          </a:p>
          <a:p>
            <a:pPr marL="0" indent="0" algn="ctr">
              <a:buNone/>
            </a:pPr>
            <a:endParaRPr lang="en-US" sz="6600" dirty="0">
              <a:solidFill>
                <a:srgbClr val="C00000"/>
              </a:solidFill>
              <a:cs typeface="Ali-A-Traditional" pitchFamily="2" charset="-78"/>
            </a:endParaRPr>
          </a:p>
        </p:txBody>
      </p:sp>
    </p:spTree>
    <p:extLst>
      <p:ext uri="{BB962C8B-B14F-4D97-AF65-F5344CB8AC3E}">
        <p14:creationId xmlns:p14="http://schemas.microsoft.com/office/powerpoint/2010/main" val="3213477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592</TotalTime>
  <Words>578</Words>
  <Application>Microsoft Office PowerPoint</Application>
  <PresentationFormat>Widescreen</PresentationFormat>
  <Paragraphs>68</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Ali_K_Alwand</vt:lpstr>
      <vt:lpstr>Ali_K_Samik</vt:lpstr>
      <vt:lpstr>Ali-A-Traditional</vt:lpstr>
      <vt:lpstr>Arial</vt:lpstr>
      <vt:lpstr>Calibri</vt:lpstr>
      <vt:lpstr>Calibri Light</vt:lpstr>
      <vt:lpstr>Century Schoolbook</vt:lpstr>
      <vt:lpstr>Simplified Arabic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aram mohammed</cp:lastModifiedBy>
  <cp:revision>59</cp:revision>
  <dcterms:created xsi:type="dcterms:W3CDTF">2024-01-03T20:06:10Z</dcterms:created>
  <dcterms:modified xsi:type="dcterms:W3CDTF">2024-02-21T20:36:20Z</dcterms:modified>
</cp:coreProperties>
</file>