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721" r:id="rId2"/>
  </p:sldMasterIdLst>
  <p:notesMasterIdLst>
    <p:notesMasterId r:id="rId122"/>
  </p:notesMasterIdLst>
  <p:sldIdLst>
    <p:sldId id="256" r:id="rId3"/>
    <p:sldId id="294" r:id="rId4"/>
    <p:sldId id="362" r:id="rId5"/>
    <p:sldId id="295" r:id="rId6"/>
    <p:sldId id="296" r:id="rId7"/>
    <p:sldId id="363" r:id="rId8"/>
    <p:sldId id="364" r:id="rId9"/>
    <p:sldId id="365" r:id="rId10"/>
    <p:sldId id="267" r:id="rId11"/>
    <p:sldId id="257" r:id="rId12"/>
    <p:sldId id="258" r:id="rId13"/>
    <p:sldId id="259" r:id="rId14"/>
    <p:sldId id="260" r:id="rId15"/>
    <p:sldId id="261" r:id="rId16"/>
    <p:sldId id="262" r:id="rId17"/>
    <p:sldId id="393" r:id="rId18"/>
    <p:sldId id="479" r:id="rId19"/>
    <p:sldId id="480" r:id="rId20"/>
    <p:sldId id="486" r:id="rId21"/>
    <p:sldId id="485" r:id="rId22"/>
    <p:sldId id="264" r:id="rId23"/>
    <p:sldId id="265" r:id="rId24"/>
    <p:sldId id="266" r:id="rId25"/>
    <p:sldId id="396" r:id="rId26"/>
    <p:sldId id="487" r:id="rId27"/>
    <p:sldId id="268" r:id="rId28"/>
    <p:sldId id="272" r:id="rId29"/>
    <p:sldId id="271" r:id="rId30"/>
    <p:sldId id="273" r:id="rId31"/>
    <p:sldId id="274" r:id="rId32"/>
    <p:sldId id="275" r:id="rId33"/>
    <p:sldId id="276" r:id="rId34"/>
    <p:sldId id="277" r:id="rId35"/>
    <p:sldId id="278" r:id="rId36"/>
    <p:sldId id="402" r:id="rId37"/>
    <p:sldId id="403" r:id="rId38"/>
    <p:sldId id="404" r:id="rId39"/>
    <p:sldId id="405" r:id="rId40"/>
    <p:sldId id="406" r:id="rId41"/>
    <p:sldId id="280" r:id="rId42"/>
    <p:sldId id="418" r:id="rId43"/>
    <p:sldId id="281" r:id="rId44"/>
    <p:sldId id="283" r:id="rId45"/>
    <p:sldId id="284" r:id="rId46"/>
    <p:sldId id="430" r:id="rId47"/>
    <p:sldId id="433" r:id="rId48"/>
    <p:sldId id="434" r:id="rId49"/>
    <p:sldId id="431" r:id="rId50"/>
    <p:sldId id="285" r:id="rId51"/>
    <p:sldId id="286" r:id="rId52"/>
    <p:sldId id="287" r:id="rId53"/>
    <p:sldId id="435" r:id="rId54"/>
    <p:sldId id="436" r:id="rId55"/>
    <p:sldId id="439" r:id="rId56"/>
    <p:sldId id="289" r:id="rId57"/>
    <p:sldId id="446" r:id="rId58"/>
    <p:sldId id="449" r:id="rId59"/>
    <p:sldId id="451" r:id="rId60"/>
    <p:sldId id="291" r:id="rId61"/>
    <p:sldId id="292" r:id="rId62"/>
    <p:sldId id="461" r:id="rId63"/>
    <p:sldId id="462" r:id="rId64"/>
    <p:sldId id="299" r:id="rId65"/>
    <p:sldId id="300" r:id="rId66"/>
    <p:sldId id="301" r:id="rId67"/>
    <p:sldId id="302" r:id="rId68"/>
    <p:sldId id="303" r:id="rId69"/>
    <p:sldId id="304" r:id="rId70"/>
    <p:sldId id="463" r:id="rId71"/>
    <p:sldId id="305" r:id="rId72"/>
    <p:sldId id="307" r:id="rId73"/>
    <p:sldId id="308" r:id="rId74"/>
    <p:sldId id="309" r:id="rId75"/>
    <p:sldId id="310" r:id="rId76"/>
    <p:sldId id="311" r:id="rId77"/>
    <p:sldId id="312" r:id="rId78"/>
    <p:sldId id="313" r:id="rId79"/>
    <p:sldId id="318" r:id="rId80"/>
    <p:sldId id="320" r:id="rId81"/>
    <p:sldId id="482" r:id="rId82"/>
    <p:sldId id="483" r:id="rId83"/>
    <p:sldId id="484" r:id="rId84"/>
    <p:sldId id="322" r:id="rId85"/>
    <p:sldId id="323" r:id="rId86"/>
    <p:sldId id="324" r:id="rId87"/>
    <p:sldId id="325" r:id="rId88"/>
    <p:sldId id="326" r:id="rId89"/>
    <p:sldId id="327" r:id="rId90"/>
    <p:sldId id="328" r:id="rId91"/>
    <p:sldId id="329" r:id="rId92"/>
    <p:sldId id="330" r:id="rId93"/>
    <p:sldId id="331" r:id="rId94"/>
    <p:sldId id="332" r:id="rId95"/>
    <p:sldId id="333" r:id="rId96"/>
    <p:sldId id="334" r:id="rId97"/>
    <p:sldId id="335" r:id="rId98"/>
    <p:sldId id="336" r:id="rId99"/>
    <p:sldId id="337" r:id="rId100"/>
    <p:sldId id="338" r:id="rId101"/>
    <p:sldId id="340" r:id="rId102"/>
    <p:sldId id="341" r:id="rId103"/>
    <p:sldId id="342" r:id="rId104"/>
    <p:sldId id="343" r:id="rId105"/>
    <p:sldId id="344" r:id="rId106"/>
    <p:sldId id="346" r:id="rId107"/>
    <p:sldId id="347" r:id="rId108"/>
    <p:sldId id="348" r:id="rId109"/>
    <p:sldId id="349" r:id="rId110"/>
    <p:sldId id="350" r:id="rId111"/>
    <p:sldId id="351" r:id="rId112"/>
    <p:sldId id="352" r:id="rId113"/>
    <p:sldId id="355" r:id="rId114"/>
    <p:sldId id="361" r:id="rId115"/>
    <p:sldId id="353" r:id="rId116"/>
    <p:sldId id="359" r:id="rId117"/>
    <p:sldId id="354" r:id="rId118"/>
    <p:sldId id="360" r:id="rId119"/>
    <p:sldId id="356" r:id="rId120"/>
    <p:sldId id="357" r:id="rId121"/>
  </p:sldIdLst>
  <p:sldSz cx="9144000" cy="6858000" type="screen4x3"/>
  <p:notesSz cx="6735763" cy="9866313"/>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60" autoAdjust="0"/>
    <p:restoredTop sz="94576" autoAdjust="0"/>
  </p:normalViewPr>
  <p:slideViewPr>
    <p:cSldViewPr>
      <p:cViewPr varScale="1">
        <p:scale>
          <a:sx n="74" d="100"/>
          <a:sy n="74" d="100"/>
        </p:scale>
        <p:origin x="-120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slide" Target="slides/slide116.xml"/><Relationship Id="rId12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124"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slide" Target="slides/slide117.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DF33F06-3DA4-4066-832F-B6CBC813462B}" type="datetimeFigureOut">
              <a:rPr lang="en-US" smtClean="0"/>
              <a:t>1/29/2025</a:t>
            </a:fld>
            <a:endParaRPr lang="en-US"/>
          </a:p>
        </p:txBody>
      </p:sp>
      <p:sp>
        <p:nvSpPr>
          <p:cNvPr id="4" name="Slide Image Placeholder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4D3FC13C-6E31-4090-8021-D21B04E7E983}" type="slidenum">
              <a:rPr lang="en-US" smtClean="0"/>
              <a:t>‹#›</a:t>
            </a:fld>
            <a:endParaRPr lang="en-US"/>
          </a:p>
        </p:txBody>
      </p:sp>
    </p:spTree>
    <p:extLst>
      <p:ext uri="{BB962C8B-B14F-4D97-AF65-F5344CB8AC3E}">
        <p14:creationId xmlns:p14="http://schemas.microsoft.com/office/powerpoint/2010/main" val="4005596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D01FACAC-1263-4183-9AAA-3F48310EC6C2}" type="datetimeFigureOut">
              <a:rPr lang="ar-IQ" smtClean="0"/>
              <a:pPr/>
              <a:t>30/07/1446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0788933-CACA-43A5-B10A-0C6B4F202024}"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01FACAC-1263-4183-9AAA-3F48310EC6C2}" type="datetimeFigureOut">
              <a:rPr lang="ar-IQ" smtClean="0"/>
              <a:pPr/>
              <a:t>30/07/1446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0788933-CACA-43A5-B10A-0C6B4F202024}"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01FACAC-1263-4183-9AAA-3F48310EC6C2}" type="datetimeFigureOut">
              <a:rPr lang="ar-IQ" smtClean="0"/>
              <a:pPr/>
              <a:t>30/07/1446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0788933-CACA-43A5-B10A-0C6B4F202024}" type="slidenum">
              <a:rPr lang="ar-IQ" smtClean="0"/>
              <a:pPr/>
              <a:t>‹#›</a:t>
            </a:fld>
            <a:endParaRPr lang="ar-IQ"/>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4"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357158" y="1143000"/>
            <a:ext cx="7467600" cy="1470025"/>
          </a:xfrm>
        </p:spPr>
        <p:txBody>
          <a:bodyPr anchor="b"/>
          <a:lstStyle>
            <a:lvl1pPr algn="l">
              <a:defRPr/>
            </a:lvl1pPr>
          </a:lstStyle>
          <a:p>
            <a:r>
              <a:rPr lang="ar-SA" smtClean="0"/>
              <a:t>انقر لتحرير نمط العنوان الرئيسي</a:t>
            </a:r>
            <a:endParaRPr lang="en-US"/>
          </a:p>
        </p:txBody>
      </p:sp>
      <p:sp>
        <p:nvSpPr>
          <p:cNvPr id="3075" name="Rectangle 3"/>
          <p:cNvSpPr>
            <a:spLocks noGrp="1" noChangeArrowheads="1"/>
          </p:cNvSpPr>
          <p:nvPr>
            <p:ph type="subTitle" idx="1"/>
          </p:nvPr>
        </p:nvSpPr>
        <p:spPr>
          <a:xfrm>
            <a:off x="357158" y="3048000"/>
            <a:ext cx="6400800" cy="1752600"/>
          </a:xfrm>
        </p:spPr>
        <p:txBody>
          <a:bodyPr/>
          <a:lstStyle>
            <a:lvl1pPr marL="0" indent="0" algn="l">
              <a:buFontTx/>
              <a:buNone/>
              <a:defRPr/>
            </a:lvl1pPr>
          </a:lstStyle>
          <a:p>
            <a:r>
              <a:rPr lang="ar-SA" smtClean="0"/>
              <a:t>انقر لتحرير نمط العنوان الثانوي الرئيسي</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951F1EF3-D2FD-4C48-BD9A-34B86F3B434D}" type="slidenum">
              <a:rPr lang="en-US"/>
              <a:pPr>
                <a:defRPr/>
              </a:pPr>
              <a:t>‹#›</a:t>
            </a:fld>
            <a:endParaRPr lang="en-US"/>
          </a:p>
        </p:txBody>
      </p:sp>
    </p:spTree>
    <p:extLst>
      <p:ext uri="{BB962C8B-B14F-4D97-AF65-F5344CB8AC3E}">
        <p14:creationId xmlns:p14="http://schemas.microsoft.com/office/powerpoint/2010/main" val="2720957342"/>
      </p:ext>
    </p:extLst>
  </p:cSld>
  <p:clrMapOvr>
    <a:masterClrMapping/>
  </p:clrMapOvr>
  <mc:AlternateContent xmlns:mc="http://schemas.openxmlformats.org/markup-compatibility/2006" xmlns:p14="http://schemas.microsoft.com/office/powerpoint/2010/main">
    <mc:Choice Requires="p14">
      <p:transition spd="slow" p14:dur="4400">
        <p14:honeycomb/>
        <p:sndAc>
          <p:stSnd>
            <p:snd r:embed="rId1" name="chimes.wav"/>
          </p:stSnd>
        </p:sndAc>
      </p:transition>
    </mc:Choice>
    <mc:Fallback xmlns="">
      <p:transition spd="slow">
        <p:fade/>
        <p:sndAc>
          <p:stSnd>
            <p:snd r:embed="rId4" name="chimes.wav"/>
          </p:stSnd>
        </p:sndAc>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3F2377F-2DEE-4633-91B8-F209E3C42C07}" type="slidenum">
              <a:rPr lang="en-US"/>
              <a:pPr>
                <a:defRPr/>
              </a:pPr>
              <a:t>‹#›</a:t>
            </a:fld>
            <a:endParaRPr lang="en-US"/>
          </a:p>
        </p:txBody>
      </p:sp>
    </p:spTree>
    <p:extLst>
      <p:ext uri="{BB962C8B-B14F-4D97-AF65-F5344CB8AC3E}">
        <p14:creationId xmlns:p14="http://schemas.microsoft.com/office/powerpoint/2010/main" val="3756028233"/>
      </p:ext>
    </p:extLst>
  </p:cSld>
  <p:clrMapOvr>
    <a:masterClrMapping/>
  </p:clrMapOvr>
  <mc:AlternateContent xmlns:mc="http://schemas.openxmlformats.org/markup-compatibility/2006" xmlns:p14="http://schemas.microsoft.com/office/powerpoint/2010/main">
    <mc:Choice Requires="p14">
      <p:transition spd="slow" p14:dur="4400">
        <p14:honeycomb/>
        <p:sndAc>
          <p:stSnd>
            <p:snd r:embed="rId1" name="chimes.wav"/>
          </p:stSnd>
        </p:sndAc>
      </p:transition>
    </mc:Choice>
    <mc:Fallback xmlns="">
      <p:transition spd="slow">
        <p:fade/>
        <p:sndAc>
          <p:stSnd>
            <p:snd r:embed="rId3" name="chimes.wav"/>
          </p:stSnd>
        </p:sndAc>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5748"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5748"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01FBE4C-6AA4-4B71-99F8-C4B475D824EA}" type="slidenum">
              <a:rPr lang="en-US"/>
              <a:pPr>
                <a:defRPr/>
              </a:pPr>
              <a:t>‹#›</a:t>
            </a:fld>
            <a:endParaRPr lang="en-US"/>
          </a:p>
        </p:txBody>
      </p:sp>
    </p:spTree>
    <p:extLst>
      <p:ext uri="{BB962C8B-B14F-4D97-AF65-F5344CB8AC3E}">
        <p14:creationId xmlns:p14="http://schemas.microsoft.com/office/powerpoint/2010/main" val="1309039767"/>
      </p:ext>
    </p:extLst>
  </p:cSld>
  <p:clrMapOvr>
    <a:masterClrMapping/>
  </p:clrMapOvr>
  <mc:AlternateContent xmlns:mc="http://schemas.openxmlformats.org/markup-compatibility/2006" xmlns:p14="http://schemas.microsoft.com/office/powerpoint/2010/main">
    <mc:Choice Requires="p14">
      <p:transition spd="slow" p14:dur="4400">
        <p14:honeycomb/>
        <p:sndAc>
          <p:stSnd>
            <p:snd r:embed="rId1" name="chimes.wav"/>
          </p:stSnd>
        </p:sndAc>
      </p:transition>
    </mc:Choice>
    <mc:Fallback xmlns="">
      <p:transition spd="slow">
        <p:fade/>
        <p:sndAc>
          <p:stSnd>
            <p:snd r:embed="rId3" name="chimes.wav"/>
          </p:stSnd>
        </p:sndAc>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642910" y="1600200"/>
            <a:ext cx="35433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338610" y="1600200"/>
            <a:ext cx="35433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1609AB8-EB67-4E67-9A9B-11FCB6D64425}" type="slidenum">
              <a:rPr lang="en-US"/>
              <a:pPr>
                <a:defRPr/>
              </a:pPr>
              <a:t>‹#›</a:t>
            </a:fld>
            <a:endParaRPr lang="en-US"/>
          </a:p>
        </p:txBody>
      </p:sp>
    </p:spTree>
    <p:extLst>
      <p:ext uri="{BB962C8B-B14F-4D97-AF65-F5344CB8AC3E}">
        <p14:creationId xmlns:p14="http://schemas.microsoft.com/office/powerpoint/2010/main" val="1939346107"/>
      </p:ext>
    </p:extLst>
  </p:cSld>
  <p:clrMapOvr>
    <a:masterClrMapping/>
  </p:clrMapOvr>
  <mc:AlternateContent xmlns:mc="http://schemas.openxmlformats.org/markup-compatibility/2006" xmlns:p14="http://schemas.microsoft.com/office/powerpoint/2010/main">
    <mc:Choice Requires="p14">
      <p:transition spd="slow" p14:dur="4400">
        <p14:honeycomb/>
        <p:sndAc>
          <p:stSnd>
            <p:snd r:embed="rId1" name="chimes.wav"/>
          </p:stSnd>
        </p:sndAc>
      </p:transition>
    </mc:Choice>
    <mc:Fallback xmlns="">
      <p:transition spd="slow">
        <p:fade/>
        <p:sndAc>
          <p:stSnd>
            <p:snd r:embed="rId3" name="chimes.wav"/>
          </p:stSnd>
        </p:sndAc>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57158" y="274638"/>
            <a:ext cx="8229600" cy="1143000"/>
          </a:xfrm>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357158"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57158"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54498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54498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1C5E25F-D9AD-4891-B357-FB77AD1CF2D2}" type="slidenum">
              <a:rPr lang="en-US"/>
              <a:pPr>
                <a:defRPr/>
              </a:pPr>
              <a:t>‹#›</a:t>
            </a:fld>
            <a:endParaRPr lang="en-US"/>
          </a:p>
        </p:txBody>
      </p:sp>
    </p:spTree>
    <p:extLst>
      <p:ext uri="{BB962C8B-B14F-4D97-AF65-F5344CB8AC3E}">
        <p14:creationId xmlns:p14="http://schemas.microsoft.com/office/powerpoint/2010/main" val="1087005589"/>
      </p:ext>
    </p:extLst>
  </p:cSld>
  <p:clrMapOvr>
    <a:masterClrMapping/>
  </p:clrMapOvr>
  <mc:AlternateContent xmlns:mc="http://schemas.openxmlformats.org/markup-compatibility/2006" xmlns:p14="http://schemas.microsoft.com/office/powerpoint/2010/main">
    <mc:Choice Requires="p14">
      <p:transition spd="slow" p14:dur="4400">
        <p14:honeycomb/>
        <p:sndAc>
          <p:stSnd>
            <p:snd r:embed="rId1" name="chimes.wav"/>
          </p:stSnd>
        </p:sndAc>
      </p:transition>
    </mc:Choice>
    <mc:Fallback xmlns="">
      <p:transition spd="slow">
        <p:fade/>
        <p:sndAc>
          <p:stSnd>
            <p:snd r:embed="rId3" name="chimes.wav"/>
          </p:stSnd>
        </p:sndAc>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7AFD26F-EE45-442A-B5FB-3481ABA390E2}" type="slidenum">
              <a:rPr lang="en-US"/>
              <a:pPr>
                <a:defRPr/>
              </a:pPr>
              <a:t>‹#›</a:t>
            </a:fld>
            <a:endParaRPr lang="en-US"/>
          </a:p>
        </p:txBody>
      </p:sp>
    </p:spTree>
    <p:extLst>
      <p:ext uri="{BB962C8B-B14F-4D97-AF65-F5344CB8AC3E}">
        <p14:creationId xmlns:p14="http://schemas.microsoft.com/office/powerpoint/2010/main" val="1390119203"/>
      </p:ext>
    </p:extLst>
  </p:cSld>
  <p:clrMapOvr>
    <a:masterClrMapping/>
  </p:clrMapOvr>
  <mc:AlternateContent xmlns:mc="http://schemas.openxmlformats.org/markup-compatibility/2006" xmlns:p14="http://schemas.microsoft.com/office/powerpoint/2010/main">
    <mc:Choice Requires="p14">
      <p:transition spd="slow" p14:dur="4400">
        <p14:honeycomb/>
        <p:sndAc>
          <p:stSnd>
            <p:snd r:embed="rId1" name="chimes.wav"/>
          </p:stSnd>
        </p:sndAc>
      </p:transition>
    </mc:Choice>
    <mc:Fallback xmlns="">
      <p:transition spd="slow">
        <p:fade/>
        <p:sndAc>
          <p:stSnd>
            <p:snd r:embed="rId3" name="chimes.wav"/>
          </p:stSnd>
        </p:sndAc>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E939ED9-1D46-4B22-9839-52FC669EC2C9}" type="slidenum">
              <a:rPr lang="en-US"/>
              <a:pPr>
                <a:defRPr/>
              </a:pPr>
              <a:t>‹#›</a:t>
            </a:fld>
            <a:endParaRPr lang="en-US"/>
          </a:p>
        </p:txBody>
      </p:sp>
    </p:spTree>
    <p:extLst>
      <p:ext uri="{BB962C8B-B14F-4D97-AF65-F5344CB8AC3E}">
        <p14:creationId xmlns:p14="http://schemas.microsoft.com/office/powerpoint/2010/main" val="4194901635"/>
      </p:ext>
    </p:extLst>
  </p:cSld>
  <p:clrMapOvr>
    <a:masterClrMapping/>
  </p:clrMapOvr>
  <mc:AlternateContent xmlns:mc="http://schemas.openxmlformats.org/markup-compatibility/2006" xmlns:p14="http://schemas.microsoft.com/office/powerpoint/2010/main">
    <mc:Choice Requires="p14">
      <p:transition spd="slow" p14:dur="4400">
        <p14:honeycomb/>
        <p:sndAc>
          <p:stSnd>
            <p:snd r:embed="rId1" name="chimes.wav"/>
          </p:stSnd>
        </p:sndAc>
      </p:transition>
    </mc:Choice>
    <mc:Fallback xmlns="">
      <p:transition spd="slow">
        <p:fade/>
        <p:sndAc>
          <p:stSnd>
            <p:snd r:embed="rId3" name="chimes.wav"/>
          </p:stSnd>
        </p:sndAc>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E39357D-B552-45F6-95D5-869257DD8D64}" type="slidenum">
              <a:rPr lang="en-US"/>
              <a:pPr>
                <a:defRPr/>
              </a:pPr>
              <a:t>‹#›</a:t>
            </a:fld>
            <a:endParaRPr lang="en-US"/>
          </a:p>
        </p:txBody>
      </p:sp>
    </p:spTree>
    <p:extLst>
      <p:ext uri="{BB962C8B-B14F-4D97-AF65-F5344CB8AC3E}">
        <p14:creationId xmlns:p14="http://schemas.microsoft.com/office/powerpoint/2010/main" val="741442304"/>
      </p:ext>
    </p:extLst>
  </p:cSld>
  <p:clrMapOvr>
    <a:masterClrMapping/>
  </p:clrMapOvr>
  <mc:AlternateContent xmlns:mc="http://schemas.openxmlformats.org/markup-compatibility/2006" xmlns:p14="http://schemas.microsoft.com/office/powerpoint/2010/main">
    <mc:Choice Requires="p14">
      <p:transition spd="slow" p14:dur="4400">
        <p14:honeycomb/>
        <p:sndAc>
          <p:stSnd>
            <p:snd r:embed="rId1" name="chimes.wav"/>
          </p:stSnd>
        </p:sndAc>
      </p:transition>
    </mc:Choice>
    <mc:Fallback xmlns="">
      <p:transition spd="slow">
        <p:fade/>
        <p:sndAc>
          <p:stSnd>
            <p:snd r:embed="rId3" name="chimes.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01FACAC-1263-4183-9AAA-3F48310EC6C2}" type="datetimeFigureOut">
              <a:rPr lang="ar-IQ" smtClean="0"/>
              <a:pPr/>
              <a:t>30/07/1446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0788933-CACA-43A5-B10A-0C6B4F202024}" type="slidenum">
              <a:rPr lang="ar-IQ" smtClean="0"/>
              <a:pPr/>
              <a:t>‹#›</a:t>
            </a:fld>
            <a:endParaRPr lang="ar-IQ"/>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ar-SA" noProof="0" smtClean="0"/>
              <a:t>انقر فوق الأيقونة لإضافة صورة</a:t>
            </a:r>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BD3A412-E052-4588-A2FA-B327CB84B5D1}" type="slidenum">
              <a:rPr lang="en-US"/>
              <a:pPr>
                <a:defRPr/>
              </a:pPr>
              <a:t>‹#›</a:t>
            </a:fld>
            <a:endParaRPr lang="en-US"/>
          </a:p>
        </p:txBody>
      </p:sp>
    </p:spTree>
    <p:extLst>
      <p:ext uri="{BB962C8B-B14F-4D97-AF65-F5344CB8AC3E}">
        <p14:creationId xmlns:p14="http://schemas.microsoft.com/office/powerpoint/2010/main" val="2841546587"/>
      </p:ext>
    </p:extLst>
  </p:cSld>
  <p:clrMapOvr>
    <a:masterClrMapping/>
  </p:clrMapOvr>
  <mc:AlternateContent xmlns:mc="http://schemas.openxmlformats.org/markup-compatibility/2006" xmlns:p14="http://schemas.microsoft.com/office/powerpoint/2010/main">
    <mc:Choice Requires="p14">
      <p:transition spd="slow" p14:dur="4400">
        <p14:honeycomb/>
        <p:sndAc>
          <p:stSnd>
            <p:snd r:embed="rId1" name="chimes.wav"/>
          </p:stSnd>
        </p:sndAc>
      </p:transition>
    </mc:Choice>
    <mc:Fallback xmlns="">
      <p:transition spd="slow">
        <p:fade/>
        <p:sndAc>
          <p:stSnd>
            <p:snd r:embed="rId3" name="chimes.wav"/>
          </p:stSnd>
        </p:sndAc>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E61627-456D-4305-B823-FE1432A3B405}" type="slidenum">
              <a:rPr lang="en-US"/>
              <a:pPr>
                <a:defRPr/>
              </a:pPr>
              <a:t>‹#›</a:t>
            </a:fld>
            <a:endParaRPr lang="en-US"/>
          </a:p>
        </p:txBody>
      </p:sp>
    </p:spTree>
    <p:extLst>
      <p:ext uri="{BB962C8B-B14F-4D97-AF65-F5344CB8AC3E}">
        <p14:creationId xmlns:p14="http://schemas.microsoft.com/office/powerpoint/2010/main" val="2807770911"/>
      </p:ext>
    </p:extLst>
  </p:cSld>
  <p:clrMapOvr>
    <a:masterClrMapping/>
  </p:clrMapOvr>
  <mc:AlternateContent xmlns:mc="http://schemas.openxmlformats.org/markup-compatibility/2006" xmlns:p14="http://schemas.microsoft.com/office/powerpoint/2010/main">
    <mc:Choice Requires="p14">
      <p:transition spd="slow" p14:dur="4400">
        <p14:honeycomb/>
        <p:sndAc>
          <p:stSnd>
            <p:snd r:embed="rId1" name="chimes.wav"/>
          </p:stSnd>
        </p:sndAc>
      </p:transition>
    </mc:Choice>
    <mc:Fallback xmlns="">
      <p:transition spd="slow">
        <p:fade/>
        <p:sndAc>
          <p:stSnd>
            <p:snd r:embed="rId3" name="chimes.wav"/>
          </p:stSnd>
        </p:sndAc>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8"/>
            <a:ext cx="18288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1371600" y="274638"/>
            <a:ext cx="53340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1C7A4F-7D0B-4B3F-9A55-CC199C5F8A9F}" type="slidenum">
              <a:rPr lang="en-US"/>
              <a:pPr>
                <a:defRPr/>
              </a:pPr>
              <a:t>‹#›</a:t>
            </a:fld>
            <a:endParaRPr lang="en-US"/>
          </a:p>
        </p:txBody>
      </p:sp>
    </p:spTree>
    <p:extLst>
      <p:ext uri="{BB962C8B-B14F-4D97-AF65-F5344CB8AC3E}">
        <p14:creationId xmlns:p14="http://schemas.microsoft.com/office/powerpoint/2010/main" val="3705043785"/>
      </p:ext>
    </p:extLst>
  </p:cSld>
  <p:clrMapOvr>
    <a:masterClrMapping/>
  </p:clrMapOvr>
  <mc:AlternateContent xmlns:mc="http://schemas.openxmlformats.org/markup-compatibility/2006" xmlns:p14="http://schemas.microsoft.com/office/powerpoint/2010/main">
    <mc:Choice Requires="p14">
      <p:transition spd="slow" p14:dur="4400">
        <p14:honeycomb/>
        <p:sndAc>
          <p:stSnd>
            <p:snd r:embed="rId1" name="chimes.wav"/>
          </p:stSnd>
        </p:sndAc>
      </p:transition>
    </mc:Choice>
    <mc:Fallback xmlns="">
      <p:transition spd="slow">
        <p:fade/>
        <p:sndAc>
          <p:stSnd>
            <p:snd r:embed="rId3" name="chimes.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1FACAC-1263-4183-9AAA-3F48310EC6C2}" type="datetimeFigureOut">
              <a:rPr lang="ar-IQ" smtClean="0"/>
              <a:pPr/>
              <a:t>30/07/1446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0788933-CACA-43A5-B10A-0C6B4F202024}"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D01FACAC-1263-4183-9AAA-3F48310EC6C2}" type="datetimeFigureOut">
              <a:rPr lang="ar-IQ" smtClean="0"/>
              <a:pPr/>
              <a:t>30/07/1446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0788933-CACA-43A5-B10A-0C6B4F202024}"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D01FACAC-1263-4183-9AAA-3F48310EC6C2}" type="datetimeFigureOut">
              <a:rPr lang="ar-IQ" smtClean="0"/>
              <a:pPr/>
              <a:t>30/07/1446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0788933-CACA-43A5-B10A-0C6B4F202024}"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D01FACAC-1263-4183-9AAA-3F48310EC6C2}" type="datetimeFigureOut">
              <a:rPr lang="ar-IQ" smtClean="0"/>
              <a:pPr/>
              <a:t>30/07/1446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0788933-CACA-43A5-B10A-0C6B4F202024}"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1FACAC-1263-4183-9AAA-3F48310EC6C2}" type="datetimeFigureOut">
              <a:rPr lang="ar-IQ" smtClean="0"/>
              <a:pPr/>
              <a:t>30/07/1446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0788933-CACA-43A5-B10A-0C6B4F202024}"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1FACAC-1263-4183-9AAA-3F48310EC6C2}" type="datetimeFigureOut">
              <a:rPr lang="ar-IQ" smtClean="0"/>
              <a:pPr/>
              <a:t>30/07/1446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0788933-CACA-43A5-B10A-0C6B4F202024}"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1FACAC-1263-4183-9AAA-3F48310EC6C2}" type="datetimeFigureOut">
              <a:rPr lang="ar-IQ" smtClean="0"/>
              <a:pPr/>
              <a:t>30/07/1446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0788933-CACA-43A5-B10A-0C6B4F202024}"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audio" Target="../media/audio1.wav"/><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audio" Target="../media/audio1.wav"/><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01FACAC-1263-4183-9AAA-3F48310EC6C2}" type="datetimeFigureOut">
              <a:rPr lang="ar-IQ" smtClean="0"/>
              <a:pPr/>
              <a:t>30/07/1446</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0788933-CACA-43A5-B10A-0C6B4F202024}"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571500" y="274638"/>
            <a:ext cx="7315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1028" name="Rectangle 3"/>
          <p:cNvSpPr>
            <a:spLocks noGrp="1" noChangeArrowheads="1"/>
          </p:cNvSpPr>
          <p:nvPr>
            <p:ph type="body" idx="1"/>
          </p:nvPr>
        </p:nvSpPr>
        <p:spPr bwMode="auto">
          <a:xfrm>
            <a:off x="647700" y="1600200"/>
            <a:ext cx="7239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2" name="Rectangle 4"/>
          <p:cNvSpPr>
            <a:spLocks noGrp="1" noChangeArrowheads="1"/>
          </p:cNvSpPr>
          <p:nvPr>
            <p:ph type="dt" sz="half" idx="2"/>
          </p:nvPr>
        </p:nvSpPr>
        <p:spPr bwMode="auto">
          <a:xfrm>
            <a:off x="647700" y="6245225"/>
            <a:ext cx="1905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2"/>
                </a:solidFill>
                <a:latin typeface="+mn-lt"/>
              </a:defRPr>
            </a:lvl1pPr>
          </a:lstStyle>
          <a:p>
            <a:pPr>
              <a:defRPr/>
            </a:pPr>
            <a:endParaRPr lang="en-US"/>
          </a:p>
        </p:txBody>
      </p:sp>
      <p:sp>
        <p:nvSpPr>
          <p:cNvPr id="1029" name="Rectangle 5"/>
          <p:cNvSpPr>
            <a:spLocks noGrp="1" noChangeArrowheads="1"/>
          </p:cNvSpPr>
          <p:nvPr>
            <p:ph type="ftr" sz="quarter" idx="3"/>
          </p:nvPr>
        </p:nvSpPr>
        <p:spPr bwMode="auto">
          <a:xfrm>
            <a:off x="27051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chemeClr val="tx2"/>
                </a:solidFill>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57531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2"/>
                </a:solidFill>
                <a:latin typeface="+mn-lt"/>
              </a:defRPr>
            </a:lvl1pPr>
          </a:lstStyle>
          <a:p>
            <a:pPr>
              <a:defRPr/>
            </a:pPr>
            <a:fld id="{A33F1D74-CB91-496B-9B74-FB5BA34773A3}" type="slidenum">
              <a:rPr lang="en-US"/>
              <a:pPr>
                <a:defRPr/>
              </a:pPr>
              <a:t>‹#›</a:t>
            </a:fld>
            <a:endParaRPr lang="en-US"/>
          </a:p>
        </p:txBody>
      </p:sp>
    </p:spTree>
    <p:extLst>
      <p:ext uri="{BB962C8B-B14F-4D97-AF65-F5344CB8AC3E}">
        <p14:creationId xmlns:p14="http://schemas.microsoft.com/office/powerpoint/2010/main" val="2376979186"/>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mc:AlternateContent xmlns:mc="http://schemas.openxmlformats.org/markup-compatibility/2006" xmlns:p14="http://schemas.microsoft.com/office/powerpoint/2010/main">
    <mc:Choice Requires="p14">
      <p:transition spd="slow" p14:dur="4400">
        <p14:honeycomb/>
        <p:sndAc>
          <p:stSnd>
            <p:snd r:embed="rId13" name="chimes.wav"/>
          </p:stSnd>
        </p:sndAc>
      </p:transition>
    </mc:Choice>
    <mc:Fallback xmlns="">
      <p:transition spd="slow">
        <p:fade/>
        <p:sndAc>
          <p:stSnd>
            <p:snd r:embed="rId15" name="chimes.wav"/>
          </p:stSnd>
        </p:sndAc>
      </p:transition>
    </mc:Fallback>
  </mc:AlternateContent>
  <p:txStyles>
    <p:titleStyle>
      <a:lvl1pPr algn="r" rtl="1" eaLnBrk="1" fontAlgn="base" hangingPunct="1">
        <a:spcBef>
          <a:spcPct val="0"/>
        </a:spcBef>
        <a:spcAft>
          <a:spcPct val="0"/>
        </a:spcAft>
        <a:defRPr sz="4400">
          <a:solidFill>
            <a:schemeClr val="tx2"/>
          </a:solidFill>
          <a:latin typeface="+mj-lt"/>
          <a:ea typeface="+mj-ea"/>
          <a:cs typeface="Arial" charset="0"/>
        </a:defRPr>
      </a:lvl1pPr>
      <a:lvl2pPr algn="r" rtl="1" eaLnBrk="1" fontAlgn="base" hangingPunct="1">
        <a:spcBef>
          <a:spcPct val="0"/>
        </a:spcBef>
        <a:spcAft>
          <a:spcPct val="0"/>
        </a:spcAft>
        <a:defRPr sz="4400">
          <a:solidFill>
            <a:schemeClr val="tx2"/>
          </a:solidFill>
          <a:latin typeface="Garamond" pitchFamily="18" charset="0"/>
          <a:cs typeface="Arial" charset="0"/>
        </a:defRPr>
      </a:lvl2pPr>
      <a:lvl3pPr algn="r" rtl="1" eaLnBrk="1" fontAlgn="base" hangingPunct="1">
        <a:spcBef>
          <a:spcPct val="0"/>
        </a:spcBef>
        <a:spcAft>
          <a:spcPct val="0"/>
        </a:spcAft>
        <a:defRPr sz="4400">
          <a:solidFill>
            <a:schemeClr val="tx2"/>
          </a:solidFill>
          <a:latin typeface="Garamond" pitchFamily="18" charset="0"/>
          <a:cs typeface="Arial" charset="0"/>
        </a:defRPr>
      </a:lvl3pPr>
      <a:lvl4pPr algn="r" rtl="1" eaLnBrk="1" fontAlgn="base" hangingPunct="1">
        <a:spcBef>
          <a:spcPct val="0"/>
        </a:spcBef>
        <a:spcAft>
          <a:spcPct val="0"/>
        </a:spcAft>
        <a:defRPr sz="4400">
          <a:solidFill>
            <a:schemeClr val="tx2"/>
          </a:solidFill>
          <a:latin typeface="Garamond" pitchFamily="18" charset="0"/>
          <a:cs typeface="Arial" charset="0"/>
        </a:defRPr>
      </a:lvl4pPr>
      <a:lvl5pPr algn="r" rtl="1" eaLnBrk="1" fontAlgn="base" hangingPunct="1">
        <a:spcBef>
          <a:spcPct val="0"/>
        </a:spcBef>
        <a:spcAft>
          <a:spcPct val="0"/>
        </a:spcAft>
        <a:defRPr sz="4400">
          <a:solidFill>
            <a:schemeClr val="tx2"/>
          </a:solidFill>
          <a:latin typeface="Garamond" pitchFamily="18" charset="0"/>
          <a:cs typeface="Arial" charset="0"/>
        </a:defRPr>
      </a:lvl5pPr>
      <a:lvl6pPr marL="457200" algn="l" rtl="1" eaLnBrk="1" fontAlgn="base" hangingPunct="1">
        <a:spcBef>
          <a:spcPct val="0"/>
        </a:spcBef>
        <a:spcAft>
          <a:spcPct val="0"/>
        </a:spcAft>
        <a:defRPr sz="4400">
          <a:solidFill>
            <a:schemeClr val="tx2"/>
          </a:solidFill>
          <a:latin typeface="Garamond" pitchFamily="18" charset="0"/>
        </a:defRPr>
      </a:lvl6pPr>
      <a:lvl7pPr marL="914400" algn="l" rtl="1" eaLnBrk="1" fontAlgn="base" hangingPunct="1">
        <a:spcBef>
          <a:spcPct val="0"/>
        </a:spcBef>
        <a:spcAft>
          <a:spcPct val="0"/>
        </a:spcAft>
        <a:defRPr sz="4400">
          <a:solidFill>
            <a:schemeClr val="tx2"/>
          </a:solidFill>
          <a:latin typeface="Garamond" pitchFamily="18" charset="0"/>
        </a:defRPr>
      </a:lvl7pPr>
      <a:lvl8pPr marL="1371600" algn="l" rtl="1" eaLnBrk="1" fontAlgn="base" hangingPunct="1">
        <a:spcBef>
          <a:spcPct val="0"/>
        </a:spcBef>
        <a:spcAft>
          <a:spcPct val="0"/>
        </a:spcAft>
        <a:defRPr sz="4400">
          <a:solidFill>
            <a:schemeClr val="tx2"/>
          </a:solidFill>
          <a:latin typeface="Garamond" pitchFamily="18" charset="0"/>
        </a:defRPr>
      </a:lvl8pPr>
      <a:lvl9pPr marL="1828800" algn="l" rtl="1" eaLnBrk="1" fontAlgn="base" hangingPunct="1">
        <a:spcBef>
          <a:spcPct val="0"/>
        </a:spcBef>
        <a:spcAft>
          <a:spcPct val="0"/>
        </a:spcAft>
        <a:defRPr sz="4400">
          <a:solidFill>
            <a:schemeClr val="tx2"/>
          </a:solidFill>
          <a:latin typeface="Garamond" pitchFamily="18" charset="0"/>
        </a:defRPr>
      </a:lvl9pPr>
    </p:titleStyle>
    <p:bodyStyle>
      <a:lvl1pPr marL="342900" indent="-342900" algn="r" rtl="1" eaLnBrk="1" fontAlgn="base" hangingPunct="1">
        <a:spcBef>
          <a:spcPct val="20000"/>
        </a:spcBef>
        <a:spcAft>
          <a:spcPct val="0"/>
        </a:spcAft>
        <a:buChar char="•"/>
        <a:defRPr sz="3200">
          <a:solidFill>
            <a:schemeClr val="tx2"/>
          </a:solidFill>
          <a:latin typeface="+mn-lt"/>
          <a:ea typeface="+mn-ea"/>
          <a:cs typeface="Arial" charset="0"/>
        </a:defRPr>
      </a:lvl1pPr>
      <a:lvl2pPr marL="742950" indent="-285750" algn="r" rtl="1" eaLnBrk="1" fontAlgn="base" hangingPunct="1">
        <a:spcBef>
          <a:spcPct val="20000"/>
        </a:spcBef>
        <a:spcAft>
          <a:spcPct val="0"/>
        </a:spcAft>
        <a:buChar char="–"/>
        <a:defRPr sz="2800">
          <a:solidFill>
            <a:schemeClr val="tx2"/>
          </a:solidFill>
          <a:latin typeface="+mn-lt"/>
        </a:defRPr>
      </a:lvl2pPr>
      <a:lvl3pPr marL="1143000" indent="-228600" algn="r" rtl="1" eaLnBrk="1" fontAlgn="base" hangingPunct="1">
        <a:spcBef>
          <a:spcPct val="20000"/>
        </a:spcBef>
        <a:spcAft>
          <a:spcPct val="0"/>
        </a:spcAft>
        <a:buChar char="•"/>
        <a:defRPr sz="2400">
          <a:solidFill>
            <a:schemeClr val="tx2"/>
          </a:solidFill>
          <a:latin typeface="+mn-lt"/>
        </a:defRPr>
      </a:lvl3pPr>
      <a:lvl4pPr marL="1600200" indent="-228600" algn="r" rtl="1" eaLnBrk="1" fontAlgn="base" hangingPunct="1">
        <a:spcBef>
          <a:spcPct val="20000"/>
        </a:spcBef>
        <a:spcAft>
          <a:spcPct val="0"/>
        </a:spcAft>
        <a:buChar char="–"/>
        <a:defRPr sz="2000">
          <a:solidFill>
            <a:schemeClr val="tx2"/>
          </a:solidFill>
          <a:latin typeface="+mn-lt"/>
        </a:defRPr>
      </a:lvl4pPr>
      <a:lvl5pPr marL="2057400" indent="-228600" algn="r" rtl="1" eaLnBrk="1" fontAlgn="base" hangingPunct="1">
        <a:spcBef>
          <a:spcPct val="20000"/>
        </a:spcBef>
        <a:spcAft>
          <a:spcPct val="0"/>
        </a:spcAft>
        <a:buChar char="»"/>
        <a:defRPr sz="2000">
          <a:solidFill>
            <a:schemeClr val="tx2"/>
          </a:solidFill>
          <a:latin typeface="+mn-lt"/>
        </a:defRPr>
      </a:lvl5pPr>
      <a:lvl6pPr marL="2514600" indent="-228600" algn="r" rtl="1" eaLnBrk="1" fontAlgn="base" hangingPunct="1">
        <a:spcBef>
          <a:spcPct val="20000"/>
        </a:spcBef>
        <a:spcAft>
          <a:spcPct val="0"/>
        </a:spcAft>
        <a:buChar char="»"/>
        <a:defRPr sz="2000">
          <a:solidFill>
            <a:schemeClr val="tx2"/>
          </a:solidFill>
          <a:latin typeface="+mn-lt"/>
        </a:defRPr>
      </a:lvl6pPr>
      <a:lvl7pPr marL="2971800" indent="-228600" algn="r" rtl="1" eaLnBrk="1" fontAlgn="base" hangingPunct="1">
        <a:spcBef>
          <a:spcPct val="20000"/>
        </a:spcBef>
        <a:spcAft>
          <a:spcPct val="0"/>
        </a:spcAft>
        <a:buChar char="»"/>
        <a:defRPr sz="2000">
          <a:solidFill>
            <a:schemeClr val="tx2"/>
          </a:solidFill>
          <a:latin typeface="+mn-lt"/>
        </a:defRPr>
      </a:lvl7pPr>
      <a:lvl8pPr marL="3429000" indent="-228600" algn="r" rtl="1" eaLnBrk="1" fontAlgn="base" hangingPunct="1">
        <a:spcBef>
          <a:spcPct val="20000"/>
        </a:spcBef>
        <a:spcAft>
          <a:spcPct val="0"/>
        </a:spcAft>
        <a:buChar char="»"/>
        <a:defRPr sz="2000">
          <a:solidFill>
            <a:schemeClr val="tx2"/>
          </a:solidFill>
          <a:latin typeface="+mn-lt"/>
        </a:defRPr>
      </a:lvl8pPr>
      <a:lvl9pPr marL="3886200" indent="-228600" algn="r" rtl="1" eaLnBrk="1" fontAlgn="base" hangingPunct="1">
        <a:spcBef>
          <a:spcPct val="20000"/>
        </a:spcBef>
        <a:spcAft>
          <a:spcPct val="0"/>
        </a:spcAft>
        <a:buChar char="»"/>
        <a:defRPr sz="2000">
          <a:solidFill>
            <a:schemeClr val="tx2"/>
          </a:solidFill>
          <a:latin typeface="+mn-lt"/>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52400" y="1066800"/>
            <a:ext cx="9448800" cy="5181600"/>
          </a:xfrm>
        </p:spPr>
        <p:txBody>
          <a:bodyPr/>
          <a:lstStyle/>
          <a:p>
            <a:r>
              <a:rPr lang="ar-IQ" sz="72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مادة تفسير آيات الأحكام</a:t>
            </a:r>
          </a:p>
          <a:p>
            <a:r>
              <a:rPr lang="ar-IQ" sz="4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قسم </a:t>
            </a:r>
            <a:r>
              <a:rPr lang="ar-SA" sz="4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التربية الدينية</a:t>
            </a:r>
            <a:endParaRPr lang="ar-IQ" sz="4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a:p>
            <a:r>
              <a:rPr lang="ar-IQ" sz="4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المرحلة الثالثة</a:t>
            </a:r>
          </a:p>
          <a:p>
            <a:endParaRPr lang="ar-IQ" sz="16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a:p>
            <a:r>
              <a:rPr lang="ar-IQ" sz="4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د. اراز عباس احمد</a:t>
            </a:r>
            <a:endParaRPr lang="ar-SA" sz="4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ar-IQ" sz="4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2024</a:t>
            </a:r>
            <a:r>
              <a:rPr lang="ar-SA" sz="4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ar-IQ" sz="4000"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2025</a:t>
            </a:r>
            <a:endParaRPr lang="ar-IQ" sz="40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lstStyle/>
          <a:p>
            <a:r>
              <a:rPr lang="ar-SA" dirty="0"/>
              <a:t>خامسا: أهمية دراسة هذا </a:t>
            </a:r>
            <a:r>
              <a:rPr lang="ar-SA" dirty="0" smtClean="0"/>
              <a:t>العلم</a:t>
            </a:r>
            <a:endParaRPr lang="en-US" dirty="0"/>
          </a:p>
        </p:txBody>
      </p:sp>
      <p:sp>
        <p:nvSpPr>
          <p:cNvPr id="3" name="Content Placeholder 2"/>
          <p:cNvSpPr>
            <a:spLocks noGrp="1"/>
          </p:cNvSpPr>
          <p:nvPr>
            <p:ph idx="1"/>
          </p:nvPr>
        </p:nvSpPr>
        <p:spPr>
          <a:xfrm>
            <a:off x="457200" y="1600200"/>
            <a:ext cx="8229600" cy="5105400"/>
          </a:xfrm>
        </p:spPr>
        <p:txBody>
          <a:bodyPr>
            <a:normAutofit fontScale="85000" lnSpcReduction="20000"/>
          </a:bodyPr>
          <a:lstStyle/>
          <a:p>
            <a:r>
              <a:rPr lang="ar-SA" dirty="0"/>
              <a:t>تكمن أهمية دراسة هذا العلم فيما يلي:</a:t>
            </a:r>
            <a:endParaRPr lang="en-US" dirty="0"/>
          </a:p>
          <a:p>
            <a:r>
              <a:rPr lang="ar-SA" dirty="0"/>
              <a:t>1-ربط طلاب العلم بالقران والغرس في ذهنه أهمية بل وضرورة العودة للقران في كافة شؤون الحياة والاستنباط منه،إذ فيه تفصيل كل شيء.</a:t>
            </a:r>
            <a:endParaRPr lang="en-US" dirty="0"/>
          </a:p>
          <a:p>
            <a:r>
              <a:rPr lang="ar-SA" dirty="0"/>
              <a:t>2-معرفة النصوص القرانية المتعلقة بالاحكام-ايات الاحكام-ذلك ان العلماء اشترطوا معرفتها لمن يريد بلوغ مرتبة الاجتهاد.</a:t>
            </a:r>
            <a:endParaRPr lang="en-US" dirty="0"/>
          </a:p>
          <a:p>
            <a:r>
              <a:rPr lang="ar-SA" dirty="0"/>
              <a:t>3-معرفة الاحكام المنصوصة والمستنبطة في القران الكريم، وتزويد الطالب بذخيرة فقهية واستنباطية واسعة بذل فيها علماء الأمة جهودا جبارة.</a:t>
            </a:r>
            <a:endParaRPr lang="en-US" dirty="0"/>
          </a:p>
          <a:p>
            <a:r>
              <a:rPr lang="ar-SA" dirty="0"/>
              <a:t>4-تعلم الطالب وتدربه على الاستدلال والاستنباط من خلال دراسته لاستنباطات الائمة ومناهجهم فيها،وكيفية تعاملهم مع النصوص مما ينمي عندهم الملكة الفقهية،والاستنباطية،ويؤهلهم للنظر الاجتهادي في المسائل. </a:t>
            </a:r>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lstStyle/>
          <a:p>
            <a:pPr algn="justLow">
              <a:buNone/>
            </a:pPr>
            <a:r>
              <a:rPr lang="ar-IQ" dirty="0" smtClean="0"/>
              <a:t> </a:t>
            </a:r>
            <a:endParaRPr lang="ar-IQ" dirty="0"/>
          </a:p>
        </p:txBody>
      </p:sp>
    </p:spTree>
    <p:extLst>
      <p:ext uri="{BB962C8B-B14F-4D97-AF65-F5344CB8AC3E}">
        <p14:creationId xmlns:p14="http://schemas.microsoft.com/office/powerpoint/2010/main" val="332994862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Low">
              <a:buNone/>
            </a:pPr>
            <a:endParaRPr lang="ar-IQ" dirty="0" smtClean="0"/>
          </a:p>
        </p:txBody>
      </p:sp>
    </p:spTree>
    <p:extLst>
      <p:ext uri="{BB962C8B-B14F-4D97-AF65-F5344CB8AC3E}">
        <p14:creationId xmlns:p14="http://schemas.microsoft.com/office/powerpoint/2010/main" val="375685594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Low">
              <a:buNone/>
            </a:pPr>
            <a:endParaRPr lang="ar-IQ" dirty="0"/>
          </a:p>
        </p:txBody>
      </p:sp>
    </p:spTree>
    <p:extLst>
      <p:ext uri="{BB962C8B-B14F-4D97-AF65-F5344CB8AC3E}">
        <p14:creationId xmlns:p14="http://schemas.microsoft.com/office/powerpoint/2010/main" val="24496268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lstStyle/>
          <a:p>
            <a:pPr algn="justLow">
              <a:buNone/>
            </a:pPr>
            <a:endParaRPr lang="ar-IQ" dirty="0"/>
          </a:p>
        </p:txBody>
      </p:sp>
    </p:spTree>
    <p:extLst>
      <p:ext uri="{BB962C8B-B14F-4D97-AF65-F5344CB8AC3E}">
        <p14:creationId xmlns:p14="http://schemas.microsoft.com/office/powerpoint/2010/main" val="213239284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lstStyle/>
          <a:p>
            <a:pPr algn="justLow">
              <a:buNone/>
            </a:pPr>
            <a:endParaRPr lang="ar-IQ" dirty="0"/>
          </a:p>
        </p:txBody>
      </p:sp>
    </p:spTree>
    <p:extLst>
      <p:ext uri="{BB962C8B-B14F-4D97-AF65-F5344CB8AC3E}">
        <p14:creationId xmlns:p14="http://schemas.microsoft.com/office/powerpoint/2010/main" val="37979448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lstStyle/>
          <a:p>
            <a:pPr algn="justLow">
              <a:buNone/>
            </a:pPr>
            <a:endParaRPr lang="ar-IQ" dirty="0"/>
          </a:p>
        </p:txBody>
      </p:sp>
    </p:spTree>
    <p:extLst>
      <p:ext uri="{BB962C8B-B14F-4D97-AF65-F5344CB8AC3E}">
        <p14:creationId xmlns:p14="http://schemas.microsoft.com/office/powerpoint/2010/main" val="357744821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lstStyle/>
          <a:p>
            <a:pPr algn="justLow">
              <a:buNone/>
            </a:pPr>
            <a:endParaRPr lang="ar-IQ" dirty="0"/>
          </a:p>
        </p:txBody>
      </p:sp>
    </p:spTree>
    <p:extLst>
      <p:ext uri="{BB962C8B-B14F-4D97-AF65-F5344CB8AC3E}">
        <p14:creationId xmlns:p14="http://schemas.microsoft.com/office/powerpoint/2010/main" val="108507172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a:bodyPr>
          <a:lstStyle/>
          <a:p>
            <a:pPr algn="justLow">
              <a:buNone/>
            </a:pPr>
            <a:endParaRPr lang="ar-IQ" dirty="0" smtClean="0"/>
          </a:p>
        </p:txBody>
      </p:sp>
    </p:spTree>
    <p:extLst>
      <p:ext uri="{BB962C8B-B14F-4D97-AF65-F5344CB8AC3E}">
        <p14:creationId xmlns:p14="http://schemas.microsoft.com/office/powerpoint/2010/main" val="407244630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lstStyle/>
          <a:p>
            <a:pPr algn="justLow">
              <a:buNone/>
            </a:pPr>
            <a:endParaRPr lang="ar-IQ" dirty="0"/>
          </a:p>
        </p:txBody>
      </p:sp>
    </p:spTree>
    <p:extLst>
      <p:ext uri="{BB962C8B-B14F-4D97-AF65-F5344CB8AC3E}">
        <p14:creationId xmlns:p14="http://schemas.microsoft.com/office/powerpoint/2010/main" val="307435702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Low">
              <a:buNone/>
            </a:pPr>
            <a:endParaRPr lang="ar-IQ" dirty="0"/>
          </a:p>
        </p:txBody>
      </p:sp>
    </p:spTree>
    <p:extLst>
      <p:ext uri="{BB962C8B-B14F-4D97-AF65-F5344CB8AC3E}">
        <p14:creationId xmlns:p14="http://schemas.microsoft.com/office/powerpoint/2010/main" val="1542064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style>
          <a:lnRef idx="2">
            <a:schemeClr val="accent4"/>
          </a:lnRef>
          <a:fillRef idx="1">
            <a:schemeClr val="lt1"/>
          </a:fillRef>
          <a:effectRef idx="0">
            <a:schemeClr val="accent4"/>
          </a:effectRef>
          <a:fontRef idx="minor">
            <a:schemeClr val="dk1"/>
          </a:fontRef>
        </p:style>
        <p:txBody>
          <a:bodyPr>
            <a:normAutofit fontScale="90000"/>
          </a:bodyPr>
          <a:lstStyle/>
          <a:p>
            <a:r>
              <a:rPr lang="ar-IQ" dirty="0" smtClean="0"/>
              <a:t/>
            </a:r>
            <a:br>
              <a:rPr lang="ar-IQ" dirty="0" smtClean="0"/>
            </a:br>
            <a:r>
              <a:rPr lang="ar-SA" dirty="0" smtClean="0"/>
              <a:t>سادسا</a:t>
            </a:r>
            <a:r>
              <a:rPr lang="ar-SA" dirty="0"/>
              <a:t>: أهم مؤلفات أحكام القرآن</a:t>
            </a:r>
            <a:r>
              <a:rPr lang="en-US" dirty="0"/>
              <a:t/>
            </a:r>
            <a:br>
              <a:rPr lang="en-US" dirty="0"/>
            </a:br>
            <a:endParaRPr lang="ar-IQ"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cs typeface="Ali-A-Sahifa" pitchFamily="2" charset="-78"/>
            </a:endParaRPr>
          </a:p>
        </p:txBody>
      </p:sp>
      <p:sp>
        <p:nvSpPr>
          <p:cNvPr id="3" name="Content Placeholder 2"/>
          <p:cNvSpPr>
            <a:spLocks noGrp="1"/>
          </p:cNvSpPr>
          <p:nvPr>
            <p:ph idx="1"/>
          </p:nvPr>
        </p:nvSpPr>
        <p:spPr>
          <a:xfrm>
            <a:off x="457200" y="1447800"/>
            <a:ext cx="8229600" cy="5410200"/>
          </a:xfrm>
        </p:spPr>
        <p:txBody>
          <a:bodyPr>
            <a:normAutofit lnSpcReduction="10000"/>
          </a:bodyPr>
          <a:lstStyle/>
          <a:p>
            <a:r>
              <a:rPr lang="ar-SA" dirty="0"/>
              <a:t>صنفت العديد من المؤلفات المختصّة في علم آيات الأحكام، منها:</a:t>
            </a:r>
            <a:endParaRPr lang="en-US" dirty="0"/>
          </a:p>
          <a:p>
            <a:r>
              <a:rPr lang="ar-SA" dirty="0"/>
              <a:t>1-أحكام القرآن لابن عربي المالكي.</a:t>
            </a:r>
            <a:endParaRPr lang="en-US" dirty="0"/>
          </a:p>
          <a:p>
            <a:r>
              <a:rPr lang="ar-SA" dirty="0"/>
              <a:t>2- أحكام القرآن للجصاص الحنفي.</a:t>
            </a:r>
            <a:endParaRPr lang="en-US" dirty="0"/>
          </a:p>
          <a:p>
            <a:r>
              <a:rPr lang="ar-SA" dirty="0"/>
              <a:t>3- تفسير آيات الأحكام للشيخ محمد علي السايس.</a:t>
            </a:r>
            <a:endParaRPr lang="en-US" dirty="0"/>
          </a:p>
          <a:p>
            <a:r>
              <a:rPr lang="ar-SA" dirty="0"/>
              <a:t>4-نيل المرام لمحمد صديق خان الهندي. </a:t>
            </a:r>
            <a:endParaRPr lang="en-US" dirty="0"/>
          </a:p>
          <a:p>
            <a:r>
              <a:rPr lang="ar-SA" dirty="0"/>
              <a:t>5-روائع البيان في تفسير آيات الأحكام لمحمد علي الصابوني</a:t>
            </a:r>
            <a:r>
              <a:rPr lang="en-US" dirty="0"/>
              <a:t/>
            </a:r>
            <a:br>
              <a:rPr lang="en-US" dirty="0"/>
            </a:br>
            <a:r>
              <a:rPr lang="en-US" dirty="0"/>
              <a:t/>
            </a:r>
            <a:br>
              <a:rPr lang="en-US" dirty="0"/>
            </a:br>
            <a:endParaRPr lang="ar-IQ"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cs typeface="Ali-A-Sahifa" pitchFamily="2" charset="-78"/>
            </a:endParaRP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justLow">
              <a:buNone/>
            </a:pPr>
            <a:endParaRPr lang="ar-IQ" dirty="0"/>
          </a:p>
        </p:txBody>
      </p:sp>
    </p:spTree>
    <p:extLst>
      <p:ext uri="{BB962C8B-B14F-4D97-AF65-F5344CB8AC3E}">
        <p14:creationId xmlns:p14="http://schemas.microsoft.com/office/powerpoint/2010/main" val="1389672184"/>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548675834"/>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a:xfrm>
            <a:off x="457200" y="1447800"/>
            <a:ext cx="8229600" cy="4800600"/>
          </a:xfrm>
        </p:spPr>
        <p:txBody>
          <a:bodyPr>
            <a:noAutofit/>
          </a:bodyPr>
          <a:lstStyle/>
          <a:p>
            <a:pPr marL="0" indent="0" algn="justLow">
              <a:buNone/>
            </a:pPr>
            <a:endParaRPr lang="ar-IQ" sz="4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224865961"/>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4525963"/>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lgn="justLow">
              <a:buNone/>
            </a:pPr>
            <a:endPar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703048501"/>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p:txBody>
          <a:bodyPr>
            <a:normAutofit/>
          </a:bodyPr>
          <a:lstStyle/>
          <a:p>
            <a:pPr marL="0" indent="0">
              <a:buNone/>
            </a:pPr>
            <a:endParaRPr lang="en-US" sz="4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48508732"/>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Low">
              <a:buNone/>
            </a:pPr>
            <a:endParaRPr lang="en-US" sz="48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li-A-Sahifa"/>
              <a:cs typeface="Ali-A-Sahifa Bold" pitchFamily="2" charset="-78"/>
            </a:endParaRPr>
          </a:p>
        </p:txBody>
      </p:sp>
    </p:spTree>
    <p:extLst>
      <p:ext uri="{BB962C8B-B14F-4D97-AF65-F5344CB8AC3E}">
        <p14:creationId xmlns:p14="http://schemas.microsoft.com/office/powerpoint/2010/main" val="4037679540"/>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normAutofit/>
          </a:bodyPr>
          <a:lstStyle/>
          <a:p>
            <a:pPr marL="0" indent="0" algn="justLow">
              <a:buNone/>
            </a:pPr>
            <a:endPar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753765641"/>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135563"/>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buNone/>
            </a:pPr>
            <a:endParaRPr lang="ar-IQ"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946427679"/>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Content Placeholder 2"/>
          <p:cNvSpPr>
            <a:spLocks noGrp="1"/>
          </p:cNvSpPr>
          <p:nvPr>
            <p:ph idx="1"/>
          </p:nvPr>
        </p:nvSpPr>
        <p:spPr>
          <a:xfrm>
            <a:off x="457200" y="1676400"/>
            <a:ext cx="8229600" cy="4525963"/>
          </a:xfrm>
        </p:spPr>
        <p:txBody>
          <a:bodyPr>
            <a:normAutofit/>
          </a:bodyPr>
          <a:lstStyle/>
          <a:p>
            <a:pPr marL="0" indent="0" algn="justLow">
              <a:buNone/>
            </a:pP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337880175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ar-IQ" dirty="0" smtClean="0"/>
              <a:t>.</a:t>
            </a:r>
            <a:endParaRPr lang="en-US" dirty="0"/>
          </a:p>
        </p:txBody>
      </p:sp>
    </p:spTree>
    <p:extLst>
      <p:ext uri="{BB962C8B-B14F-4D97-AF65-F5344CB8AC3E}">
        <p14:creationId xmlns:p14="http://schemas.microsoft.com/office/powerpoint/2010/main" val="36399789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21363"/>
          </a:xfrm>
        </p:spPr>
        <p:txBody>
          <a:bodyPr>
            <a:normAutofit/>
          </a:bodyPr>
          <a:lstStyle/>
          <a:p>
            <a:pPr>
              <a:buNone/>
            </a:pPr>
            <a:r>
              <a:rPr lang="ar-IQ" b="1" dirty="0" smtClean="0"/>
              <a:t>  1-سورة النور</a:t>
            </a:r>
          </a:p>
          <a:p>
            <a:pPr>
              <a:buNone/>
            </a:pPr>
            <a:r>
              <a:rPr lang="ar-SA" b="1" dirty="0"/>
              <a:t>الاستئذان في دخول </a:t>
            </a:r>
            <a:r>
              <a:rPr lang="ar-SA" b="1" dirty="0" smtClean="0"/>
              <a:t>البيوت</a:t>
            </a:r>
            <a:endParaRPr lang="ar-IQ" b="1" dirty="0" smtClean="0"/>
          </a:p>
          <a:p>
            <a:pPr>
              <a:buNone/>
            </a:pPr>
            <a:r>
              <a:rPr lang="ar-IQ" b="1" dirty="0" smtClean="0"/>
              <a:t>قوله تعالى: </a:t>
            </a:r>
          </a:p>
          <a:p>
            <a:pPr>
              <a:buNone/>
            </a:pPr>
            <a:r>
              <a:rPr lang="ar-IQ" b="1" dirty="0" smtClean="0"/>
              <a:t>   يَاأَيُّهَا </a:t>
            </a:r>
            <a:r>
              <a:rPr lang="ar-IQ" b="1" dirty="0"/>
              <a:t>الَّذِينَ آمَنُوا لَا تَدْخُلُوا بُيُوتًا غَيْرَ بُيُوتِكُمْ حَتَّى </a:t>
            </a:r>
            <a:r>
              <a:rPr lang="ar-IQ" b="1" dirty="0" smtClean="0"/>
              <a:t>تَسْتَأْنِسُوا وَتُسَلِّمُوا </a:t>
            </a:r>
            <a:r>
              <a:rPr lang="ar-IQ" b="1" dirty="0"/>
              <a:t>عَلَى أَهْلِهَا ذَلِكُمْ خَيْرٌ لَكُمْ لَعَلَّكُمْ تَذَكَّرُونَ (27) فَإِنْ لَمْ تَجِدُوا فِيهَا أَحَدًا فَلَا تَدْخُلُوهَا حَتَّى يُؤْذَنَ لَكُمْ وَإِنْ قِيلَ لَكُمُ ارْجِعُوا فَارْجِعُوا هُوَ أَزْكَى لَكُمْ وَاللَّهُ بِمَا تَعْمَلُونَ عَلِيمٌ (28) لَيْسَ عَلَيْكُمْ جُنَاحٌ أَنْ تَدْخُلُوا بُيُوتًا غَيْرَ مَسْكُونَةٍ فِيهَا مَتَاعٌ لَكُمْ وَاللَّهُ يَعْلَمُ مَا تُبْدُونَ وَمَا تَكْتُمُونَ (29) </a:t>
            </a:r>
            <a:r>
              <a:rPr lang="ar-IQ" b="1" dirty="0" smtClean="0"/>
              <a:t> </a:t>
            </a:r>
            <a:endParaRPr lang="ar-IQ" b="1" dirty="0" smtClean="0">
              <a:solidFill>
                <a:srgbClr val="7030A0"/>
              </a:solidFill>
              <a:cs typeface="Ali-A-Sahifa"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التحليل اللفظي</a:t>
            </a:r>
            <a:endParaRPr lang="en-US" dirty="0"/>
          </a:p>
        </p:txBody>
      </p:sp>
      <p:sp>
        <p:nvSpPr>
          <p:cNvPr id="3" name="Content Placeholder 2"/>
          <p:cNvSpPr>
            <a:spLocks noGrp="1"/>
          </p:cNvSpPr>
          <p:nvPr>
            <p:ph idx="1"/>
          </p:nvPr>
        </p:nvSpPr>
        <p:spPr>
          <a:xfrm>
            <a:off x="0" y="1143000"/>
            <a:ext cx="8991600" cy="4983163"/>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ar-IQ" b="1" dirty="0"/>
              <a:t>{ تَسْتَأْنِسُواْ } : أي تستأذنوا</a:t>
            </a:r>
            <a:r>
              <a:rPr lang="ar-SA" dirty="0"/>
              <a:t>.</a:t>
            </a:r>
            <a:endParaRPr lang="en-US" dirty="0"/>
          </a:p>
          <a:p>
            <a:r>
              <a:rPr lang="ar-IQ" b="1" dirty="0"/>
              <a:t>{ على أَهْلِهَا } : المراد بالأهل السكان الذين يقيمون في الدار</a:t>
            </a:r>
            <a:endParaRPr lang="en-US" dirty="0"/>
          </a:p>
          <a:p>
            <a:r>
              <a:rPr lang="ar-IQ" b="1" dirty="0"/>
              <a:t>{ ذلكم خَيْرٌ لَّكُمْ } : الإشارة راجعة إلى الاستئذان والتسليم أي دخولكم مع الاستئذان والسلام خير لكم</a:t>
            </a:r>
            <a:r>
              <a:rPr lang="ar-IQ" dirty="0"/>
              <a:t>.</a:t>
            </a:r>
            <a:endParaRPr lang="en-US" dirty="0"/>
          </a:p>
          <a:p>
            <a:r>
              <a:rPr lang="ar-IQ" b="1" dirty="0"/>
              <a:t>{ لَعَلَّكُمْ تَذَكَّرُونَ } : أي كي تتعظوا وتتذكروا وتعملوا بموجب تلك الآداب الرفيعة</a:t>
            </a:r>
            <a:r>
              <a:rPr lang="ar-IQ" dirty="0"/>
              <a:t>.</a:t>
            </a:r>
            <a:endParaRPr lang="en-US" dirty="0"/>
          </a:p>
          <a:p>
            <a:r>
              <a:rPr lang="ar-IQ" b="1" dirty="0"/>
              <a:t>{ أزكى لَكُمْ } : أي أطهر وأكرم لنفوسكم</a:t>
            </a:r>
            <a:endParaRPr lang="en-US" dirty="0"/>
          </a:p>
          <a:p>
            <a:r>
              <a:rPr lang="ar-IQ" b="1" dirty="0"/>
              <a:t>{ جُنَاحٌ } : أي إثم وحرج</a:t>
            </a:r>
            <a:endParaRPr lang="en-US" dirty="0"/>
          </a:p>
          <a:p>
            <a:pPr>
              <a:buNone/>
            </a:pPr>
            <a:endParaRPr lang="ar-IQ" spc="50" dirty="0">
              <a:ln w="11430"/>
              <a:solidFill>
                <a:srgbClr val="FF0000"/>
              </a:solidFill>
              <a:cs typeface="Ali-A-Sahifa"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915400" cy="6096000"/>
          </a:xfrm>
        </p:spPr>
        <p:txBody>
          <a:bodyPr>
            <a:noAutofit/>
          </a:bodyPr>
          <a:lstStyle/>
          <a:p>
            <a:r>
              <a:rPr lang="ar-IQ" b="1" dirty="0"/>
              <a:t>{ غَيْرَ مَسْكُونَةٍ } : المراد البيوت العامرة التي تقصد لمنافع عامة غير السكنى كالحمامات والحوانيت والبيوت التي لا تخص بسكنى أحد كالفنادق والخانات فهذه وأمثالها لا حرج في دخولها بغير إذن .</a:t>
            </a:r>
            <a:endParaRPr lang="en-US" dirty="0"/>
          </a:p>
          <a:p>
            <a:r>
              <a:rPr lang="ar-IQ" b="1" dirty="0"/>
              <a:t>{ متاع لَّكُمْ } : المتاع في اللغة يطلق على ( المنفعة ) ويطلق ويراد منه ( الغرض والحاجة ) أي فيها لكم غرض ، أو حاجة</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t>المعنى الإجمالي</a:t>
            </a:r>
            <a:endParaRPr lang="en-US" dirty="0"/>
          </a:p>
        </p:txBody>
      </p:sp>
      <p:sp>
        <p:nvSpPr>
          <p:cNvPr id="3" name="Content Placeholder 2"/>
          <p:cNvSpPr>
            <a:spLocks noGrp="1"/>
          </p:cNvSpPr>
          <p:nvPr>
            <p:ph idx="1"/>
          </p:nvPr>
        </p:nvSpPr>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r>
              <a:rPr lang="ar-IQ" b="1" dirty="0"/>
              <a:t>يؤدب المولى تبارك وتعالى عباده المؤمنين بالآداب الجليلة ، ويدعوهم إلى التخلق بكل أدب رفيع فيامرهم بالاستئذان عند إرادة الدخول إلى بيوت الناس ، وبالتلطف عند طلب الاستئذان ، وبالسلام على أهل المنزل لأن ذلك مما يدعو إلى المحبة والوئام ، وينهاهم عن الدخول بغير إذن لئلا تقع أعينهم على ما يسوءهم فيطلعوا على عورات الناس أو تقع على مكروه لا يحبه أهل المنزل ، فإن في الاستئذان والسلام ما يدفع خطر الريبة أو القصد السيِّئ ويجعل الزائر محترماً مكرماً مستأنساً به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458200" cy="6172200"/>
          </a:xfrm>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r>
              <a:rPr lang="ar-IQ" b="1" dirty="0"/>
              <a:t>وإذا لم يؤذن له فعليه بالرجوع فذلك خير له من الوقوف على الأبواب أو الإثقال على أهل المنزل فقد يكون أهل البيت في شغل شاغل عن استقبال أحد من الزائرين .</a:t>
            </a:r>
            <a:endParaRPr lang="en-US" dirty="0"/>
          </a:p>
          <a:p>
            <a:r>
              <a:rPr lang="ar-IQ" b="1" dirty="0"/>
              <a:t>وإذا لم يكن في البيوت أحد فلا يجوز الدخول أو الاقتحام لأن البيوت حرمة ، ولا يحل دخولها إلا بإذن أربابها ، وربما كان أهل البيت لا يرغبون أن يطلع أحد على ما عندهم في المنزل من مال أو متاع وربما أدى الدخول إلى فقدان شيء أو ضياعة ووقعت التهمة على ذلك الإنسان .</a:t>
            </a:r>
            <a:endParaRPr lang="en-US" dirty="0"/>
          </a:p>
          <a:p>
            <a:r>
              <a:rPr lang="ar-IQ" b="1" dirty="0"/>
              <a:t>أما البيوت التي ليس بها </a:t>
            </a:r>
            <a:r>
              <a:rPr lang="ar-IQ" b="1" dirty="0" smtClean="0"/>
              <a:t>ساكن،أو </a:t>
            </a:r>
            <a:r>
              <a:rPr lang="ar-IQ" b="1" dirty="0"/>
              <a:t>التي فيها للإنسان منفعة أو مصلحة فلا مانع من دخولها بغير إذن . ذلك هو أدب الإسلام وتربيته الحميدة الرشيدة التي أدّب بها المؤمنين .</a:t>
            </a:r>
            <a:endParaRPr lang="ar-IQ" sz="3600" b="1" dirty="0">
              <a:ln w="11430"/>
              <a:effectLst>
                <a:outerShdw blurRad="80000" dist="40000" dir="5040000" algn="tl">
                  <a:srgbClr val="000000">
                    <a:alpha val="30000"/>
                  </a:srgbClr>
                </a:outerShdw>
              </a:effectLst>
              <a:cs typeface="Ali-A-Sahifa" pitchFamily="2" charset="-78"/>
            </a:endParaRPr>
          </a:p>
        </p:txBody>
      </p:sp>
    </p:spTree>
    <p:extLst>
      <p:ext uri="{BB962C8B-B14F-4D97-AF65-F5344CB8AC3E}">
        <p14:creationId xmlns:p14="http://schemas.microsoft.com/office/powerpoint/2010/main" val="13827631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t>سبب النزول</a:t>
            </a:r>
            <a:endParaRPr lang="en-US" dirty="0"/>
          </a:p>
        </p:txBody>
      </p:sp>
      <p:sp>
        <p:nvSpPr>
          <p:cNvPr id="3" name="Content Placeholder 2"/>
          <p:cNvSpPr>
            <a:spLocks noGrp="1"/>
          </p:cNvSpPr>
          <p:nvPr>
            <p:ph idx="1"/>
          </p:nvPr>
        </p:nvSpPr>
        <p:spPr>
          <a:xfrm>
            <a:off x="457200" y="1295400"/>
            <a:ext cx="8229600" cy="5410200"/>
          </a:xfrm>
        </p:spPr>
        <p:txBody>
          <a:bodyPr>
            <a:normAutofit fontScale="92500" lnSpcReduction="10000"/>
          </a:bodyPr>
          <a:lstStyle/>
          <a:p>
            <a:r>
              <a:rPr lang="ar-IQ" b="1" dirty="0"/>
              <a:t>أ- روي في سبب نزول هذه الآية أن امرأة أتت النبي صلى الله عليه وسلم فقالت يا رسول الله : إني أكون في بيتي على الحالة التي لا أحب أن يراني عليها أحد ولا والد ولا ولد فيأتيني آت فيدخل علي فكيف أصنع؟ فنزلت الآية الكريمة { ياأيها الذين آمَنُواْ لاَ تَدْخُلُواْ بُيُوتاً غَيْرَ بُيُوتِكُمْ . . . } الآية .</a:t>
            </a:r>
            <a:endParaRPr lang="en-US" dirty="0"/>
          </a:p>
          <a:p>
            <a:r>
              <a:rPr lang="ar-IQ" b="1" dirty="0"/>
              <a:t>ب- وروى ابن حاتم عن ( مقاتل ) أنه لما نزل قوله تعالى : { ياأيها الذين آمَنُواْ لاَ تَدْخُلُواْ . . . } إلخ قال أبو بكر رضي الله عنه يا رسول الله : فكيف بتجار قريش الذين يختلفون من مكة ، والمدينة ، والشام ، وبيت المقدس ولهم بيوت معلومة على الطريق فكيف يستأذنون ويسلِّمون وليس فيها سكان؟ فرخص سبحانه في ذلك فأنزل قوله تعالى : { لَّيْسَ عَلَيْكُمْ جُنَاحٌ أَن تَدْخُلُواْ بُيُوتاً غَيْرَ مَسْكُونَةٍ .</a:t>
            </a:r>
            <a:endParaRPr lang="en-US" dirty="0"/>
          </a:p>
        </p:txBody>
      </p:sp>
    </p:spTree>
    <p:extLst>
      <p:ext uri="{BB962C8B-B14F-4D97-AF65-F5344CB8AC3E}">
        <p14:creationId xmlns:p14="http://schemas.microsoft.com/office/powerpoint/2010/main" val="19505387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fontScale="90000"/>
          </a:bodyPr>
          <a:lstStyle/>
          <a:p>
            <a:r>
              <a:rPr lang="ar-IQ" b="1" dirty="0" smtClean="0"/>
              <a:t/>
            </a:r>
            <a:br>
              <a:rPr lang="ar-IQ" b="1" dirty="0" smtClean="0"/>
            </a:br>
            <a:r>
              <a:rPr lang="ar-IQ" b="1" dirty="0" smtClean="0"/>
              <a:t>الأحكام الشرعية(الاحكام المتعلقة بالاستئذان)</a:t>
            </a:r>
            <a:r>
              <a:rPr lang="en-US" dirty="0"/>
              <a:t/>
            </a:r>
            <a:br>
              <a:rPr lang="en-US" dirty="0"/>
            </a:br>
            <a:endParaRPr lang="ar-IQ" dirty="0"/>
          </a:p>
        </p:txBody>
      </p:sp>
      <p:sp>
        <p:nvSpPr>
          <p:cNvPr id="3" name="Content Placeholder 2"/>
          <p:cNvSpPr>
            <a:spLocks noGrp="1"/>
          </p:cNvSpPr>
          <p:nvPr>
            <p:ph idx="1"/>
          </p:nvPr>
        </p:nvSpPr>
        <p:spPr>
          <a:xfrm>
            <a:off x="381000" y="1143000"/>
            <a:ext cx="8458200" cy="5334000"/>
          </a:xfrm>
        </p:spPr>
        <p:txBody>
          <a:bodyPr>
            <a:normAutofit/>
          </a:bodyPr>
          <a:lstStyle/>
          <a:p>
            <a:pPr marL="0" indent="0">
              <a:buNone/>
            </a:pPr>
            <a:r>
              <a:rPr lang="ar-IQ" b="1" dirty="0" smtClean="0"/>
              <a:t>الحكم الأول: هل السلام قبل الاستئذان أم بعده؟</a:t>
            </a:r>
          </a:p>
          <a:p>
            <a:pPr marL="0" indent="0">
              <a:buNone/>
            </a:pPr>
            <a:r>
              <a:rPr lang="ar-IQ" b="1" dirty="0" smtClean="0"/>
              <a:t>ظاهر الاية الكريمة يدل على تقديم الاستئذان ، وبهذا الظاهر قال بعض العلماء، وجمهور الفقهاء على تقديم السلام على الاستئذان .</a:t>
            </a:r>
          </a:p>
          <a:p>
            <a:pPr marL="0" indent="0">
              <a:buNone/>
            </a:pPr>
            <a:r>
              <a:rPr lang="ar-IQ" b="1" dirty="0" smtClean="0"/>
              <a:t>واستدلوا بما روي أن عمر رضى الله عنه أستأذن على النبي صلى الله عليه وسلم فقال: السلام على رسول الله  السلام عليكم، أيدخل عمر؟.</a:t>
            </a:r>
          </a:p>
          <a:p>
            <a:pPr marL="0" indent="0">
              <a:buNone/>
            </a:pPr>
            <a:r>
              <a:rPr lang="ar-IQ" b="1" dirty="0" smtClean="0"/>
              <a:t>وفصل بعض العلماء المسألة فقال: إن كان القادم يرى أحدا من أهل البيت سلم أولا ثم استأذن في الدخول،وإن كانت عينه لاترى أحدا قدّم الاستئذان على السلام.</a:t>
            </a:r>
            <a:endParaRPr lang="en-US" b="1" dirty="0"/>
          </a:p>
        </p:txBody>
      </p:sp>
    </p:spTree>
    <p:extLst>
      <p:ext uri="{BB962C8B-B14F-4D97-AF65-F5344CB8AC3E}">
        <p14:creationId xmlns:p14="http://schemas.microsoft.com/office/powerpoint/2010/main" val="262374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lstStyle/>
          <a:p>
            <a:pPr marL="0" indent="0">
              <a:buNone/>
            </a:pPr>
            <a:r>
              <a:rPr lang="ar-IQ" b="1" dirty="0" smtClean="0"/>
              <a:t>الحكم الثاني: كم عدد الاستئذان؟</a:t>
            </a:r>
          </a:p>
          <a:p>
            <a:pPr marL="0" indent="0">
              <a:buNone/>
            </a:pPr>
            <a:r>
              <a:rPr lang="ar-IQ" b="1" dirty="0" smtClean="0"/>
              <a:t>لم توضح الاية الكريمة عدد الاستئذان،وظاهرها يدل على أن من استأذن مرة فأجيب دخل،إلا رجع. ولكن السنة النبوية قد بينت أن الاستئذان يكون ثلاثا، لما روي عن أبي هريرة : الاستئذان ثلاث: بالأولى يستنصتون، وبالثانية يستصلحون، بالثالثة يأذنون أو يردون. </a:t>
            </a:r>
            <a:endParaRPr lang="en-US" b="1" dirty="0"/>
          </a:p>
        </p:txBody>
      </p:sp>
    </p:spTree>
    <p:extLst>
      <p:ext uri="{BB962C8B-B14F-4D97-AF65-F5344CB8AC3E}">
        <p14:creationId xmlns:p14="http://schemas.microsoft.com/office/powerpoint/2010/main" val="332917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a:t>تفسير آيات الاحكام</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ar-IQ" sz="4400" dirty="0"/>
              <a:t> </a:t>
            </a:r>
            <a:r>
              <a:rPr lang="ar-IQ" dirty="0"/>
              <a:t>1- تعريف تفسير ايات الاحكام.</a:t>
            </a:r>
            <a:endParaRPr lang="en-US" dirty="0"/>
          </a:p>
          <a:p>
            <a:pPr marL="0" indent="0">
              <a:buNone/>
            </a:pPr>
            <a:r>
              <a:rPr lang="ar-SA" dirty="0"/>
              <a:t>2- النشأة التاريخية للتدوين في آيات الاحكام.</a:t>
            </a:r>
            <a:endParaRPr lang="en-US" dirty="0"/>
          </a:p>
          <a:p>
            <a:pPr marL="0" indent="0">
              <a:buNone/>
            </a:pPr>
            <a:r>
              <a:rPr lang="ar-SA" dirty="0"/>
              <a:t>3- </a:t>
            </a:r>
            <a:r>
              <a:rPr lang="ar-IQ" dirty="0" smtClean="0"/>
              <a:t>منهج العلماء</a:t>
            </a:r>
            <a:r>
              <a:rPr lang="ar-SA" dirty="0" smtClean="0"/>
              <a:t> في</a:t>
            </a:r>
            <a:r>
              <a:rPr lang="ar-IQ" dirty="0" smtClean="0"/>
              <a:t> تأليف</a:t>
            </a:r>
            <a:r>
              <a:rPr lang="ar-SA" dirty="0" smtClean="0"/>
              <a:t> </a:t>
            </a:r>
            <a:r>
              <a:rPr lang="ar-SA" dirty="0"/>
              <a:t>كتب آيات الاحكام.</a:t>
            </a:r>
            <a:endParaRPr lang="en-US" dirty="0"/>
          </a:p>
          <a:p>
            <a:pPr marL="0" indent="0">
              <a:buNone/>
            </a:pPr>
            <a:r>
              <a:rPr lang="ar-SA" dirty="0"/>
              <a:t>4- عدد ايات الاحكام.</a:t>
            </a:r>
            <a:endParaRPr lang="en-US" dirty="0"/>
          </a:p>
          <a:p>
            <a:pPr marL="0" indent="0">
              <a:buNone/>
            </a:pPr>
            <a:r>
              <a:rPr lang="ar-SA" dirty="0"/>
              <a:t>5- أهمية دراسة هذا العلم.</a:t>
            </a:r>
            <a:endParaRPr lang="en-US" dirty="0"/>
          </a:p>
          <a:p>
            <a:pPr marL="0" indent="0">
              <a:buNone/>
            </a:pPr>
            <a:r>
              <a:rPr lang="ar-SA" dirty="0"/>
              <a:t>6- أهم مؤلفات أحكام القرآن.</a:t>
            </a:r>
            <a:endParaRPr lang="en-US" dirty="0"/>
          </a:p>
        </p:txBody>
      </p:sp>
    </p:spTree>
    <p:extLst>
      <p:ext uri="{BB962C8B-B14F-4D97-AF65-F5344CB8AC3E}">
        <p14:creationId xmlns:p14="http://schemas.microsoft.com/office/powerpoint/2010/main" val="3893877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lvl="0"/>
            <a:r>
              <a:rPr lang="ar-SA" sz="3000" b="1" dirty="0">
                <a:solidFill>
                  <a:prstClr val="black"/>
                </a:solidFill>
              </a:rPr>
              <a:t>الحكم </a:t>
            </a:r>
            <a:r>
              <a:rPr lang="ar-IQ" sz="3000" b="1" dirty="0" smtClean="0">
                <a:solidFill>
                  <a:prstClr val="black"/>
                </a:solidFill>
              </a:rPr>
              <a:t>الثالث</a:t>
            </a:r>
            <a:r>
              <a:rPr lang="ar-SA" sz="3000" b="1" dirty="0" smtClean="0">
                <a:solidFill>
                  <a:prstClr val="black"/>
                </a:solidFill>
              </a:rPr>
              <a:t> </a:t>
            </a:r>
            <a:r>
              <a:rPr lang="ar-SA" sz="3000" b="1" dirty="0">
                <a:solidFill>
                  <a:prstClr val="black"/>
                </a:solidFill>
              </a:rPr>
              <a:t>: هل يستأذن على المحارم؟</a:t>
            </a:r>
            <a:endParaRPr lang="ar-IQ" sz="3000" b="1" dirty="0">
              <a:solidFill>
                <a:prstClr val="black"/>
              </a:solidFill>
            </a:endParaRPr>
          </a:p>
          <a:p>
            <a:pPr lvl="0"/>
            <a:r>
              <a:rPr lang="ar-SA" sz="2800" b="1" dirty="0">
                <a:solidFill>
                  <a:prstClr val="black"/>
                </a:solidFill>
              </a:rPr>
              <a:t>من الآداب السامية أن يستأذن الإنسان على المحارم لما روي </a:t>
            </a:r>
            <a:r>
              <a:rPr lang="ar-IQ" sz="2800" b="1" dirty="0">
                <a:solidFill>
                  <a:prstClr val="black"/>
                </a:solidFill>
              </a:rPr>
              <a:t>أَنَّ رَجُلًا قَالَ لِلنَّبِيِّ صَلَّى اللَّهُ عَلَيْهِ وَسَلَّمَ أَأَسْتَأْذِنُ عَلَى أُمِّي قَالَ نَعَمْ قَالَ إِنَّهَا لَيْسَ لَهَا خَادِمٌ غَيْرِي أَفَأَسْتَأْذِنُ عَلَيْهَا كُلَّمَا دَخَلْتُ قَالَ أَتُحِبُّ أَنْ تَرَاهَا عُرْيَانَةً قَالَ الرَّجُلُ لَا قَالَ فَاسْتَأْذِنَ</a:t>
            </a:r>
            <a:endParaRPr lang="en-US" sz="2800" dirty="0">
              <a:solidFill>
                <a:prstClr val="black"/>
              </a:solidFill>
            </a:endParaRPr>
          </a:p>
          <a:p>
            <a:pPr lvl="0"/>
            <a:r>
              <a:rPr lang="ar-IQ" sz="2800" b="1" dirty="0">
                <a:solidFill>
                  <a:prstClr val="black"/>
                </a:solidFill>
              </a:rPr>
              <a:t>قال الفخر الرازي :وَاعْلَمْ أَنَّ تَرْكَ الِاسْتِئْذَانِ عَلَى الْمَحَارِمِ وَإِنْ كَانَ غَيْرَ جَائِزٍ إِلَّا أَنَّهُ أَيْسَرُ لِجَوَازِ النَّظَرِ إِلَى شَعْرِهَا وَصَدْرِهَا وَسَاقِهَا وَنَحْوِهَا مِنَ الْأَعْضَاءِ. وَالتَّحْقِيقُ فِيهِ أَنَّ الْمَنْعَ مِنَ الْهُجُومِ عَلَى الْغَيْرِ إِنْ كَانَ لِأَجْلِ أَنَّ ذَلِكَ الْغَيْرَ رُبَّمَا كَانَ مُنْكَشِفَ الْأَعْضَاءِ فَهَذَا دَخَلَ فِيهِ الْكُلُّ إِلَّا الزَّوْجَاتِ وَمِلْكَ الْيَمِينِ، وَإِنْ كَانَ لِأَجْلِ أَنَّهُ رُبَّمَا كَانَ مُشْتَغِلًا بِأَمْرٍ يَكْرَهُ إِطْلَاعَ الْغَيْرِ عَلَيْهِ وَجَبَ أَنْ يَعُمَّ فِي الْكُلِّ، حَتَّى لَا يَكُونَ لَهُ أَنْ يَدْخُلَ عَلَى الزَّوْجَةِ وَالْأَمَةِ إِلَّا بِإِذْنٍ.</a:t>
            </a:r>
            <a:endParaRPr lang="en-US" sz="2800" dirty="0">
              <a:solidFill>
                <a:prstClr val="black"/>
              </a:solidFill>
            </a:endParaRPr>
          </a:p>
          <a:p>
            <a:endParaRPr lang="en-US" dirty="0"/>
          </a:p>
        </p:txBody>
      </p:sp>
    </p:spTree>
    <p:extLst>
      <p:ext uri="{BB962C8B-B14F-4D97-AF65-F5344CB8AC3E}">
        <p14:creationId xmlns:p14="http://schemas.microsoft.com/office/powerpoint/2010/main" val="3810421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r>
              <a:rPr lang="ar-IQ" b="1" dirty="0"/>
              <a:t>الحكم </a:t>
            </a:r>
            <a:r>
              <a:rPr lang="ar-IQ" b="1" dirty="0" smtClean="0"/>
              <a:t>الرابع </a:t>
            </a:r>
            <a:r>
              <a:rPr lang="ar-IQ" b="1" dirty="0"/>
              <a:t>: هل الاستئذان والسلام واجبان على الداخل؟</a:t>
            </a:r>
            <a:endParaRPr lang="en-US" dirty="0"/>
          </a:p>
          <a:p>
            <a:r>
              <a:rPr lang="ar-IQ" b="1" dirty="0"/>
              <a:t>ظاهر الآية الكريمة أنه لا بد قبل الدخول من ( الاستئذان والسلام ) معاً ، وعليه جمهور الفقهاء غير أنهما ليسا بمرتبة واحدة ، فالاستئذان واجب والسلام مستحب ، وذلك لأن الاستئذان من أجل البصر لئلا يقع نظره على عورات الناس ، وقد جاء في الحديث الشريف « إنما جعل الاستئذان من أجل النظر » فكان واجباً . وأما السلام فهو من أجل المحبة والمودة فكان ذلك مندوباً ،وقد أرشد إليه القرآن الكريم في مواطن عديدة فقال جل ثناؤه { فَإِذَا دَخَلْتُمْ بُيُوتاً فَسَلِّمُواْ على أَنفُسِكُمْ تَحِيَّةً مِّنْ عِندِ الله مُبَارَكَةً طَيِّبَةً . . . } [ النور : 61 ] الآية .</a:t>
            </a:r>
            <a:endParaRPr lang="ar-IQ"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Ali-A-Sahifa"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382000" cy="6096000"/>
          </a:xfrm>
        </p:spPr>
        <p:txBody>
          <a:bodyPr>
            <a:noAutofit/>
          </a:bodyPr>
          <a:lstStyle/>
          <a:p>
            <a:r>
              <a:rPr lang="ar-IQ" b="1" dirty="0"/>
              <a:t>الحكم </a:t>
            </a:r>
            <a:r>
              <a:rPr lang="ar-IQ" b="1" dirty="0" smtClean="0"/>
              <a:t>الخامس </a:t>
            </a:r>
            <a:r>
              <a:rPr lang="ar-IQ" b="1" dirty="0"/>
              <a:t>: ما هي الحالات التي يباح فيها الدخول بدون إذن؟</a:t>
            </a:r>
            <a:endParaRPr lang="en-US" dirty="0"/>
          </a:p>
          <a:p>
            <a:r>
              <a:rPr lang="ar-IQ" b="1" dirty="0"/>
              <a:t>ظاهر الآية يدل على النهي عن دخول البيوت بغير إذن في جميع الأزمان والأحوال ولكن يستثنى منه الحالات التي تقضي بها الضرورة وهي حالات اضطرارية تبيح الدخول بغير إذن وذلك إذا عَرَض أمر في دار من حريق ، أو هجوم سارق ، أو </a:t>
            </a:r>
            <a:r>
              <a:rPr lang="ar-IQ" b="1" dirty="0" smtClean="0"/>
              <a:t>غير ذلك، </a:t>
            </a:r>
            <a:r>
              <a:rPr lang="ar-IQ" b="1" dirty="0"/>
              <a:t>فإنَّ لمن يعلم ذلك أن يدخلها بغير إذن أصحابها كما نبه على ذلك الفخر الرازي في تفسيره الشهير</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ar-IQ" b="1" dirty="0"/>
              <a:t>الحكم </a:t>
            </a:r>
            <a:r>
              <a:rPr lang="ar-IQ" b="1" dirty="0" smtClean="0"/>
              <a:t>السادس </a:t>
            </a:r>
            <a:r>
              <a:rPr lang="ar-IQ" b="1" dirty="0"/>
              <a:t>: كيف يقف الزائر على الباب؟</a:t>
            </a:r>
            <a:endParaRPr lang="en-US" dirty="0"/>
          </a:p>
          <a:p>
            <a:r>
              <a:rPr lang="ar-IQ" b="1" dirty="0"/>
              <a:t>من الآداب الشرعية في الاستئذان ، ألا يستقبل الزائر الباب بوجهه ، بل يجعله عن يمينه أو شماله ، فقد صح أنه عليه الصلاة والسلام كان إذا أتى بَابَ قَوْمٍ لم يَسْتَقْبِلْ الْبَابَ من تِلْقَاءِ وَجْهِهِ وَلَكِنْ من رُكْنِهِ الْأَيْمَنِ أو الْأَيْسَرِ وَيَقُولُ السَّلَامُ عَلَيْكُمْ السَّلَامُ عَلَيْكُمْ وَذَلِكَ أَنَّ الدُّورَ لم يَكُنْ عليها يَوْمَئِذٍ سُتُورٌ.</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440363"/>
          </a:xfrm>
        </p:spPr>
        <p:txBody>
          <a:bodyPr/>
          <a:lstStyle/>
          <a:p>
            <a:endParaRPr lang="ar-IQ" b="1" dirty="0" smtClean="0"/>
          </a:p>
          <a:p>
            <a:r>
              <a:rPr lang="ar-IQ" b="1" dirty="0" smtClean="0"/>
              <a:t>الحكم السابع: </a:t>
            </a:r>
            <a:r>
              <a:rPr lang="ar-IQ" b="1" dirty="0"/>
              <a:t>هل يجب الاستئذان على النساء أو العميان؟</a:t>
            </a:r>
            <a:endParaRPr lang="en-US" dirty="0"/>
          </a:p>
          <a:p>
            <a:r>
              <a:rPr lang="ar-IQ" b="1" dirty="0"/>
              <a:t>ظاهر الآية الكريمة يدل على أنه يجب الاستئذان على كل طارق سواء كان رجلاً أو امرأة ، مبصراً أو أعمى ، وبهذا قال جمهور العلماء وحجتهم في ذلك أن من العورات ما يدرك بالسمع ففي دخول الأعمى على أهل بيت بغير إذنهم ما يؤذيهم فقد يستمع الداخل إلى ما يجري من الحديث بين الرجل وزوجته فأما قوله عليه السلام : « إنما جعل الاستئذان من أجل النظر » فذلك محمول على الغالب ، ولا يقصد منه الحصر .</a:t>
            </a:r>
            <a:endParaRPr lang="en-US" dirty="0"/>
          </a:p>
          <a:p>
            <a:pPr marL="0" indent="0">
              <a:buNone/>
            </a:pPr>
            <a:endParaRPr lang="ar-IQ" dirty="0"/>
          </a:p>
        </p:txBody>
      </p:sp>
    </p:spTree>
    <p:extLst>
      <p:ext uri="{BB962C8B-B14F-4D97-AF65-F5344CB8AC3E}">
        <p14:creationId xmlns:p14="http://schemas.microsoft.com/office/powerpoint/2010/main" val="5119899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marL="0" indent="0">
              <a:buNone/>
            </a:pPr>
            <a:r>
              <a:rPr lang="ar-IQ" dirty="0" smtClean="0"/>
              <a:t>الحكم الثامن: هل يجب الاستئذان على الطفل الصغير؟</a:t>
            </a:r>
            <a:endParaRPr lang="en-US" dirty="0"/>
          </a:p>
          <a:p>
            <a:pPr marL="0" indent="0">
              <a:buNone/>
            </a:pPr>
            <a:r>
              <a:rPr lang="ar-IQ" dirty="0" smtClean="0"/>
              <a:t>أحكام الاستئذان خاصة بالبالغين من الرجال والنساء، وأما الأطفال فإنهم غير مكلفين بهذه التكاليف الشرعية</a:t>
            </a:r>
            <a:r>
              <a:rPr lang="ar-IQ" dirty="0" smtClean="0"/>
              <a:t>،</a:t>
            </a:r>
            <a:r>
              <a:rPr lang="ar-IQ" dirty="0"/>
              <a:t> وليس هناك محظور يخشى من جانبهم لانهم لايدركون أمور العورة، ولايعرفون العلاقات الجنسية فيجوز لهم الدخول بدون إذن إلا إذا بلغوا مبلغ الرجال </a:t>
            </a:r>
            <a:r>
              <a:rPr lang="ar-IQ" dirty="0" smtClean="0"/>
              <a:t> </a:t>
            </a:r>
            <a:r>
              <a:rPr lang="ar-IQ" dirty="0" smtClean="0"/>
              <a:t>لقوله تعالى:</a:t>
            </a:r>
          </a:p>
          <a:p>
            <a:pPr marL="0" indent="0">
              <a:buNone/>
            </a:pPr>
            <a:r>
              <a:rPr lang="ar-IQ" dirty="0" smtClean="0"/>
              <a:t> </a:t>
            </a:r>
            <a:r>
              <a:rPr lang="ar-SA" sz="2400" dirty="0">
                <a:solidFill>
                  <a:srgbClr val="000000"/>
                </a:solidFill>
                <a:ea typeface="Calibri"/>
                <a:cs typeface="QCF_BSML"/>
              </a:rPr>
              <a:t>ﭽ </a:t>
            </a:r>
            <a:r>
              <a:rPr lang="ar-SA" sz="2400" dirty="0">
                <a:solidFill>
                  <a:srgbClr val="000000"/>
                </a:solidFill>
                <a:ea typeface="Calibri"/>
                <a:cs typeface="QCF_P358"/>
              </a:rPr>
              <a:t>ﭑ  ﭒ  ﭓ  ﭔ  ﭕ  ﭖ  ﭗ  ﭘ     ﭙ  ﭚ  </a:t>
            </a:r>
            <a:r>
              <a:rPr lang="ar-SA" sz="2400" dirty="0" smtClean="0">
                <a:solidFill>
                  <a:srgbClr val="000000"/>
                </a:solidFill>
                <a:ea typeface="Calibri"/>
                <a:cs typeface="QCF_P358"/>
              </a:rPr>
              <a:t>ﭛ</a:t>
            </a:r>
            <a:r>
              <a:rPr lang="ar-SA" sz="2400" dirty="0" smtClean="0">
                <a:solidFill>
                  <a:srgbClr val="000000"/>
                </a:solidFill>
                <a:ea typeface="Calibri"/>
                <a:cs typeface="QCF_BSML"/>
              </a:rPr>
              <a:t>ﭼ</a:t>
            </a:r>
            <a:endParaRPr lang="ar-IQ" sz="2400" dirty="0" smtClean="0">
              <a:solidFill>
                <a:srgbClr val="000000"/>
              </a:solidFill>
              <a:ea typeface="Calibri"/>
            </a:endParaRPr>
          </a:p>
          <a:p>
            <a:pPr marL="0" indent="0">
              <a:buNone/>
            </a:pPr>
            <a:r>
              <a:rPr lang="ar-IQ" dirty="0" smtClean="0">
                <a:solidFill>
                  <a:srgbClr val="000000"/>
                </a:solidFill>
              </a:rPr>
              <a:t>وهناك أوقات ثلاثة يجب على الاطفال الاستئذان فيها وهي: وقت الفجر ووقت الظهيرة، ووقت العشاء.</a:t>
            </a:r>
          </a:p>
          <a:p>
            <a:pPr marL="0" indent="0">
              <a:buNone/>
            </a:pPr>
            <a:r>
              <a:rPr lang="ar-IQ" dirty="0" smtClean="0"/>
              <a:t>الحكم التاسع: ما الحكمة في إيجاب الاستئذان؟</a:t>
            </a:r>
          </a:p>
          <a:p>
            <a:pPr marL="0" indent="0">
              <a:buNone/>
            </a:pPr>
            <a:r>
              <a:rPr lang="ar-IQ" dirty="0" smtClean="0"/>
              <a:t>الحكمة  في وجوب الاستئذان هو من أجل البصر لئلا يقع نظره على عورات الناس.</a:t>
            </a:r>
          </a:p>
        </p:txBody>
      </p:sp>
    </p:spTree>
    <p:extLst>
      <p:ext uri="{BB962C8B-B14F-4D97-AF65-F5344CB8AC3E}">
        <p14:creationId xmlns:p14="http://schemas.microsoft.com/office/powerpoint/2010/main" val="15679357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1905000"/>
          </a:xfrm>
        </p:spPr>
        <p:txBody>
          <a:bodyPr>
            <a:normAutofit fontScale="90000"/>
          </a:bodyPr>
          <a:lstStyle/>
          <a:p>
            <a:r>
              <a:rPr lang="ar-IQ" sz="4800" dirty="0" smtClean="0">
                <a:cs typeface="+mn-cs"/>
              </a:rPr>
              <a:t/>
            </a:r>
            <a:br>
              <a:rPr lang="ar-IQ" sz="4800" dirty="0" smtClean="0">
                <a:cs typeface="+mn-cs"/>
              </a:rPr>
            </a:br>
            <a:r>
              <a:rPr lang="ar-IQ" sz="4800" dirty="0" smtClean="0">
                <a:cs typeface="+mn-cs"/>
              </a:rPr>
              <a:t>الدروس التربوية  المستفادة من الايات السابقة او </a:t>
            </a:r>
            <a:r>
              <a:rPr lang="ar-IQ" dirty="0" smtClean="0">
                <a:cs typeface="+mn-cs"/>
              </a:rPr>
              <a:t>ما </a:t>
            </a:r>
            <a:r>
              <a:rPr lang="ar-IQ" dirty="0">
                <a:cs typeface="+mn-cs"/>
              </a:rPr>
              <a:t>ترشد إليه الآيات الكريمة</a:t>
            </a:r>
            <a:r>
              <a:rPr lang="en-US" dirty="0"/>
              <a:t/>
            </a:r>
            <a:br>
              <a:rPr lang="en-US" dirty="0"/>
            </a:br>
            <a:r>
              <a:rPr lang="ar-IQ" sz="4800" dirty="0" smtClean="0">
                <a:cs typeface="Ali-A-Sahifa" pitchFamily="2" charset="-78"/>
              </a:rPr>
              <a:t> </a:t>
            </a:r>
            <a:endParaRPr lang="ar-IQ" sz="4800" dirty="0">
              <a:cs typeface="Ali-A-Sahifa" pitchFamily="2" charset="-78"/>
            </a:endParaRPr>
          </a:p>
        </p:txBody>
      </p:sp>
      <p:sp>
        <p:nvSpPr>
          <p:cNvPr id="3" name="Content Placeholder 2"/>
          <p:cNvSpPr>
            <a:spLocks noGrp="1"/>
          </p:cNvSpPr>
          <p:nvPr>
            <p:ph idx="1"/>
          </p:nvPr>
        </p:nvSpPr>
        <p:spPr>
          <a:xfrm>
            <a:off x="457200" y="2209800"/>
            <a:ext cx="8229600" cy="4495800"/>
          </a:xfrm>
        </p:spPr>
        <p:txBody>
          <a:bodyPr>
            <a:noAutofit/>
          </a:bodyPr>
          <a:lstStyle/>
          <a:p>
            <a:r>
              <a:rPr lang="ar-IQ" b="1" dirty="0"/>
              <a:t>أولاً - وجوب الاستئذان عند دخول ببيت الغير .</a:t>
            </a:r>
            <a:endParaRPr lang="en-US" dirty="0"/>
          </a:p>
          <a:p>
            <a:r>
              <a:rPr lang="ar-IQ" b="1" dirty="0"/>
              <a:t>ثانياً - حرمة الدخول إذا لم يكن في البيت أحد .</a:t>
            </a:r>
            <a:endParaRPr lang="en-US" dirty="0"/>
          </a:p>
          <a:p>
            <a:r>
              <a:rPr lang="ar-IQ" b="1" dirty="0"/>
              <a:t>ثالثاً - وجوب الرجوع إذا لم يؤذن للداخل .</a:t>
            </a:r>
            <a:endParaRPr lang="en-US" dirty="0"/>
          </a:p>
          <a:p>
            <a:r>
              <a:rPr lang="ar-IQ" b="1" dirty="0"/>
              <a:t>رابعاً - السلام مشروع للزائر لأنه من شعائر الإسلام </a:t>
            </a:r>
            <a:r>
              <a:rPr lang="ar-IQ" b="1" dirty="0" smtClean="0"/>
              <a:t>.</a:t>
            </a:r>
          </a:p>
          <a:p>
            <a:r>
              <a:rPr lang="ar-IQ" b="1" dirty="0"/>
              <a:t>خامساً - لا يجوز لإنسان أن يطلع على عورات الناس .</a:t>
            </a:r>
            <a:endParaRPr lang="en-US" dirty="0"/>
          </a:p>
          <a:p>
            <a:r>
              <a:rPr lang="ar-IQ" b="1" dirty="0"/>
              <a:t>سادساً - البيوت إذا لم تكن مسكونة فلا حرج من دخولها .</a:t>
            </a:r>
            <a:endParaRPr lang="en-US" dirty="0"/>
          </a:p>
          <a:p>
            <a:pPr marL="0" indent="0">
              <a:buNone/>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1189038"/>
            <a:ext cx="8229600" cy="4525962"/>
          </a:xfrm>
        </p:spPr>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r>
              <a:rPr lang="ar-IQ" b="1" dirty="0"/>
              <a:t>سابعاً : على المسلم أن يرعى حرمة أخيه المسلم فلا يؤذيه في نفسه أو ماله .</a:t>
            </a:r>
            <a:endParaRPr lang="en-US" dirty="0"/>
          </a:p>
          <a:p>
            <a:r>
              <a:rPr lang="ar-IQ" b="1" dirty="0"/>
              <a:t>ثامناً - في هذه الآداب التي شرعها الله طهارة للمجتمع والأفراد .</a:t>
            </a:r>
            <a:endParaRPr lang="en-US" dirty="0"/>
          </a:p>
          <a:p>
            <a:endParaRPr lang="ar-IQ"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Autofit/>
          </a:bodyPr>
          <a:lstStyle/>
          <a:p>
            <a:pPr marL="0" indent="0">
              <a:buNone/>
            </a:pPr>
            <a:r>
              <a:rPr lang="ar-IQ" dirty="0" smtClean="0"/>
              <a:t>-</a:t>
            </a:r>
            <a:r>
              <a:rPr lang="ar-IQ" dirty="0"/>
              <a:t>سورة الحجرات</a:t>
            </a:r>
            <a:endParaRPr lang="en-US" dirty="0"/>
          </a:p>
          <a:p>
            <a:pPr marL="0" indent="0">
              <a:buNone/>
            </a:pPr>
            <a:r>
              <a:rPr lang="ar-SA" dirty="0" smtClean="0"/>
              <a:t>حكم </a:t>
            </a:r>
            <a:r>
              <a:rPr lang="ar-SA" dirty="0"/>
              <a:t>التثبّت من الأخبار</a:t>
            </a:r>
            <a:endParaRPr lang="en-US" dirty="0"/>
          </a:p>
          <a:p>
            <a:r>
              <a:rPr lang="ar-IQ" sz="2800" dirty="0"/>
              <a:t>قوله تعالى: (</a:t>
            </a:r>
            <a:r>
              <a:rPr lang="ar-IQ" sz="2800" b="1" dirty="0"/>
              <a:t>يَا أَيُّهَا الَّذِينَ آمَنُوا إِنْ جَاءَكُمْ فَاسِقٌ بِنَبَإٍ فَتَبَيَّنُوا أَنْ تُصِيبُوا قَوْمًا بِجَهَالَةٍ فَتُصْبِحُوا عَلَى مَا فَعَلْتُمْ نَادِمِينَ (6)</a:t>
            </a:r>
            <a:r>
              <a:rPr lang="ar-IQ" sz="2800" dirty="0"/>
              <a:t>).</a:t>
            </a:r>
            <a:endParaRPr lang="en-US" sz="2800" dirty="0"/>
          </a:p>
          <a:p>
            <a:r>
              <a:rPr lang="ar-IQ" sz="2800" b="1" dirty="0"/>
              <a:t>التحليل اللفظي</a:t>
            </a:r>
            <a:endParaRPr lang="en-US" sz="2800" dirty="0"/>
          </a:p>
          <a:p>
            <a:r>
              <a:rPr lang="ar-IQ" sz="2800" dirty="0"/>
              <a:t> { فَاسِقٌ } : الفاسق : الخارج من حدود الشرع.او العصيان والترك لأمر الله عز وجل ، والخروج عن طريق الحق ، ومنه قوله تعالى : { فَفَسَقَ عَنْ أَمْرِ رَبِّهِ } [ الكهف : 50 ] أي خرج من طاعة ربه</a:t>
            </a:r>
            <a:endParaRPr lang="en-US" sz="2800" dirty="0"/>
          </a:p>
          <a:p>
            <a:r>
              <a:rPr lang="ar-IQ" sz="2800" b="1" dirty="0"/>
              <a:t>{ بِنَبَإٍ } : النبأ في اللغة : الخبر</a:t>
            </a:r>
            <a:endParaRPr lang="en-US" sz="2800" dirty="0"/>
          </a:p>
          <a:p>
            <a:r>
              <a:rPr lang="ar-IQ" sz="2800" b="1" dirty="0"/>
              <a:t>{ فتبينوا } : والمراد به هنا التحقق والتثبت من الخبر</a:t>
            </a:r>
            <a:r>
              <a:rPr lang="ar-IQ" sz="2800" dirty="0"/>
              <a:t>.</a:t>
            </a:r>
            <a:endParaRPr lang="en-US" sz="2800" dirty="0"/>
          </a:p>
          <a:p>
            <a:pPr algn="justLow">
              <a:buNone/>
            </a:pPr>
            <a:endParaRPr lang="ar-IQ" sz="4400" dirty="0">
              <a:solidFill>
                <a:srgbClr val="C000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10600" cy="5638800"/>
          </a:xfrm>
        </p:spPr>
        <p:txBody>
          <a:bodyPr>
            <a:noAutofit/>
          </a:bodyPr>
          <a:lstStyle/>
          <a:p>
            <a:r>
              <a:rPr lang="ar-IQ" sz="2800" b="1" dirty="0"/>
              <a:t>{ بجهالة } : أي جاهلين حالهم،أو تصيبوهم بسبب جهالتكم أمرهم.</a:t>
            </a:r>
            <a:endParaRPr lang="en-US" sz="2800" dirty="0"/>
          </a:p>
          <a:p>
            <a:r>
              <a:rPr lang="ar-IQ" sz="2800" b="1" dirty="0"/>
              <a:t>{ نادمين } : الندم : الغم على وقوع شيء مع تمني عدم وقوعه</a:t>
            </a:r>
            <a:r>
              <a:rPr lang="ar-IQ" sz="2800" dirty="0"/>
              <a:t>.</a:t>
            </a:r>
            <a:endParaRPr lang="en-US" sz="2800" dirty="0"/>
          </a:p>
          <a:p>
            <a:r>
              <a:rPr lang="ar-IQ" sz="2800" b="1" dirty="0"/>
              <a:t>المعنى الإجمالي</a:t>
            </a:r>
            <a:endParaRPr lang="en-US" sz="2800" dirty="0"/>
          </a:p>
          <a:p>
            <a:r>
              <a:rPr lang="ar-IQ" sz="2800" b="1" dirty="0"/>
              <a:t>يقول الله تبارك وتعالى ما معناه : يا أيها المؤمنون ، يا من أتصفتم بالإيمان ، وصدّقتم بكتاب الله ، وآمنتم برسوله ، وعلمتم علم اليقين أنّ ما جاءكم به الرسول حق لأنه من عند الله ، لا تسمعوا لكل خبر ، ولا تصدّقوا كل إنسان ، بل تحقّقوا وتثبتوا من الأمر ، قبل أن تصيبوا إخوة لكم مؤمنين ، بسبب خبر لم تتحققوا من صحته ، وكلام لم تتأكدوا من صدقه ، فتندموا على ما فرط منكم ، ولكن لا ينفعكم حينئذٍ الندم .</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اولا :تعريف تفسير ايات الاحكام</a:t>
            </a:r>
            <a:endParaRPr lang="en-US" dirty="0"/>
          </a:p>
        </p:txBody>
      </p:sp>
      <p:sp>
        <p:nvSpPr>
          <p:cNvPr id="3" name="Content Placeholder 2"/>
          <p:cNvSpPr>
            <a:spLocks noGrp="1"/>
          </p:cNvSpPr>
          <p:nvPr>
            <p:ph idx="1"/>
          </p:nvPr>
        </p:nvSpPr>
        <p:spPr>
          <a:xfrm>
            <a:off x="152400" y="1600200"/>
            <a:ext cx="8534400" cy="4525963"/>
          </a:xfrm>
        </p:spPr>
        <p:txBody>
          <a:bodyPr/>
          <a:lstStyle/>
          <a:p>
            <a:pPr marL="0" indent="0">
              <a:buNone/>
            </a:pPr>
            <a:r>
              <a:rPr lang="ar-IQ" dirty="0"/>
              <a:t>-تعريف التفسير لغة واصطلاحا:</a:t>
            </a:r>
            <a:endParaRPr lang="en-US" dirty="0"/>
          </a:p>
          <a:p>
            <a:r>
              <a:rPr lang="ar-IQ" dirty="0"/>
              <a:t>التفسير لغة: </a:t>
            </a:r>
            <a:r>
              <a:rPr lang="ar-SA" dirty="0"/>
              <a:t>الايضاح </a:t>
            </a:r>
            <a:r>
              <a:rPr lang="ar-SA" dirty="0" smtClean="0"/>
              <a:t>والتبيين</a:t>
            </a:r>
            <a:r>
              <a:rPr lang="en-US" smtClean="0"/>
              <a:t>.</a:t>
            </a:r>
            <a:endParaRPr lang="en-US" dirty="0"/>
          </a:p>
          <a:p>
            <a:r>
              <a:rPr lang="ar-SA" dirty="0"/>
              <a:t>التفسير اصطلاحا: فهو علم يبحث فيه عن القران الكريم، من حيث دلالته على مراد الله تعالى بقدر الطاقة البشرية.</a:t>
            </a:r>
            <a:endParaRPr lang="en-US" dirty="0"/>
          </a:p>
        </p:txBody>
      </p:sp>
    </p:spTree>
    <p:extLst>
      <p:ext uri="{BB962C8B-B14F-4D97-AF65-F5344CB8AC3E}">
        <p14:creationId xmlns:p14="http://schemas.microsoft.com/office/powerpoint/2010/main" val="32742053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fontScale="92500" lnSpcReduction="10000"/>
          </a:bodyPr>
          <a:lstStyle/>
          <a:p>
            <a:r>
              <a:rPr lang="ar-IQ" b="1" dirty="0"/>
              <a:t>سبب النزول</a:t>
            </a:r>
            <a:endParaRPr lang="en-US" dirty="0"/>
          </a:p>
          <a:p>
            <a:r>
              <a:rPr lang="ar-IQ" b="1" dirty="0"/>
              <a:t>أولاً : روى الإمام أحمد عن الحارث بن ضرار الخزاعي أنه قال : </a:t>
            </a:r>
            <a:endParaRPr lang="en-US" dirty="0"/>
          </a:p>
          <a:p>
            <a:r>
              <a:rPr lang="ar-IQ" b="1" dirty="0"/>
              <a:t>« قدمتُ على رسول الله صلى الله عليه وسلم فدعاني إلى الإسلام ، فدخلتُ فيه وأقررت به ، ودعاني إلى الزكاة فأقررت بها وقلت : يا رسول الله أرجع إلى قومي فأدعوهم إلى الإسلام ، وأداء الزكاة ، فمن استجاب لي جمعت زكاته ، وترسل إليّ يا رسول الله رسولاً لإبّان كذا ، وكذا ، ليأتيك بما جمعت من الزكاة . فلمّا جمع الحارث الزكاة ممن استجاب له ، وبلغ زمان الوعد الذي أراد رسول الله صلى الله عليه وسلم أن يبعث إليه ، احتبس الرسول فلم يأت ، فظنّ الحارث أن قد حدث فيه سخطه من الله ورسوله ، فدعا سَرَوَات قومه فقال لهم : رسول الله صلى الله عليه وسلم كانَ وقَّت لي وقتاً يرسل إليّ رسوله ليقبض ما كان عندنا من الزكاة ، وليس من رسول الله صلى الله عليه وسلم الخُلْف ، ولا أرى حبس رسوله إلا من سخطةٍ عليَّ ، فانطلقوا بنا نأتي رسول الله صلى الله عليه وسلم ؟</a:t>
            </a:r>
            <a:endParaRPr lang="en-US" dirty="0"/>
          </a:p>
          <a:p>
            <a:pPr algn="justLow">
              <a:buNone/>
            </a:pPr>
            <a:endParaRPr lang="ar-IQ" sz="40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r>
              <a:rPr lang="ar-IQ" sz="2800" b="1" dirty="0"/>
              <a:t>وبعث رسول الله ( الوليد بن عقبة ) إلى الحارث ليقبض ما كان عنده ممّا جُمع من الزكاة ، فلمّا سار حتى بلغ بعض الطريق ، فَرِق فرجع ، فأتى رسول الله صلى الله عليه وسلم فقال : إن الحارث منعني الزكاة وأراد قتلي ، فضرب رسول الله صلى الله عليه وسلم البَعْث إلى الحارث ، فأقبل الحارث بأصحابه حتى استقبله البعث وقد فصل عن المدينة ، قالوا : هذا الحارث . فلما غشيهم قال إلى أين؟ قالوا : إليك ، قال : ولم ، قالوا : إن النبي صلى الله عليه وسلم قال : منعتَ الزكاة وأردتَ قتل رسولي؟ قال : لا والذي بعثك بالحق ما رأيته ولا أتاني ، وما أقبلتُ إلاّ حين احتبس عليّ رسولُ رسولِ الله صلى الله عليه وسلم ، خشية من أن تكون سخطة من الله ورسوله عليّ ، فنزلت الآية : { ياأيها الذين آمنوا إِن جَآءَكُمْ فَاسِقٌ بِنَبَإٍ فتبينوا } .</a:t>
            </a:r>
            <a:endParaRPr lang="en-US" sz="2800" dirty="0"/>
          </a:p>
          <a:p>
            <a:pPr marL="0" indent="0">
              <a:buNone/>
            </a:pPr>
            <a:r>
              <a:rPr lang="ar-IQ" dirty="0"/>
              <a:t>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ar-IQ" b="1" dirty="0"/>
              <a:t>الأحكام الشرعية</a:t>
            </a:r>
            <a:endParaRPr lang="en-US" dirty="0"/>
          </a:p>
        </p:txBody>
      </p:sp>
      <p:sp>
        <p:nvSpPr>
          <p:cNvPr id="3" name="Content Placeholder 2"/>
          <p:cNvSpPr>
            <a:spLocks noGrp="1"/>
          </p:cNvSpPr>
          <p:nvPr>
            <p:ph idx="1"/>
          </p:nvPr>
        </p:nvSpPr>
        <p:spPr>
          <a:xfrm>
            <a:off x="457200" y="1066800"/>
            <a:ext cx="8229600" cy="5791200"/>
          </a:xfrm>
        </p:spPr>
        <p:txBody>
          <a:bodyPr>
            <a:normAutofit fontScale="92500" lnSpcReduction="10000"/>
          </a:bodyPr>
          <a:lstStyle/>
          <a:p>
            <a:r>
              <a:rPr lang="ar-IQ" b="1" dirty="0"/>
              <a:t>الحكم الأول : هل يُقبل خبر الواحد إذا كان عدلاً؟</a:t>
            </a:r>
            <a:endParaRPr lang="en-US" dirty="0"/>
          </a:p>
          <a:p>
            <a:r>
              <a:rPr lang="ar-IQ" b="1" dirty="0"/>
              <a:t>استدل العلماء بهذه الآية الكريمة { إِن جَآءَكُمْ فَاسِقٌ بِنَبَإٍ } على قبول خبر الواحد إذا كان عدلاً ووجه الاستدلال من جهتين : </a:t>
            </a:r>
            <a:endParaRPr lang="en-US" dirty="0"/>
          </a:p>
          <a:p>
            <a:r>
              <a:rPr lang="ar-IQ" b="1" dirty="0"/>
              <a:t>الأولى : أن الله تعالى أمر بالتثبت في خبر الفاسق ، ولو كان خبر الواحد العدل لا يقبل لما كان ثمة فائدة من ذكر التثبّت ، لأن خبر كلٍ من العدل والفاسق مردود ، فلما دلّ الأمر بالتثبت في خبر الفاسق ، وجب قبول خبر العدل ، وهذا الاستدلال كما يقول علماء الأصول من باب ( مفهوم المخالفة ) .</a:t>
            </a:r>
            <a:endParaRPr lang="en-US" dirty="0"/>
          </a:p>
          <a:p>
            <a:r>
              <a:rPr lang="ar-IQ" b="1" dirty="0"/>
              <a:t>الثانية : أن العلة في ردّ الخبر هي ( الفسق ) لأن الخبر أمانة ، والفسقُ يبطلها ، فإذا انتفت العلة النتفى الرد ، وثبت أن خبر الواحد ليس مردوداً ، وإذا ثبت ذلك وجب حينئذٍ قبوله والعمل به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228600" y="152400"/>
            <a:ext cx="8763000" cy="6553200"/>
          </a:xfrm>
        </p:spPr>
        <p:txBody>
          <a:bodyPr>
            <a:normAutofit fontScale="70000" lnSpcReduction="20000"/>
          </a:bodyPr>
          <a:lstStyle/>
          <a:p>
            <a:pPr marL="0" indent="0">
              <a:buNone/>
            </a:pPr>
            <a:endParaRPr lang="ar-IQ" b="1" dirty="0"/>
          </a:p>
          <a:p>
            <a:pPr marL="0" indent="0">
              <a:buNone/>
            </a:pPr>
            <a:r>
              <a:rPr lang="ar-IQ" sz="3400" b="1" dirty="0" smtClean="0"/>
              <a:t>الحكم </a:t>
            </a:r>
            <a:r>
              <a:rPr lang="ar-IQ" sz="3400" b="1" dirty="0"/>
              <a:t>الثاني : هل يجب البحث عن عدالة الصحابة في الشهادة والرواية؟</a:t>
            </a:r>
            <a:endParaRPr lang="en-US" sz="3400" dirty="0"/>
          </a:p>
          <a:p>
            <a:r>
              <a:rPr lang="ar-IQ" sz="3400" b="1" dirty="0"/>
              <a:t>استدل بعض العلماء بالآية الكريمة على أنّ من الصحابة من ليس بعدل ، لأنّ الله تعالى أطلق لقب الفاسق على ( الوليد بن عقبة ) فإنها نزلت فيه ، وسببُ النزول لا يمكن إخراجه من اللفظ العام ، وهو صحابي بالاتفاق ، وقد أمر الله بالتثبت من خبره ، فلا بدّ من البحث عن عدالة الصحابة في الشهادة والرواية .</a:t>
            </a:r>
            <a:endParaRPr lang="en-US" sz="3400" dirty="0"/>
          </a:p>
          <a:p>
            <a:r>
              <a:rPr lang="ar-IQ" sz="3400" b="1" dirty="0"/>
              <a:t>والمسألة خلافية وفيها أقوال كثيرة نذكرها بإيجاز : </a:t>
            </a:r>
            <a:endParaRPr lang="en-US" sz="3400" dirty="0"/>
          </a:p>
          <a:p>
            <a:r>
              <a:rPr lang="ar-IQ" sz="3400" b="1" dirty="0"/>
              <a:t>الأول : أن الصحابة كلّهم عدول ، ولا يبحث عن عدالتهم في رواية ولا شهادة ، وهذا رأي جمهور العلماء سلفاً وخلفاً .</a:t>
            </a:r>
            <a:endParaRPr lang="en-US" sz="3400" dirty="0"/>
          </a:p>
          <a:p>
            <a:r>
              <a:rPr lang="ar-IQ" sz="3400" b="1" dirty="0"/>
              <a:t>الثاني : أن الصحابة كغيرهم يُبحث عن العدالة فيهم في الرواية والشهادة إلا من يكون ظاهر العدالة أو مقطوعها كالشيخين ( أبي بكر ) و ( عمر ) رضي الله عنهما .</a:t>
            </a:r>
            <a:endParaRPr lang="en-US" sz="3400" dirty="0"/>
          </a:p>
          <a:p>
            <a:r>
              <a:rPr lang="ar-IQ" sz="3400" b="1" dirty="0"/>
              <a:t>الثالث : أنهم عدول إلى زمن عثمان رضي الله عنه ، ويبحث عن عدالتهم من مقتله ، وهذا رأي طائفة من العلماء .</a:t>
            </a:r>
            <a:endParaRPr lang="en-US" sz="3400" dirty="0"/>
          </a:p>
          <a:p>
            <a:r>
              <a:rPr lang="ar-IQ" sz="3400" b="1" dirty="0"/>
              <a:t>الرابع : أنهم عدول إلاّ من قاتل علياً كرّم الله وجهه لفسقه بالخروج على الإمام الحق وهذا مذهب المعتزلة .</a:t>
            </a:r>
            <a:endParaRPr lang="en-US" sz="3400" dirty="0"/>
          </a:p>
          <a:p>
            <a:r>
              <a:rPr lang="ar-IQ" sz="3400" dirty="0"/>
              <a:t> </a:t>
            </a:r>
            <a:endParaRPr lang="en-US" sz="3400" dirty="0"/>
          </a:p>
          <a:p>
            <a:r>
              <a:rPr lang="ar-IQ" sz="3400" b="1" dirty="0"/>
              <a:t>الترجيح : والحق ما ذهب إليه جمهور العلماء سلفاً وخلفاً من أن الصحابة كلهم عدول </a:t>
            </a:r>
            <a:r>
              <a:rPr lang="ar-IQ" sz="3400" b="1" dirty="0" smtClean="0"/>
              <a:t>وذلك </a:t>
            </a:r>
            <a:r>
              <a:rPr lang="ar-IQ" b="1" dirty="0" smtClean="0"/>
              <a:t>لادلة </a:t>
            </a:r>
            <a:r>
              <a:rPr lang="ar-IQ" b="1" dirty="0"/>
              <a:t>عديدة منها:</a:t>
            </a:r>
            <a:endParaRPr lang="ar-IQ" sz="3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3246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ar-IQ" b="1" dirty="0"/>
              <a:t>1-ببركة صحبة النبي صلى الله عليه وسلم ، ومزيد ثناء الله عزّ وجلّ عليهم في كتابه العزيز كقوله سبحانه : { كُنْتُمْ خَيْرَ أُمَّةٍ أُخْرِجَتْ لِلنَّاسِ } [ آل عمران : 110 ] وقوله جلّ ذكره : { مُّحَمَّدٌ رَّسُولُ الله والذين مَعَهُ أَشِدَّآءُ عَلَى الكفار رُحَمَآءُ بَيْنَهُمْ } [ الفتح : 29 ] . وقوله جلّ وعلا : { رَّضِيَ الله عَنْهُمْ وَرَضُواْ عَنْهُ } [ المائدة : 119 ]</a:t>
            </a:r>
            <a:endParaRPr lang="en-US" dirty="0"/>
          </a:p>
          <a:p>
            <a:r>
              <a:rPr lang="ar-IQ" b="1" dirty="0"/>
              <a:t>2-ما ثبت في السنة المطهرة من مدحهم ، والثناء عليهم ، وبيان أنهم أفضل الناس بعد رسول الله صلى الله عليه وسلم على الإطلاق ،</a:t>
            </a:r>
            <a:r>
              <a:rPr lang="ar-IQ" dirty="0"/>
              <a:t>منها:</a:t>
            </a:r>
            <a:endParaRPr lang="en-US" dirty="0"/>
          </a:p>
          <a:p>
            <a:r>
              <a:rPr lang="ar-IQ" b="1" dirty="0"/>
              <a:t>قوله صلى الله عليه وسلم : « خير الناس قرني ، ثمّ الذين يلونهم ، ثمّ الذين يلونهم ».</a:t>
            </a:r>
            <a:endParaRPr lang="en-US" dirty="0"/>
          </a:p>
          <a:p>
            <a:pPr>
              <a:buNone/>
            </a:pPr>
            <a:endParaRPr lang="ar-IQ"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6248400"/>
          </a:xfrm>
        </p:spPr>
        <p:txBody>
          <a:bodyPr/>
          <a:lstStyle/>
          <a:p>
            <a:pPr marL="0" indent="0">
              <a:buNone/>
            </a:pPr>
            <a:r>
              <a:rPr lang="ar-IQ" dirty="0"/>
              <a:t>3-</a:t>
            </a:r>
            <a:r>
              <a:rPr lang="ar-IQ" b="1" dirty="0"/>
              <a:t>ما وقع من بعضهم من مخالفات فليس يسوغ لنا أن نحكم عليهم بالفسق ، لأنهم لا يصرّون على الذنب ، وإذا تاب الإنسان رجعت إليه عدالته ولا يحكم بفسقه على التأبيد ، فهذا ( ماعز الأسلمي ) الذي ارتكب الفاحشة يقول عنه النبي صلى الله عليه وسلم بعد أن أمر برجمه « لَقَدْ تَابَ تَوْبَةً لَوْ قُسِمَتْ بَيْنَ أُمَّةٍ لَوَسِعَتْهُمْ » .</a:t>
            </a:r>
            <a:endParaRPr lang="en-US" dirty="0"/>
          </a:p>
          <a:p>
            <a:pPr marL="0" indent="0">
              <a:buNone/>
            </a:pPr>
            <a:endParaRPr lang="ar-IQ" dirty="0"/>
          </a:p>
        </p:txBody>
      </p:sp>
    </p:spTree>
    <p:extLst>
      <p:ext uri="{BB962C8B-B14F-4D97-AF65-F5344CB8AC3E}">
        <p14:creationId xmlns:p14="http://schemas.microsoft.com/office/powerpoint/2010/main" val="864870111"/>
      </p:ext>
    </p:extLst>
  </p:cSld>
  <p:clrMapOvr>
    <a:masterClrMapping/>
  </p:clrMapOvr>
  <p:transition spd="slow">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AutoShape 8">
            <a:hlinkClick r:id="" action="ppaction://hlinkshowjump?jump=previousslide" highlightClick="1"/>
          </p:cNvPr>
          <p:cNvSpPr>
            <a:spLocks noChangeArrowheads="1"/>
          </p:cNvSpPr>
          <p:nvPr/>
        </p:nvSpPr>
        <p:spPr bwMode="auto">
          <a:xfrm>
            <a:off x="1258888" y="5876925"/>
            <a:ext cx="431800" cy="504825"/>
          </a:xfrm>
          <a:prstGeom prst="actionButtonForwardNext">
            <a:avLst/>
          </a:prstGeom>
          <a:gradFill rotWithShape="1">
            <a:gsLst>
              <a:gs pos="0">
                <a:srgbClr val="FC9FCB"/>
              </a:gs>
              <a:gs pos="13000">
                <a:srgbClr val="F8B049">
                  <a:alpha val="95970"/>
                </a:srgbClr>
              </a:gs>
              <a:gs pos="21001">
                <a:srgbClr val="F8B049">
                  <a:alpha val="93490"/>
                </a:srgbClr>
              </a:gs>
              <a:gs pos="63000">
                <a:srgbClr val="FEE7F2">
                  <a:alpha val="80470"/>
                </a:srgbClr>
              </a:gs>
              <a:gs pos="67000">
                <a:srgbClr val="F952A0">
                  <a:alpha val="79230"/>
                </a:srgbClr>
              </a:gs>
              <a:gs pos="69000">
                <a:srgbClr val="C50849">
                  <a:alpha val="78610"/>
                </a:srgbClr>
              </a:gs>
              <a:gs pos="82001">
                <a:srgbClr val="B43E85">
                  <a:alpha val="74580"/>
                </a:srgbClr>
              </a:gs>
              <a:gs pos="100000">
                <a:srgbClr val="F8B049">
                  <a:alpha val="69000"/>
                </a:srgb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5" name="AutoShape 9">
            <a:hlinkClick r:id="" action="ppaction://hlinkshowjump?jump=endshow" highlightClick="1"/>
          </p:cNvPr>
          <p:cNvSpPr>
            <a:spLocks noChangeArrowheads="1"/>
          </p:cNvSpPr>
          <p:nvPr/>
        </p:nvSpPr>
        <p:spPr bwMode="auto">
          <a:xfrm>
            <a:off x="1763713" y="5876925"/>
            <a:ext cx="431800" cy="504825"/>
          </a:xfrm>
          <a:prstGeom prst="actionButtonBlank">
            <a:avLst/>
          </a:prstGeom>
          <a:gradFill rotWithShape="1">
            <a:gsLst>
              <a:gs pos="0">
                <a:srgbClr val="FC9FCB"/>
              </a:gs>
              <a:gs pos="13000">
                <a:srgbClr val="F8B049">
                  <a:alpha val="95970"/>
                </a:srgbClr>
              </a:gs>
              <a:gs pos="21001">
                <a:srgbClr val="F8B049">
                  <a:alpha val="93490"/>
                </a:srgbClr>
              </a:gs>
              <a:gs pos="63000">
                <a:srgbClr val="FEE7F2">
                  <a:alpha val="80470"/>
                </a:srgbClr>
              </a:gs>
              <a:gs pos="67000">
                <a:srgbClr val="F952A0">
                  <a:alpha val="79230"/>
                </a:srgbClr>
              </a:gs>
              <a:gs pos="69000">
                <a:srgbClr val="C50849">
                  <a:alpha val="78610"/>
                </a:srgbClr>
              </a:gs>
              <a:gs pos="82001">
                <a:srgbClr val="B43E85">
                  <a:alpha val="74580"/>
                </a:srgbClr>
              </a:gs>
              <a:gs pos="100000">
                <a:srgbClr val="F8B049">
                  <a:alpha val="69000"/>
                </a:srgb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2"/>
          <p:cNvSpPr>
            <a:spLocks noGrp="1" noChangeArrowheads="1"/>
          </p:cNvSpPr>
          <p:nvPr>
            <p:ph type="body" idx="1"/>
          </p:nvPr>
        </p:nvSpPr>
        <p:spPr>
          <a:xfrm>
            <a:off x="457200" y="381000"/>
            <a:ext cx="8229600" cy="6172200"/>
          </a:xfrm>
        </p:spPr>
        <p:txBody>
          <a:bodyPr/>
          <a:lstStyle/>
          <a:p>
            <a:r>
              <a:rPr lang="ar-IQ" b="1" dirty="0"/>
              <a:t>الحكم الثالث:هل تقبل شهادة الفاسق أو المبتدع؟</a:t>
            </a:r>
            <a:endParaRPr lang="en-US" dirty="0"/>
          </a:p>
          <a:p>
            <a:r>
              <a:rPr lang="ar-IQ" b="1" dirty="0"/>
              <a:t>اتفق العلماء على ان شهادة الفاسق لا تقبل عملا بالآية الكريمة(ان جاءكم فاسق بنبأ فتبينوا)،وكذلك لاتقبل روايته،لان الرواية عن رسول الله صلى الله عليه وسلم أمانة ودين،والفسق يبطلها لاحتمال كذبه على رسول الله صلى الله عليه وسلم.</a:t>
            </a:r>
            <a:endParaRPr lang="en-US" dirty="0"/>
          </a:p>
          <a:p>
            <a:r>
              <a:rPr lang="ar-IQ" b="1" dirty="0"/>
              <a:t>وقد استثنى العلماء من قبول خبر الفاسق أمورا تتعلق بالمعاملات وليس فيها شهادة على الغير منها:</a:t>
            </a:r>
            <a:endParaRPr lang="en-US" dirty="0"/>
          </a:p>
          <a:p>
            <a:r>
              <a:rPr lang="ar-IQ" b="1" dirty="0"/>
              <a:t>1-قبول قوله في الاقرار على نفسه.</a:t>
            </a:r>
            <a:endParaRPr lang="en-US" dirty="0"/>
          </a:p>
          <a:p>
            <a:r>
              <a:rPr lang="ar-IQ" b="1" dirty="0"/>
              <a:t>2-قبول قوله في </a:t>
            </a:r>
            <a:r>
              <a:rPr lang="ar-IQ" b="1" dirty="0" smtClean="0"/>
              <a:t>الهدية</a:t>
            </a:r>
            <a:r>
              <a:rPr lang="en-US" b="1" dirty="0" smtClean="0"/>
              <a:t> </a:t>
            </a:r>
            <a:r>
              <a:rPr lang="ar-IQ" b="1" dirty="0" smtClean="0"/>
              <a:t>والوكالة .</a:t>
            </a:r>
          </a:p>
          <a:p>
            <a:r>
              <a:rPr lang="ar-IQ" b="1" dirty="0" smtClean="0"/>
              <a:t>3-وكذلك في الاذن بالدخول ونحوه.</a:t>
            </a:r>
            <a:endParaRPr lang="ar-IQ" dirty="0"/>
          </a:p>
        </p:txBody>
      </p:sp>
    </p:spTree>
    <p:extLst>
      <p:ext uri="{BB962C8B-B14F-4D97-AF65-F5344CB8AC3E}">
        <p14:creationId xmlns:p14="http://schemas.microsoft.com/office/powerpoint/2010/main" val="3806479447"/>
      </p:ext>
    </p:extLst>
  </p:cSld>
  <p:clrMapOvr>
    <a:masterClrMapping/>
  </p:clrMapOvr>
  <p:transition spd="slow">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79388" y="381000"/>
            <a:ext cx="8736012" cy="6324600"/>
          </a:xfrm>
        </p:spPr>
        <p:txBody>
          <a:bodyPr>
            <a:normAutofit fontScale="92500" lnSpcReduction="10000"/>
          </a:bodyPr>
          <a:lstStyle/>
          <a:p>
            <a:r>
              <a:rPr lang="ar-IQ" b="1" dirty="0"/>
              <a:t>اما المبتدع: وهو الفاسق الذي يكون فسقه بسبب الاعتقاد،وهو متأول للنصوص كالجبرية والقدرية ويقال له: المبتدع بدعة واضحة،فمن الأصوليين من رد شهادته وروايته كالامام الشافعي رحمه الله ومنهم من قبلهما،وفرق الحنفية فقالوا: تقبل منه </a:t>
            </a:r>
            <a:r>
              <a:rPr lang="ar-IQ" b="1" dirty="0" smtClean="0"/>
              <a:t>الشهادة،ولا</a:t>
            </a:r>
            <a:r>
              <a:rPr lang="en-US" b="1" dirty="0" smtClean="0"/>
              <a:t> </a:t>
            </a:r>
            <a:r>
              <a:rPr lang="ar-IQ" b="1" smtClean="0"/>
              <a:t>تقبل </a:t>
            </a:r>
            <a:r>
              <a:rPr lang="ar-IQ" b="1" dirty="0"/>
              <a:t>منه الرواية،لان من ابتدع بدعة بسبب الدين فلا يبعد أن ينتصر لهواه ويدعو الناس الى ذلك فنرد روايته دون شهادته،لان الدعوة الى مذهبه داعية الى النقل </a:t>
            </a:r>
            <a:endParaRPr lang="en-US" dirty="0"/>
          </a:p>
          <a:p>
            <a:r>
              <a:rPr lang="ar-IQ" b="1" dirty="0"/>
              <a:t>فلا يؤتمن على الرواية. وهذا مذهب جمهور أئمة الفقه والحديث</a:t>
            </a:r>
            <a:r>
              <a:rPr lang="ar-IQ" b="1" dirty="0" smtClean="0"/>
              <a:t>.</a:t>
            </a:r>
            <a:endParaRPr lang="ar-IQ" dirty="0"/>
          </a:p>
          <a:p>
            <a:pPr marL="0" indent="0">
              <a:buNone/>
            </a:pPr>
            <a:r>
              <a:rPr lang="ar-IQ" b="1" dirty="0"/>
              <a:t> </a:t>
            </a:r>
            <a:endParaRPr lang="en-US" dirty="0"/>
          </a:p>
          <a:p>
            <a:r>
              <a:rPr lang="ar-IQ" b="1" dirty="0"/>
              <a:t>ما ترشد إليه الآيات الكريمة</a:t>
            </a:r>
            <a:endParaRPr lang="en-US" dirty="0"/>
          </a:p>
          <a:p>
            <a:r>
              <a:rPr lang="ar-IQ" b="1" dirty="0"/>
              <a:t>أولاً : وجوب التثبت من الأخبار وعدم الوثوق بخبر الفاسق الخارج عن طاعة الله .</a:t>
            </a:r>
            <a:endParaRPr lang="en-US" dirty="0"/>
          </a:p>
          <a:p>
            <a:r>
              <a:rPr lang="ar-IQ" b="1" dirty="0"/>
              <a:t>ثانياً : ضرورة التريث قبل الحكم على الأشخاص لمجرد سماع الأنباء خشية الظلم والعدوان عليهم </a:t>
            </a:r>
            <a:endParaRPr lang="en-US" altLang="en-US" sz="4800" b="1" dirty="0">
              <a:solidFill>
                <a:srgbClr val="A5002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719947425"/>
      </p:ext>
    </p:extLst>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123">
                                            <p:txEl>
                                              <p:pRg st="3" end="3"/>
                                            </p:txEl>
                                          </p:spTgt>
                                        </p:tgtEl>
                                        <p:attrNameLst>
                                          <p:attrName>style.visibility</p:attrName>
                                        </p:attrNameLst>
                                      </p:cBhvr>
                                      <p:to>
                                        <p:strVal val="visible"/>
                                      </p:to>
                                    </p:set>
                                    <p:anim calcmode="lin" valueType="num">
                                      <p:cBhvr additive="base">
                                        <p:cTn id="25" dur="500" fill="hold"/>
                                        <p:tgtEl>
                                          <p:spTgt spid="51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123">
                                            <p:txEl>
                                              <p:pRg st="4" end="4"/>
                                            </p:txEl>
                                          </p:spTgt>
                                        </p:tgtEl>
                                        <p:attrNameLst>
                                          <p:attrName>style.visibility</p:attrName>
                                        </p:attrNameLst>
                                      </p:cBhvr>
                                      <p:to>
                                        <p:strVal val="visible"/>
                                      </p:to>
                                    </p:set>
                                    <p:anim calcmode="lin" valueType="num">
                                      <p:cBhvr additive="base">
                                        <p:cTn id="31" dur="500" fill="hold"/>
                                        <p:tgtEl>
                                          <p:spTgt spid="51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1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123">
                                            <p:txEl>
                                              <p:pRg st="5" end="5"/>
                                            </p:txEl>
                                          </p:spTgt>
                                        </p:tgtEl>
                                        <p:attrNameLst>
                                          <p:attrName>style.visibility</p:attrName>
                                        </p:attrNameLst>
                                      </p:cBhvr>
                                      <p:to>
                                        <p:strVal val="visible"/>
                                      </p:to>
                                    </p:set>
                                    <p:anim calcmode="lin" valueType="num">
                                      <p:cBhvr additive="base">
                                        <p:cTn id="37" dur="500" fill="hold"/>
                                        <p:tgtEl>
                                          <p:spTgt spid="51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12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r>
              <a:rPr lang="ar-SA" dirty="0"/>
              <a:t>3- سورة الجمعة: </a:t>
            </a:r>
            <a:r>
              <a:rPr lang="en-US" dirty="0"/>
              <a:t/>
            </a:r>
            <a:br>
              <a:rPr lang="en-US" dirty="0"/>
            </a:br>
            <a:r>
              <a:rPr lang="ar-SA" dirty="0"/>
              <a:t>حكم صلاة الجمعة</a:t>
            </a:r>
            <a:endParaRPr lang="en-US" dirty="0"/>
          </a:p>
        </p:txBody>
      </p:sp>
      <p:sp>
        <p:nvSpPr>
          <p:cNvPr id="6147" name="Rectangle 3"/>
          <p:cNvSpPr>
            <a:spLocks noGrp="1" noChangeArrowheads="1"/>
          </p:cNvSpPr>
          <p:nvPr>
            <p:ph type="body" idx="1"/>
          </p:nvPr>
        </p:nvSpPr>
        <p:spPr/>
        <p:txBody>
          <a:bodyPr/>
          <a:lstStyle/>
          <a:p>
            <a:pPr marL="0" indent="0">
              <a:buNone/>
            </a:pPr>
            <a:r>
              <a:rPr lang="ar-IQ" b="1" dirty="0"/>
              <a:t>قوله تعالى : يَا أَيُّهَا الَّذِينَ آمَنُوا إِذَا نُودِيَ لِلصَّلَاةِ مِنْ يَوْمِ الْجُمُعَةِ فَاسْعَوْا إِلَى ذِكْرِ اللَّهِ وَذَرُوا الْبَيْعَ ذَلِكُمْ خَيْرٌ لَكُمْ إِنْ كُنْتُمْ تَعْلَمُونَ (9) فَإِذَا قُضِيَتِ الصَّلَاةُ فَانْتَشِرُوا فِي الْأَرْضِ وَابْتَغُوا مِنْ فَضْلِ اللَّهِ وَاذْكُرُوا اللَّهَ كَثِيرًا لَعَلَّكُمْ تُفْلِحُونَ (10) وَإِذَا رَأَوْا تِجَارَةً أَوْ لَهْوًا انْفَضُّوا إِلَيْهَا وَتَرَكُوكَ قَائِمًا قُلْ مَا عِنْدَ اللَّهِ خَيْرٌ مِنَ اللَّهْوِ وَمِنَ التِّجَارَةِ وَاللَّهُ خَيْرُ الرَّازِقِينَ (11).</a:t>
            </a:r>
            <a:endParaRPr lang="en-US" dirty="0"/>
          </a:p>
          <a:p>
            <a:pPr marL="0" indent="0">
              <a:buNone/>
            </a:pPr>
            <a:endParaRPr lang="en-US" altLang="en-US" sz="4800" b="1" dirty="0">
              <a:solidFill>
                <a:srgbClr val="A5002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727664676"/>
      </p:ext>
    </p:extLst>
  </p:cSld>
  <p:clrMapOvr>
    <a:masterClrMapping/>
  </p:clrMapOvr>
  <p:transition spd="slow">
    <p:cover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r>
              <a:rPr lang="ar-IQ" b="1" dirty="0"/>
              <a:t>التحليل اللفظي او معاني الكلمات</a:t>
            </a:r>
            <a:r>
              <a:rPr lang="en-US" dirty="0"/>
              <a:t/>
            </a:r>
            <a:br>
              <a:rPr lang="en-US" dirty="0"/>
            </a:br>
            <a:endParaRPr lang="en-US" altLang="en-US" dirty="0">
              <a:solidFill>
                <a:schemeClr val="hlink"/>
              </a:solidFill>
              <a:cs typeface="PT Bold Heading" panose="02010400000000000000" pitchFamily="2" charset="-78"/>
              <a:hlinkClick r:id="rId2" action="ppaction://hlinksldjump"/>
            </a:endParaRPr>
          </a:p>
        </p:txBody>
      </p:sp>
      <p:sp>
        <p:nvSpPr>
          <p:cNvPr id="7171" name="Rectangle 3"/>
          <p:cNvSpPr>
            <a:spLocks noGrp="1" noChangeArrowheads="1"/>
          </p:cNvSpPr>
          <p:nvPr>
            <p:ph type="body" idx="1"/>
          </p:nvPr>
        </p:nvSpPr>
        <p:spPr>
          <a:xfrm>
            <a:off x="179388" y="1600200"/>
            <a:ext cx="8507412" cy="4525963"/>
          </a:xfrm>
        </p:spPr>
        <p:txBody>
          <a:bodyPr>
            <a:normAutofit/>
          </a:bodyPr>
          <a:lstStyle/>
          <a:p>
            <a:r>
              <a:rPr lang="ar-IQ" b="1" dirty="0"/>
              <a:t>{ نُودِيَ } :المرادُ بالنداء هنا : الأذانُ والإعلام لصلاة الجمعة </a:t>
            </a:r>
            <a:r>
              <a:rPr lang="ar-IQ" b="1" dirty="0" smtClean="0"/>
              <a:t>{ </a:t>
            </a:r>
            <a:r>
              <a:rPr lang="ar-IQ" b="1" dirty="0"/>
              <a:t>الجمعة } : هو اليوم المعروف ، وهو يوم عيد المسلمين الأسبوعي، وسميت جمعة لاجتماع الناس فيها للصلاة .</a:t>
            </a:r>
            <a:endParaRPr lang="en-US" dirty="0"/>
          </a:p>
          <a:p>
            <a:r>
              <a:rPr lang="ar-IQ" b="1" dirty="0"/>
              <a:t> { فاسعوا } :السعي :العَدْوُ في المشي والإسراع فيه ،والمراد منه في الآية : امشوا إلى الصلاة بدون إفراط في السّرعة. </a:t>
            </a:r>
            <a:endParaRPr lang="en-US" dirty="0"/>
          </a:p>
          <a:p>
            <a:r>
              <a:rPr lang="ar-IQ" b="1" dirty="0"/>
              <a:t> { ذِكْرِ الله } : المراد بذكر الله صلاةُ الجمعة ،وقيل : المراد به الخطبة . والصحيح الراجح : أن المراد به ( الصلاة ، والخطبة ) جميعاً لاشتمالهما على ذكر الله .</a:t>
            </a:r>
            <a:endParaRPr lang="en-US" altLang="en-US" sz="4800" b="1" dirty="0">
              <a:solidFill>
                <a:srgbClr val="A5002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099303031"/>
      </p:ext>
    </p:extLst>
  </p:cSld>
  <p:clrMapOvr>
    <a:masterClrMapping/>
  </p:clrMapOvr>
  <p:transition spd="slow">
    <p:comb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anim calcmode="lin" valueType="num">
                                      <p:cBhvr additive="base">
                                        <p:cTn id="19"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-تعريف الايات في اللغة والاصطلاح:</a:t>
            </a:r>
            <a:endParaRPr lang="en-US" dirty="0"/>
          </a:p>
        </p:txBody>
      </p:sp>
      <p:sp>
        <p:nvSpPr>
          <p:cNvPr id="3" name="Content Placeholder 2"/>
          <p:cNvSpPr>
            <a:spLocks noGrp="1"/>
          </p:cNvSpPr>
          <p:nvPr>
            <p:ph idx="1"/>
          </p:nvPr>
        </p:nvSpPr>
        <p:spPr/>
        <p:txBody>
          <a:bodyPr>
            <a:normAutofit fontScale="85000" lnSpcReduction="20000"/>
          </a:bodyPr>
          <a:lstStyle/>
          <a:p>
            <a:r>
              <a:rPr lang="ar-SA" dirty="0"/>
              <a:t>الآيةُ تُطلَق في اللغة على عدَّة معانٍ</a:t>
            </a:r>
            <a:r>
              <a:rPr lang="en-US" dirty="0"/>
              <a:t>:</a:t>
            </a:r>
          </a:p>
          <a:p>
            <a:r>
              <a:rPr lang="ar-SA" dirty="0"/>
              <a:t>أولها</a:t>
            </a:r>
            <a:r>
              <a:rPr lang="en-US" dirty="0"/>
              <a:t>: </a:t>
            </a:r>
            <a:r>
              <a:rPr lang="ar-SA" dirty="0"/>
              <a:t>المعجزة</a:t>
            </a:r>
            <a:r>
              <a:rPr lang="en-US" dirty="0"/>
              <a:t>.</a:t>
            </a:r>
          </a:p>
          <a:p>
            <a:r>
              <a:rPr lang="ar-SA" dirty="0"/>
              <a:t>ثانيها</a:t>
            </a:r>
            <a:r>
              <a:rPr lang="en-US" dirty="0"/>
              <a:t>: </a:t>
            </a:r>
            <a:r>
              <a:rPr lang="ar-SA" dirty="0"/>
              <a:t>العَلَامة</a:t>
            </a:r>
            <a:r>
              <a:rPr lang="en-US" dirty="0"/>
              <a:t>.</a:t>
            </a:r>
          </a:p>
          <a:p>
            <a:r>
              <a:rPr lang="ar-SA" dirty="0"/>
              <a:t>ثالثها</a:t>
            </a:r>
            <a:r>
              <a:rPr lang="en-US" dirty="0"/>
              <a:t>: </a:t>
            </a:r>
            <a:r>
              <a:rPr lang="ar-SA" dirty="0"/>
              <a:t>العِبْرة</a:t>
            </a:r>
            <a:r>
              <a:rPr lang="en-US" dirty="0"/>
              <a:t>.</a:t>
            </a:r>
          </a:p>
          <a:p>
            <a:r>
              <a:rPr lang="ar-SA" dirty="0"/>
              <a:t>رابعها</a:t>
            </a:r>
            <a:r>
              <a:rPr lang="en-US" dirty="0"/>
              <a:t>: </a:t>
            </a:r>
            <a:r>
              <a:rPr lang="ar-SA" dirty="0"/>
              <a:t>الأمر العجيب</a:t>
            </a:r>
            <a:r>
              <a:rPr lang="en-US" dirty="0"/>
              <a:t>.</a:t>
            </a:r>
          </a:p>
          <a:p>
            <a:r>
              <a:rPr lang="ar-SA" dirty="0"/>
              <a:t>خامسها</a:t>
            </a:r>
            <a:r>
              <a:rPr lang="en-US" dirty="0"/>
              <a:t>: </a:t>
            </a:r>
            <a:r>
              <a:rPr lang="ar-SA" dirty="0"/>
              <a:t>الجماعة</a:t>
            </a:r>
            <a:r>
              <a:rPr lang="en-US" dirty="0"/>
              <a:t>.</a:t>
            </a:r>
          </a:p>
          <a:p>
            <a:r>
              <a:rPr lang="ar-SA" dirty="0"/>
              <a:t>سادسها</a:t>
            </a:r>
            <a:r>
              <a:rPr lang="en-US" dirty="0"/>
              <a:t>: </a:t>
            </a:r>
            <a:r>
              <a:rPr lang="ar-SA" dirty="0"/>
              <a:t>البرهان والدليل</a:t>
            </a:r>
            <a:r>
              <a:rPr lang="en-US" dirty="0"/>
              <a:t>.</a:t>
            </a:r>
          </a:p>
          <a:p>
            <a:r>
              <a:rPr lang="ar-SA" dirty="0"/>
              <a:t>والآية اصطلاحًا</a:t>
            </a:r>
            <a:r>
              <a:rPr lang="en-US" dirty="0"/>
              <a:t>:</a:t>
            </a:r>
          </a:p>
          <a:p>
            <a:r>
              <a:rPr lang="ar-IQ" dirty="0"/>
              <a:t>قُرْآنٌ مُرَكَّبٌ مِنْ جُمَلٍ .... ذُو مَبْدَإٍ أَوْ مَقْطَعٍ مُنْدَرِجٍ فِي سُورَةٍ.</a:t>
            </a:r>
            <a:endParaRPr lang="en-US" dirty="0"/>
          </a:p>
          <a:p>
            <a:r>
              <a:rPr lang="ar-IQ" dirty="0"/>
              <a:t>وَقَالَ غَيْرُهُ: الْآيَةُ طَائِفَةٌ مِنَ الْقُرْآنِ مُنْقَطِعَةٌ عَمَّا قَبْلَهَا وَمَا بَعْدَهَا.</a:t>
            </a:r>
            <a:endParaRPr lang="en-US" dirty="0"/>
          </a:p>
        </p:txBody>
      </p:sp>
    </p:spTree>
    <p:extLst>
      <p:ext uri="{BB962C8B-B14F-4D97-AF65-F5344CB8AC3E}">
        <p14:creationId xmlns:p14="http://schemas.microsoft.com/office/powerpoint/2010/main" val="17855477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400800"/>
          </a:xfrm>
        </p:spPr>
        <p:txBody>
          <a:bodyPr>
            <a:normAutofit/>
          </a:bodyPr>
          <a:lstStyle/>
          <a:p>
            <a:r>
              <a:rPr lang="ar-IQ" b="1" dirty="0"/>
              <a:t>{ وَذَرُواْ البيع } : أي اتركوا البيع ، والمعاملة ، وسائر أمور التجارة والأعمال </a:t>
            </a:r>
            <a:endParaRPr lang="en-US" dirty="0"/>
          </a:p>
          <a:p>
            <a:r>
              <a:rPr lang="ar-IQ" b="1" dirty="0"/>
              <a:t> { قُضِيَتِ الصلاوة } : أي أديتم الصلاة وفرغتم منها .</a:t>
            </a:r>
            <a:endParaRPr lang="en-US" dirty="0"/>
          </a:p>
          <a:p>
            <a:r>
              <a:rPr lang="ar-IQ" b="1" dirty="0"/>
              <a:t> { فانتشروا } : أي تفرقوا في الأرض لإقامة مصالحكم .</a:t>
            </a:r>
            <a:endParaRPr lang="en-US" dirty="0"/>
          </a:p>
          <a:p>
            <a:r>
              <a:rPr lang="ar-IQ" b="1" dirty="0"/>
              <a:t> { وابتغوا } : أي اطلبوا من الابتغاء بمعنى الطلب</a:t>
            </a:r>
            <a:endParaRPr lang="en-US" dirty="0"/>
          </a:p>
          <a:p>
            <a:r>
              <a:rPr lang="ar-IQ" b="1" dirty="0"/>
              <a:t>{ فَضْلِ الله } : المراد به الرزق والتجارة ، والكسبُ الحلال </a:t>
            </a:r>
            <a:r>
              <a:rPr lang="ar-IQ" b="1" dirty="0" smtClean="0"/>
              <a:t>.</a:t>
            </a:r>
          </a:p>
          <a:p>
            <a:r>
              <a:rPr lang="ar-IQ" b="1" dirty="0"/>
              <a:t>{ انفضوا إِلَيْهَا } :الانفضاض معناه : التفرق والانصراف . </a:t>
            </a:r>
            <a:endParaRPr lang="en-US" dirty="0"/>
          </a:p>
          <a:p>
            <a:r>
              <a:rPr lang="ar-IQ" b="1" dirty="0"/>
              <a:t> { وَتَرَكُوكَ قَآئِماً } : أي على المنبر تخطب .</a:t>
            </a:r>
            <a:endParaRPr lang="en-US" dirty="0"/>
          </a:p>
          <a:p>
            <a:r>
              <a:rPr lang="ar-IQ" b="1" dirty="0"/>
              <a:t> { خَيْرُ الرازقين } : لأنه يرزق من يؤمن به ويعبده ، ومن يكفر به ويجحده ، فهو يعطي من سأل سواءً كان مؤمناً أم كافراً</a:t>
            </a:r>
            <a:endParaRPr lang="en-US" dirty="0"/>
          </a:p>
          <a:p>
            <a:pPr marL="0" indent="0">
              <a:buNone/>
            </a:pP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t>المعنى الإجمالي</a:t>
            </a:r>
            <a:endParaRPr lang="en-US" dirty="0"/>
          </a:p>
        </p:txBody>
      </p:sp>
      <p:sp>
        <p:nvSpPr>
          <p:cNvPr id="3" name="Content Placeholder 2"/>
          <p:cNvSpPr>
            <a:spLocks noGrp="1"/>
          </p:cNvSpPr>
          <p:nvPr>
            <p:ph idx="1"/>
          </p:nvPr>
        </p:nvSpPr>
        <p:spPr>
          <a:xfrm>
            <a:off x="152400" y="1600200"/>
            <a:ext cx="8686800" cy="5029200"/>
          </a:xfrm>
        </p:spPr>
        <p:txBody>
          <a:bodyPr>
            <a:normAutofit lnSpcReduction="10000"/>
          </a:bodyPr>
          <a:lstStyle/>
          <a:p>
            <a:pPr marL="0" indent="0" algn="justLow">
              <a:buNone/>
            </a:pPr>
            <a:r>
              <a:rPr lang="ar-IQ" b="1" dirty="0"/>
              <a:t>يقول الله تعالى ما معناه : « يا أيها المؤمنون يا من صدّقتم بالله ورسوله ، إذا سمتعتم المؤذّن ، ينادي لصلاة الجمعة ويؤذّن لها ، فاتركوا أعمالكم وأشغالكم ، ودَعُوا البيع والشراء وامضوا سراعاً إلى ذكر الله وعبادته ، وإلى أداء صلاة الجمعة مع إخوانكم المسلمين ، فإنّ ذلك خير لكم وأفضل ، وأرجى لكم عند الله ، وأعود عليكم بالخيرات والبركات ، إن كنتم من أهل العلم والفهم السليم ، فإذا أدّيتم الصلاة وفرغتم منها ، فانبثّوا في الأرض لقضاء مصالحكم ، واطلبوا من فضل الله ، فإن الرزق بيده ، وهو المنعم المتفضّل ، الذي لا يخيّب أمل السائل ، ولا يضيع عمل العامل ، ولا يمنع أحداً من فضله وإحسانه ، واذكروا الله كثيراً لعلكم تفلحون .</a:t>
            </a:r>
            <a:endParaRPr lang="ar-IQ" dirty="0">
              <a:solidFill>
                <a:srgbClr val="FF0000"/>
              </a:solidFill>
            </a:endParaRPr>
          </a:p>
        </p:txBody>
      </p:sp>
    </p:spTree>
    <p:extLst>
      <p:ext uri="{BB962C8B-B14F-4D97-AF65-F5344CB8AC3E}">
        <p14:creationId xmlns:p14="http://schemas.microsoft.com/office/powerpoint/2010/main" val="35677581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304800"/>
            <a:ext cx="8229600" cy="632460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ar-IQ" b="1" dirty="0"/>
              <a:t>ثم أخبر تعالى أنّ هناك فريقاً من الناس يؤثرون الدنيا الفانية ، على الآخرة الباقية ، فإذا سمعوا بتجارة رابحة ، أو صفقة قادمة ، أو شيء من لهو الدنيا ، وزينتها وبهرجها ، تفرّقوا عن رسول الله عليه السلام ، وانصرفوا إلى متاع الحياة ، وتركوا الرسول قائماً يخطب ، ولو عقلوا لعلموا أنّ ما عند الله خير وأبقى ، وأن ثوابه خير من اللهو والتجارة ، وأن الله - جلّ وعلا - هو خير الرازقين ، يرزق من يشاء بغير حساب ، وما عند الله خير للأبرار .</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b="1" dirty="0"/>
              <a:t>سبب النزول</a:t>
            </a:r>
            <a:endParaRPr lang="en-US" dirty="0"/>
          </a:p>
        </p:txBody>
      </p:sp>
      <p:sp>
        <p:nvSpPr>
          <p:cNvPr id="3" name="Content Placeholder 2"/>
          <p:cNvSpPr>
            <a:spLocks noGrp="1"/>
          </p:cNvSpPr>
          <p:nvPr>
            <p:ph idx="1"/>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ar-IQ" b="1" dirty="0"/>
              <a:t>عَنْ جَابِرٍ قَالَ:بَيْنَمَا النَّبِيُّ - صَلَّى اللَّهُ عَلَيْهِ وَسَلَّمَ - يَخْطُبُ يَوْمَ الْجُمُعَةِ قَائِمًا إِذَا قَدِمَتْ عِيرُ الْمَدِينَةِ فَابْتَدَرَهَا أَصْحَابُ رَسُولِ اللَّهِ - صَلَّى اللَّهُ عَلَيْهِ وَسَلَّمَ - فَلَمْ يَبْقَ مِنْهُمْ إِلَّا اثْنَا عَشَرَ رَجُلًا، مِنْهُمْ أَبُو بَكْرٍ وَعُمَرُ، وَنَزَلَتِ الْآيَةُ: (وَإِذَا رَأَوْا تِجَارَةً أَوْ لَهْوًا انْفَضُّوا إِلَيْهَا وَتَرَكُوكَ قَائِمًا)</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763000" cy="5478439"/>
          </a:xfrm>
        </p:spPr>
        <p:txBody>
          <a:bodyPr/>
          <a:lstStyle/>
          <a:p>
            <a:r>
              <a:rPr lang="ar-IQ" b="1" dirty="0"/>
              <a:t>ما ورد في فضائل يوم </a:t>
            </a:r>
            <a:r>
              <a:rPr lang="ar-IQ" b="1" dirty="0" smtClean="0"/>
              <a:t>الجمعة</a:t>
            </a:r>
          </a:p>
          <a:p>
            <a:r>
              <a:rPr lang="ar-IQ" b="1" dirty="0"/>
              <a:t>قال النبي- عليه السلام: " إنّ من أفضل أيامكم: يوم الجمعة؛ فيه خلق آدمُ، وفيه قُبض، وفيه النفخةُ، وفيه الصَعْقة؛ فأكثروا علي من الصلاة فيه فإن صلاتكَم مَعروضة علي". قال: قالوا: ياَ رسول الله! وكيف تُعرَضُ صلاتُنا عليك وقد أرَمْتَ؟ قال: يَقُولُون: بَليتَ فقال: "إن الله عز وجل حَرم على الأرضِ أجساد الأنبياء".</a:t>
            </a:r>
            <a:endParaRPr lang="en-US" dirty="0"/>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71500" y="274638"/>
            <a:ext cx="7888932" cy="1143000"/>
          </a:xfrm>
        </p:spPr>
        <p:txBody>
          <a:bodyPr/>
          <a:lstStyle/>
          <a:p>
            <a:r>
              <a:rPr lang="ar-IQ" sz="3600" b="1" dirty="0" smtClean="0"/>
              <a:t> </a:t>
            </a:r>
            <a:r>
              <a:rPr lang="ar-IQ" sz="3200" b="1" dirty="0" smtClean="0"/>
              <a:t>   الحكم </a:t>
            </a:r>
            <a:r>
              <a:rPr lang="ar-IQ" sz="3200" b="1" dirty="0"/>
              <a:t>الأول : ما هو الأذان الذي يجب السعي عنده؟</a:t>
            </a:r>
            <a:r>
              <a:rPr lang="en-US" dirty="0"/>
              <a:t/>
            </a:r>
            <a:br>
              <a:rPr lang="en-US" dirty="0"/>
            </a:br>
            <a:endParaRPr lang="ar-IQ" dirty="0"/>
          </a:p>
        </p:txBody>
      </p:sp>
      <p:sp>
        <p:nvSpPr>
          <p:cNvPr id="3" name="عنصر نائب للمحتوى 2"/>
          <p:cNvSpPr>
            <a:spLocks noGrp="1"/>
          </p:cNvSpPr>
          <p:nvPr>
            <p:ph idx="1"/>
          </p:nvPr>
        </p:nvSpPr>
        <p:spPr>
          <a:xfrm>
            <a:off x="228600" y="1066800"/>
            <a:ext cx="7658100" cy="5059363"/>
          </a:xfrm>
        </p:spPr>
        <p:txBody>
          <a:bodyPr/>
          <a:lstStyle/>
          <a:p>
            <a:pPr marL="0" indent="0">
              <a:buNone/>
            </a:pPr>
            <a:r>
              <a:rPr lang="ar-IQ" b="1" dirty="0"/>
              <a:t>دلَّ قوله تعالى : { إِذَا نُودِيَ للصلاوة مِن يَوْمِ الجمعة فاسعوا إلى ذِكْرِ الله وَذَرُواْ البيع } على وجوب السعي إلى المسجد ، وترك البيع والشراء ، وقد اختلف العلماء في </a:t>
            </a:r>
            <a:r>
              <a:rPr lang="ar-IQ" b="1" dirty="0" smtClean="0"/>
              <a:t>الأذان </a:t>
            </a:r>
            <a:r>
              <a:rPr lang="ar-IQ" b="1" dirty="0"/>
              <a:t>الذي يجب السعي عنده </a:t>
            </a:r>
            <a:r>
              <a:rPr lang="ar-IQ" b="1" dirty="0" smtClean="0"/>
              <a:t>. </a:t>
            </a:r>
            <a:endParaRPr lang="ar-IQ" b="1" dirty="0"/>
          </a:p>
          <a:p>
            <a:pPr marL="0" indent="0">
              <a:buNone/>
            </a:pPr>
            <a:r>
              <a:rPr lang="ar-IQ" b="1" dirty="0"/>
              <a:t>1- قال بعض العلماء : المراد به الأذان الأول الذي هو على ( المنارة ) . - وقال آخرون : المراد به الأذان الذي بين يدي الخطيب إذا صعد الإمام المنبر </a:t>
            </a:r>
            <a:endParaRPr lang="ar-IQ" dirty="0" smtClean="0">
              <a:sym typeface="AGA Arabesque"/>
            </a:endParaRPr>
          </a:p>
        </p:txBody>
      </p:sp>
    </p:spTree>
    <p:extLst>
      <p:ext uri="{BB962C8B-B14F-4D97-AF65-F5344CB8AC3E}">
        <p14:creationId xmlns:p14="http://schemas.microsoft.com/office/powerpoint/2010/main" val="3563620690"/>
      </p:ext>
    </p:extLst>
  </p:cSld>
  <p:clrMapOvr>
    <a:masterClrMapping/>
  </p:clrMapOvr>
  <mc:AlternateContent xmlns:mc="http://schemas.openxmlformats.org/markup-compatibility/2006" xmlns:p14="http://schemas.microsoft.com/office/powerpoint/2010/main">
    <mc:Choice Requires="p14">
      <p:transition spd="slow" p14:dur="4400">
        <p14:honeycomb/>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3">
                                            <p:txEl>
                                              <p:pRg st="0" end="0"/>
                                            </p:txEl>
                                          </p:spTgt>
                                        </p:tgtEl>
                                        <p:attrNameLst>
                                          <p:attrName>style.visibility</p:attrName>
                                        </p:attrNameLst>
                                      </p:cBhvr>
                                      <p:to>
                                        <p:strVal val="visible"/>
                                      </p:to>
                                    </p:set>
                                    <p:anim by="(-#ppt_w*2)" calcmode="lin" valueType="num">
                                      <p:cBhvr rctx="PPT">
                                        <p:cTn id="15" dur="500" autoRev="1" fill="hold">
                                          <p:stCondLst>
                                            <p:cond delay="0"/>
                                          </p:stCondLst>
                                        </p:cTn>
                                        <p:tgtEl>
                                          <p:spTgt spid="3">
                                            <p:txEl>
                                              <p:pRg st="0" end="0"/>
                                            </p:txEl>
                                          </p:spTgt>
                                        </p:tgtEl>
                                        <p:attrNameLst>
                                          <p:attrName>ppt_w</p:attrName>
                                        </p:attrNameLst>
                                      </p:cBhvr>
                                    </p:anim>
                                    <p:anim by="(#ppt_w*0.50)" calcmode="lin" valueType="num">
                                      <p:cBhvr>
                                        <p:cTn id="16" dur="500" decel="50000" autoRev="1" fill="hold">
                                          <p:stCondLst>
                                            <p:cond delay="0"/>
                                          </p:stCondLst>
                                        </p:cTn>
                                        <p:tgtEl>
                                          <p:spTgt spid="3">
                                            <p:txEl>
                                              <p:pRg st="0" end="0"/>
                                            </p:txEl>
                                          </p:spTgt>
                                        </p:tgtEl>
                                        <p:attrNameLst>
                                          <p:attrName>ppt_x</p:attrName>
                                        </p:attrNameLst>
                                      </p:cBhvr>
                                    </p:anim>
                                    <p:anim from="(-#ppt_h/2)" to="(#ppt_y)" calcmode="lin" valueType="num">
                                      <p:cBhvr>
                                        <p:cTn id="17" dur="1000" fill="hold">
                                          <p:stCondLst>
                                            <p:cond delay="0"/>
                                          </p:stCondLst>
                                        </p:cTn>
                                        <p:tgtEl>
                                          <p:spTgt spid="3">
                                            <p:txEl>
                                              <p:pRg st="0" end="0"/>
                                            </p:txEl>
                                          </p:spTgt>
                                        </p:tgtEl>
                                        <p:attrNameLst>
                                          <p:attrName>ppt_y</p:attrName>
                                        </p:attrNameLst>
                                      </p:cBhvr>
                                    </p:anim>
                                    <p:animRot by="21600000">
                                      <p:cBhvr>
                                        <p:cTn id="18" dur="1000" fill="hold">
                                          <p:stCondLst>
                                            <p:cond delay="0"/>
                                          </p:stCondLst>
                                        </p:cTn>
                                        <p:tgtEl>
                                          <p:spTgt spid="3">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grpId="0" nodeType="clickEffect">
                                  <p:stCondLst>
                                    <p:cond delay="0"/>
                                  </p:stCondLst>
                                  <p:iterate type="lt">
                                    <p:tmPct val="10000"/>
                                  </p:iterate>
                                  <p:childTnLst>
                                    <p:set>
                                      <p:cBhvr>
                                        <p:cTn id="22" dur="1" fill="hold">
                                          <p:stCondLst>
                                            <p:cond delay="0"/>
                                          </p:stCondLst>
                                        </p:cTn>
                                        <p:tgtEl>
                                          <p:spTgt spid="3">
                                            <p:txEl>
                                              <p:pRg st="1" end="1"/>
                                            </p:txEl>
                                          </p:spTgt>
                                        </p:tgtEl>
                                        <p:attrNameLst>
                                          <p:attrName>style.visibility</p:attrName>
                                        </p:attrNameLst>
                                      </p:cBhvr>
                                      <p:to>
                                        <p:strVal val="visible"/>
                                      </p:to>
                                    </p:set>
                                    <p:anim by="(-#ppt_w*2)" calcmode="lin" valueType="num">
                                      <p:cBhvr rctx="PPT">
                                        <p:cTn id="23" dur="500" autoRev="1" fill="hold">
                                          <p:stCondLst>
                                            <p:cond delay="0"/>
                                          </p:stCondLst>
                                        </p:cTn>
                                        <p:tgtEl>
                                          <p:spTgt spid="3">
                                            <p:txEl>
                                              <p:pRg st="1" end="1"/>
                                            </p:txEl>
                                          </p:spTgt>
                                        </p:tgtEl>
                                        <p:attrNameLst>
                                          <p:attrName>ppt_w</p:attrName>
                                        </p:attrNameLst>
                                      </p:cBhvr>
                                    </p:anim>
                                    <p:anim by="(#ppt_w*0.50)" calcmode="lin" valueType="num">
                                      <p:cBhvr>
                                        <p:cTn id="24" dur="500" decel="50000" autoRev="1" fill="hold">
                                          <p:stCondLst>
                                            <p:cond delay="0"/>
                                          </p:stCondLst>
                                        </p:cTn>
                                        <p:tgtEl>
                                          <p:spTgt spid="3">
                                            <p:txEl>
                                              <p:pRg st="1" end="1"/>
                                            </p:txEl>
                                          </p:spTgt>
                                        </p:tgtEl>
                                        <p:attrNameLst>
                                          <p:attrName>ppt_x</p:attrName>
                                        </p:attrNameLst>
                                      </p:cBhvr>
                                    </p:anim>
                                    <p:anim from="(-#ppt_h/2)" to="(#ppt_y)" calcmode="lin" valueType="num">
                                      <p:cBhvr>
                                        <p:cTn id="25" dur="1000" fill="hold">
                                          <p:stCondLst>
                                            <p:cond delay="0"/>
                                          </p:stCondLst>
                                        </p:cTn>
                                        <p:tgtEl>
                                          <p:spTgt spid="3">
                                            <p:txEl>
                                              <p:pRg st="1" end="1"/>
                                            </p:txEl>
                                          </p:spTgt>
                                        </p:tgtEl>
                                        <p:attrNameLst>
                                          <p:attrName>ppt_y</p:attrName>
                                        </p:attrNameLst>
                                      </p:cBhvr>
                                    </p:anim>
                                    <p:animRot by="21600000">
                                      <p:cBhvr>
                                        <p:cTn id="26" dur="1000" fill="hold">
                                          <p:stCondLst>
                                            <p:cond delay="0"/>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228600"/>
            <a:ext cx="7543800" cy="762000"/>
          </a:xfrm>
        </p:spPr>
        <p:txBody>
          <a:bodyPr/>
          <a:lstStyle/>
          <a:p>
            <a:r>
              <a:rPr lang="en-US" sz="3200" dirty="0" smtClean="0"/>
              <a:t> </a:t>
            </a:r>
            <a:r>
              <a:rPr lang="ar-IQ" sz="3200" dirty="0" smtClean="0"/>
              <a:t/>
            </a:r>
            <a:br>
              <a:rPr lang="ar-IQ" sz="3200" dirty="0" smtClean="0"/>
            </a:br>
            <a:r>
              <a:rPr lang="ar-IQ" sz="3200" b="1" dirty="0" smtClean="0"/>
              <a:t>حجة </a:t>
            </a:r>
            <a:r>
              <a:rPr lang="ar-IQ" sz="3200" b="1" dirty="0"/>
              <a:t>الفريق الأول : </a:t>
            </a:r>
            <a:r>
              <a:rPr lang="en-US" dirty="0"/>
              <a:t/>
            </a:r>
            <a:br>
              <a:rPr lang="en-US" dirty="0"/>
            </a:br>
            <a:endParaRPr lang="ar-IQ" sz="3200" dirty="0"/>
          </a:p>
        </p:txBody>
      </p:sp>
      <p:sp>
        <p:nvSpPr>
          <p:cNvPr id="3" name="عنصر نائب للمحتوى 2"/>
          <p:cNvSpPr>
            <a:spLocks noGrp="1"/>
          </p:cNvSpPr>
          <p:nvPr>
            <p:ph idx="1"/>
          </p:nvPr>
        </p:nvSpPr>
        <p:spPr>
          <a:xfrm>
            <a:off x="228600" y="1219200"/>
            <a:ext cx="7696200" cy="5410200"/>
          </a:xfrm>
        </p:spPr>
        <p:txBody>
          <a:bodyPr/>
          <a:lstStyle/>
          <a:p>
            <a:r>
              <a:rPr lang="ar-IQ" b="1" dirty="0"/>
              <a:t>أ- أن المراد من النداء هو الإعلام ، والسعيُ إنما يجب عند الإعلام ، وهو ( الأذان الأول ) على المنارة ، الذي زاده عثمان رضي الله عنه ، وذلك حين رأى كثرة الناس ، وتَباعُدَ مساكنهم عن المسجد ، فأمر بالتأذين الأول على دارٍ له بالسوق ، يقال لها ( الزّوراء ) وقد ثبت الأمر على ذلك من عهده إلى عصرنا هذا .</a:t>
            </a:r>
            <a:endParaRPr lang="en-US" dirty="0"/>
          </a:p>
        </p:txBody>
      </p:sp>
    </p:spTree>
    <p:extLst>
      <p:ext uri="{BB962C8B-B14F-4D97-AF65-F5344CB8AC3E}">
        <p14:creationId xmlns:p14="http://schemas.microsoft.com/office/powerpoint/2010/main" val="2012990192"/>
      </p:ext>
    </p:extLst>
  </p:cSld>
  <p:clrMapOvr>
    <a:masterClrMapping/>
  </p:clrMapOvr>
  <mc:AlternateContent xmlns:mc="http://schemas.openxmlformats.org/markup-compatibility/2006" xmlns:p14="http://schemas.microsoft.com/office/powerpoint/2010/main">
    <mc:Choice Requires="p14">
      <p:transition spd="slow" p14:dur="4400">
        <p14:honeycomb/>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3">
                                            <p:txEl>
                                              <p:pRg st="0" end="0"/>
                                            </p:txEl>
                                          </p:spTgt>
                                        </p:tgtEl>
                                        <p:attrNameLst>
                                          <p:attrName>style.visibility</p:attrName>
                                        </p:attrNameLst>
                                      </p:cBhvr>
                                      <p:to>
                                        <p:strVal val="visible"/>
                                      </p:to>
                                    </p:set>
                                    <p:anim by="(-#ppt_w*2)" calcmode="lin" valueType="num">
                                      <p:cBhvr rctx="PPT">
                                        <p:cTn id="15" dur="500" autoRev="1" fill="hold">
                                          <p:stCondLst>
                                            <p:cond delay="0"/>
                                          </p:stCondLst>
                                        </p:cTn>
                                        <p:tgtEl>
                                          <p:spTgt spid="3">
                                            <p:txEl>
                                              <p:pRg st="0" end="0"/>
                                            </p:txEl>
                                          </p:spTgt>
                                        </p:tgtEl>
                                        <p:attrNameLst>
                                          <p:attrName>ppt_w</p:attrName>
                                        </p:attrNameLst>
                                      </p:cBhvr>
                                    </p:anim>
                                    <p:anim by="(#ppt_w*0.50)" calcmode="lin" valueType="num">
                                      <p:cBhvr>
                                        <p:cTn id="16" dur="500" decel="50000" autoRev="1" fill="hold">
                                          <p:stCondLst>
                                            <p:cond delay="0"/>
                                          </p:stCondLst>
                                        </p:cTn>
                                        <p:tgtEl>
                                          <p:spTgt spid="3">
                                            <p:txEl>
                                              <p:pRg st="0" end="0"/>
                                            </p:txEl>
                                          </p:spTgt>
                                        </p:tgtEl>
                                        <p:attrNameLst>
                                          <p:attrName>ppt_x</p:attrName>
                                        </p:attrNameLst>
                                      </p:cBhvr>
                                    </p:anim>
                                    <p:anim from="(-#ppt_h/2)" to="(#ppt_y)" calcmode="lin" valueType="num">
                                      <p:cBhvr>
                                        <p:cTn id="17" dur="1000" fill="hold">
                                          <p:stCondLst>
                                            <p:cond delay="0"/>
                                          </p:stCondLst>
                                        </p:cTn>
                                        <p:tgtEl>
                                          <p:spTgt spid="3">
                                            <p:txEl>
                                              <p:pRg st="0" end="0"/>
                                            </p:txEl>
                                          </p:spTgt>
                                        </p:tgtEl>
                                        <p:attrNameLst>
                                          <p:attrName>ppt_y</p:attrName>
                                        </p:attrNameLst>
                                      </p:cBhvr>
                                    </p:anim>
                                    <p:animRot by="21600000">
                                      <p:cBhvr>
                                        <p:cTn id="18" dur="1000" fill="hold">
                                          <p:stCondLst>
                                            <p:cond delay="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idx="1"/>
          </p:nvPr>
        </p:nvSpPr>
        <p:spPr>
          <a:xfrm>
            <a:off x="76200" y="304800"/>
            <a:ext cx="7848600" cy="6248400"/>
          </a:xfrm>
        </p:spPr>
        <p:txBody>
          <a:bodyPr/>
          <a:lstStyle/>
          <a:p>
            <a:r>
              <a:rPr lang="ar-IQ" b="1" dirty="0"/>
              <a:t>ب- واستدلوا بما رواه البخاري في « صحيحه » عن ( السائب بن يزيد ) رضي الله عنه أنه قال : ( كان النداء يوم الجمعة أوَّلُه إذا جلس الإمام على المنبر على عهد النبي صلى الله عليه وسلم وأبي بكر ، وعمر رضي الله عنهما ، فلما كان زمن عثمان رضي الله عنه وكثر الناس ، زاد النداء الثالث على الزّوراء فثبت الأمر على ذلك ) .</a:t>
            </a:r>
            <a:endParaRPr lang="ar-IQ" dirty="0"/>
          </a:p>
        </p:txBody>
      </p:sp>
    </p:spTree>
    <p:extLst>
      <p:ext uri="{BB962C8B-B14F-4D97-AF65-F5344CB8AC3E}">
        <p14:creationId xmlns:p14="http://schemas.microsoft.com/office/powerpoint/2010/main" val="1584637030"/>
      </p:ext>
    </p:extLst>
  </p:cSld>
  <p:clrMapOvr>
    <a:masterClrMapping/>
  </p:clrMapOvr>
  <mc:AlternateContent xmlns:mc="http://schemas.openxmlformats.org/markup-compatibility/2006" xmlns:p14="http://schemas.microsoft.com/office/powerpoint/2010/main">
    <mc:Choice Requires="p14">
      <p:transition spd="slow" p14:dur="4400">
        <p14:honeycomb/>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by="(-#ppt_w*2)" calcmode="lin" valueType="num">
                                      <p:cBhvr rctx="PPT">
                                        <p:cTn id="7" dur="500" autoRev="1" fill="hold">
                                          <p:stCondLst>
                                            <p:cond delay="0"/>
                                          </p:stCondLst>
                                        </p:cTn>
                                        <p:tgtEl>
                                          <p:spTgt spid="4"/>
                                        </p:tgtEl>
                                        <p:attrNameLst>
                                          <p:attrName>ppt_w</p:attrName>
                                        </p:attrNameLst>
                                      </p:cBhvr>
                                    </p:anim>
                                    <p:anim by="(#ppt_w*0.50)" calcmode="lin" valueType="num">
                                      <p:cBhvr>
                                        <p:cTn id="8" dur="500" decel="50000" autoRev="1" fill="hold">
                                          <p:stCondLst>
                                            <p:cond delay="0"/>
                                          </p:stCondLst>
                                        </p:cTn>
                                        <p:tgtEl>
                                          <p:spTgt spid="4"/>
                                        </p:tgtEl>
                                        <p:attrNameLst>
                                          <p:attrName>ppt_x</p:attrName>
                                        </p:attrNameLst>
                                      </p:cBhvr>
                                    </p:anim>
                                    <p:anim from="(-#ppt_h/2)" to="(#ppt_y)" calcmode="lin" valueType="num">
                                      <p:cBhvr>
                                        <p:cTn id="9" dur="1000" fill="hold">
                                          <p:stCondLst>
                                            <p:cond delay="0"/>
                                          </p:stCondLst>
                                        </p:cTn>
                                        <p:tgtEl>
                                          <p:spTgt spid="4"/>
                                        </p:tgtEl>
                                        <p:attrNameLst>
                                          <p:attrName>ppt_y</p:attrName>
                                        </p:attrNameLst>
                                      </p:cBhvr>
                                    </p:anim>
                                    <p:animRot by="21600000">
                                      <p:cBhvr>
                                        <p:cTn id="10" dur="1000" fill="hold">
                                          <p:stCondLst>
                                            <p:cond delay="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47700" y="381000"/>
            <a:ext cx="7239000" cy="6248400"/>
          </a:xfrm>
        </p:spPr>
        <p:txBody>
          <a:bodyPr/>
          <a:lstStyle/>
          <a:p>
            <a:r>
              <a:rPr lang="ar-IQ" b="1" dirty="0"/>
              <a:t>ج - وقالوا : السعيُ عند الأذان الثاني ، وقت صعود الخطيب المنبر ، يفوّت على الناس سماع الخطبة التي من أجلها خفّف الله تعالى الصلاة فجعلها ركعتين ، ولم تكن بالمسلمين حاجة إلى هذا في زمن النبي صلى الله عليه وسلم لقرب مساكنهم من المسجد ، ولحرصهم الشديد على أن يجيئوا من أول الوقت محافظة على أخذ الأحكام عن الرسول صلى الله عليه وسلم فكان النداء الذي بين يدي الخطيب يُسْمعهم فيحضرون سراعاً ، ويدركون الخطبة من أولها لقرب المساكن من المسجد .</a:t>
            </a:r>
            <a:endParaRPr lang="en-US" dirty="0"/>
          </a:p>
        </p:txBody>
      </p:sp>
    </p:spTree>
    <p:extLst>
      <p:ext uri="{BB962C8B-B14F-4D97-AF65-F5344CB8AC3E}">
        <p14:creationId xmlns:p14="http://schemas.microsoft.com/office/powerpoint/2010/main" val="4190922261"/>
      </p:ext>
    </p:extLst>
  </p:cSld>
  <p:clrMapOvr>
    <a:masterClrMapping/>
  </p:clrMapOvr>
  <mc:AlternateContent xmlns:mc="http://schemas.openxmlformats.org/markup-compatibility/2006" xmlns:p14="http://schemas.microsoft.com/office/powerpoint/2010/main">
    <mc:Choice Requires="p14">
      <p:transition spd="slow" p14:dur="4400">
        <p14:honeycomb/>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0913"/>
            <a:ext cx="8229600" cy="611865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ar-IQ" b="1" dirty="0"/>
              <a:t> وهذا القول هو الظاهر المعتمد في مذهب الحنفية ، وقد نصّ عليه صاحب « الكنز » من أئمة فقهاء الحنفية فقال : « ويجب السعي وترك البيع بالأذان الأول لقوله تعالى : { ياأيها الذين آمنوا إِذَا نُودِيَ للصلاوة } الآية وإنما اعتبر لحصول الإعلام به ، وهذا القول هو الصحيح في المذهب .</a:t>
            </a:r>
            <a:endParaRPr lang="en-US" dirty="0"/>
          </a:p>
          <a:p>
            <a:r>
              <a:rPr lang="ar-IQ" b="1" dirty="0"/>
              <a:t>    وقيل : العبرة للأذان الثاني ، الذي يكون بين يدي الخطيب على المنبر ، لأنه لم يكن في زمنه صلى الله عليه وسلم إلاّ هو - وهو ضعيف - لأنه لو اعتبر في وجوب السعي لم يتمكن من السُنّة القبلية ، ومن الاستمتاع ، بل ربما يخشى عليه فوات الجمعة انتهى </a:t>
            </a:r>
            <a:endParaRPr lang="ar-IQ"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-تعريف الاحكام في اللغة والاصطلاح:</a:t>
            </a:r>
            <a:endParaRPr lang="en-US" dirty="0"/>
          </a:p>
        </p:txBody>
      </p:sp>
      <p:sp>
        <p:nvSpPr>
          <p:cNvPr id="3" name="Content Placeholder 2"/>
          <p:cNvSpPr>
            <a:spLocks noGrp="1"/>
          </p:cNvSpPr>
          <p:nvPr>
            <p:ph idx="1"/>
          </p:nvPr>
        </p:nvSpPr>
        <p:spPr/>
        <p:txBody>
          <a:bodyPr>
            <a:normAutofit fontScale="70000" lnSpcReduction="20000"/>
          </a:bodyPr>
          <a:lstStyle/>
          <a:p>
            <a:r>
              <a:rPr lang="ar-SA" dirty="0"/>
              <a:t>الحكم لغة</a:t>
            </a:r>
            <a:r>
              <a:rPr lang="en-US" dirty="0"/>
              <a:t>: </a:t>
            </a:r>
            <a:r>
              <a:rPr lang="ar-SA" dirty="0"/>
              <a:t>المنع، وسُمِّي القضاء حكمًا؛ لأنه يمنع النزاع والخصومات</a:t>
            </a:r>
            <a:r>
              <a:rPr lang="en-US" dirty="0"/>
              <a:t>. </a:t>
            </a:r>
          </a:p>
          <a:p>
            <a:r>
              <a:rPr lang="ar-SA" dirty="0"/>
              <a:t>ومعنى الحكم اصطلاحًا</a:t>
            </a:r>
            <a:r>
              <a:rPr lang="en-US" dirty="0"/>
              <a:t>: </a:t>
            </a:r>
            <a:r>
              <a:rPr lang="ar-SA" dirty="0"/>
              <a:t>إثبات أمر لأمر، أو نفيه عنه، فإذا قلت: الصلاة واجبة، فقد أثبتَّ حكمًا لهذه العبادة، وهو الوجوب، بمعنى أنك أثبت الوجوب للصلاة</a:t>
            </a:r>
            <a:r>
              <a:rPr lang="en-US" dirty="0"/>
              <a:t>.</a:t>
            </a:r>
          </a:p>
          <a:p>
            <a:r>
              <a:rPr lang="en-US" dirty="0"/>
              <a:t/>
            </a:r>
            <a:br>
              <a:rPr lang="en-US" dirty="0"/>
            </a:br>
            <a:r>
              <a:rPr lang="ar-SA" dirty="0"/>
              <a:t>أقسام الحكم</a:t>
            </a:r>
            <a:r>
              <a:rPr lang="en-US" dirty="0"/>
              <a:t>:</a:t>
            </a:r>
          </a:p>
          <a:p>
            <a:r>
              <a:rPr lang="ar-SA" dirty="0"/>
              <a:t>بِناءً على التعريف السابق، فقد ثبت بالاستقراء أن الحكم ينقسم إلى ما يلي</a:t>
            </a:r>
            <a:r>
              <a:rPr lang="en-US" dirty="0"/>
              <a:t>:</a:t>
            </a:r>
          </a:p>
          <a:p>
            <a:r>
              <a:rPr lang="ar-SA" dirty="0"/>
              <a:t>(أ) الحكم الشرعي</a:t>
            </a:r>
            <a:r>
              <a:rPr lang="en-US" dirty="0"/>
              <a:t>: </a:t>
            </a:r>
            <a:r>
              <a:rPr lang="ar-SA" dirty="0"/>
              <a:t>هو ما كانت النسبة فيه مستفادة من الشرع، كقولنا: الصلاة واجبة، والقتل حرام</a:t>
            </a:r>
            <a:r>
              <a:rPr lang="en-US" dirty="0"/>
              <a:t>. </a:t>
            </a:r>
            <a:r>
              <a:rPr lang="ar-DZ" dirty="0"/>
              <a:t>او خطاب الله </a:t>
            </a:r>
            <a:r>
              <a:rPr lang="ar-DZ" dirty="0" smtClean="0"/>
              <a:t>تعالى</a:t>
            </a:r>
            <a:r>
              <a:rPr lang="ar-IQ" dirty="0" smtClean="0"/>
              <a:t>،</a:t>
            </a:r>
            <a:r>
              <a:rPr lang="ar-DZ" dirty="0" smtClean="0"/>
              <a:t>المتعلق </a:t>
            </a:r>
            <a:r>
              <a:rPr lang="ar-DZ" dirty="0"/>
              <a:t>بأفعال المكلفين اقتضاء أو وضعا أو تخييرا</a:t>
            </a:r>
            <a:r>
              <a:rPr lang="ar-DZ" baseline="30000" dirty="0"/>
              <a:t>.</a:t>
            </a:r>
            <a:r>
              <a:rPr lang="ar-DZ" dirty="0"/>
              <a:t> </a:t>
            </a:r>
            <a:endParaRPr lang="en-US" dirty="0"/>
          </a:p>
          <a:p>
            <a:r>
              <a:rPr lang="ar-SA" dirty="0"/>
              <a:t>(ب) الحكم العقلي</a:t>
            </a:r>
            <a:r>
              <a:rPr lang="en-US" dirty="0"/>
              <a:t>: </a:t>
            </a:r>
            <a:r>
              <a:rPr lang="ar-SA" dirty="0"/>
              <a:t>هو ما كانت النسبة فيه مستفادة من العقل، كقولنا: الكل أكبر من الجزء</a:t>
            </a:r>
            <a:r>
              <a:rPr lang="en-US" dirty="0"/>
              <a:t>. </a:t>
            </a:r>
          </a:p>
          <a:p>
            <a:r>
              <a:rPr lang="ar-SA" dirty="0"/>
              <a:t>(جـ) الحكم العادي (التجريبي</a:t>
            </a:r>
            <a:r>
              <a:rPr lang="ar-IQ" dirty="0"/>
              <a:t>)</a:t>
            </a:r>
            <a:r>
              <a:rPr lang="en-US" dirty="0"/>
              <a:t>: </a:t>
            </a:r>
            <a:r>
              <a:rPr lang="ar-SA" dirty="0"/>
              <a:t>هو ما كانت النسبة فيه مستفادة من التجربة والعادة، كما يستفاد أن هذا الدواء لهذا الداء</a:t>
            </a:r>
            <a:r>
              <a:rPr lang="en-US" dirty="0"/>
              <a:t>.</a:t>
            </a:r>
          </a:p>
          <a:p>
            <a:r>
              <a:rPr lang="ar-SA" dirty="0"/>
              <a:t>(د) الحكم الحسي</a:t>
            </a:r>
            <a:r>
              <a:rPr lang="en-US" dirty="0"/>
              <a:t>: </a:t>
            </a:r>
            <a:r>
              <a:rPr lang="ar-SA" dirty="0"/>
              <a:t>هو ما كانت النسبة فيه مستفادة من الحس، كحكمنا أن النار محرقة.</a:t>
            </a:r>
            <a:endParaRPr lang="en-US" dirty="0"/>
          </a:p>
          <a:p>
            <a:r>
              <a:rPr lang="ar-SA" dirty="0"/>
              <a:t>(هـ) الحكم الوضعي</a:t>
            </a:r>
            <a:r>
              <a:rPr lang="en-US" dirty="0"/>
              <a:t>: </a:t>
            </a:r>
            <a:r>
              <a:rPr lang="ar-SA" dirty="0"/>
              <a:t>هو ما كانت النسبة فيه مستفادة من الوضع، كقولنا: الفاعل مرفوع</a:t>
            </a:r>
            <a:r>
              <a:rPr lang="en-US" dirty="0"/>
              <a:t>.</a:t>
            </a:r>
          </a:p>
        </p:txBody>
      </p:sp>
    </p:spTree>
    <p:extLst>
      <p:ext uri="{BB962C8B-B14F-4D97-AF65-F5344CB8AC3E}">
        <p14:creationId xmlns:p14="http://schemas.microsoft.com/office/powerpoint/2010/main" val="7245839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ar-IQ" b="1" dirty="0"/>
              <a:t>حجة الفريق الثاني : </a:t>
            </a:r>
            <a:endParaRPr lang="en-US" dirty="0"/>
          </a:p>
        </p:txBody>
      </p:sp>
      <p:sp>
        <p:nvSpPr>
          <p:cNvPr id="3" name="Content Placeholder 2"/>
          <p:cNvSpPr>
            <a:spLocks noGrp="1"/>
          </p:cNvSpPr>
          <p:nvPr>
            <p:ph idx="1"/>
          </p:nvPr>
        </p:nvSpPr>
        <p:spPr>
          <a:xfrm>
            <a:off x="457200" y="1066800"/>
            <a:ext cx="8229600" cy="563880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buNone/>
            </a:pPr>
            <a:r>
              <a:rPr lang="ar-IQ" b="1" dirty="0"/>
              <a:t>أ- الأذان الذي يجب فيه السعيُ وتركُ البيع ، هو ( الأذان الثاني ) الذي يكون بين يدي الخطيب ، لأنه هو الأذان الذي كان في زمنه صلى الله عليه وسلم ، وهو عليه السلام أحرص الناس على أن يؤدي المؤمنون الواجب عليهم في وقته ، فلو كان السعي واجباً قبل ذلك لبيّنه لهم ، ولجعل بين الأذان والخطبة زمناً يتسع لحضور الناس </a:t>
            </a:r>
            <a:endParaRPr lang="ar-IQ"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458200" cy="6248400"/>
          </a:xfrm>
        </p:spPr>
        <p:txBody>
          <a:bodyPr>
            <a:normAutofit fontScale="92500" lnSpcReduction="1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ar-IQ" b="1" dirty="0"/>
              <a:t>ب- ما روي عن ابن عمر والحسن في قوله تعالى </a:t>
            </a:r>
            <a:r>
              <a:rPr lang="ar-IQ" b="1"/>
              <a:t>: </a:t>
            </a:r>
            <a:r>
              <a:rPr lang="ar-IQ" b="1" smtClean="0"/>
              <a:t>( </a:t>
            </a:r>
            <a:r>
              <a:rPr lang="ar-IQ" b="1" dirty="0"/>
              <a:t>إِذَا نُودِيَ </a:t>
            </a:r>
            <a:r>
              <a:rPr lang="ar-IQ" b="1" dirty="0" smtClean="0"/>
              <a:t>للصلاة </a:t>
            </a:r>
            <a:r>
              <a:rPr lang="ar-IQ" b="1" dirty="0"/>
              <a:t>مِن يَوْمِ الجمعة } قالا : » إذا خرج الإمام وأذّن المؤذن فقد نودي للصلاة </a:t>
            </a:r>
            <a:r>
              <a:rPr lang="ar-IQ" b="1" dirty="0" smtClean="0"/>
              <a:t>).</a:t>
            </a:r>
            <a:endParaRPr lang="en-US" dirty="0"/>
          </a:p>
          <a:p>
            <a:r>
              <a:rPr lang="ar-IQ" b="1" dirty="0" smtClean="0"/>
              <a:t>قالوا </a:t>
            </a:r>
            <a:r>
              <a:rPr lang="ar-IQ" b="1" dirty="0"/>
              <a:t>: وهو التفسير المأثور فلا عبرة بغيره </a:t>
            </a:r>
            <a:r>
              <a:rPr lang="ar-IQ" b="1" dirty="0" smtClean="0"/>
              <a:t>. </a:t>
            </a:r>
          </a:p>
          <a:p>
            <a:r>
              <a:rPr lang="ar-IQ" b="1" dirty="0"/>
              <a:t>ج - وقالوا أيضاً : إن المصلي يندب له أن يجيء مبكّراً لفوائد جمّة كما دلت على ذلك الأحاديث الكثيرة ، ولكنّ تحريم البيع والشراء والحكمَ بالإثم شيءٌ ، وإدراكَ الأمر المندوب شيءٌ آخر </a:t>
            </a:r>
            <a:r>
              <a:rPr lang="ar-IQ" b="1" dirty="0" smtClean="0"/>
              <a:t>.</a:t>
            </a:r>
          </a:p>
          <a:p>
            <a:pPr marL="0" indent="0">
              <a:buNone/>
            </a:pPr>
            <a:r>
              <a:rPr lang="ar-IQ" b="1" dirty="0"/>
              <a:t>ثم إن السنة القبلية - على فرض أنها بقيت مطلوبة في الجمعة - فإنه لا يمكننا أن نوجب السعي قبل وقته لتحصيل سنّة لم تثبت ، فيبقى النداء الذي يحرم عنده البيع هو ( النداء الثاني ) الذي يكون عند صعود المنبر ، وهو الذي كان في زمنه عليه السلام .</a:t>
            </a:r>
            <a:endParaRPr lang="en-US" dirty="0"/>
          </a:p>
          <a:p>
            <a:pPr marL="0" indent="0">
              <a:buNone/>
            </a:pPr>
            <a:r>
              <a:rPr lang="ar-IQ" b="1" dirty="0"/>
              <a:t>وهذا المذهب هو رأي جمهور العلماء ، وقولٌ عند فقهاء الحنفية ، ولعله يكون الأرجح والله تعالى أعلم .</a:t>
            </a:r>
            <a:endParaRPr lang="en-US" dirty="0"/>
          </a:p>
          <a:p>
            <a:pPr marL="0" indent="0">
              <a:buNone/>
            </a:pP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normAutofit fontScale="92500"/>
          </a:bodyPr>
          <a:lstStyle/>
          <a:p>
            <a:pPr marL="0" indent="0">
              <a:buNone/>
            </a:pPr>
            <a:r>
              <a:rPr lang="ar-IQ" b="1" dirty="0"/>
              <a:t>الحكم الثاني : هل يفسخ البيع عند الآذان؟</a:t>
            </a:r>
            <a:endParaRPr lang="en-US" dirty="0"/>
          </a:p>
          <a:p>
            <a:r>
              <a:rPr lang="ar-IQ" b="1" dirty="0"/>
              <a:t>دلَّ قوله تعالى : { وَذَرُواْ البيع } على حرمة البيع والشراء وسائر المعاملات عند الأذان ، وقد اختلف العلماء في عقد البيع هل هو صحيح أم فاسد؟</a:t>
            </a:r>
            <a:endParaRPr lang="en-US" dirty="0"/>
          </a:p>
          <a:p>
            <a:r>
              <a:rPr lang="ar-IQ" b="1" dirty="0"/>
              <a:t>فقال بعضهم إنه فاسد لورود النهي { وَذَرُواْ البيع } .</a:t>
            </a:r>
            <a:endParaRPr lang="en-US" dirty="0"/>
          </a:p>
          <a:p>
            <a:r>
              <a:rPr lang="ar-IQ" b="1" dirty="0"/>
              <a:t>وقال الأكثرون إنه حرام ولكنه غير فاسد وهو يشبه الصلاة في الأرض المغصوبة تصحُّ مع الكراهة .</a:t>
            </a:r>
            <a:endParaRPr lang="en-US" dirty="0"/>
          </a:p>
          <a:p>
            <a:r>
              <a:rPr lang="ar-IQ" b="1" dirty="0"/>
              <a:t>قال القرطبي في تفسيره « الجامع لأحكام القرآن » : « وفي وقت التحريم قولان : </a:t>
            </a:r>
            <a:endParaRPr lang="en-US" dirty="0"/>
          </a:p>
          <a:p>
            <a:r>
              <a:rPr lang="ar-IQ" b="1" dirty="0"/>
              <a:t>الأول : أنه من بعد الزوال إلى الفراغ من الصلاة . قاله الضحّاك ، والحسن ، وعطاء .</a:t>
            </a:r>
            <a:endParaRPr lang="en-US" dirty="0"/>
          </a:p>
          <a:p>
            <a:r>
              <a:rPr lang="ar-IQ" b="1" dirty="0"/>
              <a:t>الثاني : من وقت أذان الخطبة إلى وقت الصلاة ، قاله الشافعي .</a:t>
            </a:r>
            <a:endParaRPr lang="en-US" dirty="0"/>
          </a:p>
        </p:txBody>
      </p:sp>
    </p:spTree>
    <p:extLst>
      <p:ext uri="{BB962C8B-B14F-4D97-AF65-F5344CB8AC3E}">
        <p14:creationId xmlns:p14="http://schemas.microsoft.com/office/powerpoint/2010/main" val="347991770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228600" y="990600"/>
            <a:ext cx="8382000" cy="4800600"/>
          </a:xfrm>
          <a:prstGeom prst="rect">
            <a:avLst/>
          </a:prstGeom>
        </p:spPr>
      </p:pic>
    </p:spTree>
    <p:extLst>
      <p:ext uri="{BB962C8B-B14F-4D97-AF65-F5344CB8AC3E}">
        <p14:creationId xmlns:p14="http://schemas.microsoft.com/office/powerpoint/2010/main" val="107277609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6"/>
          <p:cNvSpPr>
            <a:spLocks noChangeArrowheads="1"/>
          </p:cNvSpPr>
          <p:nvPr/>
        </p:nvSpPr>
        <p:spPr bwMode="auto">
          <a:xfrm>
            <a:off x="152400" y="762000"/>
            <a:ext cx="8610600" cy="580231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flatTx/>
          </a:bodyPr>
          <a:lstStyle>
            <a:lvl1pPr eaLnBrk="0" hangingPunct="0">
              <a:defRPr sz="2400" b="1">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cs typeface="Times New Roman" panose="02020603050405020304" pitchFamily="18" charset="0"/>
              </a:defRPr>
            </a:lvl5pPr>
            <a:lvl6pPr marL="2514600" indent="-228600" algn="r" rtl="1" eaLnBrk="0" fontAlgn="base" hangingPunct="0">
              <a:spcBef>
                <a:spcPct val="0"/>
              </a:spcBef>
              <a:spcAft>
                <a:spcPct val="0"/>
              </a:spcAft>
              <a:defRPr sz="2400" b="1">
                <a:solidFill>
                  <a:schemeClr val="tx1"/>
                </a:solidFill>
                <a:latin typeface="Times New Roman" panose="02020603050405020304" pitchFamily="18" charset="0"/>
                <a:cs typeface="Times New Roman" panose="02020603050405020304" pitchFamily="18" charset="0"/>
              </a:defRPr>
            </a:lvl6pPr>
            <a:lvl7pPr marL="2971800" indent="-228600" algn="r" rtl="1" eaLnBrk="0" fontAlgn="base" hangingPunct="0">
              <a:spcBef>
                <a:spcPct val="0"/>
              </a:spcBef>
              <a:spcAft>
                <a:spcPct val="0"/>
              </a:spcAft>
              <a:defRPr sz="2400" b="1">
                <a:solidFill>
                  <a:schemeClr val="tx1"/>
                </a:solidFill>
                <a:latin typeface="Times New Roman" panose="02020603050405020304" pitchFamily="18" charset="0"/>
                <a:cs typeface="Times New Roman" panose="02020603050405020304" pitchFamily="18" charset="0"/>
              </a:defRPr>
            </a:lvl7pPr>
            <a:lvl8pPr marL="3429000" indent="-228600" algn="r" rtl="1" eaLnBrk="0" fontAlgn="base" hangingPunct="0">
              <a:spcBef>
                <a:spcPct val="0"/>
              </a:spcBef>
              <a:spcAft>
                <a:spcPct val="0"/>
              </a:spcAft>
              <a:defRPr sz="2400" b="1">
                <a:solidFill>
                  <a:schemeClr val="tx1"/>
                </a:solidFill>
                <a:latin typeface="Times New Roman" panose="02020603050405020304" pitchFamily="18" charset="0"/>
                <a:cs typeface="Times New Roman" panose="02020603050405020304" pitchFamily="18" charset="0"/>
              </a:defRPr>
            </a:lvl8pPr>
            <a:lvl9pPr marL="3886200" indent="-228600" algn="r" rtl="1" eaLnBrk="0" fontAlgn="base" hangingPunct="0">
              <a:spcBef>
                <a:spcPct val="0"/>
              </a:spcBef>
              <a:spcAft>
                <a:spcPct val="0"/>
              </a:spcAft>
              <a:defRPr sz="2400" b="1">
                <a:solidFill>
                  <a:schemeClr val="tx1"/>
                </a:solidFill>
                <a:latin typeface="Times New Roman" panose="02020603050405020304" pitchFamily="18" charset="0"/>
                <a:cs typeface="Times New Roman" panose="02020603050405020304" pitchFamily="18" charset="0"/>
              </a:defRPr>
            </a:lvl9pPr>
          </a:lstStyle>
          <a:p>
            <a:pPr eaLnBrk="1" hangingPunct="1"/>
            <a:endParaRPr lang="ar-SA" altLang="en-US" dirty="0"/>
          </a:p>
        </p:txBody>
      </p:sp>
      <p:pic>
        <p:nvPicPr>
          <p:cNvPr id="2" name="Picture 1"/>
          <p:cNvPicPr>
            <a:picLocks noChangeAspect="1"/>
          </p:cNvPicPr>
          <p:nvPr/>
        </p:nvPicPr>
        <p:blipFill>
          <a:blip r:embed="rId2"/>
          <a:stretch>
            <a:fillRect/>
          </a:stretch>
        </p:blipFill>
        <p:spPr>
          <a:xfrm>
            <a:off x="381000" y="990600"/>
            <a:ext cx="7924800" cy="5410200"/>
          </a:xfrm>
          <a:prstGeom prst="rect">
            <a:avLst/>
          </a:prstGeom>
        </p:spPr>
      </p:pic>
    </p:spTree>
    <p:extLst>
      <p:ext uri="{BB962C8B-B14F-4D97-AF65-F5344CB8AC3E}">
        <p14:creationId xmlns:p14="http://schemas.microsoft.com/office/powerpoint/2010/main" val="4369269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strVal val="4*#ppt_w"/>
                                          </p:val>
                                        </p:tav>
                                        <p:tav tm="100000">
                                          <p:val>
                                            <p:strVal val="#ppt_w"/>
                                          </p:val>
                                        </p:tav>
                                      </p:tavLst>
                                    </p:anim>
                                    <p:anim calcmode="lin" valueType="num">
                                      <p:cBhvr>
                                        <p:cTn id="8" dur="500" fill="hold"/>
                                        <p:tgtEl>
                                          <p:spTgt spid="6"/>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ar-IQ" b="1" dirty="0"/>
              <a:t>الحكم الثالث : هل الخُطْبة شرط لصحة الجمعة؟</a:t>
            </a:r>
            <a:endParaRPr lang="en-US" dirty="0"/>
          </a:p>
        </p:txBody>
      </p:sp>
      <p:sp>
        <p:nvSpPr>
          <p:cNvPr id="3" name="Content Placeholder 2"/>
          <p:cNvSpPr>
            <a:spLocks noGrp="1"/>
          </p:cNvSpPr>
          <p:nvPr>
            <p:ph idx="1"/>
          </p:nvPr>
        </p:nvSpPr>
        <p:spPr>
          <a:xfrm>
            <a:off x="304800" y="1066801"/>
            <a:ext cx="8534400" cy="5562600"/>
          </a:xfrm>
        </p:spPr>
        <p:txBody>
          <a:bodyPr/>
          <a:lstStyle/>
          <a:p>
            <a:r>
              <a:rPr lang="ar-IQ" b="1" dirty="0"/>
              <a:t>دلّ قوله تعالى : { فاسعوا إلى ذِكْرِ الله } على أن الخطبة شرط لصحة صلاة الجمعة ، لأن ذكر الله سواء قلنا إنه : ( الموعظة ) أو إنه ( الموعظة والصلاة معاً ) يدخل فيه خطبة الجمعة ، فلا بدّ أن تكون شرطاً لصحة الصلاة . ولأن صلاة الجمعة إنما خفّفت من أجل الخطبة وسماع الموعظة ، وعليه تكون الخطبة واجبة ، وهذا مذهب جمهور الفقهاء .</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5" name="Rectangle 3"/>
          <p:cNvSpPr>
            <a:spLocks noGrp="1" noChangeArrowheads="1"/>
          </p:cNvSpPr>
          <p:nvPr>
            <p:ph type="body" idx="1"/>
          </p:nvPr>
        </p:nvSpPr>
        <p:spPr>
          <a:xfrm>
            <a:off x="228600" y="228600"/>
            <a:ext cx="8664575" cy="6307138"/>
          </a:xfrm>
        </p:spPr>
        <p:txBody>
          <a:bodyPr/>
          <a:lstStyle/>
          <a:p>
            <a:r>
              <a:rPr lang="ar-IQ" b="1" dirty="0"/>
              <a:t>غير أن فقهاء الحنفية قالوا : لا يشترط في الخطبة أن تكون مشتملة على ما يسمّى ( خطبة ) عرفاً ، لأن الله تعالى ذكر الذّكر من غير تفصيل بين كونه طويلاً ، أو قصيراً ، يسمّى خطبة أو لا يسمى خطبة ، فكان الشرط هو الذكر مطلقاً ، ويكفي فيه أقل ما يطلق عليه اسم الذكر ، غير أن المأثور عنه صلى الله عليه وسلم هو الذكر المسمّى ب ( الخطبة ) والمواظبة عليه فكان ذلك واجباً أو سنّة ، لا أنه الشرطُ الذي لا يجزئ غيره .</a:t>
            </a:r>
            <a:endParaRPr lang="en-US" dirty="0"/>
          </a:p>
        </p:txBody>
      </p:sp>
    </p:spTree>
    <p:extLst>
      <p:ext uri="{BB962C8B-B14F-4D97-AF65-F5344CB8AC3E}">
        <p14:creationId xmlns:p14="http://schemas.microsoft.com/office/powerpoint/2010/main" val="37115828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07875">
                                            <p:txEl>
                                              <p:pRg st="0" end="0"/>
                                            </p:txEl>
                                          </p:spTgt>
                                        </p:tgtEl>
                                        <p:attrNameLst>
                                          <p:attrName>style.visibility</p:attrName>
                                        </p:attrNameLst>
                                      </p:cBhvr>
                                      <p:to>
                                        <p:strVal val="visible"/>
                                      </p:to>
                                    </p:set>
                                    <p:anim to="" calcmode="lin" valueType="num">
                                      <p:cBhvr>
                                        <p:cTn id="7" dur="1" fill="hold"/>
                                        <p:tgtEl>
                                          <p:spTgt spid="207875">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5"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5" name="Rectangle 3"/>
          <p:cNvSpPr>
            <a:spLocks noGrp="1" noChangeArrowheads="1"/>
          </p:cNvSpPr>
          <p:nvPr>
            <p:ph type="body" idx="4294967295"/>
          </p:nvPr>
        </p:nvSpPr>
        <p:spPr>
          <a:xfrm>
            <a:off x="684213" y="304800"/>
            <a:ext cx="7848600" cy="6364288"/>
          </a:xfrm>
        </p:spPr>
        <p:txBody>
          <a:bodyPr/>
          <a:lstStyle/>
          <a:p>
            <a:r>
              <a:rPr lang="ar-IQ" b="1" dirty="0"/>
              <a:t>وفقهاء الشافعية والحنابلة : يشترطون أن يأتي الخطيب بخطبتين مستوفيتين لشروط خاصة منها : حمدُ الله ، والصلاة على النبي صلى الله عليه وسلم ، وقراءة آية من كتاب الله تعالى ، والوصيةُ بتقوى الله تعالى .</a:t>
            </a:r>
            <a:endParaRPr lang="en-US" dirty="0"/>
          </a:p>
          <a:p>
            <a:r>
              <a:rPr lang="ar-IQ" b="1" dirty="0"/>
              <a:t>وزاد الشافعية الدعاء للمؤمنين والمؤمنات .</a:t>
            </a:r>
            <a:endParaRPr lang="en-US" dirty="0"/>
          </a:p>
          <a:p>
            <a:r>
              <a:rPr lang="ar-IQ" b="1" dirty="0"/>
              <a:t>وفقهاء المالكية : شرطوا في الخطبة شرطاً واحداً وهي أن تكون مشتملة على تحذير أو تبشير ممّا يسمّى في العرف موعظة وخطبة.</a:t>
            </a:r>
            <a:endParaRPr lang="en-US" dirty="0"/>
          </a:p>
          <a:p>
            <a:pPr marL="0" indent="0">
              <a:buNone/>
            </a:pPr>
            <a:endParaRPr lang="en-US" altLang="en-US" sz="4400" dirty="0"/>
          </a:p>
        </p:txBody>
      </p:sp>
    </p:spTree>
    <p:extLst>
      <p:ext uri="{BB962C8B-B14F-4D97-AF65-F5344CB8AC3E}">
        <p14:creationId xmlns:p14="http://schemas.microsoft.com/office/powerpoint/2010/main" val="4976627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12995">
                                            <p:txEl>
                                              <p:pRg st="0" end="0"/>
                                            </p:txEl>
                                          </p:spTgt>
                                        </p:tgtEl>
                                        <p:attrNameLst>
                                          <p:attrName>style.visibility</p:attrName>
                                        </p:attrNameLst>
                                      </p:cBhvr>
                                      <p:to>
                                        <p:strVal val="visible"/>
                                      </p:to>
                                    </p:set>
                                    <p:anim calcmode="lin" valueType="num">
                                      <p:cBhvr>
                                        <p:cTn id="7" dur="1000" fill="hold"/>
                                        <p:tgtEl>
                                          <p:spTgt spid="21299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1299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1299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12995">
                                            <p:txEl>
                                              <p:pRg st="1" end="1"/>
                                            </p:txEl>
                                          </p:spTgt>
                                        </p:tgtEl>
                                        <p:attrNameLst>
                                          <p:attrName>style.visibility</p:attrName>
                                        </p:attrNameLst>
                                      </p:cBhvr>
                                      <p:to>
                                        <p:strVal val="visible"/>
                                      </p:to>
                                    </p:set>
                                    <p:anim calcmode="lin" valueType="num">
                                      <p:cBhvr>
                                        <p:cTn id="14" dur="1000" fill="hold"/>
                                        <p:tgtEl>
                                          <p:spTgt spid="21299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1299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1299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12995">
                                            <p:txEl>
                                              <p:pRg st="2" end="2"/>
                                            </p:txEl>
                                          </p:spTgt>
                                        </p:tgtEl>
                                        <p:attrNameLst>
                                          <p:attrName>style.visibility</p:attrName>
                                        </p:attrNameLst>
                                      </p:cBhvr>
                                      <p:to>
                                        <p:strVal val="visible"/>
                                      </p:to>
                                    </p:set>
                                    <p:anim calcmode="lin" valueType="num">
                                      <p:cBhvr>
                                        <p:cTn id="21" dur="1000" fill="hold"/>
                                        <p:tgtEl>
                                          <p:spTgt spid="21299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21299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129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build="p"/>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7091" name="Rectangle 3"/>
          <p:cNvSpPr>
            <a:spLocks noGrp="1" noChangeArrowheads="1"/>
          </p:cNvSpPr>
          <p:nvPr>
            <p:ph type="body" idx="1"/>
          </p:nvPr>
        </p:nvSpPr>
        <p:spPr>
          <a:xfrm>
            <a:off x="250825" y="1557338"/>
            <a:ext cx="8532813" cy="5040312"/>
          </a:xfrm>
        </p:spPr>
        <p:txBody>
          <a:bodyPr/>
          <a:lstStyle/>
          <a:p>
            <a:pPr marL="0" indent="0">
              <a:lnSpc>
                <a:spcPct val="90000"/>
              </a:lnSpc>
              <a:buNone/>
            </a:pPr>
            <a:r>
              <a:rPr lang="ar-IQ" b="1" dirty="0"/>
              <a:t>لا خلاف بين الفقهاء أن الجماعة شرط من شروط صحة الجمعة ، لقوله عليه السلام : « الجمعة حقٌّ واجبٌ على كل مسلم في جماعة ، إلا أربعة : مملوك ، أو امرأة ، أو صبي ، أو مريض </a:t>
            </a:r>
            <a:r>
              <a:rPr lang="ar-IQ" b="1" dirty="0" smtClean="0"/>
              <a:t>»</a:t>
            </a:r>
          </a:p>
          <a:p>
            <a:r>
              <a:rPr lang="ar-IQ" b="1" dirty="0" smtClean="0"/>
              <a:t> </a:t>
            </a:r>
            <a:r>
              <a:rPr lang="ar-IQ" b="1" dirty="0"/>
              <a:t>ولأن التسمية تقتضي ذلك ، فلا يقال لمن صلَّى وحده إنه صلى الجمعة . فلا بدّ من الجماعة ، وقد اختلفوا في العدد الذي تنعقد به الجمعة إلى خمسة عشر قولاً ذكرها الحافظ في « الفتح » .</a:t>
            </a:r>
            <a:endParaRPr lang="en-US" dirty="0"/>
          </a:p>
          <a:p>
            <a:r>
              <a:rPr lang="ar-IQ" b="1" dirty="0"/>
              <a:t>والآية الكريمة لم تنصّ على عددٍ معيّن ، وكذلك السُنَّةُ المطهّرة لم يرد فيها نص صريح صحيح على العدد الذي تنعقد به ، </a:t>
            </a:r>
            <a:endParaRPr lang="en-US" altLang="en-US" sz="4000" dirty="0"/>
          </a:p>
        </p:txBody>
      </p:sp>
      <p:sp>
        <p:nvSpPr>
          <p:cNvPr id="2" name="Title 1"/>
          <p:cNvSpPr>
            <a:spLocks noGrp="1"/>
          </p:cNvSpPr>
          <p:nvPr>
            <p:ph type="title"/>
          </p:nvPr>
        </p:nvSpPr>
        <p:spPr>
          <a:xfrm>
            <a:off x="457200" y="228600"/>
            <a:ext cx="8229600" cy="1189038"/>
          </a:xfrm>
        </p:spPr>
        <p:txBody>
          <a:bodyPr>
            <a:normAutofit fontScale="90000"/>
          </a:bodyPr>
          <a:lstStyle/>
          <a:p>
            <a:r>
              <a:rPr lang="ar-IQ" b="1" dirty="0"/>
              <a:t>الحكم الرابع : ما هو العدد الذي تنعقد به الجمعة؟</a:t>
            </a:r>
            <a:endParaRPr lang="en-US" dirty="0"/>
          </a:p>
        </p:txBody>
      </p:sp>
    </p:spTree>
    <p:extLst>
      <p:ext uri="{BB962C8B-B14F-4D97-AF65-F5344CB8AC3E}">
        <p14:creationId xmlns:p14="http://schemas.microsoft.com/office/powerpoint/2010/main" val="346062636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217091">
                                            <p:txEl>
                                              <p:pRg st="0" end="0"/>
                                            </p:txEl>
                                          </p:spTgt>
                                        </p:tgtEl>
                                        <p:attrNameLst>
                                          <p:attrName>style.visibility</p:attrName>
                                        </p:attrNameLst>
                                      </p:cBhvr>
                                      <p:to>
                                        <p:strVal val="visible"/>
                                      </p:to>
                                    </p:set>
                                    <p:animEffect transition="in" filter="fade">
                                      <p:cBhvr>
                                        <p:cTn id="7" dur="500"/>
                                        <p:tgtEl>
                                          <p:spTgt spid="217091">
                                            <p:txEl>
                                              <p:pRg st="0" end="0"/>
                                            </p:txEl>
                                          </p:spTgt>
                                        </p:tgtEl>
                                      </p:cBhvr>
                                    </p:animEffect>
                                    <p:anim calcmode="lin" valueType="num">
                                      <p:cBhvr>
                                        <p:cTn id="8" dur="500" fill="hold"/>
                                        <p:tgtEl>
                                          <p:spTgt spid="217091">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21709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17091">
                                            <p:txEl>
                                              <p:pRg st="1" end="1"/>
                                            </p:txEl>
                                          </p:spTgt>
                                        </p:tgtEl>
                                        <p:attrNameLst>
                                          <p:attrName>style.visibility</p:attrName>
                                        </p:attrNameLst>
                                      </p:cBhvr>
                                      <p:to>
                                        <p:strVal val="visible"/>
                                      </p:to>
                                    </p:set>
                                    <p:animEffect transition="in" filter="fade">
                                      <p:cBhvr>
                                        <p:cTn id="14" dur="500"/>
                                        <p:tgtEl>
                                          <p:spTgt spid="217091">
                                            <p:txEl>
                                              <p:pRg st="1" end="1"/>
                                            </p:txEl>
                                          </p:spTgt>
                                        </p:tgtEl>
                                      </p:cBhvr>
                                    </p:animEffect>
                                    <p:anim calcmode="lin" valueType="num">
                                      <p:cBhvr>
                                        <p:cTn id="15" dur="500" fill="hold"/>
                                        <p:tgtEl>
                                          <p:spTgt spid="217091">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21709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17091">
                                            <p:txEl>
                                              <p:pRg st="2" end="2"/>
                                            </p:txEl>
                                          </p:spTgt>
                                        </p:tgtEl>
                                        <p:attrNameLst>
                                          <p:attrName>style.visibility</p:attrName>
                                        </p:attrNameLst>
                                      </p:cBhvr>
                                      <p:to>
                                        <p:strVal val="visible"/>
                                      </p:to>
                                    </p:set>
                                    <p:animEffect transition="in" filter="fade">
                                      <p:cBhvr>
                                        <p:cTn id="21" dur="500"/>
                                        <p:tgtEl>
                                          <p:spTgt spid="217091">
                                            <p:txEl>
                                              <p:pRg st="2" end="2"/>
                                            </p:txEl>
                                          </p:spTgt>
                                        </p:tgtEl>
                                      </p:cBhvr>
                                    </p:animEffect>
                                    <p:anim calcmode="lin" valueType="num">
                                      <p:cBhvr>
                                        <p:cTn id="22" dur="500" fill="hold"/>
                                        <p:tgtEl>
                                          <p:spTgt spid="217091">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217091">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1"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458200" cy="6096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buNone/>
            </a:pPr>
            <a:r>
              <a:rPr lang="ar-IQ" b="1" dirty="0"/>
              <a:t>ولهذا اختلف الفقهاء على أقوال عديدة : </a:t>
            </a:r>
            <a:endParaRPr lang="en-US" dirty="0"/>
          </a:p>
          <a:p>
            <a:r>
              <a:rPr lang="ar-IQ" b="1" dirty="0"/>
              <a:t>أ- الحنفية قالوا : يكفي أربعة أحدهم الإمام ، وقيل : ثلاثة .</a:t>
            </a:r>
            <a:endParaRPr lang="en-US" dirty="0"/>
          </a:p>
          <a:p>
            <a:r>
              <a:rPr lang="ar-IQ" b="1" dirty="0"/>
              <a:t>ب- الشافعية والحنابلة قالوا : لا بدّ من جمع غفير أقله أربعون .</a:t>
            </a:r>
            <a:endParaRPr lang="en-US" dirty="0"/>
          </a:p>
          <a:p>
            <a:r>
              <a:rPr lang="ar-IQ" b="1" dirty="0"/>
              <a:t>ج - المالكية قالوا : لا يشترط عدد معيّن بل تشترط جماعة تُسْكن بهم قرية ، ويقع بينهم البيع ، ولا تنعقد بالثلاثة والأربعة ونحوهم .</a:t>
            </a:r>
            <a:endParaRPr lang="en-US" dirty="0"/>
          </a:p>
          <a:p>
            <a:r>
              <a:rPr lang="ar-IQ" b="1" dirty="0"/>
              <a:t>قال الحافظ ابن حجر : ولعلّ هذا المذهب أرجح المذاهب من حيث الدليل .</a:t>
            </a:r>
            <a:endParaRPr lang="en-US" dirty="0"/>
          </a:p>
          <a:p>
            <a:pPr algn="justLow">
              <a:buNone/>
            </a:pPr>
            <a:endParaRPr lang="ar-IQ"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-تعريف ايات الاحكام:</a:t>
            </a:r>
            <a:endParaRPr lang="en-US" dirty="0"/>
          </a:p>
        </p:txBody>
      </p:sp>
      <p:sp>
        <p:nvSpPr>
          <p:cNvPr id="3" name="Content Placeholder 2"/>
          <p:cNvSpPr>
            <a:spLocks noGrp="1"/>
          </p:cNvSpPr>
          <p:nvPr>
            <p:ph idx="1"/>
          </p:nvPr>
        </p:nvSpPr>
        <p:spPr>
          <a:xfrm>
            <a:off x="-76200" y="1524000"/>
            <a:ext cx="9144000" cy="4525963"/>
          </a:xfrm>
        </p:spPr>
        <p:txBody>
          <a:bodyPr>
            <a:noAutofit/>
          </a:bodyPr>
          <a:lstStyle/>
          <a:p>
            <a:r>
              <a:rPr lang="ar-SA" dirty="0"/>
              <a:t>آيات الاحكام: هي الايات الدالة على كل الاحكام في القرآن الكريم سواء كانت عملية أو اعتقادية أو </a:t>
            </a:r>
            <a:r>
              <a:rPr lang="ar-SA" dirty="0" smtClean="0"/>
              <a:t>اخلاقية</a:t>
            </a:r>
            <a:r>
              <a:rPr lang="en-US" dirty="0" smtClean="0"/>
              <a:t> </a:t>
            </a:r>
            <a:r>
              <a:rPr lang="ar-IQ" dirty="0" smtClean="0"/>
              <a:t>او كونية او عبرية</a:t>
            </a:r>
            <a:endParaRPr lang="en-US" dirty="0"/>
          </a:p>
          <a:p>
            <a:r>
              <a:rPr lang="en-US" dirty="0">
                <a:sym typeface="Symbol" panose="05050102010706020507" pitchFamily="18" charset="2"/>
              </a:rPr>
              <a:t></a:t>
            </a:r>
            <a:r>
              <a:rPr lang="en-US" dirty="0"/>
              <a:t>  </a:t>
            </a:r>
            <a:r>
              <a:rPr lang="ar-SA" dirty="0"/>
              <a:t>هي </a:t>
            </a:r>
            <a:r>
              <a:rPr lang="ar-IQ" dirty="0"/>
              <a:t>الايات</a:t>
            </a:r>
            <a:r>
              <a:rPr lang="ar-SA" dirty="0"/>
              <a:t> الدالة على الاحكام العملية نصا أو استنباطا</a:t>
            </a:r>
            <a:r>
              <a:rPr lang="en-US" dirty="0"/>
              <a:t>. </a:t>
            </a:r>
            <a:r>
              <a:rPr lang="ar-SA" dirty="0"/>
              <a:t>او هي الآيات التي بين الأحكام الفقهية وتدل عليها نصا أو استنباطا.</a:t>
            </a:r>
            <a:endParaRPr lang="en-US" dirty="0"/>
          </a:p>
          <a:p>
            <a:r>
              <a:rPr lang="ar-SA" dirty="0"/>
              <a:t> - الاحكام العملية: هي افعال المكلفين . لاخراج الاحكام الاعتقادية والاخلاقية</a:t>
            </a:r>
            <a:r>
              <a:rPr lang="en-US" dirty="0"/>
              <a:t>.</a:t>
            </a:r>
          </a:p>
        </p:txBody>
      </p:sp>
    </p:spTree>
    <p:extLst>
      <p:ext uri="{BB962C8B-B14F-4D97-AF65-F5344CB8AC3E}">
        <p14:creationId xmlns:p14="http://schemas.microsoft.com/office/powerpoint/2010/main" val="99344876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t>ما ترشد إليه الآيات الكريمة</a:t>
            </a:r>
            <a:endParaRPr lang="en-US" dirty="0"/>
          </a:p>
        </p:txBody>
      </p:sp>
      <p:sp>
        <p:nvSpPr>
          <p:cNvPr id="3" name="Content Placeholder 2"/>
          <p:cNvSpPr>
            <a:spLocks noGrp="1"/>
          </p:cNvSpPr>
          <p:nvPr>
            <p:ph idx="1"/>
          </p:nvPr>
        </p:nvSpPr>
        <p:spPr>
          <a:xfrm>
            <a:off x="457200" y="1295400"/>
            <a:ext cx="8382000" cy="5334000"/>
          </a:xfrm>
        </p:spPr>
        <p:txBody>
          <a:bodyPr>
            <a:normAutofit fontScale="92500" lnSpcReduction="10000"/>
          </a:bodyPr>
          <a:lstStyle/>
          <a:p>
            <a:r>
              <a:rPr lang="ar-IQ" b="1" dirty="0"/>
              <a:t>أولاً : الجمعة فريضة على المسلمين المكلفين بالشروط المعروفة .</a:t>
            </a:r>
            <a:endParaRPr lang="en-US" dirty="0"/>
          </a:p>
          <a:p>
            <a:r>
              <a:rPr lang="ar-IQ" b="1" dirty="0"/>
              <a:t>ثانياً : وجوب السعي للاستماع إلى الخطبة وأداء فريضة الجمعة .</a:t>
            </a:r>
            <a:endParaRPr lang="en-US" dirty="0"/>
          </a:p>
          <a:p>
            <a:r>
              <a:rPr lang="ar-IQ" b="1" dirty="0"/>
              <a:t>ثالثاً : حرمة البيع والشراء وسائر المعاملات عند الأذان .</a:t>
            </a:r>
            <a:endParaRPr lang="en-US" dirty="0"/>
          </a:p>
          <a:p>
            <a:r>
              <a:rPr lang="ar-IQ" b="1" dirty="0"/>
              <a:t>رابعاً : جواز الاشتغال بأمور التجارة والمعاش قبل الصلاة وبعدها .</a:t>
            </a:r>
            <a:endParaRPr lang="en-US" dirty="0"/>
          </a:p>
          <a:p>
            <a:r>
              <a:rPr lang="ar-IQ" b="1" dirty="0"/>
              <a:t>خامساً : الرزق بيد الله ومع ذلك ينبغي أن يأخذ الإنسان بأسباب الكسب .</a:t>
            </a:r>
            <a:endParaRPr lang="en-US" dirty="0"/>
          </a:p>
          <a:p>
            <a:r>
              <a:rPr lang="ar-IQ" b="1" dirty="0"/>
              <a:t>سادساً : لا ينبغي للمؤمن أن تشغله تجارة الدنيا عن تجارة الآخرة </a:t>
            </a:r>
            <a:endParaRPr lang="ar-IQ"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3810000"/>
          </a:xfrm>
        </p:spPr>
        <p:txBody>
          <a:bodyPr>
            <a:noAutofit/>
          </a:bodyPr>
          <a:lstStyle/>
          <a:p>
            <a:r>
              <a:rPr lang="ar-SA" sz="4000" dirty="0"/>
              <a:t>من سورة النساء:</a:t>
            </a:r>
            <a:r>
              <a:rPr lang="en-US" sz="4000" dirty="0"/>
              <a:t/>
            </a:r>
            <a:br>
              <a:rPr lang="en-US" sz="4000" dirty="0"/>
            </a:br>
            <a:r>
              <a:rPr lang="ar-SA" sz="4000" dirty="0"/>
              <a:t>1- كيفية التعاطي مع أموال اليتامى.</a:t>
            </a:r>
            <a:r>
              <a:rPr lang="en-US" sz="4000" dirty="0"/>
              <a:t/>
            </a:r>
            <a:br>
              <a:rPr lang="en-US" sz="4000" dirty="0"/>
            </a:br>
            <a:r>
              <a:rPr lang="ar-SA" sz="4000" dirty="0"/>
              <a:t>2- وقت دفع المال لليتيم وشرطه.</a:t>
            </a:r>
            <a:endParaRPr lang="en-US" sz="4000" dirty="0"/>
          </a:p>
        </p:txBody>
      </p:sp>
    </p:spTree>
    <p:extLst>
      <p:ext uri="{BB962C8B-B14F-4D97-AF65-F5344CB8AC3E}">
        <p14:creationId xmlns:p14="http://schemas.microsoft.com/office/powerpoint/2010/main" val="395468048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2400" y="457200"/>
            <a:ext cx="8534400" cy="6019800"/>
          </a:xfrm>
        </p:spPr>
        <p:txBody>
          <a:bodyPr/>
          <a:lstStyle/>
          <a:p>
            <a:pPr marL="0" indent="0">
              <a:buNone/>
            </a:pPr>
            <a:endParaRPr lang="ar-IQ" dirty="0" smtClean="0"/>
          </a:p>
          <a:p>
            <a:pPr marL="0" indent="0">
              <a:buNone/>
            </a:pPr>
            <a:endParaRPr lang="ar-IQ" dirty="0"/>
          </a:p>
          <a:p>
            <a:pPr marL="0" indent="0">
              <a:buNone/>
            </a:pPr>
            <a:endParaRPr lang="ar-IQ" dirty="0" smtClean="0"/>
          </a:p>
          <a:p>
            <a:pPr marL="0" indent="0">
              <a:buNone/>
            </a:pPr>
            <a:r>
              <a:rPr lang="ar-IQ" dirty="0" smtClean="0"/>
              <a:t>وَابْتَلُوا </a:t>
            </a:r>
            <a:r>
              <a:rPr lang="ar-IQ" dirty="0"/>
              <a:t>الْيَتَامَى حَتَّى إِذَا بَلَغُوا النِّكَاحَ فَإِنْ آنَسْتُمْ مِنْهُمْ رُشْدًا فَادْفَعُوا إِلَيْهِمْ أَمْوَالَهُمْ وَلَا تَأْكُلُوهَا إِسْرَافًا وَبِدَارًا أَنْ يَكْبَرُوا وَمَنْ كَانَ غَنِيًّا فَلْيَسْتَعْفِفْ وَمَنْ كَانَ فَقِيرًا فَلْيَأْكُلْ بِالْمَعْرُوفِ فَإِذَا دَفَعْتُمْ إِلَيْهِمْ أَمْوَالَهُمْ فَأَشْهِدُوا عَلَيْهِمْ وَكَفَى بِاللَّهِ حَسِيبًا (6</a:t>
            </a:r>
            <a:r>
              <a:rPr lang="ar-IQ" dirty="0" smtClean="0"/>
              <a:t>)</a:t>
            </a:r>
          </a:p>
          <a:p>
            <a:pPr marL="0" indent="0">
              <a:buNone/>
            </a:pPr>
            <a:endParaRPr lang="ar-IQ" dirty="0"/>
          </a:p>
          <a:p>
            <a:pPr marL="0" indent="0">
              <a:buNone/>
            </a:pPr>
            <a:r>
              <a:rPr lang="ar-IQ" dirty="0" smtClean="0"/>
              <a:t>                                                           سورة النساء اية 6</a:t>
            </a:r>
            <a:endParaRPr lang="en-US" dirty="0"/>
          </a:p>
        </p:txBody>
      </p:sp>
    </p:spTree>
    <p:extLst>
      <p:ext uri="{BB962C8B-B14F-4D97-AF65-F5344CB8AC3E}">
        <p14:creationId xmlns:p14="http://schemas.microsoft.com/office/powerpoint/2010/main" val="65147127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ar-IQ" b="1" dirty="0"/>
              <a:t>معاني الكلمات</a:t>
            </a:r>
            <a:endParaRPr lang="en-US" dirty="0"/>
          </a:p>
        </p:txBody>
      </p:sp>
      <p:sp>
        <p:nvSpPr>
          <p:cNvPr id="3" name="Content Placeholder 2"/>
          <p:cNvSpPr>
            <a:spLocks noGrp="1"/>
          </p:cNvSpPr>
          <p:nvPr>
            <p:ph idx="1"/>
          </p:nvPr>
        </p:nvSpPr>
        <p:spPr>
          <a:xfrm>
            <a:off x="457200" y="1143000"/>
            <a:ext cx="8229600" cy="5562600"/>
          </a:xfrm>
        </p:spPr>
        <p:txBody>
          <a:bodyPr>
            <a:normAutofit fontScale="92500" lnSpcReduction="10000"/>
          </a:bodyPr>
          <a:lstStyle/>
          <a:p>
            <a:r>
              <a:rPr lang="ar-IQ" dirty="0"/>
              <a:t>{ وابتلوا } : الابتلاء : الاختبار أي اختبروا عقولهم وتصرفهم في أموالهم .</a:t>
            </a:r>
            <a:endParaRPr lang="en-US" dirty="0"/>
          </a:p>
          <a:p>
            <a:r>
              <a:rPr lang="ar-IQ" dirty="0"/>
              <a:t> { آنَسْتُمْ } : أي علمتم وقيل : رأيتم . </a:t>
            </a:r>
            <a:endParaRPr lang="en-US" dirty="0"/>
          </a:p>
          <a:p>
            <a:r>
              <a:rPr lang="ar-IQ" dirty="0"/>
              <a:t> { رُشْداً } : الرشد الاهتداء إلى وجوه الخير ، والمراد به هنا الاهتداء إلى حفظ الأموال .</a:t>
            </a:r>
            <a:endParaRPr lang="en-US" dirty="0"/>
          </a:p>
          <a:p>
            <a:r>
              <a:rPr lang="ar-IQ" dirty="0"/>
              <a:t> { إِسْرَافاً } :الإسراف مجاوزة الحد والإفراط في الشيء ،والسرف والتبذير.</a:t>
            </a:r>
            <a:endParaRPr lang="en-US" dirty="0"/>
          </a:p>
          <a:p>
            <a:r>
              <a:rPr lang="ar-IQ" dirty="0"/>
              <a:t> { وَبِدَاراً } : معناه مبادرة أي مسارعة ، والمراد أن يسارع في أكل مال اليتيم خشية أن يكبر فيطالبه به .</a:t>
            </a:r>
            <a:endParaRPr lang="en-US" dirty="0"/>
          </a:p>
          <a:p>
            <a:r>
              <a:rPr lang="ar-IQ" dirty="0"/>
              <a:t> { فَلْيَسْتَعْفِفْ } : استعفّ عن الشيء كفّ عنه وتركه . </a:t>
            </a:r>
            <a:endParaRPr lang="en-US" dirty="0"/>
          </a:p>
          <a:p>
            <a:r>
              <a:rPr lang="ar-IQ" dirty="0"/>
              <a:t> { حَسِيباً } : أي محاسباً لأعمالكم ومجازياً لكم عليها .</a:t>
            </a:r>
            <a:endParaRPr lang="en-US" dirty="0"/>
          </a:p>
        </p:txBody>
      </p:sp>
    </p:spTree>
    <p:extLst>
      <p:ext uri="{BB962C8B-B14F-4D97-AF65-F5344CB8AC3E}">
        <p14:creationId xmlns:p14="http://schemas.microsoft.com/office/powerpoint/2010/main" val="367300505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سبب النزول</a:t>
            </a:r>
            <a:endParaRPr lang="en-US" dirty="0"/>
          </a:p>
        </p:txBody>
      </p:sp>
      <p:sp>
        <p:nvSpPr>
          <p:cNvPr id="3" name="Content Placeholder 2"/>
          <p:cNvSpPr>
            <a:spLocks noGrp="1"/>
          </p:cNvSpPr>
          <p:nvPr>
            <p:ph idx="1"/>
          </p:nvPr>
        </p:nvSpPr>
        <p:spPr/>
        <p:txBody>
          <a:bodyPr/>
          <a:lstStyle/>
          <a:p>
            <a:r>
              <a:rPr lang="ar-IQ" dirty="0"/>
              <a:t>(وابتلوا اليتامى...)،نزلت في ثابت بن رفاعة وفي عمه. وذلك أن رفاعة توفي وترك ابنه ثابتا وهوصغير، فأتى عم ثابت الى النبي صلى الله عليه وسلم فقال:  ان ابن اخي يتيم في حجري،فما يحل لي من ماله؟ فانزل الله تعالى هذه الاية.</a:t>
            </a:r>
            <a:endParaRPr lang="en-US" dirty="0"/>
          </a:p>
        </p:txBody>
      </p:sp>
    </p:spTree>
    <p:extLst>
      <p:ext uri="{BB962C8B-B14F-4D97-AF65-F5344CB8AC3E}">
        <p14:creationId xmlns:p14="http://schemas.microsoft.com/office/powerpoint/2010/main" val="127339690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a:t>المعنى الإجمالي</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ar-IQ" b="1" dirty="0"/>
              <a:t>أمر تعالى باختبار اليتامى حتى إذا رأوا منهم صلاحاً في الدين ، وحفظاً للأموال ، فعلى الأوصياء أن يدفعوا إليهم أموالهم من غير تأخير ، وعليهم ألاّ يبذّروها ويفرطوا في انفاقها ، ويقولوا : ننفق كما نشتهي قبل أن يكبر اليتامى فينتزعوها من أيدينا ، فمن كان غنياً فليكفّ عن مال اليتيم ، ومن كان فقيراً فليأكل بقدر الحاجة ، فإذا دفعتم إليهم أموالهم فأشهدوا عليهم لئلا يجحدوا تسلمها وكفى بالله محاسباً ورقيباً</a:t>
            </a:r>
            <a:r>
              <a:rPr lang="ar-IQ" dirty="0"/>
              <a:t>.</a:t>
            </a:r>
            <a:endParaRPr lang="en-US" dirty="0"/>
          </a:p>
        </p:txBody>
      </p:sp>
    </p:spTree>
    <p:extLst>
      <p:ext uri="{BB962C8B-B14F-4D97-AF65-F5344CB8AC3E}">
        <p14:creationId xmlns:p14="http://schemas.microsoft.com/office/powerpoint/2010/main" val="170722411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t>الأحكام الشرعية</a:t>
            </a:r>
            <a:endParaRPr lang="en-US" dirty="0"/>
          </a:p>
        </p:txBody>
      </p:sp>
      <p:sp>
        <p:nvSpPr>
          <p:cNvPr id="3" name="Content Placeholder 2"/>
          <p:cNvSpPr>
            <a:spLocks noGrp="1"/>
          </p:cNvSpPr>
          <p:nvPr>
            <p:ph idx="1"/>
          </p:nvPr>
        </p:nvSpPr>
        <p:spPr/>
        <p:txBody>
          <a:bodyPr>
            <a:normAutofit/>
          </a:bodyPr>
          <a:lstStyle/>
          <a:p>
            <a:r>
              <a:rPr lang="ar-IQ" b="1" dirty="0"/>
              <a:t>الحكم الاول : هل يباح للوصي أن يأكل من مال اليتيم؟</a:t>
            </a:r>
            <a:endParaRPr lang="en-US" dirty="0"/>
          </a:p>
          <a:p>
            <a:r>
              <a:rPr lang="ar-IQ" b="1" dirty="0"/>
              <a:t>دلّ قوله تعالى : { وَمَن كَانَ غَنِيّاً فَلْيَسْتَعْفِفْ وَمَن كَانَ فَقِيراً فَلْيَأْكُلْ بالمعروف } على أن للوصي أن يأكل من مال اليتيم إذا كان فقيراً بمقدار الحاجة من غير إسراف ، وإذا كان غنياً وجب عليه أن يتعفف عن مال اليتيم ، ويقنع بما رزقه الله من الغنى ، وقد اتفق العلماء على جواز أخذ قدر الكفاية بالمعروف عند الحاجة ،واختلفوا هل عليه الضمان إذا أيسر؟</a:t>
            </a:r>
            <a:endParaRPr lang="en-US" dirty="0"/>
          </a:p>
        </p:txBody>
      </p:sp>
    </p:spTree>
    <p:extLst>
      <p:ext uri="{BB962C8B-B14F-4D97-AF65-F5344CB8AC3E}">
        <p14:creationId xmlns:p14="http://schemas.microsoft.com/office/powerpoint/2010/main" val="130946083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15000"/>
          </a:xfrm>
        </p:spPr>
        <p:txBody>
          <a:bodyPr/>
          <a:lstStyle/>
          <a:p>
            <a:r>
              <a:rPr lang="ar-IQ" b="1" dirty="0"/>
              <a:t>فذهب بعضهم إلى أنه لا ضمان عليه لأن الله تعالى أباح له الأكل بالمعروف فكان هذا مثل الأجرة ، وهذا مروي عن الإمام أحمد رحمه الله .</a:t>
            </a:r>
            <a:endParaRPr lang="en-US" dirty="0"/>
          </a:p>
          <a:p>
            <a:r>
              <a:rPr lang="ar-IQ" b="1" dirty="0"/>
              <a:t>وذهب آخرون إلى وجوب الضمان واستدلوا بما روي عن عمر رضي الله عنه أنه قال : « ألا إني </a:t>
            </a:r>
            <a:r>
              <a:rPr lang="ar-IQ" b="1" dirty="0" smtClean="0"/>
              <a:t>أَنزلتُ </a:t>
            </a:r>
            <a:r>
              <a:rPr lang="ar-IQ" b="1" dirty="0"/>
              <a:t>نفسي من مال الله منزلة الولي من مال اليتيم ، إن استغنيت استعففت ، وإن افتقرت أكلت بالمعروف ، فإذا أيسرتُ </a:t>
            </a:r>
            <a:r>
              <a:rPr lang="ar-IQ" b="1" dirty="0" smtClean="0"/>
              <a:t>قضيتُ </a:t>
            </a:r>
            <a:r>
              <a:rPr lang="ar-IQ" b="1" dirty="0"/>
              <a:t>» .</a:t>
            </a:r>
            <a:endParaRPr lang="en-US" dirty="0"/>
          </a:p>
        </p:txBody>
      </p:sp>
    </p:spTree>
    <p:extLst>
      <p:ext uri="{BB962C8B-B14F-4D97-AF65-F5344CB8AC3E}">
        <p14:creationId xmlns:p14="http://schemas.microsoft.com/office/powerpoint/2010/main" val="37022487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381000"/>
            <a:ext cx="8229600" cy="5745163"/>
          </a:xfrm>
        </p:spPr>
        <p:txBody>
          <a:bodyPr/>
          <a:lstStyle/>
          <a:p>
            <a:r>
              <a:rPr lang="ar-IQ" b="1" dirty="0"/>
              <a:t>وقال الحنفية فيما رواه الجصاص عنهم أنه لا يأخذ على سبيل القرض ، ولا على سبيل الابتداء سواءً كان غنياً أو فقيراً ، واحتجوا بعموم الآيات { وَآتُواْ اليتامى أَمْوَالَهُمْ } ، { وَلاَ تأكلوا أَمْوَالَكُمْ بَيْنَكُمْ بالباطل }.</a:t>
            </a:r>
            <a:endParaRPr lang="en-US" dirty="0"/>
          </a:p>
          <a:p>
            <a:r>
              <a:rPr lang="ar-IQ" b="1" dirty="0"/>
              <a:t>قال الجصاص فهذه محكم حاصرة لمال اليتيم على وصيّه ، وقوله : { وَمَن كَانَ فَقِيراً فَلْيَأْكُلْ بالمعروف } متشابه محتمل فوجب رده إلى تلك المحكمات .</a:t>
            </a:r>
            <a:endParaRPr lang="en-US" dirty="0"/>
          </a:p>
        </p:txBody>
      </p:sp>
    </p:spTree>
    <p:extLst>
      <p:ext uri="{BB962C8B-B14F-4D97-AF65-F5344CB8AC3E}">
        <p14:creationId xmlns:p14="http://schemas.microsoft.com/office/powerpoint/2010/main" val="126741123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0"/>
          <p:cNvSpPr txBox="1">
            <a:spLocks noChangeArrowheads="1"/>
          </p:cNvSpPr>
          <p:nvPr/>
        </p:nvSpPr>
        <p:spPr bwMode="auto">
          <a:xfrm>
            <a:off x="477198" y="685800"/>
            <a:ext cx="8209602"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ar-IQ" sz="3200" b="1" dirty="0"/>
              <a:t>وروي عن ابن عباس أنه قال : { وَمَن كَانَ فَقِيراً } الآية نسختها { إِنَّ الذين يَأْكُلُونَ أَمْوَالَ اليتامى ظُلْماً } إلخ .</a:t>
            </a:r>
            <a:endParaRPr lang="en-US" sz="3200" dirty="0"/>
          </a:p>
          <a:p>
            <a:r>
              <a:rPr lang="ar-IQ" sz="3200" b="1" dirty="0"/>
              <a:t>الترجيح : </a:t>
            </a:r>
            <a:r>
              <a:rPr lang="ar-IQ" sz="3200" b="1" dirty="0" smtClean="0"/>
              <a:t>وقد رجح </a:t>
            </a:r>
            <a:r>
              <a:rPr lang="ar-IQ" sz="3200" b="1" dirty="0"/>
              <a:t>الطبري القول الأول وهو جواز الأخذ على وجه الاستقراض حيث قال : « وأولى الأقوال في ذلك بالصواب قول من قال { فَلْيَأْكُلْ بالمعروف } المراد أكل مال التيم عند الضرورة والحاجة إليه ، على وجه الاستقراض منه فأما على غير ذلك الوجه فغير جائز له أكله » </a:t>
            </a:r>
            <a:endParaRPr lang="en-US" sz="3200" dirty="0"/>
          </a:p>
          <a:p>
            <a:r>
              <a:rPr lang="ar-IQ" sz="3200" b="1" dirty="0"/>
              <a:t>أقول : ولعلَّ هذا القول أرجح ، لأنه جمع بين النصوص والله أعلم .</a:t>
            </a:r>
            <a:endParaRPr lang="en-US" sz="3200" dirty="0"/>
          </a:p>
        </p:txBody>
      </p:sp>
      <p:sp>
        <p:nvSpPr>
          <p:cNvPr id="7" name="Text Box 36"/>
          <p:cNvSpPr txBox="1">
            <a:spLocks noChangeArrowheads="1"/>
          </p:cNvSpPr>
          <p:nvPr/>
        </p:nvSpPr>
        <p:spPr bwMode="auto">
          <a:xfrm>
            <a:off x="838200" y="3581400"/>
            <a:ext cx="7196488"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rtl="0" eaLnBrk="0" hangingPunct="0"/>
            <a:r>
              <a:rPr lang="ar-SA" altLang="en-US" sz="3200" b="1" dirty="0" smtClean="0">
                <a:latin typeface="Times New Roman" panose="02020603050405020304" pitchFamily="18" charset="0"/>
                <a:cs typeface="Times New Roman" panose="02020603050405020304" pitchFamily="18" charset="0"/>
              </a:rPr>
              <a:t>.</a:t>
            </a:r>
            <a:endParaRPr lang="en-US" altLang="en-US" sz="3200" b="1" dirty="0"/>
          </a:p>
        </p:txBody>
      </p:sp>
      <p:sp>
        <p:nvSpPr>
          <p:cNvPr id="8" name="Text Box 37"/>
          <p:cNvSpPr txBox="1">
            <a:spLocks noChangeArrowheads="1"/>
          </p:cNvSpPr>
          <p:nvPr/>
        </p:nvSpPr>
        <p:spPr bwMode="auto">
          <a:xfrm>
            <a:off x="1219200" y="4953000"/>
            <a:ext cx="7467599"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rtl="0" eaLnBrk="0" hangingPunct="0"/>
            <a:endParaRPr lang="en-US" altLang="en-US" sz="3200" b="1" dirty="0"/>
          </a:p>
        </p:txBody>
      </p:sp>
    </p:spTree>
    <p:extLst>
      <p:ext uri="{BB962C8B-B14F-4D97-AF65-F5344CB8AC3E}">
        <p14:creationId xmlns:p14="http://schemas.microsoft.com/office/powerpoint/2010/main" val="3489566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nodePh="1">
                                  <p:stCondLst>
                                    <p:cond delay="0"/>
                                  </p:stCondLst>
                                  <p:endCondLst>
                                    <p:cond evt="begin" delay="0">
                                      <p:tn val="15"/>
                                    </p:cond>
                                  </p:endCondLst>
                                  <p:childTnLst>
                                    <p:set>
                                      <p:cBhvr>
                                        <p:cTn id="16" dur="1" fill="hold">
                                          <p:stCondLst>
                                            <p:cond delay="0"/>
                                          </p:stCondLst>
                                        </p:cTn>
                                        <p:tgtEl>
                                          <p:spTgt spid="8"/>
                                        </p:tgtEl>
                                        <p:attrNameLst>
                                          <p:attrName>style.visibility</p:attrName>
                                        </p:attrNameLst>
                                      </p:cBhvr>
                                      <p:to>
                                        <p:strVal val="visible"/>
                                      </p:to>
                                    </p:set>
                                    <p:animEffect transition="in" filter="box(in)">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SA" dirty="0" smtClean="0"/>
              <a:t>ثانيا:النشأة </a:t>
            </a:r>
            <a:r>
              <a:rPr lang="ar-SA" dirty="0"/>
              <a:t>التاريخية للتدوين في </a:t>
            </a:r>
            <a:r>
              <a:rPr lang="ar-SA" dirty="0" smtClean="0"/>
              <a:t>آيات</a:t>
            </a:r>
            <a:r>
              <a:rPr lang="ar-IQ" dirty="0" smtClean="0"/>
              <a:t> </a:t>
            </a:r>
            <a:r>
              <a:rPr lang="ar-SA" dirty="0" smtClean="0"/>
              <a:t>الاحكام</a:t>
            </a:r>
            <a:r>
              <a:rPr lang="ar-SA" dirty="0"/>
              <a:t>:</a:t>
            </a:r>
            <a:endParaRPr lang="en-US" dirty="0"/>
          </a:p>
        </p:txBody>
      </p:sp>
      <p:sp>
        <p:nvSpPr>
          <p:cNvPr id="3" name="Content Placeholder 2"/>
          <p:cNvSpPr>
            <a:spLocks noGrp="1"/>
          </p:cNvSpPr>
          <p:nvPr>
            <p:ph idx="1"/>
          </p:nvPr>
        </p:nvSpPr>
        <p:spPr>
          <a:xfrm>
            <a:off x="0" y="1600200"/>
            <a:ext cx="9144000" cy="5257800"/>
          </a:xfrm>
        </p:spPr>
        <p:txBody>
          <a:bodyPr>
            <a:noAutofit/>
          </a:bodyPr>
          <a:lstStyle/>
          <a:p>
            <a:r>
              <a:rPr lang="ar-SA" dirty="0"/>
              <a:t>يعد الإمام الشافعي المتوفي في سنة 204هـ، هو أول من صنف في أحكام القرآن وهو ما قاله البيهقي من مؤلفات الشافعي، لكن لم يصل إلينا ما ألفه الشافعي، وقد قام البيهقي بجمع تفسيرات أحكام القرآن للشافعي من كتبه وجعلها في كتاب منشور حاليا وهو المسمى بأحكام القرآن. وقد اشتهر أن الحافظ أبو الحسن علي بن حجر المتوفي في سنة 244هـ، من السباقين في التأليف في أحكام القرآن، وقال البعض بأنّ محمد بن سائب الكلبي المتوفي سنة 146هـ، هو أول من ألّف في علم أحكام القرآن. </a:t>
            </a:r>
            <a:endParaRPr lang="en-US" dirty="0"/>
          </a:p>
        </p:txBody>
      </p:sp>
    </p:spTree>
    <p:extLst>
      <p:ext uri="{BB962C8B-B14F-4D97-AF65-F5344CB8AC3E}">
        <p14:creationId xmlns:p14="http://schemas.microsoft.com/office/powerpoint/2010/main" val="315148691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
            </a:r>
            <a:br>
              <a:rPr lang="ar-IQ" b="1" dirty="0" smtClean="0"/>
            </a:br>
            <a:r>
              <a:rPr lang="ar-IQ" b="1" dirty="0" smtClean="0"/>
              <a:t>الحكم </a:t>
            </a:r>
            <a:r>
              <a:rPr lang="ar-IQ" b="1" dirty="0"/>
              <a:t>الثاني: هل يعطى اليتيم ماله قبل البلوغ؟ </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ar-IQ" b="1" dirty="0" smtClean="0"/>
              <a:t>وقد </a:t>
            </a:r>
            <a:r>
              <a:rPr lang="ar-IQ" b="1" dirty="0"/>
              <a:t>اتفق الفقهاء على أن اليتيم لا يدفع إليه ماله حتى يبلغ سنّ الاحتلام ، ويؤنس منه الرشد لقوله تعالى : { وابتلوا اليتامى حتى إِذَا بَلَغُواْ النِّكَاحَ فَإِنْ آنَسْتُمْ مِّنْهُمْ رُشْداً فادفعوا إِلَيْهِمْ أَمْوَالَهُمْ } فقد شرطت الآية شرطين : الأول : البلوغ ، والثاني : الرشد .</a:t>
            </a:r>
            <a:endParaRPr lang="en-US" dirty="0"/>
          </a:p>
          <a:p>
            <a:r>
              <a:rPr lang="ar-IQ" b="1" dirty="0"/>
              <a:t>والحكمة أن الصغير لا يحسن التصرف في ماله وربما صرفه في غير وجوه النفع ،والرشد: وهو حسن التصرف في المال عند الجمهور ، وقال الشافعي :الصلاح  في الدين والمال.</a:t>
            </a:r>
            <a:endParaRPr lang="en-US" dirty="0"/>
          </a:p>
          <a:p>
            <a:pPr marL="0" indent="0" algn="justLow">
              <a:buNone/>
            </a:pPr>
            <a:endParaRPr lang="en-US" dirty="0"/>
          </a:p>
        </p:txBody>
      </p:sp>
    </p:spTree>
    <p:extLst>
      <p:ext uri="{BB962C8B-B14F-4D97-AF65-F5344CB8AC3E}">
        <p14:creationId xmlns:p14="http://schemas.microsoft.com/office/powerpoint/2010/main" val="427798591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533400"/>
            <a:ext cx="8229600" cy="5592763"/>
          </a:xfrm>
        </p:spPr>
        <p:txBody>
          <a:bodyPr/>
          <a:lstStyle/>
          <a:p>
            <a:r>
              <a:rPr lang="ar-IQ" b="1" dirty="0"/>
              <a:t>ورأى أبو حنيفة أنه يدفع المال إلى اليتيم إذا بلغ خمسا وعشرين سنة وان لم يرشد، للاية المتقدمة (واتوا اليتامى اموالهم)،ولان من بلغ مبلغ الرجال واعتبر ايمانه وكفره،فمنع ماله عنه أشبه شيء بالظلم،وفيه إهدار لكرامته الانسانية وآدميته.</a:t>
            </a:r>
            <a:endParaRPr lang="en-US" dirty="0"/>
          </a:p>
          <a:p>
            <a:endParaRPr lang="ar-IQ" dirty="0"/>
          </a:p>
        </p:txBody>
      </p:sp>
    </p:spTree>
    <p:extLst>
      <p:ext uri="{BB962C8B-B14F-4D97-AF65-F5344CB8AC3E}">
        <p14:creationId xmlns:p14="http://schemas.microsoft.com/office/powerpoint/2010/main" val="25638794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t>ما ترشد إليه الآيات الكريمة</a:t>
            </a:r>
            <a:endParaRPr lang="en-US" dirty="0"/>
          </a:p>
        </p:txBody>
      </p:sp>
      <p:sp>
        <p:nvSpPr>
          <p:cNvPr id="3" name="Content Placeholder 2"/>
          <p:cNvSpPr>
            <a:spLocks noGrp="1"/>
          </p:cNvSpPr>
          <p:nvPr>
            <p:ph idx="1"/>
          </p:nvPr>
        </p:nvSpPr>
        <p:spPr/>
        <p:txBody>
          <a:bodyPr/>
          <a:lstStyle/>
          <a:p>
            <a:r>
              <a:rPr lang="ar-IQ" b="1" dirty="0"/>
              <a:t>1 - اختبار حال الأيتام عند البلوغ قبل تسليمهم المال لمعرفة دلائل الرشد .</a:t>
            </a:r>
            <a:endParaRPr lang="en-US" dirty="0"/>
          </a:p>
          <a:p>
            <a:r>
              <a:rPr lang="ar-IQ" b="1" dirty="0"/>
              <a:t>2 - ضرورة الإشهاد عند تسليم اليتامى أموالهم خشية الجحود والإنكار .</a:t>
            </a:r>
            <a:endParaRPr lang="en-US" dirty="0"/>
          </a:p>
          <a:p>
            <a:r>
              <a:rPr lang="ar-IQ" b="1" dirty="0"/>
              <a:t>3 - وجوب رعاية اليتيم والحفاظ على ماله ودفعه إليه عند البلوغ.</a:t>
            </a:r>
            <a:endParaRPr lang="en-US" dirty="0"/>
          </a:p>
          <a:p>
            <a:r>
              <a:rPr lang="ar-IQ" b="1" dirty="0"/>
              <a:t>4 - الإعتداء على أموال اليتامى من الكبائر التي توجب عذاب النار .</a:t>
            </a:r>
            <a:endParaRPr lang="en-US" dirty="0"/>
          </a:p>
        </p:txBody>
      </p:sp>
    </p:spTree>
    <p:extLst>
      <p:ext uri="{BB962C8B-B14F-4D97-AF65-F5344CB8AC3E}">
        <p14:creationId xmlns:p14="http://schemas.microsoft.com/office/powerpoint/2010/main" val="235792262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457200"/>
            <a:ext cx="8229600" cy="5668963"/>
          </a:xfrm>
        </p:spPr>
        <p:txBody>
          <a:bodyPr/>
          <a:lstStyle/>
          <a:p>
            <a:pPr marL="0" indent="0">
              <a:buNone/>
            </a:pPr>
            <a:endParaRPr lang="en-US" dirty="0" smtClean="0"/>
          </a:p>
          <a:p>
            <a:pPr marL="0" indent="0">
              <a:buNone/>
            </a:pPr>
            <a:endParaRPr lang="en-US" dirty="0"/>
          </a:p>
          <a:p>
            <a:pPr marL="0" indent="0" algn="ctr">
              <a:buNone/>
            </a:pPr>
            <a:r>
              <a:rPr lang="ar-IQ" dirty="0"/>
              <a:t>من سورة النور</a:t>
            </a:r>
            <a:endParaRPr lang="en-US" dirty="0"/>
          </a:p>
          <a:p>
            <a:pPr marL="0" indent="0" algn="ctr">
              <a:buNone/>
            </a:pPr>
            <a:r>
              <a:rPr lang="ar-IQ" dirty="0"/>
              <a:t>الكلام في بلوغ الصبي</a:t>
            </a:r>
            <a:endParaRPr lang="en-US" dirty="0"/>
          </a:p>
          <a:p>
            <a:pPr marL="0" indent="0" algn="ctr">
              <a:buNone/>
            </a:pPr>
            <a:r>
              <a:rPr lang="ar-IQ" dirty="0"/>
              <a:t>قال تعالى: [وَإِذَا بَلَغَ الْأَطْفَالُ مِنْكُمُ الْحُلُمَ].  </a:t>
            </a:r>
            <a:endParaRPr lang="en-US" dirty="0"/>
          </a:p>
        </p:txBody>
      </p:sp>
    </p:spTree>
    <p:extLst>
      <p:ext uri="{BB962C8B-B14F-4D97-AF65-F5344CB8AC3E}">
        <p14:creationId xmlns:p14="http://schemas.microsoft.com/office/powerpoint/2010/main" val="113885130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ar-IQ" dirty="0" smtClean="0"/>
              <a:t/>
            </a:r>
            <a:br>
              <a:rPr lang="ar-IQ" dirty="0" smtClean="0"/>
            </a:br>
            <a:r>
              <a:rPr lang="ar-IQ" dirty="0" smtClean="0"/>
              <a:t>معاني </a:t>
            </a:r>
            <a:r>
              <a:rPr lang="ar-IQ" dirty="0"/>
              <a:t>الكلمات</a:t>
            </a:r>
            <a:r>
              <a:rPr lang="en-US" dirty="0"/>
              <a:t/>
            </a:r>
            <a:br>
              <a:rPr lang="en-US" dirty="0"/>
            </a:br>
            <a:endParaRPr lang="ar-IQ" dirty="0"/>
          </a:p>
        </p:txBody>
      </p:sp>
      <p:sp>
        <p:nvSpPr>
          <p:cNvPr id="3" name="Content Placeholder 2"/>
          <p:cNvSpPr>
            <a:spLocks noGrp="1"/>
          </p:cNvSpPr>
          <p:nvPr>
            <p:ph idx="1"/>
          </p:nvPr>
        </p:nvSpPr>
        <p:spPr/>
        <p:txBody>
          <a:bodyPr/>
          <a:lstStyle/>
          <a:p>
            <a:pPr algn="justLow">
              <a:buNone/>
            </a:pPr>
            <a:endParaRPr lang="ar-IQ" dirty="0" smtClean="0"/>
          </a:p>
          <a:p>
            <a:pPr algn="justLow">
              <a:buNone/>
            </a:pPr>
            <a:r>
              <a:rPr lang="ar-IQ" dirty="0" smtClean="0"/>
              <a:t>الحلم</a:t>
            </a:r>
            <a:r>
              <a:rPr lang="ar-IQ" dirty="0"/>
              <a:t>: الجماع في النوم،وهو الاحتلام المعروف.</a:t>
            </a:r>
            <a:endParaRPr lang="en-US" dirty="0"/>
          </a:p>
          <a:p>
            <a:pPr algn="justLow">
              <a:buNone/>
            </a:pPr>
            <a:endParaRPr lang="ar-IQ" dirty="0"/>
          </a:p>
          <a:p>
            <a:pPr algn="justLow">
              <a:buNone/>
            </a:pPr>
            <a:r>
              <a:rPr lang="ar-IQ" dirty="0"/>
              <a:t>والبلوغ يكون بخمسة أشياء: ثلاثة يشترك فيها الرجال والنساء وهي:الاحتلام والسن والانبات،واثنان يختصان بالنساء وهما الحيض </a:t>
            </a:r>
            <a:r>
              <a:rPr lang="ar-JO"/>
              <a:t>و</a:t>
            </a:r>
            <a:r>
              <a:rPr lang="ar-IQ" smtClean="0"/>
              <a:t>الحبل</a:t>
            </a:r>
            <a:r>
              <a:rPr lang="ar-IQ" dirty="0"/>
              <a:t>.</a:t>
            </a:r>
            <a:endParaRPr lang="en-US" dirty="0"/>
          </a:p>
          <a:p>
            <a:pPr algn="justLow">
              <a:buNone/>
            </a:pPr>
            <a:endParaRPr lang="ar-IQ" dirty="0"/>
          </a:p>
        </p:txBody>
      </p:sp>
    </p:spTree>
    <p:extLst>
      <p:ext uri="{BB962C8B-B14F-4D97-AF65-F5344CB8AC3E}">
        <p14:creationId xmlns:p14="http://schemas.microsoft.com/office/powerpoint/2010/main" val="174400858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س1/</a:t>
            </a:r>
            <a:r>
              <a:rPr lang="ar-IQ" dirty="0"/>
              <a:t>ما هو سن البلوغ الذي يلزم به التكليف؟</a:t>
            </a:r>
            <a:endParaRPr lang="en-US" dirty="0"/>
          </a:p>
        </p:txBody>
      </p:sp>
      <p:sp>
        <p:nvSpPr>
          <p:cNvPr id="3" name="Content Placeholder 2"/>
          <p:cNvSpPr>
            <a:spLocks noGrp="1"/>
          </p:cNvSpPr>
          <p:nvPr>
            <p:ph idx="1"/>
          </p:nvPr>
        </p:nvSpPr>
        <p:spPr/>
        <p:txBody>
          <a:bodyPr>
            <a:normAutofit/>
          </a:bodyPr>
          <a:lstStyle/>
          <a:p>
            <a:pPr marL="0" indent="0" algn="justLow">
              <a:buNone/>
            </a:pPr>
            <a:r>
              <a:rPr lang="ar-IQ" dirty="0"/>
              <a:t>أشارت الآية الكريمة ، وهي قوله تعالى : { وَإِذَا بَلَغَ الأطفال مِنكُمُ الحلم } إلى أن الطفل يصبح مكلفاً بمجرد الاحتلام وقد اتفق الفقهاء على أن الصبيّ إذا احتلم فقد بلغ وكذلك الجارية ( الفتاة ) إذا احتلمت أو حاضت أو حَمَلت فقد بلغت . فالاحتلام علامة واضحة على بلوغ الصبي أو الجارية سن التكليف وهذا بإجماع </a:t>
            </a:r>
            <a:r>
              <a:rPr lang="ar-IQ" dirty="0" smtClean="0"/>
              <a:t>الفقهاء </a:t>
            </a:r>
            <a:r>
              <a:rPr lang="ar-IQ" dirty="0"/>
              <a:t>لم يختلف فيه أحد </a:t>
            </a:r>
          </a:p>
        </p:txBody>
      </p:sp>
    </p:spTree>
    <p:extLst>
      <p:ext uri="{BB962C8B-B14F-4D97-AF65-F5344CB8AC3E}">
        <p14:creationId xmlns:p14="http://schemas.microsoft.com/office/powerpoint/2010/main" val="425674012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457200"/>
            <a:ext cx="8686800" cy="5867400"/>
          </a:xfrm>
        </p:spPr>
        <p:txBody>
          <a:bodyPr>
            <a:normAutofit/>
          </a:bodyPr>
          <a:lstStyle/>
          <a:p>
            <a:pPr marL="0" indent="0">
              <a:buNone/>
            </a:pPr>
            <a:r>
              <a:rPr lang="ar-IQ" dirty="0"/>
              <a:t>ولكنهم اختلفوا في تقدير السن التي يصبح بها الإنسان مكلفاً على رأيين : </a:t>
            </a:r>
            <a:endParaRPr lang="en-US" dirty="0"/>
          </a:p>
          <a:p>
            <a:pPr marL="0" indent="0">
              <a:buNone/>
            </a:pPr>
            <a:r>
              <a:rPr lang="ar-IQ" dirty="0" smtClean="0"/>
              <a:t>1- </a:t>
            </a:r>
            <a:r>
              <a:rPr lang="ar-IQ" dirty="0"/>
              <a:t>مذهب الحنفية في المشهور : إلى أن الطفل لا يكون بالغاً حتى يتم له ثماني عشرة سنة ودليله قوله تعالى : { وَلاَ تَقْرَبُواْ مَالَ اليتيم إِلاَّ بالتي هِيَ أَحْسَنُ حتى يَبْلُغَ أَشُدَّهُ } [ الأنعام : 152 ] وأشدُّ الصبي كما روي عن ابن عباس : أنه ثماني عشرة سنة ، وأما الإناث فنشوءهن وإدراكهن يكون أسرع فنقص في حقهن سنة فيكون بلوغهن سبع عشرة سنة .</a:t>
            </a:r>
          </a:p>
        </p:txBody>
      </p:sp>
    </p:spTree>
    <p:extLst>
      <p:ext uri="{BB962C8B-B14F-4D97-AF65-F5344CB8AC3E}">
        <p14:creationId xmlns:p14="http://schemas.microsoft.com/office/powerpoint/2010/main" val="31205375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15400" cy="6019800"/>
          </a:xfrm>
        </p:spPr>
        <p:txBody>
          <a:bodyPr>
            <a:normAutofit/>
          </a:bodyPr>
          <a:lstStyle/>
          <a:p>
            <a:pPr marL="0" indent="0">
              <a:buNone/>
            </a:pPr>
            <a:r>
              <a:rPr lang="ar-IQ" sz="3600" dirty="0" smtClean="0"/>
              <a:t>2- </a:t>
            </a:r>
            <a:r>
              <a:rPr lang="ar-IQ" sz="3600" dirty="0"/>
              <a:t>مذهب الشافعية والحنابلة ( الشافعي وأحمد وأبو يوسف ومحمد ) إلى أنه بلغ الغلام والجارية خمس عشرة سنة فقد بلغا وهو رواية عن أبي حنيفة أيضاً .</a:t>
            </a:r>
            <a:endParaRPr lang="en-US" sz="3600" dirty="0"/>
          </a:p>
          <a:p>
            <a:pPr marL="0" indent="0">
              <a:buNone/>
            </a:pPr>
            <a:r>
              <a:rPr lang="ar-IQ" sz="3600" dirty="0"/>
              <a:t>واستدلوا بما روي عن ابن عمر رضي الله عنهما ( أنه عُرِض على النبي صلى الله عليه وسلم يوم أُحدٍ وله أربع عشرة سنة فلم يُجِزْه ، وعُرِض عليه يوم الخندق وله خمس عشرة سنة فأجازه ) .</a:t>
            </a:r>
            <a:endParaRPr lang="en-US" sz="3600" dirty="0"/>
          </a:p>
          <a:p>
            <a:pPr marL="0" indent="0" algn="justLow">
              <a:buNone/>
            </a:pPr>
            <a:endParaRPr lang="ar-IQ" sz="3600" dirty="0"/>
          </a:p>
        </p:txBody>
      </p:sp>
    </p:spTree>
    <p:extLst>
      <p:ext uri="{BB962C8B-B14F-4D97-AF65-F5344CB8AC3E}">
        <p14:creationId xmlns:p14="http://schemas.microsoft.com/office/powerpoint/2010/main" val="226200538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marL="0" indent="0" algn="justLow">
              <a:buNone/>
            </a:pPr>
            <a:r>
              <a:rPr lang="ar-IQ" dirty="0"/>
              <a:t>وقالوا : إنّ العادة جارية ألاّ يتأخر البلوغ </a:t>
            </a:r>
            <a:r>
              <a:rPr lang="ar-IQ" dirty="0" smtClean="0"/>
              <a:t>في( </a:t>
            </a:r>
            <a:r>
              <a:rPr lang="ar-IQ" dirty="0"/>
              <a:t>الغلام والجارية ) عن خمس عشرة سنة فيكون هو سن البلوغ الذي يصبح به </a:t>
            </a:r>
            <a:r>
              <a:rPr lang="ar-IQ" dirty="0" smtClean="0"/>
              <a:t>الإنسان </a:t>
            </a:r>
            <a:r>
              <a:rPr lang="ar-IQ" dirty="0"/>
              <a:t>مكلفاً وذلك بحكم العادة </a:t>
            </a:r>
            <a:r>
              <a:rPr lang="ar-IQ" dirty="0" smtClean="0"/>
              <a:t>.    </a:t>
            </a:r>
          </a:p>
          <a:p>
            <a:pPr marL="0" indent="0" algn="justLow">
              <a:buNone/>
            </a:pPr>
            <a:endParaRPr lang="ar-IQ" dirty="0"/>
          </a:p>
          <a:p>
            <a:pPr marL="0" indent="0" algn="justLow">
              <a:buNone/>
            </a:pPr>
            <a:r>
              <a:rPr lang="ar-IQ" dirty="0"/>
              <a:t>واعترض الجصاص عليهم بأن هذا الخبر لا دلالة فيه على المدعى،لان الاجازة في القتال والرد يتبعان القوة الضعف،لا البلوغ وعدم البلوغ،فلعل عدم إجازته عليه الصلاة والسلام لأبن عمر أولا  إنما كان لضعفه،وإجازته إياه ثانيا كانت لقوته وقدرته على حمل السلاح لا لبلوغه،ويشعر بذلك أنه صلى الله عليه وسلم ما سأله عن الاحتلام والسن </a:t>
            </a:r>
            <a:endParaRPr lang="en-US" dirty="0"/>
          </a:p>
          <a:p>
            <a:pPr marL="0" indent="0" algn="justLow">
              <a:buNone/>
            </a:pPr>
            <a:endParaRPr lang="ar-IQ" dirty="0"/>
          </a:p>
        </p:txBody>
      </p:sp>
    </p:spTree>
    <p:extLst>
      <p:ext uri="{BB962C8B-B14F-4D97-AF65-F5344CB8AC3E}">
        <p14:creationId xmlns:p14="http://schemas.microsoft.com/office/powerpoint/2010/main" val="38135595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س2/ </a:t>
            </a:r>
            <a:r>
              <a:rPr lang="ar-IQ" dirty="0"/>
              <a:t>هل يعتبر الإنباتُ دليلاً على البلوغ؟</a:t>
            </a:r>
            <a:endParaRPr lang="en-US" dirty="0"/>
          </a:p>
        </p:txBody>
      </p:sp>
      <p:sp>
        <p:nvSpPr>
          <p:cNvPr id="3" name="Content Placeholder 2"/>
          <p:cNvSpPr>
            <a:spLocks noGrp="1"/>
          </p:cNvSpPr>
          <p:nvPr>
            <p:ph idx="1"/>
          </p:nvPr>
        </p:nvSpPr>
        <p:spPr/>
        <p:txBody>
          <a:bodyPr/>
          <a:lstStyle/>
          <a:p>
            <a:pPr marL="0" indent="0">
              <a:buNone/>
            </a:pPr>
            <a:r>
              <a:rPr lang="ar-IQ" dirty="0"/>
              <a:t>الراجح من أقوال الفقهاء أن البلوغ لا يكون إلا بالاحتلام أو بالسن وهي سن الخامس عشرة ، وقد روي عن الإمام الشافعي رحمه الله أنه اعتبر الإنبات دليلاً على البلوغ وأحد قولي احمد</a:t>
            </a:r>
            <a:endParaRPr lang="en-US" dirty="0"/>
          </a:p>
          <a:p>
            <a:pPr marL="0" indent="0">
              <a:buNone/>
            </a:pPr>
            <a:r>
              <a:rPr lang="ar-IQ" dirty="0"/>
              <a:t>والقول الأخر لا بد من اجتماع الانبات والبلوغ،قال ابو حنيفة لا يثبت بالإنبات حكم،وليس هو ببلوغ ولا دلالة على البلوغ</a:t>
            </a:r>
            <a:endParaRPr lang="en-US" dirty="0"/>
          </a:p>
          <a:p>
            <a:pPr algn="justLow">
              <a:buNone/>
            </a:pPr>
            <a:endParaRPr lang="ar-IQ" dirty="0"/>
          </a:p>
        </p:txBody>
      </p:sp>
    </p:spTree>
    <p:extLst>
      <p:ext uri="{BB962C8B-B14F-4D97-AF65-F5344CB8AC3E}">
        <p14:creationId xmlns:p14="http://schemas.microsoft.com/office/powerpoint/2010/main" val="204411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
            </a:r>
            <a:br>
              <a:rPr lang="ar-IQ" b="1" dirty="0" smtClean="0"/>
            </a:br>
            <a:r>
              <a:rPr lang="ar-SA" b="1" dirty="0" smtClean="0"/>
              <a:t>ثالثا</a:t>
            </a:r>
            <a:r>
              <a:rPr lang="ar-SA" b="1" dirty="0"/>
              <a:t>: </a:t>
            </a:r>
            <a:r>
              <a:rPr lang="ar-IQ" b="1" dirty="0" smtClean="0"/>
              <a:t>منهج العلماء </a:t>
            </a:r>
            <a:r>
              <a:rPr lang="ar-SA" b="1" dirty="0" smtClean="0"/>
              <a:t>في</a:t>
            </a:r>
            <a:r>
              <a:rPr lang="ar-IQ" b="1" dirty="0" smtClean="0"/>
              <a:t> تأليف</a:t>
            </a:r>
            <a:r>
              <a:rPr lang="ar-SA" b="1" dirty="0" smtClean="0"/>
              <a:t> </a:t>
            </a:r>
            <a:r>
              <a:rPr lang="ar-SA" b="1" dirty="0"/>
              <a:t>كتب آيات الاحكام:</a:t>
            </a:r>
            <a:r>
              <a:rPr lang="en-US" dirty="0"/>
              <a:t/>
            </a:r>
            <a:br>
              <a:rPr lang="en-US" dirty="0"/>
            </a:br>
            <a:endParaRPr lang="ar-IQ" sz="6600" dirty="0">
              <a:cs typeface="Ali-A-Sahifa" pitchFamily="2" charset="-78"/>
            </a:endParaRPr>
          </a:p>
        </p:txBody>
      </p:sp>
      <p:sp>
        <p:nvSpPr>
          <p:cNvPr id="3" name="Content Placeholder 2"/>
          <p:cNvSpPr>
            <a:spLocks noGrp="1"/>
          </p:cNvSpPr>
          <p:nvPr>
            <p:ph idx="1"/>
          </p:nvPr>
        </p:nvSpPr>
        <p:spPr>
          <a:xfrm>
            <a:off x="152400" y="1524000"/>
            <a:ext cx="8534400" cy="4602163"/>
          </a:xfrm>
        </p:spPr>
        <p:txBody>
          <a:bodyPr>
            <a:noAutofit/>
          </a:bodyPr>
          <a:lstStyle/>
          <a:p>
            <a:pPr algn="justLow">
              <a:buNone/>
            </a:pPr>
            <a:r>
              <a:rPr lang="ar-IQ" b="1" dirty="0" smtClean="0"/>
              <a:t>   </a:t>
            </a:r>
          </a:p>
          <a:p>
            <a:pPr algn="justLow">
              <a:buNone/>
            </a:pPr>
            <a:r>
              <a:rPr lang="ar-IQ" b="1" dirty="0"/>
              <a:t> </a:t>
            </a:r>
            <a:r>
              <a:rPr lang="ar-IQ" b="1" dirty="0" smtClean="0"/>
              <a:t>  </a:t>
            </a:r>
            <a:r>
              <a:rPr lang="ar-SA" b="1" dirty="0" smtClean="0"/>
              <a:t>هناك </a:t>
            </a:r>
            <a:r>
              <a:rPr lang="ar-SA" b="1" dirty="0"/>
              <a:t>منهجان في تدوين كتب آيات الاحكام</a:t>
            </a:r>
            <a:r>
              <a:rPr lang="ar-SA" b="1" dirty="0" smtClean="0"/>
              <a:t>. </a:t>
            </a:r>
            <a:r>
              <a:rPr lang="ar-SA" b="1" dirty="0"/>
              <a:t>فبعض آيات الاحكام دونت حسب ترتيب سور القرآن  (</a:t>
            </a:r>
            <a:r>
              <a:rPr lang="ar-SA" b="1" dirty="0" smtClean="0"/>
              <a:t>من سورة </a:t>
            </a:r>
            <a:r>
              <a:rPr lang="ar-SA" b="1" dirty="0"/>
              <a:t>الحمد الى سورة الناس) مثل كتاب: "أحكام القرآن" للجصاص و"أحكام القرآن</a:t>
            </a:r>
            <a:r>
              <a:rPr lang="en-US" b="1" dirty="0"/>
              <a:t>" </a:t>
            </a:r>
            <a:r>
              <a:rPr lang="ar-SA" b="1" dirty="0"/>
              <a:t>لابن العربي من </a:t>
            </a:r>
            <a:r>
              <a:rPr lang="ar-SA" b="1" dirty="0" smtClean="0"/>
              <a:t>المتقدمين. و"أحكام </a:t>
            </a:r>
            <a:r>
              <a:rPr lang="ar-SA" b="1" dirty="0"/>
              <a:t>القرآن" للسائس من المعاصرين. </a:t>
            </a:r>
            <a:r>
              <a:rPr lang="ar-SA" b="1" dirty="0" smtClean="0"/>
              <a:t>وهناك </a:t>
            </a:r>
            <a:r>
              <a:rPr lang="ar-SA" b="1" dirty="0"/>
              <a:t>من اختار التأليف حسب ترتيب الابواب </a:t>
            </a:r>
            <a:r>
              <a:rPr lang="ar-SA" b="1" dirty="0" smtClean="0"/>
              <a:t>الفقهية</a:t>
            </a:r>
            <a:r>
              <a:rPr lang="ar-IQ" b="1" dirty="0" smtClean="0"/>
              <a:t> مثل</a:t>
            </a:r>
            <a:r>
              <a:rPr lang="en-US" b="1" smtClean="0"/>
              <a:t>:</a:t>
            </a:r>
            <a:r>
              <a:rPr lang="ar-IQ" b="1" smtClean="0"/>
              <a:t> </a:t>
            </a:r>
            <a:r>
              <a:rPr lang="ar-IQ" b="1" dirty="0" smtClean="0"/>
              <a:t>كتاب فقه </a:t>
            </a:r>
            <a:r>
              <a:rPr lang="ar-IQ" b="1" smtClean="0"/>
              <a:t>القران للراوندي ترتيب ايات الاحكام في واحد وعشرين بابا.</a:t>
            </a:r>
            <a:endParaRPr lang="ar-IQ" sz="7200" dirty="0">
              <a:solidFill>
                <a:srgbClr val="7030A0"/>
              </a:solidFill>
              <a:cs typeface="Ali-A-Sahifa" pitchFamily="2" charset="-78"/>
            </a:endParaRPr>
          </a:p>
        </p:txBody>
      </p:sp>
    </p:spTree>
    <p:extLst>
      <p:ext uri="{BB962C8B-B14F-4D97-AF65-F5344CB8AC3E}">
        <p14:creationId xmlns:p14="http://schemas.microsoft.com/office/powerpoint/2010/main" val="59815625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marL="0" indent="0">
              <a:buNone/>
            </a:pPr>
            <a:endParaRPr lang="ar-IQ" dirty="0" smtClean="0"/>
          </a:p>
          <a:p>
            <a:pPr marL="0" indent="0">
              <a:buNone/>
            </a:pPr>
            <a:endParaRPr lang="ar-IQ" dirty="0"/>
          </a:p>
          <a:p>
            <a:pPr marL="0" indent="0" algn="ctr">
              <a:buNone/>
            </a:pPr>
            <a:r>
              <a:rPr lang="ar-IQ" dirty="0" smtClean="0"/>
              <a:t>من </a:t>
            </a:r>
            <a:r>
              <a:rPr lang="ar-IQ" dirty="0"/>
              <a:t>سورة الواقعة:</a:t>
            </a:r>
            <a:endParaRPr lang="en-US" dirty="0"/>
          </a:p>
          <a:p>
            <a:pPr marL="0" indent="0" algn="ctr">
              <a:buNone/>
            </a:pPr>
            <a:r>
              <a:rPr lang="ar-IQ" dirty="0"/>
              <a:t>حكم مس المصحف</a:t>
            </a:r>
            <a:endParaRPr lang="en-US" dirty="0"/>
          </a:p>
          <a:p>
            <a:pPr marL="0" indent="0" algn="ctr">
              <a:buNone/>
            </a:pPr>
            <a:r>
              <a:rPr lang="ar-IQ" dirty="0"/>
              <a:t>قال تعالى:[</a:t>
            </a:r>
            <a:r>
              <a:rPr lang="ar-IQ" b="1" dirty="0"/>
              <a:t>لاَّ يَمَسُّهُ إِلاَّ المطهرون</a:t>
            </a:r>
            <a:r>
              <a:rPr lang="ar-IQ" dirty="0"/>
              <a:t>].</a:t>
            </a:r>
            <a:endParaRPr lang="en-US" dirty="0"/>
          </a:p>
        </p:txBody>
      </p:sp>
    </p:spTree>
    <p:extLst>
      <p:ext uri="{BB962C8B-B14F-4D97-AF65-F5344CB8AC3E}">
        <p14:creationId xmlns:p14="http://schemas.microsoft.com/office/powerpoint/2010/main" val="88034886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b="1" dirty="0" smtClean="0"/>
              <a:t/>
            </a:r>
            <a:br>
              <a:rPr lang="ar-IQ" b="1" dirty="0" smtClean="0"/>
            </a:br>
            <a:r>
              <a:rPr lang="ar-IQ" b="1" smtClean="0"/>
              <a:t>الحكم الاول </a:t>
            </a:r>
            <a:r>
              <a:rPr lang="ar-IQ" b="1" dirty="0"/>
              <a:t>: ما هو حكم مسّ المصحف الشريف؟</a:t>
            </a:r>
            <a:r>
              <a:rPr lang="en-US" dirty="0"/>
              <a:t/>
            </a:r>
            <a:br>
              <a:rPr lang="en-US" dirty="0"/>
            </a:br>
            <a:endParaRPr lang="ar-IQ" dirty="0"/>
          </a:p>
        </p:txBody>
      </p:sp>
      <p:sp>
        <p:nvSpPr>
          <p:cNvPr id="3" name="Content Placeholder 2"/>
          <p:cNvSpPr>
            <a:spLocks noGrp="1"/>
          </p:cNvSpPr>
          <p:nvPr>
            <p:ph idx="1"/>
          </p:nvPr>
        </p:nvSpPr>
        <p:spPr/>
        <p:txBody>
          <a:bodyPr/>
          <a:lstStyle/>
          <a:p>
            <a:pPr marL="0" indent="0">
              <a:buNone/>
            </a:pPr>
            <a:r>
              <a:rPr lang="ar-IQ" b="1" dirty="0"/>
              <a:t>القرآن الكريم كتاب الله المقدس يجب تعظيمه واحترامه ، ومن تعظيمه وإجلاله ألاّ يمسه إلاّ طاهر ، ومسألة عدم جواز مسّ المصحف للمحدث أمر يكاد يجمع عليه الفقهاء ، ومن أجازه من الفقهاء فإنما أجازه لضرورة ( التعلم والتعليم ) فالمحدث والجنب ، والحائض ، والنفساء ، كلّ هؤلاء يحرم عليهم مس المصحف لعدم الطهارة .</a:t>
            </a:r>
            <a:endParaRPr lang="ar-IQ" dirty="0"/>
          </a:p>
        </p:txBody>
      </p:sp>
    </p:spTree>
    <p:extLst>
      <p:ext uri="{BB962C8B-B14F-4D97-AF65-F5344CB8AC3E}">
        <p14:creationId xmlns:p14="http://schemas.microsoft.com/office/powerpoint/2010/main" val="256444300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8229600" cy="5562600"/>
          </a:xfrm>
        </p:spPr>
        <p:txBody>
          <a:bodyPr/>
          <a:lstStyle/>
          <a:p>
            <a:r>
              <a:rPr lang="ar-IQ" b="1" dirty="0"/>
              <a:t>رأي ابن تيمية (رحمه الله) : استدل ابن تيمية على الحكم الشرعي من وجه لطيف فقال : إنّ الآية تدل على الحكم من باب « الإشارة » فإذا كان الله تبارك وتعالى يخبر أنَّ الصحف المطهَّرة في السماء لا يمسُها إلا المطهّرون فالصحف التي بأيدينا كذلك ينبغي ألاّ يمسّها إلا طاهر « انتهى .</a:t>
            </a:r>
            <a:endParaRPr lang="en-US" dirty="0"/>
          </a:p>
          <a:p>
            <a:r>
              <a:rPr lang="ar-IQ" b="1" dirty="0"/>
              <a:t>أقول : هذا هو الحق الذي ينبغي التعويل عليه ، وهو ما اتفق عليه الفقهاء من حرمة مسّ المصحف الشريف بدون طهارة .</a:t>
            </a:r>
            <a:endParaRPr lang="en-US" dirty="0"/>
          </a:p>
          <a:p>
            <a:pPr marL="0" indent="0"/>
            <a:endParaRPr lang="ar-IQ" dirty="0"/>
          </a:p>
        </p:txBody>
      </p:sp>
    </p:spTree>
    <p:extLst>
      <p:ext uri="{BB962C8B-B14F-4D97-AF65-F5344CB8AC3E}">
        <p14:creationId xmlns:p14="http://schemas.microsoft.com/office/powerpoint/2010/main" val="77105424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lstStyle/>
          <a:p>
            <a:r>
              <a:rPr lang="ar-IQ" b="1" dirty="0"/>
              <a:t>تنبيه هام</a:t>
            </a:r>
            <a:endParaRPr lang="en-US" dirty="0"/>
          </a:p>
        </p:txBody>
      </p:sp>
      <p:sp>
        <p:nvSpPr>
          <p:cNvPr id="3" name="Content Placeholder 2"/>
          <p:cNvSpPr>
            <a:spLocks noGrp="1"/>
          </p:cNvSpPr>
          <p:nvPr>
            <p:ph idx="1"/>
          </p:nvPr>
        </p:nvSpPr>
        <p:spPr>
          <a:xfrm>
            <a:off x="381000" y="1524000"/>
            <a:ext cx="8458200" cy="4800600"/>
          </a:xfrm>
        </p:spPr>
        <p:txBody>
          <a:bodyPr>
            <a:normAutofit/>
          </a:bodyPr>
          <a:lstStyle/>
          <a:p>
            <a:pPr marL="0" indent="0">
              <a:buNone/>
            </a:pPr>
            <a:r>
              <a:rPr lang="ar-IQ" b="1" dirty="0"/>
              <a:t>قلنا إن مسَّ المصحف لغير المتطهر حرام ، وهذا الحكم لا اعتراض عليه ، إنما الاختلاف بين الفقهاء هل هو مستنبط من الآية الكريمة؟ أم مأخوذ من دليل آخر؟</a:t>
            </a:r>
            <a:endParaRPr lang="en-US" dirty="0"/>
          </a:p>
          <a:p>
            <a:pPr marL="0" indent="0">
              <a:buNone/>
            </a:pPr>
            <a:r>
              <a:rPr lang="ar-IQ" b="1" dirty="0"/>
              <a:t>فيرى بعض الفقهاء أن الحكم الشرعي بحرمة مسّ القرآن مأخوذ من نفس هذه الآية الكريمة .</a:t>
            </a:r>
            <a:endParaRPr lang="en-US" dirty="0"/>
          </a:p>
          <a:p>
            <a:pPr marL="0" indent="0" algn="justLow">
              <a:spcBef>
                <a:spcPts val="0"/>
              </a:spcBef>
              <a:buClr>
                <a:srgbClr val="3366FF"/>
              </a:buClr>
              <a:buSzPct val="120000"/>
              <a:buNone/>
            </a:pPr>
            <a:endParaRPr lang="ar-IQ" dirty="0"/>
          </a:p>
        </p:txBody>
      </p:sp>
    </p:spTree>
    <p:extLst>
      <p:ext uri="{BB962C8B-B14F-4D97-AF65-F5344CB8AC3E}">
        <p14:creationId xmlns:p14="http://schemas.microsoft.com/office/powerpoint/2010/main" val="24096252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867400"/>
          </a:xfrm>
        </p:spPr>
        <p:txBody>
          <a:bodyPr>
            <a:normAutofit/>
          </a:bodyPr>
          <a:lstStyle/>
          <a:p>
            <a:pPr marL="0" indent="0">
              <a:buNone/>
            </a:pPr>
            <a:r>
              <a:rPr lang="ar-IQ" b="1" dirty="0"/>
              <a:t>وقال آخرون الحكم ثبت من السنة لا من الآية الكريمة وقد ذكروا بعض الوجوه التي يُرجَّح بها هذا الرأي منها : </a:t>
            </a:r>
            <a:endParaRPr lang="en-US" dirty="0"/>
          </a:p>
          <a:p>
            <a:pPr marL="0" indent="0">
              <a:buNone/>
            </a:pPr>
            <a:r>
              <a:rPr lang="ar-IQ" b="1" dirty="0"/>
              <a:t>أ- </a:t>
            </a:r>
            <a:r>
              <a:rPr lang="ar-IQ" b="1" dirty="0" smtClean="0"/>
              <a:t>إنّ </a:t>
            </a:r>
            <a:r>
              <a:rPr lang="ar-IQ" b="1" dirty="0"/>
              <a:t>الآيات هاهنا مكية ، ومعلوم أن القرآن في مكة كانت عنايته موجهة إلى أصول الدين لا إلى فروعه .</a:t>
            </a:r>
            <a:endParaRPr lang="en-US" dirty="0"/>
          </a:p>
          <a:p>
            <a:pPr marL="0" indent="0">
              <a:buNone/>
            </a:pPr>
            <a:r>
              <a:rPr lang="ar-IQ" b="1" dirty="0"/>
              <a:t>ب - قالوا إنّ لفظ « المطهّرون » يشير إلى ما قلنا وهو الذي تكون طهارته ذاتية وهم ( الملائكة ) وأما المتطهرين فهم الذين تكون طهارتهم بعملهم نظراً لقوله تعالى : { إِنَّ الله يُحِبُّ التوابين وَيُحِبُّ المتطهرين } [ البقرة : 222 ] فلو أراد الله سبحانه الإخبار عن وجوب الطهارة لقال : { لاَّ يَمَسُّهُ إِلاَّ المتطهرون } !! .</a:t>
            </a:r>
            <a:endParaRPr lang="en-US" dirty="0" smtClean="0"/>
          </a:p>
        </p:txBody>
      </p:sp>
    </p:spTree>
    <p:extLst>
      <p:ext uri="{BB962C8B-B14F-4D97-AF65-F5344CB8AC3E}">
        <p14:creationId xmlns:p14="http://schemas.microsoft.com/office/powerpoint/2010/main" val="388203308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b="1" dirty="0" smtClean="0"/>
              <a:t>الخلاصة</a:t>
            </a:r>
            <a:endParaRPr lang="ar-IQ" dirty="0"/>
          </a:p>
        </p:txBody>
      </p:sp>
      <p:sp>
        <p:nvSpPr>
          <p:cNvPr id="3" name="Content Placeholder 2"/>
          <p:cNvSpPr>
            <a:spLocks noGrp="1"/>
          </p:cNvSpPr>
          <p:nvPr>
            <p:ph idx="1"/>
          </p:nvPr>
        </p:nvSpPr>
        <p:spPr/>
        <p:txBody>
          <a:bodyPr/>
          <a:lstStyle/>
          <a:p>
            <a:pPr marL="0" indent="0">
              <a:buNone/>
            </a:pPr>
            <a:r>
              <a:rPr lang="ar-IQ" b="1" dirty="0"/>
              <a:t>فإن السنة والآثار تنصّ على وجوب الطهارة لمسّ القرآن فقد ثبت فيما رواه ابن حبان وأصحاب السنن أن النبي صلى الله عليه وسلم كتب كتاباً إلى أهل اليمن وجاء فيه : « أَنْ لا يَمَسَّ الْقُرْآنَ إِلا طَاهِرٌ» .</a:t>
            </a:r>
            <a:endParaRPr lang="en-US" dirty="0"/>
          </a:p>
          <a:p>
            <a:pPr marL="0" indent="0">
              <a:buNone/>
            </a:pPr>
            <a:r>
              <a:rPr lang="ar-IQ" b="1" dirty="0"/>
              <a:t>وبهذا قال الجمهور من الفقهاء منهم : ( مالك وأبو حنيفة والشافعي ) رحمهم الله وقد كان كثير من الصحابة يأمرون أولادهم بالوضوء لمس المصحف .</a:t>
            </a:r>
            <a:endParaRPr lang="ar-IQ" dirty="0"/>
          </a:p>
        </p:txBody>
      </p:sp>
    </p:spTree>
    <p:extLst>
      <p:ext uri="{BB962C8B-B14F-4D97-AF65-F5344CB8AC3E}">
        <p14:creationId xmlns:p14="http://schemas.microsoft.com/office/powerpoint/2010/main" val="20792604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77202" y="1528238"/>
            <a:ext cx="5789595" cy="3603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9976472"/>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395376" y="609600"/>
            <a:ext cx="4505648"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683464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381000"/>
            <a:ext cx="7391400"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637404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53402" y="1743157"/>
            <a:ext cx="5789595" cy="3447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3965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ar-IQ" dirty="0" smtClean="0">
                <a:cs typeface="Ali-A-Traditional" pitchFamily="2" charset="-78"/>
              </a:rPr>
              <a:t>رابعا: عدد ايات الاحكام</a:t>
            </a:r>
            <a:endParaRPr lang="en-US" dirty="0">
              <a:cs typeface="Ali-A-Traditional" pitchFamily="2" charset="-78"/>
            </a:endParaRPr>
          </a:p>
        </p:txBody>
      </p:sp>
      <p:sp>
        <p:nvSpPr>
          <p:cNvPr id="3" name="Content Placeholder 2"/>
          <p:cNvSpPr>
            <a:spLocks noGrp="1"/>
          </p:cNvSpPr>
          <p:nvPr>
            <p:ph idx="1"/>
          </p:nvPr>
        </p:nvSpPr>
        <p:spPr>
          <a:xfrm>
            <a:off x="457200" y="1646237"/>
            <a:ext cx="8229600" cy="4525963"/>
          </a:xfrm>
        </p:spPr>
        <p:txBody>
          <a:bodyPr>
            <a:normAutofit/>
          </a:bodyPr>
          <a:lstStyle/>
          <a:p>
            <a:r>
              <a:rPr lang="ar-SA" dirty="0"/>
              <a:t>اختلف في عددها على أقوال عدة،أهمها:</a:t>
            </a:r>
            <a:endParaRPr lang="en-US" dirty="0"/>
          </a:p>
          <a:p>
            <a:pPr lvl="0"/>
            <a:r>
              <a:rPr lang="ar-SA" dirty="0"/>
              <a:t>أكثر من (800)آية،والى ذلك ذهب ابن العربي المالكي.</a:t>
            </a:r>
            <a:endParaRPr lang="en-US" dirty="0"/>
          </a:p>
          <a:p>
            <a:pPr lvl="0"/>
            <a:r>
              <a:rPr lang="ar-SA" dirty="0"/>
              <a:t>حوالى  (500)آية،وقال بذلك الغزالي والشافعية وهو المشهور.</a:t>
            </a:r>
            <a:endParaRPr lang="en-US" dirty="0"/>
          </a:p>
          <a:p>
            <a:pPr lvl="0"/>
            <a:r>
              <a:rPr lang="ar-SA" dirty="0"/>
              <a:t>حوالى(200)آية،وقال بذلك الصنعاني.</a:t>
            </a:r>
            <a:endParaRPr lang="en-US" dirty="0"/>
          </a:p>
          <a:p>
            <a:pPr lvl="0"/>
            <a:r>
              <a:rPr lang="ar-SA" dirty="0"/>
              <a:t>حوالى(150) آية،وقال بذلك ابن القيم. </a:t>
            </a:r>
            <a:endParaRPr lang="en-US" dirty="0"/>
          </a:p>
          <a:p>
            <a:r>
              <a:rPr lang="ar-SA" dirty="0"/>
              <a:t> </a:t>
            </a:r>
            <a:endParaRPr lang="en-US" dirty="0"/>
          </a:p>
          <a:p>
            <a:pPr>
              <a:buNone/>
            </a:pPr>
            <a:endParaRPr lang="ar-IQ" sz="4800" dirty="0">
              <a:ln w="0"/>
              <a:solidFill>
                <a:schemeClr val="accent1"/>
              </a:solidFill>
              <a:effectLst>
                <a:outerShdw blurRad="38100" dist="25400" dir="5400000" algn="ctr" rotWithShape="0">
                  <a:srgbClr val="6E747A">
                    <a:alpha val="43000"/>
                  </a:srgbClr>
                </a:outerShdw>
              </a:effectLst>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77202" y="1561013"/>
            <a:ext cx="5789595" cy="3613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710205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77202" y="737660"/>
            <a:ext cx="5789595" cy="5031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778233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117950" y="457200"/>
            <a:ext cx="4908099"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1815211"/>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510976" y="228600"/>
            <a:ext cx="4274447" cy="632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516904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639725" y="533400"/>
            <a:ext cx="401695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851990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98544" y="381000"/>
            <a:ext cx="5546911" cy="574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154898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61759" y="304800"/>
            <a:ext cx="5620482" cy="582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51759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145226" y="381000"/>
            <a:ext cx="4853547" cy="574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177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457200"/>
            <a:ext cx="8381999" cy="6043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415318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241194" y="152400"/>
            <a:ext cx="4661611"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52706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essed Leaves design template">
  <a:themeElements>
    <a:clrScheme name="Default Design 13">
      <a:dk1>
        <a:srgbClr val="000000"/>
      </a:dk1>
      <a:lt1>
        <a:srgbClr val="F1ECD8"/>
      </a:lt1>
      <a:dk2>
        <a:srgbClr val="4F261E"/>
      </a:dk2>
      <a:lt2>
        <a:srgbClr val="777777"/>
      </a:lt2>
      <a:accent1>
        <a:srgbClr val="909082"/>
      </a:accent1>
      <a:accent2>
        <a:srgbClr val="809EA8"/>
      </a:accent2>
      <a:accent3>
        <a:srgbClr val="F7F4E9"/>
      </a:accent3>
      <a:accent4>
        <a:srgbClr val="000000"/>
      </a:accent4>
      <a:accent5>
        <a:srgbClr val="C6C6C1"/>
      </a:accent5>
      <a:accent6>
        <a:srgbClr val="738F98"/>
      </a:accent6>
      <a:hlink>
        <a:srgbClr val="FFCC66"/>
      </a:hlink>
      <a:folHlink>
        <a:srgbClr val="E9DCB9"/>
      </a:folHlink>
    </a:clrScheme>
    <a:fontScheme name="Default Design">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1ECD8"/>
        </a:lt1>
        <a:dk2>
          <a:srgbClr val="4F261E"/>
        </a:dk2>
        <a:lt2>
          <a:srgbClr val="777777"/>
        </a:lt2>
        <a:accent1>
          <a:srgbClr val="909082"/>
        </a:accent1>
        <a:accent2>
          <a:srgbClr val="809EA8"/>
        </a:accent2>
        <a:accent3>
          <a:srgbClr val="F7F4E9"/>
        </a:accent3>
        <a:accent4>
          <a:srgbClr val="000000"/>
        </a:accent4>
        <a:accent5>
          <a:srgbClr val="C6C6C1"/>
        </a:accent5>
        <a:accent6>
          <a:srgbClr val="738F98"/>
        </a:accent6>
        <a:hlink>
          <a:srgbClr val="FFCC66"/>
        </a:hlink>
        <a:folHlink>
          <a:srgbClr val="E9DCB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60957</TotalTime>
  <Words>6529</Words>
  <Application>Microsoft Office PowerPoint</Application>
  <PresentationFormat>On-screen Show (4:3)</PresentationFormat>
  <Paragraphs>316</Paragraphs>
  <Slides>119</Slides>
  <Notes>0</Notes>
  <HiddenSlides>0</HiddenSlides>
  <MMClips>0</MMClips>
  <ScaleCrop>false</ScaleCrop>
  <HeadingPairs>
    <vt:vector size="4" baseType="variant">
      <vt:variant>
        <vt:lpstr>Theme</vt:lpstr>
      </vt:variant>
      <vt:variant>
        <vt:i4>2</vt:i4>
      </vt:variant>
      <vt:variant>
        <vt:lpstr>Slide Titles</vt:lpstr>
      </vt:variant>
      <vt:variant>
        <vt:i4>119</vt:i4>
      </vt:variant>
    </vt:vector>
  </HeadingPairs>
  <TitlesOfParts>
    <vt:vector size="121" baseType="lpstr">
      <vt:lpstr>Office Theme</vt:lpstr>
      <vt:lpstr>Pressed Leaves design template</vt:lpstr>
      <vt:lpstr>PowerPoint Presentation</vt:lpstr>
      <vt:lpstr>تفسير آيات الاحكام </vt:lpstr>
      <vt:lpstr>اولا :تعريف تفسير ايات الاحكام</vt:lpstr>
      <vt:lpstr>-تعريف الايات في اللغة والاصطلاح:</vt:lpstr>
      <vt:lpstr>-تعريف الاحكام في اللغة والاصطلاح:</vt:lpstr>
      <vt:lpstr>-تعريف ايات الاحكام:</vt:lpstr>
      <vt:lpstr>ثانيا:النشأة التاريخية للتدوين في آيات الاحكام:</vt:lpstr>
      <vt:lpstr> ثالثا: منهج العلماء في تأليف كتب آيات الاحكام: </vt:lpstr>
      <vt:lpstr>رابعا: عدد ايات الاحكام</vt:lpstr>
      <vt:lpstr>خامسا: أهمية دراسة هذا العلم</vt:lpstr>
      <vt:lpstr> سادسا: أهم مؤلفات أحكام القرآن </vt:lpstr>
      <vt:lpstr>PowerPoint Presentation</vt:lpstr>
      <vt:lpstr>التحليل اللفظي</vt:lpstr>
      <vt:lpstr>PowerPoint Presentation</vt:lpstr>
      <vt:lpstr>المعنى الإجمالي</vt:lpstr>
      <vt:lpstr>PowerPoint Presentation</vt:lpstr>
      <vt:lpstr>سبب النزول</vt:lpstr>
      <vt:lpstr> الأحكام الشرعية(الاحكام المتعلقة بالاستئذان)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الدروس التربوية  المستفادة من الايات السابقة او ما ترشد إليه الآيات الكريمة  </vt:lpstr>
      <vt:lpstr>PowerPoint Presentation</vt:lpstr>
      <vt:lpstr>PowerPoint Presentation</vt:lpstr>
      <vt:lpstr>PowerPoint Presentation</vt:lpstr>
      <vt:lpstr>PowerPoint Presentation</vt:lpstr>
      <vt:lpstr>PowerPoint Presentation</vt:lpstr>
      <vt:lpstr>الأحكام الشرعية</vt:lpstr>
      <vt:lpstr>PowerPoint Presentation</vt:lpstr>
      <vt:lpstr>PowerPoint Presentation</vt:lpstr>
      <vt:lpstr>PowerPoint Presentation</vt:lpstr>
      <vt:lpstr>PowerPoint Presentation</vt:lpstr>
      <vt:lpstr>PowerPoint Presentation</vt:lpstr>
      <vt:lpstr>3- سورة الجمعة:  حكم صلاة الجمعة</vt:lpstr>
      <vt:lpstr>التحليل اللفظي او معاني الكلمات </vt:lpstr>
      <vt:lpstr>PowerPoint Presentation</vt:lpstr>
      <vt:lpstr>المعنى الإجمالي</vt:lpstr>
      <vt:lpstr>PowerPoint Presentation</vt:lpstr>
      <vt:lpstr>سبب النزول</vt:lpstr>
      <vt:lpstr>PowerPoint Presentation</vt:lpstr>
      <vt:lpstr>    الحكم الأول : ما هو الأذان الذي يجب السعي عنده؟ </vt:lpstr>
      <vt:lpstr>  حجة الفريق الأول :  </vt:lpstr>
      <vt:lpstr>PowerPoint Presentation</vt:lpstr>
      <vt:lpstr>PowerPoint Presentation</vt:lpstr>
      <vt:lpstr>PowerPoint Presentation</vt:lpstr>
      <vt:lpstr>حجة الفريق الثاني : </vt:lpstr>
      <vt:lpstr>PowerPoint Presentation</vt:lpstr>
      <vt:lpstr>PowerPoint Presentation</vt:lpstr>
      <vt:lpstr>PowerPoint Presentation</vt:lpstr>
      <vt:lpstr>PowerPoint Presentation</vt:lpstr>
      <vt:lpstr>الحكم الثالث : هل الخُطْبة شرط لصحة الجمعة؟</vt:lpstr>
      <vt:lpstr>PowerPoint Presentation</vt:lpstr>
      <vt:lpstr>PowerPoint Presentation</vt:lpstr>
      <vt:lpstr>الحكم الرابع : ما هو العدد الذي تنعقد به الجمعة؟</vt:lpstr>
      <vt:lpstr>PowerPoint Presentation</vt:lpstr>
      <vt:lpstr>ما ترشد إليه الآيات الكريمة</vt:lpstr>
      <vt:lpstr>من سورة النساء: 1- كيفية التعاطي مع أموال اليتامى. 2- وقت دفع المال لليتيم وشرطه.</vt:lpstr>
      <vt:lpstr>PowerPoint Presentation</vt:lpstr>
      <vt:lpstr>معاني الكلمات</vt:lpstr>
      <vt:lpstr>سبب النزول</vt:lpstr>
      <vt:lpstr>المعنى الإجمالي </vt:lpstr>
      <vt:lpstr>الأحكام الشرعية</vt:lpstr>
      <vt:lpstr>PowerPoint Presentation</vt:lpstr>
      <vt:lpstr>PowerPoint Presentation</vt:lpstr>
      <vt:lpstr>PowerPoint Presentation</vt:lpstr>
      <vt:lpstr> الحكم الثاني: هل يعطى اليتيم ماله قبل البلوغ؟  </vt:lpstr>
      <vt:lpstr>PowerPoint Presentation</vt:lpstr>
      <vt:lpstr>ما ترشد إليه الآيات الكريمة</vt:lpstr>
      <vt:lpstr>PowerPoint Presentation</vt:lpstr>
      <vt:lpstr> معاني الكلمات </vt:lpstr>
      <vt:lpstr>س1/ما هو سن البلوغ الذي يلزم به التكليف؟</vt:lpstr>
      <vt:lpstr>PowerPoint Presentation</vt:lpstr>
      <vt:lpstr>PowerPoint Presentation</vt:lpstr>
      <vt:lpstr>PowerPoint Presentation</vt:lpstr>
      <vt:lpstr>س2/ هل يعتبر الإنباتُ دليلاً على البلوغ؟</vt:lpstr>
      <vt:lpstr>PowerPoint Presentation</vt:lpstr>
      <vt:lpstr> الحكم الاول : ما هو حكم مسّ المصحف الشريف؟ </vt:lpstr>
      <vt:lpstr>PowerPoint Presentation</vt:lpstr>
      <vt:lpstr>تنبيه هام</vt:lpstr>
      <vt:lpstr>PowerPoint Presentation</vt:lpstr>
      <vt:lpstr>الخلاصة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القانون الوضعي</dc:title>
  <dc:creator>Renas</dc:creator>
  <cp:lastModifiedBy>DR.Ahmed Saker</cp:lastModifiedBy>
  <cp:revision>505</cp:revision>
  <cp:lastPrinted>2016-02-08T14:56:34Z</cp:lastPrinted>
  <dcterms:created xsi:type="dcterms:W3CDTF">2016-01-23T07:03:54Z</dcterms:created>
  <dcterms:modified xsi:type="dcterms:W3CDTF">2025-01-29T19:33:41Z</dcterms:modified>
</cp:coreProperties>
</file>