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317" r:id="rId3"/>
    <p:sldId id="264" r:id="rId4"/>
    <p:sldId id="259" r:id="rId5"/>
    <p:sldId id="318" r:id="rId6"/>
    <p:sldId id="256" r:id="rId7"/>
    <p:sldId id="272" r:id="rId8"/>
    <p:sldId id="296" r:id="rId9"/>
    <p:sldId id="297" r:id="rId10"/>
    <p:sldId id="301" r:id="rId11"/>
    <p:sldId id="320" r:id="rId12"/>
    <p:sldId id="302" r:id="rId13"/>
    <p:sldId id="321" r:id="rId14"/>
    <p:sldId id="303" r:id="rId15"/>
    <p:sldId id="278" r:id="rId16"/>
    <p:sldId id="298" r:id="rId17"/>
    <p:sldId id="322" r:id="rId18"/>
    <p:sldId id="299" r:id="rId19"/>
    <p:sldId id="300" r:id="rId20"/>
    <p:sldId id="282" r:id="rId21"/>
    <p:sldId id="308" r:id="rId22"/>
    <p:sldId id="283" r:id="rId23"/>
    <p:sldId id="310" r:id="rId24"/>
    <p:sldId id="279" r:id="rId25"/>
    <p:sldId id="313" r:id="rId26"/>
    <p:sldId id="261"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AF09"/>
    <a:srgbClr val="469E1A"/>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9FF33-4855-48F2-9E20-D7CE62A357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35F6CD-BA63-41B5-82FE-2608E2CA75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449388-F934-47B6-BEF9-BC4ABA481E02}"/>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5" name="Footer Placeholder 4">
            <a:extLst>
              <a:ext uri="{FF2B5EF4-FFF2-40B4-BE49-F238E27FC236}">
                <a16:creationId xmlns:a16="http://schemas.microsoft.com/office/drawing/2014/main" id="{F3007B63-83B1-4E78-88AD-74B10533E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285607-8DF6-4329-A6B8-51142ED7CC40}"/>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345494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42238-979C-42A5-ACDE-E109C6C5B9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7A684B-55D7-4BF7-B1BA-41671FB303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6F12B-815A-4AAB-B424-7AEC1EC270BE}"/>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5" name="Footer Placeholder 4">
            <a:extLst>
              <a:ext uri="{FF2B5EF4-FFF2-40B4-BE49-F238E27FC236}">
                <a16:creationId xmlns:a16="http://schemas.microsoft.com/office/drawing/2014/main" id="{82749E4C-CF14-4D4C-BAE9-1614D1E4F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513A46-9361-4550-A032-9C284C33B482}"/>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208205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4838A4-CFC2-4E45-84D5-327E78FF76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FB2CB5-5D18-4CF9-9075-49E70A71E6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AF66F-DB51-482E-9F28-FC24E5CE5D07}"/>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5" name="Footer Placeholder 4">
            <a:extLst>
              <a:ext uri="{FF2B5EF4-FFF2-40B4-BE49-F238E27FC236}">
                <a16:creationId xmlns:a16="http://schemas.microsoft.com/office/drawing/2014/main" id="{897AD3E4-CDA2-4C0B-B3C3-616D760A0B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FA73D-B33C-43A3-B230-2FEB08129C68}"/>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376121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A89C-6A39-4562-8127-B16BB4E39E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C2348E-CC37-4716-AD9F-42C8389C4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B1867E-102A-4C2E-9842-621B583F6B40}"/>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5" name="Footer Placeholder 4">
            <a:extLst>
              <a:ext uri="{FF2B5EF4-FFF2-40B4-BE49-F238E27FC236}">
                <a16:creationId xmlns:a16="http://schemas.microsoft.com/office/drawing/2014/main" id="{53F70E3E-B3CE-4620-A5AB-28086EBF9A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B40A14-A519-4CCD-B291-70C325E34474}"/>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416092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682AB-4CA6-438B-A8E6-94C9B785CF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A0D241-7B10-4CD2-AB2F-24F81DCA1D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A8A8A1-717D-4F07-8A04-2FFDDC5876AE}"/>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5" name="Footer Placeholder 4">
            <a:extLst>
              <a:ext uri="{FF2B5EF4-FFF2-40B4-BE49-F238E27FC236}">
                <a16:creationId xmlns:a16="http://schemas.microsoft.com/office/drawing/2014/main" id="{FA9530F4-2346-47D9-A2DE-2307309B4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B2317-35FF-4EB5-93E1-D86C685AA984}"/>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414185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36184-EC6C-41FB-8F7E-C44F7C7CE1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06C04C-4F6F-4B7F-8379-FD3B0C3B5F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DC2D05-0257-47FC-A86E-095A8379AD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B073E-6589-4072-9322-30FB97682CD0}"/>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6" name="Footer Placeholder 5">
            <a:extLst>
              <a:ext uri="{FF2B5EF4-FFF2-40B4-BE49-F238E27FC236}">
                <a16:creationId xmlns:a16="http://schemas.microsoft.com/office/drawing/2014/main" id="{AE6BCC90-981D-4407-8375-B0F1B83DD6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21FCDF-08F6-4410-82AF-6773D732E4E9}"/>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11159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E7380-1ECB-4795-9C02-EFC99FD0B6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0165D4-4634-43F6-B848-DA008CAF15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23A669-2852-4D9B-9984-F7FE02B963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1A5F2A-2991-4046-91C4-F2E82BE041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3717CF-2D0F-431B-9B8C-4E731248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D74761-F7ED-4641-A1ED-D5ED9E582D8B}"/>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8" name="Footer Placeholder 7">
            <a:extLst>
              <a:ext uri="{FF2B5EF4-FFF2-40B4-BE49-F238E27FC236}">
                <a16:creationId xmlns:a16="http://schemas.microsoft.com/office/drawing/2014/main" id="{1BC1A3DF-1D47-49F0-9022-32A8060955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415751-82D5-49E3-A95F-A6ECE97E20BE}"/>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264967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261F9-8600-48B4-927E-D5FE8C5820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3A3F3F-D84D-4D3F-A9C8-C68ED49AB678}"/>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4" name="Footer Placeholder 3">
            <a:extLst>
              <a:ext uri="{FF2B5EF4-FFF2-40B4-BE49-F238E27FC236}">
                <a16:creationId xmlns:a16="http://schemas.microsoft.com/office/drawing/2014/main" id="{DDBAD587-3501-4214-9833-A868BECC9B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8D618C-8BB2-44FF-A023-7A635C19EA87}"/>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423490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EFA60-E875-492E-8927-543558150EC5}"/>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3" name="Footer Placeholder 2">
            <a:extLst>
              <a:ext uri="{FF2B5EF4-FFF2-40B4-BE49-F238E27FC236}">
                <a16:creationId xmlns:a16="http://schemas.microsoft.com/office/drawing/2014/main" id="{F2EB6257-9C96-449C-997F-85B55B48CC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833534-1112-4467-8C4F-5FCAD1648975}"/>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2717115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62E22-BC1A-4497-BEFE-D5A4C8E15E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4459CC-A57D-4875-98C1-44C5F3571D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B33AF3-3E7E-485F-A389-46948CE440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3F36E-34F3-4D1A-94B8-B2FEEBFDC4DF}"/>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6" name="Footer Placeholder 5">
            <a:extLst>
              <a:ext uri="{FF2B5EF4-FFF2-40B4-BE49-F238E27FC236}">
                <a16:creationId xmlns:a16="http://schemas.microsoft.com/office/drawing/2014/main" id="{3E697133-3D5B-4B46-8AF5-BC7A5D974A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06CE39-7F3B-448D-86BF-883450919838}"/>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187062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F328D-343B-4C44-A2B2-D8B1A2D181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2748FB-9734-4E7B-9C83-CAA626AE3A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B1FF52-9263-4DB7-9346-4CC61597F1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3207DA-589A-4C48-9CE2-A96EF4195F54}"/>
              </a:ext>
            </a:extLst>
          </p:cNvPr>
          <p:cNvSpPr>
            <a:spLocks noGrp="1"/>
          </p:cNvSpPr>
          <p:nvPr>
            <p:ph type="dt" sz="half" idx="10"/>
          </p:nvPr>
        </p:nvSpPr>
        <p:spPr/>
        <p:txBody>
          <a:bodyPr/>
          <a:lstStyle/>
          <a:p>
            <a:fld id="{05A0ED33-5A21-4D76-9817-DF18008A7159}" type="datetimeFigureOut">
              <a:rPr lang="en-US" smtClean="0"/>
              <a:t>12/4/2023</a:t>
            </a:fld>
            <a:endParaRPr lang="en-US"/>
          </a:p>
        </p:txBody>
      </p:sp>
      <p:sp>
        <p:nvSpPr>
          <p:cNvPr id="6" name="Footer Placeholder 5">
            <a:extLst>
              <a:ext uri="{FF2B5EF4-FFF2-40B4-BE49-F238E27FC236}">
                <a16:creationId xmlns:a16="http://schemas.microsoft.com/office/drawing/2014/main" id="{C64B8DB4-8A67-44EB-B2ED-767F677C57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CBE231-B174-4075-9268-33D2D0501FDF}"/>
              </a:ext>
            </a:extLst>
          </p:cNvPr>
          <p:cNvSpPr>
            <a:spLocks noGrp="1"/>
          </p:cNvSpPr>
          <p:nvPr>
            <p:ph type="sldNum" sz="quarter" idx="12"/>
          </p:nvPr>
        </p:nvSpPr>
        <p:spPr/>
        <p:txBody>
          <a:bodyPr/>
          <a:lstStyle/>
          <a:p>
            <a:fld id="{56299729-B877-42DD-AB94-F345951EF44F}" type="slidenum">
              <a:rPr lang="en-US" smtClean="0"/>
              <a:t>‹#›</a:t>
            </a:fld>
            <a:endParaRPr lang="en-US"/>
          </a:p>
        </p:txBody>
      </p:sp>
    </p:spTree>
    <p:extLst>
      <p:ext uri="{BB962C8B-B14F-4D97-AF65-F5344CB8AC3E}">
        <p14:creationId xmlns:p14="http://schemas.microsoft.com/office/powerpoint/2010/main" val="412410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B3C2EF-4943-4CC1-8466-1476CDA807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2E7FD-20A3-428F-970E-19FE18F41C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FB5A11-A743-4BD2-9F18-8C32EA647E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0ED33-5A21-4D76-9817-DF18008A7159}" type="datetimeFigureOut">
              <a:rPr lang="en-US" smtClean="0"/>
              <a:t>12/4/2023</a:t>
            </a:fld>
            <a:endParaRPr lang="en-US"/>
          </a:p>
        </p:txBody>
      </p:sp>
      <p:sp>
        <p:nvSpPr>
          <p:cNvPr id="5" name="Footer Placeholder 4">
            <a:extLst>
              <a:ext uri="{FF2B5EF4-FFF2-40B4-BE49-F238E27FC236}">
                <a16:creationId xmlns:a16="http://schemas.microsoft.com/office/drawing/2014/main" id="{2CC04A8A-20C3-442D-BD5D-9B48F1DB5A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FD401B-4CB2-4437-B981-8F6E7629E4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99729-B877-42DD-AB94-F345951EF44F}" type="slidenum">
              <a:rPr lang="en-US" smtClean="0"/>
              <a:t>‹#›</a:t>
            </a:fld>
            <a:endParaRPr lang="en-US"/>
          </a:p>
        </p:txBody>
      </p:sp>
    </p:spTree>
    <p:extLst>
      <p:ext uri="{BB962C8B-B14F-4D97-AF65-F5344CB8AC3E}">
        <p14:creationId xmlns:p14="http://schemas.microsoft.com/office/powerpoint/2010/main" val="2981849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3381D-03E1-47E8-B7DF-EF22A1A00D82}"/>
              </a:ext>
            </a:extLst>
          </p:cNvPr>
          <p:cNvSpPr>
            <a:spLocks noGrp="1"/>
          </p:cNvSpPr>
          <p:nvPr>
            <p:ph type="ctrTitle"/>
          </p:nvPr>
        </p:nvSpPr>
        <p:spPr/>
        <p:txBody>
          <a:bodyPr/>
          <a:lstStyle/>
          <a:p>
            <a:r>
              <a:rPr lang="ar-JO" dirty="0"/>
              <a:t>لێكدانه‌وه‌ی مێژوو</a:t>
            </a:r>
            <a:endParaRPr lang="en-US" dirty="0"/>
          </a:p>
        </p:txBody>
      </p:sp>
      <p:sp>
        <p:nvSpPr>
          <p:cNvPr id="3" name="Subtitle 2">
            <a:extLst>
              <a:ext uri="{FF2B5EF4-FFF2-40B4-BE49-F238E27FC236}">
                <a16:creationId xmlns:a16="http://schemas.microsoft.com/office/drawing/2014/main" id="{B8A85A8E-2D31-4BCD-8026-228606A03388}"/>
              </a:ext>
            </a:extLst>
          </p:cNvPr>
          <p:cNvSpPr>
            <a:spLocks noGrp="1"/>
          </p:cNvSpPr>
          <p:nvPr>
            <p:ph type="subTitle" idx="1"/>
          </p:nvPr>
        </p:nvSpPr>
        <p:spPr>
          <a:xfrm>
            <a:off x="1524000" y="3602037"/>
            <a:ext cx="9144000" cy="2133599"/>
          </a:xfrm>
        </p:spPr>
        <p:txBody>
          <a:bodyPr/>
          <a:lstStyle/>
          <a:p>
            <a:endParaRPr lang="ar-JO" dirty="0"/>
          </a:p>
          <a:p>
            <a:r>
              <a:rPr lang="ar-IQ" dirty="0"/>
              <a:t>٢٠٢٣-٢٠٢٤</a:t>
            </a:r>
          </a:p>
          <a:p>
            <a:r>
              <a:rPr lang="ar-IQ" dirty="0"/>
              <a:t>د. ئارەزوو یوسف حسن </a:t>
            </a:r>
            <a:endParaRPr lang="en-US" dirty="0"/>
          </a:p>
        </p:txBody>
      </p:sp>
    </p:spTree>
    <p:extLst>
      <p:ext uri="{BB962C8B-B14F-4D97-AF65-F5344CB8AC3E}">
        <p14:creationId xmlns:p14="http://schemas.microsoft.com/office/powerpoint/2010/main" val="1384594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1873"/>
            <a:ext cx="10515600" cy="1325563"/>
          </a:xfrm>
        </p:spPr>
        <p:txBody>
          <a:bodyPr>
            <a:normAutofit fontScale="90000"/>
          </a:bodyPr>
          <a:lstStyle/>
          <a:p>
            <a:pPr algn="r" rtl="1"/>
            <a:r>
              <a:rPr lang="ar-IQ" dirty="0"/>
              <a:t>٢-کاریگەرى  پێشکەوتن و هۆشیارى لەسەر لێکدانەوەى میژوو </a:t>
            </a:r>
            <a:br>
              <a:rPr lang="ar-IQ" dirty="0"/>
            </a:br>
            <a:endParaRPr lang="ar-IQ" dirty="0"/>
          </a:p>
        </p:txBody>
      </p:sp>
      <p:sp>
        <p:nvSpPr>
          <p:cNvPr id="3" name="Content Placeholder 2"/>
          <p:cNvSpPr>
            <a:spLocks noGrp="1"/>
          </p:cNvSpPr>
          <p:nvPr>
            <p:ph idx="1"/>
          </p:nvPr>
        </p:nvSpPr>
        <p:spPr>
          <a:xfrm>
            <a:off x="838200" y="1099930"/>
            <a:ext cx="10515600" cy="5077034"/>
          </a:xfrm>
        </p:spPr>
        <p:txBody>
          <a:bodyPr>
            <a:noAutofit/>
          </a:bodyPr>
          <a:lstStyle/>
          <a:p>
            <a:pPr algn="r" rtl="1"/>
            <a:r>
              <a:rPr lang="ar-IQ" sz="2400" dirty="0">
                <a:solidFill>
                  <a:srgbClr val="FF0000"/>
                </a:solidFill>
              </a:rPr>
              <a:t>زمان</a:t>
            </a:r>
            <a:r>
              <a:rPr lang="ar-IQ" sz="2400" dirty="0"/>
              <a:t> و مێژووی گەل زمان پەیوەندییەکی نزیک بە مێژووی گەلەکەیەوە هەیە. یەکەم: زمان باسی ئەو گۆڕانکارییە مێژووییانەمان بۆ دەکات، باسی ئەو پێشکەوتنەمان بۆ دەکات کە وڵاتی ڕەسەنی ئێمە بەخۆیەوە بینیوە. ئەوە ئامرازی پەیوەندییە کە ڕەنگدانەوەی گەشەسەندنی نەتەوەیەکی دیاریکراوە، و بە فێربوونی ئەو گۆڕانکاریانەی کە تێیدا ڕوویانداوە، ئێمە پەیوەندی بە میراتی مێژوویی وڵاتەکەیەوە دەکەین.</a:t>
            </a:r>
            <a:endParaRPr lang="ar-JO" sz="2400" dirty="0"/>
          </a:p>
          <a:p>
            <a:pPr algn="r" rtl="1"/>
            <a:r>
              <a:rPr lang="ar-IQ" sz="2400" dirty="0"/>
              <a:t>ئەم گەلانە زمانە کۆنەکانیان بەدەست هێنایەوە، بەڵام نەک بە شێوەی ڕەسەنی خۆیان، بەڵکو بە پێی هەلومەرج و پێویستییەکانی سەردەمی مۆدێرنیان. بەشێک لە میراتی زمانەوانی عەرەبی تا ئەمڕۆش لە زمانە زیندووبووەکاندا ئامادەیە. زمانی هێز هێز بەسەر زمانی داگیرکاریدا دەسەپێنێت. ئەمەمان بە ڕوونی لە کۆلۆنیەکانی سێ کیشوەرەکەدا بینی: ئاسیا، ئەفریقا و ئەمریکای لاتین. هێشتا زمانی فەرەنسی زمانی یەکەمە و هەندێکجاریش زمانی دووەمە لە کۆلۆنیەکانی فەرەنسی لە جەزائیر و مەغریب و تونس. لەو شوێنانەی کە ئینگلیزەکان زاڵن، وەک لە هیندستان و پاکستان و هەندێک وڵاتی عەرەبی، زمانی ئینگلیزی زمانی یەکەم یان دووەمە لەو وڵاتانەدا. ئەمە واقیعێکە کە پشتڕاستی دەکاتەوە کە زمان، وەک ڕوونمان کردۆتەوە، دەرئەنجامی مێژووە نەک دروستکەرەکەی. </a:t>
            </a:r>
          </a:p>
        </p:txBody>
      </p:sp>
    </p:spTree>
    <p:extLst>
      <p:ext uri="{BB962C8B-B14F-4D97-AF65-F5344CB8AC3E}">
        <p14:creationId xmlns:p14="http://schemas.microsoft.com/office/powerpoint/2010/main" val="4189402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1AF6A0-C26D-484C-B724-6C43EBC8BCF8}"/>
              </a:ext>
            </a:extLst>
          </p:cNvPr>
          <p:cNvSpPr>
            <a:spLocks noGrp="1"/>
          </p:cNvSpPr>
          <p:nvPr>
            <p:ph idx="1"/>
          </p:nvPr>
        </p:nvSpPr>
        <p:spPr>
          <a:xfrm>
            <a:off x="838200" y="1073426"/>
            <a:ext cx="10515600" cy="5103537"/>
          </a:xfrm>
        </p:spPr>
        <p:txBody>
          <a:bodyPr>
            <a:normAutofit fontScale="92500"/>
          </a:bodyPr>
          <a:lstStyle/>
          <a:p>
            <a:pPr algn="r"/>
            <a:r>
              <a:rPr lang="ar-IQ" sz="2800" dirty="0"/>
              <a:t>دوکتور تەها حسێن لە کتێبەکەیدا بە ناوی </a:t>
            </a:r>
            <a:r>
              <a:rPr lang="ar-IQ" sz="2800" dirty="0">
                <a:solidFill>
                  <a:srgbClr val="FF0000"/>
                </a:solidFill>
              </a:rPr>
              <a:t>ئەدەبیاتی پێش ئیسلام، </a:t>
            </a:r>
            <a:r>
              <a:rPr lang="ar-IQ" sz="2800" dirty="0"/>
              <a:t>باس لە پرسی زمان دەکات، لە هەمان کاتدا ڕەتیدەکاتەوە کە حەوت تەفسیرەکە بەستراوەتەوە بە کاتێکی دیاریکراوەوە. ئەمەش بەڵگەی گۆڕانی وشەسازی و ڕستەکان و ئەو ڕاستییەیە کە هەندێکیان پشت بەو شتانە نابەستن کە لە سەردەمی پێش ئیسلامدا لە ئەدەبیاتی عەرەبیدا ناسرابوو. </a:t>
            </a:r>
          </a:p>
          <a:p>
            <a:pPr algn="r"/>
            <a:r>
              <a:rPr lang="ar-IQ" sz="2800" dirty="0"/>
              <a:t>وەک نموونەیەک، لە ، ڕاگری ئەدەبی عەرەبی، تەها حسێن، بەو ئەنجامە دەگا کە بەشێکی زۆری ئەو شیعرە عەرەبییەی کە بە کۆن وەسف دەکرێت، شیعری دزیکردنە، کە لە سەردەمێکی تردا قسەی کردووە جگە لەو کاتەی کە بۆی دەگەڕێتەوە. کۆتا خاڵی ئەوەی لەم مشتومڕەدا پێی دەگەین ئەوەیە کە هەر جارێک وشەسازی و شێواز و شێوازی دەربڕینی تایبەتی خۆی هەیە،</a:t>
            </a:r>
          </a:p>
          <a:p>
            <a:pPr algn="r"/>
            <a:r>
              <a:rPr lang="ar-IQ" sz="2800" dirty="0"/>
              <a:t> لەم چوارچێوەیەدا نووسەری بەریتانی، ئێریک هۆبسباوم، لە کتێبی “سەردەمی شۆڕش، ئەوروپا ( 1789-1848)”، بۆ پێوانەکردنی ئاستی پێشکەوتن و گەشەسەندن لە گەلانی زیندوودا دەمێنێتەوە. واتە داننان بە پێوەندی زمان بە مێژووەوە بانگهێشتێکە بۆ گۆشەگیری و نەگونجاندن لەگەڵ ئەو سەردەمەی کە..</a:t>
            </a:r>
            <a:endParaRPr lang="en-US" dirty="0"/>
          </a:p>
        </p:txBody>
      </p:sp>
    </p:spTree>
    <p:extLst>
      <p:ext uri="{BB962C8B-B14F-4D97-AF65-F5344CB8AC3E}">
        <p14:creationId xmlns:p14="http://schemas.microsoft.com/office/powerpoint/2010/main" val="479565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5375"/>
            <a:ext cx="10515600" cy="5421588"/>
          </a:xfrm>
        </p:spPr>
        <p:txBody>
          <a:bodyPr>
            <a:normAutofit/>
          </a:bodyPr>
          <a:lstStyle/>
          <a:p>
            <a:pPr algn="r" rtl="1"/>
            <a:r>
              <a:rPr lang="ar-IQ" dirty="0"/>
              <a:t>کە باس لە قۆناغی شۆڕشەکانی فەرەنسی و ئینگلیزی دەکات، کە بە زمانی عەرەبی دەرچووە، لەلایەن ڕێکخراوی عەرەبی بۆ وەرگێڕان و وەرگێڕانی دکتۆر فایز ئەلسەباغ، ئاماژە بەوە دەکات کە زۆرجار وشەکان ئەو شایەتحاڵانە لەخۆدەگرن کە کاریگەرییەکی زیاتریان هەیە لە بەڵگەنامەکان. نووسەر بۆ سەلماندنی تێزەکەی، کۆمەڵێک وشە دەخاتە ڕوو کە لە ماوەی سەدەکانی دوای شۆڕشی پیشەسازیدا کەمکراونەتەوە، یان مانای نوێیان بەدەستهێناوە، یان سەریان هەڵداوە، وەک پیشەسازی، کارگە، چینی کرێکار، سەرمایەداری، سۆسیالیزم، ئەرستۆکراسی، هێڵی ئاسن. هەر لەو پێوەندییەدا نووسەر باس لە هەندێک دەربڕینی سیاسی دەکات، وەک لیبراڵ، کۆنەپەرست، لیبڕاڵ، ناسیۆنالیستی، ئەندازیار، پرۆلیتاری، قەیرانی ئابووری. هەروەها ناوەکانی وەک سوودگەرایی و ئامار و چەندین زاراوە لە زمانی مۆدێرن دەبینینەوە، </a:t>
            </a:r>
          </a:p>
        </p:txBody>
      </p:sp>
    </p:spTree>
    <p:extLst>
      <p:ext uri="{BB962C8B-B14F-4D97-AF65-F5344CB8AC3E}">
        <p14:creationId xmlns:p14="http://schemas.microsoft.com/office/powerpoint/2010/main" val="2696835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E07C7E-F651-418B-BF81-CF9A52DE8FFD}"/>
              </a:ext>
            </a:extLst>
          </p:cNvPr>
          <p:cNvSpPr>
            <a:spLocks noGrp="1"/>
          </p:cNvSpPr>
          <p:nvPr>
            <p:ph idx="1"/>
          </p:nvPr>
        </p:nvSpPr>
        <p:spPr>
          <a:xfrm>
            <a:off x="838200" y="1073426"/>
            <a:ext cx="10515600" cy="5103537"/>
          </a:xfrm>
        </p:spPr>
        <p:txBody>
          <a:bodyPr/>
          <a:lstStyle/>
          <a:p>
            <a:pPr algn="r"/>
            <a:r>
              <a:rPr lang="ar-IQ" dirty="0"/>
              <a:t>وەک ڕۆژنامەگەری و ئایدۆلۆژیا، کە هەموویان وشەکان بوون کە لە قۆناغی دوای شۆڕشی پیشەسازیدا داڕێژراون یان دەستکاریکراون، هەروەک چۆن زاراوەی دیکەش، وەک مانگرتن ، هەژاری، هەڵاوسان، و خەمۆکی. لە ئەنجامی هەموو شۆڕشێکی زانستیدا، لیستی نوێ و نائاسایی وشە و دەربڕینەکان سەرهەڵدەدەن، کە ڕەنگە دیارترینیان لە سەردەمی ئێمەدا ئەوانە بن کە پەیوەندییان بە شۆڕشی دیجیتاڵی و ئەلیکترۆنیەوە هەیە. زۆربەیان لە هەموو جیهاندا، بە زمانە جۆراوجۆرەکان خراونەتە بواری بەکارهێنانەوە. لەسەر ئەم بنەمایە لە ئاستی نێودەوڵەتیدا مانای خۆی بەدەستهێنا. لەم چوارچێوەیەدا، دکتۆر فایز ئەلسەباغ ڕوونی دەکاتەوە کە زاراوەی هێڵی ئاسن لە هەموو بەشەکانی جیهاندا واتا وشەییەکانی خۆی وەرگرتەوە، جگە لە وڵاتی ڕەسەنی خۆی کە بەریتانیایە، کە تا ئێستاش پێی دەوترێت “ڕێگای شەمەندەفەر قیرتاو کراوە”. پەیوەندی نێوان زمان و مێژوو وەک نیشاندەرێک</a:t>
            </a:r>
            <a:endParaRPr lang="en-US" dirty="0"/>
          </a:p>
        </p:txBody>
      </p:sp>
    </p:spTree>
    <p:extLst>
      <p:ext uri="{BB962C8B-B14F-4D97-AF65-F5344CB8AC3E}">
        <p14:creationId xmlns:p14="http://schemas.microsoft.com/office/powerpoint/2010/main" val="1320631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9357"/>
            <a:ext cx="10515599" cy="5527606"/>
          </a:xfrm>
        </p:spPr>
        <p:txBody>
          <a:bodyPr>
            <a:normAutofit fontScale="77500" lnSpcReduction="20000"/>
          </a:bodyPr>
          <a:lstStyle/>
          <a:p>
            <a:pPr algn="r" rtl="1"/>
            <a:r>
              <a:rPr lang="ar-IQ" dirty="0">
                <a:solidFill>
                  <a:srgbClr val="FF0000"/>
                </a:solidFill>
              </a:rPr>
              <a:t>کاریگەرى زمان لەسەر لێکدانەوەى مێژوو:</a:t>
            </a:r>
          </a:p>
          <a:p>
            <a:pPr algn="r" rtl="1"/>
            <a:r>
              <a:rPr lang="ar-IQ" dirty="0"/>
              <a:t> زمان یەکێک لەو ڕاستیانەی کە کاریگەرییەکی قووڵی لەسەر مێژوو جێهێشت،  زمان بەڕەهەند و شێوە جیاوازەکانى لەجیهان کاریگەریی هەبووە لەسەر چۆنیەتى باسکردن و لێکدانەوەى مێژوو لە قۆناغە یەک لەدوا یەکانى میژوودا:</a:t>
            </a:r>
          </a:p>
          <a:p>
            <a:pPr algn="r" rtl="1"/>
            <a:r>
              <a:rPr lang="ar-IQ" dirty="0"/>
              <a:t>لەسەردەمى قۆناغ زمانى (هێما) و پاشماوە شوینەوارییەکان وەک زمانى سەرەتایی کاریگەرییان هەبووە لەسەر نیشاندانى چەند لایەنیکى کۆنى میژووى بشریەت </a:t>
            </a:r>
          </a:p>
          <a:p>
            <a:pPr algn="r" rtl="1"/>
            <a:r>
              <a:rPr lang="ar-IQ" dirty="0"/>
              <a:t>لە مێژووى سەدەکانى ناوەڕاست لە مێژووى ئیسلام لەگەڵ پرۆسەى فتوحان زمانى عەرەبی سیماى زاڵ بووە.</a:t>
            </a:r>
          </a:p>
          <a:p>
            <a:pPr algn="r" rtl="1"/>
            <a:r>
              <a:rPr lang="ar-IQ" dirty="0"/>
              <a:t>لەسەردەى نوی </a:t>
            </a:r>
            <a:r>
              <a:rPr lang="ar-JO" dirty="0"/>
              <a:t>زماى بيانى </a:t>
            </a:r>
            <a:r>
              <a:rPr lang="ar-IQ" dirty="0"/>
              <a:t>و کاریگەرییەکان بەدەرکەوتووە بۆ نموونە</a:t>
            </a:r>
          </a:p>
          <a:p>
            <a:pPr algn="r" rtl="1"/>
            <a:r>
              <a:rPr lang="ar-IQ" dirty="0"/>
              <a:t>ئینگلیزەکانە لە فێربوونی هیچ زمانێکی بیانی. زۆرێک لە مۆزەرابی ئینگلیزیم ناسیوە کە ستایشی توانای قسەکردنیان بە زمانی عەرەبی کردووە. بەڵام هیچ کامیانم نەبینی کە شارەزا بن لە قسەکردنیدا. تەنانەت ژەنەڕاڵ گلوبیش بەبێ قسەی بێمانا بە زمانی عەرەبی قسەی نەدەکرد. من یەکێکیان بەدەر دەکەم کە ناسیومە و هەستم بە نامۆیی نەکردووە لێی و ئەویش لێسلی مەکلۆفلین بوو. ڕەنگە ئەمەش لەبەر ئەوە بێت کە ئەو سکۆتلەندی بووە و ئینگلیزی نەبووە. ئەمەش کاریگەرییەکی گرنگی لەسەر مێژووەکەیان هەبوو، ئەویش ئەوەیە کە بۆ هەر شوێنێک بچن، ئەوانی دیکەیان ناچار دەکرد بە زمانی ئینگلیزی خۆیان قسە بکەن، تا ئەو کاتەی ئەم زمانە بوو بە تاکە زمانی باوی هیندستان... هیچ هۆکارێک بۆ ئەمە نەبوو جگە لە بێتوانایی ئەو... ئینگلیزی بۆ فێربوونی زمانی ئەوانی تر، لە کاتێکدا باقی ئەوروپیەکان توانیان زمانی ئەوانی تر فێربن، هەندێکی تر لەناو خەڵکی ڕەسەندا ون بوون. بەم شێوەیە ئەمریکای باکوور، ئوسترالیا، نیوزلەندا و باشووری ئەفریقا بوونە ناوچەی ئەنگلۆساکسۆن. ئەمەش یەکێک بوو لە هۆکارەکانی فراوانبوونی ئیمپراتۆریەتی بەریتانیا کە نزیکەی یەک لەسەر پێنجی جیهانی گرتەوە و بوو بە تاکە وڵات لە جیهاندا کە خۆر هەرگیز لەسەر خاکەکانی ئاوا نابێت. ئینگلیزەکان هەرکاتێک ناچاربن؟</a:t>
            </a:r>
          </a:p>
        </p:txBody>
      </p:sp>
    </p:spTree>
    <p:extLst>
      <p:ext uri="{BB962C8B-B14F-4D97-AF65-F5344CB8AC3E}">
        <p14:creationId xmlns:p14="http://schemas.microsoft.com/office/powerpoint/2010/main" val="688146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C047F5-C822-49C5-9658-4E12E2EA4291}"/>
              </a:ext>
            </a:extLst>
          </p:cNvPr>
          <p:cNvSpPr>
            <a:spLocks noGrp="1"/>
          </p:cNvSpPr>
          <p:nvPr>
            <p:ph idx="1"/>
          </p:nvPr>
        </p:nvSpPr>
        <p:spPr>
          <a:xfrm>
            <a:off x="838200" y="477078"/>
            <a:ext cx="10515600" cy="5699885"/>
          </a:xfrm>
          <a:solidFill>
            <a:schemeClr val="accent4">
              <a:lumMod val="20000"/>
              <a:lumOff val="80000"/>
            </a:schemeClr>
          </a:solidFill>
        </p:spPr>
        <p:txBody>
          <a:bodyPr>
            <a:normAutofit fontScale="92500" lnSpcReduction="20000"/>
          </a:bodyPr>
          <a:lstStyle/>
          <a:p>
            <a:pPr algn="just" rtl="1"/>
            <a:r>
              <a:rPr lang="ar-IQ" sz="2800" dirty="0">
                <a:solidFill>
                  <a:srgbClr val="FF0000"/>
                </a:solidFill>
              </a:rPr>
              <a:t>کاریگەرییەکانى  پێشکەوتنى شارستانیەت و زانست :</a:t>
            </a:r>
            <a:endParaRPr lang="en-US" dirty="0">
              <a:solidFill>
                <a:srgbClr val="FF0000"/>
              </a:solidFill>
            </a:endParaRPr>
          </a:p>
          <a:p>
            <a:pPr algn="just" rtl="1"/>
            <a:r>
              <a:rPr lang="ar-IQ" dirty="0"/>
              <a:t>بیرکردنەوەیەکى چینایەتى و ڕەگەزى کۆن (نزمى ئاستى هۆشیارى)</a:t>
            </a:r>
            <a:endParaRPr lang="ar-JO" dirty="0"/>
          </a:p>
          <a:p>
            <a:pPr algn="just" rtl="1"/>
            <a:r>
              <a:rPr lang="ar-JO" dirty="0"/>
              <a:t>ي</a:t>
            </a:r>
            <a:r>
              <a:rPr lang="ar-IQ" dirty="0"/>
              <a:t>ەکیکە لەم خاڵانەى کاریگەریی هەیە لەسەر بیرکردنەوە لێکدانەوەى میژوو، بەهۆى ئەوەى </a:t>
            </a:r>
            <a:r>
              <a:rPr lang="ar-SA" dirty="0"/>
              <a:t>نزیکەی </a:t>
            </a:r>
            <a:r>
              <a:rPr lang="ar-IQ" dirty="0"/>
              <a:t>زیاتر </a:t>
            </a:r>
            <a:r>
              <a:rPr lang="ar-SA" dirty="0"/>
              <a:t>دوو ملیار کەسی ڕەنگاوڕەنگ لەسەر زەوی دەژین، هەروەها نزیکەی نۆ سەد ملیۆن کەسی سپی پێست. بەڵام زۆرێک لە خەڵکی سپی پێست </a:t>
            </a:r>
            <a:r>
              <a:rPr lang="ar-IQ" dirty="0"/>
              <a:t>لەچینى فەرمانڕەوا بوونە</a:t>
            </a:r>
            <a:endParaRPr lang="en-US" dirty="0"/>
          </a:p>
          <a:p>
            <a:pPr algn="just" rtl="1"/>
            <a:r>
              <a:rPr lang="ar-IQ" dirty="0"/>
              <a:t>هەروەک</a:t>
            </a:r>
            <a:r>
              <a:rPr lang="ar-SA" dirty="0"/>
              <a:t> </a:t>
            </a:r>
            <a:r>
              <a:rPr lang="ar-SA" dirty="0">
                <a:solidFill>
                  <a:srgbClr val="FF0000"/>
                </a:solidFill>
              </a:rPr>
              <a:t>جۆزێف ئارسەر دی گۆبینۆ </a:t>
            </a:r>
            <a:r>
              <a:rPr lang="ar-SA" dirty="0"/>
              <a:t>لە کتێبەکەیدا بەناوی "</a:t>
            </a:r>
            <a:r>
              <a:rPr lang="ar-SA" dirty="0">
                <a:solidFill>
                  <a:srgbClr val="FF0000"/>
                </a:solidFill>
              </a:rPr>
              <a:t>وتارییەک لەسەر نایەکسانی ڕەگەزەکانی مرۆڤ</a:t>
            </a:r>
            <a:r>
              <a:rPr lang="ar-SA" dirty="0"/>
              <a:t>" (١٨٥٣-) ڕایگەیاند کە مرۆڤ لە ڕەگەزی جیاواز پێکهاتووە کە لە زگماکیدا جیاوازن (وەک تاکەکان) لە... پێکهاتەی جەستە و توانای دەروونی و تایبەتمەندییەکانی.کەسایەتی، و ئەو یەک دانیشتووە ئارییە، بە سروشت لە هەردووکیان باڵاترە و وتی</a:t>
            </a:r>
            <a:r>
              <a:rPr lang="en-US" dirty="0"/>
              <a:t>: </a:t>
            </a:r>
            <a:r>
              <a:rPr lang="ar-SA" dirty="0"/>
              <a:t>هەموو شتێکی گەورە، شەریف، یان بەرهەمدار لە بەرهەمەکانی مرۆڤ لەسەر ئەم هەسارەیە، لە هونەر و شارستانییەتدا، لە تاکە </a:t>
            </a:r>
            <a:r>
              <a:rPr lang="ar-IQ" dirty="0"/>
              <a:t>شتیکەوە</a:t>
            </a:r>
            <a:r>
              <a:rPr lang="ar-SA" dirty="0"/>
              <a:t> سەرچاوە دەگرێت... سەر بە یەک خێزانێکی دیاریکراوە، کە لقە جۆراوجۆرەکانی لە هەموو وڵاتە شارستانییەکانی جیهاندا زاڵ بوو... بۆیە مێژوو نیشان بدە . ئەو شارستانییەتە گۆبینۆ بیرمەندێکی فەرەنسییە و لە بەرامبەر ڕەگەزی ئاریایی سپی پێستدا کۆنەپەرستە. </a:t>
            </a:r>
            <a:endParaRPr lang="ar-IQ" dirty="0"/>
          </a:p>
          <a:p>
            <a:pPr algn="just" rtl="1"/>
            <a:r>
              <a:rPr lang="en-US" dirty="0"/>
              <a:t> </a:t>
            </a:r>
            <a:r>
              <a:rPr lang="ar-SA" dirty="0"/>
              <a:t>تەواوی سەرچاوەکەی ڕەگەزی سپی پێستە، و ئەوەی کە هیچ شارستانیەتێک ناتوانێت بوونی هەبێت کە یارمەتییەکەی بگۆڕێت، هەروەها هەر کۆمەڵگایەک گەورە نابێت و نادرەوشێتەوە، مەگەر خوێنی ئەو گروپە </a:t>
            </a:r>
            <a:r>
              <a:rPr lang="ar-IQ" dirty="0"/>
              <a:t>پیرۆزە</a:t>
            </a:r>
            <a:r>
              <a:rPr lang="ar-SA" dirty="0"/>
              <a:t> کە دروستی کردووە نەپارێزێت</a:t>
            </a:r>
            <a:r>
              <a:rPr lang="ar-JO" dirty="0"/>
              <a:t>.</a:t>
            </a:r>
            <a:endParaRPr lang="en-US" dirty="0"/>
          </a:p>
        </p:txBody>
      </p:sp>
    </p:spTree>
    <p:extLst>
      <p:ext uri="{BB962C8B-B14F-4D97-AF65-F5344CB8AC3E}">
        <p14:creationId xmlns:p14="http://schemas.microsoft.com/office/powerpoint/2010/main" val="1526533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838200" y="545910"/>
            <a:ext cx="10515600" cy="5631053"/>
          </a:xfrm>
          <a:solidFill>
            <a:schemeClr val="accent4">
              <a:lumMod val="20000"/>
              <a:lumOff val="80000"/>
            </a:schemeClr>
          </a:solidFill>
        </p:spPr>
        <p:txBody>
          <a:bodyPr>
            <a:normAutofit fontScale="92500" lnSpcReduction="10000"/>
          </a:bodyPr>
          <a:lstStyle/>
          <a:p>
            <a:pPr algn="just" rtl="1"/>
            <a:r>
              <a:rPr lang="ar-SA" dirty="0"/>
              <a:t>هەموو ئەمانە لە ڕەگەزی سپی پێستەوە سەرچاوە دەگرن، وە هیچ شارستانیەتێک بەبێ یارمەتی ئەو ناتوانێ بوونی هەبێت و هەر کۆمەڵگایەک ناتوانێ گەورە بێت یان بدرەوشێتەوە تا خوێنی ئەو تاقمە </a:t>
            </a:r>
            <a:r>
              <a:rPr lang="ar-IQ" dirty="0"/>
              <a:t>پیرۆزە</a:t>
            </a:r>
            <a:r>
              <a:rPr lang="ar-SA" dirty="0"/>
              <a:t> کە دروستی کردووە نەپارێزێت </a:t>
            </a:r>
            <a:r>
              <a:rPr lang="ar-IQ" dirty="0"/>
              <a:t>.</a:t>
            </a:r>
          </a:p>
          <a:p>
            <a:pPr algn="just" rtl="1"/>
            <a:r>
              <a:rPr lang="ar-SA" dirty="0"/>
              <a:t>گۆبینۆ دەڵێت، ناتوانێت سەرهەڵدانی شارستانیەت ڕوون بک</a:t>
            </a:r>
            <a:r>
              <a:rPr lang="ar-IQ" dirty="0"/>
              <a:t>ەی</a:t>
            </a:r>
            <a:r>
              <a:rPr lang="ar-SA" dirty="0"/>
              <a:t>تەوە، چونکە هەمان جۆری ژینگە (</a:t>
            </a:r>
            <a:r>
              <a:rPr lang="ar-SA" dirty="0">
                <a:solidFill>
                  <a:srgbClr val="FF0000"/>
                </a:solidFill>
              </a:rPr>
              <a:t>وەک ڕووبارەکان و پیتاندنی خاک</a:t>
            </a:r>
            <a:r>
              <a:rPr lang="ar-SA" dirty="0"/>
              <a:t>) کە شارستانیەتەکانی میسر و ڕۆژهەڵاتی نزیک ئاوی دەدا، شارستانیەتی لە نێو هیندییەکانی ئەمریکای باکووردا بەرهەم نەهێنا، تەنانەت هەرچەندە لەسەر خاکێکی بەپیت لە نێوان ڕووبارە نایابەکاندا ژیاون</a:t>
            </a:r>
            <a:r>
              <a:rPr lang="ar-IQ" dirty="0"/>
              <a:t>. </a:t>
            </a:r>
            <a:r>
              <a:rPr lang="ar-SA" dirty="0"/>
              <a:t>دامەزراوە کۆمەڵایەتییەکان شارستانیەتێک دروست ناکەن، چونکە ئەم شارستانییەتە لە ژێر ڕۆشنایی جیاوازی دامەزراوەکاندا سەریهەڵداوە، بەڵکو دژایەتییەکەیانە، وەک لە میسری شاهانە و ئەسینای "دیموکراسی"دا. سەرهەڵدان و داڕمان و ڕووخانی شارستانیەت پەیوەستە بە کوالیتی سروشتی ڕەگەزەکەوە و هەڵوەشاندنەوەی شارستانیەتێک بەو مانایەیە کە هەمان ئەم سەرچاوەیە ئاماژەی پێدەکات - واتە جیابوونەوە لە جۆر، ڕەچەڵەک، یان ڕەگەز، گەلان هەڵوەشانەوە نابن جگە لە لە ئەنجامی ئەو تێکەڵە زۆرانەی خوێن کە تووشی دەبن. </a:t>
            </a:r>
            <a:endParaRPr lang="ar-IQ" dirty="0"/>
          </a:p>
          <a:p>
            <a:pPr algn="just" rtl="1"/>
            <a:r>
              <a:rPr lang="ar-IQ" dirty="0">
                <a:solidFill>
                  <a:schemeClr val="accent1"/>
                </a:solidFill>
              </a:rPr>
              <a:t>نموونەى</a:t>
            </a:r>
            <a:r>
              <a:rPr lang="ar-SA" dirty="0">
                <a:solidFill>
                  <a:schemeClr val="accent1"/>
                </a:solidFill>
              </a:rPr>
              <a:t> باڵادەستی سپی پێستەکانی ئەمریکا و کەنەدا کە هاوسەرگیریان </a:t>
            </a:r>
            <a:r>
              <a:rPr lang="ar-SA" dirty="0"/>
              <a:t>لەگەڵ هیندییەکان نەکردووە بەسەر سپیپێستەکانی ئەمریکای لاتین کە هاوسەرگیریان لەگەڵ یەکتردا کردووە. باسی یەکسانی نێوان ڕەگەزەکان ناکات.</a:t>
            </a:r>
            <a:endParaRPr lang="en-US" dirty="0"/>
          </a:p>
          <a:p>
            <a:pPr marL="0" indent="0" algn="just" rtl="1">
              <a:buNone/>
            </a:pPr>
            <a:endParaRPr lang="ar-IQ" dirty="0"/>
          </a:p>
        </p:txBody>
      </p:sp>
    </p:spTree>
    <p:extLst>
      <p:ext uri="{BB962C8B-B14F-4D97-AF65-F5344CB8AC3E}">
        <p14:creationId xmlns:p14="http://schemas.microsoft.com/office/powerpoint/2010/main" val="71924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305BA5-DA27-4F6C-9B7C-C1C24C913B1C}"/>
              </a:ext>
            </a:extLst>
          </p:cNvPr>
          <p:cNvSpPr>
            <a:spLocks noGrp="1"/>
          </p:cNvSpPr>
          <p:nvPr>
            <p:ph idx="1"/>
          </p:nvPr>
        </p:nvSpPr>
        <p:spPr>
          <a:xfrm>
            <a:off x="838200" y="463826"/>
            <a:ext cx="10515600" cy="6056244"/>
          </a:xfrm>
        </p:spPr>
        <p:txBody>
          <a:bodyPr>
            <a:normAutofit fontScale="85000" lnSpcReduction="10000"/>
          </a:bodyPr>
          <a:lstStyle/>
          <a:p>
            <a:pPr marL="0" indent="0" algn="r">
              <a:buNone/>
            </a:pPr>
            <a:r>
              <a:rPr lang="ar-SA" dirty="0"/>
              <a:t>لە ئەنجامی ئەو تێکەڵبوونە هاتوون کە لاوازی دەهێنێت. </a:t>
            </a:r>
            <a:endParaRPr lang="ar-IQ" dirty="0"/>
          </a:p>
          <a:p>
            <a:pPr marL="0" indent="0" algn="r">
              <a:buNone/>
            </a:pPr>
            <a:r>
              <a:rPr lang="ar-SA" dirty="0">
                <a:solidFill>
                  <a:srgbClr val="FF0000"/>
                </a:solidFill>
              </a:rPr>
              <a:t>هیوستن ستوارت</a:t>
            </a:r>
            <a:r>
              <a:rPr lang="ar-SA" dirty="0"/>
              <a:t>، ئینگلیزێک</a:t>
            </a:r>
            <a:r>
              <a:rPr lang="ar-IQ" dirty="0"/>
              <a:t>ە</a:t>
            </a:r>
            <a:r>
              <a:rPr lang="ar-SA" dirty="0"/>
              <a:t> کە لە ئەڵمانیا نیشتەجێ بوو</a:t>
            </a:r>
            <a:r>
              <a:rPr lang="ar-IQ" dirty="0"/>
              <a:t>ە</a:t>
            </a:r>
            <a:r>
              <a:rPr lang="ar-SA" dirty="0"/>
              <a:t>، کتێبێکی بە زمانی ئەڵمانی لە ژێر ناوی “</a:t>
            </a:r>
            <a:r>
              <a:rPr lang="ar-SA" dirty="0">
                <a:solidFill>
                  <a:srgbClr val="FF0000"/>
                </a:solidFill>
              </a:rPr>
              <a:t>بناغەکانی سەدەی نۆزدەهەم” </a:t>
            </a:r>
            <a:r>
              <a:rPr lang="ar-SA" dirty="0"/>
              <a:t>بڵاوکردەوە. سنووری ڕەگەزی داهێنەر تەسک دەکاتەوە، و لە ئارییەکانەوە دەیانگوازێتەوە</a:t>
            </a:r>
            <a:r>
              <a:rPr lang="ar-IQ" dirty="0"/>
              <a:t> تیۆتۆنى </a:t>
            </a:r>
            <a:r>
              <a:rPr lang="ar-SA" dirty="0"/>
              <a:t> </a:t>
            </a:r>
            <a:r>
              <a:rPr lang="ar-IQ" dirty="0"/>
              <a:t>دەلێت </a:t>
            </a:r>
            <a:r>
              <a:rPr lang="ar-SA" dirty="0"/>
              <a:t>: مێژووی ڕاستەقینە لەو کاتەوە دەست پێدەکات کە </a:t>
            </a:r>
            <a:r>
              <a:rPr lang="ar-SA" dirty="0">
                <a:solidFill>
                  <a:srgbClr val="FF0000"/>
                </a:solidFill>
              </a:rPr>
              <a:t>ئەڵمانییەکان</a:t>
            </a:r>
            <a:r>
              <a:rPr lang="ar-SA" dirty="0"/>
              <a:t> بە دەستێکی بەهێز دەستیان بەسەر میراتی دێرینیدا گرتووە</a:t>
            </a:r>
            <a:r>
              <a:rPr lang="ar-JO" dirty="0"/>
              <a:t>.</a:t>
            </a:r>
            <a:r>
              <a:rPr lang="en-US" dirty="0"/>
              <a:t> </a:t>
            </a:r>
          </a:p>
          <a:p>
            <a:pPr marL="0" indent="0" algn="r">
              <a:buNone/>
            </a:pPr>
            <a:endParaRPr lang="ar-IQ" dirty="0"/>
          </a:p>
          <a:p>
            <a:pPr algn="r" rtl="1"/>
            <a:r>
              <a:rPr lang="ar-SA" sz="2800" dirty="0"/>
              <a:t>ئەم ڕەگەزە لە سەردەمی ئێمەدا دەستی کردووە بە وازهێنان لە باڵادەستی خۆی وەک گرانت دەڵێت (بە خەمەوە. لە ساڵی ١٧٨٩دا پێگەی بەهێزی خۆی لە فەرەنسا لە</a:t>
            </a:r>
            <a:r>
              <a:rPr lang="ar-IQ" sz="2800" dirty="0"/>
              <a:t> </a:t>
            </a:r>
            <a:r>
              <a:rPr lang="ar-SA" sz="2800" dirty="0"/>
              <a:t>دەستدا. شۆڕشی فەرەنسا لەو ساڵەدا بوو)</a:t>
            </a:r>
            <a:r>
              <a:rPr lang="ar-IQ" sz="2800" dirty="0"/>
              <a:t>.</a:t>
            </a:r>
          </a:p>
          <a:p>
            <a:pPr algn="r" rtl="1"/>
            <a:r>
              <a:rPr lang="ar-SA" sz="2800" dirty="0">
                <a:solidFill>
                  <a:srgbClr val="FF0000"/>
                </a:solidFill>
              </a:rPr>
              <a:t>کامیلی دی مۆلینز </a:t>
            </a:r>
            <a:r>
              <a:rPr lang="ar-SA" sz="2800" dirty="0"/>
              <a:t>(١٧٦٠ - ١٧٩٤) یەکێک بوو لە سەرکردە  توندەکانی شۆڕشی فەرەنسا و هێرشی کردە سەر ئەرستۆکراسی و پیاوانی ئایینی، لەگەڵ هاوکارەکەی دانتۆن لەسێدارەدرا</a:t>
            </a:r>
            <a:r>
              <a:rPr lang="ar-IQ" sz="2800" dirty="0"/>
              <a:t>.</a:t>
            </a:r>
          </a:p>
          <a:p>
            <a:pPr algn="r" rtl="1"/>
            <a:r>
              <a:rPr lang="ar-SA" sz="2800" dirty="0"/>
              <a:t> وەک </a:t>
            </a:r>
            <a:r>
              <a:rPr lang="ar-SA" sz="2800" dirty="0">
                <a:solidFill>
                  <a:srgbClr val="FF0000"/>
                </a:solidFill>
              </a:rPr>
              <a:t>کامیلی دی مۆلینز </a:t>
            </a:r>
            <a:r>
              <a:rPr lang="ar-SA" sz="2800" dirty="0"/>
              <a:t>بە خاوەنکارەکانی خۆی گوت</a:t>
            </a:r>
            <a:r>
              <a:rPr lang="en-US" sz="2800" dirty="0"/>
              <a:t> café - </a:t>
            </a:r>
            <a:r>
              <a:rPr lang="ar-SA" sz="2800" dirty="0"/>
              <a:t>شۆڕشی گالییە ڕەسەنەکان ("ئەلبییەکان دژی فرانکەکانی تیۆتۆنی").کە لە سەردەمی کلۆڤیس و شارل</a:t>
            </a:r>
            <a:r>
              <a:rPr lang="ar-IQ" sz="2800" dirty="0"/>
              <a:t> دا  </a:t>
            </a:r>
            <a:r>
              <a:rPr lang="ar-SA" sz="2800" dirty="0"/>
              <a:t>کۆیلەیان کرد</a:t>
            </a:r>
            <a:r>
              <a:rPr lang="ar-IQ" sz="2800" dirty="0"/>
              <a:t> </a:t>
            </a:r>
            <a:r>
              <a:rPr lang="ar-SA" sz="2800" dirty="0"/>
              <a:t>بوون** </a:t>
            </a:r>
            <a:r>
              <a:rPr lang="ar-IQ" sz="2800" dirty="0"/>
              <a:t> بەهۆى ئەوەى لە </a:t>
            </a:r>
            <a:r>
              <a:rPr lang="ar-SA" sz="2800" dirty="0"/>
              <a:t>جەنگە خاچپەرستەکان، جەنگی سی ساڵە، جەنگەکانی ناپلیۆن و جەنگی جیهانی یەکەم، ماندووبوونیان... ڕەگەزی باکووری، بەجێهێشتنی ئەوەندە تەنک کە نەیتوانی بەرەنگاری ڕێژەی بەرزی لەدایکبوون بێتەوە لەنێو گەلانی ئەلب و دەریای ناوەڕاست لە ئەوروپا و ئەمریکا.تا ساڵی ٢٠٠٠ ( وەک گرانت پێشبینی دەکات، نۆرسمییەکان لە تەختەکەیان کەوتوونەتە خوارەوە. لەگەڵ کەوتنیان، ڕۆژئاوایی). شارستانیەت نامێنێت، دەگۆڕێت بۆ بەربەرییەتێکی نوێ کە لە هەموو شوێنێک، لە ناوەوە و دەرەوەدا دەتەقێتەوە، بەڵام ئەو بە زیرەکی دان بەوەدا دەنێت کە "ڕەگەز"ی سەر بە دەریایە </a:t>
            </a:r>
            <a:r>
              <a:rPr lang="en-US" sz="2800" dirty="0"/>
              <a:t>**</a:t>
            </a:r>
            <a:endParaRPr lang="ar-IQ" sz="2800" dirty="0"/>
          </a:p>
          <a:p>
            <a:pPr marL="0" indent="0" algn="r">
              <a:buNone/>
            </a:pPr>
            <a:endParaRPr lang="en-US" dirty="0"/>
          </a:p>
        </p:txBody>
      </p:sp>
    </p:spTree>
    <p:extLst>
      <p:ext uri="{BB962C8B-B14F-4D97-AF65-F5344CB8AC3E}">
        <p14:creationId xmlns:p14="http://schemas.microsoft.com/office/powerpoint/2010/main" val="770988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2852" y="636105"/>
            <a:ext cx="10677939" cy="5579165"/>
          </a:xfrm>
        </p:spPr>
        <p:txBody>
          <a:bodyPr>
            <a:noAutofit/>
          </a:bodyPr>
          <a:lstStyle/>
          <a:p>
            <a:pPr marL="0" indent="0" algn="r" rtl="1">
              <a:buNone/>
            </a:pPr>
            <a:r>
              <a:rPr lang="ar-IQ" sz="3200" dirty="0"/>
              <a:t> ڕاى دووەم : </a:t>
            </a:r>
            <a:r>
              <a:rPr lang="ar-SA" sz="3200" dirty="0"/>
              <a:t>مێژوو جیاوازی لە نێوان ڕەنگەکاندا ناکات و دەتوانێت شارستانیەتێک (</a:t>
            </a:r>
            <a:r>
              <a:rPr lang="ar-SA" sz="3200" dirty="0">
                <a:solidFill>
                  <a:srgbClr val="FF0000"/>
                </a:solidFill>
              </a:rPr>
              <a:t>لە هەر ژینگەیەکی لەباردا) </a:t>
            </a:r>
            <a:r>
              <a:rPr lang="ar-SA" sz="3200" dirty="0"/>
              <a:t>لە ژێر نزیکەی هەر ڕەنگێکدا دروست بکات. جگە لەوەش ئەگەر تیۆری ڕەگەزەکان تەنها لە سپی پێستەکاندا سنووردار بێت، سەختییەکان دەمێننەوە.</a:t>
            </a:r>
            <a:endParaRPr lang="ar-IQ" sz="3200" dirty="0"/>
          </a:p>
          <a:p>
            <a:pPr algn="r" rtl="1"/>
            <a:r>
              <a:rPr lang="ar-IQ" sz="3200" dirty="0"/>
              <a:t>بۆ نموونە </a:t>
            </a:r>
            <a:r>
              <a:rPr lang="ar-SA" sz="3200" dirty="0"/>
              <a:t> ڕەنگە سامییەکان باسی شارستانیەتەکانی بابل، ئاشوور، شام، فەلەستین، فینیقی، کارتاژ و ئیسلام بکەن. جولەکەکان کتێبی پیرۆز و ئایینی مەسیحییان بە ئەوروپا ناساند و زۆرێک لەو شتانەی لە قورئاندا هاتوو</a:t>
            </a:r>
            <a:r>
              <a:rPr lang="ar-IQ" sz="3200" dirty="0"/>
              <a:t>ە</a:t>
            </a:r>
          </a:p>
          <a:p>
            <a:pPr algn="r" rtl="1"/>
            <a:r>
              <a:rPr lang="ar-SA" sz="3200" dirty="0"/>
              <a:t> شوێنکەوتوانی </a:t>
            </a:r>
            <a:r>
              <a:rPr lang="ar-IQ" sz="3200" dirty="0"/>
              <a:t>ئیسلام </a:t>
            </a:r>
            <a:r>
              <a:rPr lang="ar-SA" sz="3200" dirty="0"/>
              <a:t> دەتوانن ئەو فەرمانڕەوا و هونەرمەند و شاعیران و زانا و فەیلەسوفانە بژمێرن کە بەشێکی زۆری جیهانی مرۆڤی سپی پێستیان داگیرکردووە و ڕازاندوویانەتەوە، لە سەردەمێکدا کە ئەوروپای ڕۆژئاوا هەستی بە ڕێگەی خۆی دەکرد لە سەردەمی تاریکدا (نزیکەی  شانشینی خمیر لە سەدەی ١١دا گەیشتە لوتکە و لە سەدەی ١٢دا بەهۆی فەتحەکانەوە لە</a:t>
            </a:r>
            <a:r>
              <a:rPr lang="ar-IQ" sz="3200" dirty="0"/>
              <a:t> </a:t>
            </a:r>
            <a:r>
              <a:rPr lang="ar-SA" sz="3200" dirty="0"/>
              <a:t>ناوچ</a:t>
            </a:r>
            <a:r>
              <a:rPr lang="ar-IQ" sz="3200" dirty="0"/>
              <a:t>ەکە)</a:t>
            </a:r>
            <a:r>
              <a:rPr lang="ar-SA" sz="3200" dirty="0"/>
              <a:t> ‏</a:t>
            </a:r>
            <a:endParaRPr lang="en-US" sz="3200" dirty="0"/>
          </a:p>
        </p:txBody>
      </p:sp>
    </p:spTree>
    <p:extLst>
      <p:ext uri="{BB962C8B-B14F-4D97-AF65-F5344CB8AC3E}">
        <p14:creationId xmlns:p14="http://schemas.microsoft.com/office/powerpoint/2010/main" val="2477463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4157"/>
            <a:ext cx="10515600" cy="5222806"/>
          </a:xfrm>
        </p:spPr>
        <p:txBody>
          <a:bodyPr>
            <a:normAutofit fontScale="92500" lnSpcReduction="10000"/>
          </a:bodyPr>
          <a:lstStyle/>
          <a:p>
            <a:pPr algn="just" rtl="1"/>
            <a:r>
              <a:rPr lang="ar-IQ" dirty="0"/>
              <a:t>بۆ نموونە </a:t>
            </a:r>
            <a:r>
              <a:rPr lang="ar-SA" dirty="0"/>
              <a:t>جێگای ئاماژەیه‌ لە دوای ساڵی 1848 دەرگای ئەمریکا بە</a:t>
            </a:r>
            <a:r>
              <a:rPr lang="ar-IQ" dirty="0"/>
              <a:t> </a:t>
            </a:r>
            <a:r>
              <a:rPr lang="ar-SA" dirty="0"/>
              <a:t>ڕووی هەموو ڕەگەزە سپی پێستەکاندا کرایەوە و تێکەڵبوونی ڕەگەزی نوێ دەستی پێکرد کە بۆ چەندین سەدە بە ئاسانی تەواو نەدەکرا. له</a:t>
            </a:r>
            <a:r>
              <a:rPr lang="ar-IQ" dirty="0"/>
              <a:t> </a:t>
            </a:r>
            <a:r>
              <a:rPr lang="ar-SA" dirty="0"/>
              <a:t>م تێکه ڵه ی</a:t>
            </a:r>
            <a:r>
              <a:rPr lang="ar-IQ" dirty="0"/>
              <a:t> کە</a:t>
            </a:r>
            <a:r>
              <a:rPr lang="ar-SA" dirty="0"/>
              <a:t> دروست </a:t>
            </a:r>
            <a:r>
              <a:rPr lang="ar-IQ" dirty="0"/>
              <a:t>بووە</a:t>
            </a:r>
            <a:r>
              <a:rPr lang="ar-SA" dirty="0"/>
              <a:t>،</a:t>
            </a:r>
            <a:endParaRPr lang="ar-IQ" dirty="0"/>
          </a:p>
          <a:p>
            <a:pPr algn="just" rtl="1"/>
            <a:r>
              <a:rPr lang="ar-SA" dirty="0"/>
              <a:t> ئه مریکا </a:t>
            </a:r>
            <a:r>
              <a:rPr lang="ar-IQ" dirty="0"/>
              <a:t>بووە </a:t>
            </a:r>
            <a:r>
              <a:rPr lang="ar-SA" dirty="0"/>
              <a:t>خاوه نی زمانی خۆ</a:t>
            </a:r>
            <a:r>
              <a:rPr lang="ar-IQ" dirty="0"/>
              <a:t>ی </a:t>
            </a:r>
            <a:r>
              <a:rPr lang="ar-SA" dirty="0"/>
              <a:t>، جیاواز له زمانی ئیسپانی و ئیتالی و ئه ده بیاتی سه ڕبه خۆ و خه سڵه تی جیاکاریی خۆی ده بێت. ئەمانە هەموو شتێکن کە لە ئێستاوە لە ڕێگادان بۆ ئەوەی بە شێوەیەکی دیار و بەرز ڕوو بدەن</a:t>
            </a:r>
            <a:r>
              <a:rPr lang="en-US" dirty="0"/>
              <a:t>. </a:t>
            </a:r>
            <a:r>
              <a:rPr lang="ar-SA" dirty="0"/>
              <a:t>فۆرمەکانی دوژمنایەتی "ڕەگەزی" هەندێک ڕەگ و ڕیشەیان لە بنەچەی نەتەوەییەوە هەیە، بەڵام جیاوازییە کولتوورییە بەدەست هێنراوەکان - لە ڕووی زمان، جل و بەرگ، داب و نەریت، ئەخلاق یان ئایین - هەروەها ئەوانە دروست دەکەن، ڕەنگە بە زۆری. هیچ چارەسەرێک بۆ ئەم جۆرە دوژمنایەتی و ڕق و کینە نییە تەنها لە ڕێگەی پەروەردەی بەربڵاوەوە نەبێت.</a:t>
            </a:r>
            <a:endParaRPr lang="ar-IQ" dirty="0"/>
          </a:p>
          <a:p>
            <a:pPr algn="just" rtl="1"/>
            <a:r>
              <a:rPr lang="ar-SA" dirty="0"/>
              <a:t> </a:t>
            </a:r>
            <a:r>
              <a:rPr lang="ar-SA" dirty="0">
                <a:solidFill>
                  <a:srgbClr val="FF0000"/>
                </a:solidFill>
              </a:rPr>
              <a:t>ناسینی مێژوو فێرمان دەکات کە شارستانیەت بەرهەمێکە لەسەر بنەمای هاوکاری، </a:t>
            </a:r>
            <a:r>
              <a:rPr lang="ar-IQ" dirty="0">
                <a:solidFill>
                  <a:srgbClr val="FF0000"/>
                </a:solidFill>
              </a:rPr>
              <a:t>بە </a:t>
            </a:r>
            <a:r>
              <a:rPr lang="ar-SA" dirty="0"/>
              <a:t>نزیکەی هەموو گەلان بەشدارییان تێدا کردووە. میرات و ئایینی ئێمەیە. ڕۆحی شارستانی خۆی ئاشکرا دەکات و مامەڵە لەگەڵ هەموو ژن و پیاوێکدا دەکات، هەرچەندە نەفرەت لێکراو بن، وەک نوێنەری یەکێک لەم گروپە داهێنەر و بەشداربووانە</a:t>
            </a:r>
            <a:endParaRPr lang="en-US" dirty="0"/>
          </a:p>
          <a:p>
            <a:pPr algn="just" rtl="1"/>
            <a:endParaRPr lang="ar-IQ" dirty="0"/>
          </a:p>
        </p:txBody>
      </p:sp>
    </p:spTree>
    <p:extLst>
      <p:ext uri="{BB962C8B-B14F-4D97-AF65-F5344CB8AC3E}">
        <p14:creationId xmlns:p14="http://schemas.microsoft.com/office/powerpoint/2010/main" val="355970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BAE74-57D9-43D2-962C-A4F04D8ECE70}"/>
              </a:ext>
            </a:extLst>
          </p:cNvPr>
          <p:cNvSpPr>
            <a:spLocks noGrp="1"/>
          </p:cNvSpPr>
          <p:nvPr>
            <p:ph type="title"/>
          </p:nvPr>
        </p:nvSpPr>
        <p:spPr/>
        <p:txBody>
          <a:bodyPr/>
          <a:lstStyle/>
          <a:p>
            <a:pPr algn="ctr"/>
            <a:r>
              <a:rPr lang="ar-IQ" sz="4400" b="1" dirty="0">
                <a:highlight>
                  <a:srgbClr val="FFFF00"/>
                </a:highlight>
              </a:rPr>
              <a:t>سێیەم: گرنگی بیرکردنەوەی مێژووی</a:t>
            </a:r>
            <a:br>
              <a:rPr lang="ar-IQ" sz="4400" b="1" dirty="0">
                <a:highlight>
                  <a:srgbClr val="FFFF00"/>
                </a:highlight>
              </a:rPr>
            </a:br>
            <a:endParaRPr lang="en-US" dirty="0"/>
          </a:p>
        </p:txBody>
      </p:sp>
      <p:sp>
        <p:nvSpPr>
          <p:cNvPr id="3" name="Content Placeholder 2">
            <a:extLst>
              <a:ext uri="{FF2B5EF4-FFF2-40B4-BE49-F238E27FC236}">
                <a16:creationId xmlns:a16="http://schemas.microsoft.com/office/drawing/2014/main" id="{F3A6FF82-8EA3-4D6C-A18E-A28E36A192FC}"/>
              </a:ext>
            </a:extLst>
          </p:cNvPr>
          <p:cNvSpPr>
            <a:spLocks noGrp="1"/>
          </p:cNvSpPr>
          <p:nvPr>
            <p:ph idx="1"/>
          </p:nvPr>
        </p:nvSpPr>
        <p:spPr>
          <a:solidFill>
            <a:schemeClr val="accent5">
              <a:lumMod val="60000"/>
              <a:lumOff val="40000"/>
            </a:schemeClr>
          </a:solidFill>
        </p:spPr>
        <p:txBody>
          <a:bodyPr>
            <a:normAutofit/>
          </a:bodyPr>
          <a:lstStyle/>
          <a:p>
            <a:pPr algn="just" rtl="1"/>
            <a:r>
              <a:rPr lang="ar-IQ" dirty="0"/>
              <a:t>گرنگی بیرکردنەوەی مێژووی</a:t>
            </a:r>
          </a:p>
          <a:p>
            <a:pPr algn="just" rtl="1"/>
            <a:endParaRPr lang="ar-IQ" dirty="0"/>
          </a:p>
          <a:p>
            <a:pPr algn="just" rtl="1"/>
            <a:r>
              <a:rPr lang="ar-IQ" dirty="0"/>
              <a:t> مێژوونووسی ئینگلیزی ئارنۆڵد تۆبینی وەک بیرکردنەوەی ڕێژەیی دەیبینێت؛  ئەمەش لەبەر ئەوەیە کە لێکۆڵینەوە لە مێژوو بە دوو فاکتەر بەڕێوەدەچێت: کات و شوێن و مێژوونووس لە کاتی لێکۆڵینەوەکانیدا لە کات و شوێن و مرۆڤدا، گریمانە و شیکاری و باس و لێکدانەوە دێتە پێشەوە و دواتر بە باشترینەکان کۆتایی پێدەهێنێت گریمانە و دەرەنجامە لۆژیکیەکان کە نزیکترین شت لە ڕاستییەوە دەردەبڕن.</a:t>
            </a:r>
            <a:endParaRPr lang="en-US" dirty="0"/>
          </a:p>
          <a:p>
            <a:pPr marL="0" indent="0" algn="just" rtl="1">
              <a:buNone/>
            </a:pPr>
            <a:endParaRPr lang="en-US" dirty="0"/>
          </a:p>
        </p:txBody>
      </p:sp>
    </p:spTree>
    <p:extLst>
      <p:ext uri="{BB962C8B-B14F-4D97-AF65-F5344CB8AC3E}">
        <p14:creationId xmlns:p14="http://schemas.microsoft.com/office/powerpoint/2010/main" val="3517330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8856-F7C6-41F2-95BC-9116BD8E23C1}"/>
              </a:ext>
            </a:extLst>
          </p:cNvPr>
          <p:cNvSpPr>
            <a:spLocks noGrp="1"/>
          </p:cNvSpPr>
          <p:nvPr>
            <p:ph type="title"/>
          </p:nvPr>
        </p:nvSpPr>
        <p:spPr>
          <a:xfrm>
            <a:off x="838200" y="365126"/>
            <a:ext cx="10515600" cy="713048"/>
          </a:xfrm>
        </p:spPr>
        <p:txBody>
          <a:bodyPr>
            <a:normAutofit/>
          </a:bodyPr>
          <a:lstStyle/>
          <a:p>
            <a:pPr algn="r" rtl="1"/>
            <a:r>
              <a:rPr lang="ar-IQ" dirty="0"/>
              <a:t>ب- لێکدانەوەى ئاین بۆ مێژوو</a:t>
            </a:r>
            <a:endParaRPr lang="en-US" dirty="0"/>
          </a:p>
        </p:txBody>
      </p:sp>
      <p:sp>
        <p:nvSpPr>
          <p:cNvPr id="3" name="Content Placeholder 2">
            <a:extLst>
              <a:ext uri="{FF2B5EF4-FFF2-40B4-BE49-F238E27FC236}">
                <a16:creationId xmlns:a16="http://schemas.microsoft.com/office/drawing/2014/main" id="{1279DEDC-57DD-4C69-87CB-6B2ED6CF6C8A}"/>
              </a:ext>
            </a:extLst>
          </p:cNvPr>
          <p:cNvSpPr>
            <a:spLocks noGrp="1"/>
          </p:cNvSpPr>
          <p:nvPr>
            <p:ph idx="1"/>
          </p:nvPr>
        </p:nvSpPr>
        <p:spPr>
          <a:xfrm>
            <a:off x="838200" y="1119116"/>
            <a:ext cx="10707806" cy="5057847"/>
          </a:xfrm>
          <a:solidFill>
            <a:schemeClr val="accent1">
              <a:lumMod val="20000"/>
              <a:lumOff val="80000"/>
            </a:schemeClr>
          </a:solidFill>
        </p:spPr>
        <p:txBody>
          <a:bodyPr>
            <a:normAutofit fontScale="70000" lnSpcReduction="20000"/>
          </a:bodyPr>
          <a:lstStyle/>
          <a:p>
            <a:pPr algn="just" rtl="1"/>
            <a:r>
              <a:rPr lang="ar-SA" dirty="0"/>
              <a:t>دین و مێژوو </a:t>
            </a:r>
            <a:r>
              <a:rPr lang="ar-IQ" dirty="0"/>
              <a:t>دوو لایەنى پێکەوە گرێدراوە ، </a:t>
            </a:r>
            <a:r>
              <a:rPr lang="ar-SA" dirty="0"/>
              <a:t>تەنانەت مێژوونووسی گوماناویش ڕێزێکی بێگەرد بۆ ئایین نیشان دەدات، چونکە بە جێبەجێکردنی ئەرکی خۆی دەبینێت، و بۆی پێویستییەکی حەتمییە، وەک لە هەموو ئەو شتانەی کە ئایین بەسەر بەدبەختان و ئەشکەنجەدراوان و بێبەشان و بەساڵاچوواندا بە هەموو جۆرەکانیدا سەپاندووە، دیارە. ئەو دڵنەوایی نائاساییەی کە ملیۆنان ڕۆح لە هەر یارمەتیەکی سروشتی بەنرختر دەزانن. یارمەتی دایک و باوک و مامۆستای داوە بۆ پەروەردەکردنی منداڵەکانیان. ئەو مانا و کەرامەتی بە نزمترین جۆرەکانی بوون بەخشی، و لە ڕێگەی قوربانیدانەوە بەدوای سەقامگیریدا دەگەڕا، بە گۆڕینی ڕێکەوتنە مرۆییەکان بۆ پەیوەندییە پیرۆزەکان لەگەڵ خودا. ئەو خۆی لە هەژارەکان بەدوور دەگرت (وەک ناپلیۆن سەبارەت بە کوشتنی دەوڵەمەندەکان دەیگوت) بەو پێیەی نایەکسانی سروشتی لە نێوان مرۆڤەکاندا هەژاری یان شکست بۆ زۆرێک لە ئێمە دیاری دەکات، هەندێک هیوای سەروو سروشتی تاکە بەدیلێکە بۆ نائومێدی، ئەگەر ئەو هیوایە نەهێڵین، شەڕی چینایەتی دەیکات خراپتر دەبن، بەهەشت و یۆتۆپیا تەنها دوو سەتڵن لە بیرێکدا: کاتێک یەکێکیان دەچێتە خوارەوە، ئەوی دیکەیان بەرز دەبێتەوە و ئەگەر ئایین دابەزی، کۆمۆنیزم گەشە دەکات</a:t>
            </a:r>
            <a:r>
              <a:rPr lang="en-US" dirty="0"/>
              <a:t>.</a:t>
            </a:r>
          </a:p>
          <a:p>
            <a:pPr marL="0" indent="0" algn="just" rtl="1">
              <a:buNone/>
            </a:pPr>
            <a:r>
              <a:rPr lang="ar-SA" dirty="0"/>
              <a:t>بەم شێوەیە ئایین لە ڕێگەی پێشکەشکردن و قوربانیدان و جادو</a:t>
            </a:r>
            <a:r>
              <a:rPr lang="ar-IQ" dirty="0"/>
              <a:t> </a:t>
            </a:r>
            <a:r>
              <a:rPr lang="ar-SA" dirty="0"/>
              <a:t>و نوێژەوە بوو بە پەرستنی ملکەچانەی ئەو دەسەڵاتانە، نەبووە هێزێکی کاریگەر و ڕکابەرێک بۆ دەوڵەت تەنها کاتێک نەبێت کە قەشەکان ئەم خەمی ئەخلاق و یاسایان بەکارهێنا. ئایین بە خەڵکی دەگوت کە گونجاوە و یاساکان لەلایەن خوداوەندەکانەوە دیکتە دەکرێن. وێناکردنی خوداوەند توت یاساکانی میسری پێشکەش بە پاشا مێنێس کردووە، خوداوەند شەماش یاساکانی بابلی پێشکەش بە پاشا حەمورابی کردووە، خوداوەند یەهۆڤا دە فەرمان و ٦١٣ فێرکاری پێشکەش بە موسا دەکات بۆ جولەکەکان. کولتە بتپەرستەکان و بیروباوەڕی مەسیحی ڕایانگەیاند کە فەرمانڕەوای زەمینی لەلایەن خوداوەندەکانەوە دەستنیشان دەکرێن و دەپارێزرێن. نزیکەی هەموو گەلان بە سوپاسەوە زەوی و داهاتی دارایی خۆیان لەگەڵ قەشەکاندا دابەش دەکرد.  مانو ::: پێترۆنیۆس (سەدەی یەکەمی زاینی) نووسەرێکی ڕۆمانی بوو کە ڕۆمانی تەنزئامێزی “ساتیرکۆن”ی نووسیوە، سەبارەت بە لوکریتیۆس (٩٨ ٥٥ پێش زایین) شاعیرێکی ڕۆمانی بوو کە لە خۆشەویستی شێت بوو، کۆتایی بە ژیانی خۆی هێنا و شیعرێکی درێژی پڕ لە فەلسەفەی بەجێهێشت.- ‏</a:t>
            </a:r>
            <a:endParaRPr lang="en-US" dirty="0"/>
          </a:p>
        </p:txBody>
      </p:sp>
    </p:spTree>
    <p:extLst>
      <p:ext uri="{BB962C8B-B14F-4D97-AF65-F5344CB8AC3E}">
        <p14:creationId xmlns:p14="http://schemas.microsoft.com/office/powerpoint/2010/main" val="193327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838200" y="423081"/>
            <a:ext cx="10515600" cy="5753882"/>
          </a:xfrm>
          <a:solidFill>
            <a:schemeClr val="bg2"/>
          </a:solidFill>
        </p:spPr>
        <p:txBody>
          <a:bodyPr>
            <a:normAutofit lnSpcReduction="10000"/>
          </a:bodyPr>
          <a:lstStyle/>
          <a:p>
            <a:pPr algn="just" rtl="1"/>
            <a:r>
              <a:rPr lang="ar-IQ" dirty="0"/>
              <a:t>ئاین </a:t>
            </a:r>
            <a:r>
              <a:rPr lang="ar-SA" dirty="0"/>
              <a:t>لە بنەڕەتدا مانیکیزمێکە کە ڕۆحی چاک لە کۆتاییدا سەردەکەوێ، بەڵام مێژوو گەرەنتییەک بۆ ئەم جۆرە تەواوبوونە دابین ناکات، مێژوو و سروشت چەمکەکانی ئێمە لە چاکە و خراپە قبوڵ ناکەن، چاکە بەو شێوەیە پێناسە دەکەن کە دەمێنێتەوە، و خراپە وەک ئەوەی دادەبەزێت. زیادبوونی هۆشیاری لە پێگەی زۆر سنوورداری مرۆڤ لە گەردووندا، لاوازی ئیمانی ئایینی بەهێزتر کردووە. ڕەنگە لە جیهانی مەسیحیدا مێژووی سەرەتای داڕمان لەگەڵ کوپەر نیکۆلاس (لە ساڵی ١٥٤٣)دا بنووسین، كة کۆپەرنیکۆس (١٤٧٣ - ١٥٤٣)، ئەو فەلەکناسە پۆڵەندییەی کە متمانەی هەژاند کە زەوی ناوەندی گەردوونە و - وەک لە ئینجیلەکاندا هاتووە - جێگیرە و ناخولێتەوە.</a:t>
            </a:r>
            <a:endParaRPr lang="en-US" dirty="0"/>
          </a:p>
          <a:p>
            <a:pPr marL="0" indent="0" algn="just" rtl="1">
              <a:buNone/>
            </a:pPr>
            <a:r>
              <a:rPr lang="ar-IQ" dirty="0"/>
              <a:t>- </a:t>
            </a:r>
            <a:r>
              <a:rPr lang="ar-SA" dirty="0"/>
              <a:t>پاشان بزووتنەوەی خوداپەرستی لە ئینگلتەرا دەبینینەوە، کە ئایینیان کورتکردەوە بۆ باوەڕێکی ناڕوون بە خودایەک کە جیاکردنەوەی لە سروشت قورسە. پاشان دەبینین کە دانپێدانان بە ئایینەکانی دیکەدا زیاد دەکات کە ئەفسانەیان - زۆربەیان پێش مەسیحی بوون - بە ئازارەوە هاوشێوەی ئەو بنەمایانەی کە گوایە لەسەر بنەمای ڕاستییەکان بوون و باوەڕە میراتییەکانمان بوون. پاشان ئاشکراکردنی موعجیزە کاسۆلیکییەکانی پرۆتستانتەکان و ئاشکراکردنی موعجیزە ئینجیلییە ڕابینییەکان و ئاشکراکردنی گشتی فێڵ و ساختەکاری و دادگای لێکۆڵینەوە و کۆمەڵکوژییەکان لە مێژووی ئاییندا دەبینینەوە. </a:t>
            </a:r>
            <a:endParaRPr lang="ar-IQ" dirty="0"/>
          </a:p>
        </p:txBody>
      </p:sp>
    </p:spTree>
    <p:extLst>
      <p:ext uri="{BB962C8B-B14F-4D97-AF65-F5344CB8AC3E}">
        <p14:creationId xmlns:p14="http://schemas.microsoft.com/office/powerpoint/2010/main" val="823876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7B025-F677-4FD7-8410-E46841A6BC53}"/>
              </a:ext>
            </a:extLst>
          </p:cNvPr>
          <p:cNvSpPr>
            <a:spLocks noGrp="1"/>
          </p:cNvSpPr>
          <p:nvPr>
            <p:ph type="title"/>
          </p:nvPr>
        </p:nvSpPr>
        <p:spPr>
          <a:xfrm>
            <a:off x="838200" y="365125"/>
            <a:ext cx="10515600" cy="781287"/>
          </a:xfrm>
        </p:spPr>
        <p:txBody>
          <a:bodyPr>
            <a:normAutofit fontScale="90000"/>
          </a:bodyPr>
          <a:lstStyle/>
          <a:p>
            <a:pPr algn="r" rtl="1"/>
            <a:r>
              <a:rPr lang="ar-SY" sz="4400" dirty="0">
                <a:effectLst/>
                <a:latin typeface="Calibri" panose="020F0502020204030204" pitchFamily="34" charset="0"/>
                <a:ea typeface="Calibri" panose="020F0502020204030204" pitchFamily="34" charset="0"/>
                <a:cs typeface="Unikurd Hiwa" panose="020B0604030504040204" pitchFamily="34" charset="-78"/>
              </a:rPr>
              <a:t>ج-لايه‌نى سياسى </a:t>
            </a:r>
            <a:br>
              <a:rPr lang="ar-IQ" sz="4400" dirty="0">
                <a:effectLst/>
                <a:latin typeface="Calibri" panose="020F0502020204030204" pitchFamily="34" charset="0"/>
                <a:ea typeface="Calibri" panose="020F0502020204030204" pitchFamily="34" charset="0"/>
                <a:cs typeface="Unikurd Hiwa" panose="020B0604030504040204" pitchFamily="34" charset="-78"/>
              </a:rPr>
            </a:br>
            <a:r>
              <a:rPr lang="ar-IQ" dirty="0"/>
              <a:t>شيكردنەوەى شەڕ و دەسەڵاتدارى بۆ مێژوو</a:t>
            </a:r>
            <a:endParaRPr lang="en-US" dirty="0"/>
          </a:p>
        </p:txBody>
      </p:sp>
      <p:sp>
        <p:nvSpPr>
          <p:cNvPr id="3" name="Content Placeholder 2">
            <a:extLst>
              <a:ext uri="{FF2B5EF4-FFF2-40B4-BE49-F238E27FC236}">
                <a16:creationId xmlns:a16="http://schemas.microsoft.com/office/drawing/2014/main" id="{4978034F-5EBF-4240-802C-5D19BE6A1E63}"/>
              </a:ext>
            </a:extLst>
          </p:cNvPr>
          <p:cNvSpPr>
            <a:spLocks noGrp="1"/>
          </p:cNvSpPr>
          <p:nvPr>
            <p:ph idx="1"/>
          </p:nvPr>
        </p:nvSpPr>
        <p:spPr>
          <a:xfrm>
            <a:off x="838200" y="1417983"/>
            <a:ext cx="10926170" cy="502376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70000" lnSpcReduction="20000"/>
          </a:bodyPr>
          <a:lstStyle/>
          <a:p>
            <a:pPr algn="r" rtl="1"/>
            <a:r>
              <a:rPr lang="ar-JO" dirty="0"/>
              <a:t>1- </a:t>
            </a:r>
            <a:r>
              <a:rPr lang="ar-SA" dirty="0"/>
              <a:t>مێژوو و شەڕ</a:t>
            </a:r>
            <a:endParaRPr lang="en-US" dirty="0"/>
          </a:p>
          <a:p>
            <a:pPr algn="r" rtl="1"/>
            <a:r>
              <a:rPr lang="ar-SA" dirty="0"/>
              <a:t> شەڕ یەکێکە لە نەگۆڕەکانی مێژوو، لەگەڵ شارستانیەت و دیموکراسیدا کەم نەبووەتەوە. لە بیست و یەک ساڵی دوای سێ هەزار و چوار سەد ساڵی ڕابردووی مێژووی تۆمارکراو، تەنیا ٢٦٨ ساڵ بێ شەڕ هەیە. دان بەوەدا دەنرێت کە لە ئێستادا شەڕ دوا فۆڕمی کێبڕکێ و هەڵبژاردنی سروشتییە لە ڕەگەزی مرۆڤدا. هێراکلیتۆس وتی شەڕ باوکی هەموو شتێکە. شەڕ، یان کێبڕکێ، باوکی هەموو شتێکە و سەرچاوەی کاریگەرانەی بیرۆکە و داهێنان و دامەزراوە و دەوڵەتەکانە. سەبارەت بە ئاشتی، هاوسەنگییەکی ناجێگیرە کە تەنها بە باڵادەستی قبوڵکراو یان هێزی هاوتا دەتوانرێت بپارێزرێت</a:t>
            </a:r>
            <a:r>
              <a:rPr lang="en-US" dirty="0"/>
              <a:t>. </a:t>
            </a:r>
          </a:p>
          <a:p>
            <a:pPr algn="r" rtl="1"/>
            <a:r>
              <a:rPr lang="en-US" dirty="0" err="1"/>
              <a:t>هۆکارەکانی</a:t>
            </a:r>
            <a:r>
              <a:rPr lang="en-US" dirty="0"/>
              <a:t> </a:t>
            </a:r>
            <a:r>
              <a:rPr lang="en-US" dirty="0" err="1"/>
              <a:t>شەڕ</a:t>
            </a:r>
            <a:r>
              <a:rPr lang="en-US" dirty="0"/>
              <a:t> </a:t>
            </a:r>
            <a:r>
              <a:rPr lang="en-US" dirty="0" err="1"/>
              <a:t>هەمان</a:t>
            </a:r>
            <a:r>
              <a:rPr lang="en-US" dirty="0"/>
              <a:t> </a:t>
            </a:r>
            <a:r>
              <a:rPr lang="en-US" dirty="0" err="1"/>
              <a:t>هۆکارەکانی</a:t>
            </a:r>
            <a:r>
              <a:rPr lang="en-US" dirty="0"/>
              <a:t> </a:t>
            </a:r>
            <a:r>
              <a:rPr lang="en-US" dirty="0" err="1"/>
              <a:t>کێبڕکێی</a:t>
            </a:r>
            <a:r>
              <a:rPr lang="en-US" dirty="0"/>
              <a:t> </a:t>
            </a:r>
            <a:r>
              <a:rPr lang="en-US" dirty="0" err="1"/>
              <a:t>نێوان</a:t>
            </a:r>
            <a:r>
              <a:rPr lang="en-US" dirty="0"/>
              <a:t> </a:t>
            </a:r>
            <a:r>
              <a:rPr lang="en-US" dirty="0" err="1"/>
              <a:t>تاکەکانن</a:t>
            </a:r>
            <a:r>
              <a:rPr lang="en-US" dirty="0"/>
              <a:t>: </a:t>
            </a:r>
            <a:r>
              <a:rPr lang="en-US" dirty="0" err="1"/>
              <a:t>خاوەندارێتی</a:t>
            </a:r>
            <a:r>
              <a:rPr lang="en-US" dirty="0"/>
              <a:t>، </a:t>
            </a:r>
            <a:r>
              <a:rPr lang="en-US" dirty="0" err="1"/>
              <a:t>شەڕەنگین</a:t>
            </a:r>
            <a:r>
              <a:rPr lang="en-US" dirty="0"/>
              <a:t> و </a:t>
            </a:r>
            <a:r>
              <a:rPr lang="en-US" dirty="0" err="1"/>
              <a:t>خۆبەزلزانین</a:t>
            </a:r>
            <a:r>
              <a:rPr lang="en-US" dirty="0"/>
              <a:t>. </a:t>
            </a:r>
            <a:r>
              <a:rPr lang="en-US" dirty="0" err="1"/>
              <a:t>ئەم</a:t>
            </a:r>
            <a:r>
              <a:rPr lang="en-US" dirty="0"/>
              <a:t> </a:t>
            </a:r>
            <a:r>
              <a:rPr lang="en-US" dirty="0" err="1"/>
              <a:t>هۆکارانە</a:t>
            </a:r>
            <a:r>
              <a:rPr lang="en-US" dirty="0"/>
              <a:t> </a:t>
            </a:r>
            <a:r>
              <a:rPr lang="en-US" dirty="0" err="1"/>
              <a:t>بریتین</a:t>
            </a:r>
            <a:r>
              <a:rPr lang="en-US" dirty="0"/>
              <a:t> </a:t>
            </a:r>
            <a:r>
              <a:rPr lang="en-US" dirty="0" err="1"/>
              <a:t>لە</a:t>
            </a:r>
            <a:r>
              <a:rPr lang="en-US" dirty="0"/>
              <a:t> </a:t>
            </a:r>
            <a:r>
              <a:rPr lang="en-US" dirty="0" err="1"/>
              <a:t>خواستی</a:t>
            </a:r>
            <a:r>
              <a:rPr lang="en-US" dirty="0"/>
              <a:t> </a:t>
            </a:r>
            <a:r>
              <a:rPr lang="en-US" dirty="0" err="1"/>
              <a:t>خۆراک</a:t>
            </a:r>
            <a:r>
              <a:rPr lang="en-US" dirty="0"/>
              <a:t> و </a:t>
            </a:r>
            <a:r>
              <a:rPr lang="en-US" dirty="0" err="1"/>
              <a:t>زەوی</a:t>
            </a:r>
            <a:r>
              <a:rPr lang="en-US" dirty="0"/>
              <a:t> و </a:t>
            </a:r>
            <a:r>
              <a:rPr lang="en-US" dirty="0" err="1"/>
              <a:t>کەرەستەی</a:t>
            </a:r>
            <a:r>
              <a:rPr lang="en-US" dirty="0"/>
              <a:t> </a:t>
            </a:r>
            <a:r>
              <a:rPr lang="en-US" dirty="0" err="1"/>
              <a:t>خاو</a:t>
            </a:r>
            <a:r>
              <a:rPr lang="en-US" dirty="0"/>
              <a:t> و </a:t>
            </a:r>
            <a:r>
              <a:rPr lang="en-US" dirty="0" err="1"/>
              <a:t>سووتەمەنی</a:t>
            </a:r>
            <a:r>
              <a:rPr lang="en-US" dirty="0"/>
              <a:t> و </a:t>
            </a:r>
            <a:r>
              <a:rPr lang="en-US" dirty="0" err="1"/>
              <a:t>سەروەری</a:t>
            </a:r>
            <a:r>
              <a:rPr lang="en-US" dirty="0"/>
              <a:t>. </a:t>
            </a:r>
            <a:r>
              <a:rPr lang="en-US" dirty="0" err="1"/>
              <a:t>دەوڵەت</a:t>
            </a:r>
            <a:r>
              <a:rPr lang="en-US" dirty="0"/>
              <a:t> </a:t>
            </a:r>
            <a:r>
              <a:rPr lang="en-US" dirty="0" err="1"/>
              <a:t>ئەو</a:t>
            </a:r>
            <a:r>
              <a:rPr lang="en-US" dirty="0"/>
              <a:t> </a:t>
            </a:r>
            <a:r>
              <a:rPr lang="en-US" dirty="0" err="1"/>
              <a:t>غەریزەیانەی</a:t>
            </a:r>
            <a:r>
              <a:rPr lang="en-US" dirty="0"/>
              <a:t> </a:t>
            </a:r>
            <a:r>
              <a:rPr lang="en-US" dirty="0" err="1"/>
              <a:t>هەیە</a:t>
            </a:r>
            <a:r>
              <a:rPr lang="en-US" dirty="0"/>
              <a:t> </a:t>
            </a:r>
            <a:r>
              <a:rPr lang="en-US" dirty="0" err="1"/>
              <a:t>کە</a:t>
            </a:r>
            <a:r>
              <a:rPr lang="en-US" dirty="0"/>
              <a:t> </a:t>
            </a:r>
            <a:r>
              <a:rPr lang="en-US" dirty="0" err="1"/>
              <a:t>ئێمە</a:t>
            </a:r>
            <a:r>
              <a:rPr lang="en-US" dirty="0"/>
              <a:t> </a:t>
            </a:r>
            <a:r>
              <a:rPr lang="en-US" dirty="0" err="1"/>
              <a:t>هەمانە</a:t>
            </a:r>
            <a:r>
              <a:rPr lang="en-US" dirty="0"/>
              <a:t>، </a:t>
            </a:r>
            <a:r>
              <a:rPr lang="en-US" dirty="0" err="1"/>
              <a:t>تاک</a:t>
            </a:r>
            <a:r>
              <a:rPr lang="en-US" dirty="0"/>
              <a:t> </a:t>
            </a:r>
            <a:r>
              <a:rPr lang="en-US" dirty="0" err="1"/>
              <a:t>ملکەچی</a:t>
            </a:r>
            <a:r>
              <a:rPr lang="en-US" dirty="0"/>
              <a:t> </a:t>
            </a:r>
            <a:r>
              <a:rPr lang="en-US" dirty="0" err="1"/>
              <a:t>ئەو</a:t>
            </a:r>
            <a:r>
              <a:rPr lang="en-US" dirty="0"/>
              <a:t> </a:t>
            </a:r>
            <a:r>
              <a:rPr lang="en-US" dirty="0" err="1"/>
              <a:t>سنووردارکردنانە</a:t>
            </a:r>
            <a:r>
              <a:rPr lang="en-US" dirty="0"/>
              <a:t> </a:t>
            </a:r>
            <a:r>
              <a:rPr lang="en-US" dirty="0" err="1"/>
              <a:t>دەبێت</a:t>
            </a:r>
            <a:r>
              <a:rPr lang="en-US" dirty="0"/>
              <a:t> </a:t>
            </a:r>
            <a:r>
              <a:rPr lang="en-US" dirty="0" err="1"/>
              <a:t>کە</a:t>
            </a:r>
            <a:r>
              <a:rPr lang="en-US" dirty="0"/>
              <a:t> </a:t>
            </a:r>
            <a:r>
              <a:rPr lang="en-US" dirty="0" err="1"/>
              <a:t>ئەخلاق</a:t>
            </a:r>
            <a:r>
              <a:rPr lang="en-US" dirty="0"/>
              <a:t> و </a:t>
            </a:r>
            <a:r>
              <a:rPr lang="en-US" dirty="0" err="1"/>
              <a:t>یاسا</a:t>
            </a:r>
            <a:r>
              <a:rPr lang="en-US" dirty="0"/>
              <a:t> </a:t>
            </a:r>
            <a:r>
              <a:rPr lang="en-US" dirty="0" err="1"/>
              <a:t>بەسەریدا</a:t>
            </a:r>
            <a:r>
              <a:rPr lang="en-US" dirty="0"/>
              <a:t> </a:t>
            </a:r>
            <a:r>
              <a:rPr lang="en-US" dirty="0" err="1"/>
              <a:t>سەپاندووە</a:t>
            </a:r>
            <a:r>
              <a:rPr lang="en-US" dirty="0"/>
              <a:t>، </a:t>
            </a:r>
            <a:r>
              <a:rPr lang="en-US" dirty="0" err="1"/>
              <a:t>هەروەها</a:t>
            </a:r>
            <a:r>
              <a:rPr lang="en-US" dirty="0"/>
              <a:t> </a:t>
            </a:r>
            <a:r>
              <a:rPr lang="en-US" dirty="0" err="1"/>
              <a:t>قبوڵ</a:t>
            </a:r>
            <a:r>
              <a:rPr lang="en-US" dirty="0"/>
              <a:t> </a:t>
            </a:r>
            <a:r>
              <a:rPr lang="en-US" dirty="0" err="1"/>
              <a:t>دەکات</a:t>
            </a:r>
            <a:r>
              <a:rPr lang="en-US" dirty="0"/>
              <a:t> </a:t>
            </a:r>
            <a:r>
              <a:rPr lang="en-US" dirty="0" err="1"/>
              <a:t>کە</a:t>
            </a:r>
            <a:r>
              <a:rPr lang="en-US" dirty="0"/>
              <a:t> </a:t>
            </a:r>
            <a:r>
              <a:rPr lang="en-US" dirty="0" err="1"/>
              <a:t>ناکۆکییەکان</a:t>
            </a:r>
            <a:r>
              <a:rPr lang="en-US" dirty="0"/>
              <a:t> </a:t>
            </a:r>
            <a:r>
              <a:rPr lang="en-US" dirty="0" err="1"/>
              <a:t>بە</a:t>
            </a:r>
            <a:r>
              <a:rPr lang="en-US" dirty="0"/>
              <a:t> </a:t>
            </a:r>
            <a:r>
              <a:rPr lang="en-US" dirty="0" err="1"/>
              <a:t>گفتوگۆ</a:t>
            </a:r>
            <a:r>
              <a:rPr lang="en-US" dirty="0"/>
              <a:t> </a:t>
            </a:r>
            <a:r>
              <a:rPr lang="en-US" dirty="0" err="1"/>
              <a:t>بگۆڕێت</a:t>
            </a:r>
            <a:r>
              <a:rPr lang="en-US" dirty="0"/>
              <a:t>، </a:t>
            </a:r>
            <a:r>
              <a:rPr lang="en-US" dirty="0" err="1"/>
              <a:t>چونکە</a:t>
            </a:r>
            <a:r>
              <a:rPr lang="en-US" dirty="0"/>
              <a:t> </a:t>
            </a:r>
            <a:r>
              <a:rPr lang="en-US" dirty="0" err="1"/>
              <a:t>دەوڵەت</a:t>
            </a:r>
            <a:r>
              <a:rPr lang="en-US" dirty="0"/>
              <a:t> </a:t>
            </a:r>
            <a:r>
              <a:rPr lang="en-US" dirty="0" err="1"/>
              <a:t>گەرەنتی</a:t>
            </a:r>
            <a:r>
              <a:rPr lang="en-US" dirty="0"/>
              <a:t> </a:t>
            </a:r>
            <a:r>
              <a:rPr lang="en-US" dirty="0" err="1"/>
              <a:t>پاراستنی</a:t>
            </a:r>
            <a:r>
              <a:rPr lang="en-US" dirty="0"/>
              <a:t> </a:t>
            </a:r>
            <a:r>
              <a:rPr lang="en-US" dirty="0" err="1"/>
              <a:t>سەرەتایی</a:t>
            </a:r>
            <a:r>
              <a:rPr lang="en-US" dirty="0"/>
              <a:t> </a:t>
            </a:r>
            <a:r>
              <a:rPr lang="en-US" dirty="0" err="1"/>
              <a:t>لە</a:t>
            </a:r>
            <a:r>
              <a:rPr lang="en-US" dirty="0"/>
              <a:t> </a:t>
            </a:r>
            <a:r>
              <a:rPr lang="en-US" dirty="0" err="1"/>
              <a:t>ژیان</a:t>
            </a:r>
            <a:r>
              <a:rPr lang="en-US" dirty="0"/>
              <a:t> و </a:t>
            </a:r>
            <a:r>
              <a:rPr lang="en-US" dirty="0" err="1"/>
              <a:t>موڵک</a:t>
            </a:r>
            <a:r>
              <a:rPr lang="en-US" dirty="0"/>
              <a:t> و </a:t>
            </a:r>
            <a:r>
              <a:rPr lang="en-US" dirty="0" err="1"/>
              <a:t>مافە</a:t>
            </a:r>
            <a:r>
              <a:rPr lang="en-US" dirty="0"/>
              <a:t> </a:t>
            </a:r>
            <a:r>
              <a:rPr lang="en-US" dirty="0" err="1"/>
              <a:t>یاساییەکانیدا</a:t>
            </a:r>
            <a:r>
              <a:rPr lang="en-US" dirty="0"/>
              <a:t> </a:t>
            </a:r>
            <a:r>
              <a:rPr lang="en-US" dirty="0" err="1"/>
              <a:t>دەکات</a:t>
            </a:r>
            <a:r>
              <a:rPr lang="en-US" dirty="0"/>
              <a:t>. </a:t>
            </a:r>
            <a:r>
              <a:rPr lang="en-US" dirty="0" err="1"/>
              <a:t>دەوڵەت</a:t>
            </a:r>
            <a:r>
              <a:rPr lang="en-US" dirty="0"/>
              <a:t> </a:t>
            </a:r>
            <a:r>
              <a:rPr lang="en-US" dirty="0" err="1"/>
              <a:t>خۆی</a:t>
            </a:r>
            <a:r>
              <a:rPr lang="en-US" dirty="0"/>
              <a:t> </a:t>
            </a:r>
            <a:r>
              <a:rPr lang="en-US" dirty="0" err="1"/>
              <a:t>دان</a:t>
            </a:r>
            <a:r>
              <a:rPr lang="en-US" dirty="0"/>
              <a:t> </a:t>
            </a:r>
            <a:r>
              <a:rPr lang="en-US" dirty="0" err="1"/>
              <a:t>بە</a:t>
            </a:r>
            <a:r>
              <a:rPr lang="en-US" dirty="0"/>
              <a:t> </a:t>
            </a:r>
            <a:r>
              <a:rPr lang="en-US" dirty="0" err="1"/>
              <a:t>هیچ</a:t>
            </a:r>
            <a:r>
              <a:rPr lang="en-US" dirty="0"/>
              <a:t> </a:t>
            </a:r>
            <a:r>
              <a:rPr lang="en-US" dirty="0" err="1"/>
              <a:t>کۆت</a:t>
            </a:r>
            <a:r>
              <a:rPr lang="en-US" dirty="0"/>
              <a:t> و </a:t>
            </a:r>
            <a:r>
              <a:rPr lang="en-US" dirty="0" err="1"/>
              <a:t>بەندێکی</a:t>
            </a:r>
            <a:r>
              <a:rPr lang="en-US" dirty="0"/>
              <a:t> </a:t>
            </a:r>
            <a:r>
              <a:rPr lang="en-US" dirty="0" err="1"/>
              <a:t>بنەڕەتیدا</a:t>
            </a:r>
            <a:r>
              <a:rPr lang="en-US" dirty="0"/>
              <a:t> </a:t>
            </a:r>
            <a:r>
              <a:rPr lang="en-US" dirty="0" err="1"/>
              <a:t>نانێت</a:t>
            </a:r>
            <a:r>
              <a:rPr lang="en-US" dirty="0"/>
              <a:t>، </a:t>
            </a:r>
            <a:r>
              <a:rPr lang="en-US" dirty="0" err="1"/>
              <a:t>یان</a:t>
            </a:r>
            <a:r>
              <a:rPr lang="en-US" dirty="0"/>
              <a:t> </a:t>
            </a:r>
            <a:r>
              <a:rPr lang="en-US" dirty="0" err="1"/>
              <a:t>لەبەر</a:t>
            </a:r>
            <a:r>
              <a:rPr lang="en-US" dirty="0"/>
              <a:t> </a:t>
            </a:r>
            <a:r>
              <a:rPr lang="en-US" dirty="0" err="1"/>
              <a:t>ئەوەی</a:t>
            </a:r>
            <a:r>
              <a:rPr lang="en-US" dirty="0"/>
              <a:t> </a:t>
            </a:r>
            <a:r>
              <a:rPr lang="en-US" dirty="0" err="1"/>
              <a:t>ئەوەندە</a:t>
            </a:r>
            <a:r>
              <a:rPr lang="en-US" dirty="0"/>
              <a:t> </a:t>
            </a:r>
            <a:r>
              <a:rPr lang="en-US" dirty="0" err="1"/>
              <a:t>بەهێزە</a:t>
            </a:r>
            <a:r>
              <a:rPr lang="en-US" dirty="0"/>
              <a:t> </a:t>
            </a:r>
            <a:r>
              <a:rPr lang="en-US" dirty="0" err="1"/>
              <a:t>کە</a:t>
            </a:r>
            <a:r>
              <a:rPr lang="en-US" dirty="0"/>
              <a:t> </a:t>
            </a:r>
            <a:r>
              <a:rPr lang="en-US" dirty="0" err="1"/>
              <a:t>سەرپێچی</a:t>
            </a:r>
            <a:r>
              <a:rPr lang="en-US" dirty="0"/>
              <a:t> </a:t>
            </a:r>
            <a:r>
              <a:rPr lang="en-US" dirty="0" err="1"/>
              <a:t>لە</a:t>
            </a:r>
            <a:r>
              <a:rPr lang="en-US" dirty="0"/>
              <a:t> </a:t>
            </a:r>
            <a:r>
              <a:rPr lang="en-US" dirty="0" err="1"/>
              <a:t>هەر</a:t>
            </a:r>
            <a:r>
              <a:rPr lang="en-US" dirty="0"/>
              <a:t> </a:t>
            </a:r>
            <a:r>
              <a:rPr lang="en-US" dirty="0" err="1"/>
              <a:t>دەستوەردانێک</a:t>
            </a:r>
            <a:r>
              <a:rPr lang="en-US" dirty="0"/>
              <a:t> </a:t>
            </a:r>
            <a:r>
              <a:rPr lang="en-US" dirty="0" err="1"/>
              <a:t>لە</a:t>
            </a:r>
            <a:r>
              <a:rPr lang="en-US" dirty="0"/>
              <a:t> </a:t>
            </a:r>
            <a:r>
              <a:rPr lang="en-US" dirty="0" err="1"/>
              <a:t>ئیرادەی</a:t>
            </a:r>
            <a:r>
              <a:rPr lang="en-US" dirty="0"/>
              <a:t> </a:t>
            </a:r>
            <a:r>
              <a:rPr lang="en-US" dirty="0" err="1"/>
              <a:t>خۆیدا</a:t>
            </a:r>
            <a:r>
              <a:rPr lang="en-US" dirty="0"/>
              <a:t> </a:t>
            </a:r>
            <a:r>
              <a:rPr lang="en-US" dirty="0" err="1"/>
              <a:t>دەکات</a:t>
            </a:r>
            <a:r>
              <a:rPr lang="en-US" dirty="0"/>
              <a:t>، </a:t>
            </a:r>
            <a:r>
              <a:rPr lang="en-US" dirty="0" err="1"/>
              <a:t>یان</a:t>
            </a:r>
            <a:r>
              <a:rPr lang="en-US" dirty="0"/>
              <a:t> </a:t>
            </a:r>
            <a:r>
              <a:rPr lang="en-US" dirty="0" err="1"/>
              <a:t>لەبەر</a:t>
            </a:r>
            <a:r>
              <a:rPr lang="en-US" dirty="0"/>
              <a:t> </a:t>
            </a:r>
            <a:r>
              <a:rPr lang="en-US" dirty="0" err="1"/>
              <a:t>ئەوەی</a:t>
            </a:r>
            <a:r>
              <a:rPr lang="en-US" dirty="0"/>
              <a:t> </a:t>
            </a:r>
            <a:r>
              <a:rPr lang="en-US" dirty="0" err="1"/>
              <a:t>هیچ</a:t>
            </a:r>
            <a:r>
              <a:rPr lang="en-US" dirty="0"/>
              <a:t> </a:t>
            </a:r>
            <a:r>
              <a:rPr lang="en-US" dirty="0" err="1"/>
              <a:t>دەوڵەتێکی</a:t>
            </a:r>
            <a:r>
              <a:rPr lang="en-US" dirty="0"/>
              <a:t> </a:t>
            </a:r>
            <a:r>
              <a:rPr lang="en-US" dirty="0" err="1"/>
              <a:t>باڵا</a:t>
            </a:r>
            <a:r>
              <a:rPr lang="en-US" dirty="0"/>
              <a:t> </a:t>
            </a:r>
            <a:r>
              <a:rPr lang="en-US" dirty="0" err="1"/>
              <a:t>نییە</a:t>
            </a:r>
            <a:r>
              <a:rPr lang="en-US" dirty="0"/>
              <a:t> </a:t>
            </a:r>
            <a:r>
              <a:rPr lang="en-US" dirty="0" err="1"/>
              <a:t>کە</a:t>
            </a:r>
            <a:r>
              <a:rPr lang="en-US" dirty="0"/>
              <a:t> </a:t>
            </a:r>
            <a:r>
              <a:rPr lang="en-US" dirty="0" err="1"/>
              <a:t>پارێزگارییەکی</a:t>
            </a:r>
            <a:r>
              <a:rPr lang="en-US" dirty="0"/>
              <a:t> </a:t>
            </a:r>
            <a:r>
              <a:rPr lang="en-US" dirty="0" err="1"/>
              <a:t>سەرەتایی</a:t>
            </a:r>
            <a:r>
              <a:rPr lang="en-US" dirty="0"/>
              <a:t> </a:t>
            </a:r>
            <a:r>
              <a:rPr lang="en-US" dirty="0" err="1"/>
              <a:t>بۆ</a:t>
            </a:r>
            <a:r>
              <a:rPr lang="en-US" dirty="0"/>
              <a:t> </a:t>
            </a:r>
            <a:r>
              <a:rPr lang="en-US" dirty="0" err="1"/>
              <a:t>دابین</a:t>
            </a:r>
            <a:r>
              <a:rPr lang="en-US" dirty="0"/>
              <a:t> </a:t>
            </a:r>
            <a:r>
              <a:rPr lang="en-US" dirty="0" err="1"/>
              <a:t>بکات</a:t>
            </a:r>
            <a:r>
              <a:rPr lang="en-US" dirty="0"/>
              <a:t>، و </a:t>
            </a:r>
            <a:r>
              <a:rPr lang="en-US" dirty="0" err="1"/>
              <a:t>نەبوونی</a:t>
            </a:r>
            <a:r>
              <a:rPr lang="en-US" dirty="0"/>
              <a:t> </a:t>
            </a:r>
            <a:r>
              <a:rPr lang="en-US" dirty="0" err="1"/>
              <a:t>یاسایەکی</a:t>
            </a:r>
            <a:r>
              <a:rPr lang="en-US" dirty="0"/>
              <a:t> </a:t>
            </a:r>
            <a:r>
              <a:rPr lang="en-US" dirty="0" err="1"/>
              <a:t>نێودەوڵەتی</a:t>
            </a:r>
            <a:r>
              <a:rPr lang="en-US" dirty="0"/>
              <a:t> </a:t>
            </a:r>
            <a:r>
              <a:rPr lang="en-US" dirty="0" err="1"/>
              <a:t>یان</a:t>
            </a:r>
            <a:r>
              <a:rPr lang="en-US" dirty="0"/>
              <a:t> </a:t>
            </a:r>
            <a:r>
              <a:rPr lang="en-US" dirty="0" err="1"/>
              <a:t>دەستوورێکی</a:t>
            </a:r>
            <a:r>
              <a:rPr lang="en-US" dirty="0"/>
              <a:t> </a:t>
            </a:r>
            <a:r>
              <a:rPr lang="en-US" dirty="0" err="1"/>
              <a:t>ئەخلاقی</a:t>
            </a:r>
            <a:r>
              <a:rPr lang="en-US" dirty="0"/>
              <a:t> </a:t>
            </a:r>
            <a:r>
              <a:rPr lang="en-US" dirty="0" err="1"/>
              <a:t>کە</a:t>
            </a:r>
            <a:r>
              <a:rPr lang="en-US" dirty="0"/>
              <a:t>... </a:t>
            </a:r>
            <a:r>
              <a:rPr lang="en-US" dirty="0" err="1"/>
              <a:t>چێژ</a:t>
            </a:r>
            <a:r>
              <a:rPr lang="en-US" dirty="0"/>
              <a:t> </a:t>
            </a:r>
            <a:r>
              <a:rPr lang="en-US" dirty="0" err="1"/>
              <a:t>لە</a:t>
            </a:r>
            <a:r>
              <a:rPr lang="en-US" dirty="0"/>
              <a:t> </a:t>
            </a:r>
            <a:r>
              <a:rPr lang="en-US" dirty="0" err="1"/>
              <a:t>دەسەڵاتی</a:t>
            </a:r>
            <a:r>
              <a:rPr lang="en-US" dirty="0"/>
              <a:t> </a:t>
            </a:r>
            <a:r>
              <a:rPr lang="en-US" dirty="0" err="1"/>
              <a:t>جێبەجێکردنی</a:t>
            </a:r>
            <a:r>
              <a:rPr lang="en-US" dirty="0"/>
              <a:t> </a:t>
            </a:r>
            <a:r>
              <a:rPr lang="en-US" dirty="0" err="1"/>
              <a:t>سەرکەوتوو</a:t>
            </a:r>
            <a:r>
              <a:rPr lang="en-US" dirty="0"/>
              <a:t> </a:t>
            </a:r>
            <a:r>
              <a:rPr lang="en-US" dirty="0" err="1"/>
              <a:t>وەردەگرێت</a:t>
            </a:r>
            <a:r>
              <a:rPr lang="en-US" dirty="0"/>
              <a:t> </a:t>
            </a:r>
            <a:r>
              <a:rPr lang="en-US" dirty="0" err="1"/>
              <a:t>لە</a:t>
            </a:r>
            <a:r>
              <a:rPr lang="en-US" dirty="0"/>
              <a:t> </a:t>
            </a:r>
            <a:r>
              <a:rPr lang="en-US" dirty="0" err="1"/>
              <a:t>لای</a:t>
            </a:r>
            <a:r>
              <a:rPr lang="en-US" dirty="0"/>
              <a:t> </a:t>
            </a:r>
            <a:r>
              <a:rPr lang="en-US" dirty="0" err="1"/>
              <a:t>تاکەوە</a:t>
            </a:r>
            <a:r>
              <a:rPr lang="ar-IQ" dirty="0"/>
              <a:t>.</a:t>
            </a:r>
            <a:endParaRPr lang="en-US" dirty="0"/>
          </a:p>
          <a:p>
            <a:pPr algn="r" rtl="1"/>
            <a:r>
              <a:rPr lang="ar-SA" dirty="0"/>
              <a:t> بۆمان دەردەکەوێت کە بێهودەیی هێزێکی زیاتری پێدەبەخشێت لە پێشبڕکێکانی ژیاندا. لە لایەنی دەوڵەتەوە بۆمان دەردەکەوێت کە ناسیۆنالیزم هێزێکی زیاتری پێدەبەخشێت لە دیپلۆماسی و شەڕدا. کاتێک وڵاتانی ئەوروپا خۆیان لە دەسەڵات و پاراستنی پاپایەت ڕزگار کرد، هەر وڵاتێک هانی ناسیۆنالیزمی دەدا و بە لکاندنی سوپا و بەلەمەکەی دەزانی. ئەگەر چاوەڕوانی ململانێی لەگەڵ وڵاتێکی دیاریکراو بکردایە، ئەوا ڕق و کینە لە گەلەکەیدا بۆ ئەو وڵاتە هان دەدا و دروشمی دادەڕێژێت بۆ ئەوەی  بگەیەنێتە خاڵێکی کوشندە، لە هەمان کاتدا جەختی لەسەر خۆشەویستی خۆی بۆ ئاشتی دەکردەوە</a:t>
            </a:r>
            <a:r>
              <a:rPr lang="ar-IQ" dirty="0"/>
              <a:t>.</a:t>
            </a:r>
            <a:endParaRPr lang="en-US" dirty="0"/>
          </a:p>
          <a:p>
            <a:pPr algn="r" rtl="1"/>
            <a:r>
              <a:rPr lang="en-US" dirty="0"/>
              <a:t> </a:t>
            </a:r>
          </a:p>
        </p:txBody>
      </p:sp>
    </p:spTree>
    <p:extLst>
      <p:ext uri="{BB962C8B-B14F-4D97-AF65-F5344CB8AC3E}">
        <p14:creationId xmlns:p14="http://schemas.microsoft.com/office/powerpoint/2010/main" val="4095971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2388"/>
            <a:ext cx="10515600" cy="5494575"/>
          </a:xfrm>
        </p:spPr>
        <p:txBody>
          <a:bodyPr>
            <a:normAutofit fontScale="92500" lnSpcReduction="20000"/>
          </a:bodyPr>
          <a:lstStyle/>
          <a:p>
            <a:pPr algn="r" rtl="1"/>
            <a:r>
              <a:rPr lang="ar-SA" dirty="0"/>
              <a:t>پرۆسەی وەرگرتنی خەڵک لە خزمەت ترسی وەسوەسەیی وڵاتانی دیکەدا تەنیا لە بنەڕەتیترین ململانێیەکاندا ڕوویدا. ئەوروپا لە ماوەی نێوان شەڕە ئایینیەکانی سەدەی ١٦ و شەڕەکانی شۆڕشی فەرەنسادا بە دەگمەن پەنای بۆ دەبرد. لەو ماوەیەدا گەلانی وڵاتانی ناکۆک ڕێگەیان پێدرا ڕێز لە دەستکەوت و شارستانیەتی یەکتر بگرن. ئینگلیزەکان بە سەلامەتی بە کەشتی گەیشتنە فەرەنسا لە کاتێکدا کە ئەم دووەمیان لەگەڵ ئینگلتەرا لە شەڕدا بوو. فەرەنسییەکان و فرێدریکی گەورە بەردەوام بوون لە سەرسامبوون بە یەکتر لەکاتێکدا لە شەڕی حەوت ساڵەدا شەڕیان دەکرد. لە سەدەی ١٧ و ١٨دا شەڕ کێبڕکێی نێوان ڕژێمە ئەرستۆکراتییەکان بوو نەک لە نێوان گەلان. بەڵام پێشکەوتنەکانی پەیوەندییەکان، گواستنەوە، بؤ چەک لە سەدەی بیستەمدا، شەڕیان کردە ململانێی نێوان گەلان، خەڵکی مەدەنی و شەڕڤانانی بە هەمان شێوە سەرقاڵ کرد و سەرکەوتن بەدەستبهێنێت لە ڕێگەی لەناوبردنی هەمەلایەنەی موڵک و ماڵی ژیان. ئەمڕۆ یەک شەڕ دەتوانێت شارەکان بنیات بنێت و هونەر دروست بکات و داب و نەریتی شارستانیەت پەرە پێبدات بۆ چەندین سەدە. شەڕی ئەمڕۆ - ئەگەر پاساوێکمان بوێت - زانست و تەکنەلۆژیا بڵاودەکاتەوە کە ڕەنگە دواتر داهێنانە کوشندەکانیان دەستکەوتەکانی ئاشتی زیاتر بکەن یان هەوڵەکانی پاشای پرۆسیا (١٧١٢-٨٦) لەناوببەن، کە دەسەڵاتی پێشکەوتووی وە سەرکەوتنی گەور</a:t>
            </a:r>
            <a:r>
              <a:rPr lang="ar-JO" dirty="0"/>
              <a:t>ه‌ی</a:t>
            </a:r>
            <a:r>
              <a:rPr lang="ar-SA" dirty="0"/>
              <a:t> بەدەستهێناوە </a:t>
            </a:r>
            <a:r>
              <a:rPr lang="ar-JO" dirty="0"/>
              <a:t>.</a:t>
            </a:r>
            <a:r>
              <a:rPr lang="ar-SA" dirty="0"/>
              <a:t> </a:t>
            </a:r>
            <a:r>
              <a:rPr lang="en-US" dirty="0"/>
              <a:t> </a:t>
            </a:r>
          </a:p>
          <a:p>
            <a:pPr algn="r" rtl="1"/>
            <a:r>
              <a:rPr lang="ar-SA" dirty="0"/>
              <a:t>‏</a:t>
            </a:r>
            <a:r>
              <a:rPr lang="ar-IQ" dirty="0"/>
              <a:t>ترسى سیاسى و کاریگەرییەکانیان لەسەر لێکدانەوەى مێژوو: لە گرنگترین ئەو سەرچاوانەى لەمێژوو نوێ . سەرچاوە میژووییەکان و بەلگەنامەو یاداشتەکان و بیرەوەرییە</a:t>
            </a:r>
          </a:p>
          <a:p>
            <a:pPr algn="r" rtl="1"/>
            <a:r>
              <a:rPr lang="ar-IQ" dirty="0"/>
              <a:t>پۆست و پلە و یاپە کاریگەرییان هەبووە لەسەر لێکدانەوە مێژووییەکان</a:t>
            </a:r>
          </a:p>
        </p:txBody>
      </p:sp>
    </p:spTree>
    <p:extLst>
      <p:ext uri="{BB962C8B-B14F-4D97-AF65-F5344CB8AC3E}">
        <p14:creationId xmlns:p14="http://schemas.microsoft.com/office/powerpoint/2010/main" val="3293045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0E4A0-901B-408D-AFC4-9B84FCECD9F8}"/>
              </a:ext>
            </a:extLst>
          </p:cNvPr>
          <p:cNvSpPr>
            <a:spLocks noGrp="1"/>
          </p:cNvSpPr>
          <p:nvPr>
            <p:ph type="title"/>
          </p:nvPr>
        </p:nvSpPr>
        <p:spPr>
          <a:xfrm>
            <a:off x="838200" y="365126"/>
            <a:ext cx="10515600" cy="699400"/>
          </a:xfrm>
        </p:spPr>
        <p:txBody>
          <a:bodyPr>
            <a:normAutofit fontScale="90000"/>
          </a:bodyPr>
          <a:lstStyle/>
          <a:p>
            <a:pPr algn="r"/>
            <a:br>
              <a:rPr lang="ar-IQ" sz="4400" dirty="0">
                <a:effectLst/>
                <a:latin typeface="Calibri" panose="020F0502020204030204" pitchFamily="34" charset="0"/>
                <a:ea typeface="Calibri" panose="020F0502020204030204" pitchFamily="34" charset="0"/>
                <a:cs typeface="Unikurd Hiwa" panose="020B0604030504040204" pitchFamily="34" charset="-78"/>
              </a:rPr>
            </a:br>
            <a:r>
              <a:rPr lang="ar-SY" sz="4400" dirty="0">
                <a:effectLst/>
                <a:latin typeface="Calibri" panose="020F0502020204030204" pitchFamily="34" charset="0"/>
                <a:ea typeface="Calibri" panose="020F0502020204030204" pitchFamily="34" charset="0"/>
                <a:cs typeface="Unikurd Hiwa" panose="020B0604030504040204" pitchFamily="34" charset="-78"/>
              </a:rPr>
              <a:t> د-لايه‌نى ئابوورى و كۆمه‌ڵايه‌تى</a:t>
            </a:r>
            <a:br>
              <a:rPr lang="en-US" dirty="0"/>
            </a:br>
            <a:br>
              <a:rPr lang="ar-IQ" dirty="0"/>
            </a:br>
            <a:r>
              <a:rPr lang="ar-IQ" dirty="0"/>
              <a:t>لێکدانەوەى ئابوورى بۆ مێژوو:</a:t>
            </a:r>
            <a:endParaRPr lang="en-US" dirty="0"/>
          </a:p>
        </p:txBody>
      </p:sp>
      <p:sp>
        <p:nvSpPr>
          <p:cNvPr id="3" name="Content Placeholder 2">
            <a:extLst>
              <a:ext uri="{FF2B5EF4-FFF2-40B4-BE49-F238E27FC236}">
                <a16:creationId xmlns:a16="http://schemas.microsoft.com/office/drawing/2014/main" id="{631D3735-2A05-4919-83B3-EBF9C0041B84}"/>
              </a:ext>
            </a:extLst>
          </p:cNvPr>
          <p:cNvSpPr>
            <a:spLocks noGrp="1"/>
          </p:cNvSpPr>
          <p:nvPr>
            <p:ph idx="1"/>
          </p:nvPr>
        </p:nvSpPr>
        <p:spPr>
          <a:xfrm>
            <a:off x="300251" y="968990"/>
            <a:ext cx="11477767" cy="5445457"/>
          </a:xfrm>
          <a:solidFill>
            <a:srgbClr val="00B0F0"/>
          </a:solidFill>
        </p:spPr>
        <p:txBody>
          <a:bodyPr>
            <a:normAutofit fontScale="77500" lnSpcReduction="20000"/>
          </a:bodyPr>
          <a:lstStyle/>
          <a:p>
            <a:pPr algn="just" rtl="1"/>
            <a:r>
              <a:rPr lang="ar-SA" dirty="0"/>
              <a:t>مێژوو - وەک کارل مارکس دەڵێت - ئابوورییە لە حاڵەتی چالاکیدا - واتە کێبڕکێی نێوان تاک و گروپ و چین و وڵات بۆ خۆراک و سووتەمەنی و کەرەستەی خاو و هێزی ئابووری.</a:t>
            </a:r>
            <a:r>
              <a:rPr lang="ar-IQ" dirty="0"/>
              <a:t>لە </a:t>
            </a:r>
            <a:r>
              <a:rPr lang="ar-SA" dirty="0"/>
              <a:t> فۆرمە سیاسییەکان، دامەزراوە </a:t>
            </a:r>
            <a:endParaRPr lang="ar-IQ" dirty="0"/>
          </a:p>
          <a:p>
            <a:pPr algn="just" rtl="1"/>
            <a:endParaRPr lang="ar-IQ" dirty="0"/>
          </a:p>
          <a:p>
            <a:pPr algn="just" rtl="1"/>
            <a:r>
              <a:rPr lang="ar-SA" dirty="0"/>
              <a:t>گومانی تێدا نییە کە ڕوونکردنەوەی ئابووری زۆر لایەنی مێژوو ڕۆشن دەکاتەوە، بەو پێیەی ئەوە پارەی یەکێتی دیلوسی (ناوی دوورگەیەکی بچووکی یۆنانی بە ناوی </a:t>
            </a:r>
            <a:r>
              <a:rPr lang="ar-SA" dirty="0">
                <a:solidFill>
                  <a:srgbClr val="FF0000"/>
                </a:solidFill>
              </a:rPr>
              <a:t>دیلۆس</a:t>
            </a:r>
            <a:r>
              <a:rPr lang="ar-SA" dirty="0"/>
              <a:t> ناونراوە کە ناوەندی ململانێی دەوڵەتانی یۆنانی و فارسەکان بووە لە ساڵانی ٤٧٨-٤٤٧ پێش زایین. گەنجینەکەی دوای جەنگ بۆی گواسترایەوە و لەسەر پارتینۆن خەرجکرا</a:t>
            </a:r>
            <a:r>
              <a:rPr lang="en-US" dirty="0"/>
              <a:t>.</a:t>
            </a:r>
            <a:r>
              <a:rPr lang="ar-SA" dirty="0"/>
              <a:t>) بوو کە پارتینۆنی دامەزراند، ئەوە گەنجینەی میسر بوو لە سەردەمی کلیۆپاترا کە ئیتالیا زیندووکردەوە کە لە سەردەمی ئۆگستۆسدا کەم بووەوە، و بەخشرا ڤێرجیل مووچەیەکی ساڵانە و هۆراس کێڵگەیەک.</a:t>
            </a:r>
            <a:endParaRPr lang="en-US" dirty="0"/>
          </a:p>
          <a:p>
            <a:pPr algn="just" rtl="1"/>
            <a:r>
              <a:rPr lang="ar-SA" dirty="0"/>
              <a:t> جەنگە خاچپەرستەکان وەک شەڕەکانی ڕۆما دژی فارسەکان، هەوڵەکانی ڕۆژئاوا بۆ کۆنترۆڵکردنی ڕێگا بازرگانییەکان لەگەڵ ڕۆژهەڵات، ئەوە دۆزینەوەی ئەمریکای خاچپەرست بوو بانکی مێدیچی پارەی جوڵەکەی ئەمڕۆی دابینکرد.  جەنگی ترۆجان بە هۆکارێکی ئابووری سەریهەڵدا نەک شارەکان بە لەبەرچاوگرتنی کۆنترۆڵی ئەسینا بەسەر هاوپەیمانییەکە.</a:t>
            </a:r>
            <a:endParaRPr lang="en-US" dirty="0"/>
          </a:p>
          <a:p>
            <a:pPr algn="just" rtl="1"/>
            <a:r>
              <a:rPr lang="en-US" dirty="0" err="1"/>
              <a:t>ڕێنێسانس</a:t>
            </a:r>
            <a:r>
              <a:rPr lang="en-US" dirty="0"/>
              <a:t> </a:t>
            </a:r>
            <a:r>
              <a:rPr lang="en-US" dirty="0" err="1"/>
              <a:t>لە</a:t>
            </a:r>
            <a:r>
              <a:rPr lang="en-US" dirty="0"/>
              <a:t> </a:t>
            </a:r>
            <a:r>
              <a:rPr lang="en-US" dirty="0" err="1"/>
              <a:t>شاری</a:t>
            </a:r>
            <a:r>
              <a:rPr lang="en-US" dirty="0"/>
              <a:t> </a:t>
            </a:r>
            <a:r>
              <a:rPr lang="en-US" dirty="0" err="1"/>
              <a:t>فلۆرانس</a:t>
            </a:r>
            <a:r>
              <a:rPr lang="en-US" dirty="0"/>
              <a:t> و </a:t>
            </a:r>
            <a:r>
              <a:rPr lang="en-US" dirty="0" err="1"/>
              <a:t>دورێر</a:t>
            </a:r>
            <a:r>
              <a:rPr lang="en-US" dirty="0"/>
              <a:t> </a:t>
            </a:r>
            <a:r>
              <a:rPr lang="en-US" dirty="0" err="1"/>
              <a:t>توانی</a:t>
            </a:r>
            <a:r>
              <a:rPr lang="en-US" dirty="0"/>
              <a:t> </a:t>
            </a:r>
            <a:r>
              <a:rPr lang="en-US" dirty="0" err="1"/>
              <a:t>لە</a:t>
            </a:r>
            <a:r>
              <a:rPr lang="en-US" dirty="0"/>
              <a:t> </a:t>
            </a:r>
            <a:r>
              <a:rPr lang="en-US" dirty="0" err="1"/>
              <a:t>ڕێگەی</a:t>
            </a:r>
            <a:r>
              <a:rPr lang="en-US" dirty="0"/>
              <a:t> </a:t>
            </a:r>
            <a:r>
              <a:rPr lang="en-US" dirty="0" err="1"/>
              <a:t>بازرگانی</a:t>
            </a:r>
            <a:r>
              <a:rPr lang="en-US" dirty="0"/>
              <a:t> و </a:t>
            </a:r>
            <a:r>
              <a:rPr lang="en-US" dirty="0" err="1"/>
              <a:t>پیشەسازی</a:t>
            </a:r>
            <a:r>
              <a:rPr lang="en-US" dirty="0"/>
              <a:t> </a:t>
            </a:r>
            <a:r>
              <a:rPr lang="en-US" dirty="0" err="1"/>
              <a:t>شاری</a:t>
            </a:r>
            <a:r>
              <a:rPr lang="en-US" dirty="0"/>
              <a:t> </a:t>
            </a:r>
            <a:r>
              <a:rPr lang="en-US" dirty="0" err="1"/>
              <a:t>نورنبێرگەوە</a:t>
            </a:r>
            <a:r>
              <a:rPr lang="en-US" dirty="0"/>
              <a:t> </a:t>
            </a:r>
            <a:r>
              <a:rPr lang="en-US" dirty="0" err="1"/>
              <a:t>سەرهەڵبدات</a:t>
            </a:r>
            <a:r>
              <a:rPr lang="en-US" dirty="0"/>
              <a:t>. </a:t>
            </a:r>
            <a:r>
              <a:rPr lang="en-US" dirty="0" err="1"/>
              <a:t>شۆڕشی</a:t>
            </a:r>
            <a:r>
              <a:rPr lang="en-US" dirty="0"/>
              <a:t> </a:t>
            </a:r>
            <a:r>
              <a:rPr lang="en-US" dirty="0" err="1"/>
              <a:t>فەرەنسا</a:t>
            </a:r>
            <a:r>
              <a:rPr lang="en-US" dirty="0"/>
              <a:t> </a:t>
            </a:r>
            <a:r>
              <a:rPr lang="en-US" dirty="0" err="1"/>
              <a:t>لەبەر</a:t>
            </a:r>
            <a:r>
              <a:rPr lang="en-US" dirty="0"/>
              <a:t> </a:t>
            </a:r>
            <a:r>
              <a:rPr lang="en-US" dirty="0" err="1"/>
              <a:t>ئەوە</a:t>
            </a:r>
            <a:r>
              <a:rPr lang="en-US" dirty="0"/>
              <a:t> </a:t>
            </a:r>
            <a:r>
              <a:rPr lang="en-US" dirty="0" err="1"/>
              <a:t>ڕووی</a:t>
            </a:r>
            <a:r>
              <a:rPr lang="en-US" dirty="0"/>
              <a:t> </a:t>
            </a:r>
            <a:r>
              <a:rPr lang="en-US" dirty="0" err="1"/>
              <a:t>نەدا</a:t>
            </a:r>
            <a:r>
              <a:rPr lang="en-US" dirty="0"/>
              <a:t> </a:t>
            </a:r>
            <a:r>
              <a:rPr lang="en-US" dirty="0" err="1"/>
              <a:t>کە</a:t>
            </a:r>
            <a:r>
              <a:rPr lang="en-US" dirty="0"/>
              <a:t> </a:t>
            </a:r>
            <a:r>
              <a:rPr lang="en-US" dirty="0" err="1"/>
              <a:t>ڤۆڵتێر</a:t>
            </a:r>
            <a:r>
              <a:rPr lang="en-US" dirty="0"/>
              <a:t> </a:t>
            </a:r>
            <a:r>
              <a:rPr lang="en-US" dirty="0" err="1"/>
              <a:t>تەنزێکی</a:t>
            </a:r>
            <a:r>
              <a:rPr lang="en-US" dirty="0"/>
              <a:t> </a:t>
            </a:r>
            <a:r>
              <a:rPr lang="en-US" dirty="0" err="1"/>
              <a:t>درەوشاوەی</a:t>
            </a:r>
            <a:r>
              <a:rPr lang="en-US" dirty="0"/>
              <a:t> </a:t>
            </a:r>
            <a:r>
              <a:rPr lang="en-US" dirty="0" err="1"/>
              <a:t>نووسیوە</a:t>
            </a:r>
            <a:r>
              <a:rPr lang="en-US" dirty="0"/>
              <a:t> و </a:t>
            </a:r>
            <a:r>
              <a:rPr lang="en-US" dirty="0" err="1"/>
              <a:t>ڕۆسۆ</a:t>
            </a:r>
            <a:r>
              <a:rPr lang="en-US" dirty="0"/>
              <a:t> </a:t>
            </a:r>
            <a:r>
              <a:rPr lang="en-US" dirty="0" err="1"/>
              <a:t>ڕۆمانی</a:t>
            </a:r>
            <a:r>
              <a:rPr lang="en-US" dirty="0"/>
              <a:t> </a:t>
            </a:r>
            <a:r>
              <a:rPr lang="en-US" dirty="0" err="1"/>
              <a:t>هەستیاری</a:t>
            </a:r>
            <a:r>
              <a:rPr lang="en-US" dirty="0"/>
              <a:t> </a:t>
            </a:r>
            <a:r>
              <a:rPr lang="en-US" dirty="0" err="1"/>
              <a:t>نووسیوە</a:t>
            </a:r>
            <a:r>
              <a:rPr lang="en-US" dirty="0"/>
              <a:t>، </a:t>
            </a:r>
            <a:r>
              <a:rPr lang="en-US" dirty="0" err="1"/>
              <a:t>بەڵکو</a:t>
            </a:r>
            <a:r>
              <a:rPr lang="en-US" dirty="0"/>
              <a:t> </a:t>
            </a:r>
            <a:r>
              <a:rPr lang="en-US" dirty="0" err="1"/>
              <a:t>لەبەر</a:t>
            </a:r>
            <a:r>
              <a:rPr lang="en-US" dirty="0"/>
              <a:t> </a:t>
            </a:r>
            <a:r>
              <a:rPr lang="en-US" dirty="0" err="1"/>
              <a:t>ئەوەی</a:t>
            </a:r>
            <a:r>
              <a:rPr lang="en-US" dirty="0"/>
              <a:t> </a:t>
            </a:r>
            <a:r>
              <a:rPr lang="en-US" dirty="0" err="1"/>
              <a:t>چینی</a:t>
            </a:r>
            <a:r>
              <a:rPr lang="en-US" dirty="0"/>
              <a:t> </a:t>
            </a:r>
            <a:r>
              <a:rPr lang="en-US" dirty="0" err="1"/>
              <a:t>ناوەڕاست</a:t>
            </a:r>
            <a:r>
              <a:rPr lang="en-US" dirty="0"/>
              <a:t> </a:t>
            </a:r>
            <a:r>
              <a:rPr lang="en-US" dirty="0" err="1"/>
              <a:t>سەرکردایەتی</a:t>
            </a:r>
            <a:r>
              <a:rPr lang="en-US" dirty="0"/>
              <a:t> </a:t>
            </a:r>
            <a:r>
              <a:rPr lang="en-US" dirty="0" err="1"/>
              <a:t>ئابوورییان</a:t>
            </a:r>
            <a:r>
              <a:rPr lang="en-US" dirty="0"/>
              <a:t> </a:t>
            </a:r>
            <a:r>
              <a:rPr lang="en-US" dirty="0" err="1"/>
              <a:t>گرتە</a:t>
            </a:r>
            <a:r>
              <a:rPr lang="en-US" dirty="0"/>
              <a:t> </a:t>
            </a:r>
            <a:r>
              <a:rPr lang="en-US" dirty="0" err="1"/>
              <a:t>ئەستۆ</a:t>
            </a:r>
            <a:r>
              <a:rPr lang="en-US" dirty="0"/>
              <a:t> و </a:t>
            </a:r>
            <a:r>
              <a:rPr lang="en-US" dirty="0" err="1"/>
              <a:t>پێویستیان</a:t>
            </a:r>
            <a:r>
              <a:rPr lang="en-US" dirty="0"/>
              <a:t> </a:t>
            </a:r>
            <a:r>
              <a:rPr lang="en-US" dirty="0" err="1"/>
              <a:t>بە</a:t>
            </a:r>
            <a:r>
              <a:rPr lang="en-US" dirty="0"/>
              <a:t> </a:t>
            </a:r>
            <a:r>
              <a:rPr lang="en-US" dirty="0" err="1"/>
              <a:t>ئازادی</a:t>
            </a:r>
            <a:r>
              <a:rPr lang="en-US" dirty="0"/>
              <a:t> </a:t>
            </a:r>
            <a:r>
              <a:rPr lang="en-US" dirty="0" err="1"/>
              <a:t>یاسادانان</a:t>
            </a:r>
            <a:r>
              <a:rPr lang="en-US" dirty="0"/>
              <a:t> </a:t>
            </a:r>
            <a:r>
              <a:rPr lang="en-US" dirty="0" err="1"/>
              <a:t>هەبوو</a:t>
            </a:r>
            <a:r>
              <a:rPr lang="en-US" dirty="0"/>
              <a:t> </a:t>
            </a:r>
            <a:r>
              <a:rPr lang="en-US" dirty="0" err="1"/>
              <a:t>بۆ</a:t>
            </a:r>
            <a:r>
              <a:rPr lang="en-US" dirty="0"/>
              <a:t> </a:t>
            </a:r>
            <a:r>
              <a:rPr lang="en-US" dirty="0" err="1"/>
              <a:t>پڕۆژە</a:t>
            </a:r>
            <a:r>
              <a:rPr lang="en-US" dirty="0"/>
              <a:t> و </a:t>
            </a:r>
            <a:r>
              <a:rPr lang="en-US" dirty="0" err="1"/>
              <a:t>بازرگانی</a:t>
            </a:r>
            <a:r>
              <a:rPr lang="en-US" dirty="0"/>
              <a:t> </a:t>
            </a:r>
            <a:r>
              <a:rPr lang="en-US" dirty="0" err="1"/>
              <a:t>خۆیان</a:t>
            </a:r>
            <a:r>
              <a:rPr lang="en-US" dirty="0"/>
              <a:t> و </a:t>
            </a:r>
            <a:r>
              <a:rPr lang="en-US" dirty="0" err="1"/>
              <a:t>تامەزرۆی</a:t>
            </a:r>
            <a:r>
              <a:rPr lang="en-US" dirty="0"/>
              <a:t> </a:t>
            </a:r>
            <a:r>
              <a:rPr lang="en-US" dirty="0" err="1"/>
              <a:t>قبوڵکردنی</a:t>
            </a:r>
            <a:r>
              <a:rPr lang="en-US" dirty="0"/>
              <a:t> </a:t>
            </a:r>
            <a:r>
              <a:rPr lang="en-US" dirty="0" err="1"/>
              <a:t>سۆسیالیزم</a:t>
            </a:r>
            <a:r>
              <a:rPr lang="en-US" dirty="0"/>
              <a:t> و </a:t>
            </a:r>
            <a:r>
              <a:rPr lang="en-US" dirty="0" err="1"/>
              <a:t>بەدەستهێنانی</a:t>
            </a:r>
            <a:r>
              <a:rPr lang="en-US" dirty="0"/>
              <a:t> </a:t>
            </a:r>
            <a:r>
              <a:rPr lang="en-US" dirty="0" err="1"/>
              <a:t>دەسەڵاتی</a:t>
            </a:r>
            <a:r>
              <a:rPr lang="en-US" dirty="0"/>
              <a:t> </a:t>
            </a:r>
            <a:r>
              <a:rPr lang="en-US" dirty="0" err="1"/>
              <a:t>سیاسی</a:t>
            </a:r>
            <a:r>
              <a:rPr lang="en-US" dirty="0"/>
              <a:t> </a:t>
            </a:r>
            <a:r>
              <a:rPr lang="en-US" dirty="0" err="1"/>
              <a:t>بوون</a:t>
            </a:r>
            <a:r>
              <a:rPr lang="en-US" dirty="0"/>
              <a:t>. </a:t>
            </a:r>
            <a:r>
              <a:rPr lang="ar-SA" dirty="0"/>
              <a:t>مارکس ئیدیعای ئەوە نەدەکرد کە تاکەکان هەمیشە بەرژەوەندی ئابووری پاڵنەریان بۆ دروست بووە. دوور بوو لەوەی کە خەیاڵ بکرێت کە ڕەچاوکردنی ماددی دەبێتە هۆی چیرۆکێک. ئابێلارد، یان فێرکارییەکانی بودا یان شیعری کیتس***.</a:t>
            </a:r>
            <a:endParaRPr lang="en-US" dirty="0"/>
          </a:p>
          <a:p>
            <a:pPr algn="just" rtl="1"/>
            <a:endParaRPr lang="en-US" dirty="0"/>
          </a:p>
        </p:txBody>
      </p:sp>
    </p:spTree>
    <p:extLst>
      <p:ext uri="{BB962C8B-B14F-4D97-AF65-F5344CB8AC3E}">
        <p14:creationId xmlns:p14="http://schemas.microsoft.com/office/powerpoint/2010/main" val="3458763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9558"/>
            <a:ext cx="10515600" cy="5617405"/>
          </a:xfrm>
        </p:spPr>
        <p:txBody>
          <a:bodyPr>
            <a:normAutofit lnSpcReduction="10000"/>
          </a:bodyPr>
          <a:lstStyle/>
          <a:p>
            <a:pPr algn="r" rtl="1"/>
            <a:r>
              <a:rPr lang="ar-SA" dirty="0"/>
              <a:t>تێبینی دەکەین کە کاتێک بەربەرەکان هێرشیان کردە سەر ڕۆما، بە لاوازییان زانی، چونکە دانیشتوانی کشتوکاڵی کە پێشتر شەڕکەری ئازا و نیشتمانپەروەریان بۆ سوپاکان دابین کردبوو کە بەرگری لە خاکەکە دەکرد، جێگەی ئەو کۆیلانە گرتەوە کە بە وزەی نیوە دڵ لە زەوییە کشتوکاڵییە فراوانەکاندا کە خاوەندارێتی یەکێکیان دەکرد کەسێک، یان چەند کەسێک. ئەمڕۆ، بێتوانایی کێڵگە بچووکەکان لە بەکارهێنانی باشترین مەکینە بە قازانج، جارێکی دیکە کشتوکاڵ ناچار دەکات کە بە ڕێژەیەکی زۆر لە ژێر خاوەندارێتی سەرمایەداری یان کۆمۆنیستدا بەرهەم بهێنێت. جاران دەگوترا شارستانیەت بەندە بەو پیاوەی کە تەقەمەنی هەیە ، بەڵام ئەو پیاوەی تەقەمەنی هەیە ئیتر بوونی نییە، بەڵکو ئێستا بووەتە “لیڤەر” لە چەرخی تراکتۆر یان ئامێری دروێنەکردندا. کشتوکاڵ خەریکە دەگۆڕێت بۆ پیشەسازی و بەم زووانە جووتیار دەبێت لەنێوان فەرمانبەری یەکێک لە سەرمایەدارەکان و فەرمانبەری دەوڵەتێک هەڵبژێرێت</a:t>
            </a:r>
            <a:r>
              <a:rPr lang="en-US" dirty="0"/>
              <a:t>. </a:t>
            </a:r>
            <a:r>
              <a:rPr lang="ar-SA" dirty="0"/>
              <a:t>لە کۆتاییەکەی تری تەرازووەکەدا مێژوو پێمان دەڵێت ئەوانەی دەتوانن کۆنتڕۆڵی مرۆڤەکان بکەن کۆنترۆڵی ئەو کەسانە دەکەن کە تەنها دەتوانن شتەکان کۆنتڕۆڵ بکەن و ئەوانەی دەتوانن پارە کۆنتڕۆڵ بکەن هەموو شتێک کۆنتڕۆڵ دەکەن.''  و لەوێشەوە بانکدارەکان بەرەو لوتکەی... هەرەمی ئابووری، چونکە چاودێری ڕژێمی کشتوکاڵ و پیشەسازی دەکەن، هاندەری و ئاراستەکردنی ڕۆیشتنی سەرمایە، و پارەکەمان لە دوو و سێدا وەبەردەهێنن</a:t>
            </a:r>
            <a:endParaRPr lang="ar-IQ" dirty="0"/>
          </a:p>
        </p:txBody>
      </p:sp>
    </p:spTree>
    <p:extLst>
      <p:ext uri="{BB962C8B-B14F-4D97-AF65-F5344CB8AC3E}">
        <p14:creationId xmlns:p14="http://schemas.microsoft.com/office/powerpoint/2010/main" val="577006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9115B-05B3-4483-924B-A035C261EE24}"/>
              </a:ext>
            </a:extLst>
          </p:cNvPr>
          <p:cNvSpPr>
            <a:spLocks noGrp="1"/>
          </p:cNvSpPr>
          <p:nvPr>
            <p:ph type="title"/>
          </p:nvPr>
        </p:nvSpPr>
        <p:spPr/>
        <p:txBody>
          <a:bodyPr/>
          <a:lstStyle/>
          <a:p>
            <a:pPr algn="ctr"/>
            <a:r>
              <a:rPr lang="ar-IQ" dirty="0"/>
              <a:t>لایەنى کۆمەڵایەتى و کاریگەرییەکانى لەسەر لێکدانەوەى مێژوو</a:t>
            </a:r>
            <a:endParaRPr lang="en-US" dirty="0"/>
          </a:p>
        </p:txBody>
      </p:sp>
      <p:sp>
        <p:nvSpPr>
          <p:cNvPr id="3" name="Content Placeholder 2">
            <a:extLst>
              <a:ext uri="{FF2B5EF4-FFF2-40B4-BE49-F238E27FC236}">
                <a16:creationId xmlns:a16="http://schemas.microsoft.com/office/drawing/2014/main" id="{74B1664F-A2F7-4ED6-AA54-397077325E53}"/>
              </a:ext>
            </a:extLst>
          </p:cNvPr>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r" rtl="1"/>
            <a:r>
              <a:rPr lang="ar-IQ" sz="2800" dirty="0">
                <a:solidFill>
                  <a:srgbClr val="FF0000"/>
                </a:solidFill>
              </a:rPr>
              <a:t>پەرەپێدانی بیرکردنەوەی مێژوویی لە ڕێگەی بابەتی توێژینەوەی کۆمەڵایەتییەوە</a:t>
            </a:r>
            <a:r>
              <a:rPr lang="ar-JO" sz="2800" dirty="0">
                <a:solidFill>
                  <a:srgbClr val="FF0000"/>
                </a:solidFill>
              </a:rPr>
              <a:t>: </a:t>
            </a:r>
            <a:r>
              <a:rPr lang="ar-IQ" sz="2800" dirty="0">
                <a:solidFill>
                  <a:srgbClr val="FF0000"/>
                </a:solidFill>
              </a:rPr>
              <a:t> </a:t>
            </a:r>
            <a:r>
              <a:rPr lang="ar-IQ" sz="2800" dirty="0"/>
              <a:t>یەکێک لە ئامانجەکانی فێرکردنی مێژوو بریتییە لە زانینی ڕاستی مێژوویی، تێگەیشتن لە ئێستا لە ڕێگەی زانینی ڕابردوو، ڕوونکردنەوە و تێگەیشتن لە پەیوەندییە هۆکارە مێژووییەکان، پەرەپێدانی لێهاتوویی و توانای گشتی و تایبەت، فێربوونی شێوازی مێژوویی بیرکردنەوە، لە ڕێگەی شیکردنەوە و لێکدانەوە و دەرهێنانی زانیارییە مێژووییەکان، و پەرەپێدانی... لایەنە سۆزدارییەکان؛  بۆیە مرۆڤ نابێت مێژوو وەک تەنها بارستەیەک لە ڕووداوە کۆمەڵایەتییەکان، ڕاستییەکان، بەروارەکان، فۆرمەکان و هێماکان سەیر بکات؛  ئەمەش لەبەر ئەوەیە کە هەموو ئەمانە تەنها ڕێگایەکە بۆ زانین و گەشەپێدانی تێگەیشتن سەبارەت بە پەیوەندییەکانی نێوان مرۆڤەکان و ڕووداوەکان</a:t>
            </a:r>
            <a:endParaRPr lang="en-US" dirty="0"/>
          </a:p>
          <a:p>
            <a:endParaRPr lang="en-US" dirty="0"/>
          </a:p>
        </p:txBody>
      </p:sp>
    </p:spTree>
    <p:extLst>
      <p:ext uri="{BB962C8B-B14F-4D97-AF65-F5344CB8AC3E}">
        <p14:creationId xmlns:p14="http://schemas.microsoft.com/office/powerpoint/2010/main" val="3644863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D4A-8A7E-4B70-9E19-DF7B74BB3025}"/>
              </a:ext>
            </a:extLst>
          </p:cNvPr>
          <p:cNvSpPr>
            <a:spLocks noGrp="1"/>
          </p:cNvSpPr>
          <p:nvPr>
            <p:ph type="title"/>
          </p:nvPr>
        </p:nvSpPr>
        <p:spPr>
          <a:xfrm>
            <a:off x="838200" y="365126"/>
            <a:ext cx="10515600" cy="713048"/>
          </a:xfrm>
        </p:spPr>
        <p:txBody>
          <a:bodyPr>
            <a:normAutofit fontScale="90000"/>
          </a:bodyPr>
          <a:lstStyle/>
          <a:p>
            <a:pPr algn="r" rtl="1"/>
            <a:r>
              <a:rPr lang="ar-IQ" dirty="0"/>
              <a:t>  کۆمەلایەتى( لێکدانەوەى ڕەوشت) بۆ مێژوو</a:t>
            </a:r>
            <a:br>
              <a:rPr lang="en-US" dirty="0"/>
            </a:br>
            <a:endParaRPr lang="en-US" dirty="0"/>
          </a:p>
        </p:txBody>
      </p:sp>
      <p:sp>
        <p:nvSpPr>
          <p:cNvPr id="3" name="Content Placeholder 2">
            <a:extLst>
              <a:ext uri="{FF2B5EF4-FFF2-40B4-BE49-F238E27FC236}">
                <a16:creationId xmlns:a16="http://schemas.microsoft.com/office/drawing/2014/main" id="{D86D308A-9D1D-4803-AAE2-31B74E4FE068}"/>
              </a:ext>
            </a:extLst>
          </p:cNvPr>
          <p:cNvSpPr>
            <a:spLocks noGrp="1"/>
          </p:cNvSpPr>
          <p:nvPr>
            <p:ph idx="1"/>
          </p:nvPr>
        </p:nvSpPr>
        <p:spPr>
          <a:xfrm>
            <a:off x="382137" y="791570"/>
            <a:ext cx="11341289" cy="5691117"/>
          </a:xfrm>
          <a:solidFill>
            <a:schemeClr val="accent2">
              <a:lumMod val="20000"/>
              <a:lumOff val="80000"/>
            </a:schemeClr>
          </a:solidFill>
        </p:spPr>
        <p:txBody>
          <a:bodyPr>
            <a:normAutofit/>
          </a:bodyPr>
          <a:lstStyle/>
          <a:p>
            <a:pPr algn="r" rtl="1"/>
            <a:r>
              <a:rPr lang="ar-SA" dirty="0"/>
              <a:t>سروشتی مرۆڤ بە درێژایی مێژوو گۆڕاوە؟ لە ڕووی تیۆریەوە دەبێت هەندێک گۆڕانکاری ڕووبدات. دان بەوەدا دەنرێت کە هەڵبژاردنی سروشتی جیاوازی دەروونی و جەستەیی دەگرێتەوە و مێژووی ناسراویش ئاماژە بە گۆڕانکارییەکی زۆر لە ڕەفتاری مرۆڤدا ناکات. یۆنانیەکان لە سەردەمی ئەفلاتوندا زۆر هاوشێوەی فەرەنسییەکان لە سەدەکانی مۆدێرن ڕەفتاریان دەکرد. ڕۆمییەکان وەک ئینگلیزەکان ڕەفتاریان دەکرد. بەڵام ئامراز و میدیاکان دەگۆڕدرێن. سەبارەت بە پاڵنەر و ئامانجەکان، وەک چالاک بوون یان پشوودان، یان بەدەستهێنان یان بەخشین، یان کوشتن </a:t>
            </a:r>
            <a:endParaRPr lang="ar-IQ" dirty="0"/>
          </a:p>
          <a:p>
            <a:pPr marL="0" indent="0" algn="r" rtl="1">
              <a:buNone/>
            </a:pPr>
            <a:r>
              <a:rPr lang="ar-SA" dirty="0"/>
              <a:t>یان پاشەکشەکردن، یان بەدوای پەیوەندی یان تایبەتمەندی</a:t>
            </a:r>
            <a:r>
              <a:rPr lang="ar-JO" dirty="0"/>
              <a:t>ي</a:t>
            </a:r>
            <a:r>
              <a:rPr lang="ar-IQ" dirty="0"/>
              <a:t>ەکانیان.</a:t>
            </a:r>
          </a:p>
          <a:p>
            <a:pPr marL="0" indent="0" algn="r" rtl="1">
              <a:buNone/>
            </a:pPr>
            <a:r>
              <a:rPr lang="ar-IQ" dirty="0"/>
              <a:t>لە دیاترین ئەو خاڵانەى کاریگەرییان هەبووە لەسەر لێکدانەوەى کۆمەڵایەتى</a:t>
            </a:r>
          </a:p>
          <a:p>
            <a:pPr marL="0" indent="0" algn="r" rtl="1">
              <a:buNone/>
            </a:pPr>
            <a:r>
              <a:rPr lang="ar-IQ" dirty="0"/>
              <a:t>ڕەوشە کۆمەڵایەتیەکان ، نزیکى کۆمەڵایەتى (دەمارگیرى هۆزایەتى)، ئاژاوە کۆمەڵایەتیەکان، ترسە کۆمەڵایەتیەکان، ڕادەى پێشکەوتنى کۆمەڵگا</a:t>
            </a:r>
            <a:endParaRPr lang="en-US" dirty="0"/>
          </a:p>
        </p:txBody>
      </p:sp>
    </p:spTree>
    <p:extLst>
      <p:ext uri="{BB962C8B-B14F-4D97-AF65-F5344CB8AC3E}">
        <p14:creationId xmlns:p14="http://schemas.microsoft.com/office/powerpoint/2010/main" val="673865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8B686-3F82-4C37-9E9F-4155BC49D457}"/>
              </a:ext>
            </a:extLst>
          </p:cNvPr>
          <p:cNvSpPr>
            <a:spLocks noGrp="1"/>
          </p:cNvSpPr>
          <p:nvPr>
            <p:ph idx="1"/>
          </p:nvPr>
        </p:nvSpPr>
        <p:spPr>
          <a:xfrm>
            <a:off x="838200" y="901148"/>
            <a:ext cx="10515600" cy="5275815"/>
          </a:xfrm>
          <a:solidFill>
            <a:schemeClr val="accent2">
              <a:lumMod val="40000"/>
              <a:lumOff val="60000"/>
            </a:schemeClr>
          </a:solidFill>
        </p:spPr>
        <p:txBody>
          <a:bodyPr>
            <a:noAutofit/>
          </a:bodyPr>
          <a:lstStyle/>
          <a:p>
            <a:pPr algn="r" rtl="1"/>
            <a:r>
              <a:rPr lang="ar-SA" sz="2000" dirty="0">
                <a:solidFill>
                  <a:srgbClr val="FF0000"/>
                </a:solidFill>
                <a:effectLst/>
                <a:latin typeface="inherit"/>
                <a:ea typeface="Times New Roman" panose="02020603050405020304" pitchFamily="18" charset="0"/>
                <a:cs typeface="Segoe UI" panose="020B0502040204020203" pitchFamily="34" charset="0"/>
              </a:rPr>
              <a:t>لێهاتوویی دۆزینەوەی چارەسەر بۆ کێشەکان</a:t>
            </a:r>
            <a:r>
              <a:rPr lang="ar-SA" sz="2000" dirty="0">
                <a:solidFill>
                  <a:srgbClr val="000000"/>
                </a:solidFill>
                <a:effectLst/>
                <a:latin typeface="inherit"/>
                <a:ea typeface="Times New Roman" panose="02020603050405020304" pitchFamily="18" charset="0"/>
                <a:cs typeface="Segoe UI" panose="020B0502040204020203" pitchFamily="34" charset="0"/>
              </a:rPr>
              <a:t>: زۆرجار زاناکان ناتوانن شتێکی وەک مۆمیای تاکێک دەستنیشان بکەن کە نازانن لە چ سەردەمێکدا ژیاوە، ئەمەش یەکێکە لەو جۆرە کێشانەی کە ڕووبەڕووی شوێنەوارناسەکان دەبێتەوە، بۆیە دەبێت هەیانبێت لێهاتوویی دۆزینەوەی چارەسەر بۆ کێشەکان نابێت بەهۆی نەزانییان لە سەردەمی مۆمیادا ڕابگیرێن.وە بۆ ئەوەی هەوڵبدەین ئەو کاتە ئاشکرا بکەن کە تێیدا بوونی هەبووە، بۆمان دەردەکەوێت کە ئێسک و ماوەتەوە شیکارییان کردووە بۆ ئەوەی بزانن ئایا مێینە بووە یان نا یان نێر، هەروەها دیاریکردنی تەمەنی و بەرواری مردنی</a:t>
            </a:r>
            <a:endParaRPr lang="ar-IQ" sz="2000" dirty="0">
              <a:solidFill>
                <a:srgbClr val="000000"/>
              </a:solidFill>
              <a:effectLst/>
              <a:latin typeface="inherit"/>
              <a:ea typeface="Times New Roman" panose="02020603050405020304" pitchFamily="18" charset="0"/>
              <a:cs typeface="Segoe UI" panose="020B0502040204020203" pitchFamily="34" charset="0"/>
            </a:endParaRPr>
          </a:p>
          <a:p>
            <a:pPr algn="r" rtl="1"/>
            <a:r>
              <a:rPr lang="en-US" sz="2000" dirty="0">
                <a:solidFill>
                  <a:srgbClr val="000000"/>
                </a:solidFill>
                <a:effectLst/>
                <a:latin typeface="inherit"/>
                <a:ea typeface="Times New Roman" panose="02020603050405020304" pitchFamily="18" charset="0"/>
                <a:cs typeface="Segoe UI" panose="020B0502040204020203" pitchFamily="34" charset="0"/>
              </a:rPr>
              <a:t>. </a:t>
            </a:r>
            <a:r>
              <a:rPr lang="ar-SA" sz="2000" dirty="0">
                <a:solidFill>
                  <a:srgbClr val="FF0000"/>
                </a:solidFill>
                <a:effectLst/>
                <a:latin typeface="inherit"/>
                <a:ea typeface="Times New Roman" panose="02020603050405020304" pitchFamily="18" charset="0"/>
                <a:cs typeface="Segoe UI" panose="020B0502040204020203" pitchFamily="34" charset="0"/>
              </a:rPr>
              <a:t>لێهاتوویی دابەشکردنی مێژوو بەسەر قۆناغە زەمەنییەکان</a:t>
            </a:r>
            <a:r>
              <a:rPr lang="ar-SA" sz="2000" dirty="0">
                <a:solidFill>
                  <a:srgbClr val="000000"/>
                </a:solidFill>
                <a:effectLst/>
                <a:latin typeface="inherit"/>
                <a:ea typeface="Times New Roman" panose="02020603050405020304" pitchFamily="18" charset="0"/>
                <a:cs typeface="Segoe UI" panose="020B0502040204020203" pitchFamily="34" charset="0"/>
              </a:rPr>
              <a:t>: هەرچەندە مشتومڕێکی بەرفراوان لە نێوان زانایان و مێژوونووساندا هەیە سەبارەت بە چۆنیەتی دابەشکردنی مێژوو و ڕێکوپێکی کرۆنۆلۆژی؛ بەڵام زانینی قۆناغە کاتیەکان و دابەشکردنی سەردەمە مێژووییەکان کارامەیییەکی باشە بۆ یادکردنەوەی ڕووداوەکان و بەستنەوەیان بەیەکەوە، پێویستە خوێندکار لە ڕیزبەندی کرۆنۆلۆژی ڕووداوەکان تێبگات، وەک پێشتر ئاماژەمان پێدا، بۆ ئەوەی بزانێت نووسەرانی کتێبی خوێندنەکەی چۆن پەروەردەییەکەی دابەشکردووە نزیک بوونەوە</a:t>
            </a:r>
            <a:r>
              <a:rPr lang="en-US" sz="2000" dirty="0">
                <a:solidFill>
                  <a:srgbClr val="000000"/>
                </a:solidFill>
                <a:effectLst/>
                <a:latin typeface="inherit"/>
                <a:ea typeface="Times New Roman" panose="02020603050405020304" pitchFamily="18" charset="0"/>
                <a:cs typeface="Segoe UI" panose="020B0502040204020203" pitchFamily="34" charset="0"/>
              </a:rPr>
              <a:t>. </a:t>
            </a:r>
            <a:r>
              <a:rPr lang="ar-SA" sz="2000" dirty="0">
                <a:solidFill>
                  <a:srgbClr val="000000"/>
                </a:solidFill>
                <a:effectLst/>
                <a:latin typeface="inherit"/>
                <a:ea typeface="Times New Roman" panose="02020603050405020304" pitchFamily="18" charset="0"/>
                <a:cs typeface="Segoe UI" panose="020B0502040204020203" pitchFamily="34" charset="0"/>
              </a:rPr>
              <a:t>لێهاتوویی تێگەیشتنی مێژوویی: لێهاتوویی تێگەیشتنی مێژوویی پێویستی بە داهێنان و خەیاڵی کێوی هەیە، ئەگەر بتەوێت هۆکارەکانی بڕیارێک بزانیت؛ دەبێت خۆت بخەیتە شوێنی ئەو کەسانەی دەیخوێننەوە بۆ ئەوەی کۆنتێکستی ڕووداوەکان لە سەردەمی خۆیاندا بدۆزیتەوە، ئەمەش وا دەکات لە کۆتایی خوێندنەوەی هەر بڕگەیەکی مێژووییدا بتوانیت ڕووداوەکە دیاری بکەیت، شوێنی... ڕوودانی، ئەو هۆکارانەی کە بوونەتە هۆی دروستبوونی، و دەرئەنجامەکانی دەرئەنجامی</a:t>
            </a:r>
            <a:r>
              <a:rPr lang="en-US" sz="2000" dirty="0">
                <a:solidFill>
                  <a:srgbClr val="1C1E21"/>
                </a:solidFill>
                <a:effectLst/>
                <a:latin typeface="inherit"/>
                <a:ea typeface="Times New Roman" panose="02020603050405020304" pitchFamily="18" charset="0"/>
                <a:cs typeface="Segoe UI" panose="020B0502040204020203"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6616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AD5518-951D-4490-80A0-9F9E57E58C06}"/>
              </a:ext>
            </a:extLst>
          </p:cNvPr>
          <p:cNvSpPr>
            <a:spLocks noGrp="1"/>
          </p:cNvSpPr>
          <p:nvPr>
            <p:ph idx="1"/>
          </p:nvPr>
        </p:nvSpPr>
        <p:spPr>
          <a:xfrm>
            <a:off x="423081" y="834887"/>
            <a:ext cx="10930719" cy="5838868"/>
          </a:xfrm>
          <a:solidFill>
            <a:schemeClr val="accent4">
              <a:lumMod val="40000"/>
              <a:lumOff val="60000"/>
            </a:schemeClr>
          </a:solidFill>
        </p:spPr>
        <p:txBody>
          <a:bodyPr>
            <a:noAutofit/>
          </a:bodyPr>
          <a:lstStyle/>
          <a:p>
            <a:pPr marL="0" indent="0" algn="r">
              <a:buNone/>
            </a:pPr>
            <a:r>
              <a:rPr lang="ar-IQ" dirty="0">
                <a:solidFill>
                  <a:srgbClr val="FF0000"/>
                </a:solidFill>
                <a:cs typeface="+mj-cs"/>
              </a:rPr>
              <a:t>هەندێک لە تواناکانی بیرکردنەوە کە دەتوانرێت لە کاتی خوێندنەوەی مێژوودا پەرەی پێبدرێت بریتین لە:</a:t>
            </a:r>
          </a:p>
          <a:p>
            <a:pPr marL="0" indent="0" algn="r">
              <a:buNone/>
            </a:pPr>
            <a:r>
              <a:rPr lang="ar-IQ" sz="3600" dirty="0">
                <a:solidFill>
                  <a:srgbClr val="FF0000"/>
                </a:solidFill>
                <a:cs typeface="+mj-cs"/>
              </a:rPr>
              <a:t>هەنگاوەکانى پەرپێدانى تواناى بیرکردنەوەى میژوو</a:t>
            </a:r>
            <a:endParaRPr lang="ar-IQ" sz="3600" dirty="0"/>
          </a:p>
          <a:p>
            <a:pPr marL="0" indent="0" algn="r">
              <a:buNone/>
            </a:pPr>
            <a:r>
              <a:rPr lang="ar-IQ" sz="1600" dirty="0"/>
              <a:t> 1. </a:t>
            </a:r>
            <a:r>
              <a:rPr lang="ar-IQ" sz="1800" dirty="0">
                <a:solidFill>
                  <a:srgbClr val="FF0000"/>
                </a:solidFill>
              </a:rPr>
              <a:t>شیکاری ڕەخنەیی</a:t>
            </a:r>
            <a:r>
              <a:rPr lang="ar-IQ" sz="1800" dirty="0"/>
              <a:t>: توانای شیکردنەوە و هەڵسەنگاندنی ڕەخنەیی ڕووداوە مێژووییەکان، و تێگەیشتن</a:t>
            </a:r>
            <a:r>
              <a:rPr lang="ar-IQ" sz="1800" dirty="0">
                <a:solidFill>
                  <a:srgbClr val="FF0000"/>
                </a:solidFill>
                <a:cs typeface="+mj-cs"/>
              </a:rPr>
              <a:t>:</a:t>
            </a:r>
            <a:r>
              <a:rPr lang="ar-IQ" sz="1800" dirty="0"/>
              <a:t> لە هۆکار و کاریگەری و دەرئەنجامەکانی ئەو ڕووداوانە.</a:t>
            </a:r>
          </a:p>
          <a:p>
            <a:pPr marL="0" indent="0" algn="r">
              <a:buNone/>
            </a:pPr>
            <a:r>
              <a:rPr lang="ar-IQ" sz="1800" dirty="0"/>
              <a:t> 2- </a:t>
            </a:r>
            <a:r>
              <a:rPr lang="ar-IQ" sz="1800" dirty="0">
                <a:solidFill>
                  <a:srgbClr val="FF0000"/>
                </a:solidFill>
              </a:rPr>
              <a:t>بیرکردنەوەی ڕەخنەیی</a:t>
            </a:r>
            <a:r>
              <a:rPr lang="ar-IQ" sz="1800" dirty="0"/>
              <a:t>: توانای هەڵسەنگاندنی بەڵگە و سەرچاوە مێژووییەکان و پشتڕاستکردنەوەی ڕەوایەتی و متمانەپێکراوییان و دەرەنجامە ڕاستەکان لەسەر بنەمای ئەو بەڵگانە.</a:t>
            </a:r>
          </a:p>
          <a:p>
            <a:pPr marL="0" indent="0" algn="r">
              <a:buNone/>
            </a:pPr>
            <a:endParaRPr lang="ar-IQ" sz="1800" dirty="0"/>
          </a:p>
          <a:p>
            <a:pPr marL="0" indent="0" algn="r">
              <a:buNone/>
            </a:pPr>
            <a:r>
              <a:rPr lang="ar-IQ" sz="1800" dirty="0"/>
              <a:t> 3</a:t>
            </a:r>
            <a:r>
              <a:rPr lang="ar-IQ" sz="1800" dirty="0">
                <a:solidFill>
                  <a:srgbClr val="FF0000"/>
                </a:solidFill>
              </a:rPr>
              <a:t>. شیکردنەوەی سیاسی: </a:t>
            </a:r>
            <a:r>
              <a:rPr lang="ar-IQ" sz="1800" dirty="0"/>
              <a:t>توانای تێگەیشتن لەو فاکتەرە سیاسییانەی کە کاریگەرییان لەسەر پەرەسەندنی ڕووداوە مێژووییەکان و پێکهێنانی سیستەمی سیاسی هەیە.</a:t>
            </a:r>
          </a:p>
          <a:p>
            <a:pPr marL="0" indent="0" algn="r">
              <a:buNone/>
            </a:pPr>
            <a:endParaRPr lang="ar-IQ" sz="1800" dirty="0"/>
          </a:p>
          <a:p>
            <a:pPr marL="0" indent="0" algn="r">
              <a:buNone/>
            </a:pPr>
            <a:r>
              <a:rPr lang="ar-IQ" sz="1800" dirty="0"/>
              <a:t> 4- بیرکردنەوەی ئابووری: توانای تێگەیشتن لە هۆکارە ئابوورییەکان کە کاریگەرییان لەسەر مێژوو هەیە، وەک بازرگانی و ئابووری و گەشەی ئابووری.</a:t>
            </a:r>
          </a:p>
          <a:p>
            <a:pPr marL="0" indent="0" algn="r">
              <a:buNone/>
            </a:pPr>
            <a:endParaRPr lang="ar-IQ" sz="1800" dirty="0"/>
          </a:p>
          <a:p>
            <a:pPr marL="0" indent="0" algn="r">
              <a:buNone/>
            </a:pPr>
            <a:r>
              <a:rPr lang="ar-IQ" sz="1800" dirty="0"/>
              <a:t> 5- بیرکردنەوەی کۆمەڵایەتی: توانای تێگەیشتن لەو هۆکارە کۆمەڵایەتیانەی کە کاریگەرییان لەسەر مێژوو هەیە، وەک گۆڕانکاری کۆمەڵگە و کولتوور و بەهاکان.</a:t>
            </a:r>
          </a:p>
          <a:p>
            <a:pPr marL="0" indent="0" algn="r">
              <a:buNone/>
            </a:pPr>
            <a:endParaRPr lang="ar-IQ" sz="1600" dirty="0"/>
          </a:p>
          <a:p>
            <a:pPr marL="0" indent="0" algn="r">
              <a:buNone/>
            </a:pPr>
            <a:r>
              <a:rPr lang="ar-IQ" sz="1600" dirty="0"/>
              <a:t> </a:t>
            </a:r>
            <a:endParaRPr lang="en-US" sz="1600" dirty="0"/>
          </a:p>
        </p:txBody>
      </p:sp>
    </p:spTree>
    <p:extLst>
      <p:ext uri="{BB962C8B-B14F-4D97-AF65-F5344CB8AC3E}">
        <p14:creationId xmlns:p14="http://schemas.microsoft.com/office/powerpoint/2010/main" val="365034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90CE8-9E96-41CA-9110-BD1F33F8EE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34318A-B794-4CEA-AC3C-D66E5800586B}"/>
              </a:ext>
            </a:extLst>
          </p:cNvPr>
          <p:cNvSpPr>
            <a:spLocks noGrp="1"/>
          </p:cNvSpPr>
          <p:nvPr>
            <p:ph idx="1"/>
          </p:nvPr>
        </p:nvSpPr>
        <p:spPr/>
        <p:txBody>
          <a:bodyPr/>
          <a:lstStyle/>
          <a:p>
            <a:pPr marL="0" indent="0" algn="r">
              <a:buNone/>
            </a:pPr>
            <a:r>
              <a:rPr lang="ar-IQ" sz="2800" dirty="0"/>
              <a:t>٦- </a:t>
            </a:r>
            <a:r>
              <a:rPr lang="ar-IQ" sz="2800" dirty="0">
                <a:solidFill>
                  <a:srgbClr val="FF0000"/>
                </a:solidFill>
              </a:rPr>
              <a:t>بیرکردنەوەی کولتووری</a:t>
            </a:r>
            <a:r>
              <a:rPr lang="ar-IQ" sz="2800" dirty="0"/>
              <a:t>: توانای تێگەیشتن لە کاریگەرییە کولتوورییەکان لەسەر مێژوو، وەک ئەدەب و هونەر و ئایین و بیروباوەڕەکان.</a:t>
            </a:r>
          </a:p>
          <a:p>
            <a:pPr marL="0" indent="0" algn="r">
              <a:buNone/>
            </a:pPr>
            <a:endParaRPr lang="ar-IQ" sz="2800" dirty="0"/>
          </a:p>
          <a:p>
            <a:pPr marL="0" indent="0" algn="r">
              <a:buNone/>
            </a:pPr>
            <a:r>
              <a:rPr lang="ar-IQ" sz="2800" dirty="0"/>
              <a:t> 7- </a:t>
            </a:r>
            <a:r>
              <a:rPr lang="ar-IQ" sz="2800" dirty="0">
                <a:solidFill>
                  <a:srgbClr val="FF0000"/>
                </a:solidFill>
              </a:rPr>
              <a:t>بیرکردنەوەی ئەخلاقی: </a:t>
            </a:r>
            <a:r>
              <a:rPr lang="ar-IQ" sz="2800" dirty="0"/>
              <a:t>توانای بیرکردنەوە لە ئەخلاق و بەها ئەخلاقییەکان کە ڕێنمایی و کاریگەرییان لەسەر ڕووداوە مێژووییەکان هەیە.</a:t>
            </a:r>
          </a:p>
          <a:p>
            <a:pPr marL="0" indent="0" algn="r">
              <a:buNone/>
            </a:pPr>
            <a:endParaRPr lang="ar-IQ" sz="2800" dirty="0"/>
          </a:p>
          <a:p>
            <a:pPr marL="0" indent="0" algn="r">
              <a:buNone/>
            </a:pPr>
            <a:r>
              <a:rPr lang="ar-IQ" sz="2800" dirty="0"/>
              <a:t> 8- </a:t>
            </a:r>
            <a:r>
              <a:rPr lang="ar-IQ" sz="2800" dirty="0">
                <a:solidFill>
                  <a:srgbClr val="FF0000"/>
                </a:solidFill>
              </a:rPr>
              <a:t>بیرکردنەوەی سیستماتیک: </a:t>
            </a:r>
            <a:r>
              <a:rPr lang="ar-IQ" sz="2800" dirty="0"/>
              <a:t>توانای بەکارهێنانی میتۆدۆلۆژیای مێژوویی گونجاو بۆ کۆکردنەوە و شیکردنەوە و لێکدانەوەی زانیاری.</a:t>
            </a:r>
            <a:endParaRPr lang="en-US" sz="2800" dirty="0"/>
          </a:p>
          <a:p>
            <a:endParaRPr lang="en-US" dirty="0"/>
          </a:p>
        </p:txBody>
      </p:sp>
    </p:spTree>
    <p:extLst>
      <p:ext uri="{BB962C8B-B14F-4D97-AF65-F5344CB8AC3E}">
        <p14:creationId xmlns:p14="http://schemas.microsoft.com/office/powerpoint/2010/main" val="2536251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3CE079-4533-4694-88E2-DE875B081A0C}"/>
              </a:ext>
            </a:extLst>
          </p:cNvPr>
          <p:cNvSpPr>
            <a:spLocks noGrp="1"/>
          </p:cNvSpPr>
          <p:nvPr>
            <p:ph type="subTitle" idx="1"/>
          </p:nvPr>
        </p:nvSpPr>
        <p:spPr>
          <a:xfrm>
            <a:off x="627797" y="382137"/>
            <a:ext cx="11041039" cy="6100550"/>
          </a:xfrm>
          <a:solidFill>
            <a:schemeClr val="accent4">
              <a:lumMod val="75000"/>
            </a:schemeClr>
          </a:solidFill>
        </p:spPr>
        <p:txBody>
          <a:bodyPr>
            <a:normAutofit/>
          </a:bodyPr>
          <a:lstStyle/>
          <a:p>
            <a:pPr algn="r"/>
            <a:r>
              <a:rPr lang="ar-IQ" dirty="0"/>
              <a:t>:</a:t>
            </a:r>
            <a:r>
              <a:rPr lang="ar-IQ" sz="4000" b="1" dirty="0">
                <a:solidFill>
                  <a:srgbClr val="FF0000"/>
                </a:solidFill>
              </a:rPr>
              <a:t>چوارەم: پەرەپێدانی بیرکردنەوەی مێژوویی</a:t>
            </a:r>
          </a:p>
          <a:p>
            <a:pPr algn="r"/>
            <a:endParaRPr lang="en-US" dirty="0"/>
          </a:p>
          <a:p>
            <a:pPr algn="r"/>
            <a:r>
              <a:rPr lang="ar-IQ" dirty="0"/>
              <a:t>چەندین ڕێگە هەیە بۆ پەرەپێدانی تواناکانی بیرکردنەوەی مێژوویی، لەوانە</a:t>
            </a:r>
          </a:p>
          <a:p>
            <a:pPr algn="r"/>
            <a:endParaRPr lang="ar-IQ" dirty="0"/>
          </a:p>
          <a:p>
            <a:pPr algn="r"/>
            <a:r>
              <a:rPr lang="ar-IQ" dirty="0"/>
              <a:t> 1- خوێندنەوەی کتێبی مێژوویی: دەتوانیت سوود لە خوێندنەوەی کتێب و سەرچاوە مێژووییەکانی پەیوەست بەو قۆناغ و ڕووداوانە وەربگریت کە ئارەزووی خوێندنی دەکەیت.</a:t>
            </a:r>
          </a:p>
          <a:p>
            <a:pPr algn="r"/>
            <a:endParaRPr lang="ar-IQ" dirty="0"/>
          </a:p>
          <a:p>
            <a:pPr algn="r"/>
            <a:r>
              <a:rPr lang="ar-IQ" dirty="0"/>
              <a:t> 2-بەشداریکردن لە گفتوگۆکانی پۆلدا: دەتوانیت بیر لەو پرسیارانە بکەیتەوە کە مامۆستا یان وانەبێژ دەیکات، و لەگەڵ هاوکارەکانت گفتوگۆیان لەسەر بکەیت.</a:t>
            </a:r>
          </a:p>
          <a:p>
            <a:pPr algn="r"/>
            <a:endParaRPr lang="ar-IQ" dirty="0"/>
          </a:p>
          <a:p>
            <a:pPr algn="r"/>
            <a:r>
              <a:rPr lang="ar-IQ" dirty="0"/>
              <a:t> 3- لێکۆڵینەوە و شیکردنەوە: دەکرێت لێکۆڵینەوەی تایبەت لەسەر تەوەری مێژوویی تایبەت بکرێت، هەروەها شیکاری بۆ ئەو سەرچاوە و بەڵگانە بکرێت کە پاڵپشتی ئەو  بیرۆکانەی دەیخەنە ڕوو.</a:t>
            </a:r>
          </a:p>
          <a:p>
            <a:pPr algn="r"/>
            <a:r>
              <a:rPr lang="ar-IQ" dirty="0"/>
              <a:t>٤-  بەکارهێنانی بیرکردنەوەی ڕەخنەیی: دەتوانرێت لە تەکنیکەکانی بیرکردنەوەی ڕەخنەیی وەک لێبڕین، شیکردنەوە، هەڵسەنگاندن بۆ بیرکردنەوەی کاریگەرتر و شارەزاتر بەکاربهێنرێت.</a:t>
            </a:r>
            <a:endParaRPr lang="en-US" dirty="0"/>
          </a:p>
        </p:txBody>
      </p:sp>
    </p:spTree>
    <p:extLst>
      <p:ext uri="{BB962C8B-B14F-4D97-AF65-F5344CB8AC3E}">
        <p14:creationId xmlns:p14="http://schemas.microsoft.com/office/powerpoint/2010/main" val="398684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C558A-2D63-4CD4-8C60-B84C2B835B4B}"/>
              </a:ext>
            </a:extLst>
          </p:cNvPr>
          <p:cNvSpPr>
            <a:spLocks noGrp="1"/>
          </p:cNvSpPr>
          <p:nvPr>
            <p:ph type="title"/>
          </p:nvPr>
        </p:nvSpPr>
        <p:spPr>
          <a:solidFill>
            <a:schemeClr val="accent2">
              <a:lumMod val="60000"/>
              <a:lumOff val="40000"/>
            </a:schemeClr>
          </a:solidFill>
        </p:spPr>
        <p:txBody>
          <a:bodyPr>
            <a:normAutofit fontScale="90000"/>
          </a:bodyPr>
          <a:lstStyle/>
          <a:p>
            <a:pPr algn="just" rtl="1">
              <a:lnSpc>
                <a:spcPct val="115000"/>
              </a:lnSpc>
              <a:spcAft>
                <a:spcPts val="1000"/>
              </a:spcAft>
              <a:tabLst>
                <a:tab pos="362585" algn="r"/>
              </a:tabLst>
            </a:pP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Y" sz="1800" dirty="0">
                <a:effectLst/>
                <a:latin typeface="Calibri" panose="020F0502020204030204" pitchFamily="34" charset="0"/>
                <a:ea typeface="Calibri" panose="020F0502020204030204" pitchFamily="34" charset="0"/>
                <a:cs typeface="Unikurd Hiwa" panose="020B0604030504040204" pitchFamily="34" charset="-78"/>
              </a:rPr>
              <a: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Y" sz="4400" dirty="0">
                <a:effectLst/>
                <a:latin typeface="Calibri" panose="020F0502020204030204" pitchFamily="34" charset="0"/>
                <a:ea typeface="Calibri" panose="020F0502020204030204" pitchFamily="34" charset="0"/>
                <a:cs typeface="Unikurd Hiwa" panose="020B0604030504040204" pitchFamily="34" charset="-78"/>
              </a:rPr>
              <a:t>كاريگه‌رييه‌كانى سه‌ر بيركردنه‌وه‌</a:t>
            </a:r>
            <a:r>
              <a:rPr lang="ar-IQ" sz="4400" dirty="0">
                <a:effectLst/>
                <a:latin typeface="Calibri" panose="020F0502020204030204" pitchFamily="34" charset="0"/>
                <a:ea typeface="Calibri" panose="020F0502020204030204" pitchFamily="34" charset="0"/>
                <a:cs typeface="Unikurd Hiwa" panose="020B0604030504040204" pitchFamily="34" charset="-78"/>
              </a:rPr>
              <a:t> </a:t>
            </a:r>
            <a:r>
              <a:rPr lang="ar-SY" sz="4400" dirty="0">
                <a:effectLst/>
                <a:latin typeface="Calibri" panose="020F0502020204030204" pitchFamily="34" charset="0"/>
                <a:ea typeface="Calibri" panose="020F0502020204030204" pitchFamily="34" charset="0"/>
                <a:cs typeface="Unikurd Hiwa" panose="020B0604030504040204" pitchFamily="34" charset="-78"/>
              </a:rPr>
              <a:t>و لێكدانه‌وه‌ى مێژوويى</a:t>
            </a:r>
            <a:br>
              <a:rPr lang="ar-IQ" sz="4400" b="1" dirty="0"/>
            </a:br>
            <a:endParaRPr lang="en-US" dirty="0"/>
          </a:p>
        </p:txBody>
      </p:sp>
      <p:sp>
        <p:nvSpPr>
          <p:cNvPr id="3" name="Content Placeholder 2">
            <a:extLst>
              <a:ext uri="{FF2B5EF4-FFF2-40B4-BE49-F238E27FC236}">
                <a16:creationId xmlns:a16="http://schemas.microsoft.com/office/drawing/2014/main" id="{62BD5CC0-707D-4195-A00F-5E9D45A4B6D7}"/>
              </a:ext>
            </a:extLst>
          </p:cNvPr>
          <p:cNvSpPr>
            <a:spLocks noGrp="1"/>
          </p:cNvSpPr>
          <p:nvPr>
            <p:ph idx="1"/>
          </p:nvPr>
        </p:nvSpPr>
        <p:spPr/>
        <p:txBody>
          <a:bodyPr/>
          <a:lstStyle/>
          <a:p>
            <a:pPr algn="r"/>
            <a:r>
              <a:rPr lang="ar-IQ" sz="2800" dirty="0">
                <a:effectLst/>
                <a:latin typeface="Calibri" panose="020F0502020204030204" pitchFamily="34" charset="0"/>
                <a:ea typeface="Calibri" panose="020F0502020204030204" pitchFamily="34" charset="0"/>
                <a:cs typeface="Unikurd Hiwa" panose="020B0604030504040204" pitchFamily="34" charset="-78"/>
              </a:rPr>
              <a:t>ا- زانست و هۆشیارى</a:t>
            </a:r>
          </a:p>
          <a:p>
            <a:pPr algn="r"/>
            <a:r>
              <a:rPr lang="ar-SY" sz="2800" dirty="0">
                <a:effectLst/>
                <a:latin typeface="Calibri" panose="020F0502020204030204" pitchFamily="34" charset="0"/>
                <a:ea typeface="Calibri" panose="020F0502020204030204" pitchFamily="34" charset="0"/>
                <a:cs typeface="Unikurd Hiwa" panose="020B0604030504040204" pitchFamily="34" charset="-78"/>
              </a:rPr>
              <a:t>ب-ئاين  </a:t>
            </a:r>
            <a:endParaRPr lang="ar-IQ" sz="2800" dirty="0">
              <a:effectLst/>
              <a:latin typeface="Calibri" panose="020F0502020204030204" pitchFamily="34" charset="0"/>
              <a:ea typeface="Calibri" panose="020F0502020204030204" pitchFamily="34" charset="0"/>
              <a:cs typeface="Unikurd Hiwa" panose="020B0604030504040204" pitchFamily="34" charset="-78"/>
            </a:endParaRPr>
          </a:p>
          <a:p>
            <a:pPr algn="r"/>
            <a:r>
              <a:rPr lang="ar-SY" sz="2800" dirty="0">
                <a:effectLst/>
                <a:latin typeface="Calibri" panose="020F0502020204030204" pitchFamily="34" charset="0"/>
                <a:ea typeface="Calibri" panose="020F0502020204030204" pitchFamily="34" charset="0"/>
                <a:cs typeface="Unikurd Hiwa" panose="020B0604030504040204" pitchFamily="34" charset="-78"/>
              </a:rPr>
              <a:t>  ج-لايه‌نى سياسى</a:t>
            </a:r>
            <a:endParaRPr lang="ar-IQ" sz="2800" dirty="0">
              <a:effectLst/>
              <a:latin typeface="Calibri" panose="020F0502020204030204" pitchFamily="34" charset="0"/>
              <a:ea typeface="Calibri" panose="020F0502020204030204" pitchFamily="34" charset="0"/>
              <a:cs typeface="Unikurd Hiwa" panose="020B0604030504040204" pitchFamily="34" charset="-78"/>
            </a:endParaRPr>
          </a:p>
          <a:p>
            <a:pPr algn="r"/>
            <a:r>
              <a:rPr lang="ar-SY" sz="2800" dirty="0">
                <a:effectLst/>
                <a:latin typeface="Calibri" panose="020F0502020204030204" pitchFamily="34" charset="0"/>
                <a:ea typeface="Calibri" panose="020F0502020204030204" pitchFamily="34" charset="0"/>
                <a:cs typeface="Unikurd Hiwa" panose="020B0604030504040204" pitchFamily="34" charset="-78"/>
              </a:rPr>
              <a:t> د-لايه‌نى ئابوورى و كۆمه‌ڵايه‌تى</a:t>
            </a:r>
            <a:endParaRPr lang="en-US" dirty="0"/>
          </a:p>
        </p:txBody>
      </p:sp>
    </p:spTree>
    <p:extLst>
      <p:ext uri="{BB962C8B-B14F-4D97-AF65-F5344CB8AC3E}">
        <p14:creationId xmlns:p14="http://schemas.microsoft.com/office/powerpoint/2010/main" val="541099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56B5A1-D60D-4FA2-8A0A-8EACF03E18B0}"/>
              </a:ext>
            </a:extLst>
          </p:cNvPr>
          <p:cNvSpPr>
            <a:spLocks noGrp="1"/>
          </p:cNvSpPr>
          <p:nvPr>
            <p:ph idx="1"/>
          </p:nvPr>
        </p:nvSpPr>
        <p:spPr>
          <a:xfrm>
            <a:off x="383325" y="424067"/>
            <a:ext cx="10930719" cy="5817705"/>
          </a:xfrm>
          <a:solidFill>
            <a:schemeClr val="accent2">
              <a:lumMod val="20000"/>
              <a:lumOff val="80000"/>
            </a:schemeClr>
          </a:solidFill>
        </p:spPr>
        <p:txBody>
          <a:bodyPr>
            <a:noAutofit/>
          </a:bodyPr>
          <a:lstStyle/>
          <a:p>
            <a:pPr marL="0" indent="0" algn="ctr">
              <a:buNone/>
            </a:pPr>
            <a:r>
              <a:rPr lang="ar-SY" sz="2000" dirty="0">
                <a:effectLst/>
                <a:latin typeface="Calibri" panose="020F0502020204030204" pitchFamily="34" charset="0"/>
                <a:ea typeface="Calibri" panose="020F0502020204030204" pitchFamily="34" charset="0"/>
                <a:cs typeface="Unikurd Hiwa" panose="020B0604030504040204" pitchFamily="34" charset="-78"/>
              </a:rPr>
              <a:t>أ-</a:t>
            </a:r>
            <a:r>
              <a:rPr lang="ar-IQ" sz="2000" dirty="0">
                <a:effectLst/>
                <a:latin typeface="Calibri" panose="020F0502020204030204" pitchFamily="34" charset="0"/>
                <a:ea typeface="Calibri" panose="020F0502020204030204" pitchFamily="34" charset="0"/>
                <a:cs typeface="Unikurd Hiwa" panose="020B0604030504040204" pitchFamily="34" charset="-78"/>
              </a:rPr>
              <a:t>کاریگەرى </a:t>
            </a:r>
            <a:r>
              <a:rPr lang="ar-SY" sz="2000" dirty="0">
                <a:effectLst/>
                <a:latin typeface="Calibri" panose="020F0502020204030204" pitchFamily="34" charset="0"/>
                <a:ea typeface="Calibri" panose="020F0502020204030204" pitchFamily="34" charset="0"/>
                <a:cs typeface="Unikurd Hiwa" panose="020B0604030504040204" pitchFamily="34" charset="-78"/>
              </a:rPr>
              <a:t>زانست و هۆشيار</a:t>
            </a:r>
            <a:r>
              <a:rPr lang="ar-IQ" sz="2000" dirty="0">
                <a:effectLst/>
                <a:latin typeface="Calibri" panose="020F0502020204030204" pitchFamily="34" charset="0"/>
                <a:ea typeface="Calibri" panose="020F0502020204030204" pitchFamily="34" charset="0"/>
                <a:cs typeface="Unikurd Hiwa" panose="020B0604030504040204" pitchFamily="34" charset="-78"/>
              </a:rPr>
              <a:t>ى لەسەر لێکدانەوەى مێژوو</a:t>
            </a:r>
            <a:r>
              <a:rPr lang="ar-SY" sz="2000" dirty="0">
                <a:effectLst/>
                <a:latin typeface="Calibri" panose="020F0502020204030204" pitchFamily="34" charset="0"/>
                <a:ea typeface="Calibri" panose="020F0502020204030204" pitchFamily="34" charset="0"/>
                <a:cs typeface="Unikurd Hiwa" panose="020B0604030504040204" pitchFamily="34" charset="-78"/>
              </a:rPr>
              <a:t>ى </a:t>
            </a:r>
            <a:endParaRPr lang="ar-IQ" sz="2000" dirty="0">
              <a:effectLst/>
              <a:latin typeface="Calibri" panose="020F0502020204030204" pitchFamily="34" charset="0"/>
              <a:ea typeface="Calibri" panose="020F0502020204030204" pitchFamily="34" charset="0"/>
              <a:cs typeface="Unikurd Hiwa" panose="020B0604030504040204" pitchFamily="34" charset="-78"/>
            </a:endParaRPr>
          </a:p>
          <a:p>
            <a:pPr algn="ctr"/>
            <a:br>
              <a:rPr lang="ar-IQ" sz="2000" dirty="0"/>
            </a:br>
            <a:r>
              <a:rPr lang="ar-IQ" sz="2000" dirty="0"/>
              <a:t>   یەکەم: زانستە کۆمەڵایەتی و مرۆییەکان: </a:t>
            </a:r>
          </a:p>
          <a:p>
            <a:pPr algn="just" rtl="1"/>
            <a:r>
              <a:rPr lang="ar-IQ" sz="2000" dirty="0"/>
              <a:t>1 ئەنترۆپۆلۆژی (ئەنترۆپۆلۆژی) ئه م زانسته به یه کێک له زانسته کۆمه ڵایه تییه گونجاوه کان داده نرێت بۆ مێژوونووسان، چونکه ئه نترۆپۆلۆجیست و مێژوونووسان له کاتی لێکۆڵینه وه یدا تووشی کێشه ی هاوشێوه ده بن، به ڵام مرۆڤناسه کان له که لتووری مرۆڤی سه ڕه تایی به گشتی لێکۆڵینه وه ده که ن، له کاتێکدا مێژوونووسان ڵێکۆلینەوە لە  مرۆڤی شارستانی ده که ن.</a:t>
            </a:r>
          </a:p>
          <a:p>
            <a:pPr algn="just" rtl="1"/>
            <a:r>
              <a:rPr lang="ar-IQ" sz="2000" dirty="0"/>
              <a:t> 2- شوێنەوارناسی: بەدوای دۆزینەوەی سروشت و کولتوری مرۆڤی پێش مێژوودا دەگەڕێت لە ڕێگەی گەڕان و پشکنینەوە هەڵکۆڵینە شوێنەوارناسی و شوێنەوارناسیەکان.  لە مێژوونووسی بایەخ بەمێژوو و بیرکردنەوە لە شوینەوارییەکان دەدرێت</a:t>
            </a:r>
          </a:p>
          <a:p>
            <a:pPr algn="just" rtl="1"/>
            <a:r>
              <a:rPr lang="ar-IQ" sz="2000" dirty="0"/>
              <a:t>3- جوگرافیا: . جوگرافیا یەکێکە لەو زانستانەی کە پەیوەندی بە مێژووەوە هەیە، بەو پێیەی پەیوەندییەکی نزیک لە نێوانیاندا هەیە، بە واتایەکی تر لەنێوان کات و شوێندا. لێکۆڵینەوە لە هەلومەرج و دیاردە جوگرافییەکان، جووڵەی مێژوو لە ڕێگەی ئەوانەوە ڕوون دەکاتەوە. توێژەر لە مێژوودا ناتوانێت دەستبەرداری توێژینەوە جوگرافییەکان بێت لە لقەکانیدا، وەک (جوگرافیای ئابووری، سیاسی، مرۆیی و بەرهەمهێنان. توێژەر لە مێژووی ئابووریدا بۆ نموونە دەبێت ناوچەکانی بەرهەمهێنان، جۆری خاک، جۆرەکانی بەروبووم، بارودۆخی گەشەکردنیان، و وەرزەکانیان، چونکە توێژەر لە... بواری شارەزایی و مەودای لێکۆڵینەوەکانی. </a:t>
            </a:r>
          </a:p>
          <a:p>
            <a:pPr algn="just" rtl="1"/>
            <a:r>
              <a:rPr lang="ar-IQ" sz="2000" dirty="0"/>
              <a:t>4- کۆمەڵناسی: ئەم زانستە بە یەکێک لەو زانستانە دادەنرێت کە پەیوەندییەکی نزیک بە زانستی مێژووەوە هەیە، کە مێژوونووس پێویستی بە فێربوونی هەیە بۆ ئەوەی یارمەتی بدات لە هەندێک ڕووداوی مێژوویی تێبگات، کۆمەڵناسی وەک زانستە مرۆییەکان لێکۆڵینەوەیەکی هەمەلایەنە لە کردار و پەیوەندییەکانی مرۆڤ ئەنجام دەدات هەروەها دەزانرێت کە مێژوو حەزی لە دیراسەکردنی گۆڕانی کۆمەڵایەتییە هەروەک چۆن حەزی لە دیراسەکردنی گۆڕانی سیاسی و ئایینی و سەربازییە، واتە حەزی لە دیراسەکردنی گۆڕانکاری کۆمەڵایەتییە جێگەی خۆی لە کۆمەڵگادا. بۆنموونە دیاردە نامۆکانى کۆمەڵگا وەک خراپەکارى کوشتن و دزین ، پرۆسەى هاوسەرگیرى ، جیابوونەوە، هەژارى ، ڕیژەکەى لە سەردەمە جیاوازەکان چۆن بوو، لەکۆن ، سەدەى ناوەڕاست و نوی</a:t>
            </a:r>
          </a:p>
        </p:txBody>
      </p:sp>
    </p:spTree>
    <p:extLst>
      <p:ext uri="{BB962C8B-B14F-4D97-AF65-F5344CB8AC3E}">
        <p14:creationId xmlns:p14="http://schemas.microsoft.com/office/powerpoint/2010/main" val="1432062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331"/>
            <a:ext cx="10515600" cy="5453632"/>
          </a:xfrm>
        </p:spPr>
        <p:txBody>
          <a:bodyPr>
            <a:normAutofit fontScale="92500" lnSpcReduction="20000"/>
          </a:bodyPr>
          <a:lstStyle/>
          <a:p>
            <a:pPr algn="just" rtl="1"/>
            <a:endParaRPr lang="ar-IQ" dirty="0"/>
          </a:p>
          <a:p>
            <a:pPr algn="just" rtl="1"/>
            <a:r>
              <a:rPr lang="ar-IQ" dirty="0"/>
              <a:t>5 - دەروونناسی زانست، بە لقە جۆراوجۆرەکانییەوە، بە یەکێک لەو زانستانە دادەنرێت کە پێویستن بۆ لێکۆڵینەوە لە مێژوو. بەو پێیەی فاکتەرە دەروونییەکان لە ڕوونکردنەوەی هەندێک دیاردەی مرۆڤدا بەشدارن، دەبێت مێژوونووس بەو میتۆدە زانستییە تەیار بکرێت کە دەروونناسی بۆی دابین دەکات بۆ ئەوەی لێکدانەوەکانی لە ڕاستییەوە نزیکتر بن ئەگەر بیگرێت لەگەڵ ئەم چەمکە لە لێکدانەوەدا. بۆ نموونە : کاریگەرییە دەرونیەکان لەسەر سەرکردەیەک لەسەر ڕووداوێکى سیاسى ....</a:t>
            </a:r>
          </a:p>
          <a:p>
            <a:pPr algn="just" rtl="1"/>
            <a:r>
              <a:rPr lang="ar-IQ" dirty="0"/>
              <a:t> 6- زانستی سیاسی:  یەکێکە لەو زانستانەی کە پاڵپشتی زانستی مێژوو دەکات، بەو پێیەی شێوازەکانی یارمەتیدەرن بۆ تێگەیشتن لە زۆرێک لەو بابەتە پێویستانەی کە مێژوونووس پێویستی پێیەتی. زانستێکە لەو هۆکارانە دەکۆڵێتەوە کە پەیوەندی هێزە کۆمەڵایەتییەکان بە یەکتر و پەیوەندییان بە ئامێری حکومەتەوە لە قاڵب دەدەن.</a:t>
            </a:r>
          </a:p>
          <a:p>
            <a:pPr algn="just" rtl="1"/>
            <a:r>
              <a:rPr lang="ar-IQ" dirty="0"/>
              <a:t> پاشان پێوەندی دیاردەی سیاسی بە پێکهاتەی چینایەتی و بیروباوەڕی ئایینی و سیاسی و کولتووری و هەروەها مامەڵە لەگەڵ لێکۆڵینەوە لە گروپە فشارەکان دەکات کاریگەری هەیە لە کۆمەڵگادا کە لێکۆڵینەوەی لەسەر بکرێت. ئەمە بەو مانایە نییە کە زانستە لاوەکی و یارمەتیدەرەکانی دیکە هەن وەک: فیلۆلۆژی و زانست زانستی دراو، گرافۆلۆژی، زانستی مۆر، و زانستەکانی تر...هتد.</a:t>
            </a:r>
          </a:p>
          <a:p>
            <a:pPr algn="just" rtl="1"/>
            <a:r>
              <a:rPr lang="ar-IQ" dirty="0"/>
              <a:t>. </a:t>
            </a:r>
          </a:p>
        </p:txBody>
      </p:sp>
    </p:spTree>
    <p:extLst>
      <p:ext uri="{BB962C8B-B14F-4D97-AF65-F5344CB8AC3E}">
        <p14:creationId xmlns:p14="http://schemas.microsoft.com/office/powerpoint/2010/main" val="94443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2839</TotalTime>
  <Words>4898</Words>
  <Application>Microsoft Office PowerPoint</Application>
  <PresentationFormat>Widescreen</PresentationFormat>
  <Paragraphs>115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inherit</vt:lpstr>
      <vt:lpstr>Office Theme</vt:lpstr>
      <vt:lpstr>لێكدانه‌وه‌ی مێژوو</vt:lpstr>
      <vt:lpstr>سێیەم: گرنگی بیرکردنەوەی مێژووی </vt:lpstr>
      <vt:lpstr>PowerPoint Presentation</vt:lpstr>
      <vt:lpstr>PowerPoint Presentation</vt:lpstr>
      <vt:lpstr>PowerPoint Presentation</vt:lpstr>
      <vt:lpstr>PowerPoint Presentation</vt:lpstr>
      <vt:lpstr>             كاريگه‌رييه‌كانى سه‌ر بيركردنه‌وه‌ و لێكدانه‌وه‌ى مێژوويى </vt:lpstr>
      <vt:lpstr>PowerPoint Presentation</vt:lpstr>
      <vt:lpstr>PowerPoint Presentation</vt:lpstr>
      <vt:lpstr>٢-کاریگەرى  پێشکەوتن و هۆشیارى لەسەر لێکدانەوەى میژوو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 لێکدانەوەى ئاین بۆ مێژوو</vt:lpstr>
      <vt:lpstr>PowerPoint Presentation</vt:lpstr>
      <vt:lpstr>ج-لايه‌نى سياسى  شيكردنەوەى شەڕ و دەسەڵاتدارى بۆ مێژوو</vt:lpstr>
      <vt:lpstr>PowerPoint Presentation</vt:lpstr>
      <vt:lpstr>  د-لايه‌نى ئابوورى و كۆمه‌ڵايه‌تى  لێکدانەوەى ئابوورى بۆ مێژوو:</vt:lpstr>
      <vt:lpstr>PowerPoint Presentation</vt:lpstr>
      <vt:lpstr>لایەنى کۆمەڵایەتى و کاریگەرییەکانى لەسەر لێکدانەوەى مێژوو</vt:lpstr>
      <vt:lpstr>  کۆمەلایەتى( لێکدانەوەى ڕەوشت) بۆ مێژوو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dc:creator>
  <cp:lastModifiedBy>IT</cp:lastModifiedBy>
  <cp:revision>128</cp:revision>
  <dcterms:created xsi:type="dcterms:W3CDTF">2023-10-08T14:05:23Z</dcterms:created>
  <dcterms:modified xsi:type="dcterms:W3CDTF">2023-12-04T14:07:58Z</dcterms:modified>
</cp:coreProperties>
</file>