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76" r:id="rId5"/>
    <p:sldId id="278" r:id="rId6"/>
    <p:sldId id="27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80" r:id="rId21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200" y="-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1752" y="266699"/>
            <a:ext cx="220979" cy="10151745"/>
          </a:xfrm>
          <a:custGeom>
            <a:avLst/>
            <a:gdLst/>
            <a:ahLst/>
            <a:cxnLst/>
            <a:rect l="l" t="t" r="r" b="b"/>
            <a:pathLst>
              <a:path w="220979" h="10151745">
                <a:moveTo>
                  <a:pt x="220979" y="0"/>
                </a:moveTo>
                <a:lnTo>
                  <a:pt x="0" y="0"/>
                </a:lnTo>
                <a:lnTo>
                  <a:pt x="0" y="10151364"/>
                </a:lnTo>
                <a:lnTo>
                  <a:pt x="220979" y="10151364"/>
                </a:lnTo>
                <a:lnTo>
                  <a:pt x="220979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752" y="1898903"/>
            <a:ext cx="2489200" cy="614680"/>
          </a:xfrm>
          <a:custGeom>
            <a:avLst/>
            <a:gdLst/>
            <a:ahLst/>
            <a:cxnLst/>
            <a:rect l="l" t="t" r="r" b="b"/>
            <a:pathLst>
              <a:path w="2489200" h="614680">
                <a:moveTo>
                  <a:pt x="2181606" y="0"/>
                </a:moveTo>
                <a:lnTo>
                  <a:pt x="0" y="0"/>
                </a:lnTo>
                <a:lnTo>
                  <a:pt x="0" y="614172"/>
                </a:lnTo>
                <a:lnTo>
                  <a:pt x="2181606" y="614172"/>
                </a:lnTo>
                <a:lnTo>
                  <a:pt x="2488692" y="307085"/>
                </a:lnTo>
                <a:lnTo>
                  <a:pt x="218160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6018" y="8458961"/>
            <a:ext cx="346075" cy="1224280"/>
          </a:xfrm>
          <a:custGeom>
            <a:avLst/>
            <a:gdLst/>
            <a:ahLst/>
            <a:cxnLst/>
            <a:rect l="l" t="t" r="r" b="b"/>
            <a:pathLst>
              <a:path w="346075" h="1224279">
                <a:moveTo>
                  <a:pt x="0" y="0"/>
                </a:moveTo>
                <a:lnTo>
                  <a:pt x="17018" y="147447"/>
                </a:lnTo>
                <a:lnTo>
                  <a:pt x="110591" y="500634"/>
                </a:lnTo>
                <a:lnTo>
                  <a:pt x="215506" y="851027"/>
                </a:lnTo>
                <a:lnTo>
                  <a:pt x="345947" y="1223772"/>
                </a:lnTo>
                <a:lnTo>
                  <a:pt x="345947" y="1159802"/>
                </a:lnTo>
                <a:lnTo>
                  <a:pt x="238188" y="845566"/>
                </a:lnTo>
                <a:lnTo>
                  <a:pt x="110591" y="422783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06018" y="8458961"/>
            <a:ext cx="346075" cy="1224280"/>
          </a:xfrm>
          <a:custGeom>
            <a:avLst/>
            <a:gdLst/>
            <a:ahLst/>
            <a:cxnLst/>
            <a:rect l="l" t="t" r="r" b="b"/>
            <a:pathLst>
              <a:path w="346075" h="1224279">
                <a:moveTo>
                  <a:pt x="0" y="0"/>
                </a:moveTo>
                <a:lnTo>
                  <a:pt x="110591" y="422783"/>
                </a:lnTo>
                <a:lnTo>
                  <a:pt x="238188" y="845566"/>
                </a:lnTo>
                <a:lnTo>
                  <a:pt x="345947" y="1159802"/>
                </a:lnTo>
                <a:lnTo>
                  <a:pt x="345947" y="1223772"/>
                </a:lnTo>
                <a:lnTo>
                  <a:pt x="215506" y="851027"/>
                </a:lnTo>
                <a:lnTo>
                  <a:pt x="110591" y="500634"/>
                </a:lnTo>
                <a:lnTo>
                  <a:pt x="17018" y="14744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268729" y="9665969"/>
            <a:ext cx="329565" cy="746760"/>
          </a:xfrm>
          <a:custGeom>
            <a:avLst/>
            <a:gdLst/>
            <a:ahLst/>
            <a:cxnLst/>
            <a:rect l="l" t="t" r="r" b="b"/>
            <a:pathLst>
              <a:path w="329565" h="746759">
                <a:moveTo>
                  <a:pt x="0" y="0"/>
                </a:moveTo>
                <a:lnTo>
                  <a:pt x="2793" y="69405"/>
                </a:lnTo>
                <a:lnTo>
                  <a:pt x="85089" y="272059"/>
                </a:lnTo>
                <a:lnTo>
                  <a:pt x="170306" y="469150"/>
                </a:lnTo>
                <a:lnTo>
                  <a:pt x="306450" y="746759"/>
                </a:lnTo>
                <a:lnTo>
                  <a:pt x="329183" y="746759"/>
                </a:lnTo>
                <a:lnTo>
                  <a:pt x="190119" y="463600"/>
                </a:lnTo>
                <a:lnTo>
                  <a:pt x="105028" y="258178"/>
                </a:lnTo>
                <a:lnTo>
                  <a:pt x="22732" y="52743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68729" y="9665969"/>
            <a:ext cx="329565" cy="746760"/>
          </a:xfrm>
          <a:custGeom>
            <a:avLst/>
            <a:gdLst/>
            <a:ahLst/>
            <a:cxnLst/>
            <a:rect l="l" t="t" r="r" b="b"/>
            <a:pathLst>
              <a:path w="329565" h="746759">
                <a:moveTo>
                  <a:pt x="0" y="0"/>
                </a:moveTo>
                <a:lnTo>
                  <a:pt x="22732" y="52743"/>
                </a:lnTo>
                <a:lnTo>
                  <a:pt x="105028" y="258178"/>
                </a:lnTo>
                <a:lnTo>
                  <a:pt x="190119" y="463600"/>
                </a:lnTo>
                <a:lnTo>
                  <a:pt x="329183" y="746759"/>
                </a:lnTo>
                <a:lnTo>
                  <a:pt x="306450" y="746759"/>
                </a:lnTo>
                <a:lnTo>
                  <a:pt x="170306" y="469150"/>
                </a:lnTo>
                <a:lnTo>
                  <a:pt x="85089" y="272059"/>
                </a:lnTo>
                <a:lnTo>
                  <a:pt x="2793" y="6940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97586" y="4950713"/>
            <a:ext cx="396240" cy="3534410"/>
          </a:xfrm>
          <a:custGeom>
            <a:avLst/>
            <a:gdLst/>
            <a:ahLst/>
            <a:cxnLst/>
            <a:rect l="l" t="t" r="r" b="b"/>
            <a:pathLst>
              <a:path w="396240" h="3534409">
                <a:moveTo>
                  <a:pt x="0" y="0"/>
                </a:moveTo>
                <a:lnTo>
                  <a:pt x="0" y="219456"/>
                </a:lnTo>
                <a:lnTo>
                  <a:pt x="5664" y="441706"/>
                </a:lnTo>
                <a:lnTo>
                  <a:pt x="25476" y="880745"/>
                </a:lnTo>
                <a:lnTo>
                  <a:pt x="56603" y="1322578"/>
                </a:lnTo>
                <a:lnTo>
                  <a:pt x="99059" y="1761490"/>
                </a:lnTo>
                <a:lnTo>
                  <a:pt x="149999" y="2200529"/>
                </a:lnTo>
                <a:lnTo>
                  <a:pt x="217932" y="2636774"/>
                </a:lnTo>
                <a:lnTo>
                  <a:pt x="297180" y="3072892"/>
                </a:lnTo>
                <a:lnTo>
                  <a:pt x="390575" y="3506343"/>
                </a:lnTo>
                <a:lnTo>
                  <a:pt x="396239" y="3534156"/>
                </a:lnTo>
                <a:lnTo>
                  <a:pt x="382092" y="3398012"/>
                </a:lnTo>
                <a:lnTo>
                  <a:pt x="302844" y="3017393"/>
                </a:lnTo>
                <a:lnTo>
                  <a:pt x="234911" y="2633980"/>
                </a:lnTo>
                <a:lnTo>
                  <a:pt x="164160" y="2200529"/>
                </a:lnTo>
                <a:lnTo>
                  <a:pt x="110375" y="1761490"/>
                </a:lnTo>
                <a:lnTo>
                  <a:pt x="65100" y="1322578"/>
                </a:lnTo>
                <a:lnTo>
                  <a:pt x="33959" y="880745"/>
                </a:lnTo>
                <a:lnTo>
                  <a:pt x="8496" y="441706"/>
                </a:lnTo>
                <a:lnTo>
                  <a:pt x="2832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97586" y="4950713"/>
            <a:ext cx="396240" cy="3534410"/>
          </a:xfrm>
          <a:custGeom>
            <a:avLst/>
            <a:gdLst/>
            <a:ahLst/>
            <a:cxnLst/>
            <a:rect l="l" t="t" r="r" b="b"/>
            <a:pathLst>
              <a:path w="396240" h="3534409">
                <a:moveTo>
                  <a:pt x="0" y="0"/>
                </a:moveTo>
                <a:lnTo>
                  <a:pt x="2832" y="219456"/>
                </a:lnTo>
                <a:lnTo>
                  <a:pt x="8496" y="441706"/>
                </a:lnTo>
                <a:lnTo>
                  <a:pt x="33959" y="880745"/>
                </a:lnTo>
                <a:lnTo>
                  <a:pt x="65100" y="1322578"/>
                </a:lnTo>
                <a:lnTo>
                  <a:pt x="110375" y="1761490"/>
                </a:lnTo>
                <a:lnTo>
                  <a:pt x="164160" y="2200529"/>
                </a:lnTo>
                <a:lnTo>
                  <a:pt x="234911" y="2633980"/>
                </a:lnTo>
                <a:lnTo>
                  <a:pt x="302844" y="3017393"/>
                </a:lnTo>
                <a:lnTo>
                  <a:pt x="382092" y="3398012"/>
                </a:lnTo>
                <a:lnTo>
                  <a:pt x="396239" y="3534156"/>
                </a:lnTo>
                <a:lnTo>
                  <a:pt x="390575" y="3506343"/>
                </a:lnTo>
                <a:lnTo>
                  <a:pt x="297180" y="3072892"/>
                </a:lnTo>
                <a:lnTo>
                  <a:pt x="217932" y="2636774"/>
                </a:lnTo>
                <a:lnTo>
                  <a:pt x="149999" y="2200529"/>
                </a:lnTo>
                <a:lnTo>
                  <a:pt x="99059" y="1761490"/>
                </a:lnTo>
                <a:lnTo>
                  <a:pt x="56603" y="1322578"/>
                </a:lnTo>
                <a:lnTo>
                  <a:pt x="25476" y="880745"/>
                </a:lnTo>
                <a:lnTo>
                  <a:pt x="5664" y="44170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54202" y="6087617"/>
            <a:ext cx="128270" cy="2371725"/>
          </a:xfrm>
          <a:custGeom>
            <a:avLst/>
            <a:gdLst/>
            <a:ahLst/>
            <a:cxnLst/>
            <a:rect l="l" t="t" r="r" b="b"/>
            <a:pathLst>
              <a:path w="128269" h="2371725">
                <a:moveTo>
                  <a:pt x="50212" y="2358972"/>
                </a:moveTo>
                <a:lnTo>
                  <a:pt x="51206" y="2371343"/>
                </a:lnTo>
                <a:lnTo>
                  <a:pt x="51206" y="2362961"/>
                </a:lnTo>
                <a:lnTo>
                  <a:pt x="50212" y="2358972"/>
                </a:lnTo>
                <a:close/>
              </a:path>
              <a:path w="128269" h="2371725">
                <a:moveTo>
                  <a:pt x="128015" y="0"/>
                </a:moveTo>
                <a:lnTo>
                  <a:pt x="96723" y="183261"/>
                </a:lnTo>
                <a:lnTo>
                  <a:pt x="71119" y="366521"/>
                </a:lnTo>
                <a:lnTo>
                  <a:pt x="34137" y="741426"/>
                </a:lnTo>
                <a:lnTo>
                  <a:pt x="8534" y="1113536"/>
                </a:lnTo>
                <a:lnTo>
                  <a:pt x="0" y="1482724"/>
                </a:lnTo>
                <a:lnTo>
                  <a:pt x="2844" y="1857628"/>
                </a:lnTo>
                <a:lnTo>
                  <a:pt x="22758" y="2229739"/>
                </a:lnTo>
                <a:lnTo>
                  <a:pt x="25603" y="2260218"/>
                </a:lnTo>
                <a:lnTo>
                  <a:pt x="50212" y="2358972"/>
                </a:lnTo>
                <a:lnTo>
                  <a:pt x="39827" y="2229739"/>
                </a:lnTo>
                <a:lnTo>
                  <a:pt x="17068" y="1857628"/>
                </a:lnTo>
                <a:lnTo>
                  <a:pt x="8534" y="1482724"/>
                </a:lnTo>
                <a:lnTo>
                  <a:pt x="17068" y="1113536"/>
                </a:lnTo>
                <a:lnTo>
                  <a:pt x="39827" y="741426"/>
                </a:lnTo>
                <a:lnTo>
                  <a:pt x="73964" y="369315"/>
                </a:lnTo>
                <a:lnTo>
                  <a:pt x="99567" y="183261"/>
                </a:lnTo>
                <a:lnTo>
                  <a:pt x="1280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54202" y="6087617"/>
            <a:ext cx="128270" cy="2371725"/>
          </a:xfrm>
          <a:custGeom>
            <a:avLst/>
            <a:gdLst/>
            <a:ahLst/>
            <a:cxnLst/>
            <a:rect l="l" t="t" r="r" b="b"/>
            <a:pathLst>
              <a:path w="128269" h="2371725">
                <a:moveTo>
                  <a:pt x="128015" y="0"/>
                </a:moveTo>
                <a:lnTo>
                  <a:pt x="99567" y="183261"/>
                </a:lnTo>
                <a:lnTo>
                  <a:pt x="73964" y="369315"/>
                </a:lnTo>
                <a:lnTo>
                  <a:pt x="39827" y="741426"/>
                </a:lnTo>
                <a:lnTo>
                  <a:pt x="17068" y="1113536"/>
                </a:lnTo>
                <a:lnTo>
                  <a:pt x="8534" y="1482724"/>
                </a:lnTo>
                <a:lnTo>
                  <a:pt x="17068" y="1857628"/>
                </a:lnTo>
                <a:lnTo>
                  <a:pt x="39827" y="2229739"/>
                </a:lnTo>
                <a:lnTo>
                  <a:pt x="51206" y="2371343"/>
                </a:lnTo>
                <a:lnTo>
                  <a:pt x="51206" y="2362961"/>
                </a:lnTo>
                <a:lnTo>
                  <a:pt x="25603" y="2260218"/>
                </a:lnTo>
                <a:lnTo>
                  <a:pt x="22758" y="2229739"/>
                </a:lnTo>
                <a:lnTo>
                  <a:pt x="2844" y="1857628"/>
                </a:lnTo>
                <a:lnTo>
                  <a:pt x="0" y="1482724"/>
                </a:lnTo>
                <a:lnTo>
                  <a:pt x="8534" y="1113536"/>
                </a:lnTo>
                <a:lnTo>
                  <a:pt x="34137" y="741426"/>
                </a:lnTo>
                <a:lnTo>
                  <a:pt x="71119" y="366521"/>
                </a:lnTo>
                <a:lnTo>
                  <a:pt x="96723" y="183261"/>
                </a:lnTo>
                <a:lnTo>
                  <a:pt x="128015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93825" y="8484869"/>
            <a:ext cx="437515" cy="1746885"/>
          </a:xfrm>
          <a:custGeom>
            <a:avLst/>
            <a:gdLst/>
            <a:ahLst/>
            <a:cxnLst/>
            <a:rect l="l" t="t" r="r" b="b"/>
            <a:pathLst>
              <a:path w="437515" h="1746884">
                <a:moveTo>
                  <a:pt x="0" y="0"/>
                </a:moveTo>
                <a:lnTo>
                  <a:pt x="34086" y="288797"/>
                </a:lnTo>
                <a:lnTo>
                  <a:pt x="79527" y="574801"/>
                </a:lnTo>
                <a:lnTo>
                  <a:pt x="133489" y="819149"/>
                </a:lnTo>
                <a:lnTo>
                  <a:pt x="190296" y="1063447"/>
                </a:lnTo>
                <a:lnTo>
                  <a:pt x="264134" y="1299463"/>
                </a:lnTo>
                <a:lnTo>
                  <a:pt x="326618" y="1477175"/>
                </a:lnTo>
                <a:lnTo>
                  <a:pt x="397637" y="1652092"/>
                </a:lnTo>
                <a:lnTo>
                  <a:pt x="437388" y="1746503"/>
                </a:lnTo>
                <a:lnTo>
                  <a:pt x="431673" y="1715960"/>
                </a:lnTo>
                <a:lnTo>
                  <a:pt x="400431" y="1599336"/>
                </a:lnTo>
                <a:lnTo>
                  <a:pt x="340817" y="1446631"/>
                </a:lnTo>
                <a:lnTo>
                  <a:pt x="284022" y="1293914"/>
                </a:lnTo>
                <a:lnTo>
                  <a:pt x="213017" y="1055115"/>
                </a:lnTo>
                <a:lnTo>
                  <a:pt x="150533" y="813561"/>
                </a:lnTo>
                <a:lnTo>
                  <a:pt x="96570" y="574801"/>
                </a:lnTo>
                <a:lnTo>
                  <a:pt x="59639" y="349884"/>
                </a:lnTo>
                <a:lnTo>
                  <a:pt x="28397" y="122173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93825" y="8484869"/>
            <a:ext cx="437515" cy="1746885"/>
          </a:xfrm>
          <a:custGeom>
            <a:avLst/>
            <a:gdLst/>
            <a:ahLst/>
            <a:cxnLst/>
            <a:rect l="l" t="t" r="r" b="b"/>
            <a:pathLst>
              <a:path w="437515" h="1746884">
                <a:moveTo>
                  <a:pt x="0" y="0"/>
                </a:moveTo>
                <a:lnTo>
                  <a:pt x="28397" y="122173"/>
                </a:lnTo>
                <a:lnTo>
                  <a:pt x="59639" y="349884"/>
                </a:lnTo>
                <a:lnTo>
                  <a:pt x="96570" y="574801"/>
                </a:lnTo>
                <a:lnTo>
                  <a:pt x="150533" y="813561"/>
                </a:lnTo>
                <a:lnTo>
                  <a:pt x="213017" y="1055115"/>
                </a:lnTo>
                <a:lnTo>
                  <a:pt x="284022" y="1293914"/>
                </a:lnTo>
                <a:lnTo>
                  <a:pt x="340817" y="1446631"/>
                </a:lnTo>
                <a:lnTo>
                  <a:pt x="400431" y="1599336"/>
                </a:lnTo>
                <a:lnTo>
                  <a:pt x="431673" y="1715960"/>
                </a:lnTo>
                <a:lnTo>
                  <a:pt x="397637" y="1652092"/>
                </a:lnTo>
                <a:lnTo>
                  <a:pt x="326618" y="1477175"/>
                </a:lnTo>
                <a:lnTo>
                  <a:pt x="264134" y="1299463"/>
                </a:lnTo>
                <a:lnTo>
                  <a:pt x="190296" y="1063447"/>
                </a:lnTo>
                <a:lnTo>
                  <a:pt x="133489" y="819149"/>
                </a:lnTo>
                <a:lnTo>
                  <a:pt x="79527" y="574801"/>
                </a:lnTo>
                <a:lnTo>
                  <a:pt x="34086" y="28879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353185" y="10219817"/>
            <a:ext cx="94741" cy="193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80110" y="8349233"/>
            <a:ext cx="43180" cy="257810"/>
          </a:xfrm>
          <a:custGeom>
            <a:avLst/>
            <a:gdLst/>
            <a:ahLst/>
            <a:cxnLst/>
            <a:rect l="l" t="t" r="r" b="b"/>
            <a:pathLst>
              <a:path w="43180" h="257809">
                <a:moveTo>
                  <a:pt x="0" y="0"/>
                </a:moveTo>
                <a:lnTo>
                  <a:pt x="14224" y="135762"/>
                </a:lnTo>
                <a:lnTo>
                  <a:pt x="42671" y="257556"/>
                </a:lnTo>
                <a:lnTo>
                  <a:pt x="25603" y="110743"/>
                </a:lnTo>
                <a:lnTo>
                  <a:pt x="25603" y="102488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80110" y="8349233"/>
            <a:ext cx="43180" cy="257810"/>
          </a:xfrm>
          <a:custGeom>
            <a:avLst/>
            <a:gdLst/>
            <a:ahLst/>
            <a:cxnLst/>
            <a:rect l="l" t="t" r="r" b="b"/>
            <a:pathLst>
              <a:path w="43180" h="257809">
                <a:moveTo>
                  <a:pt x="0" y="0"/>
                </a:moveTo>
                <a:lnTo>
                  <a:pt x="25603" y="102488"/>
                </a:lnTo>
                <a:lnTo>
                  <a:pt x="25603" y="110743"/>
                </a:lnTo>
                <a:lnTo>
                  <a:pt x="42671" y="257556"/>
                </a:lnTo>
                <a:lnTo>
                  <a:pt x="14224" y="1357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251965" y="7536942"/>
            <a:ext cx="1115695" cy="2129155"/>
          </a:xfrm>
          <a:custGeom>
            <a:avLst/>
            <a:gdLst/>
            <a:ahLst/>
            <a:cxnLst/>
            <a:rect l="l" t="t" r="r" b="b"/>
            <a:pathLst>
              <a:path w="1115695" h="2129154">
                <a:moveTo>
                  <a:pt x="1115567" y="0"/>
                </a:moveTo>
                <a:lnTo>
                  <a:pt x="1002284" y="102870"/>
                </a:lnTo>
                <a:lnTo>
                  <a:pt x="900429" y="211201"/>
                </a:lnTo>
                <a:lnTo>
                  <a:pt x="798448" y="322453"/>
                </a:lnTo>
                <a:lnTo>
                  <a:pt x="702183" y="439166"/>
                </a:lnTo>
                <a:lnTo>
                  <a:pt x="577596" y="597535"/>
                </a:lnTo>
                <a:lnTo>
                  <a:pt x="464311" y="764286"/>
                </a:lnTo>
                <a:lnTo>
                  <a:pt x="359537" y="933831"/>
                </a:lnTo>
                <a:lnTo>
                  <a:pt x="266192" y="1111758"/>
                </a:lnTo>
                <a:lnTo>
                  <a:pt x="184022" y="1295146"/>
                </a:lnTo>
                <a:lnTo>
                  <a:pt x="113284" y="1481455"/>
                </a:lnTo>
                <a:lnTo>
                  <a:pt x="59436" y="1676019"/>
                </a:lnTo>
                <a:lnTo>
                  <a:pt x="19812" y="1870583"/>
                </a:lnTo>
                <a:lnTo>
                  <a:pt x="2832" y="2067877"/>
                </a:lnTo>
                <a:lnTo>
                  <a:pt x="0" y="2081771"/>
                </a:lnTo>
                <a:lnTo>
                  <a:pt x="16992" y="2129028"/>
                </a:lnTo>
                <a:lnTo>
                  <a:pt x="19812" y="2073440"/>
                </a:lnTo>
                <a:lnTo>
                  <a:pt x="39624" y="1870583"/>
                </a:lnTo>
                <a:lnTo>
                  <a:pt x="73659" y="1678813"/>
                </a:lnTo>
                <a:lnTo>
                  <a:pt x="127381" y="1487043"/>
                </a:lnTo>
                <a:lnTo>
                  <a:pt x="195325" y="1297940"/>
                </a:lnTo>
                <a:lnTo>
                  <a:pt x="277495" y="1117346"/>
                </a:lnTo>
                <a:lnTo>
                  <a:pt x="370967" y="942213"/>
                </a:lnTo>
                <a:lnTo>
                  <a:pt x="475615" y="767080"/>
                </a:lnTo>
                <a:lnTo>
                  <a:pt x="586104" y="605917"/>
                </a:lnTo>
                <a:lnTo>
                  <a:pt x="704977" y="444754"/>
                </a:lnTo>
                <a:lnTo>
                  <a:pt x="804164" y="325247"/>
                </a:lnTo>
                <a:lnTo>
                  <a:pt x="903223" y="213995"/>
                </a:lnTo>
                <a:lnTo>
                  <a:pt x="1007998" y="105664"/>
                </a:lnTo>
                <a:lnTo>
                  <a:pt x="1115567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251965" y="7536942"/>
            <a:ext cx="1115695" cy="2129155"/>
          </a:xfrm>
          <a:custGeom>
            <a:avLst/>
            <a:gdLst/>
            <a:ahLst/>
            <a:cxnLst/>
            <a:rect l="l" t="t" r="r" b="b"/>
            <a:pathLst>
              <a:path w="1115695" h="2129154">
                <a:moveTo>
                  <a:pt x="1115567" y="0"/>
                </a:moveTo>
                <a:lnTo>
                  <a:pt x="1007998" y="105664"/>
                </a:lnTo>
                <a:lnTo>
                  <a:pt x="903223" y="213995"/>
                </a:lnTo>
                <a:lnTo>
                  <a:pt x="804164" y="325247"/>
                </a:lnTo>
                <a:lnTo>
                  <a:pt x="704977" y="444754"/>
                </a:lnTo>
                <a:lnTo>
                  <a:pt x="586104" y="605917"/>
                </a:lnTo>
                <a:lnTo>
                  <a:pt x="475615" y="767080"/>
                </a:lnTo>
                <a:lnTo>
                  <a:pt x="370967" y="942213"/>
                </a:lnTo>
                <a:lnTo>
                  <a:pt x="277495" y="1117346"/>
                </a:lnTo>
                <a:lnTo>
                  <a:pt x="195325" y="1297940"/>
                </a:lnTo>
                <a:lnTo>
                  <a:pt x="127381" y="1487043"/>
                </a:lnTo>
                <a:lnTo>
                  <a:pt x="73659" y="1678813"/>
                </a:lnTo>
                <a:lnTo>
                  <a:pt x="39624" y="1870583"/>
                </a:lnTo>
                <a:lnTo>
                  <a:pt x="19812" y="2073440"/>
                </a:lnTo>
                <a:lnTo>
                  <a:pt x="16992" y="2129028"/>
                </a:lnTo>
                <a:lnTo>
                  <a:pt x="0" y="2081771"/>
                </a:lnTo>
                <a:lnTo>
                  <a:pt x="2832" y="2067877"/>
                </a:lnTo>
                <a:lnTo>
                  <a:pt x="19812" y="1870583"/>
                </a:lnTo>
                <a:lnTo>
                  <a:pt x="59436" y="1676019"/>
                </a:lnTo>
                <a:lnTo>
                  <a:pt x="113284" y="1481455"/>
                </a:lnTo>
                <a:lnTo>
                  <a:pt x="184022" y="1295146"/>
                </a:lnTo>
                <a:lnTo>
                  <a:pt x="266192" y="1111758"/>
                </a:lnTo>
                <a:lnTo>
                  <a:pt x="359537" y="933831"/>
                </a:lnTo>
                <a:lnTo>
                  <a:pt x="464311" y="764286"/>
                </a:lnTo>
                <a:lnTo>
                  <a:pt x="577596" y="597535"/>
                </a:lnTo>
                <a:lnTo>
                  <a:pt x="702183" y="439166"/>
                </a:lnTo>
                <a:lnTo>
                  <a:pt x="798448" y="322453"/>
                </a:lnTo>
                <a:lnTo>
                  <a:pt x="900429" y="211201"/>
                </a:lnTo>
                <a:lnTo>
                  <a:pt x="1002284" y="102870"/>
                </a:lnTo>
                <a:lnTo>
                  <a:pt x="1115567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251965" y="9682733"/>
            <a:ext cx="102235" cy="538480"/>
          </a:xfrm>
          <a:custGeom>
            <a:avLst/>
            <a:gdLst/>
            <a:ahLst/>
            <a:cxnLst/>
            <a:rect l="l" t="t" r="r" b="b"/>
            <a:pathLst>
              <a:path w="102234" h="538479">
                <a:moveTo>
                  <a:pt x="0" y="0"/>
                </a:moveTo>
                <a:lnTo>
                  <a:pt x="2832" y="113690"/>
                </a:lnTo>
                <a:lnTo>
                  <a:pt x="14185" y="224612"/>
                </a:lnTo>
                <a:lnTo>
                  <a:pt x="42545" y="402094"/>
                </a:lnTo>
                <a:lnTo>
                  <a:pt x="59562" y="446455"/>
                </a:lnTo>
                <a:lnTo>
                  <a:pt x="102108" y="537972"/>
                </a:lnTo>
                <a:lnTo>
                  <a:pt x="93599" y="513016"/>
                </a:lnTo>
                <a:lnTo>
                  <a:pt x="56768" y="366039"/>
                </a:lnTo>
                <a:lnTo>
                  <a:pt x="31242" y="221843"/>
                </a:lnTo>
                <a:lnTo>
                  <a:pt x="19812" y="52692"/>
                </a:lnTo>
                <a:lnTo>
                  <a:pt x="17018" y="44373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251965" y="9682733"/>
            <a:ext cx="102235" cy="538480"/>
          </a:xfrm>
          <a:custGeom>
            <a:avLst/>
            <a:gdLst/>
            <a:ahLst/>
            <a:cxnLst/>
            <a:rect l="l" t="t" r="r" b="b"/>
            <a:pathLst>
              <a:path w="102234" h="538479">
                <a:moveTo>
                  <a:pt x="0" y="0"/>
                </a:moveTo>
                <a:lnTo>
                  <a:pt x="17018" y="44373"/>
                </a:lnTo>
                <a:lnTo>
                  <a:pt x="19812" y="52692"/>
                </a:lnTo>
                <a:lnTo>
                  <a:pt x="31242" y="221843"/>
                </a:lnTo>
                <a:lnTo>
                  <a:pt x="56768" y="366039"/>
                </a:lnTo>
                <a:lnTo>
                  <a:pt x="93599" y="513016"/>
                </a:lnTo>
                <a:lnTo>
                  <a:pt x="102108" y="537972"/>
                </a:lnTo>
                <a:lnTo>
                  <a:pt x="59562" y="446455"/>
                </a:lnTo>
                <a:lnTo>
                  <a:pt x="42545" y="402094"/>
                </a:lnTo>
                <a:lnTo>
                  <a:pt x="14185" y="224612"/>
                </a:lnTo>
                <a:lnTo>
                  <a:pt x="2832" y="1136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330324" y="10230484"/>
            <a:ext cx="88645" cy="18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51965" y="9618725"/>
            <a:ext cx="20320" cy="116205"/>
          </a:xfrm>
          <a:custGeom>
            <a:avLst/>
            <a:gdLst/>
            <a:ahLst/>
            <a:cxnLst/>
            <a:rect l="l" t="t" r="r" b="b"/>
            <a:pathLst>
              <a:path w="20319" h="116204">
                <a:moveTo>
                  <a:pt x="0" y="0"/>
                </a:moveTo>
                <a:lnTo>
                  <a:pt x="0" y="63423"/>
                </a:lnTo>
                <a:lnTo>
                  <a:pt x="16979" y="107556"/>
                </a:lnTo>
                <a:lnTo>
                  <a:pt x="19812" y="115823"/>
                </a:lnTo>
                <a:lnTo>
                  <a:pt x="16979" y="46875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251965" y="9618725"/>
            <a:ext cx="20320" cy="116205"/>
          </a:xfrm>
          <a:custGeom>
            <a:avLst/>
            <a:gdLst/>
            <a:ahLst/>
            <a:cxnLst/>
            <a:rect l="l" t="t" r="r" b="b"/>
            <a:pathLst>
              <a:path w="20319" h="116204">
                <a:moveTo>
                  <a:pt x="0" y="0"/>
                </a:moveTo>
                <a:lnTo>
                  <a:pt x="16979" y="46875"/>
                </a:lnTo>
                <a:lnTo>
                  <a:pt x="19812" y="115823"/>
                </a:lnTo>
                <a:lnTo>
                  <a:pt x="16979" y="107556"/>
                </a:lnTo>
                <a:lnTo>
                  <a:pt x="0" y="6342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294638" y="10085069"/>
            <a:ext cx="127000" cy="327660"/>
          </a:xfrm>
          <a:custGeom>
            <a:avLst/>
            <a:gdLst/>
            <a:ahLst/>
            <a:cxnLst/>
            <a:rect l="l" t="t" r="r" b="b"/>
            <a:pathLst>
              <a:path w="127000" h="327659">
                <a:moveTo>
                  <a:pt x="0" y="0"/>
                </a:moveTo>
                <a:lnTo>
                  <a:pt x="30861" y="116624"/>
                </a:lnTo>
                <a:lnTo>
                  <a:pt x="36575" y="147167"/>
                </a:lnTo>
                <a:lnTo>
                  <a:pt x="123698" y="327660"/>
                </a:lnTo>
                <a:lnTo>
                  <a:pt x="126492" y="327660"/>
                </a:lnTo>
                <a:lnTo>
                  <a:pt x="92709" y="233248"/>
                </a:lnTo>
                <a:lnTo>
                  <a:pt x="59055" y="136067"/>
                </a:lnTo>
                <a:lnTo>
                  <a:pt x="16890" y="44424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294638" y="10085069"/>
            <a:ext cx="127000" cy="327660"/>
          </a:xfrm>
          <a:custGeom>
            <a:avLst/>
            <a:gdLst/>
            <a:ahLst/>
            <a:cxnLst/>
            <a:rect l="l" t="t" r="r" b="b"/>
            <a:pathLst>
              <a:path w="127000" h="327659">
                <a:moveTo>
                  <a:pt x="0" y="0"/>
                </a:moveTo>
                <a:lnTo>
                  <a:pt x="16890" y="44424"/>
                </a:lnTo>
                <a:lnTo>
                  <a:pt x="59055" y="136067"/>
                </a:lnTo>
                <a:lnTo>
                  <a:pt x="92709" y="233248"/>
                </a:lnTo>
                <a:lnTo>
                  <a:pt x="126492" y="327660"/>
                </a:lnTo>
                <a:lnTo>
                  <a:pt x="123698" y="327660"/>
                </a:lnTo>
                <a:lnTo>
                  <a:pt x="36575" y="147167"/>
                </a:lnTo>
                <a:lnTo>
                  <a:pt x="30861" y="1166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91489" y="7437881"/>
            <a:ext cx="528955" cy="1866900"/>
          </a:xfrm>
          <a:custGeom>
            <a:avLst/>
            <a:gdLst/>
            <a:ahLst/>
            <a:cxnLst/>
            <a:rect l="l" t="t" r="r" b="b"/>
            <a:pathLst>
              <a:path w="528955" h="1866900">
                <a:moveTo>
                  <a:pt x="0" y="0"/>
                </a:moveTo>
                <a:lnTo>
                  <a:pt x="29616" y="224027"/>
                </a:lnTo>
                <a:lnTo>
                  <a:pt x="173456" y="759206"/>
                </a:lnTo>
                <a:lnTo>
                  <a:pt x="334213" y="1290193"/>
                </a:lnTo>
                <a:lnTo>
                  <a:pt x="528828" y="1866900"/>
                </a:lnTo>
                <a:lnTo>
                  <a:pt x="528828" y="1763140"/>
                </a:lnTo>
                <a:lnTo>
                  <a:pt x="363829" y="1281938"/>
                </a:lnTo>
                <a:lnTo>
                  <a:pt x="173456" y="643001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491489" y="7437881"/>
            <a:ext cx="528955" cy="1866900"/>
          </a:xfrm>
          <a:custGeom>
            <a:avLst/>
            <a:gdLst/>
            <a:ahLst/>
            <a:cxnLst/>
            <a:rect l="l" t="t" r="r" b="b"/>
            <a:pathLst>
              <a:path w="528955" h="1866900">
                <a:moveTo>
                  <a:pt x="0" y="0"/>
                </a:moveTo>
                <a:lnTo>
                  <a:pt x="173456" y="643001"/>
                </a:lnTo>
                <a:lnTo>
                  <a:pt x="363829" y="1281938"/>
                </a:lnTo>
                <a:lnTo>
                  <a:pt x="528828" y="1763140"/>
                </a:lnTo>
                <a:lnTo>
                  <a:pt x="528828" y="1866900"/>
                </a:lnTo>
                <a:lnTo>
                  <a:pt x="334213" y="1290193"/>
                </a:lnTo>
                <a:lnTo>
                  <a:pt x="173456" y="759206"/>
                </a:lnTo>
                <a:lnTo>
                  <a:pt x="29616" y="2240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049274" y="9271254"/>
            <a:ext cx="500380" cy="1141730"/>
          </a:xfrm>
          <a:custGeom>
            <a:avLst/>
            <a:gdLst/>
            <a:ahLst/>
            <a:cxnLst/>
            <a:rect l="l" t="t" r="r" b="b"/>
            <a:pathLst>
              <a:path w="500380" h="1141729">
                <a:moveTo>
                  <a:pt x="0" y="0"/>
                </a:moveTo>
                <a:lnTo>
                  <a:pt x="0" y="107949"/>
                </a:lnTo>
                <a:lnTo>
                  <a:pt x="127088" y="415086"/>
                </a:lnTo>
                <a:lnTo>
                  <a:pt x="258444" y="722236"/>
                </a:lnTo>
                <a:lnTo>
                  <a:pt x="461772" y="1141475"/>
                </a:lnTo>
                <a:lnTo>
                  <a:pt x="499872" y="1141475"/>
                </a:lnTo>
                <a:lnTo>
                  <a:pt x="292353" y="705637"/>
                </a:lnTo>
                <a:lnTo>
                  <a:pt x="156743" y="398475"/>
                </a:lnTo>
                <a:lnTo>
                  <a:pt x="33883" y="83057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049274" y="9271254"/>
            <a:ext cx="500380" cy="1141730"/>
          </a:xfrm>
          <a:custGeom>
            <a:avLst/>
            <a:gdLst/>
            <a:ahLst/>
            <a:cxnLst/>
            <a:rect l="l" t="t" r="r" b="b"/>
            <a:pathLst>
              <a:path w="500380" h="1141729">
                <a:moveTo>
                  <a:pt x="0" y="0"/>
                </a:moveTo>
                <a:lnTo>
                  <a:pt x="33883" y="83057"/>
                </a:lnTo>
                <a:lnTo>
                  <a:pt x="156743" y="398475"/>
                </a:lnTo>
                <a:lnTo>
                  <a:pt x="292353" y="705637"/>
                </a:lnTo>
                <a:lnTo>
                  <a:pt x="499872" y="1141475"/>
                </a:lnTo>
                <a:lnTo>
                  <a:pt x="461772" y="1141475"/>
                </a:lnTo>
                <a:lnTo>
                  <a:pt x="258444" y="722236"/>
                </a:lnTo>
                <a:lnTo>
                  <a:pt x="127088" y="415086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389382" y="6968489"/>
            <a:ext cx="85725" cy="502920"/>
          </a:xfrm>
          <a:custGeom>
            <a:avLst/>
            <a:gdLst/>
            <a:ahLst/>
            <a:cxnLst/>
            <a:rect l="l" t="t" r="r" b="b"/>
            <a:pathLst>
              <a:path w="85725" h="502920">
                <a:moveTo>
                  <a:pt x="0" y="0"/>
                </a:moveTo>
                <a:lnTo>
                  <a:pt x="0" y="128905"/>
                </a:lnTo>
                <a:lnTo>
                  <a:pt x="85344" y="502920"/>
                </a:lnTo>
                <a:lnTo>
                  <a:pt x="68275" y="299212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389382" y="6968489"/>
            <a:ext cx="85725" cy="502920"/>
          </a:xfrm>
          <a:custGeom>
            <a:avLst/>
            <a:gdLst/>
            <a:ahLst/>
            <a:cxnLst/>
            <a:rect l="l" t="t" r="r" b="b"/>
            <a:pathLst>
              <a:path w="85725" h="502920">
                <a:moveTo>
                  <a:pt x="0" y="0"/>
                </a:moveTo>
                <a:lnTo>
                  <a:pt x="68275" y="299212"/>
                </a:lnTo>
                <a:lnTo>
                  <a:pt x="85344" y="502920"/>
                </a:lnTo>
                <a:lnTo>
                  <a:pt x="76809" y="465455"/>
                </a:lnTo>
                <a:lnTo>
                  <a:pt x="0" y="12890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474726" y="7471409"/>
            <a:ext cx="669290" cy="2667000"/>
          </a:xfrm>
          <a:custGeom>
            <a:avLst/>
            <a:gdLst/>
            <a:ahLst/>
            <a:cxnLst/>
            <a:rect l="l" t="t" r="r" b="b"/>
            <a:pathLst>
              <a:path w="669290" h="2667000">
                <a:moveTo>
                  <a:pt x="0" y="0"/>
                </a:moveTo>
                <a:lnTo>
                  <a:pt x="55041" y="443865"/>
                </a:lnTo>
                <a:lnTo>
                  <a:pt x="122796" y="879348"/>
                </a:lnTo>
                <a:lnTo>
                  <a:pt x="199021" y="1252601"/>
                </a:lnTo>
                <a:lnTo>
                  <a:pt x="292176" y="1621790"/>
                </a:lnTo>
                <a:lnTo>
                  <a:pt x="402272" y="1982622"/>
                </a:lnTo>
                <a:lnTo>
                  <a:pt x="499656" y="2256370"/>
                </a:lnTo>
                <a:lnTo>
                  <a:pt x="601281" y="2521826"/>
                </a:lnTo>
                <a:lnTo>
                  <a:pt x="669036" y="2667000"/>
                </a:lnTo>
                <a:lnTo>
                  <a:pt x="656336" y="2621368"/>
                </a:lnTo>
                <a:lnTo>
                  <a:pt x="609752" y="2438869"/>
                </a:lnTo>
                <a:lnTo>
                  <a:pt x="520827" y="2210752"/>
                </a:lnTo>
                <a:lnTo>
                  <a:pt x="436143" y="1974329"/>
                </a:lnTo>
                <a:lnTo>
                  <a:pt x="321817" y="1613535"/>
                </a:lnTo>
                <a:lnTo>
                  <a:pt x="232892" y="1248410"/>
                </a:lnTo>
                <a:lnTo>
                  <a:pt x="152438" y="875157"/>
                </a:lnTo>
                <a:lnTo>
                  <a:pt x="93154" y="535051"/>
                </a:lnTo>
                <a:lnTo>
                  <a:pt x="46583" y="190754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474726" y="7471409"/>
            <a:ext cx="669290" cy="2667000"/>
          </a:xfrm>
          <a:custGeom>
            <a:avLst/>
            <a:gdLst/>
            <a:ahLst/>
            <a:cxnLst/>
            <a:rect l="l" t="t" r="r" b="b"/>
            <a:pathLst>
              <a:path w="669290" h="2667000">
                <a:moveTo>
                  <a:pt x="0" y="0"/>
                </a:moveTo>
                <a:lnTo>
                  <a:pt x="46583" y="190754"/>
                </a:lnTo>
                <a:lnTo>
                  <a:pt x="93154" y="535051"/>
                </a:lnTo>
                <a:lnTo>
                  <a:pt x="152438" y="875157"/>
                </a:lnTo>
                <a:lnTo>
                  <a:pt x="232892" y="1248410"/>
                </a:lnTo>
                <a:lnTo>
                  <a:pt x="321817" y="1613535"/>
                </a:lnTo>
                <a:lnTo>
                  <a:pt x="436143" y="1974329"/>
                </a:lnTo>
                <a:lnTo>
                  <a:pt x="520827" y="2210752"/>
                </a:lnTo>
                <a:lnTo>
                  <a:pt x="609752" y="2438869"/>
                </a:lnTo>
                <a:lnTo>
                  <a:pt x="656336" y="2621368"/>
                </a:lnTo>
                <a:lnTo>
                  <a:pt x="669036" y="2667000"/>
                </a:lnTo>
                <a:lnTo>
                  <a:pt x="601281" y="2521826"/>
                </a:lnTo>
                <a:lnTo>
                  <a:pt x="499656" y="2256370"/>
                </a:lnTo>
                <a:lnTo>
                  <a:pt x="402272" y="1982622"/>
                </a:lnTo>
                <a:lnTo>
                  <a:pt x="292176" y="1621790"/>
                </a:lnTo>
                <a:lnTo>
                  <a:pt x="199021" y="1252601"/>
                </a:lnTo>
                <a:lnTo>
                  <a:pt x="122796" y="879348"/>
                </a:lnTo>
                <a:lnTo>
                  <a:pt x="55041" y="44386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177290" y="10118597"/>
            <a:ext cx="139065" cy="294640"/>
          </a:xfrm>
          <a:custGeom>
            <a:avLst/>
            <a:gdLst/>
            <a:ahLst/>
            <a:cxnLst/>
            <a:rect l="l" t="t" r="r" b="b"/>
            <a:pathLst>
              <a:path w="139065" h="294640">
                <a:moveTo>
                  <a:pt x="0" y="0"/>
                </a:moveTo>
                <a:lnTo>
                  <a:pt x="46228" y="149136"/>
                </a:lnTo>
                <a:lnTo>
                  <a:pt x="100837" y="294131"/>
                </a:lnTo>
                <a:lnTo>
                  <a:pt x="138684" y="294131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177290" y="10118597"/>
            <a:ext cx="139065" cy="294640"/>
          </a:xfrm>
          <a:custGeom>
            <a:avLst/>
            <a:gdLst/>
            <a:ahLst/>
            <a:cxnLst/>
            <a:rect l="l" t="t" r="r" b="b"/>
            <a:pathLst>
              <a:path w="139065" h="294640">
                <a:moveTo>
                  <a:pt x="0" y="0"/>
                </a:moveTo>
                <a:lnTo>
                  <a:pt x="138684" y="294131"/>
                </a:lnTo>
                <a:lnTo>
                  <a:pt x="100837" y="294131"/>
                </a:lnTo>
                <a:lnTo>
                  <a:pt x="46228" y="1491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457962" y="7267193"/>
            <a:ext cx="62865" cy="394970"/>
          </a:xfrm>
          <a:custGeom>
            <a:avLst/>
            <a:gdLst/>
            <a:ahLst/>
            <a:cxnLst/>
            <a:rect l="l" t="t" r="r" b="b"/>
            <a:pathLst>
              <a:path w="62865" h="394970">
                <a:moveTo>
                  <a:pt x="0" y="0"/>
                </a:moveTo>
                <a:lnTo>
                  <a:pt x="16662" y="203581"/>
                </a:lnTo>
                <a:lnTo>
                  <a:pt x="62483" y="394716"/>
                </a:lnTo>
                <a:lnTo>
                  <a:pt x="33324" y="170307"/>
                </a:lnTo>
                <a:lnTo>
                  <a:pt x="33324" y="153670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457962" y="7267193"/>
            <a:ext cx="62865" cy="394970"/>
          </a:xfrm>
          <a:custGeom>
            <a:avLst/>
            <a:gdLst/>
            <a:ahLst/>
            <a:cxnLst/>
            <a:rect l="l" t="t" r="r" b="b"/>
            <a:pathLst>
              <a:path w="62865" h="394970">
                <a:moveTo>
                  <a:pt x="0" y="0"/>
                </a:moveTo>
                <a:lnTo>
                  <a:pt x="33324" y="153670"/>
                </a:lnTo>
                <a:lnTo>
                  <a:pt x="33324" y="170307"/>
                </a:lnTo>
                <a:lnTo>
                  <a:pt x="62483" y="394716"/>
                </a:lnTo>
                <a:lnTo>
                  <a:pt x="16662" y="20358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20318" y="6028181"/>
            <a:ext cx="1702435" cy="3243580"/>
          </a:xfrm>
          <a:custGeom>
            <a:avLst/>
            <a:gdLst/>
            <a:ahLst/>
            <a:cxnLst/>
            <a:rect l="l" t="t" r="r" b="b"/>
            <a:pathLst>
              <a:path w="1702435" h="3243579">
                <a:moveTo>
                  <a:pt x="1702308" y="0"/>
                </a:moveTo>
                <a:lnTo>
                  <a:pt x="1532889" y="157606"/>
                </a:lnTo>
                <a:lnTo>
                  <a:pt x="1371981" y="323468"/>
                </a:lnTo>
                <a:lnTo>
                  <a:pt x="1215389" y="497713"/>
                </a:lnTo>
                <a:lnTo>
                  <a:pt x="1071371" y="676021"/>
                </a:lnTo>
                <a:lnTo>
                  <a:pt x="885063" y="912367"/>
                </a:lnTo>
                <a:lnTo>
                  <a:pt x="707136" y="1165352"/>
                </a:lnTo>
                <a:lnTo>
                  <a:pt x="550544" y="1422527"/>
                </a:lnTo>
                <a:lnTo>
                  <a:pt x="402335" y="1696212"/>
                </a:lnTo>
                <a:lnTo>
                  <a:pt x="279526" y="1969896"/>
                </a:lnTo>
                <a:lnTo>
                  <a:pt x="169379" y="2260219"/>
                </a:lnTo>
                <a:lnTo>
                  <a:pt x="88925" y="2554604"/>
                </a:lnTo>
                <a:lnTo>
                  <a:pt x="29641" y="2853182"/>
                </a:lnTo>
                <a:lnTo>
                  <a:pt x="4229" y="3155950"/>
                </a:lnTo>
                <a:lnTo>
                  <a:pt x="0" y="3172587"/>
                </a:lnTo>
                <a:lnTo>
                  <a:pt x="29641" y="3243072"/>
                </a:lnTo>
                <a:lnTo>
                  <a:pt x="29641" y="3155950"/>
                </a:lnTo>
                <a:lnTo>
                  <a:pt x="55054" y="2857372"/>
                </a:lnTo>
                <a:lnTo>
                  <a:pt x="114338" y="2558796"/>
                </a:lnTo>
                <a:lnTo>
                  <a:pt x="190550" y="2264283"/>
                </a:lnTo>
                <a:lnTo>
                  <a:pt x="300609" y="1982343"/>
                </a:lnTo>
                <a:lnTo>
                  <a:pt x="423418" y="1704466"/>
                </a:lnTo>
                <a:lnTo>
                  <a:pt x="563244" y="1434972"/>
                </a:lnTo>
                <a:lnTo>
                  <a:pt x="724154" y="1177798"/>
                </a:lnTo>
                <a:lnTo>
                  <a:pt x="893444" y="920623"/>
                </a:lnTo>
                <a:lnTo>
                  <a:pt x="1079881" y="680085"/>
                </a:lnTo>
                <a:lnTo>
                  <a:pt x="1228089" y="501776"/>
                </a:lnTo>
                <a:lnTo>
                  <a:pt x="1376299" y="327660"/>
                </a:lnTo>
                <a:lnTo>
                  <a:pt x="1537208" y="161798"/>
                </a:lnTo>
                <a:lnTo>
                  <a:pt x="1702308" y="4190"/>
                </a:lnTo>
                <a:lnTo>
                  <a:pt x="1702308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20318" y="6028181"/>
            <a:ext cx="1702435" cy="3243580"/>
          </a:xfrm>
          <a:custGeom>
            <a:avLst/>
            <a:gdLst/>
            <a:ahLst/>
            <a:cxnLst/>
            <a:rect l="l" t="t" r="r" b="b"/>
            <a:pathLst>
              <a:path w="1702435" h="3243579">
                <a:moveTo>
                  <a:pt x="1702308" y="0"/>
                </a:moveTo>
                <a:lnTo>
                  <a:pt x="1702308" y="4190"/>
                </a:lnTo>
                <a:lnTo>
                  <a:pt x="1537208" y="161798"/>
                </a:lnTo>
                <a:lnTo>
                  <a:pt x="1376299" y="327660"/>
                </a:lnTo>
                <a:lnTo>
                  <a:pt x="1228089" y="501776"/>
                </a:lnTo>
                <a:lnTo>
                  <a:pt x="1079881" y="680085"/>
                </a:lnTo>
                <a:lnTo>
                  <a:pt x="893444" y="920623"/>
                </a:lnTo>
                <a:lnTo>
                  <a:pt x="724154" y="1177798"/>
                </a:lnTo>
                <a:lnTo>
                  <a:pt x="563244" y="1434972"/>
                </a:lnTo>
                <a:lnTo>
                  <a:pt x="423418" y="1704466"/>
                </a:lnTo>
                <a:lnTo>
                  <a:pt x="300609" y="1982343"/>
                </a:lnTo>
                <a:lnTo>
                  <a:pt x="190550" y="2264283"/>
                </a:lnTo>
                <a:lnTo>
                  <a:pt x="114338" y="2558796"/>
                </a:lnTo>
                <a:lnTo>
                  <a:pt x="55054" y="2857372"/>
                </a:lnTo>
                <a:lnTo>
                  <a:pt x="29641" y="3155950"/>
                </a:lnTo>
                <a:lnTo>
                  <a:pt x="29641" y="3243072"/>
                </a:lnTo>
                <a:lnTo>
                  <a:pt x="0" y="3172587"/>
                </a:lnTo>
                <a:lnTo>
                  <a:pt x="4229" y="3155950"/>
                </a:lnTo>
                <a:lnTo>
                  <a:pt x="29641" y="2853182"/>
                </a:lnTo>
                <a:lnTo>
                  <a:pt x="88925" y="2554604"/>
                </a:lnTo>
                <a:lnTo>
                  <a:pt x="169379" y="2260219"/>
                </a:lnTo>
                <a:lnTo>
                  <a:pt x="279526" y="1969896"/>
                </a:lnTo>
                <a:lnTo>
                  <a:pt x="402335" y="1696212"/>
                </a:lnTo>
                <a:lnTo>
                  <a:pt x="550544" y="1422527"/>
                </a:lnTo>
                <a:lnTo>
                  <a:pt x="707136" y="1165352"/>
                </a:lnTo>
                <a:lnTo>
                  <a:pt x="885063" y="912367"/>
                </a:lnTo>
                <a:lnTo>
                  <a:pt x="1071371" y="676021"/>
                </a:lnTo>
                <a:lnTo>
                  <a:pt x="1215389" y="497713"/>
                </a:lnTo>
                <a:lnTo>
                  <a:pt x="1371981" y="323468"/>
                </a:lnTo>
                <a:lnTo>
                  <a:pt x="1532889" y="157606"/>
                </a:lnTo>
                <a:lnTo>
                  <a:pt x="1702308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020318" y="9304781"/>
            <a:ext cx="157480" cy="814069"/>
          </a:xfrm>
          <a:custGeom>
            <a:avLst/>
            <a:gdLst/>
            <a:ahLst/>
            <a:cxnLst/>
            <a:rect l="l" t="t" r="r" b="b"/>
            <a:pathLst>
              <a:path w="157480" h="814070">
                <a:moveTo>
                  <a:pt x="137984" y="771695"/>
                </a:moveTo>
                <a:lnTo>
                  <a:pt x="140004" y="780592"/>
                </a:lnTo>
                <a:lnTo>
                  <a:pt x="156972" y="813815"/>
                </a:lnTo>
                <a:lnTo>
                  <a:pt x="137984" y="771695"/>
                </a:lnTo>
                <a:close/>
              </a:path>
              <a:path w="157480" h="814070">
                <a:moveTo>
                  <a:pt x="0" y="0"/>
                </a:moveTo>
                <a:lnTo>
                  <a:pt x="4241" y="166090"/>
                </a:lnTo>
                <a:lnTo>
                  <a:pt x="21209" y="336321"/>
                </a:lnTo>
                <a:lnTo>
                  <a:pt x="63639" y="606209"/>
                </a:lnTo>
                <a:lnTo>
                  <a:pt x="93332" y="672642"/>
                </a:lnTo>
                <a:lnTo>
                  <a:pt x="137984" y="771695"/>
                </a:lnTo>
                <a:lnTo>
                  <a:pt x="89090" y="556386"/>
                </a:lnTo>
                <a:lnTo>
                  <a:pt x="50914" y="332168"/>
                </a:lnTo>
                <a:lnTo>
                  <a:pt x="29692" y="74675"/>
                </a:lnTo>
                <a:lnTo>
                  <a:pt x="25450" y="62229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020318" y="9304781"/>
            <a:ext cx="157480" cy="814069"/>
          </a:xfrm>
          <a:custGeom>
            <a:avLst/>
            <a:gdLst/>
            <a:ahLst/>
            <a:cxnLst/>
            <a:rect l="l" t="t" r="r" b="b"/>
            <a:pathLst>
              <a:path w="157480" h="814070">
                <a:moveTo>
                  <a:pt x="0" y="0"/>
                </a:moveTo>
                <a:lnTo>
                  <a:pt x="25450" y="62229"/>
                </a:lnTo>
                <a:lnTo>
                  <a:pt x="29692" y="74675"/>
                </a:lnTo>
                <a:lnTo>
                  <a:pt x="50914" y="332168"/>
                </a:lnTo>
                <a:lnTo>
                  <a:pt x="89090" y="556386"/>
                </a:lnTo>
                <a:lnTo>
                  <a:pt x="140004" y="780592"/>
                </a:lnTo>
                <a:lnTo>
                  <a:pt x="156972" y="813815"/>
                </a:lnTo>
                <a:lnTo>
                  <a:pt x="93332" y="672642"/>
                </a:lnTo>
                <a:lnTo>
                  <a:pt x="63639" y="606209"/>
                </a:lnTo>
                <a:lnTo>
                  <a:pt x="21209" y="336321"/>
                </a:lnTo>
                <a:lnTo>
                  <a:pt x="4241" y="16609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143762" y="10138409"/>
            <a:ext cx="131445" cy="274320"/>
          </a:xfrm>
          <a:custGeom>
            <a:avLst/>
            <a:gdLst/>
            <a:ahLst/>
            <a:cxnLst/>
            <a:rect l="l" t="t" r="r" b="b"/>
            <a:pathLst>
              <a:path w="131444" h="274320">
                <a:moveTo>
                  <a:pt x="0" y="0"/>
                </a:moveTo>
                <a:lnTo>
                  <a:pt x="101472" y="274320"/>
                </a:lnTo>
                <a:lnTo>
                  <a:pt x="131063" y="274320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143762" y="10138409"/>
            <a:ext cx="131445" cy="274320"/>
          </a:xfrm>
          <a:custGeom>
            <a:avLst/>
            <a:gdLst/>
            <a:ahLst/>
            <a:cxnLst/>
            <a:rect l="l" t="t" r="r" b="b"/>
            <a:pathLst>
              <a:path w="131444" h="274320">
                <a:moveTo>
                  <a:pt x="0" y="0"/>
                </a:moveTo>
                <a:lnTo>
                  <a:pt x="131063" y="274320"/>
                </a:lnTo>
                <a:lnTo>
                  <a:pt x="101472" y="2743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020318" y="9201149"/>
            <a:ext cx="29209" cy="178435"/>
          </a:xfrm>
          <a:custGeom>
            <a:avLst/>
            <a:gdLst/>
            <a:ahLst/>
            <a:cxnLst/>
            <a:rect l="l" t="t" r="r" b="b"/>
            <a:pathLst>
              <a:path w="29209" h="178434">
                <a:moveTo>
                  <a:pt x="0" y="0"/>
                </a:moveTo>
                <a:lnTo>
                  <a:pt x="0" y="103631"/>
                </a:lnTo>
                <a:lnTo>
                  <a:pt x="24815" y="165861"/>
                </a:lnTo>
                <a:lnTo>
                  <a:pt x="28956" y="178307"/>
                </a:lnTo>
                <a:lnTo>
                  <a:pt x="28956" y="70484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020318" y="9201149"/>
            <a:ext cx="29209" cy="178435"/>
          </a:xfrm>
          <a:custGeom>
            <a:avLst/>
            <a:gdLst/>
            <a:ahLst/>
            <a:cxnLst/>
            <a:rect l="l" t="t" r="r" b="b"/>
            <a:pathLst>
              <a:path w="29209" h="178434">
                <a:moveTo>
                  <a:pt x="0" y="0"/>
                </a:moveTo>
                <a:lnTo>
                  <a:pt x="28956" y="70484"/>
                </a:lnTo>
                <a:lnTo>
                  <a:pt x="28956" y="178307"/>
                </a:lnTo>
                <a:lnTo>
                  <a:pt x="24815" y="165861"/>
                </a:lnTo>
                <a:lnTo>
                  <a:pt x="0" y="10363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084325" y="9911333"/>
            <a:ext cx="193675" cy="501650"/>
          </a:xfrm>
          <a:custGeom>
            <a:avLst/>
            <a:gdLst/>
            <a:ahLst/>
            <a:cxnLst/>
            <a:rect l="l" t="t" r="r" b="b"/>
            <a:pathLst>
              <a:path w="193675" h="501650">
                <a:moveTo>
                  <a:pt x="0" y="0"/>
                </a:moveTo>
                <a:lnTo>
                  <a:pt x="46278" y="182321"/>
                </a:lnTo>
                <a:lnTo>
                  <a:pt x="58902" y="227901"/>
                </a:lnTo>
                <a:lnTo>
                  <a:pt x="189357" y="501396"/>
                </a:lnTo>
                <a:lnTo>
                  <a:pt x="193548" y="501396"/>
                </a:lnTo>
                <a:lnTo>
                  <a:pt x="138849" y="356362"/>
                </a:lnTo>
                <a:lnTo>
                  <a:pt x="92570" y="207187"/>
                </a:lnTo>
                <a:lnTo>
                  <a:pt x="29451" y="66293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084325" y="9911333"/>
            <a:ext cx="193675" cy="501650"/>
          </a:xfrm>
          <a:custGeom>
            <a:avLst/>
            <a:gdLst/>
            <a:ahLst/>
            <a:cxnLst/>
            <a:rect l="l" t="t" r="r" b="b"/>
            <a:pathLst>
              <a:path w="193675" h="501650">
                <a:moveTo>
                  <a:pt x="0" y="0"/>
                </a:moveTo>
                <a:lnTo>
                  <a:pt x="29451" y="66293"/>
                </a:lnTo>
                <a:lnTo>
                  <a:pt x="92570" y="207187"/>
                </a:lnTo>
                <a:lnTo>
                  <a:pt x="138849" y="356362"/>
                </a:lnTo>
                <a:lnTo>
                  <a:pt x="193548" y="501396"/>
                </a:lnTo>
                <a:lnTo>
                  <a:pt x="189357" y="501396"/>
                </a:lnTo>
                <a:lnTo>
                  <a:pt x="58902" y="227901"/>
                </a:lnTo>
                <a:lnTo>
                  <a:pt x="46278" y="18232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709" y="1359637"/>
            <a:ext cx="6869430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1068" y="9908540"/>
            <a:ext cx="2209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5475" y="2485390"/>
            <a:ext cx="2452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Computer Dept. 3rd</a:t>
            </a:r>
            <a:r>
              <a:rPr sz="18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Stage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5725">
              <a:lnSpc>
                <a:spcPts val="3960"/>
              </a:lnSpc>
              <a:spcBef>
                <a:spcPts val="100"/>
              </a:spcBef>
            </a:pPr>
            <a:r>
              <a:rPr spc="-229" dirty="0"/>
              <a:t>Practical</a:t>
            </a:r>
            <a:r>
              <a:rPr spc="-285" dirty="0"/>
              <a:t> </a:t>
            </a:r>
            <a:r>
              <a:rPr spc="-160" dirty="0"/>
              <a:t>of</a:t>
            </a:r>
          </a:p>
          <a:p>
            <a:pPr marL="2625725">
              <a:lnSpc>
                <a:spcPts val="3960"/>
              </a:lnSpc>
            </a:pPr>
            <a:r>
              <a:rPr spc="-155" dirty="0"/>
              <a:t>Network</a:t>
            </a:r>
            <a:r>
              <a:rPr spc="-770" dirty="0"/>
              <a:t> </a:t>
            </a:r>
            <a:r>
              <a:rPr spc="-170" dirty="0"/>
              <a:t>Fundamentals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66998" y="9390379"/>
            <a:ext cx="2821052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5B9BD4"/>
                </a:solidFill>
                <a:latin typeface="Carlito"/>
                <a:cs typeface="Carlito"/>
              </a:rPr>
              <a:t>Prepared by: </a:t>
            </a:r>
            <a:r>
              <a:rPr lang="en-US" sz="1600" b="1" dirty="0" err="1" smtClean="0">
                <a:solidFill>
                  <a:srgbClr val="5B9BD4"/>
                </a:solidFill>
                <a:latin typeface="Carlito"/>
                <a:cs typeface="Carlito"/>
              </a:rPr>
              <a:t>Arazu</a:t>
            </a:r>
            <a:r>
              <a:rPr lang="en-US" sz="1600" b="1" dirty="0" smtClean="0">
                <a:solidFill>
                  <a:srgbClr val="5B9BD4"/>
                </a:solidFill>
                <a:latin typeface="Carlito"/>
                <a:cs typeface="Carlito"/>
              </a:rPr>
              <a:t> S.  Omer</a:t>
            </a:r>
            <a:endParaRPr sz="1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200" b="1" spc="-5" dirty="0" smtClean="0">
                <a:solidFill>
                  <a:srgbClr val="585858"/>
                </a:solidFill>
                <a:latin typeface="Carlito"/>
                <a:cs typeface="Carlito"/>
              </a:rPr>
              <a:t>20</a:t>
            </a:r>
            <a:r>
              <a:rPr lang="en-US" sz="1200" b="1" spc="-5" dirty="0" smtClean="0">
                <a:solidFill>
                  <a:srgbClr val="585858"/>
                </a:solidFill>
                <a:latin typeface="Carlito"/>
                <a:cs typeface="Carlito"/>
              </a:rPr>
              <a:t>23-2024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185535" cy="687784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 smtClean="0">
                <a:latin typeface="Times New Roman"/>
                <a:cs typeface="Times New Roman"/>
              </a:rPr>
              <a:t>7</a:t>
            </a: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Router’s Configuration: WAN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Interface.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To configure </a:t>
            </a:r>
            <a:r>
              <a:rPr sz="1400" spc="-10" dirty="0">
                <a:latin typeface="Times New Roman"/>
                <a:cs typeface="Times New Roman"/>
              </a:rPr>
              <a:t>WAN </a:t>
            </a:r>
            <a:r>
              <a:rPr sz="1400" dirty="0">
                <a:latin typeface="Times New Roman"/>
                <a:cs typeface="Times New Roman"/>
              </a:rPr>
              <a:t>Serial </a:t>
            </a:r>
            <a:r>
              <a:rPr sz="1400" spc="-5" dirty="0">
                <a:latin typeface="Times New Roman"/>
                <a:cs typeface="Times New Roman"/>
              </a:rPr>
              <a:t>interface on Router </a:t>
            </a:r>
            <a:r>
              <a:rPr sz="1400" dirty="0">
                <a:latin typeface="Times New Roman"/>
                <a:cs typeface="Times New Roman"/>
              </a:rPr>
              <a:t>1, </a:t>
            </a:r>
            <a:r>
              <a:rPr sz="1400" spc="-10" dirty="0">
                <a:latin typeface="Times New Roman"/>
                <a:cs typeface="Times New Roman"/>
              </a:rPr>
              <a:t>Type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following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commands: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4563745">
              <a:lnSpc>
                <a:spcPct val="151400"/>
              </a:lnSpc>
            </a:pPr>
            <a:r>
              <a:rPr sz="1400" spc="-5" dirty="0">
                <a:latin typeface="Times New Roman"/>
                <a:cs typeface="Times New Roman"/>
              </a:rPr>
              <a:t>PC&gt;telnet 192.168.1.1  Password:</a:t>
            </a:r>
            <a:endParaRPr sz="1400" dirty="0">
              <a:latin typeface="Times New Roman"/>
              <a:cs typeface="Times New Roman"/>
            </a:endParaRPr>
          </a:p>
          <a:p>
            <a:pPr marL="12700" marR="5243830">
              <a:lnSpc>
                <a:spcPts val="2540"/>
              </a:lnSpc>
              <a:spcBef>
                <a:spcPts val="220"/>
              </a:spcBef>
            </a:pP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ute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5" dirty="0">
                <a:latin typeface="Times New Roman"/>
                <a:cs typeface="Times New Roman"/>
              </a:rPr>
              <a:t>&gt;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Password: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400" spc="-5" dirty="0">
                <a:latin typeface="Times New Roman"/>
                <a:cs typeface="Times New Roman"/>
              </a:rPr>
              <a:t>Router1#conf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marR="2635250">
              <a:lnSpc>
                <a:spcPct val="151100"/>
              </a:lnSpc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interface serial 0/0/0  </a:t>
            </a:r>
            <a:r>
              <a:rPr sz="1400" spc="-5" dirty="0">
                <a:latin typeface="Times New Roman"/>
                <a:cs typeface="Times New Roman"/>
              </a:rPr>
              <a:t>Router1(config-if)#ip </a:t>
            </a:r>
            <a:r>
              <a:rPr sz="1400" dirty="0">
                <a:latin typeface="Times New Roman"/>
                <a:cs typeface="Times New Roman"/>
              </a:rPr>
              <a:t>add </a:t>
            </a:r>
            <a:r>
              <a:rPr sz="1400" spc="-5" dirty="0">
                <a:latin typeface="Times New Roman"/>
                <a:cs typeface="Times New Roman"/>
              </a:rPr>
              <a:t>172.16.0.1 255.255.0.0  Router1(config-if)#no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Router1(config-if)#</a:t>
            </a:r>
            <a:r>
              <a:rPr sz="1400" b="1" spc="-5" dirty="0">
                <a:latin typeface="Times New Roman"/>
                <a:cs typeface="Times New Roman"/>
              </a:rPr>
              <a:t>clock </a:t>
            </a:r>
            <a:r>
              <a:rPr sz="1400" b="1" dirty="0">
                <a:latin typeface="Times New Roman"/>
                <a:cs typeface="Times New Roman"/>
              </a:rPr>
              <a:t>rate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64000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Router1(config-if)#</a:t>
            </a:r>
            <a:r>
              <a:rPr sz="1400" b="1" spc="-5" dirty="0">
                <a:latin typeface="Times New Roman"/>
                <a:cs typeface="Times New Roman"/>
              </a:rPr>
              <a:t>encapsulation </a:t>
            </a:r>
            <a:r>
              <a:rPr sz="1400" b="1" dirty="0">
                <a:latin typeface="Times New Roman"/>
                <a:cs typeface="Times New Roman"/>
              </a:rPr>
              <a:t>ppp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Router1(config-if)#exit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 marR="4716145">
              <a:lnSpc>
                <a:spcPct val="143200"/>
              </a:lnSpc>
              <a:spcBef>
                <a:spcPts val="1200"/>
              </a:spcBef>
            </a:pPr>
            <a:r>
              <a:rPr sz="1400" spc="-5" dirty="0">
                <a:latin typeface="Times New Roman"/>
                <a:cs typeface="Times New Roman"/>
              </a:rPr>
              <a:t>Router1#</a:t>
            </a:r>
            <a:r>
              <a:rPr sz="1400" b="1" spc="-5" dirty="0">
                <a:latin typeface="Times New Roman"/>
                <a:cs typeface="Times New Roman"/>
              </a:rPr>
              <a:t>show start  </a:t>
            </a:r>
            <a:r>
              <a:rPr sz="1400" spc="-5" dirty="0">
                <a:latin typeface="Times New Roman"/>
                <a:cs typeface="Times New Roman"/>
              </a:rPr>
              <a:t>Router1#</a:t>
            </a:r>
            <a:r>
              <a:rPr sz="1400" b="1" spc="-5" dirty="0">
                <a:latin typeface="Times New Roman"/>
                <a:cs typeface="Times New Roman"/>
              </a:rPr>
              <a:t>show </a:t>
            </a:r>
            <a:r>
              <a:rPr sz="1400" b="1" dirty="0">
                <a:latin typeface="Times New Roman"/>
                <a:cs typeface="Times New Roman"/>
              </a:rPr>
              <a:t>run  </a:t>
            </a:r>
            <a:r>
              <a:rPr sz="1400" spc="-5" dirty="0">
                <a:latin typeface="Times New Roman"/>
                <a:cs typeface="Times New Roman"/>
              </a:rPr>
              <a:t>Router1#write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Using same commands configure the </a:t>
            </a:r>
            <a:r>
              <a:rPr sz="1600" b="1" dirty="0">
                <a:latin typeface="Times New Roman"/>
                <a:cs typeface="Times New Roman"/>
              </a:rPr>
              <a:t>other </a:t>
            </a:r>
            <a:r>
              <a:rPr sz="1600" b="1" spc="-5" dirty="0">
                <a:latin typeface="Times New Roman"/>
                <a:cs typeface="Times New Roman"/>
              </a:rPr>
              <a:t>Serial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interfaces.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101715" cy="10259219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>
                <a:latin typeface="Times New Roman"/>
                <a:cs typeface="Times New Roman"/>
              </a:rPr>
              <a:t>8</a:t>
            </a:r>
            <a:endParaRPr lang="en-US" sz="16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Static Routing Configuration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ts val="255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configuration commands enable static routing in Router1 and Router2.  To Enable Static Routing, </a:t>
            </a:r>
            <a:r>
              <a:rPr sz="1400" spc="-10" dirty="0">
                <a:latin typeface="Times New Roman"/>
                <a:cs typeface="Times New Roman"/>
              </a:rPr>
              <a:t>add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indirectly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 networks to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router.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Router1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ip route 192.168.2.0 255.255.255.0 </a:t>
            </a:r>
            <a:r>
              <a:rPr sz="1400" b="1" dirty="0">
                <a:latin typeface="Times New Roman"/>
                <a:cs typeface="Times New Roman"/>
              </a:rPr>
              <a:t>ser</a:t>
            </a:r>
            <a:r>
              <a:rPr sz="1400" b="1" spc="-5" dirty="0">
                <a:latin typeface="Times New Roman"/>
                <a:cs typeface="Times New Roman"/>
              </a:rPr>
              <a:t> 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do show </a:t>
            </a:r>
            <a:r>
              <a:rPr sz="1400" b="1" dirty="0">
                <a:latin typeface="Times New Roman"/>
                <a:cs typeface="Times New Roman"/>
              </a:rPr>
              <a:t>ip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….</a:t>
            </a:r>
          </a:p>
          <a:p>
            <a:pPr marL="12700">
              <a:lnSpc>
                <a:spcPct val="100000"/>
              </a:lnSpc>
              <a:spcBef>
                <a:spcPts val="850"/>
              </a:spcBef>
              <a:tabLst>
                <a:tab pos="449580" algn="l"/>
              </a:tabLst>
            </a:pPr>
            <a:r>
              <a:rPr sz="1400" b="1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172.16.0.0/16 is directly connected,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449580" algn="l"/>
              </a:tabLst>
            </a:pPr>
            <a:r>
              <a:rPr sz="1400" b="1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172.16.0.2/32 is directly connected,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  <a:tabLst>
                <a:tab pos="316865" algn="l"/>
              </a:tabLst>
            </a:pPr>
            <a:r>
              <a:rPr sz="1400" b="1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192.168.1.0/24 is directly </a:t>
            </a:r>
            <a:r>
              <a:rPr sz="1400" dirty="0">
                <a:latin typeface="Times New Roman"/>
                <a:cs typeface="Times New Roman"/>
              </a:rPr>
              <a:t>connected,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FastEthernet0/0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  <a:tabLst>
                <a:tab pos="288290" algn="l"/>
              </a:tabLst>
            </a:pPr>
            <a:r>
              <a:rPr sz="1400" b="1" dirty="0">
                <a:latin typeface="Times New Roman"/>
                <a:cs typeface="Times New Roman"/>
              </a:rPr>
              <a:t>S	</a:t>
            </a:r>
            <a:r>
              <a:rPr sz="1400" b="1" spc="-5" dirty="0">
                <a:latin typeface="Times New Roman"/>
                <a:cs typeface="Times New Roman"/>
              </a:rPr>
              <a:t>192.168.2.0/24 </a:t>
            </a:r>
            <a:r>
              <a:rPr sz="1400" b="1" dirty="0">
                <a:latin typeface="Times New Roman"/>
                <a:cs typeface="Times New Roman"/>
              </a:rPr>
              <a:t>is </a:t>
            </a:r>
            <a:r>
              <a:rPr sz="1400" b="1" spc="-5" dirty="0">
                <a:latin typeface="Times New Roman"/>
                <a:cs typeface="Times New Roman"/>
              </a:rPr>
              <a:t>directly connected,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….</a:t>
            </a: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Router2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</a:t>
            </a:r>
            <a:r>
              <a:rPr sz="1400" b="1" spc="-5" dirty="0">
                <a:latin typeface="Times New Roman"/>
                <a:cs typeface="Times New Roman"/>
              </a:rPr>
              <a:t>ip route 192.168.1.0 255.255.255.0 </a:t>
            </a:r>
            <a:r>
              <a:rPr sz="1400" b="1" dirty="0">
                <a:latin typeface="Times New Roman"/>
                <a:cs typeface="Times New Roman"/>
              </a:rPr>
              <a:t>ser</a:t>
            </a:r>
            <a:r>
              <a:rPr sz="1400" b="1" spc="-5" dirty="0">
                <a:latin typeface="Times New Roman"/>
                <a:cs typeface="Times New Roman"/>
              </a:rPr>
              <a:t> 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</a:t>
            </a:r>
            <a:r>
              <a:rPr sz="1400" b="1" spc="-5" dirty="0">
                <a:latin typeface="Times New Roman"/>
                <a:cs typeface="Times New Roman"/>
              </a:rPr>
              <a:t>do show </a:t>
            </a:r>
            <a:r>
              <a:rPr sz="1400" b="1" dirty="0">
                <a:latin typeface="Times New Roman"/>
                <a:cs typeface="Times New Roman"/>
              </a:rPr>
              <a:t>ip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….</a:t>
            </a:r>
          </a:p>
          <a:p>
            <a:pPr marL="12700" marR="2283460">
              <a:lnSpc>
                <a:spcPts val="2540"/>
              </a:lnSpc>
              <a:spcBef>
                <a:spcPts val="220"/>
              </a:spcBef>
              <a:tabLst>
                <a:tab pos="440690" algn="l"/>
              </a:tabLst>
            </a:pPr>
            <a:r>
              <a:rPr sz="1400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172.16.0.0/16 is directly connected, Serial0/0/0  </a:t>
            </a:r>
            <a:r>
              <a:rPr sz="1400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172.16.0.1/32 is directly connected,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288290" algn="l"/>
              </a:tabLst>
            </a:pPr>
            <a:r>
              <a:rPr sz="1400" b="1" dirty="0">
                <a:latin typeface="Times New Roman"/>
                <a:cs typeface="Times New Roman"/>
              </a:rPr>
              <a:t>S	</a:t>
            </a:r>
            <a:r>
              <a:rPr sz="1400" b="1" spc="-5" dirty="0">
                <a:latin typeface="Times New Roman"/>
                <a:cs typeface="Times New Roman"/>
              </a:rPr>
              <a:t>192.168.1.0/24 </a:t>
            </a:r>
            <a:r>
              <a:rPr sz="1400" b="1" dirty="0">
                <a:latin typeface="Times New Roman"/>
                <a:cs typeface="Times New Roman"/>
              </a:rPr>
              <a:t>is </a:t>
            </a:r>
            <a:r>
              <a:rPr sz="1400" b="1" spc="-5" dirty="0">
                <a:latin typeface="Times New Roman"/>
                <a:cs typeface="Times New Roman"/>
              </a:rPr>
              <a:t>directly connected,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307975" algn="l"/>
              </a:tabLst>
            </a:pPr>
            <a:r>
              <a:rPr sz="1400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192.168.2.0/24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directly </a:t>
            </a:r>
            <a:r>
              <a:rPr sz="1400" dirty="0">
                <a:latin typeface="Times New Roman"/>
                <a:cs typeface="Times New Roman"/>
              </a:rPr>
              <a:t>connected,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FastEthernet0/0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400" dirty="0">
                <a:latin typeface="Times New Roman"/>
                <a:cs typeface="Times New Roman"/>
              </a:rPr>
              <a:t>….</a:t>
            </a: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400" spc="-5" dirty="0">
                <a:latin typeface="Times New Roman"/>
                <a:cs typeface="Times New Roman"/>
              </a:rPr>
              <a:t>To check network connectivity between PCs on Lab1 and Lab2 using </a:t>
            </a:r>
            <a:r>
              <a:rPr sz="1400" b="1" spc="-5" dirty="0">
                <a:latin typeface="Times New Roman"/>
                <a:cs typeface="Times New Roman"/>
              </a:rPr>
              <a:t>ping</a:t>
            </a:r>
            <a:r>
              <a:rPr sz="1400" b="1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command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b="1" dirty="0">
                <a:latin typeface="Times New Roman"/>
                <a:cs typeface="Times New Roman"/>
              </a:rPr>
              <a:t>ping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192.168.2.10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b="1" dirty="0">
                <a:latin typeface="Times New Roman"/>
                <a:cs typeface="Times New Roman"/>
              </a:rPr>
              <a:t>tracert</a:t>
            </a:r>
            <a:r>
              <a:rPr sz="1400" b="1" spc="-5" dirty="0">
                <a:latin typeface="Times New Roman"/>
                <a:cs typeface="Times New Roman"/>
              </a:rPr>
              <a:t> 192.168.2.10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600" spc="-5" dirty="0">
                <a:latin typeface="Times New Roman"/>
                <a:cs typeface="Times New Roman"/>
              </a:rPr>
              <a:t>To </a:t>
            </a:r>
            <a:r>
              <a:rPr sz="1600" spc="-10" dirty="0">
                <a:latin typeface="Times New Roman"/>
                <a:cs typeface="Times New Roman"/>
              </a:rPr>
              <a:t>remove static </a:t>
            </a:r>
            <a:r>
              <a:rPr sz="1600" spc="-5" dirty="0">
                <a:latin typeface="Times New Roman"/>
                <a:cs typeface="Times New Roman"/>
              </a:rPr>
              <a:t>routing </a:t>
            </a:r>
            <a:r>
              <a:rPr sz="1600" spc="-10" dirty="0">
                <a:latin typeface="Times New Roman"/>
                <a:cs typeface="Times New Roman"/>
              </a:rPr>
              <a:t>on </a:t>
            </a:r>
            <a:r>
              <a:rPr sz="1600" spc="-5" dirty="0">
                <a:latin typeface="Times New Roman"/>
                <a:cs typeface="Times New Roman"/>
              </a:rPr>
              <a:t>any router use “No”,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example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 </a:t>
            </a:r>
            <a:r>
              <a:rPr sz="1400" b="1" spc="-10" dirty="0">
                <a:latin typeface="Times New Roman"/>
                <a:cs typeface="Times New Roman"/>
              </a:rPr>
              <a:t>no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route 192.168.1.0 255.255.255.0 </a:t>
            </a:r>
            <a:r>
              <a:rPr sz="1400" b="1" dirty="0">
                <a:latin typeface="Times New Roman"/>
                <a:cs typeface="Times New Roman"/>
              </a:rPr>
              <a:t>ser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0/0/0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</a:t>
            </a:r>
            <a:r>
              <a:rPr sz="1600" b="1" dirty="0">
                <a:latin typeface="Times New Roman"/>
                <a:cs typeface="Times New Roman"/>
              </a:rPr>
              <a:t>Enable </a:t>
            </a:r>
            <a:r>
              <a:rPr sz="1600" b="1" spc="-5" dirty="0">
                <a:latin typeface="Times New Roman"/>
                <a:cs typeface="Times New Roman"/>
              </a:rPr>
              <a:t>Static Routing </a:t>
            </a:r>
            <a:r>
              <a:rPr sz="1600" b="1" dirty="0">
                <a:latin typeface="Times New Roman"/>
                <a:cs typeface="Times New Roman"/>
              </a:rPr>
              <a:t>in </a:t>
            </a:r>
            <a:r>
              <a:rPr sz="1600" b="1" spc="-5" dirty="0">
                <a:latin typeface="Times New Roman"/>
                <a:cs typeface="Times New Roman"/>
              </a:rPr>
              <a:t>all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Routers.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7021068" y="9981566"/>
            <a:ext cx="220979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234430" cy="9602116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 smtClean="0">
                <a:latin typeface="Times New Roman"/>
                <a:cs typeface="Times New Roman"/>
              </a:rPr>
              <a:t>9</a:t>
            </a: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RIP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7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configuration commands enable dynamic </a:t>
            </a:r>
            <a:r>
              <a:rPr sz="1400" dirty="0">
                <a:latin typeface="Times New Roman"/>
                <a:cs typeface="Times New Roman"/>
              </a:rPr>
              <a:t>routing </a:t>
            </a:r>
            <a:r>
              <a:rPr sz="1400" spc="-5" dirty="0">
                <a:latin typeface="Times New Roman"/>
                <a:cs typeface="Times New Roman"/>
              </a:rPr>
              <a:t>protocol </a:t>
            </a:r>
            <a:r>
              <a:rPr sz="1400" dirty="0">
                <a:latin typeface="Times New Roman"/>
                <a:cs typeface="Times New Roman"/>
              </a:rPr>
              <a:t>RIP </a:t>
            </a:r>
            <a:r>
              <a:rPr sz="1400" spc="-5" dirty="0">
                <a:latin typeface="Times New Roman"/>
                <a:cs typeface="Times New Roman"/>
              </a:rPr>
              <a:t>version </a:t>
            </a:r>
            <a:r>
              <a:rPr sz="1400" dirty="0">
                <a:latin typeface="Times New Roman"/>
                <a:cs typeface="Times New Roman"/>
              </a:rPr>
              <a:t>2  in </a:t>
            </a:r>
            <a:r>
              <a:rPr sz="1400" spc="-5" dirty="0">
                <a:latin typeface="Times New Roman"/>
                <a:cs typeface="Times New Roman"/>
              </a:rPr>
              <a:t>both Router1 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Router2.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400" spc="-5" dirty="0">
                <a:latin typeface="Times New Roman"/>
                <a:cs typeface="Times New Roman"/>
              </a:rPr>
              <a:t>To Enable RIP, advertise only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directly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 networks in each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router.</a:t>
            </a: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Router1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router </a:t>
            </a:r>
            <a:r>
              <a:rPr sz="1400" b="1" dirty="0">
                <a:latin typeface="Times New Roman"/>
                <a:cs typeface="Times New Roman"/>
              </a:rPr>
              <a:t>rip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version </a:t>
            </a:r>
            <a:r>
              <a:rPr sz="1400" dirty="0">
                <a:latin typeface="Times New Roman"/>
                <a:cs typeface="Times New Roman"/>
              </a:rPr>
              <a:t>2</a:t>
            </a: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192.168.1.0</a:t>
            </a:r>
            <a:endParaRPr sz="1400" dirty="0">
              <a:latin typeface="Times New Roman"/>
              <a:cs typeface="Times New Roman"/>
            </a:endParaRPr>
          </a:p>
          <a:p>
            <a:pPr marL="12700" marR="3062605">
              <a:lnSpc>
                <a:spcPct val="1509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 </a:t>
            </a:r>
            <a:r>
              <a:rPr sz="1400" spc="-5" dirty="0">
                <a:latin typeface="Times New Roman"/>
                <a:cs typeface="Times New Roman"/>
              </a:rPr>
              <a:t>172.16.0.0  Router1(config-router)#exit</a:t>
            </a:r>
            <a:endParaRPr sz="1400" dirty="0">
              <a:latin typeface="Times New Roman"/>
              <a:cs typeface="Times New Roman"/>
            </a:endParaRPr>
          </a:p>
          <a:p>
            <a:pPr marL="12700" marR="4007485">
              <a:lnSpc>
                <a:spcPct val="150700"/>
              </a:lnSpc>
              <a:spcBef>
                <a:spcPts val="94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Router1(config)#do sh run  Router1(config)#do sh ip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400" b="1" dirty="0">
                <a:latin typeface="Times New Roman"/>
                <a:cs typeface="Times New Roman"/>
              </a:rPr>
              <a:t>R </a:t>
            </a:r>
            <a:r>
              <a:rPr sz="1400" b="1" spc="-5" dirty="0">
                <a:latin typeface="Times New Roman"/>
                <a:cs typeface="Times New Roman"/>
              </a:rPr>
              <a:t>192.168.2.0/24 [120/1] via 172.16.0.2, 00:00:02,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Router2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</a:t>
            </a:r>
            <a:r>
              <a:rPr sz="1400" b="1" spc="-5" dirty="0">
                <a:latin typeface="Times New Roman"/>
                <a:cs typeface="Times New Roman"/>
              </a:rPr>
              <a:t>router </a:t>
            </a:r>
            <a:r>
              <a:rPr sz="1400" b="1" dirty="0">
                <a:latin typeface="Times New Roman"/>
                <a:cs typeface="Times New Roman"/>
              </a:rPr>
              <a:t>rip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</a:t>
            </a:r>
            <a:r>
              <a:rPr sz="1400" b="1" spc="-5" dirty="0">
                <a:latin typeface="Times New Roman"/>
                <a:cs typeface="Times New Roman"/>
              </a:rPr>
              <a:t>version </a:t>
            </a:r>
            <a:r>
              <a:rPr sz="1400" dirty="0">
                <a:latin typeface="Times New Roman"/>
                <a:cs typeface="Times New Roman"/>
              </a:rPr>
              <a:t>2</a:t>
            </a: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192.168.2.0</a:t>
            </a:r>
            <a:endParaRPr sz="1400" dirty="0">
              <a:latin typeface="Times New Roman"/>
              <a:cs typeface="Times New Roman"/>
            </a:endParaRPr>
          </a:p>
          <a:p>
            <a:pPr marL="12700" marR="3062605">
              <a:lnSpc>
                <a:spcPts val="2550"/>
              </a:lnSpc>
              <a:spcBef>
                <a:spcPts val="21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</a:t>
            </a:r>
            <a:r>
              <a:rPr sz="1400" b="1" spc="-5" dirty="0">
                <a:latin typeface="Times New Roman"/>
                <a:cs typeface="Times New Roman"/>
              </a:rPr>
              <a:t>network </a:t>
            </a:r>
            <a:r>
              <a:rPr sz="1400" spc="-5" dirty="0">
                <a:latin typeface="Times New Roman"/>
                <a:cs typeface="Times New Roman"/>
              </a:rPr>
              <a:t>172.16.0.0  Router2(config-router)#exit</a:t>
            </a:r>
            <a:endParaRPr sz="1400" dirty="0">
              <a:latin typeface="Times New Roman"/>
              <a:cs typeface="Times New Roman"/>
            </a:endParaRPr>
          </a:p>
          <a:p>
            <a:pPr marL="12700" marR="4006850">
              <a:lnSpc>
                <a:spcPct val="150700"/>
              </a:lnSpc>
              <a:spcBef>
                <a:spcPts val="119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Router2(config)#do sh run  Router2(config)#do sh ip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400" b="1" dirty="0">
                <a:latin typeface="Times New Roman"/>
                <a:cs typeface="Times New Roman"/>
              </a:rPr>
              <a:t>R </a:t>
            </a:r>
            <a:r>
              <a:rPr sz="1400" b="1" spc="-5" dirty="0">
                <a:latin typeface="Times New Roman"/>
                <a:cs typeface="Times New Roman"/>
              </a:rPr>
              <a:t>192.168.1.0/24 [120/1] via 172.16.0.1, 00:00:02,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To check network connectivity between PCs on Lab1 and Lab2 </a:t>
            </a:r>
            <a:r>
              <a:rPr sz="1400" dirty="0">
                <a:latin typeface="Times New Roman"/>
                <a:cs typeface="Times New Roman"/>
              </a:rPr>
              <a:t>using </a:t>
            </a:r>
            <a:r>
              <a:rPr sz="1400" b="1" spc="-5" dirty="0">
                <a:latin typeface="Times New Roman"/>
                <a:cs typeface="Times New Roman"/>
              </a:rPr>
              <a:t>ping</a:t>
            </a:r>
            <a:r>
              <a:rPr sz="1400" b="1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command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</a:t>
            </a:r>
            <a:r>
              <a:rPr sz="1600" b="1" dirty="0">
                <a:latin typeface="Times New Roman"/>
                <a:cs typeface="Times New Roman"/>
              </a:rPr>
              <a:t>Enable </a:t>
            </a:r>
            <a:r>
              <a:rPr sz="1600" b="1" spc="-5" dirty="0">
                <a:latin typeface="Times New Roman"/>
                <a:cs typeface="Times New Roman"/>
              </a:rPr>
              <a:t>RIP in all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Routers.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229985" cy="244030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 smtClean="0">
                <a:latin typeface="Times New Roman"/>
                <a:cs typeface="Times New Roman"/>
              </a:rPr>
              <a:t>10</a:t>
            </a: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OSPF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7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configuration commands enable dynamic </a:t>
            </a:r>
            <a:r>
              <a:rPr sz="1400" dirty="0">
                <a:latin typeface="Times New Roman"/>
                <a:cs typeface="Times New Roman"/>
              </a:rPr>
              <a:t>routing </a:t>
            </a:r>
            <a:r>
              <a:rPr sz="1400" spc="-5" dirty="0">
                <a:latin typeface="Times New Roman"/>
                <a:cs typeface="Times New Roman"/>
              </a:rPr>
              <a:t>protocol OSPF in both  Router1 and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Router2.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400" spc="-5" dirty="0">
                <a:latin typeface="Times New Roman"/>
                <a:cs typeface="Times New Roman"/>
              </a:rPr>
              <a:t>To Enable OSPF, advertise only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directly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 networks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each router and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using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00" b="1" spc="-5" dirty="0">
                <a:latin typeface="Times New Roman"/>
                <a:cs typeface="Times New Roman"/>
              </a:rPr>
              <a:t>wildcard </a:t>
            </a:r>
            <a:r>
              <a:rPr sz="1400" spc="-5" dirty="0">
                <a:latin typeface="Times New Roman"/>
                <a:cs typeface="Times New Roman"/>
              </a:rPr>
              <a:t>mask with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area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Router1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router ospf</a:t>
            </a:r>
            <a:r>
              <a:rPr sz="1400" b="1" dirty="0">
                <a:latin typeface="Times New Roman"/>
                <a:cs typeface="Times New Roman"/>
              </a:rPr>
              <a:t> 1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429635" algn="l"/>
              </a:tabLst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192.168.1.0	0.0.0.255 </a:t>
            </a:r>
            <a:r>
              <a:rPr sz="1400" b="1" spc="-5" dirty="0">
                <a:latin typeface="Times New Roman"/>
                <a:cs typeface="Times New Roman"/>
              </a:rPr>
              <a:t>area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445995"/>
            <a:ext cx="3176270" cy="196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511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 </a:t>
            </a:r>
            <a:r>
              <a:rPr sz="1400" spc="-5" dirty="0">
                <a:latin typeface="Times New Roman"/>
                <a:cs typeface="Times New Roman"/>
              </a:rPr>
              <a:t>172.16.0.0  Router1(config-router)#exit  Router1(config)#do sh run  Router1(config)#</a:t>
            </a:r>
            <a:r>
              <a:rPr sz="1400" b="1" spc="-5" dirty="0">
                <a:latin typeface="Times New Roman"/>
                <a:cs typeface="Times New Roman"/>
              </a:rPr>
              <a:t>do sh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ospf neighbor  </a:t>
            </a:r>
            <a:r>
              <a:rPr sz="1400" spc="-5" dirty="0">
                <a:latin typeface="Times New Roman"/>
                <a:cs typeface="Times New Roman"/>
              </a:rPr>
              <a:t>Router1(config)#do sh ip route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5577" y="2555494"/>
            <a:ext cx="1340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0.0.25.255 </a:t>
            </a:r>
            <a:r>
              <a:rPr sz="1400" b="1" spc="-5" dirty="0">
                <a:latin typeface="Times New Roman"/>
                <a:cs typeface="Times New Roman"/>
              </a:rPr>
              <a:t>area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388079"/>
            <a:ext cx="4779645" cy="66294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0"/>
              </a:spcBef>
              <a:tabLst>
                <a:tab pos="327660" algn="l"/>
              </a:tabLst>
            </a:pPr>
            <a:r>
              <a:rPr sz="1400" b="1" dirty="0">
                <a:latin typeface="Times New Roman"/>
                <a:cs typeface="Times New Roman"/>
              </a:rPr>
              <a:t>O	</a:t>
            </a:r>
            <a:r>
              <a:rPr sz="1400" b="1" spc="-5" dirty="0">
                <a:latin typeface="Times New Roman"/>
                <a:cs typeface="Times New Roman"/>
              </a:rPr>
              <a:t>192.168.2.0/24 [110/65] via 172.16.0.2, 00:02:16,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179542"/>
            <a:ext cx="3310890" cy="29216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Router2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</a:t>
            </a:r>
            <a:r>
              <a:rPr sz="1400" b="1" spc="-5" dirty="0">
                <a:latin typeface="Times New Roman"/>
                <a:cs typeface="Times New Roman"/>
              </a:rPr>
              <a:t>router ospf</a:t>
            </a:r>
            <a:r>
              <a:rPr sz="1400" b="1" dirty="0">
                <a:latin typeface="Times New Roman"/>
                <a:cs typeface="Times New Roman"/>
              </a:rPr>
              <a:t> 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 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192.168.2.0</a:t>
            </a:r>
            <a:endParaRPr sz="1400">
              <a:latin typeface="Times New Roman"/>
              <a:cs typeface="Times New Roman"/>
            </a:endParaRPr>
          </a:p>
          <a:p>
            <a:pPr marL="12700" marR="95885">
              <a:lnSpc>
                <a:spcPct val="1511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 </a:t>
            </a:r>
            <a:r>
              <a:rPr sz="1400" b="1" spc="-5" dirty="0">
                <a:latin typeface="Times New Roman"/>
                <a:cs typeface="Times New Roman"/>
              </a:rPr>
              <a:t>network </a:t>
            </a:r>
            <a:r>
              <a:rPr sz="1400" spc="-5" dirty="0">
                <a:latin typeface="Times New Roman"/>
                <a:cs typeface="Times New Roman"/>
              </a:rPr>
              <a:t>172.16.0.0  Router2(config-router)#exit  Router2(config)#do sh run  Router2(config)#</a:t>
            </a:r>
            <a:r>
              <a:rPr sz="1400" b="1" spc="-5" dirty="0">
                <a:latin typeface="Times New Roman"/>
                <a:cs typeface="Times New Roman"/>
              </a:rPr>
              <a:t>do sh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ospf neighbor  </a:t>
            </a:r>
            <a:r>
              <a:rPr sz="1400" spc="-5" dirty="0">
                <a:latin typeface="Times New Roman"/>
                <a:cs typeface="Times New Roman"/>
              </a:rPr>
              <a:t>Router2(config)#do sh ip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3592" y="5818098"/>
            <a:ext cx="1341755" cy="67183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60"/>
              </a:spcBef>
            </a:pPr>
            <a:r>
              <a:rPr sz="1400" spc="-5" dirty="0">
                <a:latin typeface="Times New Roman"/>
                <a:cs typeface="Times New Roman"/>
              </a:rPr>
              <a:t>0.0.0.255 </a:t>
            </a:r>
            <a:r>
              <a:rPr sz="1400" b="1" spc="-5" dirty="0">
                <a:latin typeface="Times New Roman"/>
                <a:cs typeface="Times New Roman"/>
              </a:rPr>
              <a:t>area</a:t>
            </a:r>
            <a:r>
              <a:rPr sz="1400" b="1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0.0.25.255 </a:t>
            </a:r>
            <a:r>
              <a:rPr sz="1400" b="1" spc="-5" dirty="0">
                <a:latin typeface="Times New Roman"/>
                <a:cs typeface="Times New Roman"/>
              </a:rPr>
              <a:t>area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8080095"/>
            <a:ext cx="6101715" cy="1697989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283845" algn="l"/>
              </a:tabLst>
            </a:pPr>
            <a:r>
              <a:rPr sz="1400" b="1" dirty="0">
                <a:latin typeface="Times New Roman"/>
                <a:cs typeface="Times New Roman"/>
              </a:rPr>
              <a:t>O	</a:t>
            </a:r>
            <a:r>
              <a:rPr sz="1400" b="1" spc="-5" dirty="0">
                <a:latin typeface="Times New Roman"/>
                <a:cs typeface="Times New Roman"/>
              </a:rPr>
              <a:t>192.168.1.0/24 [110/65] via 172.16.0.1, 00:00:02,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To check network connectivity between PCs on Lab1 and Lab2 </a:t>
            </a:r>
            <a:r>
              <a:rPr sz="1400" dirty="0">
                <a:latin typeface="Times New Roman"/>
                <a:cs typeface="Times New Roman"/>
              </a:rPr>
              <a:t>using </a:t>
            </a:r>
            <a:r>
              <a:rPr sz="1400" b="1" spc="-5" dirty="0">
                <a:latin typeface="Times New Roman"/>
                <a:cs typeface="Times New Roman"/>
              </a:rPr>
              <a:t>ping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DIY Task: </a:t>
            </a:r>
            <a:r>
              <a:rPr sz="1600" b="1" dirty="0">
                <a:latin typeface="Times New Roman"/>
                <a:cs typeface="Times New Roman"/>
              </a:rPr>
              <a:t>Enable </a:t>
            </a:r>
            <a:r>
              <a:rPr sz="1600" b="1" spc="-5" dirty="0">
                <a:latin typeface="Times New Roman"/>
                <a:cs typeface="Times New Roman"/>
              </a:rPr>
              <a:t>OSPF in all Routers.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101715" cy="9500934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 smtClean="0">
                <a:latin typeface="Times New Roman"/>
                <a:cs typeface="Times New Roman"/>
              </a:rPr>
              <a:t>11</a:t>
            </a: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EIGRP Configuration</a:t>
            </a:r>
            <a:endParaRPr sz="1600" dirty="0">
              <a:latin typeface="Times New Roman"/>
              <a:cs typeface="Times New Roman"/>
            </a:endParaRPr>
          </a:p>
          <a:p>
            <a:pPr marL="12700" marR="151130">
              <a:lnSpc>
                <a:spcPct val="103600"/>
              </a:lnSpc>
              <a:spcBef>
                <a:spcPts val="77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configuration commands enable dynamic </a:t>
            </a:r>
            <a:r>
              <a:rPr sz="1400" dirty="0">
                <a:latin typeface="Times New Roman"/>
                <a:cs typeface="Times New Roman"/>
              </a:rPr>
              <a:t>routing </a:t>
            </a:r>
            <a:r>
              <a:rPr sz="1400" spc="-5" dirty="0">
                <a:latin typeface="Times New Roman"/>
                <a:cs typeface="Times New Roman"/>
              </a:rPr>
              <a:t>protocol EIGRP in  both Router1 and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Router2.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400" spc="-5" dirty="0">
                <a:latin typeface="Times New Roman"/>
                <a:cs typeface="Times New Roman"/>
              </a:rPr>
              <a:t>To Enable EIGRP, advertise only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directly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connect networks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each router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using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00" b="1" spc="-5" dirty="0">
                <a:latin typeface="Times New Roman"/>
                <a:cs typeface="Times New Roman"/>
              </a:rPr>
              <a:t>autonomous </a:t>
            </a:r>
            <a:r>
              <a:rPr sz="1400" spc="-5" dirty="0">
                <a:latin typeface="Times New Roman"/>
                <a:cs typeface="Times New Roman"/>
              </a:rPr>
              <a:t>system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Router1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Router1(config)#</a:t>
            </a:r>
            <a:r>
              <a:rPr sz="1400" b="1" spc="-5" dirty="0">
                <a:latin typeface="Times New Roman"/>
                <a:cs typeface="Times New Roman"/>
              </a:rPr>
              <a:t>router eigrp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192.168.1.0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172.16.0.0</a:t>
            </a:r>
            <a:endParaRPr sz="1400" dirty="0">
              <a:latin typeface="Times New Roman"/>
              <a:cs typeface="Times New Roman"/>
            </a:endParaRPr>
          </a:p>
          <a:p>
            <a:pPr marL="12700" marR="3086100">
              <a:lnSpc>
                <a:spcPct val="151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Router1(config-router)#exit  Router1(config)#do sh run  Router1(config)#</a:t>
            </a:r>
            <a:r>
              <a:rPr sz="1400" b="1" spc="-5" dirty="0">
                <a:latin typeface="Times New Roman"/>
                <a:cs typeface="Times New Roman"/>
              </a:rPr>
              <a:t>do sh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eigrp neighbor  </a:t>
            </a:r>
            <a:r>
              <a:rPr sz="1400" spc="-5" dirty="0">
                <a:latin typeface="Times New Roman"/>
                <a:cs typeface="Times New Roman"/>
              </a:rPr>
              <a:t>Router1(config)#do sh ip 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317500" algn="l"/>
              </a:tabLst>
            </a:pPr>
            <a:r>
              <a:rPr sz="1400" b="1" dirty="0">
                <a:latin typeface="Times New Roman"/>
                <a:cs typeface="Times New Roman"/>
              </a:rPr>
              <a:t>D	</a:t>
            </a:r>
            <a:r>
              <a:rPr sz="1400" b="1" spc="-5" dirty="0">
                <a:latin typeface="Times New Roman"/>
                <a:cs typeface="Times New Roman"/>
              </a:rPr>
              <a:t>192.168.2.0/24 [90/2172416] via 172.16.0.2, </a:t>
            </a:r>
            <a:r>
              <a:rPr sz="1400" b="1" dirty="0">
                <a:latin typeface="Times New Roman"/>
                <a:cs typeface="Times New Roman"/>
              </a:rPr>
              <a:t>00:00:31,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Router2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Router2(config)#</a:t>
            </a:r>
            <a:r>
              <a:rPr sz="1400" b="1" spc="-5" dirty="0">
                <a:latin typeface="Times New Roman"/>
                <a:cs typeface="Times New Roman"/>
              </a:rPr>
              <a:t>router eigrp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 </a:t>
            </a:r>
            <a:r>
              <a:rPr sz="1400" b="1" spc="-5" dirty="0">
                <a:latin typeface="Times New Roman"/>
                <a:cs typeface="Times New Roman"/>
              </a:rPr>
              <a:t>network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192.168.2.0</a:t>
            </a:r>
            <a:endParaRPr sz="1400" dirty="0">
              <a:latin typeface="Times New Roman"/>
              <a:cs typeface="Times New Roman"/>
            </a:endParaRPr>
          </a:p>
          <a:p>
            <a:pPr marL="12700" marR="2886075">
              <a:lnSpc>
                <a:spcPct val="1511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Router2(config-router)# </a:t>
            </a:r>
            <a:r>
              <a:rPr sz="1400" b="1" spc="-5" dirty="0">
                <a:latin typeface="Times New Roman"/>
                <a:cs typeface="Times New Roman"/>
              </a:rPr>
              <a:t>network </a:t>
            </a:r>
            <a:r>
              <a:rPr sz="1400" spc="-5" dirty="0">
                <a:latin typeface="Times New Roman"/>
                <a:cs typeface="Times New Roman"/>
              </a:rPr>
              <a:t>172.16.0.0  Router2(config-router)#exit  Router2(config)#do sh run  Router2(config)#</a:t>
            </a:r>
            <a:r>
              <a:rPr sz="1400" b="1" spc="-5" dirty="0">
                <a:latin typeface="Times New Roman"/>
                <a:cs typeface="Times New Roman"/>
              </a:rPr>
              <a:t>do sh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eigrp neighbor  </a:t>
            </a:r>
            <a:r>
              <a:rPr sz="1400" spc="-5" dirty="0">
                <a:latin typeface="Times New Roman"/>
                <a:cs typeface="Times New Roman"/>
              </a:rPr>
              <a:t>Router2(config)#do sh ip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317500" algn="l"/>
              </a:tabLst>
            </a:pPr>
            <a:r>
              <a:rPr sz="1400" b="1" dirty="0">
                <a:latin typeface="Times New Roman"/>
                <a:cs typeface="Times New Roman"/>
              </a:rPr>
              <a:t>D	</a:t>
            </a:r>
            <a:r>
              <a:rPr sz="1400" b="1" spc="-5" dirty="0">
                <a:latin typeface="Times New Roman"/>
                <a:cs typeface="Times New Roman"/>
              </a:rPr>
              <a:t>192.168.1.0/24 [90/2172416] via 172.16.0.1, 00:00:45,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Serial0/0/0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To check network connectivity between PCs on Lab1 and Lab2 </a:t>
            </a:r>
            <a:r>
              <a:rPr sz="1400" dirty="0">
                <a:latin typeface="Times New Roman"/>
                <a:cs typeface="Times New Roman"/>
              </a:rPr>
              <a:t>using </a:t>
            </a:r>
            <a:r>
              <a:rPr sz="1400" b="1" spc="-5" dirty="0">
                <a:latin typeface="Times New Roman"/>
                <a:cs typeface="Times New Roman"/>
              </a:rPr>
              <a:t>ping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command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</a:t>
            </a:r>
            <a:r>
              <a:rPr sz="1600" b="1" dirty="0">
                <a:latin typeface="Times New Roman"/>
                <a:cs typeface="Times New Roman"/>
              </a:rPr>
              <a:t>Enable </a:t>
            </a:r>
            <a:r>
              <a:rPr sz="1600" b="1" spc="-5" dirty="0">
                <a:latin typeface="Times New Roman"/>
                <a:cs typeface="Times New Roman"/>
              </a:rPr>
              <a:t>EIGRP in all Routers.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43077"/>
            <a:ext cx="6158865" cy="5271443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spc="-5" dirty="0" smtClean="0">
                <a:latin typeface="Times New Roman"/>
                <a:cs typeface="Times New Roman"/>
              </a:rPr>
              <a:t>12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r>
              <a:rPr sz="1600" b="1" spc="-15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ACL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600" b="1" spc="-5" dirty="0">
                <a:latin typeface="Times New Roman"/>
                <a:cs typeface="Times New Roman"/>
              </a:rPr>
              <a:t>Standard Access Control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List</a:t>
            </a:r>
            <a:endParaRPr sz="1600" dirty="0">
              <a:latin typeface="Times New Roman"/>
              <a:cs typeface="Times New Roman"/>
            </a:endParaRPr>
          </a:p>
          <a:p>
            <a:pPr marL="12700" marR="372110">
              <a:lnSpc>
                <a:spcPct val="102899"/>
              </a:lnSpc>
              <a:spcBef>
                <a:spcPts val="805"/>
              </a:spcBef>
            </a:pPr>
            <a:r>
              <a:rPr sz="1400" spc="-5" dirty="0">
                <a:latin typeface="Times New Roman"/>
                <a:cs typeface="Times New Roman"/>
              </a:rPr>
              <a:t>Scenario: configure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ACL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Router2 such that PC1 (192.168.1.11) should not  communicate with Lab2 </a:t>
            </a:r>
            <a:r>
              <a:rPr sz="1400" spc="-10" dirty="0">
                <a:latin typeface="Times New Roman"/>
                <a:cs typeface="Times New Roman"/>
              </a:rPr>
              <a:t>Network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(192.168.2.0).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Before </a:t>
            </a:r>
            <a:r>
              <a:rPr sz="1400" spc="-5" dirty="0">
                <a:latin typeface="Times New Roman"/>
                <a:cs typeface="Times New Roman"/>
              </a:rPr>
              <a:t>configuring </a:t>
            </a:r>
            <a:r>
              <a:rPr sz="1400" spc="-10" dirty="0">
                <a:latin typeface="Times New Roman"/>
                <a:cs typeface="Times New Roman"/>
              </a:rPr>
              <a:t>ACL </a:t>
            </a:r>
            <a:r>
              <a:rPr sz="1400" spc="-5" dirty="0">
                <a:latin typeface="Times New Roman"/>
                <a:cs typeface="Times New Roman"/>
              </a:rPr>
              <a:t>check network connectivity between </a:t>
            </a:r>
            <a:r>
              <a:rPr sz="1400" dirty="0">
                <a:latin typeface="Times New Roman"/>
                <a:cs typeface="Times New Roman"/>
              </a:rPr>
              <a:t>PC1 </a:t>
            </a:r>
            <a:r>
              <a:rPr sz="1400" spc="-5" dirty="0">
                <a:latin typeface="Times New Roman"/>
                <a:cs typeface="Times New Roman"/>
              </a:rPr>
              <a:t>and Lab2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network.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Router#conf </a:t>
            </a:r>
            <a:r>
              <a:rPr sz="1400" dirty="0">
                <a:latin typeface="Times New Roman"/>
                <a:cs typeface="Times New Roman"/>
              </a:rPr>
              <a:t>t</a:t>
            </a: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access-list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deny 192.168.1.11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0.0.0.0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access-list </a:t>
            </a:r>
            <a:r>
              <a:rPr sz="1400" b="1" dirty="0">
                <a:latin typeface="Times New Roman"/>
                <a:cs typeface="Times New Roman"/>
              </a:rPr>
              <a:t>1 </a:t>
            </a:r>
            <a:r>
              <a:rPr sz="1400" b="1" spc="-5" dirty="0">
                <a:latin typeface="Times New Roman"/>
                <a:cs typeface="Times New Roman"/>
              </a:rPr>
              <a:t>permit</a:t>
            </a:r>
            <a:r>
              <a:rPr sz="1400" b="1" dirty="0">
                <a:latin typeface="Times New Roman"/>
                <a:cs typeface="Times New Roman"/>
              </a:rPr>
              <a:t> any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Router(config)#int </a:t>
            </a:r>
            <a:r>
              <a:rPr sz="1400" dirty="0">
                <a:latin typeface="Times New Roman"/>
                <a:cs typeface="Times New Roman"/>
              </a:rPr>
              <a:t>fa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0/0</a:t>
            </a: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</a:t>
            </a:r>
            <a:r>
              <a:rPr sz="1400" b="1" spc="-5" dirty="0">
                <a:latin typeface="Times New Roman"/>
                <a:cs typeface="Times New Roman"/>
              </a:rPr>
              <a:t>ip </a:t>
            </a:r>
            <a:r>
              <a:rPr sz="1400" b="1" dirty="0">
                <a:latin typeface="Times New Roman"/>
                <a:cs typeface="Times New Roman"/>
              </a:rPr>
              <a:t>access-group 1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out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Router(config-if)#exit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Router(config)# </a:t>
            </a:r>
            <a:r>
              <a:rPr sz="1400" b="1" spc="-10" dirty="0">
                <a:latin typeface="Times New Roman"/>
                <a:cs typeface="Times New Roman"/>
              </a:rPr>
              <a:t>do </a:t>
            </a:r>
            <a:r>
              <a:rPr sz="1400" b="1" spc="-5" dirty="0">
                <a:latin typeface="Times New Roman"/>
                <a:cs typeface="Times New Roman"/>
              </a:rPr>
              <a:t>show </a:t>
            </a:r>
            <a:r>
              <a:rPr sz="1400" b="1" dirty="0">
                <a:latin typeface="Times New Roman"/>
                <a:cs typeface="Times New Roman"/>
              </a:rPr>
              <a:t>ip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access-list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To test ping </a:t>
            </a:r>
            <a:r>
              <a:rPr sz="1400" dirty="0">
                <a:latin typeface="Times New Roman"/>
                <a:cs typeface="Times New Roman"/>
              </a:rPr>
              <a:t>from PC1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any PC in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Lab2.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979032"/>
            <a:ext cx="5803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Lab 1 </a:t>
            </a:r>
            <a:r>
              <a:rPr sz="1600" b="1" dirty="0">
                <a:latin typeface="Times New Roman"/>
                <a:cs typeface="Times New Roman"/>
              </a:rPr>
              <a:t>network </a:t>
            </a:r>
            <a:r>
              <a:rPr sz="1600" b="1" spc="-5" dirty="0">
                <a:latin typeface="Times New Roman"/>
                <a:cs typeface="Times New Roman"/>
              </a:rPr>
              <a:t>could </a:t>
            </a:r>
            <a:r>
              <a:rPr sz="1600" b="1" dirty="0">
                <a:latin typeface="Times New Roman"/>
                <a:cs typeface="Times New Roman"/>
              </a:rPr>
              <a:t>not </a:t>
            </a:r>
            <a:r>
              <a:rPr sz="1600" b="1" spc="-5" dirty="0">
                <a:latin typeface="Times New Roman"/>
                <a:cs typeface="Times New Roman"/>
              </a:rPr>
              <a:t>communicate with Lab 2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only.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6301105" cy="56946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Extended Access Control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List</a:t>
            </a:r>
            <a:endParaRPr sz="1600">
              <a:latin typeface="Times New Roman"/>
              <a:cs typeface="Times New Roman"/>
            </a:endParaRPr>
          </a:p>
          <a:p>
            <a:pPr marL="12700" marR="10795">
              <a:lnSpc>
                <a:spcPct val="103600"/>
              </a:lnSpc>
              <a:spcBef>
                <a:spcPts val="775"/>
              </a:spcBef>
            </a:pPr>
            <a:r>
              <a:rPr sz="1400" spc="-5" dirty="0">
                <a:latin typeface="Times New Roman"/>
                <a:cs typeface="Times New Roman"/>
              </a:rPr>
              <a:t>Scenario: configure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ACL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Router2 such that PC1 (192.168.1.11) should not access  only </a:t>
            </a:r>
            <a:r>
              <a:rPr sz="1400" spc="-10" dirty="0">
                <a:latin typeface="Times New Roman"/>
                <a:cs typeface="Times New Roman"/>
              </a:rPr>
              <a:t>HTTP </a:t>
            </a:r>
            <a:r>
              <a:rPr sz="1400" dirty="0">
                <a:latin typeface="Times New Roman"/>
                <a:cs typeface="Times New Roman"/>
              </a:rPr>
              <a:t>Server in Lab2 </a:t>
            </a:r>
            <a:r>
              <a:rPr sz="1400" spc="-10" dirty="0">
                <a:latin typeface="Times New Roman"/>
                <a:cs typeface="Times New Roman"/>
              </a:rPr>
              <a:t>Network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(192.168.2.0).</a:t>
            </a:r>
            <a:endParaRPr sz="1400">
              <a:latin typeface="Times New Roman"/>
              <a:cs typeface="Times New Roman"/>
            </a:endParaRPr>
          </a:p>
          <a:p>
            <a:pPr marL="12700" marR="264160">
              <a:lnSpc>
                <a:spcPct val="102899"/>
              </a:lnSpc>
              <a:spcBef>
                <a:spcPts val="819"/>
              </a:spcBef>
            </a:pPr>
            <a:r>
              <a:rPr sz="1400" dirty="0">
                <a:latin typeface="Times New Roman"/>
                <a:cs typeface="Times New Roman"/>
              </a:rPr>
              <a:t>Before </a:t>
            </a:r>
            <a:r>
              <a:rPr sz="1400" spc="-5" dirty="0">
                <a:latin typeface="Times New Roman"/>
                <a:cs typeface="Times New Roman"/>
              </a:rPr>
              <a:t>configuring </a:t>
            </a:r>
            <a:r>
              <a:rPr sz="1400" spc="-10" dirty="0">
                <a:latin typeface="Times New Roman"/>
                <a:cs typeface="Times New Roman"/>
              </a:rPr>
              <a:t>ACL, </a:t>
            </a:r>
            <a:r>
              <a:rPr sz="1400" dirty="0">
                <a:latin typeface="Times New Roman"/>
                <a:cs typeface="Times New Roman"/>
              </a:rPr>
              <a:t>add </a:t>
            </a:r>
            <a:r>
              <a:rPr sz="1400" spc="-10" dirty="0">
                <a:latin typeface="Times New Roman"/>
                <a:cs typeface="Times New Roman"/>
              </a:rPr>
              <a:t>an HTTP </a:t>
            </a:r>
            <a:r>
              <a:rPr sz="1400" spc="-5" dirty="0">
                <a:latin typeface="Times New Roman"/>
                <a:cs typeface="Times New Roman"/>
              </a:rPr>
              <a:t>server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then check </a:t>
            </a:r>
            <a:r>
              <a:rPr sz="1400" spc="-10" dirty="0">
                <a:latin typeface="Times New Roman"/>
                <a:cs typeface="Times New Roman"/>
              </a:rPr>
              <a:t>HTTP </a:t>
            </a:r>
            <a:r>
              <a:rPr sz="1400" dirty="0">
                <a:latin typeface="Times New Roman"/>
                <a:cs typeface="Times New Roman"/>
              </a:rPr>
              <a:t>access </a:t>
            </a:r>
            <a:r>
              <a:rPr sz="1400" spc="-5" dirty="0">
                <a:latin typeface="Times New Roman"/>
                <a:cs typeface="Times New Roman"/>
              </a:rPr>
              <a:t>between  </a:t>
            </a:r>
            <a:r>
              <a:rPr sz="1400" dirty="0">
                <a:latin typeface="Times New Roman"/>
                <a:cs typeface="Times New Roman"/>
              </a:rPr>
              <a:t>PC1 </a:t>
            </a:r>
            <a:r>
              <a:rPr sz="1400" spc="-5" dirty="0">
                <a:latin typeface="Times New Roman"/>
                <a:cs typeface="Times New Roman"/>
              </a:rPr>
              <a:t>and Lab2 </a:t>
            </a:r>
            <a:r>
              <a:rPr sz="1400" spc="-10" dirty="0">
                <a:latin typeface="Times New Roman"/>
                <a:cs typeface="Times New Roman"/>
              </a:rPr>
              <a:t>HTTP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server.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Router#conf </a:t>
            </a:r>
            <a:r>
              <a:rPr sz="140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access-list 100 deny tcp 192.168.1.11 0.0.0.0 192.168.2.2 0.0.0.0 </a:t>
            </a:r>
            <a:r>
              <a:rPr sz="1400" b="1" dirty="0">
                <a:latin typeface="Times New Roman"/>
                <a:cs typeface="Times New Roman"/>
              </a:rPr>
              <a:t>eq</a:t>
            </a:r>
            <a:r>
              <a:rPr sz="1400" b="1" spc="10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access-list 100 permit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any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any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Router(config)#int </a:t>
            </a:r>
            <a:r>
              <a:rPr sz="1400" dirty="0">
                <a:latin typeface="Times New Roman"/>
                <a:cs typeface="Times New Roman"/>
              </a:rPr>
              <a:t>fa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0/0</a:t>
            </a:r>
            <a:endParaRPr sz="1400">
              <a:latin typeface="Times New Roman"/>
              <a:cs typeface="Times New Roman"/>
            </a:endParaRPr>
          </a:p>
          <a:p>
            <a:pPr marL="12700" marR="3272154">
              <a:lnSpc>
                <a:spcPts val="2540"/>
              </a:lnSpc>
              <a:spcBef>
                <a:spcPts val="219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Router(config-if)#ip access-group 100 out  Router(config-if)#exit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3534410">
              <a:lnSpc>
                <a:spcPct val="150800"/>
              </a:lnSpc>
            </a:pPr>
            <a:r>
              <a:rPr sz="1400" spc="-5" dirty="0">
                <a:latin typeface="Times New Roman"/>
                <a:cs typeface="Times New Roman"/>
              </a:rPr>
              <a:t>Router(config)# </a:t>
            </a:r>
            <a:r>
              <a:rPr sz="1400" dirty="0">
                <a:latin typeface="Times New Roman"/>
                <a:cs typeface="Times New Roman"/>
              </a:rPr>
              <a:t>do </a:t>
            </a:r>
            <a:r>
              <a:rPr sz="1400" spc="-5" dirty="0">
                <a:latin typeface="Times New Roman"/>
                <a:cs typeface="Times New Roman"/>
              </a:rPr>
              <a:t>show ip access-list  Router(config)# </a:t>
            </a:r>
            <a:r>
              <a:rPr sz="1400" b="1" spc="-10" dirty="0">
                <a:latin typeface="Times New Roman"/>
                <a:cs typeface="Times New Roman"/>
              </a:rPr>
              <a:t>do </a:t>
            </a:r>
            <a:r>
              <a:rPr sz="1400" b="1" spc="-5" dirty="0">
                <a:latin typeface="Times New Roman"/>
                <a:cs typeface="Times New Roman"/>
              </a:rPr>
              <a:t>show </a:t>
            </a:r>
            <a:r>
              <a:rPr sz="1400" b="1" dirty="0">
                <a:latin typeface="Times New Roman"/>
                <a:cs typeface="Times New Roman"/>
              </a:rPr>
              <a:t>ip </a:t>
            </a:r>
            <a:r>
              <a:rPr sz="1400" b="1" spc="-5" dirty="0">
                <a:latin typeface="Times New Roman"/>
                <a:cs typeface="Times New Roman"/>
              </a:rPr>
              <a:t>int </a:t>
            </a:r>
            <a:r>
              <a:rPr sz="1400" b="1" dirty="0">
                <a:latin typeface="Times New Roman"/>
                <a:cs typeface="Times New Roman"/>
              </a:rPr>
              <a:t>fa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0/0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To test first ping from </a:t>
            </a:r>
            <a:r>
              <a:rPr sz="1400" dirty="0">
                <a:latin typeface="Times New Roman"/>
                <a:cs typeface="Times New Roman"/>
              </a:rPr>
              <a:t>PC1 to </a:t>
            </a:r>
            <a:r>
              <a:rPr sz="1400" spc="-10" dirty="0">
                <a:latin typeface="Times New Roman"/>
                <a:cs typeface="Times New Roman"/>
              </a:rPr>
              <a:t>HTTP </a:t>
            </a:r>
            <a:r>
              <a:rPr sz="1400" spc="-5" dirty="0">
                <a:latin typeface="Times New Roman"/>
                <a:cs typeface="Times New Roman"/>
              </a:rPr>
              <a:t>server and then accessing </a:t>
            </a:r>
            <a:r>
              <a:rPr sz="1400" spc="-10" dirty="0">
                <a:latin typeface="Times New Roman"/>
                <a:cs typeface="Times New Roman"/>
              </a:rPr>
              <a:t>HTTP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server.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523101"/>
            <a:ext cx="52241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DIY Task: Only PC1 could access with Lab 2 HTTP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Server.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43077"/>
            <a:ext cx="6271895" cy="9995237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b="1" spc="-5" dirty="0">
                <a:latin typeface="Times New Roman"/>
                <a:cs typeface="Times New Roman"/>
              </a:rPr>
              <a:t>Lab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 smtClean="0">
                <a:latin typeface="Times New Roman"/>
                <a:cs typeface="Times New Roman"/>
              </a:rPr>
              <a:t>1</a:t>
            </a:r>
            <a:r>
              <a:rPr lang="en-US" sz="1600" b="1" spc="-5" dirty="0">
                <a:latin typeface="Times New Roman"/>
                <a:cs typeface="Times New Roman"/>
              </a:rPr>
              <a:t>3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600" b="1" spc="-5" dirty="0">
                <a:latin typeface="Times New Roman"/>
                <a:cs typeface="Times New Roman"/>
              </a:rPr>
              <a:t>Using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CDP</a:t>
            </a:r>
            <a:endParaRPr sz="1600" dirty="0">
              <a:latin typeface="Times New Roman"/>
              <a:cs typeface="Times New Roman"/>
            </a:endParaRPr>
          </a:p>
          <a:p>
            <a:pPr marL="12700" marR="604520">
              <a:lnSpc>
                <a:spcPct val="103200"/>
              </a:lnSpc>
              <a:spcBef>
                <a:spcPts val="800"/>
              </a:spcBef>
            </a:pPr>
            <a:r>
              <a:rPr sz="1400" spc="-5" dirty="0">
                <a:latin typeface="Times New Roman"/>
                <a:cs typeface="Times New Roman"/>
              </a:rPr>
              <a:t>CDP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enabled </a:t>
            </a:r>
            <a:r>
              <a:rPr sz="1400" dirty="0">
                <a:latin typeface="Times New Roman"/>
                <a:cs typeface="Times New Roman"/>
              </a:rPr>
              <a:t>by default on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Cisco devices.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used for troubleshooting  connectivity </a:t>
            </a:r>
            <a:r>
              <a:rPr sz="1400" dirty="0">
                <a:latin typeface="Times New Roman"/>
                <a:cs typeface="Times New Roman"/>
              </a:rPr>
              <a:t>between </a:t>
            </a:r>
            <a:r>
              <a:rPr sz="1400" spc="-5" dirty="0">
                <a:latin typeface="Times New Roman"/>
                <a:cs typeface="Times New Roman"/>
              </a:rPr>
              <a:t>Cisco devices. To check output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CDP use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following  commands.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enable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CDP: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Router(config)#cdp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run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show CDP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setting: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Router(config)#do show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cdp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show directly connected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devices:</a:t>
            </a:r>
            <a:endParaRPr sz="1400" dirty="0">
              <a:latin typeface="Times New Roman"/>
              <a:cs typeface="Times New Roman"/>
            </a:endParaRPr>
          </a:p>
          <a:p>
            <a:pPr marL="12700" marR="3091180">
              <a:lnSpc>
                <a:spcPts val="253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Router(config)#do show cdp neighbor  Router(config)#do show cdp neighbor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detail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Backup and </a:t>
            </a:r>
            <a:r>
              <a:rPr sz="1600" b="1" dirty="0">
                <a:latin typeface="Times New Roman"/>
                <a:cs typeface="Times New Roman"/>
              </a:rPr>
              <a:t>Restore </a:t>
            </a:r>
            <a:r>
              <a:rPr sz="1600" b="1" spc="-10" dirty="0">
                <a:latin typeface="Times New Roman"/>
                <a:cs typeface="Times New Roman"/>
              </a:rPr>
              <a:t>IOS </a:t>
            </a:r>
            <a:r>
              <a:rPr sz="1600" b="1" spc="-5" dirty="0">
                <a:latin typeface="Times New Roman"/>
                <a:cs typeface="Times New Roman"/>
              </a:rPr>
              <a:t>and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75"/>
              </a:spcBef>
            </a:pPr>
            <a:r>
              <a:rPr sz="1400" spc="-5" dirty="0">
                <a:latin typeface="Times New Roman"/>
                <a:cs typeface="Times New Roman"/>
              </a:rPr>
              <a:t>To backup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restore </a:t>
            </a:r>
            <a:r>
              <a:rPr sz="1400" dirty="0">
                <a:latin typeface="Times New Roman"/>
                <a:cs typeface="Times New Roman"/>
              </a:rPr>
              <a:t>Cisco IOS </a:t>
            </a:r>
            <a:r>
              <a:rPr sz="1400" spc="-5" dirty="0">
                <a:latin typeface="Times New Roman"/>
                <a:cs typeface="Times New Roman"/>
              </a:rPr>
              <a:t>and configuration (start and run) follow the procedure  below: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First </a:t>
            </a:r>
            <a:r>
              <a:rPr sz="1400" spc="-10" dirty="0">
                <a:latin typeface="Times New Roman"/>
                <a:cs typeface="Times New Roman"/>
              </a:rPr>
              <a:t>install </a:t>
            </a:r>
            <a:r>
              <a:rPr sz="1400" spc="-5" dirty="0">
                <a:latin typeface="Times New Roman"/>
                <a:cs typeface="Times New Roman"/>
              </a:rPr>
              <a:t>and configure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TFTP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server.</a:t>
            </a: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backup </a:t>
            </a:r>
            <a:r>
              <a:rPr sz="1400" b="1" dirty="0">
                <a:latin typeface="Times New Roman"/>
                <a:cs typeface="Times New Roman"/>
              </a:rPr>
              <a:t>startup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configuration: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Router2#</a:t>
            </a:r>
            <a:r>
              <a:rPr sz="1400" b="1" spc="-5" dirty="0">
                <a:latin typeface="Times New Roman"/>
                <a:cs typeface="Times New Roman"/>
              </a:rPr>
              <a:t>copy startup-config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tftp:</a:t>
            </a:r>
            <a:endParaRPr sz="1400" dirty="0">
              <a:latin typeface="Times New Roman"/>
              <a:cs typeface="Times New Roman"/>
            </a:endParaRPr>
          </a:p>
          <a:p>
            <a:pPr marL="12700" marR="2690495">
              <a:lnSpc>
                <a:spcPct val="1511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Address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name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remote host </a:t>
            </a:r>
            <a:r>
              <a:rPr sz="1400" spc="-10" dirty="0">
                <a:latin typeface="Times New Roman"/>
                <a:cs typeface="Times New Roman"/>
              </a:rPr>
              <a:t>[]? </a:t>
            </a:r>
            <a:r>
              <a:rPr sz="1400" b="1" spc="-5" dirty="0">
                <a:latin typeface="Times New Roman"/>
                <a:cs typeface="Times New Roman"/>
              </a:rPr>
              <a:t>192.168.2.2  </a:t>
            </a:r>
            <a:r>
              <a:rPr sz="1400" spc="-5" dirty="0">
                <a:latin typeface="Times New Roman"/>
                <a:cs typeface="Times New Roman"/>
              </a:rPr>
              <a:t>Destination </a:t>
            </a:r>
            <a:r>
              <a:rPr sz="1400" spc="-10" dirty="0">
                <a:latin typeface="Times New Roman"/>
                <a:cs typeface="Times New Roman"/>
              </a:rPr>
              <a:t>filename </a:t>
            </a:r>
            <a:r>
              <a:rPr sz="1400" spc="-5" dirty="0">
                <a:latin typeface="Times New Roman"/>
                <a:cs typeface="Times New Roman"/>
              </a:rPr>
              <a:t>[Router-confg]? </a:t>
            </a:r>
            <a:r>
              <a:rPr sz="1400" b="1" spc="-5" dirty="0">
                <a:latin typeface="Times New Roman"/>
                <a:cs typeface="Times New Roman"/>
              </a:rPr>
              <a:t>kanyconfig  </a:t>
            </a:r>
            <a:r>
              <a:rPr sz="1400" spc="-5" dirty="0">
                <a:latin typeface="Times New Roman"/>
                <a:cs typeface="Times New Roman"/>
              </a:rPr>
              <a:t>Writing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startup-config...!!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[OK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-5" dirty="0">
                <a:latin typeface="Times New Roman"/>
                <a:cs typeface="Times New Roman"/>
              </a:rPr>
              <a:t>1006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bytes]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1006 bytes copied in 0.082 secs (12268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bytes/sec)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marR="3954145">
              <a:lnSpc>
                <a:spcPct val="1504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backup </a:t>
            </a:r>
            <a:r>
              <a:rPr sz="1400" b="1" dirty="0">
                <a:latin typeface="Times New Roman"/>
                <a:cs typeface="Times New Roman"/>
              </a:rPr>
              <a:t>IOS </a:t>
            </a:r>
            <a:r>
              <a:rPr sz="1400" b="1" spc="-5" dirty="0">
                <a:latin typeface="Times New Roman"/>
                <a:cs typeface="Times New Roman"/>
              </a:rPr>
              <a:t>configuration:  </a:t>
            </a:r>
            <a:r>
              <a:rPr sz="1400" spc="-5" dirty="0">
                <a:latin typeface="Times New Roman"/>
                <a:cs typeface="Times New Roman"/>
              </a:rPr>
              <a:t>Router2#</a:t>
            </a:r>
            <a:r>
              <a:rPr sz="1400" b="1" spc="-5" dirty="0">
                <a:latin typeface="Times New Roman"/>
                <a:cs typeface="Times New Roman"/>
              </a:rPr>
              <a:t>show flash  </a:t>
            </a:r>
            <a:r>
              <a:rPr sz="1400" spc="-5" dirty="0">
                <a:latin typeface="Times New Roman"/>
                <a:cs typeface="Times New Roman"/>
              </a:rPr>
              <a:t>Router2#</a:t>
            </a:r>
            <a:r>
              <a:rPr sz="1400" b="1" spc="-5" dirty="0">
                <a:latin typeface="Times New Roman"/>
                <a:cs typeface="Times New Roman"/>
              </a:rPr>
              <a:t>copy flash: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tftp: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9725"/>
            <a:ext cx="6302375" cy="90011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dirty="0">
                <a:latin typeface="Times New Roman"/>
                <a:cs typeface="Times New Roman"/>
              </a:rPr>
              <a:t>Source </a:t>
            </a:r>
            <a:r>
              <a:rPr sz="1400" spc="-10" dirty="0">
                <a:latin typeface="Times New Roman"/>
                <a:cs typeface="Times New Roman"/>
              </a:rPr>
              <a:t>filename </a:t>
            </a:r>
            <a:r>
              <a:rPr sz="1400" spc="-5" dirty="0">
                <a:latin typeface="Times New Roman"/>
                <a:cs typeface="Times New Roman"/>
              </a:rPr>
              <a:t>[]?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c1841-advipservicesk9-mz.124-15.T1.bin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Address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name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remote host </a:t>
            </a:r>
            <a:r>
              <a:rPr sz="1400" spc="-10" dirty="0">
                <a:latin typeface="Times New Roman"/>
                <a:cs typeface="Times New Roman"/>
              </a:rPr>
              <a:t>[]?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192.168.2.2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5" dirty="0">
                <a:latin typeface="Times New Roman"/>
                <a:cs typeface="Times New Roman"/>
              </a:rPr>
              <a:t>Destination </a:t>
            </a:r>
            <a:r>
              <a:rPr sz="1400" spc="-10" dirty="0">
                <a:latin typeface="Times New Roman"/>
                <a:cs typeface="Times New Roman"/>
              </a:rPr>
              <a:t>filename </a:t>
            </a:r>
            <a:r>
              <a:rPr sz="1400" spc="-5" dirty="0">
                <a:latin typeface="Times New Roman"/>
                <a:cs typeface="Times New Roman"/>
              </a:rPr>
              <a:t>[c1841-advipservicesk9-mz.124-15.T1.bin]?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KanyRouter2IOS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02899"/>
              </a:lnSpc>
              <a:spcBef>
                <a:spcPts val="815"/>
              </a:spcBef>
            </a:pPr>
            <a:r>
              <a:rPr sz="1400" spc="-5" dirty="0">
                <a:latin typeface="Times New Roman"/>
                <a:cs typeface="Times New Roman"/>
              </a:rPr>
              <a:t>Writing c1841-advipservicesk9-mz.124-  15.T1.bin...!!!!!!!!!!!!!!!!!!!!!!!!!!!!!!!!!!!!!!!!!!!!!!!!!!!!!!!!!!!!!!!!!!!!!!!!!!!!!!!!!!!!!!!!!!!!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!!!!!!!!!!!!!!!!!!!!!!!!!!!!!!!!!!!!!!!!!!!!!!!!!!!!!!!!!!!!!!!!!!!!!!!!!!!!!!!!!!!!!!!!!!!!!!!!!!!!!!!!!!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!!!!!!!!!!!!!!!!!!!!!!!!!!!!!!!!!!!!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-5" dirty="0">
                <a:latin typeface="Times New Roman"/>
                <a:cs typeface="Times New Roman"/>
              </a:rPr>
              <a:t>[OK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-5" dirty="0">
                <a:latin typeface="Times New Roman"/>
                <a:cs typeface="Times New Roman"/>
              </a:rPr>
              <a:t>33591768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bytes]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400" spc="-5" dirty="0">
                <a:latin typeface="Times New Roman"/>
                <a:cs typeface="Times New Roman"/>
              </a:rPr>
              <a:t>33591768 bytes copied in 0.795 secs (4436474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bytes/sec)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9209">
              <a:lnSpc>
                <a:spcPct val="103099"/>
              </a:lnSpc>
            </a:pPr>
            <a:r>
              <a:rPr sz="1600" b="1" spc="-5" dirty="0">
                <a:latin typeface="Times New Roman"/>
                <a:cs typeface="Times New Roman"/>
              </a:rPr>
              <a:t>DIY Task: Restore Startup configuration and </a:t>
            </a:r>
            <a:r>
              <a:rPr sz="1600" b="1" dirty="0">
                <a:latin typeface="Times New Roman"/>
                <a:cs typeface="Times New Roman"/>
              </a:rPr>
              <a:t>IOS from </a:t>
            </a:r>
            <a:r>
              <a:rPr sz="1600" b="1" spc="-5" dirty="0">
                <a:latin typeface="Times New Roman"/>
                <a:cs typeface="Times New Roman"/>
              </a:rPr>
              <a:t>TFTP Server to  Router2.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Password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Recovery/Reset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Do the following </a:t>
            </a:r>
            <a:r>
              <a:rPr sz="1400" spc="-10" dirty="0">
                <a:latin typeface="Times New Roman"/>
                <a:cs typeface="Times New Roman"/>
              </a:rPr>
              <a:t>steps </a:t>
            </a:r>
            <a:r>
              <a:rPr sz="1400" spc="-5" dirty="0">
                <a:latin typeface="Times New Roman"/>
                <a:cs typeface="Times New Roman"/>
              </a:rPr>
              <a:t>to reset the password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Cisco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Router.</a:t>
            </a:r>
            <a:endParaRPr sz="1400">
              <a:latin typeface="Times New Roman"/>
              <a:cs typeface="Times New Roman"/>
            </a:endParaRPr>
          </a:p>
          <a:p>
            <a:pPr marL="165735" indent="-153670">
              <a:lnSpc>
                <a:spcPct val="100000"/>
              </a:lnSpc>
              <a:spcBef>
                <a:spcPts val="840"/>
              </a:spcBef>
              <a:buSzPct val="93750"/>
              <a:buAutoNum type="arabicPeriod"/>
              <a:tabLst>
                <a:tab pos="166370" algn="l"/>
              </a:tabLst>
            </a:pPr>
            <a:r>
              <a:rPr sz="1600" spc="-5" dirty="0">
                <a:latin typeface="Times New Roman"/>
                <a:cs typeface="Times New Roman"/>
              </a:rPr>
              <a:t>Interrupt the boot sequence by </a:t>
            </a:r>
            <a:r>
              <a:rPr sz="1600" b="1" dirty="0">
                <a:latin typeface="Times New Roman"/>
                <a:cs typeface="Times New Roman"/>
              </a:rPr>
              <a:t>Ctrl+ </a:t>
            </a:r>
            <a:r>
              <a:rPr sz="1600" b="1" spc="-5" dirty="0">
                <a:latin typeface="Times New Roman"/>
                <a:cs typeface="Times New Roman"/>
              </a:rPr>
              <a:t>Break or Ctrl +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4203065">
              <a:lnSpc>
                <a:spcPct val="143800"/>
              </a:lnSpc>
              <a:buSzPct val="93750"/>
              <a:buAutoNum type="arabicPeriod"/>
              <a:tabLst>
                <a:tab pos="266065" algn="l"/>
              </a:tabLst>
            </a:pPr>
            <a:r>
              <a:rPr sz="1600" spc="-5" dirty="0">
                <a:latin typeface="Times New Roman"/>
                <a:cs typeface="Times New Roman"/>
              </a:rPr>
              <a:t>type </a:t>
            </a:r>
            <a:r>
              <a:rPr sz="1600" b="1" spc="-5" dirty="0">
                <a:latin typeface="Times New Roman"/>
                <a:cs typeface="Times New Roman"/>
              </a:rPr>
              <a:t>Confreg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0x2142</a:t>
            </a:r>
            <a:r>
              <a:rPr sz="1600" dirty="0">
                <a:latin typeface="Times New Roman"/>
                <a:cs typeface="Times New Roman"/>
              </a:rPr>
              <a:t>.  </a:t>
            </a:r>
            <a:r>
              <a:rPr sz="1600" spc="-5" dirty="0">
                <a:latin typeface="Times New Roman"/>
                <a:cs typeface="Times New Roman"/>
              </a:rPr>
              <a:t>3.type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reset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15265" indent="-203200">
              <a:lnSpc>
                <a:spcPct val="100000"/>
              </a:lnSpc>
              <a:spcBef>
                <a:spcPts val="840"/>
              </a:spcBef>
              <a:buFont typeface="Times New Roman"/>
              <a:buAutoNum type="arabicPeriod" startAt="4"/>
              <a:tabLst>
                <a:tab pos="2159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Press No , enable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15265" indent="-203200">
              <a:lnSpc>
                <a:spcPct val="100000"/>
              </a:lnSpc>
              <a:spcBef>
                <a:spcPts val="844"/>
              </a:spcBef>
              <a:buFont typeface="Times New Roman"/>
              <a:buAutoNum type="arabicPeriod" startAt="4"/>
              <a:tabLst>
                <a:tab pos="2159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Copy startup-config file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running-config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15265" indent="-203200">
              <a:lnSpc>
                <a:spcPct val="100000"/>
              </a:lnSpc>
              <a:spcBef>
                <a:spcPts val="840"/>
              </a:spcBef>
              <a:buAutoNum type="arabicPeriod" startAt="4"/>
              <a:tabLst>
                <a:tab pos="215900" algn="l"/>
              </a:tabLst>
            </a:pPr>
            <a:r>
              <a:rPr sz="1600" spc="-5" dirty="0">
                <a:latin typeface="Times New Roman"/>
                <a:cs typeface="Times New Roman"/>
              </a:rPr>
              <a:t>Set </a:t>
            </a:r>
            <a:r>
              <a:rPr sz="1600" b="1" spc="-5" dirty="0">
                <a:latin typeface="Times New Roman"/>
                <a:cs typeface="Times New Roman"/>
              </a:rPr>
              <a:t>Enable secret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Kany2018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14629" indent="-202565">
              <a:lnSpc>
                <a:spcPct val="100000"/>
              </a:lnSpc>
              <a:spcBef>
                <a:spcPts val="840"/>
              </a:spcBef>
              <a:buAutoNum type="arabicPeriod" startAt="4"/>
              <a:tabLst>
                <a:tab pos="215265" algn="l"/>
              </a:tabLst>
            </a:pPr>
            <a:r>
              <a:rPr sz="1600" spc="-5" dirty="0">
                <a:latin typeface="Times New Roman"/>
                <a:cs typeface="Times New Roman"/>
              </a:rPr>
              <a:t>Apply </a:t>
            </a:r>
            <a:r>
              <a:rPr sz="1600" dirty="0">
                <a:latin typeface="Times New Roman"/>
                <a:cs typeface="Times New Roman"/>
              </a:rPr>
              <a:t>“</a:t>
            </a:r>
            <a:r>
              <a:rPr sz="1600" b="1" dirty="0">
                <a:latin typeface="Times New Roman"/>
                <a:cs typeface="Times New Roman"/>
              </a:rPr>
              <a:t>No Shutdown</a:t>
            </a:r>
            <a:r>
              <a:rPr sz="1600" dirty="0">
                <a:latin typeface="Times New Roman"/>
                <a:cs typeface="Times New Roman"/>
              </a:rPr>
              <a:t>” </a:t>
            </a:r>
            <a:r>
              <a:rPr sz="1600" spc="-5" dirty="0">
                <a:latin typeface="Times New Roman"/>
                <a:cs typeface="Times New Roman"/>
              </a:rPr>
              <a:t>to all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interfaces.</a:t>
            </a:r>
            <a:endParaRPr sz="1600">
              <a:latin typeface="Times New Roman"/>
              <a:cs typeface="Times New Roman"/>
            </a:endParaRPr>
          </a:p>
          <a:p>
            <a:pPr marL="215265" indent="-203200">
              <a:lnSpc>
                <a:spcPct val="100000"/>
              </a:lnSpc>
              <a:spcBef>
                <a:spcPts val="840"/>
              </a:spcBef>
              <a:buAutoNum type="arabicPeriod" startAt="4"/>
              <a:tabLst>
                <a:tab pos="215900" algn="l"/>
              </a:tabLst>
            </a:pPr>
            <a:r>
              <a:rPr sz="1600" spc="-5" dirty="0">
                <a:latin typeface="Times New Roman"/>
                <a:cs typeface="Times New Roman"/>
              </a:rPr>
              <a:t>type </a:t>
            </a:r>
            <a:r>
              <a:rPr sz="1600" b="1" dirty="0">
                <a:latin typeface="Times New Roman"/>
                <a:cs typeface="Times New Roman"/>
              </a:rPr>
              <a:t>config-register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0x2102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15265" indent="-203200">
              <a:lnSpc>
                <a:spcPct val="100000"/>
              </a:lnSpc>
              <a:spcBef>
                <a:spcPts val="840"/>
              </a:spcBef>
              <a:buAutoNum type="arabicPeriod" startAt="4"/>
              <a:tabLst>
                <a:tab pos="215900" algn="l"/>
              </a:tabLst>
            </a:pPr>
            <a:r>
              <a:rPr sz="1600" spc="-5" dirty="0">
                <a:latin typeface="Times New Roman"/>
                <a:cs typeface="Times New Roman"/>
              </a:rPr>
              <a:t>type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Write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840"/>
              </a:spcBef>
              <a:buAutoNum type="arabicPeriod" startAt="4"/>
              <a:tabLst>
                <a:tab pos="317500" algn="l"/>
              </a:tabLst>
            </a:pPr>
            <a:r>
              <a:rPr sz="1600" spc="-5" dirty="0">
                <a:latin typeface="Times New Roman"/>
                <a:cs typeface="Times New Roman"/>
              </a:rPr>
              <a:t>type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Reload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1454"/>
            <a:ext cx="6305550" cy="378079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600" b="1" spc="-5" dirty="0">
                <a:latin typeface="Times New Roman"/>
                <a:cs typeface="Times New Roman"/>
              </a:rPr>
              <a:t>VTP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To share VLAN database between switches using the following commands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each  </a:t>
            </a:r>
            <a:r>
              <a:rPr sz="1400" spc="-5" dirty="0">
                <a:latin typeface="Times New Roman"/>
                <a:cs typeface="Times New Roman"/>
              </a:rPr>
              <a:t>switch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Configure:</a:t>
            </a:r>
            <a:endParaRPr sz="1400">
              <a:latin typeface="Times New Roman"/>
              <a:cs typeface="Times New Roman"/>
            </a:endParaRPr>
          </a:p>
          <a:p>
            <a:pPr marL="12700" marR="3740785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 VTP domain </a:t>
            </a:r>
            <a:r>
              <a:rPr sz="1400" dirty="0">
                <a:latin typeface="Times New Roman"/>
                <a:cs typeface="Times New Roman"/>
              </a:rPr>
              <a:t>kany  </a:t>
            </a:r>
            <a:r>
              <a:rPr sz="1400" spc="-5" dirty="0">
                <a:latin typeface="Times New Roman"/>
                <a:cs typeface="Times New Roman"/>
              </a:rPr>
              <a:t>Switch(Config)# VTP mode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server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 VTP </a:t>
            </a:r>
            <a:r>
              <a:rPr sz="1400" dirty="0">
                <a:latin typeface="Times New Roman"/>
                <a:cs typeface="Times New Roman"/>
              </a:rPr>
              <a:t>password </a:t>
            </a:r>
            <a:r>
              <a:rPr sz="1400" spc="-5" dirty="0">
                <a:latin typeface="Times New Roman"/>
                <a:cs typeface="Times New Roman"/>
              </a:rPr>
              <a:t>k@2017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Verify: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400" spc="-5" dirty="0">
                <a:latin typeface="Times New Roman"/>
                <a:cs typeface="Times New Roman"/>
              </a:rPr>
              <a:t>Switch# show vtp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status</a:t>
            </a:r>
            <a:endParaRPr sz="1400">
              <a:latin typeface="Times New Roman"/>
              <a:cs typeface="Times New Roman"/>
            </a:endParaRPr>
          </a:p>
          <a:p>
            <a:pPr marL="12700" marR="4295140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Switch# show vtp password  Switch# show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vlan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3371"/>
            <a:ext cx="4542790" cy="113411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b="1" spc="-5" dirty="0">
                <a:latin typeface="Times New Roman"/>
                <a:cs typeface="Times New Roman"/>
              </a:rPr>
              <a:t>Lab </a:t>
            </a:r>
            <a:r>
              <a:rPr lang="en-US" sz="1800" b="1" spc="-5" dirty="0" smtClean="0"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45100"/>
              </a:lnSpc>
              <a:spcBef>
                <a:spcPts val="10"/>
              </a:spcBef>
            </a:pPr>
            <a:r>
              <a:rPr sz="1600" spc="-5" dirty="0">
                <a:latin typeface="Times New Roman"/>
                <a:cs typeface="Times New Roman"/>
              </a:rPr>
              <a:t>Packet Tracer: Introduction to Packet Tracer Interfaces.  Creating &amp; Configuring a simple LAN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Topology.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2296" y="5453252"/>
            <a:ext cx="1610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Configuring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DHCP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1059" y="1701284"/>
            <a:ext cx="4218891" cy="3487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8678" y="6333696"/>
            <a:ext cx="4409372" cy="33810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52520"/>
            <a:ext cx="3634740" cy="4315284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spc="-5" dirty="0" smtClean="0">
                <a:latin typeface="Times New Roman"/>
                <a:cs typeface="Times New Roman"/>
              </a:rPr>
              <a:t>14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r>
              <a:rPr sz="1600" b="1" spc="-15" dirty="0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IPV6</a:t>
            </a:r>
            <a:endParaRPr sz="1600" dirty="0">
              <a:latin typeface="Times New Roman"/>
              <a:cs typeface="Times New Roman"/>
            </a:endParaRPr>
          </a:p>
          <a:p>
            <a:pPr marL="12700" marR="1073150">
              <a:lnSpc>
                <a:spcPct val="150400"/>
              </a:lnSpc>
              <a:spcBef>
                <a:spcPts val="1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Assign IPv6 address:  </a:t>
            </a:r>
            <a:r>
              <a:rPr sz="1400" spc="-5" dirty="0">
                <a:latin typeface="Times New Roman"/>
                <a:cs typeface="Times New Roman"/>
              </a:rPr>
              <a:t>Router(Config)#interface </a:t>
            </a:r>
            <a:r>
              <a:rPr sz="1400" dirty="0">
                <a:latin typeface="Times New Roman"/>
                <a:cs typeface="Times New Roman"/>
              </a:rPr>
              <a:t>fa </a:t>
            </a:r>
            <a:r>
              <a:rPr sz="1400" spc="-5" dirty="0">
                <a:latin typeface="Times New Roman"/>
                <a:cs typeface="Times New Roman"/>
              </a:rPr>
              <a:t>0/0  Router(Config)#</a:t>
            </a:r>
            <a:r>
              <a:rPr sz="1400" b="1" spc="-5" dirty="0">
                <a:latin typeface="Times New Roman"/>
                <a:cs typeface="Times New Roman"/>
              </a:rPr>
              <a:t>ipv6</a:t>
            </a:r>
            <a:r>
              <a:rPr sz="1400" b="1" spc="2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2001:1::1/64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Enable </a:t>
            </a:r>
            <a:r>
              <a:rPr sz="1400" b="1" dirty="0">
                <a:latin typeface="Times New Roman"/>
                <a:cs typeface="Times New Roman"/>
              </a:rPr>
              <a:t>IP6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Routing: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ipv6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unicast-routing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enable IPv6 </a:t>
            </a:r>
            <a:r>
              <a:rPr sz="1400" b="1" spc="-10" dirty="0">
                <a:latin typeface="Times New Roman"/>
                <a:cs typeface="Times New Roman"/>
              </a:rPr>
              <a:t>Static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Routing: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</a:t>
            </a:r>
            <a:r>
              <a:rPr sz="1400" b="1" spc="-5" dirty="0">
                <a:latin typeface="Times New Roman"/>
                <a:cs typeface="Times New Roman"/>
              </a:rPr>
              <a:t>ipv6 </a:t>
            </a:r>
            <a:r>
              <a:rPr sz="1400" b="1" dirty="0">
                <a:latin typeface="Times New Roman"/>
                <a:cs typeface="Times New Roman"/>
              </a:rPr>
              <a:t>route </a:t>
            </a:r>
            <a:r>
              <a:rPr sz="1400" b="1" spc="-5" dirty="0">
                <a:latin typeface="Times New Roman"/>
                <a:cs typeface="Times New Roman"/>
              </a:rPr>
              <a:t>2001:0::/64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2001:3::2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Show </a:t>
            </a:r>
            <a:r>
              <a:rPr sz="1400" b="1" spc="-5" dirty="0">
                <a:latin typeface="Times New Roman"/>
                <a:cs typeface="Times New Roman"/>
              </a:rPr>
              <a:t>IPv6 Routing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Table: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Router#</a:t>
            </a:r>
            <a:r>
              <a:rPr sz="1400" b="1" spc="-5" dirty="0">
                <a:latin typeface="Times New Roman"/>
                <a:cs typeface="Times New Roman"/>
              </a:rPr>
              <a:t>show ipv6 route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3371"/>
            <a:ext cx="4710430" cy="77978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b="1" spc="-5" dirty="0">
                <a:latin typeface="Times New Roman"/>
                <a:cs typeface="Times New Roman"/>
              </a:rPr>
              <a:t>Lab </a:t>
            </a:r>
            <a:r>
              <a:rPr lang="en-US" sz="1800" b="1" spc="-5" dirty="0" smtClean="0"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600" spc="-5" dirty="0">
                <a:latin typeface="Times New Roman"/>
                <a:cs typeface="Times New Roman"/>
              </a:rPr>
              <a:t>Cisco IOS: Introduction to IOS &amp; Navigating IOS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Modes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21028" y="3597275"/>
          <a:ext cx="5669280" cy="1440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8115"/>
                <a:gridCol w="2971165"/>
              </a:tblGrid>
              <a:tr h="359663"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Modes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Example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User EXEC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mode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Router&gt;enable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4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Privileged EXEC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mode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Router configure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terminal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441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Global configuration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mode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Router(config)#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8615933"/>
            <a:ext cx="4294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Edit and </a:t>
            </a:r>
            <a:r>
              <a:rPr sz="1800" b="1" dirty="0">
                <a:latin typeface="Times New Roman"/>
                <a:cs typeface="Times New Roman"/>
              </a:rPr>
              <a:t>Help Features: ? , </a:t>
            </a:r>
            <a:r>
              <a:rPr sz="1800" b="1" spc="-10" dirty="0">
                <a:latin typeface="Times New Roman"/>
                <a:cs typeface="Times New Roman"/>
              </a:rPr>
              <a:t>Tab 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b="1" spc="-5" dirty="0">
                <a:latin typeface="Times New Roman"/>
                <a:cs typeface="Times New Roman"/>
              </a:rPr>
              <a:t>Up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arrow.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62375" y="1107898"/>
            <a:ext cx="600075" cy="227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5064" y="5415280"/>
            <a:ext cx="4803648" cy="3131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3186"/>
            <a:ext cx="3745865" cy="923964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spc="-5" dirty="0">
                <a:latin typeface="Times New Roman"/>
                <a:cs typeface="Times New Roman"/>
              </a:rPr>
              <a:t>3</a:t>
            </a:r>
            <a:r>
              <a:rPr sz="1600" b="1" spc="-5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VLAN &amp; Trunking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Show </a:t>
            </a:r>
            <a:r>
              <a:rPr sz="1400" b="1" spc="-5" dirty="0">
                <a:latin typeface="Times New Roman"/>
                <a:cs typeface="Times New Roman"/>
              </a:rPr>
              <a:t>Switch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VLANS</a:t>
            </a:r>
            <a:r>
              <a:rPr sz="1400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400" spc="-5" dirty="0">
                <a:latin typeface="Times New Roman"/>
                <a:cs typeface="Times New Roman"/>
              </a:rPr>
              <a:t>Switch# </a:t>
            </a:r>
            <a:r>
              <a:rPr sz="1400" b="1" spc="-5" dirty="0">
                <a:latin typeface="Times New Roman"/>
                <a:cs typeface="Times New Roman"/>
              </a:rPr>
              <a:t>show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vlan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1402715">
              <a:lnSpc>
                <a:spcPct val="1433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Create VLAN:  </a:t>
            </a:r>
            <a:r>
              <a:rPr sz="1400" spc="-5" dirty="0">
                <a:latin typeface="Times New Roman"/>
                <a:cs typeface="Times New Roman"/>
              </a:rPr>
              <a:t>Switch(config)#</a:t>
            </a:r>
            <a:r>
              <a:rPr sz="1400" b="1" spc="-5" dirty="0">
                <a:latin typeface="Times New Roman"/>
                <a:cs typeface="Times New Roman"/>
              </a:rPr>
              <a:t>vlan </a:t>
            </a:r>
            <a:r>
              <a:rPr sz="1400" b="1" dirty="0">
                <a:latin typeface="Times New Roman"/>
                <a:cs typeface="Times New Roman"/>
              </a:rPr>
              <a:t>2 </a:t>
            </a:r>
            <a:r>
              <a:rPr sz="1400" b="1" spc="-5" dirty="0">
                <a:latin typeface="Times New Roman"/>
                <a:cs typeface="Times New Roman"/>
              </a:rPr>
              <a:t>Students  </a:t>
            </a:r>
            <a:r>
              <a:rPr sz="1400" spc="-5" dirty="0">
                <a:latin typeface="Times New Roman"/>
                <a:cs typeface="Times New Roman"/>
              </a:rPr>
              <a:t>Switch(config-vlan)#</a:t>
            </a:r>
            <a:r>
              <a:rPr sz="1400" b="1" spc="-5" dirty="0">
                <a:latin typeface="Times New Roman"/>
                <a:cs typeface="Times New Roman"/>
              </a:rPr>
              <a:t>name </a:t>
            </a:r>
            <a:r>
              <a:rPr sz="1400" b="1" dirty="0">
                <a:latin typeface="Times New Roman"/>
                <a:cs typeface="Times New Roman"/>
              </a:rPr>
              <a:t>s  </a:t>
            </a:r>
            <a:r>
              <a:rPr sz="1400" spc="-5" dirty="0">
                <a:latin typeface="Times New Roman"/>
                <a:cs typeface="Times New Roman"/>
              </a:rPr>
              <a:t>Switch(config-vlan)#exit</a:t>
            </a:r>
            <a:endParaRPr sz="1400" dirty="0">
              <a:latin typeface="Times New Roman"/>
              <a:cs typeface="Times New Roman"/>
            </a:endParaRPr>
          </a:p>
          <a:p>
            <a:pPr marL="12700" marR="62484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Switch(config)#interface fastEthernet </a:t>
            </a:r>
            <a:r>
              <a:rPr sz="1400" dirty="0">
                <a:latin typeface="Times New Roman"/>
                <a:cs typeface="Times New Roman"/>
              </a:rPr>
              <a:t>0/2  </a:t>
            </a: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mode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access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access vlan</a:t>
            </a:r>
            <a:r>
              <a:rPr sz="1400" b="1" dirty="0">
                <a:latin typeface="Times New Roman"/>
                <a:cs typeface="Times New Roman"/>
              </a:rPr>
              <a:t> 2</a:t>
            </a:r>
            <a:endParaRPr sz="1400" dirty="0">
              <a:latin typeface="Times New Roman"/>
              <a:cs typeface="Times New Roman"/>
            </a:endParaRPr>
          </a:p>
          <a:p>
            <a:pPr marL="12700" marR="57975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Switch(config)#interface fastEthernet </a:t>
            </a:r>
            <a:r>
              <a:rPr sz="1400" dirty="0">
                <a:latin typeface="Times New Roman"/>
                <a:cs typeface="Times New Roman"/>
              </a:rPr>
              <a:t>0/3  </a:t>
            </a: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mode access  </a:t>
            </a: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access vlan</a:t>
            </a:r>
            <a:r>
              <a:rPr sz="1400" b="1" dirty="0">
                <a:latin typeface="Times New Roman"/>
                <a:cs typeface="Times New Roman"/>
              </a:rPr>
              <a:t> 2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Switch(config)#</a:t>
            </a:r>
            <a:r>
              <a:rPr sz="1400" b="1" spc="-5" dirty="0">
                <a:latin typeface="Times New Roman"/>
                <a:cs typeface="Times New Roman"/>
              </a:rPr>
              <a:t>vlan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Switch(config-vlan)#</a:t>
            </a:r>
            <a:r>
              <a:rPr sz="1400" b="1" spc="-5" dirty="0">
                <a:latin typeface="Times New Roman"/>
                <a:cs typeface="Times New Roman"/>
              </a:rPr>
              <a:t>name </a:t>
            </a:r>
            <a:r>
              <a:rPr sz="1400" b="1" dirty="0">
                <a:latin typeface="Times New Roman"/>
                <a:cs typeface="Times New Roman"/>
              </a:rPr>
              <a:t>Teachers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</a:t>
            </a:r>
            <a:r>
              <a:rPr sz="1400" b="1" spc="-5" dirty="0">
                <a:latin typeface="Times New Roman"/>
                <a:cs typeface="Times New Roman"/>
              </a:rPr>
              <a:t>interface range fastEthernet </a:t>
            </a:r>
            <a:r>
              <a:rPr sz="1400" b="1" dirty="0">
                <a:latin typeface="Times New Roman"/>
                <a:cs typeface="Times New Roman"/>
              </a:rPr>
              <a:t>0/4-6  </a:t>
            </a: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mode access  </a:t>
            </a:r>
            <a:r>
              <a:rPr sz="1400" spc="-5" dirty="0">
                <a:latin typeface="Times New Roman"/>
                <a:cs typeface="Times New Roman"/>
              </a:rPr>
              <a:t>Switch(config-if)#</a:t>
            </a:r>
            <a:r>
              <a:rPr sz="1400" b="1" spc="-5" dirty="0">
                <a:latin typeface="Times New Roman"/>
                <a:cs typeface="Times New Roman"/>
              </a:rPr>
              <a:t>switchport access vlan </a:t>
            </a:r>
            <a:r>
              <a:rPr sz="1400" b="1" dirty="0">
                <a:latin typeface="Times New Roman"/>
                <a:cs typeface="Times New Roman"/>
              </a:rPr>
              <a:t>3  </a:t>
            </a:r>
            <a:r>
              <a:rPr sz="1400" spc="-5" dirty="0">
                <a:latin typeface="Times New Roman"/>
                <a:cs typeface="Times New Roman"/>
              </a:rPr>
              <a:t>Switch(config-if)#exit</a:t>
            </a:r>
            <a:endParaRPr sz="1400" dirty="0">
              <a:latin typeface="Times New Roman"/>
              <a:cs typeface="Times New Roman"/>
            </a:endParaRPr>
          </a:p>
          <a:p>
            <a:pPr marL="12700" marR="241617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Switch#write  Switch#show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vlan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1005205">
              <a:lnSpc>
                <a:spcPct val="1468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Configure Trunk </a:t>
            </a:r>
            <a:r>
              <a:rPr sz="1400" b="1" dirty="0">
                <a:latin typeface="Times New Roman"/>
                <a:cs typeface="Times New Roman"/>
              </a:rPr>
              <a:t>Interface:  </a:t>
            </a:r>
            <a:r>
              <a:rPr sz="1400" spc="-5" dirty="0">
                <a:latin typeface="Times New Roman"/>
                <a:cs typeface="Times New Roman"/>
              </a:rPr>
              <a:t>Switchs(config)# interface fa0/24  Switch(config-if )#Switch </a:t>
            </a:r>
            <a:r>
              <a:rPr sz="1400" spc="-10" dirty="0">
                <a:latin typeface="Times New Roman"/>
                <a:cs typeface="Times New Roman"/>
              </a:rPr>
              <a:t>mode </a:t>
            </a:r>
            <a:r>
              <a:rPr sz="1400" spc="-5" dirty="0">
                <a:latin typeface="Times New Roman"/>
                <a:cs typeface="Times New Roman"/>
              </a:rPr>
              <a:t>trunk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Show </a:t>
            </a:r>
            <a:r>
              <a:rPr sz="1400" b="1" spc="-5" dirty="0">
                <a:latin typeface="Times New Roman"/>
                <a:cs typeface="Times New Roman"/>
              </a:rPr>
              <a:t>Trunk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Interfaces: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400" spc="-5" dirty="0">
                <a:latin typeface="Times New Roman"/>
                <a:cs typeface="Times New Roman"/>
              </a:rPr>
              <a:t>Switch# show interface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trunk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165566"/>
            <a:ext cx="4292600" cy="50063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76580">
              <a:lnSpc>
                <a:spcPct val="143900"/>
              </a:lnSpc>
              <a:spcBef>
                <a:spcPts val="21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spc="-5" dirty="0" smtClean="0">
                <a:latin typeface="Times New Roman"/>
                <a:cs typeface="Times New Roman"/>
              </a:rPr>
              <a:t>4</a:t>
            </a:r>
            <a:r>
              <a:rPr sz="1600" b="1" spc="-5" dirty="0" smtClean="0">
                <a:latin typeface="Times New Roman"/>
                <a:cs typeface="Times New Roman"/>
              </a:rPr>
              <a:t>: </a:t>
            </a:r>
            <a:r>
              <a:rPr sz="1600" b="1" spc="-5" dirty="0">
                <a:latin typeface="Times New Roman"/>
                <a:cs typeface="Times New Roman"/>
              </a:rPr>
              <a:t>InterVLAN Routing Using Router 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Ethernet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Interface Configurations</a:t>
            </a:r>
            <a:r>
              <a:rPr sz="1400" spc="-5" dirty="0">
                <a:latin typeface="Times New Roman"/>
                <a:cs typeface="Times New Roman"/>
              </a:rPr>
              <a:t>:  Router(Config)# Interface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fa0/0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 </a:t>
            </a:r>
            <a:r>
              <a:rPr sz="1400" b="1" spc="-10" dirty="0">
                <a:latin typeface="Times New Roman"/>
                <a:cs typeface="Times New Roman"/>
              </a:rPr>
              <a:t>no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shutdown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 </a:t>
            </a:r>
            <a:r>
              <a:rPr sz="1400" b="1" spc="-10" dirty="0">
                <a:latin typeface="Times New Roman"/>
                <a:cs typeface="Times New Roman"/>
              </a:rPr>
              <a:t>no </a:t>
            </a:r>
            <a:r>
              <a:rPr sz="1400" b="1" dirty="0">
                <a:latin typeface="Times New Roman"/>
                <a:cs typeface="Times New Roman"/>
              </a:rPr>
              <a:t>ip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address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Router(Config-if)#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exit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1124585">
              <a:lnSpc>
                <a:spcPct val="144000"/>
              </a:lnSpc>
              <a:tabLst>
                <a:tab pos="3070225" algn="l"/>
              </a:tabLst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Sub-Interface Configurations</a:t>
            </a:r>
            <a:r>
              <a:rPr sz="1400" spc="-5" dirty="0">
                <a:latin typeface="Times New Roman"/>
                <a:cs typeface="Times New Roman"/>
              </a:rPr>
              <a:t>:  Router(Config)# Interface </a:t>
            </a:r>
            <a:r>
              <a:rPr sz="1400" dirty="0">
                <a:latin typeface="Times New Roman"/>
                <a:cs typeface="Times New Roman"/>
              </a:rPr>
              <a:t>fa </a:t>
            </a:r>
            <a:r>
              <a:rPr sz="1400" b="1" spc="-5" dirty="0">
                <a:latin typeface="Times New Roman"/>
                <a:cs typeface="Times New Roman"/>
              </a:rPr>
              <a:t>0/0.1 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ute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(C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ig-i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)#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nca</a:t>
            </a:r>
            <a:r>
              <a:rPr sz="1400" b="1" spc="-15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su</a:t>
            </a:r>
            <a:r>
              <a:rPr sz="1400" b="1" spc="-10" dirty="0">
                <a:latin typeface="Times New Roman"/>
                <a:cs typeface="Times New Roman"/>
              </a:rPr>
              <a:t>l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-1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b="1" spc="-10" dirty="0">
                <a:latin typeface="Times New Roman"/>
                <a:cs typeface="Times New Roman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n do</a:t>
            </a:r>
            <a:r>
              <a:rPr sz="1400" b="1" spc="-1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1q	</a:t>
            </a:r>
            <a:r>
              <a:rPr sz="1400" dirty="0">
                <a:latin typeface="Times New Roman"/>
                <a:cs typeface="Times New Roman"/>
              </a:rPr>
              <a:t>2</a:t>
            </a:r>
          </a:p>
          <a:p>
            <a:pPr marL="12700" marR="93345">
              <a:lnSpc>
                <a:spcPct val="143600"/>
              </a:lnSpc>
              <a:tabLst>
                <a:tab pos="3168650" algn="l"/>
              </a:tabLst>
            </a:pP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ute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(C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ig-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)#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19</a:t>
            </a:r>
            <a:r>
              <a:rPr sz="1400" dirty="0">
                <a:latin typeface="Times New Roman"/>
                <a:cs typeface="Times New Roman"/>
              </a:rPr>
              <a:t>2.</a:t>
            </a:r>
            <a:r>
              <a:rPr sz="1400" spc="-10" dirty="0">
                <a:latin typeface="Times New Roman"/>
                <a:cs typeface="Times New Roman"/>
              </a:rPr>
              <a:t>16</a:t>
            </a:r>
            <a:r>
              <a:rPr sz="1400" dirty="0">
                <a:latin typeface="Times New Roman"/>
                <a:cs typeface="Times New Roman"/>
              </a:rPr>
              <a:t>8.1</a:t>
            </a:r>
            <a:r>
              <a:rPr sz="1400" spc="-1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0	255.</a:t>
            </a:r>
            <a:r>
              <a:rPr sz="1400" spc="-10" dirty="0">
                <a:latin typeface="Times New Roman"/>
                <a:cs typeface="Times New Roman"/>
              </a:rPr>
              <a:t>25</a:t>
            </a:r>
            <a:r>
              <a:rPr sz="1400" dirty="0">
                <a:latin typeface="Times New Roman"/>
                <a:cs typeface="Times New Roman"/>
              </a:rPr>
              <a:t>5.</a:t>
            </a:r>
            <a:r>
              <a:rPr sz="1400" spc="-10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10" dirty="0">
                <a:latin typeface="Times New Roman"/>
                <a:cs typeface="Times New Roman"/>
              </a:rPr>
              <a:t>5</a:t>
            </a:r>
            <a:r>
              <a:rPr sz="1400" spc="-15" dirty="0">
                <a:latin typeface="Times New Roman"/>
                <a:cs typeface="Times New Roman"/>
              </a:rPr>
              <a:t>.0  </a:t>
            </a:r>
            <a:r>
              <a:rPr sz="1400" spc="-5" dirty="0">
                <a:latin typeface="Times New Roman"/>
                <a:cs typeface="Times New Roman"/>
              </a:rPr>
              <a:t>Router(Config-if)#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exit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Router(Config)# Interface </a:t>
            </a:r>
            <a:r>
              <a:rPr sz="1400" dirty="0">
                <a:latin typeface="Times New Roman"/>
                <a:cs typeface="Times New Roman"/>
              </a:rPr>
              <a:t>fa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0/0.2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3070225" algn="l"/>
              </a:tabLst>
            </a:pPr>
            <a:r>
              <a:rPr sz="1400" spc="-5" dirty="0">
                <a:latin typeface="Times New Roman"/>
                <a:cs typeface="Times New Roman"/>
              </a:rPr>
              <a:t>Router(Config-if)#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encapsulation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dot1q	</a:t>
            </a:r>
            <a:r>
              <a:rPr sz="1400" dirty="0">
                <a:latin typeface="Times New Roman"/>
                <a:cs typeface="Times New Roman"/>
              </a:rPr>
              <a:t>3</a:t>
            </a:r>
          </a:p>
          <a:p>
            <a:pPr marL="12700" marR="5080">
              <a:lnSpc>
                <a:spcPts val="2410"/>
              </a:lnSpc>
              <a:spcBef>
                <a:spcPts val="200"/>
              </a:spcBef>
              <a:tabLst>
                <a:tab pos="3257550" algn="l"/>
              </a:tabLst>
            </a:pP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ute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(C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ig-i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)#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19</a:t>
            </a:r>
            <a:r>
              <a:rPr sz="1400" dirty="0">
                <a:latin typeface="Times New Roman"/>
                <a:cs typeface="Times New Roman"/>
              </a:rPr>
              <a:t>2.</a:t>
            </a:r>
            <a:r>
              <a:rPr sz="1400" spc="-10" dirty="0">
                <a:latin typeface="Times New Roman"/>
                <a:cs typeface="Times New Roman"/>
              </a:rPr>
              <a:t>16</a:t>
            </a:r>
            <a:r>
              <a:rPr sz="1400" dirty="0">
                <a:latin typeface="Times New Roman"/>
                <a:cs typeface="Times New Roman"/>
              </a:rPr>
              <a:t>8.</a:t>
            </a:r>
            <a:r>
              <a:rPr sz="1400" spc="-10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0.0	2</a:t>
            </a:r>
            <a:r>
              <a:rPr sz="1400" spc="5" dirty="0">
                <a:latin typeface="Times New Roman"/>
                <a:cs typeface="Times New Roman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55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5</a:t>
            </a:r>
            <a:r>
              <a:rPr sz="1400" spc="15" dirty="0">
                <a:latin typeface="Times New Roman"/>
                <a:cs typeface="Times New Roman"/>
              </a:rPr>
              <a:t>5</a:t>
            </a:r>
            <a:r>
              <a:rPr sz="1400" spc="-15" dirty="0">
                <a:latin typeface="Times New Roman"/>
                <a:cs typeface="Times New Roman"/>
              </a:rPr>
              <a:t>.0  </a:t>
            </a:r>
            <a:r>
              <a:rPr sz="1400" spc="-5" dirty="0">
                <a:latin typeface="Times New Roman"/>
                <a:cs typeface="Times New Roman"/>
              </a:rPr>
              <a:t>Router(Config-if)#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exit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160388"/>
            <a:ext cx="4152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DIY: InterVLAN routing using Layer 3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Switch.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27989"/>
            <a:ext cx="5231130" cy="622375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b="1" spc="-5" dirty="0">
                <a:latin typeface="Times New Roman"/>
                <a:cs typeface="Times New Roman"/>
              </a:rPr>
              <a:t>Lab </a:t>
            </a:r>
            <a:r>
              <a:rPr lang="en-US" sz="1600" b="1" dirty="0">
                <a:latin typeface="Times New Roman"/>
                <a:cs typeface="Times New Roman"/>
              </a:rPr>
              <a:t>5</a:t>
            </a:r>
            <a:r>
              <a:rPr sz="1600" b="1" dirty="0" smtClean="0">
                <a:latin typeface="Times New Roman"/>
                <a:cs typeface="Times New Roman"/>
              </a:rPr>
              <a:t>: </a:t>
            </a:r>
            <a:r>
              <a:rPr sz="1600" b="1" dirty="0">
                <a:latin typeface="Times New Roman"/>
                <a:cs typeface="Times New Roman"/>
              </a:rPr>
              <a:t>Switch </a:t>
            </a:r>
            <a:r>
              <a:rPr sz="1600" b="1" spc="-5" dirty="0">
                <a:latin typeface="Times New Roman"/>
                <a:cs typeface="Times New Roman"/>
              </a:rPr>
              <a:t>Port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Security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Configure:</a:t>
            </a:r>
            <a:endParaRPr sz="1400" dirty="0">
              <a:latin typeface="Times New Roman"/>
              <a:cs typeface="Times New Roman"/>
            </a:endParaRPr>
          </a:p>
          <a:p>
            <a:pPr marL="12700" marR="2155825">
              <a:lnSpc>
                <a:spcPts val="241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Switch(config)# interface </a:t>
            </a:r>
            <a:r>
              <a:rPr sz="1400" dirty="0">
                <a:latin typeface="Times New Roman"/>
                <a:cs typeface="Times New Roman"/>
              </a:rPr>
              <a:t>fa 0/1  </a:t>
            </a:r>
            <a:r>
              <a:rPr sz="1400" spc="-5" dirty="0">
                <a:latin typeface="Times New Roman"/>
                <a:cs typeface="Times New Roman"/>
              </a:rPr>
              <a:t>Switch(config-if)# switchport </a:t>
            </a:r>
            <a:r>
              <a:rPr sz="1400" spc="-10" dirty="0">
                <a:latin typeface="Times New Roman"/>
                <a:cs typeface="Times New Roman"/>
              </a:rPr>
              <a:t>mode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access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Switch(config-if)# switchport port-security </a:t>
            </a:r>
            <a:r>
              <a:rPr sz="1400" dirty="0">
                <a:latin typeface="Times New Roman"/>
                <a:cs typeface="Times New Roman"/>
              </a:rPr>
              <a:t>maximum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Switch(config-if)# switchport port-security mac-address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0013.20b7.1235</a:t>
            </a:r>
            <a:endParaRPr sz="1400" dirty="0">
              <a:latin typeface="Times New Roman"/>
              <a:cs typeface="Times New Roman"/>
            </a:endParaRPr>
          </a:p>
          <a:p>
            <a:pPr marL="12700" marR="726440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Switch(config-if)# switchport port-security violation shutdown  Switch(config-if)# switchport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port-security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2155825">
              <a:lnSpc>
                <a:spcPct val="144300"/>
              </a:lnSpc>
            </a:pPr>
            <a:r>
              <a:rPr sz="1400" spc="-5" dirty="0">
                <a:latin typeface="Times New Roman"/>
                <a:cs typeface="Times New Roman"/>
              </a:rPr>
              <a:t>Switch(config)# interface range </a:t>
            </a:r>
            <a:r>
              <a:rPr sz="1400" dirty="0">
                <a:latin typeface="Times New Roman"/>
                <a:cs typeface="Times New Roman"/>
              </a:rPr>
              <a:t>fa </a:t>
            </a:r>
            <a:r>
              <a:rPr sz="1400" spc="-5" dirty="0">
                <a:latin typeface="Times New Roman"/>
                <a:cs typeface="Times New Roman"/>
              </a:rPr>
              <a:t>0/2-3  Switch(config-if)# switchport </a:t>
            </a:r>
            <a:r>
              <a:rPr sz="1400" spc="-10" dirty="0">
                <a:latin typeface="Times New Roman"/>
                <a:cs typeface="Times New Roman"/>
              </a:rPr>
              <a:t>mode</a:t>
            </a:r>
            <a:r>
              <a:rPr sz="1400" spc="-5" dirty="0">
                <a:latin typeface="Times New Roman"/>
                <a:cs typeface="Times New Roman"/>
              </a:rPr>
              <a:t> access</a:t>
            </a:r>
            <a:endParaRPr sz="1400" dirty="0">
              <a:latin typeface="Times New Roman"/>
              <a:cs typeface="Times New Roman"/>
            </a:endParaRPr>
          </a:p>
          <a:p>
            <a:pPr marL="12700" marR="73533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Switch(config-if)# switchport port-security </a:t>
            </a:r>
            <a:r>
              <a:rPr sz="1400" dirty="0">
                <a:latin typeface="Times New Roman"/>
                <a:cs typeface="Times New Roman"/>
              </a:rPr>
              <a:t>maximum 1  </a:t>
            </a:r>
            <a:r>
              <a:rPr sz="1400" spc="-5" dirty="0">
                <a:latin typeface="Times New Roman"/>
                <a:cs typeface="Times New Roman"/>
              </a:rPr>
              <a:t>Switch(config-if)# switchport port-security mac-address sticky  Switch(config-if)# switchport port-security violation restrict  Switch(config-if)# switchport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port-security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show/</a:t>
            </a:r>
            <a:r>
              <a:rPr sz="1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verify:</a:t>
            </a:r>
            <a:endParaRPr sz="1400" dirty="0">
              <a:latin typeface="Times New Roman"/>
              <a:cs typeface="Times New Roman"/>
            </a:endParaRPr>
          </a:p>
          <a:p>
            <a:pPr marL="12700" marR="2677160">
              <a:lnSpc>
                <a:spcPts val="241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Switch# show port-security  Switch# show port-security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address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43077"/>
            <a:ext cx="5117465" cy="3670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10"/>
              </a:spcBef>
            </a:pPr>
            <a:r>
              <a:rPr sz="1600" b="1" spc="-10" dirty="0">
                <a:latin typeface="Times New Roman"/>
                <a:cs typeface="Times New Roman"/>
              </a:rPr>
              <a:t>Router’s </a:t>
            </a:r>
            <a:r>
              <a:rPr sz="1600" b="1" spc="-5" dirty="0">
                <a:latin typeface="Times New Roman"/>
                <a:cs typeface="Times New Roman"/>
              </a:rPr>
              <a:t>Configuration: hostname, enable password, Save.  To configure the host name and </a:t>
            </a:r>
            <a:r>
              <a:rPr sz="1600" b="1" dirty="0">
                <a:latin typeface="Times New Roman"/>
                <a:cs typeface="Times New Roman"/>
              </a:rPr>
              <a:t>enable password:  </a:t>
            </a:r>
            <a:r>
              <a:rPr sz="1600" spc="-5" dirty="0">
                <a:latin typeface="Times New Roman"/>
                <a:cs typeface="Times New Roman"/>
              </a:rPr>
              <a:t>Router&gt;enable</a:t>
            </a:r>
            <a:endParaRPr sz="1600">
              <a:latin typeface="Times New Roman"/>
              <a:cs typeface="Times New Roman"/>
            </a:endParaRPr>
          </a:p>
          <a:p>
            <a:pPr marL="12700" marR="1907539">
              <a:lnSpc>
                <a:spcPct val="145000"/>
              </a:lnSpc>
            </a:pPr>
            <a:r>
              <a:rPr sz="1600" spc="-5" dirty="0">
                <a:latin typeface="Times New Roman"/>
                <a:cs typeface="Times New Roman"/>
              </a:rPr>
              <a:t>Router#configure terminal  Router(config)#</a:t>
            </a:r>
            <a:r>
              <a:rPr sz="1600" b="1" spc="-5" dirty="0">
                <a:latin typeface="Times New Roman"/>
                <a:cs typeface="Times New Roman"/>
              </a:rPr>
              <a:t>hostname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KanyRouter</a:t>
            </a:r>
            <a:endParaRPr sz="1600">
              <a:latin typeface="Times New Roman"/>
              <a:cs typeface="Times New Roman"/>
            </a:endParaRPr>
          </a:p>
          <a:p>
            <a:pPr marL="12700" marR="671830">
              <a:lnSpc>
                <a:spcPct val="145000"/>
              </a:lnSpc>
            </a:pPr>
            <a:r>
              <a:rPr sz="1600" spc="-5" dirty="0">
                <a:latin typeface="Times New Roman"/>
                <a:cs typeface="Times New Roman"/>
              </a:rPr>
              <a:t>HawlerRouter(config)#</a:t>
            </a:r>
            <a:r>
              <a:rPr sz="1600" b="1" spc="-5" dirty="0">
                <a:latin typeface="Times New Roman"/>
                <a:cs typeface="Times New Roman"/>
              </a:rPr>
              <a:t>enable password </a:t>
            </a:r>
            <a:r>
              <a:rPr sz="1600" spc="-5" dirty="0">
                <a:latin typeface="Times New Roman"/>
                <a:cs typeface="Times New Roman"/>
              </a:rPr>
              <a:t>myPass2017  HawlerRouter(config)#exit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5" dirty="0">
                <a:latin typeface="Times New Roman"/>
                <a:cs typeface="Times New Roman"/>
              </a:rPr>
              <a:t>HawlerRouter#</a:t>
            </a:r>
            <a:r>
              <a:rPr sz="1600" b="1" spc="-5" dirty="0">
                <a:latin typeface="Times New Roman"/>
                <a:cs typeface="Times New Roman"/>
              </a:rPr>
              <a:t>write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3000375">
              <a:lnSpc>
                <a:spcPct val="103699"/>
              </a:lnSpc>
            </a:pPr>
            <a:r>
              <a:rPr sz="1600" b="1" spc="-5" dirty="0">
                <a:latin typeface="Times New Roman"/>
                <a:cs typeface="Times New Roman"/>
              </a:rPr>
              <a:t>To Verify</a:t>
            </a:r>
            <a:r>
              <a:rPr sz="1600" spc="-5" dirty="0">
                <a:latin typeface="Times New Roman"/>
                <a:cs typeface="Times New Roman"/>
              </a:rPr>
              <a:t>:  HawlerRouter#</a:t>
            </a:r>
            <a:r>
              <a:rPr sz="1600" b="1" spc="-5" dirty="0">
                <a:latin typeface="Times New Roman"/>
                <a:cs typeface="Times New Roman"/>
              </a:rPr>
              <a:t>show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start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74155"/>
            <a:ext cx="6010275" cy="546252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800" b="1" spc="-5" dirty="0">
                <a:latin typeface="Times New Roman"/>
                <a:cs typeface="Times New Roman"/>
              </a:rPr>
              <a:t>Lab </a:t>
            </a:r>
            <a:r>
              <a:rPr lang="en-US" b="1" spc="-5" dirty="0" smtClean="0">
                <a:latin typeface="Times New Roman"/>
                <a:cs typeface="Times New Roman"/>
              </a:rPr>
              <a:t>6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600" b="1" spc="-10" dirty="0">
                <a:latin typeface="Times New Roman"/>
                <a:cs typeface="Times New Roman"/>
              </a:rPr>
              <a:t>Router’s </a:t>
            </a:r>
            <a:r>
              <a:rPr sz="1600" b="1" spc="-5" dirty="0">
                <a:latin typeface="Times New Roman"/>
                <a:cs typeface="Times New Roman"/>
              </a:rPr>
              <a:t>Configuration: </a:t>
            </a:r>
            <a:r>
              <a:rPr sz="1600" b="1" spc="-10" dirty="0">
                <a:latin typeface="Times New Roman"/>
                <a:cs typeface="Times New Roman"/>
              </a:rPr>
              <a:t>VTY </a:t>
            </a:r>
            <a:r>
              <a:rPr sz="1600" b="1" spc="-5" dirty="0">
                <a:latin typeface="Times New Roman"/>
                <a:cs typeface="Times New Roman"/>
              </a:rPr>
              <a:t>Line and LAN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Interface.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b="1" spc="-5" dirty="0">
                <a:latin typeface="Times New Roman"/>
                <a:cs typeface="Times New Roman"/>
              </a:rPr>
              <a:t>To configure IP address to </a:t>
            </a:r>
            <a:r>
              <a:rPr sz="1600" b="1" dirty="0">
                <a:latin typeface="Times New Roman"/>
                <a:cs typeface="Times New Roman"/>
              </a:rPr>
              <a:t>LAN </a:t>
            </a:r>
            <a:r>
              <a:rPr sz="1600" b="1" spc="-5" dirty="0">
                <a:latin typeface="Times New Roman"/>
                <a:cs typeface="Times New Roman"/>
              </a:rPr>
              <a:t>interfaces, run the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commands:</a:t>
            </a:r>
            <a:endParaRPr sz="1600" dirty="0">
              <a:latin typeface="Times New Roman"/>
              <a:cs typeface="Times New Roman"/>
            </a:endParaRPr>
          </a:p>
          <a:p>
            <a:pPr marL="12700" marR="3181985">
              <a:lnSpc>
                <a:spcPts val="2780"/>
              </a:lnSpc>
              <a:spcBef>
                <a:spcPts val="200"/>
              </a:spcBef>
            </a:pPr>
            <a:r>
              <a:rPr sz="1600" spc="-5" dirty="0">
                <a:latin typeface="Times New Roman"/>
                <a:cs typeface="Times New Roman"/>
              </a:rPr>
              <a:t>HawlerRouter &gt;enable  HawlerRouter #configure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terminal</a:t>
            </a:r>
            <a:endParaRPr sz="1600" dirty="0">
              <a:latin typeface="Times New Roman"/>
              <a:cs typeface="Times New Roman"/>
            </a:endParaRPr>
          </a:p>
          <a:p>
            <a:pPr marL="12700" marR="1376680">
              <a:lnSpc>
                <a:spcPts val="2780"/>
              </a:lnSpc>
              <a:spcBef>
                <a:spcPts val="20"/>
              </a:spcBef>
            </a:pPr>
            <a:r>
              <a:rPr sz="1600" spc="-5" dirty="0">
                <a:latin typeface="Times New Roman"/>
                <a:cs typeface="Times New Roman"/>
              </a:rPr>
              <a:t>HawlerRouter (config)#</a:t>
            </a:r>
            <a:r>
              <a:rPr sz="1600" b="1" spc="-5" dirty="0">
                <a:latin typeface="Times New Roman"/>
                <a:cs typeface="Times New Roman"/>
              </a:rPr>
              <a:t>interface </a:t>
            </a:r>
            <a:r>
              <a:rPr sz="1600" spc="-5" dirty="0">
                <a:latin typeface="Times New Roman"/>
                <a:cs typeface="Times New Roman"/>
              </a:rPr>
              <a:t>fastethernet 0/0  HawlerRouter </a:t>
            </a:r>
            <a:r>
              <a:rPr sz="1600" dirty="0">
                <a:latin typeface="Times New Roman"/>
                <a:cs typeface="Times New Roman"/>
              </a:rPr>
              <a:t>(config-if)#</a:t>
            </a:r>
            <a:r>
              <a:rPr sz="1600" b="1" dirty="0">
                <a:latin typeface="Times New Roman"/>
                <a:cs typeface="Times New Roman"/>
              </a:rPr>
              <a:t>ip </a:t>
            </a:r>
            <a:r>
              <a:rPr sz="1600" b="1" spc="-5" dirty="0">
                <a:latin typeface="Times New Roman"/>
                <a:cs typeface="Times New Roman"/>
              </a:rPr>
              <a:t>address </a:t>
            </a:r>
            <a:r>
              <a:rPr sz="1600" spc="-5" dirty="0">
                <a:latin typeface="Times New Roman"/>
                <a:cs typeface="Times New Roman"/>
              </a:rPr>
              <a:t>10.0.0.1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255.0.0.0</a:t>
            </a:r>
            <a:endParaRPr sz="1600" dirty="0">
              <a:latin typeface="Times New Roman"/>
              <a:cs typeface="Times New Roman"/>
            </a:endParaRPr>
          </a:p>
          <a:p>
            <a:pPr marL="12700" marR="2726690">
              <a:lnSpc>
                <a:spcPts val="2780"/>
              </a:lnSpc>
              <a:spcBef>
                <a:spcPts val="15"/>
              </a:spcBef>
            </a:pPr>
            <a:r>
              <a:rPr sz="1600" spc="-5" dirty="0">
                <a:latin typeface="Times New Roman"/>
                <a:cs typeface="Times New Roman"/>
              </a:rPr>
              <a:t>HawlerRouter </a:t>
            </a:r>
            <a:r>
              <a:rPr sz="1600" dirty="0">
                <a:latin typeface="Times New Roman"/>
                <a:cs typeface="Times New Roman"/>
              </a:rPr>
              <a:t>(config-if)#</a:t>
            </a:r>
            <a:r>
              <a:rPr sz="1600" b="1" dirty="0">
                <a:latin typeface="Times New Roman"/>
                <a:cs typeface="Times New Roman"/>
              </a:rPr>
              <a:t>no </a:t>
            </a:r>
            <a:r>
              <a:rPr sz="1600" b="1" spc="-5" dirty="0">
                <a:latin typeface="Times New Roman"/>
                <a:cs typeface="Times New Roman"/>
              </a:rPr>
              <a:t>shutdown  </a:t>
            </a:r>
            <a:r>
              <a:rPr sz="1600" spc="-5" dirty="0">
                <a:latin typeface="Times New Roman"/>
                <a:cs typeface="Times New Roman"/>
              </a:rPr>
              <a:t>HawlerRouter </a:t>
            </a:r>
            <a:r>
              <a:rPr sz="1600" dirty="0">
                <a:latin typeface="Times New Roman"/>
                <a:cs typeface="Times New Roman"/>
              </a:rPr>
              <a:t>(config-if)#exit  </a:t>
            </a:r>
            <a:r>
              <a:rPr sz="1600" spc="-5" dirty="0">
                <a:latin typeface="Times New Roman"/>
                <a:cs typeface="Times New Roman"/>
              </a:rPr>
              <a:t>HawlerRouter (config)#exit  HawlerRouter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#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marR="5080">
              <a:lnSpc>
                <a:spcPct val="145600"/>
              </a:lnSpc>
            </a:pPr>
            <a:r>
              <a:rPr sz="1600" b="1" spc="-5" dirty="0">
                <a:latin typeface="Times New Roman"/>
                <a:cs typeface="Times New Roman"/>
              </a:rPr>
              <a:t>To configure </a:t>
            </a:r>
            <a:r>
              <a:rPr sz="1600" b="1" dirty="0">
                <a:latin typeface="Times New Roman"/>
                <a:cs typeface="Times New Roman"/>
              </a:rPr>
              <a:t>VTY </a:t>
            </a:r>
            <a:r>
              <a:rPr sz="1600" b="1" spc="-5" dirty="0">
                <a:latin typeface="Times New Roman"/>
                <a:cs typeface="Times New Roman"/>
              </a:rPr>
              <a:t>lines </a:t>
            </a:r>
            <a:r>
              <a:rPr sz="1600" b="1" dirty="0">
                <a:latin typeface="Times New Roman"/>
                <a:cs typeface="Times New Roman"/>
              </a:rPr>
              <a:t>with </a:t>
            </a:r>
            <a:r>
              <a:rPr sz="1600" b="1" spc="-5" dirty="0">
                <a:latin typeface="Times New Roman"/>
                <a:cs typeface="Times New Roman"/>
              </a:rPr>
              <a:t>password, run the following commands</a:t>
            </a:r>
            <a:r>
              <a:rPr sz="1600" spc="-5" dirty="0">
                <a:latin typeface="Times New Roman"/>
                <a:cs typeface="Times New Roman"/>
              </a:rPr>
              <a:t>:  HawlerRouter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&gt;enable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5" dirty="0">
                <a:latin typeface="Times New Roman"/>
                <a:cs typeface="Times New Roman"/>
              </a:rPr>
              <a:t>HawlerRouter #configure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terminal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38506"/>
            <a:ext cx="4322445" cy="3653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5400"/>
              </a:lnSpc>
              <a:spcBef>
                <a:spcPts val="90"/>
              </a:spcBef>
            </a:pPr>
            <a:r>
              <a:rPr sz="1600" spc="-5" dirty="0">
                <a:latin typeface="Times New Roman"/>
                <a:cs typeface="Times New Roman"/>
              </a:rPr>
              <a:t>HawlerRouter (config-line)#</a:t>
            </a:r>
            <a:r>
              <a:rPr sz="1600" b="1" spc="-5" dirty="0">
                <a:latin typeface="Times New Roman"/>
                <a:cs typeface="Times New Roman"/>
              </a:rPr>
              <a:t>line vty 0 4  </a:t>
            </a:r>
            <a:r>
              <a:rPr sz="1600" spc="-5" dirty="0">
                <a:latin typeface="Times New Roman"/>
                <a:cs typeface="Times New Roman"/>
              </a:rPr>
              <a:t>HawlerRouter (config-line)#</a:t>
            </a:r>
            <a:r>
              <a:rPr sz="1600" b="1" spc="-5" dirty="0">
                <a:latin typeface="Times New Roman"/>
                <a:cs typeface="Times New Roman"/>
              </a:rPr>
              <a:t>password </a:t>
            </a:r>
            <a:r>
              <a:rPr sz="1600" i="1" spc="-5" dirty="0">
                <a:latin typeface="Times New Roman"/>
                <a:cs typeface="Times New Roman"/>
              </a:rPr>
              <a:t>@Kani#2015  </a:t>
            </a:r>
            <a:r>
              <a:rPr sz="1600" spc="-5" dirty="0">
                <a:latin typeface="Times New Roman"/>
                <a:cs typeface="Times New Roman"/>
              </a:rPr>
              <a:t>HawlerRouter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(config-line)#</a:t>
            </a:r>
            <a:r>
              <a:rPr sz="1600" b="1" spc="-5" dirty="0">
                <a:latin typeface="Times New Roman"/>
                <a:cs typeface="Times New Roman"/>
              </a:rPr>
              <a:t>login</a:t>
            </a:r>
            <a:endParaRPr sz="1600">
              <a:latin typeface="Times New Roman"/>
              <a:cs typeface="Times New Roman"/>
            </a:endParaRPr>
          </a:p>
          <a:p>
            <a:pPr marL="12700" marR="1664970">
              <a:lnSpc>
                <a:spcPct val="145000"/>
              </a:lnSpc>
            </a:pPr>
            <a:r>
              <a:rPr sz="1600" spc="-5" dirty="0">
                <a:latin typeface="Times New Roman"/>
                <a:cs typeface="Times New Roman"/>
              </a:rPr>
              <a:t>HawlerRouter (config-line)#exit  HawlerRouter (config)#exit  HawlerRouter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#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To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Verify:</a:t>
            </a:r>
            <a:endParaRPr sz="1600">
              <a:latin typeface="Times New Roman"/>
              <a:cs typeface="Times New Roman"/>
            </a:endParaRPr>
          </a:p>
          <a:p>
            <a:pPr marL="12700" marR="828040">
              <a:lnSpc>
                <a:spcPts val="304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HawlerRouter#show </a:t>
            </a:r>
            <a:r>
              <a:rPr sz="1800" dirty="0">
                <a:latin typeface="Times New Roman"/>
                <a:cs typeface="Times New Roman"/>
              </a:rPr>
              <a:t>start  </a:t>
            </a:r>
            <a:r>
              <a:rPr sz="1800" spc="-5" dirty="0">
                <a:latin typeface="Times New Roman"/>
                <a:cs typeface="Times New Roman"/>
              </a:rPr>
              <a:t>HawlerRouter#show </a:t>
            </a:r>
            <a:r>
              <a:rPr sz="1800" dirty="0">
                <a:latin typeface="Times New Roman"/>
                <a:cs typeface="Times New Roman"/>
              </a:rPr>
              <a:t>ip </a:t>
            </a:r>
            <a:r>
              <a:rPr sz="1800" spc="-5" dirty="0">
                <a:latin typeface="Times New Roman"/>
                <a:cs typeface="Times New Roman"/>
              </a:rPr>
              <a:t>interface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brief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437150"/>
            <a:ext cx="5298440" cy="321500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spc="-5" dirty="0">
                <a:latin typeface="Times New Roman"/>
                <a:cs typeface="Times New Roman"/>
              </a:rPr>
              <a:t>Router’s Configuration: </a:t>
            </a:r>
            <a:r>
              <a:rPr sz="1600" spc="-10" dirty="0">
                <a:latin typeface="Times New Roman"/>
                <a:cs typeface="Times New Roman"/>
              </a:rPr>
              <a:t>View, </a:t>
            </a:r>
            <a:r>
              <a:rPr sz="1600" spc="-5" dirty="0">
                <a:latin typeface="Times New Roman"/>
                <a:cs typeface="Times New Roman"/>
              </a:rPr>
              <a:t>Change and Eraser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configuration.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600" b="1" spc="-5" dirty="0">
                <a:latin typeface="Times New Roman"/>
                <a:cs typeface="Times New Roman"/>
              </a:rPr>
              <a:t>To show </a:t>
            </a:r>
            <a:r>
              <a:rPr sz="1600" b="1" spc="-10" dirty="0">
                <a:latin typeface="Times New Roman"/>
                <a:cs typeface="Times New Roman"/>
              </a:rPr>
              <a:t>the </a:t>
            </a:r>
            <a:r>
              <a:rPr sz="1600" b="1" spc="-5" dirty="0">
                <a:latin typeface="Times New Roman"/>
                <a:cs typeface="Times New Roman"/>
              </a:rPr>
              <a:t>running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Times New Roman"/>
                <a:cs typeface="Times New Roman"/>
              </a:rPr>
              <a:t>Router#show</a:t>
            </a:r>
            <a:r>
              <a:rPr sz="1600" spc="-10" dirty="0">
                <a:latin typeface="Times New Roman"/>
                <a:cs typeface="Times New Roman"/>
              </a:rPr>
              <a:t> run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b="1" spc="-5" dirty="0">
                <a:latin typeface="Times New Roman"/>
                <a:cs typeface="Times New Roman"/>
              </a:rPr>
              <a:t>To show </a:t>
            </a:r>
            <a:r>
              <a:rPr sz="1600" b="1" spc="-10" dirty="0">
                <a:latin typeface="Times New Roman"/>
                <a:cs typeface="Times New Roman"/>
              </a:rPr>
              <a:t>the </a:t>
            </a:r>
            <a:r>
              <a:rPr sz="1600" b="1" spc="-5" dirty="0">
                <a:latin typeface="Times New Roman"/>
                <a:cs typeface="Times New Roman"/>
              </a:rPr>
              <a:t>start-up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configuration: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Times New Roman"/>
                <a:cs typeface="Times New Roman"/>
              </a:rPr>
              <a:t>Router#show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startup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600" b="1" spc="-5" dirty="0">
                <a:latin typeface="Times New Roman"/>
                <a:cs typeface="Times New Roman"/>
              </a:rPr>
              <a:t>To erase </a:t>
            </a:r>
            <a:r>
              <a:rPr sz="1600" b="1" spc="-10" dirty="0">
                <a:latin typeface="Times New Roman"/>
                <a:cs typeface="Times New Roman"/>
              </a:rPr>
              <a:t>the </a:t>
            </a:r>
            <a:r>
              <a:rPr sz="1600" b="1" spc="-5" dirty="0">
                <a:latin typeface="Times New Roman"/>
                <a:cs typeface="Times New Roman"/>
              </a:rPr>
              <a:t>configuration stored in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NVRAM: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600" spc="-5" dirty="0">
                <a:latin typeface="Times New Roman"/>
                <a:cs typeface="Times New Roman"/>
              </a:rPr>
              <a:t>Router#erase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startup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600" b="1" spc="-5" dirty="0">
                <a:latin typeface="Times New Roman"/>
                <a:cs typeface="Times New Roman"/>
              </a:rPr>
              <a:t>To restart the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router: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600" spc="-5" dirty="0">
                <a:latin typeface="Times New Roman"/>
                <a:cs typeface="Times New Roman"/>
              </a:rPr>
              <a:t>Router#reload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48843"/>
            <a:ext cx="1847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Network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Topology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62710" y="695605"/>
            <a:ext cx="5112271" cy="8368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1652</Words>
  <Application>Microsoft Office PowerPoint</Application>
  <PresentationFormat>Custom</PresentationFormat>
  <Paragraphs>345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Practical of Network Fundamentals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Lab Manual</dc:title>
  <dc:subject>Computer Dept. 3rd Stage</dc:subject>
  <dc:creator>Prepared by: Zanco A. Taha</dc:creator>
  <cp:lastModifiedBy>peshawa</cp:lastModifiedBy>
  <cp:revision>3</cp:revision>
  <dcterms:created xsi:type="dcterms:W3CDTF">2023-10-25T19:19:48Z</dcterms:created>
  <dcterms:modified xsi:type="dcterms:W3CDTF">2023-10-25T19:32:47Z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2023-10-25T00:00:00Z</vt:filetime>
  </property>
</Properties>
</file>