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60" r:id="rId3"/>
    <p:sldId id="257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AF49CB-54E7-4668-9FFB-70BFC418F15A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71FAB-240C-43D2-A620-2E7E1FD2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98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71FAB-240C-43D2-A620-2E7E1FD2A24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3859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71FAB-240C-43D2-A620-2E7E1FD2A24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15990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71FAB-240C-43D2-A620-2E7E1FD2A24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223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1172" y="2667000"/>
            <a:ext cx="8229600" cy="1828800"/>
          </a:xfrm>
        </p:spPr>
        <p:txBody>
          <a:bodyPr>
            <a:noAutofit/>
          </a:bodyPr>
          <a:lstStyle/>
          <a:p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Akkadian LANGUAGE 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>
                <a:latin typeface="Times New Roman" pitchFamily="18" charset="0"/>
                <a:cs typeface="Times New Roman" pitchFamily="18" charset="0"/>
              </a:rPr>
              <a:t>Level 4</a:t>
            </a:r>
            <a:br>
              <a:rPr lang="en-US" sz="4000" dirty="0">
                <a:latin typeface="Times New Roman" pitchFamily="18" charset="0"/>
                <a:cs typeface="Times New Roman" pitchFamily="18" charset="0"/>
              </a:rPr>
            </a:br>
            <a:br>
              <a:rPr lang="ar-IQ" sz="40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dr.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ardalan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khwshnaw</a:t>
            </a:r>
            <a:br>
              <a:rPr lang="en-US" sz="3200" dirty="0">
                <a:latin typeface="Times New Roman" pitchFamily="18" charset="0"/>
                <a:cs typeface="Times New Roman" pitchFamily="18" charset="0"/>
              </a:rPr>
            </a:b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archaeology department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5168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7306"/>
    </mc:Choice>
    <mc:Fallback xmlns="">
      <p:transition spd="slow" advTm="4730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819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Times New Roman" pitchFamily="18" charset="0"/>
                <a:cs typeface="Times New Roman" pitchFamily="18" charset="0"/>
              </a:rPr>
              <a:t>Lecture 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5045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01"/>
    </mc:Choice>
    <mc:Fallback xmlns="">
      <p:transition spd="slow" advTm="280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 Old Babylonian Letter of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Ammi-ditana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1" y="1624002"/>
            <a:ext cx="2819400" cy="5072178"/>
          </a:xfr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00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07504"/>
    </mc:Choice>
    <mc:Fallback xmlns="">
      <p:transition spd="slow" advTm="40750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 numCol="2">
            <a:noAutofit/>
          </a:bodyPr>
          <a:lstStyle/>
          <a:p>
            <a:pPr algn="just"/>
            <a:r>
              <a:rPr lang="en-US" sz="2000" b="1" u="sng" dirty="0" err="1"/>
              <a:t>Obv</a:t>
            </a:r>
            <a:endParaRPr lang="en-US" sz="2000" b="1" u="sng" dirty="0"/>
          </a:p>
          <a:p>
            <a:pPr marL="137160" indent="0" algn="ctr">
              <a:buNone/>
            </a:pPr>
            <a:r>
              <a:rPr lang="en-US" sz="2000" b="1" u="sng" dirty="0"/>
              <a:t>Transliteration</a:t>
            </a:r>
          </a:p>
          <a:p>
            <a:pPr marL="594360" indent="-457200">
              <a:buFont typeface="+mj-lt"/>
              <a:buAutoNum type="arabicPeriod"/>
            </a:pPr>
            <a:r>
              <a:rPr lang="en-US" sz="2000" dirty="0"/>
              <a:t>a-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šum</a:t>
            </a:r>
            <a:r>
              <a:rPr lang="en-US" sz="2000" dirty="0"/>
              <a:t>-ma-</a:t>
            </a:r>
            <a:r>
              <a:rPr lang="en-US" sz="2000" dirty="0" err="1"/>
              <a:t>dingir</a:t>
            </a:r>
            <a:r>
              <a:rPr lang="en-US" sz="2000" dirty="0"/>
              <a:t> </a:t>
            </a:r>
            <a:r>
              <a:rPr lang="en-US" sz="2000" dirty="0" err="1"/>
              <a:t>dumu</a:t>
            </a:r>
            <a:r>
              <a:rPr lang="en-US" sz="2000" dirty="0"/>
              <a:t>     i-din-</a:t>
            </a:r>
            <a:r>
              <a:rPr lang="en-US" sz="2000" baseline="30000" dirty="0" err="1"/>
              <a:t>d</a:t>
            </a:r>
            <a:r>
              <a:rPr lang="en-US" sz="2000" dirty="0" err="1"/>
              <a:t>marduk</a:t>
            </a:r>
            <a:r>
              <a:rPr lang="en-US" sz="2000" dirty="0"/>
              <a:t>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 err="1"/>
              <a:t>qí</a:t>
            </a:r>
            <a:r>
              <a:rPr lang="en-US" sz="2000" dirty="0"/>
              <a:t>-</a:t>
            </a:r>
            <a:r>
              <a:rPr lang="en-US" sz="2000" dirty="0" err="1"/>
              <a:t>bí</a:t>
            </a:r>
            <a:r>
              <a:rPr lang="en-US" sz="2000" dirty="0"/>
              <a:t>-ma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um-ma am-mi-di-ta-</a:t>
            </a:r>
            <a:r>
              <a:rPr lang="en-US" sz="2000" dirty="0" err="1"/>
              <a:t>na</a:t>
            </a:r>
            <a:r>
              <a:rPr lang="en-US" sz="2000" dirty="0"/>
              <a:t>-ma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GÁ ù Ì-nun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a-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ki-sì-ga</a:t>
            </a:r>
            <a:r>
              <a:rPr lang="en-US" sz="2000" dirty="0"/>
              <a:t> </a:t>
            </a:r>
            <a:r>
              <a:rPr lang="en-US" sz="2000" dirty="0" err="1"/>
              <a:t>ša</a:t>
            </a:r>
            <a:r>
              <a:rPr lang="en-US" sz="2000" dirty="0"/>
              <a:t> </a:t>
            </a:r>
            <a:r>
              <a:rPr lang="en-US" sz="2000" baseline="30000" dirty="0" err="1"/>
              <a:t>iti</a:t>
            </a:r>
            <a:r>
              <a:rPr lang="en-US" sz="2000" dirty="0" err="1"/>
              <a:t>ne</a:t>
            </a:r>
            <a:r>
              <a:rPr lang="en-US" sz="2000" dirty="0"/>
              <a:t>-ne-gar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 err="1"/>
              <a:t>ih</a:t>
            </a:r>
            <a:r>
              <a:rPr lang="en-US" sz="2000" dirty="0"/>
              <a:t>-ha-</a:t>
            </a:r>
            <a:r>
              <a:rPr lang="en-US" sz="2000" dirty="0" err="1"/>
              <a:t>aš</a:t>
            </a:r>
            <a:r>
              <a:rPr lang="en-US" sz="2000" dirty="0"/>
              <a:t>-</a:t>
            </a:r>
            <a:r>
              <a:rPr lang="en-US" sz="2000" dirty="0" err="1"/>
              <a:t>še</a:t>
            </a:r>
            <a:r>
              <a:rPr lang="en-US" sz="2000" dirty="0"/>
              <a:t>-eh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 err="1"/>
              <a:t>ki</a:t>
            </a:r>
            <a:r>
              <a:rPr lang="en-US" sz="2000" dirty="0"/>
              <a:t>-ma dup-</a:t>
            </a:r>
            <a:r>
              <a:rPr lang="en-US" sz="2000" dirty="0" err="1"/>
              <a:t>pí</a:t>
            </a:r>
            <a:r>
              <a:rPr lang="en-US" sz="2000" dirty="0"/>
              <a:t> an-</a:t>
            </a:r>
            <a:r>
              <a:rPr lang="en-US" sz="2000" dirty="0" err="1"/>
              <a:t>ni</a:t>
            </a:r>
            <a:r>
              <a:rPr lang="en-US" sz="2000" dirty="0"/>
              <a:t>-a-am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ta-am-ma-</a:t>
            </a:r>
            <a:r>
              <a:rPr lang="en-US" sz="2000" dirty="0" err="1"/>
              <a:t>ru</a:t>
            </a:r>
            <a:r>
              <a:rPr lang="en-US" sz="2000" dirty="0"/>
              <a:t>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1 LÚ be-el </a:t>
            </a:r>
            <a:r>
              <a:rPr lang="en-US" sz="2000" dirty="0" err="1"/>
              <a:t>pí</a:t>
            </a:r>
            <a:r>
              <a:rPr lang="en-US" sz="2000" dirty="0"/>
              <a:t>-ha-</a:t>
            </a:r>
            <a:r>
              <a:rPr lang="en-US" sz="2000" dirty="0" err="1"/>
              <a:t>ti</a:t>
            </a:r>
            <a:r>
              <a:rPr lang="en-US" sz="2000" dirty="0"/>
              <a:t>-</a:t>
            </a:r>
            <a:r>
              <a:rPr lang="en-US" sz="2000" dirty="0" err="1"/>
              <a:t>ka</a:t>
            </a:r>
            <a:r>
              <a:rPr lang="en-US" sz="2000" dirty="0"/>
              <a:t>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30 ÁB.HI.A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ù 0.1.0 Ì-nun </a:t>
            </a:r>
          </a:p>
          <a:p>
            <a:pPr marL="594360" indent="-457200">
              <a:buFont typeface="+mj-lt"/>
              <a:buAutoNum type="arabicPeriod"/>
            </a:pPr>
            <a:r>
              <a:rPr lang="en-US" sz="2000" dirty="0"/>
              <a:t>li-</a:t>
            </a:r>
            <a:r>
              <a:rPr lang="en-US" sz="2000" dirty="0" err="1"/>
              <a:t>il</a:t>
            </a:r>
            <a:r>
              <a:rPr lang="en-US" sz="2000" dirty="0"/>
              <a:t>-</a:t>
            </a:r>
            <a:r>
              <a:rPr lang="en-US" sz="2000" dirty="0" err="1"/>
              <a:t>qé</a:t>
            </a:r>
            <a:r>
              <a:rPr lang="en-US" sz="2000" dirty="0"/>
              <a:t>-a-am </a:t>
            </a:r>
          </a:p>
          <a:p>
            <a:pPr marL="594360" indent="-457200">
              <a:buFont typeface="+mj-lt"/>
              <a:buAutoNum type="arabicPeriod"/>
            </a:pPr>
            <a:r>
              <a:rPr lang="en-US" sz="2000" dirty="0"/>
              <a:t>a-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ká.dingir.ra</a:t>
            </a:r>
            <a:r>
              <a:rPr lang="en-US" sz="2000" baseline="30000" dirty="0" err="1"/>
              <a:t>ki</a:t>
            </a:r>
            <a:r>
              <a:rPr lang="en-US" sz="2000" dirty="0"/>
              <a:t> </a:t>
            </a:r>
          </a:p>
          <a:p>
            <a:pPr marL="594360" indent="-457200">
              <a:buFont typeface="+mj-lt"/>
              <a:buAutoNum type="arabicPeriod"/>
            </a:pPr>
            <a:endParaRPr lang="en-US" sz="2000" dirty="0"/>
          </a:p>
          <a:p>
            <a:pPr marL="137160" indent="0" algn="ctr">
              <a:buNone/>
            </a:pPr>
            <a:endParaRPr lang="en-US" sz="2000" b="1" u="sng" dirty="0"/>
          </a:p>
          <a:p>
            <a:pPr marL="137160" indent="0" algn="ctr">
              <a:buNone/>
            </a:pPr>
            <a:r>
              <a:rPr lang="en-US" sz="2000" b="1" u="sng" dirty="0"/>
              <a:t>Translation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to Summa-</a:t>
            </a:r>
            <a:r>
              <a:rPr lang="en-US" sz="2000" dirty="0" err="1"/>
              <a:t>ilum</a:t>
            </a:r>
            <a:r>
              <a:rPr lang="en-US" sz="2000" dirty="0"/>
              <a:t>, son of </a:t>
            </a:r>
            <a:r>
              <a:rPr lang="en-US" sz="2000" dirty="0" err="1"/>
              <a:t>Iddin-Marduk</a:t>
            </a:r>
            <a:endParaRPr lang="en-US" sz="2000" dirty="0"/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Speak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Thus says </a:t>
            </a:r>
            <a:r>
              <a:rPr lang="en-US" sz="2000" dirty="0" err="1"/>
              <a:t>Ammi-ditana</a:t>
            </a:r>
            <a:endParaRPr lang="en-US" sz="2000" dirty="0"/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Milk and ghee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for the funerary offering of the month of Abu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are needed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As soon as, this letter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you have read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one of your officials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take 30 cows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And 60 quarts of ghee 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Let take</a:t>
            </a:r>
          </a:p>
          <a:p>
            <a:pPr marL="594360" indent="-457200" algn="just">
              <a:buFont typeface="+mj-lt"/>
              <a:buAutoNum type="arabicPeriod"/>
            </a:pPr>
            <a:r>
              <a:rPr lang="en-US" sz="2000" dirty="0"/>
              <a:t>come to Babylon</a:t>
            </a:r>
          </a:p>
          <a:p>
            <a:pPr marL="0" indent="0" algn="just">
              <a:buNone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30344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466"/>
    </mc:Choice>
    <mc:Fallback xmlns="">
      <p:transition spd="slow" advTm="90046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3">
                                            <p:txEl>
                                              <p:pRg st="23" end="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3">
                                            <p:txEl>
                                              <p:pRg st="24" end="2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3">
                                            <p:txEl>
                                              <p:pRg st="25" end="2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3">
                                            <p:txEl>
                                              <p:pRg st="26" end="2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3">
                                            <p:txEl>
                                              <p:pRg st="27" end="2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7" dur="500"/>
                                        <p:tgtEl>
                                          <p:spTgt spid="3">
                                            <p:txEl>
                                              <p:pRg st="28" end="2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3">
                                            <p:txEl>
                                              <p:pRg st="29" end="2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7" dur="500"/>
                                        <p:tgtEl>
                                          <p:spTgt spid="3">
                                            <p:txEl>
                                              <p:pRg st="3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6.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4.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2|2.1|0.9|0.2|0.2|0.4|0.5|0.8|1.5|0.7|0.3|0.2|0.2|0.3|0.4|0.4|0.5|0.2|0.1|0.2|0.1|0.2|0.3|0.2|0.2|0.2|0.3|0.5|1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387</TotalTime>
  <Words>120</Words>
  <Application>Microsoft Office PowerPoint</Application>
  <PresentationFormat>On-screen Show (4:3)</PresentationFormat>
  <Paragraphs>40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Book Antiqua</vt:lpstr>
      <vt:lpstr>Calibri</vt:lpstr>
      <vt:lpstr>Lucida Sans</vt:lpstr>
      <vt:lpstr>Times New Roman</vt:lpstr>
      <vt:lpstr>Wingdings</vt:lpstr>
      <vt:lpstr>Wingdings 2</vt:lpstr>
      <vt:lpstr>Wingdings 3</vt:lpstr>
      <vt:lpstr>Apex</vt:lpstr>
      <vt:lpstr>Akkadian LANGUAGE  Level 4  dr. ardalan khwshnaw archaeology department </vt:lpstr>
      <vt:lpstr>Lecture 1</vt:lpstr>
      <vt:lpstr>A Old Babylonian Letter of Ammi-ditana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Ardalan khwshnaw</dc:creator>
  <cp:lastModifiedBy>Ardalan</cp:lastModifiedBy>
  <cp:revision>66</cp:revision>
  <dcterms:created xsi:type="dcterms:W3CDTF">2006-08-16T00:00:00Z</dcterms:created>
  <dcterms:modified xsi:type="dcterms:W3CDTF">2024-07-08T08:29:47Z</dcterms:modified>
</cp:coreProperties>
</file>