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4" r:id="rId1"/>
  </p:sldMasterIdLst>
  <p:notesMasterIdLst>
    <p:notesMasterId r:id="rId59"/>
  </p:notesMasterIdLst>
  <p:sldIdLst>
    <p:sldId id="259" r:id="rId2"/>
    <p:sldId id="262" r:id="rId3"/>
    <p:sldId id="270" r:id="rId4"/>
    <p:sldId id="265" r:id="rId5"/>
    <p:sldId id="266" r:id="rId6"/>
    <p:sldId id="294" r:id="rId7"/>
    <p:sldId id="267" r:id="rId8"/>
    <p:sldId id="264" r:id="rId9"/>
    <p:sldId id="269" r:id="rId10"/>
    <p:sldId id="268" r:id="rId11"/>
    <p:sldId id="273" r:id="rId12"/>
    <p:sldId id="272" r:id="rId13"/>
    <p:sldId id="296" r:id="rId14"/>
    <p:sldId id="297" r:id="rId15"/>
    <p:sldId id="298" r:id="rId16"/>
    <p:sldId id="299" r:id="rId17"/>
    <p:sldId id="300" r:id="rId18"/>
    <p:sldId id="295" r:id="rId19"/>
    <p:sldId id="276" r:id="rId20"/>
    <p:sldId id="277" r:id="rId21"/>
    <p:sldId id="274" r:id="rId22"/>
    <p:sldId id="275" r:id="rId23"/>
    <p:sldId id="302" r:id="rId24"/>
    <p:sldId id="303" r:id="rId25"/>
    <p:sldId id="305" r:id="rId26"/>
    <p:sldId id="304" r:id="rId27"/>
    <p:sldId id="271" r:id="rId28"/>
    <p:sldId id="278" r:id="rId29"/>
    <p:sldId id="279" r:id="rId30"/>
    <p:sldId id="308" r:id="rId31"/>
    <p:sldId id="263" r:id="rId32"/>
    <p:sldId id="280" r:id="rId33"/>
    <p:sldId id="306" r:id="rId34"/>
    <p:sldId id="307" r:id="rId35"/>
    <p:sldId id="316" r:id="rId36"/>
    <p:sldId id="317" r:id="rId37"/>
    <p:sldId id="318" r:id="rId38"/>
    <p:sldId id="319" r:id="rId39"/>
    <p:sldId id="320" r:id="rId40"/>
    <p:sldId id="281" r:id="rId41"/>
    <p:sldId id="309" r:id="rId42"/>
    <p:sldId id="310" r:id="rId43"/>
    <p:sldId id="311" r:id="rId44"/>
    <p:sldId id="312" r:id="rId45"/>
    <p:sldId id="314" r:id="rId46"/>
    <p:sldId id="315" r:id="rId47"/>
    <p:sldId id="321" r:id="rId48"/>
    <p:sldId id="322" r:id="rId49"/>
    <p:sldId id="323" r:id="rId50"/>
    <p:sldId id="324" r:id="rId51"/>
    <p:sldId id="285" r:id="rId52"/>
    <p:sldId id="288" r:id="rId53"/>
    <p:sldId id="289" r:id="rId54"/>
    <p:sldId id="290" r:id="rId55"/>
    <p:sldId id="291" r:id="rId56"/>
    <p:sldId id="292" r:id="rId57"/>
    <p:sldId id="293" r:id="rId58"/>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0" autoAdjust="0"/>
    <p:restoredTop sz="94777" autoAdjust="0"/>
  </p:normalViewPr>
  <p:slideViewPr>
    <p:cSldViewPr snapToGrid="0">
      <p:cViewPr varScale="1">
        <p:scale>
          <a:sx n="63" d="100"/>
          <a:sy n="63" d="100"/>
        </p:scale>
        <p:origin x="804" y="52"/>
      </p:cViewPr>
      <p:guideLst>
        <p:guide orient="horz" pos="2160"/>
        <p:guide pos="3840"/>
      </p:guideLst>
    </p:cSldViewPr>
  </p:slideViewPr>
  <p:outlineViewPr>
    <p:cViewPr>
      <p:scale>
        <a:sx n="33" d="100"/>
        <a:sy n="33" d="100"/>
      </p:scale>
      <p:origin x="0" y="-745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7AF550-1253-434C-9C8D-8E807CF14B8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639AFF2-0AD7-4CF2-B215-9BC9D213E5F8}">
      <dgm:prSet phldrT="[Text]" custT="1"/>
      <dgm:spPr/>
      <dgm:t>
        <a:bodyPr/>
        <a:lstStyle/>
        <a:p>
          <a:pPr algn="ctr" rtl="1"/>
          <a:r>
            <a:rPr lang="ar-IQ" sz="3600" dirty="0"/>
            <a:t>المقاصد الضرورية - الضروريات</a:t>
          </a:r>
          <a:endParaRPr lang="en-US" sz="3600" dirty="0"/>
        </a:p>
      </dgm:t>
    </dgm:pt>
    <dgm:pt modelId="{5DB382B9-8D0B-4E5D-BFD6-A216957925C9}" type="parTrans" cxnId="{432C52DE-419A-4C88-A35A-A7AB2C7833A8}">
      <dgm:prSet/>
      <dgm:spPr/>
      <dgm:t>
        <a:bodyPr/>
        <a:lstStyle/>
        <a:p>
          <a:endParaRPr lang="en-US"/>
        </a:p>
      </dgm:t>
    </dgm:pt>
    <dgm:pt modelId="{2AAACD82-58EB-4844-988A-06A838E372DE}" type="sibTrans" cxnId="{432C52DE-419A-4C88-A35A-A7AB2C7833A8}">
      <dgm:prSet/>
      <dgm:spPr/>
      <dgm:t>
        <a:bodyPr/>
        <a:lstStyle/>
        <a:p>
          <a:endParaRPr lang="en-US"/>
        </a:p>
      </dgm:t>
    </dgm:pt>
    <dgm:pt modelId="{5FF8C7E4-A43D-4D1D-B1E0-6C977238BEE0}">
      <dgm:prSet phldrT="[Text]" custT="1"/>
      <dgm:spPr/>
      <dgm:t>
        <a:bodyPr/>
        <a:lstStyle/>
        <a:p>
          <a:pPr algn="ctr" rtl="1"/>
          <a:r>
            <a:rPr lang="ar-IQ" sz="3600" dirty="0"/>
            <a:t>المقاصد الحاجية - الحاجيات</a:t>
          </a:r>
          <a:endParaRPr lang="en-US" sz="3600" dirty="0"/>
        </a:p>
      </dgm:t>
    </dgm:pt>
    <dgm:pt modelId="{5C4379F6-1662-4FF8-8D52-BE82DBC28556}" type="parTrans" cxnId="{15812243-AF96-439E-994A-8A6E608CE815}">
      <dgm:prSet/>
      <dgm:spPr/>
      <dgm:t>
        <a:bodyPr/>
        <a:lstStyle/>
        <a:p>
          <a:endParaRPr lang="en-US"/>
        </a:p>
      </dgm:t>
    </dgm:pt>
    <dgm:pt modelId="{891952A3-FC46-4F87-9F48-75D599BDC70C}" type="sibTrans" cxnId="{15812243-AF96-439E-994A-8A6E608CE815}">
      <dgm:prSet/>
      <dgm:spPr/>
      <dgm:t>
        <a:bodyPr/>
        <a:lstStyle/>
        <a:p>
          <a:endParaRPr lang="en-US"/>
        </a:p>
      </dgm:t>
    </dgm:pt>
    <dgm:pt modelId="{0071F7E1-A5F9-4C11-882B-D49556FFB7F9}">
      <dgm:prSet phldrT="[Text]" custT="1"/>
      <dgm:spPr/>
      <dgm:t>
        <a:bodyPr/>
        <a:lstStyle/>
        <a:p>
          <a:pPr algn="ctr" rtl="1"/>
          <a:r>
            <a:rPr lang="ar-IQ" sz="3600" dirty="0"/>
            <a:t>المقاصد التحسينية - التحسينيات</a:t>
          </a:r>
          <a:endParaRPr lang="en-US" sz="3600" dirty="0"/>
        </a:p>
      </dgm:t>
    </dgm:pt>
    <dgm:pt modelId="{B5BAD77D-B263-403A-A392-596719FB58C2}" type="parTrans" cxnId="{1B3B5791-D11D-4462-8DC7-004E8631C0ED}">
      <dgm:prSet/>
      <dgm:spPr/>
      <dgm:t>
        <a:bodyPr/>
        <a:lstStyle/>
        <a:p>
          <a:endParaRPr lang="en-US"/>
        </a:p>
      </dgm:t>
    </dgm:pt>
    <dgm:pt modelId="{EE426E21-F7DA-4F15-B20B-57AB1DB85A38}" type="sibTrans" cxnId="{1B3B5791-D11D-4462-8DC7-004E8631C0ED}">
      <dgm:prSet/>
      <dgm:spPr/>
      <dgm:t>
        <a:bodyPr/>
        <a:lstStyle/>
        <a:p>
          <a:endParaRPr lang="en-US"/>
        </a:p>
      </dgm:t>
    </dgm:pt>
    <dgm:pt modelId="{54581CF3-509C-4BF1-9E12-D1E2B0ADE2E7}">
      <dgm:prSet custT="1"/>
      <dgm:spPr/>
      <dgm:t>
        <a:bodyPr/>
        <a:lstStyle/>
        <a:p>
          <a:pPr rtl="1"/>
          <a:r>
            <a:rPr lang="ar-IQ" sz="3600" dirty="0"/>
            <a:t>أولاً :</a:t>
          </a:r>
          <a:endParaRPr lang="en-US" sz="3600" dirty="0"/>
        </a:p>
      </dgm:t>
    </dgm:pt>
    <dgm:pt modelId="{8D09017D-6B00-471D-990E-178DB6221645}" type="parTrans" cxnId="{CC8AA06E-642E-4F29-A31A-BE8A17074C14}">
      <dgm:prSet/>
      <dgm:spPr/>
      <dgm:t>
        <a:bodyPr/>
        <a:lstStyle/>
        <a:p>
          <a:endParaRPr lang="en-US"/>
        </a:p>
      </dgm:t>
    </dgm:pt>
    <dgm:pt modelId="{BE059E5B-36CA-41F8-8661-FAA45AC3F0B6}" type="sibTrans" cxnId="{CC8AA06E-642E-4F29-A31A-BE8A17074C14}">
      <dgm:prSet/>
      <dgm:spPr/>
      <dgm:t>
        <a:bodyPr/>
        <a:lstStyle/>
        <a:p>
          <a:endParaRPr lang="en-US"/>
        </a:p>
      </dgm:t>
    </dgm:pt>
    <dgm:pt modelId="{2078B51E-838E-4515-9136-3333393FC501}">
      <dgm:prSet custT="1"/>
      <dgm:spPr/>
      <dgm:t>
        <a:bodyPr/>
        <a:lstStyle/>
        <a:p>
          <a:pPr rtl="1"/>
          <a:r>
            <a:rPr lang="ar-IQ" sz="3600" dirty="0"/>
            <a:t>ثانياً :</a:t>
          </a:r>
          <a:endParaRPr lang="en-US" sz="3600" dirty="0"/>
        </a:p>
      </dgm:t>
    </dgm:pt>
    <dgm:pt modelId="{D8CD7555-0157-4666-9FAE-C9729F5CEAC8}" type="parTrans" cxnId="{BF89DB3E-1A33-483D-859D-055505A004D2}">
      <dgm:prSet/>
      <dgm:spPr/>
      <dgm:t>
        <a:bodyPr/>
        <a:lstStyle/>
        <a:p>
          <a:endParaRPr lang="en-US"/>
        </a:p>
      </dgm:t>
    </dgm:pt>
    <dgm:pt modelId="{4D78E31B-08A8-45F6-B057-3A8EB440E916}" type="sibTrans" cxnId="{BF89DB3E-1A33-483D-859D-055505A004D2}">
      <dgm:prSet/>
      <dgm:spPr/>
      <dgm:t>
        <a:bodyPr/>
        <a:lstStyle/>
        <a:p>
          <a:endParaRPr lang="en-US"/>
        </a:p>
      </dgm:t>
    </dgm:pt>
    <dgm:pt modelId="{B475ACCF-B45D-473C-B44F-F37842C3D524}">
      <dgm:prSet custT="1"/>
      <dgm:spPr/>
      <dgm:t>
        <a:bodyPr/>
        <a:lstStyle/>
        <a:p>
          <a:pPr rtl="1"/>
          <a:r>
            <a:rPr lang="ar-IQ" sz="3600" dirty="0"/>
            <a:t>ثالثاً:</a:t>
          </a:r>
          <a:endParaRPr lang="en-US" sz="3600" dirty="0"/>
        </a:p>
      </dgm:t>
    </dgm:pt>
    <dgm:pt modelId="{11A1C974-A5C9-4B55-89DC-19AF0E7F0874}" type="parTrans" cxnId="{ADF01B26-B15F-4DB6-A38F-7C34315B7531}">
      <dgm:prSet/>
      <dgm:spPr/>
      <dgm:t>
        <a:bodyPr/>
        <a:lstStyle/>
        <a:p>
          <a:endParaRPr lang="en-US"/>
        </a:p>
      </dgm:t>
    </dgm:pt>
    <dgm:pt modelId="{83FF87F3-93ED-4821-B073-D61060614137}" type="sibTrans" cxnId="{ADF01B26-B15F-4DB6-A38F-7C34315B7531}">
      <dgm:prSet/>
      <dgm:spPr/>
      <dgm:t>
        <a:bodyPr/>
        <a:lstStyle/>
        <a:p>
          <a:endParaRPr lang="en-US"/>
        </a:p>
      </dgm:t>
    </dgm:pt>
    <dgm:pt modelId="{373B450B-61B2-4F7D-9924-F5AA52D5A9E8}" type="pres">
      <dgm:prSet presAssocID="{187AF550-1253-434C-9C8D-8E807CF14B84}" presName="linear" presStyleCnt="0">
        <dgm:presLayoutVars>
          <dgm:dir/>
          <dgm:animLvl val="lvl"/>
          <dgm:resizeHandles val="exact"/>
        </dgm:presLayoutVars>
      </dgm:prSet>
      <dgm:spPr/>
    </dgm:pt>
    <dgm:pt modelId="{E746F42E-F476-4EF5-9353-BF07AFE984B9}" type="pres">
      <dgm:prSet presAssocID="{3639AFF2-0AD7-4CF2-B215-9BC9D213E5F8}" presName="parentLin" presStyleCnt="0"/>
      <dgm:spPr/>
    </dgm:pt>
    <dgm:pt modelId="{8E44D593-7CEE-433E-A94B-BA0F0C4F33BB}" type="pres">
      <dgm:prSet presAssocID="{3639AFF2-0AD7-4CF2-B215-9BC9D213E5F8}" presName="parentLeftMargin" presStyleLbl="node1" presStyleIdx="0" presStyleCnt="3"/>
      <dgm:spPr/>
    </dgm:pt>
    <dgm:pt modelId="{8301A35A-85BC-4002-B52F-3AD9D1DA3F4F}" type="pres">
      <dgm:prSet presAssocID="{3639AFF2-0AD7-4CF2-B215-9BC9D213E5F8}" presName="parentText" presStyleLbl="node1" presStyleIdx="0" presStyleCnt="3" custLinFactNeighborX="-20192" custLinFactNeighborY="74418">
        <dgm:presLayoutVars>
          <dgm:chMax val="0"/>
          <dgm:bulletEnabled val="1"/>
        </dgm:presLayoutVars>
      </dgm:prSet>
      <dgm:spPr/>
    </dgm:pt>
    <dgm:pt modelId="{F0E8C8CB-90AE-4A19-BB60-2A689D6B6667}" type="pres">
      <dgm:prSet presAssocID="{3639AFF2-0AD7-4CF2-B215-9BC9D213E5F8}" presName="negativeSpace" presStyleCnt="0"/>
      <dgm:spPr/>
    </dgm:pt>
    <dgm:pt modelId="{7FECD2AD-C34D-47C9-91F7-73C3D90D7219}" type="pres">
      <dgm:prSet presAssocID="{3639AFF2-0AD7-4CF2-B215-9BC9D213E5F8}" presName="childText" presStyleLbl="conFgAcc1" presStyleIdx="0" presStyleCnt="3">
        <dgm:presLayoutVars>
          <dgm:bulletEnabled val="1"/>
        </dgm:presLayoutVars>
      </dgm:prSet>
      <dgm:spPr/>
    </dgm:pt>
    <dgm:pt modelId="{A4F57A8B-E8CD-406C-A499-8E93D13D5B79}" type="pres">
      <dgm:prSet presAssocID="{2AAACD82-58EB-4844-988A-06A838E372DE}" presName="spaceBetweenRectangles" presStyleCnt="0"/>
      <dgm:spPr/>
    </dgm:pt>
    <dgm:pt modelId="{8D8D1E56-56FA-4A7D-B5F4-A09201D63026}" type="pres">
      <dgm:prSet presAssocID="{5FF8C7E4-A43D-4D1D-B1E0-6C977238BEE0}" presName="parentLin" presStyleCnt="0"/>
      <dgm:spPr/>
    </dgm:pt>
    <dgm:pt modelId="{91FFA833-77B0-46CA-95AC-40EE0272D797}" type="pres">
      <dgm:prSet presAssocID="{5FF8C7E4-A43D-4D1D-B1E0-6C977238BEE0}" presName="parentLeftMargin" presStyleLbl="node1" presStyleIdx="0" presStyleCnt="3"/>
      <dgm:spPr/>
    </dgm:pt>
    <dgm:pt modelId="{8B839DA9-C5A2-4217-82B7-94B980067FD3}" type="pres">
      <dgm:prSet presAssocID="{5FF8C7E4-A43D-4D1D-B1E0-6C977238BEE0}" presName="parentText" presStyleLbl="node1" presStyleIdx="1" presStyleCnt="3" custLinFactNeighborX="-14423" custLinFactNeighborY="74347">
        <dgm:presLayoutVars>
          <dgm:chMax val="0"/>
          <dgm:bulletEnabled val="1"/>
        </dgm:presLayoutVars>
      </dgm:prSet>
      <dgm:spPr/>
    </dgm:pt>
    <dgm:pt modelId="{2A857E7E-2BA8-47A8-BF8F-594DC60554AC}" type="pres">
      <dgm:prSet presAssocID="{5FF8C7E4-A43D-4D1D-B1E0-6C977238BEE0}" presName="negativeSpace" presStyleCnt="0"/>
      <dgm:spPr/>
    </dgm:pt>
    <dgm:pt modelId="{D78004E3-6D5C-4E12-9198-47F409319D74}" type="pres">
      <dgm:prSet presAssocID="{5FF8C7E4-A43D-4D1D-B1E0-6C977238BEE0}" presName="childText" presStyleLbl="conFgAcc1" presStyleIdx="1" presStyleCnt="3" custLinFactNeighborX="1276" custLinFactNeighborY="19974">
        <dgm:presLayoutVars>
          <dgm:bulletEnabled val="1"/>
        </dgm:presLayoutVars>
      </dgm:prSet>
      <dgm:spPr/>
    </dgm:pt>
    <dgm:pt modelId="{936D3EA5-5270-4FCE-8233-C65BAAC8F15E}" type="pres">
      <dgm:prSet presAssocID="{891952A3-FC46-4F87-9F48-75D599BDC70C}" presName="spaceBetweenRectangles" presStyleCnt="0"/>
      <dgm:spPr/>
    </dgm:pt>
    <dgm:pt modelId="{7697152A-7B1E-40B6-8947-269F3F5FC6CB}" type="pres">
      <dgm:prSet presAssocID="{0071F7E1-A5F9-4C11-882B-D49556FFB7F9}" presName="parentLin" presStyleCnt="0"/>
      <dgm:spPr/>
    </dgm:pt>
    <dgm:pt modelId="{680D3A0B-F4A3-4F88-808E-3F060DDA8C93}" type="pres">
      <dgm:prSet presAssocID="{0071F7E1-A5F9-4C11-882B-D49556FFB7F9}" presName="parentLeftMargin" presStyleLbl="node1" presStyleIdx="1" presStyleCnt="3"/>
      <dgm:spPr/>
    </dgm:pt>
    <dgm:pt modelId="{F0A88829-81C3-42E4-A13D-D181CF8AFA79}" type="pres">
      <dgm:prSet presAssocID="{0071F7E1-A5F9-4C11-882B-D49556FFB7F9}" presName="parentText" presStyleLbl="node1" presStyleIdx="2" presStyleCnt="3" custLinFactNeighborX="-8654" custLinFactNeighborY="76777">
        <dgm:presLayoutVars>
          <dgm:chMax val="0"/>
          <dgm:bulletEnabled val="1"/>
        </dgm:presLayoutVars>
      </dgm:prSet>
      <dgm:spPr/>
    </dgm:pt>
    <dgm:pt modelId="{E1B4E834-25DD-49D6-9BF4-5196B8C23C7A}" type="pres">
      <dgm:prSet presAssocID="{0071F7E1-A5F9-4C11-882B-D49556FFB7F9}" presName="negativeSpace" presStyleCnt="0"/>
      <dgm:spPr/>
    </dgm:pt>
    <dgm:pt modelId="{E531E1B7-2FC7-4E75-A7C3-72169FEF1B84}" type="pres">
      <dgm:prSet presAssocID="{0071F7E1-A5F9-4C11-882B-D49556FFB7F9}" presName="childText" presStyleLbl="conFgAcc1" presStyleIdx="2" presStyleCnt="3" custScaleX="99964" custScaleY="101169">
        <dgm:presLayoutVars>
          <dgm:bulletEnabled val="1"/>
        </dgm:presLayoutVars>
      </dgm:prSet>
      <dgm:spPr/>
    </dgm:pt>
  </dgm:ptLst>
  <dgm:cxnLst>
    <dgm:cxn modelId="{BA12E017-FD4B-4FE5-A9E8-32CA8C2C99C4}" type="presOf" srcId="{B475ACCF-B45D-473C-B44F-F37842C3D524}" destId="{E531E1B7-2FC7-4E75-A7C3-72169FEF1B84}" srcOrd="0" destOrd="0" presId="urn:microsoft.com/office/officeart/2005/8/layout/list1"/>
    <dgm:cxn modelId="{ADF01B26-B15F-4DB6-A38F-7C34315B7531}" srcId="{0071F7E1-A5F9-4C11-882B-D49556FFB7F9}" destId="{B475ACCF-B45D-473C-B44F-F37842C3D524}" srcOrd="0" destOrd="0" parTransId="{11A1C974-A5C9-4B55-89DC-19AF0E7F0874}" sibTransId="{83FF87F3-93ED-4821-B073-D61060614137}"/>
    <dgm:cxn modelId="{31B2443B-6A84-40CE-B7B3-AC1E9A34225E}" type="presOf" srcId="{3639AFF2-0AD7-4CF2-B215-9BC9D213E5F8}" destId="{8E44D593-7CEE-433E-A94B-BA0F0C4F33BB}" srcOrd="0" destOrd="0" presId="urn:microsoft.com/office/officeart/2005/8/layout/list1"/>
    <dgm:cxn modelId="{BF89DB3E-1A33-483D-859D-055505A004D2}" srcId="{5FF8C7E4-A43D-4D1D-B1E0-6C977238BEE0}" destId="{2078B51E-838E-4515-9136-3333393FC501}" srcOrd="0" destOrd="0" parTransId="{D8CD7555-0157-4666-9FAE-C9729F5CEAC8}" sibTransId="{4D78E31B-08A8-45F6-B057-3A8EB440E916}"/>
    <dgm:cxn modelId="{15812243-AF96-439E-994A-8A6E608CE815}" srcId="{187AF550-1253-434C-9C8D-8E807CF14B84}" destId="{5FF8C7E4-A43D-4D1D-B1E0-6C977238BEE0}" srcOrd="1" destOrd="0" parTransId="{5C4379F6-1662-4FF8-8D52-BE82DBC28556}" sibTransId="{891952A3-FC46-4F87-9F48-75D599BDC70C}"/>
    <dgm:cxn modelId="{CC8AA06E-642E-4F29-A31A-BE8A17074C14}" srcId="{3639AFF2-0AD7-4CF2-B215-9BC9D213E5F8}" destId="{54581CF3-509C-4BF1-9E12-D1E2B0ADE2E7}" srcOrd="0" destOrd="0" parTransId="{8D09017D-6B00-471D-990E-178DB6221645}" sibTransId="{BE059E5B-36CA-41F8-8661-FAA45AC3F0B6}"/>
    <dgm:cxn modelId="{4D26A852-02CF-4D42-948C-56E6E457DCA1}" type="presOf" srcId="{0071F7E1-A5F9-4C11-882B-D49556FFB7F9}" destId="{680D3A0B-F4A3-4F88-808E-3F060DDA8C93}" srcOrd="0" destOrd="0" presId="urn:microsoft.com/office/officeart/2005/8/layout/list1"/>
    <dgm:cxn modelId="{9E10C477-3F84-4EF0-A701-DA1EA96666A8}" type="presOf" srcId="{187AF550-1253-434C-9C8D-8E807CF14B84}" destId="{373B450B-61B2-4F7D-9924-F5AA52D5A9E8}" srcOrd="0" destOrd="0" presId="urn:microsoft.com/office/officeart/2005/8/layout/list1"/>
    <dgm:cxn modelId="{92A1497B-F1C5-4B0A-A979-5CA5AB593A2C}" type="presOf" srcId="{5FF8C7E4-A43D-4D1D-B1E0-6C977238BEE0}" destId="{8B839DA9-C5A2-4217-82B7-94B980067FD3}" srcOrd="1" destOrd="0" presId="urn:microsoft.com/office/officeart/2005/8/layout/list1"/>
    <dgm:cxn modelId="{B6593E7E-1DE8-4B7B-A4A6-D2154388AF4A}" type="presOf" srcId="{0071F7E1-A5F9-4C11-882B-D49556FFB7F9}" destId="{F0A88829-81C3-42E4-A13D-D181CF8AFA79}" srcOrd="1" destOrd="0" presId="urn:microsoft.com/office/officeart/2005/8/layout/list1"/>
    <dgm:cxn modelId="{1B3B5791-D11D-4462-8DC7-004E8631C0ED}" srcId="{187AF550-1253-434C-9C8D-8E807CF14B84}" destId="{0071F7E1-A5F9-4C11-882B-D49556FFB7F9}" srcOrd="2" destOrd="0" parTransId="{B5BAD77D-B263-403A-A392-596719FB58C2}" sibTransId="{EE426E21-F7DA-4F15-B20B-57AB1DB85A38}"/>
    <dgm:cxn modelId="{35CAE192-AB75-4A66-8616-E2E96458385F}" type="presOf" srcId="{5FF8C7E4-A43D-4D1D-B1E0-6C977238BEE0}" destId="{91FFA833-77B0-46CA-95AC-40EE0272D797}" srcOrd="0" destOrd="0" presId="urn:microsoft.com/office/officeart/2005/8/layout/list1"/>
    <dgm:cxn modelId="{665AABB0-3892-4565-9841-08D6BEFF2418}" type="presOf" srcId="{2078B51E-838E-4515-9136-3333393FC501}" destId="{D78004E3-6D5C-4E12-9198-47F409319D74}" srcOrd="0" destOrd="0" presId="urn:microsoft.com/office/officeart/2005/8/layout/list1"/>
    <dgm:cxn modelId="{B63761D6-E7E2-4D90-AC32-D704AE50791A}" type="presOf" srcId="{3639AFF2-0AD7-4CF2-B215-9BC9D213E5F8}" destId="{8301A35A-85BC-4002-B52F-3AD9D1DA3F4F}" srcOrd="1" destOrd="0" presId="urn:microsoft.com/office/officeart/2005/8/layout/list1"/>
    <dgm:cxn modelId="{432C52DE-419A-4C88-A35A-A7AB2C7833A8}" srcId="{187AF550-1253-434C-9C8D-8E807CF14B84}" destId="{3639AFF2-0AD7-4CF2-B215-9BC9D213E5F8}" srcOrd="0" destOrd="0" parTransId="{5DB382B9-8D0B-4E5D-BFD6-A216957925C9}" sibTransId="{2AAACD82-58EB-4844-988A-06A838E372DE}"/>
    <dgm:cxn modelId="{AD9CF4DE-F0BE-4206-B466-D1C41AECAA84}" type="presOf" srcId="{54581CF3-509C-4BF1-9E12-D1E2B0ADE2E7}" destId="{7FECD2AD-C34D-47C9-91F7-73C3D90D7219}" srcOrd="0" destOrd="0" presId="urn:microsoft.com/office/officeart/2005/8/layout/list1"/>
    <dgm:cxn modelId="{F73AC65F-FC58-4136-9418-509467EB28BD}" type="presParOf" srcId="{373B450B-61B2-4F7D-9924-F5AA52D5A9E8}" destId="{E746F42E-F476-4EF5-9353-BF07AFE984B9}" srcOrd="0" destOrd="0" presId="urn:microsoft.com/office/officeart/2005/8/layout/list1"/>
    <dgm:cxn modelId="{A427CE55-8D56-460E-962C-B803D03E3E2F}" type="presParOf" srcId="{E746F42E-F476-4EF5-9353-BF07AFE984B9}" destId="{8E44D593-7CEE-433E-A94B-BA0F0C4F33BB}" srcOrd="0" destOrd="0" presId="urn:microsoft.com/office/officeart/2005/8/layout/list1"/>
    <dgm:cxn modelId="{62EE23D4-0E0F-4B8D-B159-773311B05988}" type="presParOf" srcId="{E746F42E-F476-4EF5-9353-BF07AFE984B9}" destId="{8301A35A-85BC-4002-B52F-3AD9D1DA3F4F}" srcOrd="1" destOrd="0" presId="urn:microsoft.com/office/officeart/2005/8/layout/list1"/>
    <dgm:cxn modelId="{252EC1D0-E745-4062-B724-8CB31858D18F}" type="presParOf" srcId="{373B450B-61B2-4F7D-9924-F5AA52D5A9E8}" destId="{F0E8C8CB-90AE-4A19-BB60-2A689D6B6667}" srcOrd="1" destOrd="0" presId="urn:microsoft.com/office/officeart/2005/8/layout/list1"/>
    <dgm:cxn modelId="{E987D731-0982-42FB-8B3D-6A4EB9E44BF1}" type="presParOf" srcId="{373B450B-61B2-4F7D-9924-F5AA52D5A9E8}" destId="{7FECD2AD-C34D-47C9-91F7-73C3D90D7219}" srcOrd="2" destOrd="0" presId="urn:microsoft.com/office/officeart/2005/8/layout/list1"/>
    <dgm:cxn modelId="{FA357E33-3323-4642-8532-040AA4EA3AA5}" type="presParOf" srcId="{373B450B-61B2-4F7D-9924-F5AA52D5A9E8}" destId="{A4F57A8B-E8CD-406C-A499-8E93D13D5B79}" srcOrd="3" destOrd="0" presId="urn:microsoft.com/office/officeart/2005/8/layout/list1"/>
    <dgm:cxn modelId="{984FDD91-58A0-4B37-8432-4D8A0DC93361}" type="presParOf" srcId="{373B450B-61B2-4F7D-9924-F5AA52D5A9E8}" destId="{8D8D1E56-56FA-4A7D-B5F4-A09201D63026}" srcOrd="4" destOrd="0" presId="urn:microsoft.com/office/officeart/2005/8/layout/list1"/>
    <dgm:cxn modelId="{9215A8BD-8836-4019-8017-9464BD7ADD33}" type="presParOf" srcId="{8D8D1E56-56FA-4A7D-B5F4-A09201D63026}" destId="{91FFA833-77B0-46CA-95AC-40EE0272D797}" srcOrd="0" destOrd="0" presId="urn:microsoft.com/office/officeart/2005/8/layout/list1"/>
    <dgm:cxn modelId="{B76A51B6-C850-4BB7-ADFC-11821E7D8618}" type="presParOf" srcId="{8D8D1E56-56FA-4A7D-B5F4-A09201D63026}" destId="{8B839DA9-C5A2-4217-82B7-94B980067FD3}" srcOrd="1" destOrd="0" presId="urn:microsoft.com/office/officeart/2005/8/layout/list1"/>
    <dgm:cxn modelId="{44C76007-633C-4567-BBE5-75962718C24A}" type="presParOf" srcId="{373B450B-61B2-4F7D-9924-F5AA52D5A9E8}" destId="{2A857E7E-2BA8-47A8-BF8F-594DC60554AC}" srcOrd="5" destOrd="0" presId="urn:microsoft.com/office/officeart/2005/8/layout/list1"/>
    <dgm:cxn modelId="{629130EC-BC0D-4769-94E5-019D98DDD516}" type="presParOf" srcId="{373B450B-61B2-4F7D-9924-F5AA52D5A9E8}" destId="{D78004E3-6D5C-4E12-9198-47F409319D74}" srcOrd="6" destOrd="0" presId="urn:microsoft.com/office/officeart/2005/8/layout/list1"/>
    <dgm:cxn modelId="{CC4E4134-28FC-48A2-A556-938C1D5AFEFB}" type="presParOf" srcId="{373B450B-61B2-4F7D-9924-F5AA52D5A9E8}" destId="{936D3EA5-5270-4FCE-8233-C65BAAC8F15E}" srcOrd="7" destOrd="0" presId="urn:microsoft.com/office/officeart/2005/8/layout/list1"/>
    <dgm:cxn modelId="{09752756-914D-44EA-BE65-65706523D890}" type="presParOf" srcId="{373B450B-61B2-4F7D-9924-F5AA52D5A9E8}" destId="{7697152A-7B1E-40B6-8947-269F3F5FC6CB}" srcOrd="8" destOrd="0" presId="urn:microsoft.com/office/officeart/2005/8/layout/list1"/>
    <dgm:cxn modelId="{398C9259-0238-43A9-BE01-B8E5ABE1661B}" type="presParOf" srcId="{7697152A-7B1E-40B6-8947-269F3F5FC6CB}" destId="{680D3A0B-F4A3-4F88-808E-3F060DDA8C93}" srcOrd="0" destOrd="0" presId="urn:microsoft.com/office/officeart/2005/8/layout/list1"/>
    <dgm:cxn modelId="{14D5D35A-08F8-4C2E-81F4-2003CAAEF8D4}" type="presParOf" srcId="{7697152A-7B1E-40B6-8947-269F3F5FC6CB}" destId="{F0A88829-81C3-42E4-A13D-D181CF8AFA79}" srcOrd="1" destOrd="0" presId="urn:microsoft.com/office/officeart/2005/8/layout/list1"/>
    <dgm:cxn modelId="{3D940FE1-CD47-4A63-8927-C41D6723800B}" type="presParOf" srcId="{373B450B-61B2-4F7D-9924-F5AA52D5A9E8}" destId="{E1B4E834-25DD-49D6-9BF4-5196B8C23C7A}" srcOrd="9" destOrd="0" presId="urn:microsoft.com/office/officeart/2005/8/layout/list1"/>
    <dgm:cxn modelId="{7856AB68-8EDB-4CB9-AECE-264870E15F4F}" type="presParOf" srcId="{373B450B-61B2-4F7D-9924-F5AA52D5A9E8}" destId="{E531E1B7-2FC7-4E75-A7C3-72169FEF1B8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ECD2AD-C34D-47C9-91F7-73C3D90D7219}">
      <dsp:nvSpPr>
        <dsp:cNvPr id="0" name=""/>
        <dsp:cNvSpPr/>
      </dsp:nvSpPr>
      <dsp:spPr>
        <a:xfrm>
          <a:off x="0" y="372054"/>
          <a:ext cx="8128000" cy="121275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0823" tIns="458216" rIns="630823" bIns="256032" numCol="1" spcCol="1270" anchor="t" anchorCtr="0">
          <a:noAutofit/>
        </a:bodyPr>
        <a:lstStyle/>
        <a:p>
          <a:pPr marL="285750" lvl="1" indent="-285750" algn="r" defTabSz="1600200" rtl="1">
            <a:lnSpc>
              <a:spcPct val="90000"/>
            </a:lnSpc>
            <a:spcBef>
              <a:spcPct val="0"/>
            </a:spcBef>
            <a:spcAft>
              <a:spcPct val="15000"/>
            </a:spcAft>
            <a:buChar char="•"/>
          </a:pPr>
          <a:r>
            <a:rPr lang="ar-IQ" sz="3600" kern="1200" dirty="0"/>
            <a:t>أولاً :</a:t>
          </a:r>
          <a:endParaRPr lang="en-US" sz="3600" kern="1200" dirty="0"/>
        </a:p>
      </dsp:txBody>
      <dsp:txXfrm>
        <a:off x="0" y="372054"/>
        <a:ext cx="8128000" cy="1212750"/>
      </dsp:txXfrm>
    </dsp:sp>
    <dsp:sp modelId="{8301A35A-85BC-4002-B52F-3AD9D1DA3F4F}">
      <dsp:nvSpPr>
        <dsp:cNvPr id="0" name=""/>
        <dsp:cNvSpPr/>
      </dsp:nvSpPr>
      <dsp:spPr>
        <a:xfrm>
          <a:off x="324339" y="530635"/>
          <a:ext cx="5689600" cy="6494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ctr" defTabSz="1600200" rtl="1">
            <a:lnSpc>
              <a:spcPct val="90000"/>
            </a:lnSpc>
            <a:spcBef>
              <a:spcPct val="0"/>
            </a:spcBef>
            <a:spcAft>
              <a:spcPct val="35000"/>
            </a:spcAft>
            <a:buNone/>
          </a:pPr>
          <a:r>
            <a:rPr lang="ar-IQ" sz="3600" kern="1200" dirty="0"/>
            <a:t>المقاصد الضرورية - الضروريات</a:t>
          </a:r>
          <a:endParaRPr lang="en-US" sz="3600" kern="1200" dirty="0"/>
        </a:p>
      </dsp:txBody>
      <dsp:txXfrm>
        <a:off x="356042" y="562338"/>
        <a:ext cx="5626194" cy="586034"/>
      </dsp:txXfrm>
    </dsp:sp>
    <dsp:sp modelId="{D78004E3-6D5C-4E12-9198-47F409319D74}">
      <dsp:nvSpPr>
        <dsp:cNvPr id="0" name=""/>
        <dsp:cNvSpPr/>
      </dsp:nvSpPr>
      <dsp:spPr>
        <a:xfrm>
          <a:off x="0" y="2052054"/>
          <a:ext cx="8128000" cy="121275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0823" tIns="458216" rIns="630823" bIns="256032" numCol="1" spcCol="1270" anchor="t" anchorCtr="0">
          <a:noAutofit/>
        </a:bodyPr>
        <a:lstStyle/>
        <a:p>
          <a:pPr marL="285750" lvl="1" indent="-285750" algn="r" defTabSz="1600200" rtl="1">
            <a:lnSpc>
              <a:spcPct val="90000"/>
            </a:lnSpc>
            <a:spcBef>
              <a:spcPct val="0"/>
            </a:spcBef>
            <a:spcAft>
              <a:spcPct val="15000"/>
            </a:spcAft>
            <a:buChar char="•"/>
          </a:pPr>
          <a:r>
            <a:rPr lang="ar-IQ" sz="3600" kern="1200" dirty="0"/>
            <a:t>ثانياً :</a:t>
          </a:r>
          <a:endParaRPr lang="en-US" sz="3600" kern="1200" dirty="0"/>
        </a:p>
      </dsp:txBody>
      <dsp:txXfrm>
        <a:off x="0" y="2052054"/>
        <a:ext cx="8128000" cy="1212750"/>
      </dsp:txXfrm>
    </dsp:sp>
    <dsp:sp modelId="{8B839DA9-C5A2-4217-82B7-94B980067FD3}">
      <dsp:nvSpPr>
        <dsp:cNvPr id="0" name=""/>
        <dsp:cNvSpPr/>
      </dsp:nvSpPr>
      <dsp:spPr>
        <a:xfrm>
          <a:off x="347784" y="2186444"/>
          <a:ext cx="5689600" cy="6494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ctr" defTabSz="1600200" rtl="1">
            <a:lnSpc>
              <a:spcPct val="90000"/>
            </a:lnSpc>
            <a:spcBef>
              <a:spcPct val="0"/>
            </a:spcBef>
            <a:spcAft>
              <a:spcPct val="35000"/>
            </a:spcAft>
            <a:buNone/>
          </a:pPr>
          <a:r>
            <a:rPr lang="ar-IQ" sz="3600" kern="1200" dirty="0"/>
            <a:t>المقاصد الحاجية - الحاجيات</a:t>
          </a:r>
          <a:endParaRPr lang="en-US" sz="3600" kern="1200" dirty="0"/>
        </a:p>
      </dsp:txBody>
      <dsp:txXfrm>
        <a:off x="379487" y="2218147"/>
        <a:ext cx="5626194" cy="586034"/>
      </dsp:txXfrm>
    </dsp:sp>
    <dsp:sp modelId="{E531E1B7-2FC7-4E75-A7C3-72169FEF1B84}">
      <dsp:nvSpPr>
        <dsp:cNvPr id="0" name=""/>
        <dsp:cNvSpPr/>
      </dsp:nvSpPr>
      <dsp:spPr>
        <a:xfrm>
          <a:off x="0" y="3684594"/>
          <a:ext cx="8125073" cy="1226927"/>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0823" tIns="458216" rIns="630823" bIns="256032" numCol="1" spcCol="1270" anchor="t" anchorCtr="0">
          <a:noAutofit/>
        </a:bodyPr>
        <a:lstStyle/>
        <a:p>
          <a:pPr marL="285750" lvl="1" indent="-285750" algn="r" defTabSz="1600200" rtl="1">
            <a:lnSpc>
              <a:spcPct val="90000"/>
            </a:lnSpc>
            <a:spcBef>
              <a:spcPct val="0"/>
            </a:spcBef>
            <a:spcAft>
              <a:spcPct val="15000"/>
            </a:spcAft>
            <a:buChar char="•"/>
          </a:pPr>
          <a:r>
            <a:rPr lang="ar-IQ" sz="3600" kern="1200" dirty="0"/>
            <a:t>ثالثاً:</a:t>
          </a:r>
          <a:endParaRPr lang="en-US" sz="3600" kern="1200" dirty="0"/>
        </a:p>
      </dsp:txBody>
      <dsp:txXfrm>
        <a:off x="0" y="3684594"/>
        <a:ext cx="8125073" cy="1226927"/>
      </dsp:txXfrm>
    </dsp:sp>
    <dsp:sp modelId="{F0A88829-81C3-42E4-A13D-D181CF8AFA79}">
      <dsp:nvSpPr>
        <dsp:cNvPr id="0" name=""/>
        <dsp:cNvSpPr/>
      </dsp:nvSpPr>
      <dsp:spPr>
        <a:xfrm>
          <a:off x="371230" y="3858495"/>
          <a:ext cx="5689600" cy="6494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ctr" defTabSz="1600200" rtl="1">
            <a:lnSpc>
              <a:spcPct val="90000"/>
            </a:lnSpc>
            <a:spcBef>
              <a:spcPct val="0"/>
            </a:spcBef>
            <a:spcAft>
              <a:spcPct val="35000"/>
            </a:spcAft>
            <a:buNone/>
          </a:pPr>
          <a:r>
            <a:rPr lang="ar-IQ" sz="3600" kern="1200" dirty="0"/>
            <a:t>المقاصد التحسينية - التحسينيات</a:t>
          </a:r>
          <a:endParaRPr lang="en-US" sz="3600" kern="1200" dirty="0"/>
        </a:p>
      </dsp:txBody>
      <dsp:txXfrm>
        <a:off x="402933" y="3890198"/>
        <a:ext cx="5626194" cy="58603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US"/>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69E69660-EECE-4D9F-9F99-B080A6FE9B79}" type="datetimeFigureOut">
              <a:rPr lang="en-US" smtClean="0"/>
              <a:t>4/24/2023</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46C48621-6124-412E-972C-394DFF4AE7C4}" type="slidenum">
              <a:rPr lang="en-US" smtClean="0"/>
              <a:t>‹#›</a:t>
            </a:fld>
            <a:endParaRPr lang="en-US"/>
          </a:p>
        </p:txBody>
      </p:sp>
    </p:spTree>
    <p:extLst>
      <p:ext uri="{BB962C8B-B14F-4D97-AF65-F5344CB8AC3E}">
        <p14:creationId xmlns:p14="http://schemas.microsoft.com/office/powerpoint/2010/main" val="171252416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1C278D-65B0-4DF2-AFEF-7FFE6539F45B}" type="slidenum">
              <a:rPr lang="ar-SA" smtClean="0"/>
              <a:t>30</a:t>
            </a:fld>
            <a:endParaRPr lang="ar-SA"/>
          </a:p>
        </p:txBody>
      </p:sp>
    </p:spTree>
    <p:extLst>
      <p:ext uri="{BB962C8B-B14F-4D97-AF65-F5344CB8AC3E}">
        <p14:creationId xmlns:p14="http://schemas.microsoft.com/office/powerpoint/2010/main" val="3070691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516625"/>
            <a:ext cx="97536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1219200" y="5166530"/>
            <a:ext cx="97536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A76532D5-0C78-4426-92E2-7F0E08A5796B}" type="datetimeFigureOut">
              <a:rPr lang="en-US" smtClean="0"/>
              <a:t>4/24/2023</a:t>
            </a:fld>
            <a:endParaRPr lang="en-US"/>
          </a:p>
        </p:txBody>
      </p:sp>
      <p:sp>
        <p:nvSpPr>
          <p:cNvPr id="8" name="Slide Number Placeholder 7"/>
          <p:cNvSpPr>
            <a:spLocks noGrp="1"/>
          </p:cNvSpPr>
          <p:nvPr>
            <p:ph type="sldNum" sz="quarter" idx="11"/>
          </p:nvPr>
        </p:nvSpPr>
        <p:spPr/>
        <p:txBody>
          <a:bodyPr/>
          <a:lstStyle/>
          <a:p>
            <a:fld id="{B2D3D0CE-5246-4454-B04B-B24FE318B3D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6532D5-0C78-4426-92E2-7F0E08A5796B}"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3D0CE-5246-4454-B04B-B24FE318B3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31201" y="1826709"/>
            <a:ext cx="19899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39365" y="1826709"/>
            <a:ext cx="6988635"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6532D5-0C78-4426-92E2-7F0E08A5796B}"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3D0CE-5246-4454-B04B-B24FE318B3D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6532D5-0C78-4426-92E2-7F0E08A5796B}"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3D0CE-5246-4454-B04B-B24FE318B3D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5017572"/>
            <a:ext cx="97536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219200" y="3865098"/>
            <a:ext cx="97536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6532D5-0C78-4426-92E2-7F0E08A5796B}"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3D0CE-5246-4454-B04B-B24FE318B3D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76532D5-0C78-4426-92E2-7F0E08A5796B}" type="datetimeFigureOut">
              <a:rPr lang="en-US" smtClean="0"/>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3D0CE-5246-4454-B04B-B24FE318B3D4}" type="slidenum">
              <a:rPr lang="en-US" smtClean="0"/>
              <a:t>‹#›</a:t>
            </a:fld>
            <a:endParaRPr lang="en-US"/>
          </a:p>
        </p:txBody>
      </p:sp>
      <p:sp>
        <p:nvSpPr>
          <p:cNvPr id="9" name="Title 8"/>
          <p:cNvSpPr>
            <a:spLocks noGrp="1"/>
          </p:cNvSpPr>
          <p:nvPr>
            <p:ph type="title"/>
          </p:nvPr>
        </p:nvSpPr>
        <p:spPr>
          <a:xfrm>
            <a:off x="1219200" y="1544716"/>
            <a:ext cx="9753600" cy="1154097"/>
          </a:xfrm>
        </p:spPr>
        <p:txBody>
          <a:bodyPr/>
          <a:lstStyle/>
          <a:p>
            <a:r>
              <a:rPr lang="en-US"/>
              <a:t>Click to edit Master title style</a:t>
            </a:r>
          </a:p>
        </p:txBody>
      </p:sp>
      <p:sp>
        <p:nvSpPr>
          <p:cNvPr id="8" name="Content Placeholder 7"/>
          <p:cNvSpPr>
            <a:spLocks noGrp="1"/>
          </p:cNvSpPr>
          <p:nvPr>
            <p:ph sz="quarter" idx="13"/>
          </p:nvPr>
        </p:nvSpPr>
        <p:spPr>
          <a:xfrm>
            <a:off x="1219200" y="2743200"/>
            <a:ext cx="475488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242304" y="2743201"/>
            <a:ext cx="475488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88464" y="2743200"/>
            <a:ext cx="4486656"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513526" y="2743200"/>
            <a:ext cx="4482749"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A76532D5-0C78-4426-92E2-7F0E08A5796B}" type="datetimeFigureOut">
              <a:rPr lang="en-US" smtClean="0"/>
              <a:t>4/24/2023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3D0CE-5246-4454-B04B-B24FE318B3D4}" type="slidenum">
              <a:rPr lang="en-US" smtClean="0"/>
              <a:t>‹#›</a:t>
            </a:fld>
            <a:endParaRPr lang="en-US"/>
          </a:p>
        </p:txBody>
      </p:sp>
      <p:sp>
        <p:nvSpPr>
          <p:cNvPr id="10" name="Title 9"/>
          <p:cNvSpPr>
            <a:spLocks noGrp="1"/>
          </p:cNvSpPr>
          <p:nvPr>
            <p:ph type="title"/>
          </p:nvPr>
        </p:nvSpPr>
        <p:spPr>
          <a:xfrm>
            <a:off x="1219200" y="1544716"/>
            <a:ext cx="97536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1219200" y="3383280"/>
            <a:ext cx="475488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6242303" y="3383280"/>
            <a:ext cx="475488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6532D5-0C78-4426-92E2-7F0E08A5796B}" type="datetimeFigureOut">
              <a:rPr lang="en-US" smtClean="0"/>
              <a:t>4/24/2023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3D0CE-5246-4454-B04B-B24FE318B3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6532D5-0C78-4426-92E2-7F0E08A5796B}" type="datetimeFigureOut">
              <a:rPr lang="en-US" smtClean="0"/>
              <a:t>4/24/2023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3D0CE-5246-4454-B04B-B24FE318B3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1825363"/>
            <a:ext cx="3934581" cy="2173015"/>
          </a:xfrm>
        </p:spPr>
        <p:txBody>
          <a:bodyPr anchor="b">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5362336" y="1826709"/>
            <a:ext cx="5610464"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19200" y="4061096"/>
            <a:ext cx="3934581"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6532D5-0C78-4426-92E2-7F0E08A5796B}" type="datetimeFigureOut">
              <a:rPr lang="en-US" smtClean="0"/>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3D0CE-5246-4454-B04B-B24FE318B3D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1828800"/>
            <a:ext cx="3938016" cy="2176272"/>
          </a:xfrm>
        </p:spPr>
        <p:txBody>
          <a:bodyPr anchor="b">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5588000" y="2286000"/>
            <a:ext cx="53848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19200" y="4059936"/>
            <a:ext cx="3938016"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6532D5-0C78-4426-92E2-7F0E08A5796B}" type="datetimeFigureOut">
              <a:rPr lang="en-US" smtClean="0"/>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3D0CE-5246-4454-B04B-B24FE318B3D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11247024" y="573807"/>
            <a:ext cx="114981"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1425892" y="573807"/>
            <a:ext cx="76809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19200" y="1544716"/>
            <a:ext cx="9753600" cy="115409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19200" y="2769834"/>
            <a:ext cx="9753600" cy="35395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10254" y="548797"/>
            <a:ext cx="1585509"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A76532D5-0C78-4426-92E2-7F0E08A5796B}" type="datetimeFigureOut">
              <a:rPr lang="en-US" smtClean="0"/>
              <a:t>4/24/2023</a:t>
            </a:fld>
            <a:endParaRPr lang="en-US"/>
          </a:p>
        </p:txBody>
      </p:sp>
      <p:sp>
        <p:nvSpPr>
          <p:cNvPr id="6" name="Slide Number Placeholder 5"/>
          <p:cNvSpPr>
            <a:spLocks noGrp="1"/>
          </p:cNvSpPr>
          <p:nvPr>
            <p:ph type="sldNum" sz="quarter" idx="4"/>
          </p:nvPr>
        </p:nvSpPr>
        <p:spPr>
          <a:xfrm>
            <a:off x="9752554" y="548797"/>
            <a:ext cx="1254937" cy="301752"/>
          </a:xfrm>
          <a:prstGeom prst="rect">
            <a:avLst/>
          </a:prstGeom>
        </p:spPr>
        <p:txBody>
          <a:bodyPr vert="horz" lIns="91440" tIns="45720" rIns="91440" bIns="45720" rtlCol="0" anchor="ctr"/>
          <a:lstStyle>
            <a:lvl1pPr algn="r">
              <a:defRPr sz="1200">
                <a:solidFill>
                  <a:schemeClr val="tx1"/>
                </a:solidFill>
              </a:defRPr>
            </a:lvl1pPr>
          </a:lstStyle>
          <a:p>
            <a:fld id="{B2D3D0CE-5246-4454-B04B-B24FE318B3D4}" type="slidenum">
              <a:rPr lang="en-US" smtClean="0"/>
              <a:t>‹#›</a:t>
            </a:fld>
            <a:endParaRPr lang="en-US"/>
          </a:p>
        </p:txBody>
      </p:sp>
      <p:sp>
        <p:nvSpPr>
          <p:cNvPr id="5" name="Footer Placeholder 4"/>
          <p:cNvSpPr>
            <a:spLocks noGrp="1"/>
          </p:cNvSpPr>
          <p:nvPr>
            <p:ph type="ftr" sz="quarter" idx="3"/>
          </p:nvPr>
        </p:nvSpPr>
        <p:spPr>
          <a:xfrm>
            <a:off x="8011585" y="855957"/>
            <a:ext cx="299531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631113" y="471056"/>
            <a:ext cx="11027391" cy="6270938"/>
          </a:xfrm>
          <a:prstGeom prst="rect">
            <a:avLst/>
          </a:prstGeom>
          <a:solidFill>
            <a:schemeClr val="bg2">
              <a:lumMod val="60000"/>
              <a:lumOff val="40000"/>
            </a:schemeClr>
          </a:solidFill>
        </p:spPr>
        <p:style>
          <a:lnRef idx="3">
            <a:schemeClr val="lt1"/>
          </a:lnRef>
          <a:fillRef idx="1">
            <a:schemeClr val="accent6"/>
          </a:fillRef>
          <a:effectRef idx="1">
            <a:schemeClr val="accent6"/>
          </a:effectRef>
          <a:fontRef idx="minor">
            <a:schemeClr val="lt1"/>
          </a:fontRef>
        </p:style>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dirty="0">
                <a:solidFill>
                  <a:schemeClr val="accent1">
                    <a:lumMod val="40000"/>
                    <a:lumOff val="60000"/>
                  </a:schemeClr>
                </a:solidFill>
                <a:latin typeface="Rabar_036" panose="02040503050201020203" pitchFamily="18" charset="-78"/>
                <a:cs typeface="Rabar_036" panose="02040503050201020203" pitchFamily="18" charset="-78"/>
              </a:rPr>
              <a:t>جامعة صلاح الدين</a:t>
            </a:r>
          </a:p>
          <a:p>
            <a:r>
              <a:rPr lang="ar-IQ" sz="3600" dirty="0">
                <a:solidFill>
                  <a:schemeClr val="accent1">
                    <a:lumMod val="40000"/>
                    <a:lumOff val="60000"/>
                  </a:schemeClr>
                </a:solidFill>
                <a:latin typeface="Rabar_036" panose="02040503050201020203" pitchFamily="18" charset="-78"/>
                <a:cs typeface="Rabar_036" panose="02040503050201020203" pitchFamily="18" charset="-78"/>
              </a:rPr>
              <a:t>كلية العلوم الإسلامية</a:t>
            </a:r>
          </a:p>
          <a:p>
            <a:endParaRPr lang="ar-IQ" sz="3600" dirty="0">
              <a:solidFill>
                <a:schemeClr val="accent1">
                  <a:lumMod val="40000"/>
                  <a:lumOff val="60000"/>
                </a:schemeClr>
              </a:solidFill>
              <a:latin typeface="Rabar_036" panose="02040503050201020203" pitchFamily="18" charset="-78"/>
              <a:cs typeface="Rabar_036" panose="02040503050201020203" pitchFamily="18" charset="-78"/>
            </a:endParaRPr>
          </a:p>
          <a:p>
            <a:pPr algn="ctr"/>
            <a:r>
              <a:rPr lang="ar-IQ" sz="7200" dirty="0">
                <a:solidFill>
                  <a:schemeClr val="bg1"/>
                </a:solidFill>
                <a:latin typeface="Rabar_036" panose="02040503050201020203" pitchFamily="18" charset="-78"/>
                <a:cs typeface="Rabar_036" panose="02040503050201020203" pitchFamily="18" charset="-78"/>
              </a:rPr>
              <a:t>((  مقاصد الشريعة ))</a:t>
            </a:r>
          </a:p>
          <a:p>
            <a:pPr algn="ctr"/>
            <a:r>
              <a:rPr lang="ar-IQ" sz="5400" dirty="0">
                <a:solidFill>
                  <a:schemeClr val="accent2">
                    <a:lumMod val="50000"/>
                  </a:schemeClr>
                </a:solidFill>
                <a:latin typeface="Rabar_036" panose="02040503050201020203" pitchFamily="18" charset="-78"/>
                <a:cs typeface="Rabar_036" panose="02040503050201020203" pitchFamily="18" charset="-78"/>
              </a:rPr>
              <a:t>المرحلة الثالثة- قسم الشريعة</a:t>
            </a:r>
          </a:p>
          <a:p>
            <a:pPr algn="ctr"/>
            <a:r>
              <a:rPr lang="ar-IQ" sz="4800" dirty="0">
                <a:solidFill>
                  <a:schemeClr val="bg1"/>
                </a:solidFill>
                <a:latin typeface="Rabar_036" panose="02040503050201020203" pitchFamily="18" charset="-78"/>
                <a:cs typeface="Rabar_036" panose="02040503050201020203" pitchFamily="18" charset="-78"/>
              </a:rPr>
              <a:t>مدرس المادة: أ. م. د. أردوان مصطفى</a:t>
            </a:r>
          </a:p>
          <a:p>
            <a:pPr algn="ctr"/>
            <a:r>
              <a:rPr lang="ar-IQ" sz="4800" dirty="0">
                <a:solidFill>
                  <a:schemeClr val="bg1"/>
                </a:solidFill>
                <a:latin typeface="Rabar_036" panose="02040503050201020203" pitchFamily="18" charset="-78"/>
                <a:cs typeface="Rabar_036" panose="02040503050201020203" pitchFamily="18" charset="-78"/>
              </a:rPr>
              <a:t>          م. ي. محمد صلاح</a:t>
            </a:r>
            <a:endParaRPr lang="ar-SA" sz="4800" dirty="0">
              <a:solidFill>
                <a:schemeClr val="bg1"/>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393225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1000"/>
                                        <p:tgtEl>
                                          <p:spTgt spid="7">
                                            <p:bg/>
                                          </p:spTgt>
                                        </p:tgtEl>
                                      </p:cBhvr>
                                    </p:animEffect>
                                    <p:anim calcmode="lin" valueType="num">
                                      <p:cBhvr>
                                        <p:cTn id="8" dur="1000" fill="hold"/>
                                        <p:tgtEl>
                                          <p:spTgt spid="7">
                                            <p:bg/>
                                          </p:spTgt>
                                        </p:tgtEl>
                                        <p:attrNameLst>
                                          <p:attrName>ppt_x</p:attrName>
                                        </p:attrNameLst>
                                      </p:cBhvr>
                                      <p:tavLst>
                                        <p:tav tm="0">
                                          <p:val>
                                            <p:strVal val="#ppt_x"/>
                                          </p:val>
                                        </p:tav>
                                        <p:tav tm="100000">
                                          <p:val>
                                            <p:strVal val="#ppt_x"/>
                                          </p:val>
                                        </p:tav>
                                      </p:tavLst>
                                    </p:anim>
                                    <p:anim calcmode="lin" valueType="num">
                                      <p:cBhvr>
                                        <p:cTn id="9" dur="1000" fill="hold"/>
                                        <p:tgtEl>
                                          <p:spTgt spid="7">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1000"/>
                                        <p:tgtEl>
                                          <p:spTgt spid="7">
                                            <p:txEl>
                                              <p:pRg st="1" end="1"/>
                                            </p:txEl>
                                          </p:spTgt>
                                        </p:tgtEl>
                                      </p:cBhvr>
                                    </p:animEffect>
                                    <p:anim calcmode="lin" valueType="num">
                                      <p:cBhvr>
                                        <p:cTn id="2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Effect transition="in" filter="fade">
                                      <p:cBhvr>
                                        <p:cTn id="42" dur="1000"/>
                                        <p:tgtEl>
                                          <p:spTgt spid="7">
                                            <p:txEl>
                                              <p:pRg st="5" end="5"/>
                                            </p:txEl>
                                          </p:spTgt>
                                        </p:tgtEl>
                                      </p:cBhvr>
                                    </p:animEffect>
                                    <p:anim calcmode="lin" valueType="num">
                                      <p:cBhvr>
                                        <p:cTn id="4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
                                            <p:txEl>
                                              <p:pRg st="6" end="6"/>
                                            </p:txEl>
                                          </p:spTgt>
                                        </p:tgtEl>
                                        <p:attrNameLst>
                                          <p:attrName>style.visibility</p:attrName>
                                        </p:attrNameLst>
                                      </p:cBhvr>
                                      <p:to>
                                        <p:strVal val="visible"/>
                                      </p:to>
                                    </p:set>
                                    <p:animEffect transition="in" filter="fade">
                                      <p:cBhvr>
                                        <p:cTn id="49" dur="1000"/>
                                        <p:tgtEl>
                                          <p:spTgt spid="7">
                                            <p:txEl>
                                              <p:pRg st="6" end="6"/>
                                            </p:txEl>
                                          </p:spTgt>
                                        </p:tgtEl>
                                      </p:cBhvr>
                                    </p:animEffect>
                                    <p:anim calcmode="lin" valueType="num">
                                      <p:cBhvr>
                                        <p:cTn id="50"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488275"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 مقاصد الأحكام</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569493"/>
            <a:ext cx="10987808"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IQ" sz="3600" dirty="0">
                <a:cs typeface="Ali-A-Samik" pitchFamily="2" charset="-78"/>
              </a:rPr>
              <a:t>لنرجع مرة أخرى الى قوله تعالى:((الذين يأكلون الربا )) البقرة :275، وقوله تعالى: (( يأيها الذين آمنوا لا تأكلوا الربا )) آل عمران : 130.</a:t>
            </a:r>
            <a:endParaRPr lang="en-US" sz="3600" dirty="0">
              <a:cs typeface="Ali-A-Samik" pitchFamily="2" charset="-78"/>
            </a:endParaRPr>
          </a:p>
          <a:p>
            <a:pPr algn="justLow"/>
            <a:r>
              <a:rPr lang="ar-IQ" sz="3600" dirty="0">
                <a:cs typeface="Ali-A-Samik" pitchFamily="2" charset="-78"/>
              </a:rPr>
              <a:t>رأينا أنَّ في مقاصد الكلام أنَّ الآية تنطبق تماماً عدم الأكل والإنفاق والإستهلاك والإكتساب ، ولكن لنا أن نتسائل : ما هي الحكمة أو المصلحة أو المقصد من تحريم الربا أخذاً و عطاءً و تعاملاً وأكلاً؟</a:t>
            </a:r>
            <a:endParaRPr lang="en-US" sz="3600" dirty="0">
              <a:cs typeface="Ali-A-Samik" pitchFamily="2" charset="-78"/>
            </a:endParaRPr>
          </a:p>
          <a:p>
            <a:pPr algn="justLow"/>
            <a:r>
              <a:rPr lang="ar-IQ" sz="3600" dirty="0">
                <a:cs typeface="Ali-A-Samik" pitchFamily="2" charset="-78"/>
              </a:rPr>
              <a:t>يستوجب علينا في علم المقاصد البحث عن الحكمة و المصلحة و المفسدة من ذلك ؟</a:t>
            </a:r>
            <a:endParaRPr lang="en-US" sz="3600" dirty="0">
              <a:cs typeface="Ali-A-Samik" pitchFamily="2" charset="-78"/>
            </a:endParaRPr>
          </a:p>
          <a:p>
            <a:pPr algn="justLow"/>
            <a:r>
              <a:rPr lang="ar-IQ" sz="3600" dirty="0">
                <a:cs typeface="Ali-A-Samik" pitchFamily="2" charset="-78"/>
              </a:rPr>
              <a:t>فما المصلحة المطلوبة من تحريم الربا؟ وما هي المفسدة المدفوعة من تحريم الربا؟ ما هي الأبعاد الإجتماعية و الإقتصادية من تحريم الربا؟   </a:t>
            </a:r>
            <a:endParaRPr lang="en-US" sz="36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831045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500" y="872837"/>
            <a:ext cx="11057082" cy="4572000"/>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dirty="0">
                <a:cs typeface="Ali-A-Samik" pitchFamily="2" charset="-78"/>
              </a:rPr>
              <a:t>وكذلك الحال إذا عرفنا أنَّ مقاصد الكلام في قوله تعالى: ((حُرّمت عليكم ألميتة )) أنَّ المقصود بهذه المحرمات ليس التحريم لأعيانها ولا لرؤيتها ولاستعمال جلودها إذا طهرت، وإنَّما المقصود شيء معين بالتحديد، هو الغرض الأساسي الذي تطلب له هذه الأعيان عادة، وهو أكلها .</a:t>
            </a:r>
            <a:endParaRPr lang="en-US" sz="3600" dirty="0">
              <a:cs typeface="Ali-A-Samik" pitchFamily="2" charset="-78"/>
            </a:endParaRPr>
          </a:p>
          <a:p>
            <a:r>
              <a:rPr lang="ar-IQ" sz="3600" dirty="0">
                <a:cs typeface="Ali-A-Samik" pitchFamily="2" charset="-78"/>
              </a:rPr>
              <a:t>إذاً فما الحكمة أو السر المقصود في تحريم هذه الأشياء، هل لقذارتها و نجاستها، هل لنتانتها و عفونتها، هل لضررها الصحي،هل لشيء آخر؟</a:t>
            </a:r>
            <a:endParaRPr lang="en-US" sz="36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2950367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238893"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 مصطلحات ذات صلةٍ بالمقاصد</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595745" y="1704109"/>
            <a:ext cx="10889673" cy="5010590"/>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just"/>
            <a:r>
              <a:rPr lang="ar-IQ" sz="3900" dirty="0">
                <a:cs typeface="Ali-A-Samik" pitchFamily="2" charset="-78"/>
              </a:rPr>
              <a:t>1- العلة:لغة بمعنى الحدث، أو المرض،أو الضعف في الشيء.</a:t>
            </a:r>
            <a:endParaRPr lang="en-US" sz="3900" dirty="0">
              <a:cs typeface="Ali-A-Samik" pitchFamily="2" charset="-78"/>
            </a:endParaRPr>
          </a:p>
          <a:p>
            <a:pPr algn="just"/>
            <a:r>
              <a:rPr lang="ar-IQ" sz="3900" dirty="0">
                <a:cs typeface="Ali-A-Samik" pitchFamily="2" charset="-78"/>
              </a:rPr>
              <a:t>   وإصطلاحاً: الحكمة الباعثة على تشريع الحكم ، مصلحة يطلب به جلبها،أو تكميلها،أو مفسدة يطلب درؤها أو تقليلها.</a:t>
            </a:r>
            <a:endParaRPr lang="en-US" sz="3900" dirty="0">
              <a:cs typeface="Ali-A-Samik" pitchFamily="2" charset="-78"/>
            </a:endParaRPr>
          </a:p>
          <a:p>
            <a:pPr algn="just"/>
            <a:r>
              <a:rPr lang="ar-IQ" sz="3900" dirty="0">
                <a:cs typeface="Ali-A-Samik" pitchFamily="2" charset="-78"/>
              </a:rPr>
              <a:t>ومثاله:الإسكار علةٌ لتحريم الخمر،من أجل مقصد حفظ المال و العقل .</a:t>
            </a:r>
            <a:endParaRPr lang="en-US" sz="3900" dirty="0">
              <a:cs typeface="Ali-A-Samik" pitchFamily="2" charset="-78"/>
            </a:endParaRPr>
          </a:p>
          <a:p>
            <a:pPr algn="just"/>
            <a:r>
              <a:rPr lang="ar-IQ" sz="3900" dirty="0">
                <a:cs typeface="Ali-A-Samik" pitchFamily="2" charset="-78"/>
              </a:rPr>
              <a:t>         السفر علة لقصر الصلاة ، من أجل مقصد حفظ الدين.</a:t>
            </a:r>
            <a:endParaRPr lang="en-US" sz="3900" dirty="0">
              <a:cs typeface="Ali-A-Samik" pitchFamily="2" charset="-78"/>
            </a:endParaRPr>
          </a:p>
          <a:p>
            <a:pPr algn="just"/>
            <a:r>
              <a:rPr lang="ar-IQ" sz="3900" dirty="0">
                <a:cs typeface="Ali-A-Samik" pitchFamily="2" charset="-78"/>
              </a:rPr>
              <a:t>         السرقة علةٌ لقطع يد السارق،من أجل مقصد حفظ المال.</a:t>
            </a:r>
            <a:endParaRPr lang="en-US" sz="3900" dirty="0">
              <a:cs typeface="Ali-A-Samik" pitchFamily="2" charset="-78"/>
            </a:endParaRPr>
          </a:p>
          <a:p>
            <a:pPr algn="just"/>
            <a:r>
              <a:rPr lang="ar-IQ" sz="3900" dirty="0">
                <a:cs typeface="Ali-A-Samik" pitchFamily="2" charset="-78"/>
              </a:rPr>
              <a:t>          الزنا علةٌ للجلد ، من أجل مقصد حفظ النسل.</a:t>
            </a:r>
            <a:endParaRPr lang="en-US" sz="39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107920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 calcmode="lin" valueType="num">
                                      <p:cBhvr additive="base">
                                        <p:cTn id="42"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238893"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 مصطلحات ذات صلةٍ بالمقاصد</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595745" y="1496291"/>
            <a:ext cx="10889673" cy="52184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just"/>
            <a:r>
              <a:rPr lang="ar-IQ" sz="3900" dirty="0">
                <a:cs typeface="Ali-A-Samik" pitchFamily="2" charset="-78"/>
              </a:rPr>
              <a:t>2</a:t>
            </a:r>
            <a:r>
              <a:rPr lang="ar-IQ" sz="4000" dirty="0">
                <a:cs typeface="Ali-A-Samik" pitchFamily="2" charset="-78"/>
              </a:rPr>
              <a:t>- الحِكمة: لغةً بمعنى المنع،ومنه:الحُكم بمعنى المنع من الظلم، والحِكمة بالكسر لأنَّها تمنع الجهل.</a:t>
            </a:r>
            <a:endParaRPr lang="en-US" sz="4000" dirty="0">
              <a:cs typeface="Ali-A-Samik" pitchFamily="2" charset="-78"/>
            </a:endParaRPr>
          </a:p>
          <a:p>
            <a:pPr algn="just"/>
            <a:r>
              <a:rPr lang="ar-IQ" sz="4000" dirty="0">
                <a:cs typeface="Ali-A-Samik" pitchFamily="2" charset="-78"/>
              </a:rPr>
              <a:t>وإصطلاحاً : ما يترتب على التشريع من جلب مصلحةٍ أو درء مفسدة .</a:t>
            </a:r>
            <a:endParaRPr lang="en-US" sz="4000" dirty="0">
              <a:cs typeface="Ali-A-Samik" pitchFamily="2" charset="-78"/>
            </a:endParaRPr>
          </a:p>
          <a:p>
            <a:pPr algn="just"/>
            <a:r>
              <a:rPr lang="ar-IQ" sz="4000" dirty="0">
                <a:cs typeface="Ali-A-Samik" pitchFamily="2" charset="-78"/>
              </a:rPr>
              <a:t>وتطلق الحكمة على المقصد الجزئي، كحكمة تجنب الأذى بإعتزال الحائضة.</a:t>
            </a:r>
            <a:endParaRPr lang="en-US" sz="4000" dirty="0">
              <a:cs typeface="Ali-A-Samik" pitchFamily="2" charset="-78"/>
            </a:endParaRPr>
          </a:p>
          <a:p>
            <a:pPr algn="just"/>
            <a:r>
              <a:rPr lang="ar-IQ" sz="4000" dirty="0">
                <a:cs typeface="Ali-A-Samik" pitchFamily="2" charset="-78"/>
              </a:rPr>
              <a:t>               حكمة تحريم بيع المعدوم لنفي الجهالة وإبعاد الضرر عن المشتري. </a:t>
            </a:r>
            <a:endParaRPr lang="en-US" sz="4000" dirty="0">
              <a:cs typeface="Ali-A-Samik" pitchFamily="2" charset="-78"/>
            </a:endParaRPr>
          </a:p>
          <a:p>
            <a:pPr algn="just"/>
            <a:r>
              <a:rPr lang="ar-IQ" sz="4000" dirty="0">
                <a:cs typeface="Ali-A-Samik" pitchFamily="2" charset="-78"/>
              </a:rPr>
              <a:t>                  حكمة رؤية المخطوبة لحصول الألفة وإدامة العُشرة.</a:t>
            </a:r>
            <a:endParaRPr lang="en-US" sz="4000" dirty="0">
              <a:cs typeface="Ali-A-Samik" pitchFamily="2" charset="-78"/>
            </a:endParaRPr>
          </a:p>
          <a:p>
            <a:pPr algn="just"/>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271079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238893"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 مصطلحات ذات صلةٍ بالمقاصد</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595745" y="1524000"/>
            <a:ext cx="10889673" cy="5190699"/>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900" dirty="0">
                <a:cs typeface="Ali-A-Samik" pitchFamily="2" charset="-78"/>
              </a:rPr>
              <a:t> </a:t>
            </a:r>
            <a:r>
              <a:rPr lang="ar-IQ" sz="4300" dirty="0">
                <a:cs typeface="Ali-A-Samik" pitchFamily="2" charset="-78"/>
              </a:rPr>
              <a:t>3-المصلحة: لغةً مصدرٌ بمعنى الصلاح، الذي هو ضد الفساد، بمعنى المنفعة، وعسكه المفسدة .</a:t>
            </a:r>
            <a:endParaRPr lang="en-US" sz="4300" dirty="0">
              <a:cs typeface="Ali-A-Samik" pitchFamily="2" charset="-78"/>
            </a:endParaRPr>
          </a:p>
          <a:p>
            <a:r>
              <a:rPr lang="ar-IQ" sz="4300" dirty="0">
                <a:cs typeface="Ali-A-Samik" pitchFamily="2" charset="-78"/>
              </a:rPr>
              <a:t>            وإصطلاحاً: المحافظة على مقصود الشارع، ومقصود الشرع من الخلق خمسةٌ ، حفظ دينهم و نفسهم و عقلهم و نسلهم و عرضهم .</a:t>
            </a:r>
            <a:endParaRPr lang="en-US" sz="4300" dirty="0">
              <a:cs typeface="Ali-A-Samik" pitchFamily="2" charset="-78"/>
            </a:endParaRPr>
          </a:p>
          <a:p>
            <a:r>
              <a:rPr lang="ar-IQ" sz="4300" dirty="0">
                <a:cs typeface="Ali-A-Samik" pitchFamily="2" charset="-78"/>
              </a:rPr>
              <a:t> مثاله: مصلحة حفظ الدين بإقامة الشعائر وأداء الفرائض وإحياء معالمه وتعاليمه .</a:t>
            </a:r>
            <a:endParaRPr lang="en-US" sz="4300" dirty="0">
              <a:cs typeface="Ali-A-Samik" pitchFamily="2" charset="-78"/>
            </a:endParaRPr>
          </a:p>
          <a:p>
            <a:r>
              <a:rPr lang="ar-IQ" sz="4300" dirty="0">
                <a:cs typeface="Ali-A-Samik" pitchFamily="2" charset="-78"/>
              </a:rPr>
              <a:t>مصلحة حفظ العرض  بمنع الزنا والخلوة والنظر بشهوة .</a:t>
            </a:r>
            <a:endParaRPr lang="en-US" sz="4300" dirty="0">
              <a:cs typeface="Ali-A-Samik" pitchFamily="2" charset="-78"/>
            </a:endParaRPr>
          </a:p>
          <a:p>
            <a:pPr lvl="0"/>
            <a:endParaRPr lang="en-US" sz="39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271079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238893"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 مصطلحات ذات صلةٍ بالمقاصد</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595745" y="1704109"/>
            <a:ext cx="10889673" cy="5010590"/>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900" dirty="0">
                <a:cs typeface="Ali-A-Samik" pitchFamily="2" charset="-78"/>
              </a:rPr>
              <a:t> </a:t>
            </a:r>
            <a:r>
              <a:rPr lang="ar-IQ" sz="4000" dirty="0">
                <a:cs typeface="Ali-A-Samik" pitchFamily="2" charset="-78"/>
              </a:rPr>
              <a:t>وللمصلحة في القرآن الكريم أبعادٌ كثيرة من حيثُ:  العقيدة والكون والعلم والإقتصاد و الإجتماع والسياسة.</a:t>
            </a:r>
            <a:endParaRPr lang="en-US" sz="4000" dirty="0">
              <a:cs typeface="Ali-A-Samik" pitchFamily="2" charset="-78"/>
            </a:endParaRPr>
          </a:p>
          <a:p>
            <a:r>
              <a:rPr lang="ar-IQ" sz="4000" dirty="0">
                <a:cs typeface="Ali-A-Samik" pitchFamily="2" charset="-78"/>
              </a:rPr>
              <a:t>* البُعد العقدي: قوله تعالى: وما نُرسل المرسلين إلا مبشرين ومنذرين، فمن آمن </a:t>
            </a:r>
            <a:r>
              <a:rPr lang="ar-IQ" sz="4000" u="sng" dirty="0">
                <a:cs typeface="Ali-A-Samik" pitchFamily="2" charset="-78"/>
              </a:rPr>
              <a:t>وأصلح</a:t>
            </a:r>
            <a:r>
              <a:rPr lang="ar-IQ" sz="4000" dirty="0">
                <a:cs typeface="Ali-A-Samik" pitchFamily="2" charset="-78"/>
              </a:rPr>
              <a:t> فلا خوفٌ عليهم ولا هم يحزنون .</a:t>
            </a:r>
          </a:p>
          <a:p>
            <a:r>
              <a:rPr lang="ar-IQ" sz="4000" dirty="0">
                <a:cs typeface="Ali-A-Samik" pitchFamily="2" charset="-78"/>
              </a:rPr>
              <a:t>* البُعد الكوني: قوله تعالى:  لو كان فيهما آلهة إلا الله </a:t>
            </a:r>
            <a:r>
              <a:rPr lang="ar-IQ" sz="4000" u="sng" dirty="0">
                <a:cs typeface="Ali-A-Samik" pitchFamily="2" charset="-78"/>
              </a:rPr>
              <a:t>لفسدتا</a:t>
            </a:r>
            <a:r>
              <a:rPr lang="ar-IQ" sz="4000" dirty="0">
                <a:cs typeface="Ali-A-Samik" pitchFamily="2" charset="-78"/>
              </a:rPr>
              <a:t> فسبحان الله رب العرش عما يصفون.</a:t>
            </a:r>
          </a:p>
          <a:p>
            <a:pPr marL="571500" indent="-571500">
              <a:buFont typeface="Arial" charset="0"/>
              <a:buChar char="•"/>
            </a:pPr>
            <a:endParaRPr lang="en-US" sz="4000" dirty="0">
              <a:cs typeface="Ali-A-Samik" pitchFamily="2" charset="-78"/>
            </a:endParaRPr>
          </a:p>
          <a:p>
            <a:endParaRPr lang="en-US" sz="4000" dirty="0">
              <a:cs typeface="Ali-A-Samik" pitchFamily="2" charset="-78"/>
            </a:endParaRPr>
          </a:p>
          <a:p>
            <a:pPr lvl="0"/>
            <a:endParaRPr lang="en-US" sz="39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271079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238893"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 مصطلحات ذات صلةٍ بالمقاصد</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595745" y="1704109"/>
            <a:ext cx="10889673" cy="5010590"/>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900" dirty="0">
                <a:cs typeface="Ali-A-Samik" pitchFamily="2" charset="-78"/>
              </a:rPr>
              <a:t> </a:t>
            </a:r>
            <a:r>
              <a:rPr lang="ar-IQ" sz="4000" b="1" dirty="0">
                <a:cs typeface="Ali-A-Samik" pitchFamily="2" charset="-78"/>
              </a:rPr>
              <a:t>البُعد العلمي:</a:t>
            </a:r>
            <a:r>
              <a:rPr lang="ar-IQ" sz="4000" dirty="0">
                <a:cs typeface="Ali-A-Samik" pitchFamily="2" charset="-78"/>
              </a:rPr>
              <a:t> قوله تعالى: إنّ الذين يكتمون ما أنزلنا من البينات والهدى من بعد ما بيّناه للناس في الكتاب أولئك يلعنهم الله ويلعنهم اللاعنون، إلا الذين تابوا</a:t>
            </a:r>
            <a:r>
              <a:rPr lang="ar-IQ" sz="4000" u="sng" dirty="0">
                <a:cs typeface="Ali-A-Samik" pitchFamily="2" charset="-78"/>
              </a:rPr>
              <a:t> وأصلحوا </a:t>
            </a:r>
            <a:r>
              <a:rPr lang="ar-IQ" sz="4000" dirty="0">
                <a:cs typeface="Ali-A-Samik" pitchFamily="2" charset="-78"/>
              </a:rPr>
              <a:t>وبيّنوا فأولئك أتوب عليهم وأنا التواب الرحيم .</a:t>
            </a:r>
          </a:p>
          <a:p>
            <a:endParaRPr lang="ar-IQ" sz="4000" dirty="0">
              <a:cs typeface="Ali-A-Samik" pitchFamily="2" charset="-78"/>
            </a:endParaRPr>
          </a:p>
          <a:p>
            <a:r>
              <a:rPr lang="ar-IQ" sz="4000" dirty="0">
                <a:cs typeface="Ali-A-Samik" pitchFamily="2" charset="-78"/>
              </a:rPr>
              <a:t>البُعد الإقتصادي: قوله تعالى : فأوفوا الكيل والميزان ولا تبخسوا الناس أشياءهم ولا تُفسدوا في الأرض بعد</a:t>
            </a:r>
            <a:r>
              <a:rPr lang="ar-IQ" sz="4000" u="sng" dirty="0">
                <a:cs typeface="Ali-A-Samik" pitchFamily="2" charset="-78"/>
              </a:rPr>
              <a:t> إصلاحها</a:t>
            </a:r>
            <a:r>
              <a:rPr lang="ar-IQ" sz="4000" dirty="0">
                <a:cs typeface="Ali-A-Samik" pitchFamily="2" charset="-78"/>
              </a:rPr>
              <a:t>، ذلكمٌ خيرٌ لكم إن كنتم تعلمون .</a:t>
            </a:r>
            <a:endParaRPr lang="en-US" sz="4000" dirty="0">
              <a:cs typeface="Ali-A-Samik" pitchFamily="2" charset="-78"/>
            </a:endParaRPr>
          </a:p>
          <a:p>
            <a:endParaRPr lang="en-US" sz="4000" dirty="0">
              <a:cs typeface="Ali-A-Samik" pitchFamily="2" charset="-78"/>
            </a:endParaRPr>
          </a:p>
          <a:p>
            <a:pPr lvl="0"/>
            <a:endParaRPr lang="en-US" sz="39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271079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 calcmode="lin" valueType="num">
                                      <p:cBhvr additive="base">
                                        <p:cTn id="18"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238893"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 مصطلحات ذات صلةٍ بالمقاصد</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595745" y="1551709"/>
            <a:ext cx="10889673" cy="4987636"/>
          </a:xfrm>
          <a:prstGeom prst="rect">
            <a:avLst/>
          </a:prstGeom>
        </p:spPr>
        <p:txBody>
          <a:bodyPr vert="horz" lIns="91440" tIns="45720" rIns="91440" bIns="45720" rtlCol="0" anchor="t">
            <a:normAutofit lnSpcReduction="10000"/>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b="1" dirty="0"/>
              <a:t> </a:t>
            </a:r>
            <a:r>
              <a:rPr lang="ar-IQ" sz="4000" b="1" dirty="0">
                <a:cs typeface="Ali-A-Samik" pitchFamily="2" charset="-78"/>
              </a:rPr>
              <a:t>البُعد الإجتماعي: </a:t>
            </a:r>
            <a:r>
              <a:rPr lang="ar-IQ" sz="4000" dirty="0">
                <a:cs typeface="Ali-A-Samik" pitchFamily="2" charset="-78"/>
              </a:rPr>
              <a:t>قوله تعالى:</a:t>
            </a:r>
            <a:r>
              <a:rPr lang="ar-IQ" sz="4000" b="1" dirty="0">
                <a:cs typeface="Ali-A-Samik" pitchFamily="2" charset="-78"/>
              </a:rPr>
              <a:t> </a:t>
            </a:r>
            <a:r>
              <a:rPr lang="ar-IQ" sz="4000" dirty="0">
                <a:cs typeface="Ali-A-Samik" pitchFamily="2" charset="-78"/>
              </a:rPr>
              <a:t>مصلحة الفرد: فاتقوا الله </a:t>
            </a:r>
            <a:r>
              <a:rPr lang="ar-IQ" sz="4000" u="sng" dirty="0">
                <a:cs typeface="Ali-A-Samik" pitchFamily="2" charset="-78"/>
              </a:rPr>
              <a:t>وأصلحوا</a:t>
            </a:r>
            <a:r>
              <a:rPr lang="ar-IQ" sz="4000" dirty="0">
                <a:cs typeface="Ali-A-Samik" pitchFamily="2" charset="-78"/>
              </a:rPr>
              <a:t> ذات بينكم وأطيعوا الله ورسوله إنْ كنتم مؤمنين.</a:t>
            </a:r>
            <a:endParaRPr lang="en-US" sz="4000" dirty="0">
              <a:cs typeface="Ali-A-Samik" pitchFamily="2" charset="-78"/>
            </a:endParaRPr>
          </a:p>
          <a:p>
            <a:r>
              <a:rPr lang="ar-IQ" sz="4000" dirty="0">
                <a:cs typeface="Ali-A-Samik" pitchFamily="2" charset="-78"/>
              </a:rPr>
              <a:t> مصلحة الأسرة : قوله تعالى: وإن خفتم شقاق بينهما فابعثوا حكماً من أهله وحكماً من أهلها إنْ يريدا </a:t>
            </a:r>
            <a:r>
              <a:rPr lang="ar-IQ" sz="4000" u="sng" dirty="0">
                <a:cs typeface="Ali-A-Samik" pitchFamily="2" charset="-78"/>
              </a:rPr>
              <a:t>إصلاحاً </a:t>
            </a:r>
            <a:r>
              <a:rPr lang="ar-IQ" sz="4000" dirty="0">
                <a:cs typeface="Ali-A-Samik" pitchFamily="2" charset="-78"/>
              </a:rPr>
              <a:t>يوفق الله بينهما. </a:t>
            </a:r>
            <a:endParaRPr lang="en-US" sz="4000" dirty="0">
              <a:cs typeface="Ali-A-Samik" pitchFamily="2" charset="-78"/>
            </a:endParaRPr>
          </a:p>
          <a:p>
            <a:r>
              <a:rPr lang="ar-IQ" sz="4000" dirty="0">
                <a:cs typeface="Ali-A-Samik" pitchFamily="2" charset="-78"/>
              </a:rPr>
              <a:t> مصلحة المجتمع: قوله تعالى:ويسألونك عن اليتامى قل </a:t>
            </a:r>
            <a:r>
              <a:rPr lang="ar-IQ" sz="4000" u="sng" dirty="0">
                <a:cs typeface="Ali-A-Samik" pitchFamily="2" charset="-78"/>
              </a:rPr>
              <a:t>إصلاحٌ</a:t>
            </a:r>
            <a:r>
              <a:rPr lang="ar-IQ" sz="4000" dirty="0">
                <a:cs typeface="Ali-A-Samik" pitchFamily="2" charset="-78"/>
              </a:rPr>
              <a:t> لهم خير، وإن تخالطوهم فإخوانكم في الدين والله يعلم المفسد من </a:t>
            </a:r>
            <a:r>
              <a:rPr lang="ar-IQ" sz="4000" u="sng" dirty="0">
                <a:cs typeface="Ali-A-Samik" pitchFamily="2" charset="-78"/>
              </a:rPr>
              <a:t>المصلح</a:t>
            </a:r>
            <a:r>
              <a:rPr lang="ar-IQ" sz="4000" dirty="0">
                <a:cs typeface="Ali-A-Samik" pitchFamily="2" charset="-78"/>
              </a:rPr>
              <a:t> .</a:t>
            </a:r>
          </a:p>
          <a:p>
            <a:r>
              <a:rPr lang="ar-IQ" sz="4000" b="1" dirty="0">
                <a:cs typeface="Ali-A-Samik" pitchFamily="2" charset="-78"/>
              </a:rPr>
              <a:t>البُعد السياسي والأمني:</a:t>
            </a:r>
            <a:r>
              <a:rPr lang="ar-IQ" sz="4000" dirty="0">
                <a:cs typeface="Ali-A-Samik" pitchFamily="2" charset="-78"/>
              </a:rPr>
              <a:t> قوله تعالى: وإنْ طائفتان من المؤمنين إقتتلوا </a:t>
            </a:r>
            <a:r>
              <a:rPr lang="ar-IQ" sz="4000" u="sng" dirty="0">
                <a:cs typeface="Ali-A-Samik" pitchFamily="2" charset="-78"/>
              </a:rPr>
              <a:t>فأصلحوا</a:t>
            </a:r>
            <a:r>
              <a:rPr lang="ar-IQ" sz="4000" dirty="0">
                <a:cs typeface="Ali-A-Samik" pitchFamily="2" charset="-78"/>
              </a:rPr>
              <a:t> بينهما .</a:t>
            </a:r>
            <a:endParaRPr lang="en-US" sz="3600" dirty="0"/>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271079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238893"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فوائد وأهمية علم المقاصد</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595745" y="1704109"/>
            <a:ext cx="10557163" cy="5010590"/>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dirty="0">
                <a:solidFill>
                  <a:srgbClr val="FF0000"/>
                </a:solidFill>
                <a:latin typeface="Rabar_036" panose="02040503050201020203" pitchFamily="18" charset="-78"/>
                <a:cs typeface="Rabar_036" panose="02040503050201020203" pitchFamily="18" charset="-78"/>
              </a:rPr>
              <a:t> </a:t>
            </a:r>
            <a:r>
              <a:rPr lang="ar-IQ" sz="3600" dirty="0"/>
              <a:t>1-العلم بها يشير الى الكمال في التشريع والأحكام .</a:t>
            </a:r>
          </a:p>
          <a:p>
            <a:r>
              <a:rPr lang="ar-IQ" sz="3600" dirty="0"/>
              <a:t>2-العلم بمقاصد الشريعة يُفيد معرفة مراتب المصالح والمفاسد.</a:t>
            </a:r>
          </a:p>
          <a:p>
            <a:r>
              <a:rPr lang="ar-IQ" sz="3600" dirty="0"/>
              <a:t>3- العلم بالمقاصد نافعٌ في تعدية الأحكام، من الأصول الى الفروع .</a:t>
            </a:r>
          </a:p>
          <a:p>
            <a:r>
              <a:rPr lang="ar-IQ" sz="3600" dirty="0"/>
              <a:t>4- العلم بالمقاصد يزيد النفس طمأنينة بالشريعة وأحكامها .</a:t>
            </a:r>
          </a:p>
          <a:p>
            <a:r>
              <a:rPr lang="ar-IQ" sz="3600" dirty="0"/>
              <a:t>5- الإستعانة بالمقاصد في مسائل التعارض أو الترجيح.</a:t>
            </a:r>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3533983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474421"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dirty="0">
                <a:solidFill>
                  <a:schemeClr val="bg1"/>
                </a:solidFill>
                <a:cs typeface="Ali-A-Samik" pitchFamily="2" charset="-78"/>
              </a:rPr>
              <a:t>(( طرق معرفة المقاصد ))</a:t>
            </a:r>
            <a:endParaRPr lang="en-US" sz="4000" dirty="0">
              <a:solidFill>
                <a:schemeClr val="bg1"/>
              </a:solidFill>
              <a:cs typeface="Ali-A-Samik" pitchFamily="2" charset="-78"/>
            </a:endParaRPr>
          </a:p>
        </p:txBody>
      </p:sp>
      <p:sp>
        <p:nvSpPr>
          <p:cNvPr id="7" name="عنصر نائب للمحتوى 2"/>
          <p:cNvSpPr txBox="1">
            <a:spLocks/>
          </p:cNvSpPr>
          <p:nvPr/>
        </p:nvSpPr>
        <p:spPr>
          <a:xfrm>
            <a:off x="317500" y="1564415"/>
            <a:ext cx="10973954" cy="4725549"/>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b="1" u="sng" dirty="0">
                <a:cs typeface="Ali-A-Samik" pitchFamily="2" charset="-78"/>
              </a:rPr>
              <a:t>أولاً: الإستقراء</a:t>
            </a:r>
            <a:endParaRPr lang="en-US" sz="3600" dirty="0">
              <a:cs typeface="Ali-A-Samik" pitchFamily="2" charset="-78"/>
            </a:endParaRPr>
          </a:p>
          <a:p>
            <a:r>
              <a:rPr lang="ar-IQ" sz="3600" dirty="0">
                <a:cs typeface="Ali-A-Samik" pitchFamily="2" charset="-78"/>
              </a:rPr>
              <a:t>فالإستقراء نوعان:</a:t>
            </a:r>
            <a:endParaRPr lang="en-US" sz="3600" dirty="0">
              <a:cs typeface="Ali-A-Samik" pitchFamily="2" charset="-78"/>
            </a:endParaRPr>
          </a:p>
          <a:p>
            <a:r>
              <a:rPr lang="ar-IQ" sz="3600" b="1" dirty="0">
                <a:cs typeface="Ali-A-Samik" pitchFamily="2" charset="-78"/>
              </a:rPr>
              <a:t>النوع الأول</a:t>
            </a:r>
            <a:r>
              <a:rPr lang="ar-IQ" sz="3600" dirty="0">
                <a:cs typeface="Ali-A-Samik" pitchFamily="2" charset="-78"/>
              </a:rPr>
              <a:t> عبارة عن : إستقراء الأحكام الشرعية التي عُرفت عللها، لأنَّه استقراء العِلل الكثيرة المتماثلة يمكن أن نستخلص حكمة واحدة، فنجزم بأنَّها مقصدٌ شرعي.</a:t>
            </a:r>
            <a:endParaRPr lang="en-US" sz="3600" dirty="0">
              <a:cs typeface="Ali-A-Samik" pitchFamily="2" charset="-78"/>
            </a:endParaRPr>
          </a:p>
          <a:p>
            <a:r>
              <a:rPr lang="ar-IQ" sz="3600" dirty="0">
                <a:cs typeface="Ali-A-Samik" pitchFamily="2" charset="-78"/>
              </a:rPr>
              <a:t>مثاله: قوله صلى الله عليه وسلم : ( المؤمن أخو المؤمن، فلا يحل للمؤمن أنْ يبتاع على بيع أخيه ، ولا يخطب على خطبة أخيه حتى يذر ) رواه مسلم .</a:t>
            </a:r>
          </a:p>
          <a:p>
            <a:r>
              <a:rPr lang="ar-IQ" sz="3600" dirty="0">
                <a:cs typeface="Ali-A-Samik" pitchFamily="2" charset="-78"/>
              </a:rPr>
              <a:t>وكذلك نهيه عليه الصلاة والسلام عن بيع الغرر ... لما فيه من الجهالة</a:t>
            </a:r>
            <a:endParaRPr lang="en-US" sz="36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1493131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405148"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500" b="1" dirty="0">
                <a:solidFill>
                  <a:schemeClr val="bg1"/>
                </a:solidFill>
                <a:latin typeface="Rabar_038" panose="02040503050201020203" pitchFamily="18" charset="-78"/>
                <a:cs typeface="Rabar_038" panose="02040503050201020203" pitchFamily="18" charset="-78"/>
              </a:rPr>
              <a:t>(( التعريفات))</a:t>
            </a:r>
            <a:endParaRPr lang="ar-SA" sz="45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579418"/>
            <a:ext cx="11403445" cy="4867683"/>
          </a:xfrm>
          <a:prstGeom prst="rect">
            <a:avLst/>
          </a:prstGeom>
        </p:spPr>
        <p:txBody>
          <a:bodyPr vert="horz" lIns="91440" tIns="45720" rIns="91440" bIns="45720" rtlCol="0" anchor="t">
            <a:normAutofit lnSpcReduction="10000"/>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dirty="0">
                <a:cs typeface="Ali-A-Samik" pitchFamily="2" charset="-78"/>
              </a:rPr>
              <a:t>يتكون العنوان من  كلمتين:</a:t>
            </a:r>
          </a:p>
          <a:p>
            <a:r>
              <a:rPr lang="ar-IQ" sz="3600" dirty="0">
                <a:cs typeface="Ali-A-Samik" pitchFamily="2" charset="-78"/>
              </a:rPr>
              <a:t> مقاصد، الشريعة</a:t>
            </a:r>
          </a:p>
          <a:p>
            <a:pPr algn="just"/>
            <a:r>
              <a:rPr lang="ar-IQ" sz="3600" dirty="0">
                <a:cs typeface="Ali-A-Samik" pitchFamily="2" charset="-78"/>
              </a:rPr>
              <a:t>أما المقاصد: جمع مقصدٍ ، وهو مصدر للفعل الثلاثي ( قصد، يقصد)، والقصد بمعنى طلب الشيء والإتيان به، يقال قصدتُ فلاناً، ومنه قوله تعالى:وعلى الله قصدُ السبيل، أي تبيين الطريق المستقيم.</a:t>
            </a:r>
            <a:endParaRPr lang="en-US" sz="3600" dirty="0">
              <a:cs typeface="Ali-A-Samik" pitchFamily="2" charset="-78"/>
            </a:endParaRPr>
          </a:p>
          <a:p>
            <a:pPr algn="just"/>
            <a:r>
              <a:rPr lang="ar-IQ" sz="3600" dirty="0">
                <a:cs typeface="Ali-A-Samik" pitchFamily="2" charset="-78"/>
              </a:rPr>
              <a:t>ويأتي بمعنى التوسط، ومنه قوله تعالى : واقصد في مشيك، أي متوسطاً بين الإسراع والأناة .</a:t>
            </a:r>
            <a:endParaRPr lang="en-US" sz="3600" dirty="0">
              <a:cs typeface="Ali-A-Samik" pitchFamily="2" charset="-78"/>
            </a:endParaRPr>
          </a:p>
          <a:p>
            <a:pPr algn="just"/>
            <a:r>
              <a:rPr lang="ar-IQ" sz="3600" dirty="0">
                <a:cs typeface="Ali-A-Samik" pitchFamily="2" charset="-78"/>
              </a:rPr>
              <a:t>ويأتي بمعنى الهدف والغرض الذي قصده الشارع.</a:t>
            </a:r>
            <a:endParaRPr lang="en-US" sz="36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221599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499" y="997544"/>
            <a:ext cx="10987809" cy="4530435"/>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dirty="0">
                <a:cs typeface="Ali-A-Samik" pitchFamily="2" charset="-78"/>
              </a:rPr>
              <a:t>وأما </a:t>
            </a:r>
            <a:r>
              <a:rPr lang="ar-IQ" sz="3600" b="1" dirty="0">
                <a:cs typeface="Ali-A-Samik" pitchFamily="2" charset="-78"/>
              </a:rPr>
              <a:t>النوع الثاني</a:t>
            </a:r>
            <a:r>
              <a:rPr lang="ar-IQ" sz="3600" dirty="0">
                <a:cs typeface="Ali-A-Samik" pitchFamily="2" charset="-78"/>
              </a:rPr>
              <a:t>: إستقراء أدلةُ أحكامٍ إشتركت في علةٍ بحيث يحصل لنا اليقين بأنَّ تلك العلة مقصد مراد الشارع.</a:t>
            </a:r>
            <a:endParaRPr lang="en-US" sz="3600" dirty="0">
              <a:cs typeface="Ali-A-Samik" pitchFamily="2" charset="-78"/>
            </a:endParaRPr>
          </a:p>
          <a:p>
            <a:r>
              <a:rPr lang="ar-IQ" sz="3600" dirty="0">
                <a:cs typeface="Ali-A-Samik" pitchFamily="2" charset="-78"/>
              </a:rPr>
              <a:t>مثاله: أحاديث النهي عن الإحتكار(من احتكر فهو خاطيء) و حديث( لا تلَقّوا الرُكبان) و حديث( بيع الطعام قبل قبضه) فهذه الأحاديث لها علةٍ يمكن إستقرائها بعدم ارتفاع الأسعار والتظلم بين الناس و تقليل الفجوة بين البائع والمشتري .</a:t>
            </a:r>
            <a:endParaRPr lang="en-US" sz="36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2568781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499" y="665018"/>
            <a:ext cx="11334173" cy="6049681"/>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b="1" u="sng" dirty="0">
                <a:cs typeface="Ali-A-Samik" pitchFamily="2" charset="-78"/>
              </a:rPr>
              <a:t>ثانياً: الأدلة الشرعية</a:t>
            </a:r>
            <a:r>
              <a:rPr lang="ar-IQ" sz="3600" dirty="0">
                <a:cs typeface="Ali-A-Samik" pitchFamily="2" charset="-78"/>
              </a:rPr>
              <a:t> ، جمع دليلٍ ، وهو ما يمكن التَّوصل بصحيح النظر فيه إلى مطلوب خبري.</a:t>
            </a:r>
            <a:endParaRPr lang="en-US" sz="3600" dirty="0">
              <a:cs typeface="Ali-A-Samik" pitchFamily="2" charset="-78"/>
            </a:endParaRPr>
          </a:p>
          <a:p>
            <a:r>
              <a:rPr lang="ar-IQ" sz="3600" dirty="0">
                <a:cs typeface="Ali-A-Samik" pitchFamily="2" charset="-78"/>
              </a:rPr>
              <a:t> والأدلة تنقسم الى قسمين:</a:t>
            </a:r>
            <a:endParaRPr lang="en-US" sz="3600" dirty="0">
              <a:cs typeface="Ali-A-Samik" pitchFamily="2" charset="-78"/>
            </a:endParaRPr>
          </a:p>
          <a:p>
            <a:r>
              <a:rPr lang="ar-IQ" sz="3600" b="1" dirty="0">
                <a:cs typeface="Ali-A-Samik" pitchFamily="2" charset="-78"/>
              </a:rPr>
              <a:t>القسم الأول:</a:t>
            </a:r>
            <a:r>
              <a:rPr lang="ar-IQ" sz="3600" dirty="0">
                <a:cs typeface="Ali-A-Samik" pitchFamily="2" charset="-78"/>
              </a:rPr>
              <a:t> أدلةٌ نصيّة متفقة عليها ، وهما ( الكتاب) و (السنة).</a:t>
            </a:r>
            <a:endParaRPr lang="en-US" sz="3600" dirty="0">
              <a:cs typeface="Ali-A-Samik" pitchFamily="2" charset="-78"/>
            </a:endParaRPr>
          </a:p>
          <a:p>
            <a:r>
              <a:rPr lang="ar-IQ" sz="3600" dirty="0">
                <a:cs typeface="Ali-A-Samik" pitchFamily="2" charset="-78"/>
              </a:rPr>
              <a:t>ومن أمثلتهما: من الكتاب قوله تعالى: ((وأحل الله البيع)) البقرة:275، وقد شرعه الله تعالى لتحقيق مصالح العباد بالتبادل.</a:t>
            </a:r>
            <a:endParaRPr lang="en-US" sz="3600" dirty="0">
              <a:cs typeface="Ali-A-Samik" pitchFamily="2" charset="-78"/>
            </a:endParaRPr>
          </a:p>
          <a:p>
            <a:r>
              <a:rPr lang="ar-IQ" sz="3600" dirty="0">
                <a:cs typeface="Ali-A-Samik" pitchFamily="2" charset="-78"/>
              </a:rPr>
              <a:t>ومن السنة قوله صلى الله عليه وسلم: (( تناكحوا تناسلوا)) ، وقد شرع الله النكاح لتحقيق مصلحة العباد في الإستقرار، واستمرار النوع البشري.</a:t>
            </a:r>
            <a:endParaRPr lang="en-US" sz="3600" dirty="0">
              <a:cs typeface="Ali-A-Samik" pitchFamily="2" charset="-78"/>
            </a:endParaRPr>
          </a:p>
        </p:txBody>
      </p:sp>
    </p:spTree>
    <p:extLst>
      <p:ext uri="{BB962C8B-B14F-4D97-AF65-F5344CB8AC3E}">
        <p14:creationId xmlns:p14="http://schemas.microsoft.com/office/powerpoint/2010/main" val="428387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500" y="1384300"/>
            <a:ext cx="11112500" cy="4573155"/>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b="1" dirty="0">
                <a:cs typeface="Ali-A-Samik" pitchFamily="2" charset="-78"/>
              </a:rPr>
              <a:t>القسم الثاني:</a:t>
            </a:r>
            <a:r>
              <a:rPr lang="ar-IQ" sz="3600" dirty="0">
                <a:cs typeface="Ali-A-Samik" pitchFamily="2" charset="-78"/>
              </a:rPr>
              <a:t> أدلة إجتهادية كـــ (الإجماع )و( القياس).</a:t>
            </a:r>
            <a:endParaRPr lang="en-US" sz="3600" dirty="0">
              <a:cs typeface="Ali-A-Samik" pitchFamily="2" charset="-78"/>
            </a:endParaRPr>
          </a:p>
          <a:p>
            <a:r>
              <a:rPr lang="ar-IQ" sz="3600" dirty="0">
                <a:cs typeface="Ali-A-Samik" pitchFamily="2" charset="-78"/>
              </a:rPr>
              <a:t>ومن أمثلة الإجماع: الإتفاق على حرمة الربا، ولكن اختلفت أقوال الفقهاء في علة تحريمه.</a:t>
            </a:r>
            <a:endParaRPr lang="en-US" sz="3600" dirty="0">
              <a:cs typeface="Ali-A-Samik" pitchFamily="2" charset="-78"/>
            </a:endParaRPr>
          </a:p>
          <a:p>
            <a:r>
              <a:rPr lang="ar-IQ" sz="3600" dirty="0">
                <a:cs typeface="Ali-A-Samik" pitchFamily="2" charset="-78"/>
              </a:rPr>
              <a:t>فقال الحنفية و الحنابلة: علة تحريم الربا الكيل و الوزن، وعند الشافعية علة التحريم الثمنية، وعند المالكية علة التحريم الثمنية و القوت.</a:t>
            </a:r>
            <a:endParaRPr lang="en-US" sz="3600" dirty="0">
              <a:cs typeface="Ali-A-Samik" pitchFamily="2" charset="-78"/>
            </a:endParaRPr>
          </a:p>
          <a:p>
            <a:r>
              <a:rPr lang="ar-IQ" sz="3600" dirty="0">
                <a:cs typeface="Ali-A-Samik" pitchFamily="2" charset="-78"/>
              </a:rPr>
              <a:t>ومن أمثلة القياس : تحريم المخدرات بأنواعها قياساً على الخمر ، فالعلة مطابقة في فوات العقل والمال . </a:t>
            </a:r>
            <a:endParaRPr lang="en-US" sz="36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311263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500" y="1384300"/>
            <a:ext cx="11112500" cy="4573155"/>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b="1" dirty="0">
                <a:cs typeface="Ali-A-Samik" pitchFamily="2" charset="-78"/>
              </a:rPr>
              <a:t>القسم الثاني:</a:t>
            </a:r>
            <a:r>
              <a:rPr lang="ar-IQ" sz="3600" dirty="0">
                <a:cs typeface="Ali-A-Samik" pitchFamily="2" charset="-78"/>
              </a:rPr>
              <a:t> أدلة إجتهادية كـــ (الإجماع )و( القياس).</a:t>
            </a:r>
            <a:endParaRPr lang="en-US" sz="3600" dirty="0">
              <a:cs typeface="Ali-A-Samik" pitchFamily="2" charset="-78"/>
            </a:endParaRPr>
          </a:p>
          <a:p>
            <a:r>
              <a:rPr lang="ar-IQ" sz="3600" dirty="0">
                <a:cs typeface="Ali-A-Samik" pitchFamily="2" charset="-78"/>
              </a:rPr>
              <a:t>ومن أمثلة الإجماع: الإتفاق على حرمة الربا، ولكن اختلفت أقوال الفقهاء في علة تحريمه.</a:t>
            </a:r>
            <a:endParaRPr lang="en-US" sz="3600" dirty="0">
              <a:cs typeface="Ali-A-Samik" pitchFamily="2" charset="-78"/>
            </a:endParaRPr>
          </a:p>
          <a:p>
            <a:r>
              <a:rPr lang="ar-IQ" sz="3600" dirty="0">
                <a:cs typeface="Ali-A-Samik" pitchFamily="2" charset="-78"/>
              </a:rPr>
              <a:t>فقال الحنفية و الحنابلة: علة تحريم الربا الكيل و الوزن، وعند الشافعية علة التحريم الثمنية، وعند المالكية علة التحريم الثمنية و القوت.</a:t>
            </a:r>
            <a:endParaRPr lang="en-US" sz="3600" dirty="0">
              <a:cs typeface="Ali-A-Samik" pitchFamily="2" charset="-78"/>
            </a:endParaRPr>
          </a:p>
          <a:p>
            <a:r>
              <a:rPr lang="ar-IQ" sz="3600" dirty="0">
                <a:cs typeface="Ali-A-Samik" pitchFamily="2" charset="-78"/>
              </a:rPr>
              <a:t>ومن أمثلة القياس : تحريم المخدرات بأنواعها قياساً على الخمر ، فالعلة مطابقة في فوات العقل والمال . </a:t>
            </a:r>
            <a:endParaRPr lang="en-US" sz="36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40286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500" y="1384301"/>
            <a:ext cx="11112500" cy="3820746"/>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dirty="0">
                <a:cs typeface="Ali-A-Samik" pitchFamily="2" charset="-78"/>
              </a:rPr>
              <a:t>ثالثاً: ونقصد بها اعتبار المآلات عند التشريع؛ من مراعاة المصالح، ودرء المفاسد، فنستطيع من خلالها أن نستنبط منها مقاصد الشريعة.</a:t>
            </a:r>
          </a:p>
          <a:p>
            <a:r>
              <a:rPr lang="ar-IQ" sz="3600" dirty="0">
                <a:cs typeface="Ali-A-Samik" pitchFamily="2" charset="-78"/>
              </a:rPr>
              <a:t>مثل: "النهي عن سب آلهة المشركين: ﴿ وَلَا تَسُبُّوا الَّذِينَ يَدْعُونَ مِنْ دُونِ اللَّهِ فَيَسُبُّوا اللَّهَ عَدْوًا بِغَيْرِ عِلْمٍ كَذَلِكَ زَيَّنَّا لِكُلِّ أُمَّةٍ عَمَلَهُمْ ثُمَّ إِلَى رَبِّهِمْ مَرْجِعُهُمْ فَيُنَبِّئُهُمْ بِمَا كَانُوا يَعْمَلُونَ ﴾ [الأنعام: 108].</a:t>
            </a:r>
          </a:p>
          <a:p>
            <a:endParaRPr lang="ar-IQ" sz="3600" b="1" dirty="0">
              <a:cs typeface="Ali-A-Samik" pitchFamily="2" charset="-78"/>
            </a:endParaRPr>
          </a:p>
          <a:p>
            <a:endParaRPr lang="ar-IQ" sz="3600" b="1" dirty="0">
              <a:cs typeface="Ali-A-Samik" pitchFamily="2" charset="-78"/>
            </a:endParaRPr>
          </a:p>
          <a:p>
            <a:endParaRPr lang="ar-IQ" sz="3600" b="1"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40286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500" y="1384301"/>
            <a:ext cx="11112500" cy="3820746"/>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dirty="0">
                <a:cs typeface="Ali-A-Samik" pitchFamily="2" charset="-78"/>
              </a:rPr>
              <a:t> * حديث رسول الله (ص) لعائشة في نقض الكعبة .</a:t>
            </a:r>
          </a:p>
          <a:p>
            <a:endParaRPr lang="ar-IQ" sz="3600" dirty="0">
              <a:cs typeface="Ali-A-Samik" pitchFamily="2" charset="-78"/>
            </a:endParaRPr>
          </a:p>
          <a:p>
            <a:r>
              <a:rPr lang="ar-IQ" sz="3600" dirty="0">
                <a:cs typeface="Ali-A-Samik" pitchFamily="2" charset="-78"/>
              </a:rPr>
              <a:t>*  عدم قتله (ص) المنافقين مع علمه بنفاقهم .</a:t>
            </a:r>
          </a:p>
          <a:p>
            <a:pPr marL="571500" indent="-571500">
              <a:buFont typeface="Arial" charset="0"/>
              <a:buChar char="•"/>
            </a:pPr>
            <a:endParaRPr lang="ar-IQ" sz="3600" dirty="0">
              <a:cs typeface="Ali-A-Samik" pitchFamily="2" charset="-78"/>
            </a:endParaRPr>
          </a:p>
          <a:p>
            <a:r>
              <a:rPr lang="ar-IQ" sz="3600" dirty="0">
                <a:cs typeface="Ali-A-Samik" pitchFamily="2" charset="-78"/>
              </a:rPr>
              <a:t>*  عمل عمر بن الخطاب في منع التزوّج  من الكتابيات .</a:t>
            </a:r>
          </a:p>
          <a:p>
            <a:endParaRPr lang="ar-IQ" sz="3600" b="1" dirty="0">
              <a:cs typeface="Ali-A-Samik" pitchFamily="2" charset="-78"/>
            </a:endParaRPr>
          </a:p>
          <a:p>
            <a:endParaRPr lang="ar-IQ" sz="3600" b="1" dirty="0">
              <a:cs typeface="Ali-A-Samik" pitchFamily="2" charset="-78"/>
            </a:endParaRPr>
          </a:p>
          <a:p>
            <a:endParaRPr lang="ar-IQ" sz="3600" b="1"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2382490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500" y="1384300"/>
            <a:ext cx="11112500" cy="4817208"/>
          </a:xfrm>
          <a:prstGeom prst="rect">
            <a:avLst/>
          </a:prstGeom>
        </p:spPr>
        <p:txBody>
          <a:bodyPr vert="horz" lIns="91440" tIns="45720" rIns="91440" bIns="45720" rtlCol="0" anchor="t">
            <a:normAutofit fontScale="25000" lnSpcReduction="20000"/>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14400" dirty="0">
                <a:cs typeface="Ali-A-Samik" pitchFamily="2" charset="-78"/>
              </a:rPr>
              <a:t>رابعاً:سكوت الشارع: ونقصد به أن كل ما لم ينص عليه الشارع هو مقصود الشارع.</a:t>
            </a:r>
          </a:p>
          <a:p>
            <a:endParaRPr lang="ar-IQ" sz="14400" dirty="0">
              <a:cs typeface="Ali-A-Samik" pitchFamily="2" charset="-78"/>
            </a:endParaRPr>
          </a:p>
          <a:p>
            <a:r>
              <a:rPr lang="ar-IQ" sz="16000" dirty="0">
                <a:cs typeface="Ali-A-Samik" pitchFamily="2" charset="-78"/>
              </a:rPr>
              <a:t>مثل: الشورى، حيث أمر بها الشارع، ولم يوضح هل هي ملزمة أم معلمة، وحدودها، وكيفية إداراتها، واختيار الخليفة أو الحاكم، فقد توفي رسول الله صلى الله عليه وسلم ولم يبين طريق الاختيار، فهذا يسمى بسكوت الشارع.</a:t>
            </a:r>
          </a:p>
          <a:p>
            <a:endParaRPr lang="ar-IQ" sz="16000" dirty="0">
              <a:cs typeface="Ali-A-Samik" pitchFamily="2" charset="-78"/>
            </a:endParaRPr>
          </a:p>
          <a:p>
            <a:r>
              <a:rPr lang="ar-IQ" sz="16000" dirty="0">
                <a:cs typeface="Ali-A-Samik" pitchFamily="2" charset="-78"/>
              </a:rPr>
              <a:t>سكوته (ص) في مسألة الصلاة في بني قريظة .</a:t>
            </a:r>
          </a:p>
          <a:p>
            <a:r>
              <a:rPr lang="ar-IQ" sz="16000" dirty="0">
                <a:cs typeface="Ali-A-Samik" pitchFamily="2" charset="-78"/>
              </a:rPr>
              <a:t>سكوته (ص) في بيان كفارة من جامع زوجته في نهار رمضان جاهلاً بالتحريم. </a:t>
            </a:r>
          </a:p>
          <a:p>
            <a:endParaRPr lang="ar-IQ" sz="16000" dirty="0">
              <a:cs typeface="Ali-A-Samik" pitchFamily="2" charset="-78"/>
            </a:endParaRPr>
          </a:p>
          <a:p>
            <a:endParaRPr lang="ar-IQ" sz="3600" dirty="0"/>
          </a:p>
          <a:p>
            <a:r>
              <a:rPr lang="ar-IQ" sz="3600" dirty="0"/>
              <a:t> </a:t>
            </a:r>
          </a:p>
          <a:p>
            <a:endParaRPr lang="ar-IQ" sz="3600" b="1" dirty="0">
              <a:cs typeface="Ali-A-Samik" pitchFamily="2" charset="-78"/>
            </a:endParaRPr>
          </a:p>
          <a:p>
            <a:endParaRPr lang="ar-IQ" sz="3600" b="1"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411389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anim calcmode="lin" valueType="num">
                                      <p:cBhvr additive="base">
                                        <p:cTn id="25"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8" end="8"/>
                                            </p:txEl>
                                          </p:spTgt>
                                        </p:tgtEl>
                                        <p:attrNameLst>
                                          <p:attrName>style.visibility</p:attrName>
                                        </p:attrNameLst>
                                      </p:cBhvr>
                                      <p:to>
                                        <p:strVal val="visible"/>
                                      </p:to>
                                    </p:set>
                                    <p:anim calcmode="lin" valueType="num">
                                      <p:cBhvr additive="base">
                                        <p:cTn id="31"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765366"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3200" b="1" dirty="0">
                <a:solidFill>
                  <a:schemeClr val="bg1"/>
                </a:solidFill>
                <a:latin typeface="Rabar_038" panose="02040503050201020203" pitchFamily="18" charset="-78"/>
                <a:cs typeface="Rabar_038" panose="02040503050201020203" pitchFamily="18" charset="-78"/>
              </a:rPr>
              <a:t> مراتب المقاصد باعتبار مدى الحاجة اليها</a:t>
            </a:r>
            <a:endParaRPr lang="ar-SA" sz="32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514901"/>
            <a:ext cx="11264900" cy="4932200"/>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endParaRPr lang="ar-IQ" sz="4000" dirty="0">
              <a:cs typeface="Ali-A-Samik" pitchFamily="2" charset="-78"/>
            </a:endParaRPr>
          </a:p>
          <a:p>
            <a:endParaRPr lang="en-US" sz="40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graphicFrame>
        <p:nvGraphicFramePr>
          <p:cNvPr id="3" name="Diagram 2"/>
          <p:cNvGraphicFramePr/>
          <p:nvPr>
            <p:extLst>
              <p:ext uri="{D42A27DB-BD31-4B8C-83A1-F6EECF244321}">
                <p14:modId xmlns:p14="http://schemas.microsoft.com/office/powerpoint/2010/main" val="3906697537"/>
              </p:ext>
            </p:extLst>
          </p:nvPr>
        </p:nvGraphicFramePr>
        <p:xfrm>
          <a:off x="1885950" y="1524005"/>
          <a:ext cx="8128000" cy="49588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934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2"/>
            <a:ext cx="10876202" cy="1111825"/>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82500" lnSpcReduction="200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endParaRPr lang="ar-IQ" sz="4000" b="1" u="sng" dirty="0">
              <a:solidFill>
                <a:schemeClr val="bg1"/>
              </a:solidFill>
              <a:cs typeface="Ali-A-Samik" pitchFamily="2" charset="-78"/>
            </a:endParaRPr>
          </a:p>
          <a:p>
            <a:pPr algn="ctr"/>
            <a:r>
              <a:rPr lang="ar-IQ" sz="5300" dirty="0">
                <a:solidFill>
                  <a:schemeClr val="bg1"/>
                </a:solidFill>
                <a:cs typeface="Ali-A-Samik" pitchFamily="2" charset="-78"/>
              </a:rPr>
              <a:t>المقاصد الضرورية</a:t>
            </a:r>
            <a:endParaRPr lang="en-US" sz="5300" dirty="0">
              <a:solidFill>
                <a:schemeClr val="bg1"/>
              </a:solidFill>
              <a:cs typeface="Ali-A-Samik" pitchFamily="2" charset="-78"/>
            </a:endParaRPr>
          </a:p>
          <a:p>
            <a:pPr algn="ctr"/>
            <a:endParaRPr lang="ar-SA" sz="4000" b="1" dirty="0">
              <a:solidFill>
                <a:schemeClr val="accent1">
                  <a:lumMod val="20000"/>
                  <a:lumOff val="80000"/>
                </a:schemeClr>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565564"/>
            <a:ext cx="11375736" cy="4405745"/>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dirty="0">
                <a:cs typeface="Ali-A-Samik" pitchFamily="2" charset="-78"/>
              </a:rPr>
              <a:t>وهي ما لابدّ منها في قيام مصالح الدين والدنيا، بحيث إذا فقدت لم تجر مصالح الدنيا على إستقامة، بل على فسادٍ وتهارجٍ وفوت حياة، وفي الأخرى فوت النجاة والنعيم و الرجوع بالخُسران المبين.</a:t>
            </a:r>
            <a:endParaRPr lang="en-US" sz="3600" dirty="0">
              <a:cs typeface="Ali-A-Samik" pitchFamily="2" charset="-78"/>
            </a:endParaRPr>
          </a:p>
          <a:p>
            <a:r>
              <a:rPr lang="ar-IQ" sz="3600" dirty="0">
                <a:cs typeface="Ali-A-Samik" pitchFamily="2" charset="-78"/>
              </a:rPr>
              <a:t>والحفظ يكون لها بأمرين:</a:t>
            </a:r>
            <a:endParaRPr lang="en-US" sz="3600" dirty="0">
              <a:cs typeface="Ali-A-Samik" pitchFamily="2" charset="-78"/>
            </a:endParaRPr>
          </a:p>
          <a:p>
            <a:r>
              <a:rPr lang="ar-IQ" sz="3600" b="1" dirty="0">
                <a:cs typeface="Ali-A-Samik" pitchFamily="2" charset="-78"/>
              </a:rPr>
              <a:t>أحدهما:</a:t>
            </a:r>
            <a:r>
              <a:rPr lang="ar-IQ" sz="3600" dirty="0">
                <a:cs typeface="Ali-A-Samik" pitchFamily="2" charset="-78"/>
              </a:rPr>
              <a:t> ما يقيم أركانها و يثبت قواعدها،وذلك عبارة عن مراعاتها من جانب الوجود.</a:t>
            </a:r>
            <a:endParaRPr lang="en-US" sz="3600" dirty="0">
              <a:cs typeface="Ali-A-Samik" pitchFamily="2" charset="-78"/>
            </a:endParaRPr>
          </a:p>
          <a:p>
            <a:r>
              <a:rPr lang="ar-IQ" sz="3600" b="1" dirty="0">
                <a:cs typeface="Ali-A-Samik" pitchFamily="2" charset="-78"/>
              </a:rPr>
              <a:t>والثاني:</a:t>
            </a:r>
            <a:r>
              <a:rPr lang="ar-IQ" sz="3600" dirty="0">
                <a:cs typeface="Ali-A-Samik" pitchFamily="2" charset="-78"/>
              </a:rPr>
              <a:t> ما يدرأ عنها الإختلال الواقع أو المتوقع فيها، وذلك بمراعاتها من جانب العدم.</a:t>
            </a:r>
            <a:endParaRPr lang="en-US" sz="36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190175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446711"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الكليات الخمس</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917039"/>
            <a:ext cx="11126355" cy="3416961"/>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4000" dirty="0">
                <a:cs typeface="Ali-A-Samik" pitchFamily="2" charset="-78"/>
              </a:rPr>
              <a:t>حصرها جماهير العلماء في خمسة أقسام ،وسمّوها بالكليات الخمس،وهي:</a:t>
            </a:r>
            <a:endParaRPr lang="en-US" sz="4000" dirty="0">
              <a:cs typeface="Ali-A-Samik" pitchFamily="2" charset="-78"/>
            </a:endParaRPr>
          </a:p>
          <a:p>
            <a:r>
              <a:rPr lang="ar-IQ" sz="4000" dirty="0">
                <a:cs typeface="Ali-A-Samik" pitchFamily="2" charset="-78"/>
              </a:rPr>
              <a:t>( حفظ الدين، حفظ النفس ، حفظ العقل ، حفظ النسل، حفظ المال)</a:t>
            </a:r>
            <a:endParaRPr lang="en-US" sz="4000" dirty="0">
              <a:cs typeface="Ali-A-Samik" pitchFamily="2" charset="-78"/>
            </a:endParaRPr>
          </a:p>
          <a:p>
            <a:endParaRPr lang="ar-IQ" sz="4000" dirty="0">
              <a:cs typeface="Ali-A-Samik" pitchFamily="2" charset="-78"/>
            </a:endParaRPr>
          </a:p>
          <a:p>
            <a:r>
              <a:rPr lang="ar-IQ" sz="4000" dirty="0">
                <a:cs typeface="Ali-A-Samik" pitchFamily="2" charset="-78"/>
              </a:rPr>
              <a:t>ومنهم من زاد قسماً سادساً وهو حفظ العرض.</a:t>
            </a:r>
            <a:endParaRPr lang="en-US" sz="40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190861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 calcmode="lin" valueType="num">
                                      <p:cBhvr additive="base">
                                        <p:cTn id="24"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557548"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المقاصد إصطلاحا</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634836"/>
            <a:ext cx="11458864" cy="4812265"/>
          </a:xfrm>
          <a:prstGeom prst="rect">
            <a:avLst/>
          </a:prstGeom>
        </p:spPr>
        <p:txBody>
          <a:bodyPr vert="horz" lIns="91440" tIns="45720" rIns="91440" bIns="45720" rtlCol="0" anchor="t">
            <a:normAutofit lnSpcReduction="10000"/>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dirty="0">
                <a:cs typeface="Ali-A-Samik" pitchFamily="2" charset="-78"/>
              </a:rPr>
              <a:t>أما إصطلاحاً: فلم يكن للقدامى تعريفٌ خاص لهذا العلم، وأما المعاصرين فكانت لهم تعاريف متعددة:</a:t>
            </a:r>
            <a:endParaRPr lang="en-US" sz="3600" dirty="0">
              <a:cs typeface="Ali-A-Samik" pitchFamily="2" charset="-78"/>
            </a:endParaRPr>
          </a:p>
          <a:p>
            <a:r>
              <a:rPr lang="ar-IQ" sz="3600" dirty="0">
                <a:cs typeface="Ali-A-Samik" pitchFamily="2" charset="-78"/>
              </a:rPr>
              <a:t>قال الشيخ محمد الطاهر بن عاشور: المقاصد عبارة عن المعاني و الحكم الملحوظة للشارع في جميع أحوال التشريع أو معظمها.</a:t>
            </a:r>
            <a:endParaRPr lang="en-US" sz="3600" dirty="0">
              <a:cs typeface="Ali-A-Samik" pitchFamily="2" charset="-78"/>
            </a:endParaRPr>
          </a:p>
          <a:p>
            <a:r>
              <a:rPr lang="ar-IQ" sz="3600" dirty="0">
                <a:cs typeface="Ali-A-Samik" pitchFamily="2" charset="-78"/>
              </a:rPr>
              <a:t>وعرّفها علال الفاسي المغربي: معرفة الغاية منها والأسرار التي وضعها الشارع عند كل حكمٍ من أحكامها.</a:t>
            </a:r>
            <a:endParaRPr lang="en-US" sz="3600" dirty="0">
              <a:cs typeface="Ali-A-Samik" pitchFamily="2" charset="-78"/>
            </a:endParaRPr>
          </a:p>
          <a:p>
            <a:r>
              <a:rPr lang="ar-IQ" sz="3600" dirty="0">
                <a:cs typeface="Ali-A-Samik" pitchFamily="2" charset="-78"/>
              </a:rPr>
              <a:t>وعرّفها محمد بن سعد اليوبي: المقاصد هي المعاني و الحكم ونحوها التي راعاها الشارع في التشريع عموماً وخصوصاً من أجل تحقيق المصالح.</a:t>
            </a:r>
            <a:endParaRPr lang="en-US" sz="36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398954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500" y="1459842"/>
            <a:ext cx="9956800" cy="4788558"/>
          </a:xfrm>
          <a:prstGeom prst="rect">
            <a:avLst/>
          </a:prstGeom>
        </p:spPr>
        <p:txBody>
          <a:bodyPr vert="horz" lIns="91440" tIns="45720" rIns="91440" bIns="45720" rtlCol="0" anchor="t">
            <a:no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endParaRPr lang="ar-SA" sz="4400" dirty="0">
              <a:solidFill>
                <a:schemeClr val="accent1">
                  <a:lumMod val="40000"/>
                  <a:lumOff val="60000"/>
                </a:schemeClr>
              </a:solidFill>
              <a:latin typeface="Rabar_036" panose="02040503050201020203" pitchFamily="18" charset="-78"/>
              <a:cs typeface="Ali_K_Alwand" pitchFamily="2" charset="-78"/>
            </a:endParaRPr>
          </a:p>
        </p:txBody>
      </p:sp>
      <p:grpSp>
        <p:nvGrpSpPr>
          <p:cNvPr id="4" name="Group 3"/>
          <p:cNvGrpSpPr/>
          <p:nvPr/>
        </p:nvGrpSpPr>
        <p:grpSpPr>
          <a:xfrm>
            <a:off x="1814207" y="398586"/>
            <a:ext cx="6817823" cy="6302454"/>
            <a:chOff x="1814207" y="1319108"/>
            <a:chExt cx="6817823" cy="5381931"/>
          </a:xfrm>
        </p:grpSpPr>
        <p:sp>
          <p:nvSpPr>
            <p:cNvPr id="5" name="Freeform 4"/>
            <p:cNvSpPr/>
            <p:nvPr/>
          </p:nvSpPr>
          <p:spPr>
            <a:xfrm>
              <a:off x="4455742" y="1319108"/>
              <a:ext cx="1921615" cy="1565146"/>
            </a:xfrm>
            <a:custGeom>
              <a:avLst/>
              <a:gdLst>
                <a:gd name="connsiteX0" fmla="*/ 0 w 1921615"/>
                <a:gd name="connsiteY0" fmla="*/ 782573 h 1565146"/>
                <a:gd name="connsiteX1" fmla="*/ 960808 w 1921615"/>
                <a:gd name="connsiteY1" fmla="*/ 0 h 1565146"/>
                <a:gd name="connsiteX2" fmla="*/ 1921616 w 1921615"/>
                <a:gd name="connsiteY2" fmla="*/ 782573 h 1565146"/>
                <a:gd name="connsiteX3" fmla="*/ 960808 w 1921615"/>
                <a:gd name="connsiteY3" fmla="*/ 1565146 h 1565146"/>
                <a:gd name="connsiteX4" fmla="*/ 0 w 1921615"/>
                <a:gd name="connsiteY4" fmla="*/ 782573 h 15651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1615" h="1565146">
                  <a:moveTo>
                    <a:pt x="0" y="782573"/>
                  </a:moveTo>
                  <a:cubicBezTo>
                    <a:pt x="0" y="350370"/>
                    <a:pt x="430168" y="0"/>
                    <a:pt x="960808" y="0"/>
                  </a:cubicBezTo>
                  <a:cubicBezTo>
                    <a:pt x="1491448" y="0"/>
                    <a:pt x="1921616" y="350370"/>
                    <a:pt x="1921616" y="782573"/>
                  </a:cubicBezTo>
                  <a:cubicBezTo>
                    <a:pt x="1921616" y="1214776"/>
                    <a:pt x="1491448" y="1565146"/>
                    <a:pt x="960808" y="1565146"/>
                  </a:cubicBezTo>
                  <a:cubicBezTo>
                    <a:pt x="430168" y="1565146"/>
                    <a:pt x="0" y="1214776"/>
                    <a:pt x="0" y="782573"/>
                  </a:cubicBezTo>
                  <a:close/>
                </a:path>
              </a:pathLst>
            </a:custGeom>
            <a:blipFill rotWithShape="0">
              <a:blip r:embed="rId3"/>
              <a:tile tx="0" ty="0" sx="100000" sy="100000" flip="none" algn="tl"/>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42374" tIns="290170" rIns="342374" bIns="290170" numCol="1" spcCol="1270" anchor="ctr" anchorCtr="0">
              <a:noAutofit/>
            </a:bodyPr>
            <a:lstStyle/>
            <a:p>
              <a:pPr lvl="0" algn="ctr" defTabSz="2133600">
                <a:lnSpc>
                  <a:spcPct val="90000"/>
                </a:lnSpc>
                <a:spcBef>
                  <a:spcPct val="0"/>
                </a:spcBef>
                <a:spcAft>
                  <a:spcPct val="35000"/>
                </a:spcAft>
              </a:pPr>
              <a:r>
                <a:rPr lang="ar-IQ" sz="4800" dirty="0">
                  <a:cs typeface="Ali_K_Samik" pitchFamily="2" charset="-78"/>
                </a:rPr>
                <a:t>الدين</a:t>
              </a:r>
              <a:endParaRPr lang="en-US" sz="4800" kern="1200" dirty="0">
                <a:cs typeface="Ali_K_Samik" pitchFamily="2" charset="-78"/>
              </a:endParaRPr>
            </a:p>
          </p:txBody>
        </p:sp>
        <p:sp>
          <p:nvSpPr>
            <p:cNvPr id="8" name="Freeform 7"/>
            <p:cNvSpPr/>
            <p:nvPr/>
          </p:nvSpPr>
          <p:spPr>
            <a:xfrm rot="1875715">
              <a:off x="6154686" y="2566598"/>
              <a:ext cx="964693" cy="552075"/>
            </a:xfrm>
            <a:custGeom>
              <a:avLst/>
              <a:gdLst>
                <a:gd name="connsiteX0" fmla="*/ 0 w 964693"/>
                <a:gd name="connsiteY0" fmla="*/ 110415 h 552075"/>
                <a:gd name="connsiteX1" fmla="*/ 688656 w 964693"/>
                <a:gd name="connsiteY1" fmla="*/ 110415 h 552075"/>
                <a:gd name="connsiteX2" fmla="*/ 688656 w 964693"/>
                <a:gd name="connsiteY2" fmla="*/ 0 h 552075"/>
                <a:gd name="connsiteX3" fmla="*/ 964693 w 964693"/>
                <a:gd name="connsiteY3" fmla="*/ 276038 h 552075"/>
                <a:gd name="connsiteX4" fmla="*/ 688656 w 964693"/>
                <a:gd name="connsiteY4" fmla="*/ 552075 h 552075"/>
                <a:gd name="connsiteX5" fmla="*/ 688656 w 964693"/>
                <a:gd name="connsiteY5" fmla="*/ 441660 h 552075"/>
                <a:gd name="connsiteX6" fmla="*/ 0 w 964693"/>
                <a:gd name="connsiteY6" fmla="*/ 441660 h 552075"/>
                <a:gd name="connsiteX7" fmla="*/ 0 w 964693"/>
                <a:gd name="connsiteY7" fmla="*/ 110415 h 55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4693" h="552075">
                  <a:moveTo>
                    <a:pt x="0" y="110415"/>
                  </a:moveTo>
                  <a:lnTo>
                    <a:pt x="688656" y="110415"/>
                  </a:lnTo>
                  <a:lnTo>
                    <a:pt x="688656" y="0"/>
                  </a:lnTo>
                  <a:lnTo>
                    <a:pt x="964693" y="276038"/>
                  </a:lnTo>
                  <a:lnTo>
                    <a:pt x="688656" y="552075"/>
                  </a:lnTo>
                  <a:lnTo>
                    <a:pt x="688656" y="441660"/>
                  </a:lnTo>
                  <a:lnTo>
                    <a:pt x="0" y="441660"/>
                  </a:lnTo>
                  <a:lnTo>
                    <a:pt x="0" y="110415"/>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10414" rIns="165621" bIns="110415" numCol="1" spcCol="1270" anchor="ctr" anchorCtr="0">
              <a:noAutofit/>
            </a:bodyPr>
            <a:lstStyle/>
            <a:p>
              <a:pPr lvl="0" algn="ctr" defTabSz="1111250">
                <a:lnSpc>
                  <a:spcPct val="90000"/>
                </a:lnSpc>
                <a:spcBef>
                  <a:spcPct val="0"/>
                </a:spcBef>
                <a:spcAft>
                  <a:spcPct val="35000"/>
                </a:spcAft>
              </a:pPr>
              <a:endParaRPr lang="en-US" sz="2500" kern="1200"/>
            </a:p>
          </p:txBody>
        </p:sp>
        <p:sp>
          <p:nvSpPr>
            <p:cNvPr id="9" name="Freeform 8"/>
            <p:cNvSpPr/>
            <p:nvPr/>
          </p:nvSpPr>
          <p:spPr>
            <a:xfrm>
              <a:off x="6869724" y="2739367"/>
              <a:ext cx="1762306" cy="1635779"/>
            </a:xfrm>
            <a:custGeom>
              <a:avLst/>
              <a:gdLst>
                <a:gd name="connsiteX0" fmla="*/ 0 w 1635779"/>
                <a:gd name="connsiteY0" fmla="*/ 817890 h 1635779"/>
                <a:gd name="connsiteX1" fmla="*/ 817890 w 1635779"/>
                <a:gd name="connsiteY1" fmla="*/ 0 h 1635779"/>
                <a:gd name="connsiteX2" fmla="*/ 1635780 w 1635779"/>
                <a:gd name="connsiteY2" fmla="*/ 817890 h 1635779"/>
                <a:gd name="connsiteX3" fmla="*/ 817890 w 1635779"/>
                <a:gd name="connsiteY3" fmla="*/ 1635780 h 1635779"/>
                <a:gd name="connsiteX4" fmla="*/ 0 w 1635779"/>
                <a:gd name="connsiteY4" fmla="*/ 817890 h 1635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779" h="1635779">
                  <a:moveTo>
                    <a:pt x="0" y="817890"/>
                  </a:moveTo>
                  <a:cubicBezTo>
                    <a:pt x="0" y="366182"/>
                    <a:pt x="366182" y="0"/>
                    <a:pt x="817890" y="0"/>
                  </a:cubicBezTo>
                  <a:cubicBezTo>
                    <a:pt x="1269598" y="0"/>
                    <a:pt x="1635780" y="366182"/>
                    <a:pt x="1635780" y="817890"/>
                  </a:cubicBezTo>
                  <a:cubicBezTo>
                    <a:pt x="1635780" y="1269598"/>
                    <a:pt x="1269598" y="1635780"/>
                    <a:pt x="817890" y="1635780"/>
                  </a:cubicBezTo>
                  <a:cubicBezTo>
                    <a:pt x="366182" y="1635780"/>
                    <a:pt x="0" y="1269598"/>
                    <a:pt x="0" y="817890"/>
                  </a:cubicBezTo>
                  <a:close/>
                </a:path>
              </a:pathLst>
            </a:custGeom>
            <a:blipFill rotWithShape="0">
              <a:blip r:embed="rId3"/>
              <a:tile tx="0" ty="0" sx="100000" sy="100000" flip="none" algn="tl"/>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00514" tIns="300514" rIns="300514" bIns="300514" numCol="1" spcCol="1270" anchor="ctr" anchorCtr="0">
              <a:noAutofit/>
            </a:bodyPr>
            <a:lstStyle/>
            <a:p>
              <a:pPr lvl="0" algn="ctr" defTabSz="2133600">
                <a:lnSpc>
                  <a:spcPct val="90000"/>
                </a:lnSpc>
                <a:spcBef>
                  <a:spcPct val="0"/>
                </a:spcBef>
                <a:spcAft>
                  <a:spcPct val="35000"/>
                </a:spcAft>
              </a:pPr>
              <a:r>
                <a:rPr lang="ar-IQ" sz="4800" dirty="0">
                  <a:cs typeface="Ali_K_Samik" pitchFamily="2" charset="-78"/>
                </a:rPr>
                <a:t>النفس</a:t>
              </a:r>
              <a:r>
                <a:rPr lang="ar-IQ" sz="4800" kern="1200" dirty="0"/>
                <a:t> </a:t>
              </a:r>
              <a:endParaRPr lang="en-US" sz="4800" kern="1200" dirty="0"/>
            </a:p>
          </p:txBody>
        </p:sp>
        <p:sp>
          <p:nvSpPr>
            <p:cNvPr id="10" name="Freeform 9"/>
            <p:cNvSpPr/>
            <p:nvPr/>
          </p:nvSpPr>
          <p:spPr>
            <a:xfrm rot="17802340">
              <a:off x="6847309" y="4430508"/>
              <a:ext cx="777310" cy="552075"/>
            </a:xfrm>
            <a:custGeom>
              <a:avLst/>
              <a:gdLst>
                <a:gd name="connsiteX0" fmla="*/ 0 w 777310"/>
                <a:gd name="connsiteY0" fmla="*/ 110415 h 552075"/>
                <a:gd name="connsiteX1" fmla="*/ 501273 w 777310"/>
                <a:gd name="connsiteY1" fmla="*/ 110415 h 552075"/>
                <a:gd name="connsiteX2" fmla="*/ 501273 w 777310"/>
                <a:gd name="connsiteY2" fmla="*/ 0 h 552075"/>
                <a:gd name="connsiteX3" fmla="*/ 777310 w 777310"/>
                <a:gd name="connsiteY3" fmla="*/ 276038 h 552075"/>
                <a:gd name="connsiteX4" fmla="*/ 501273 w 777310"/>
                <a:gd name="connsiteY4" fmla="*/ 552075 h 552075"/>
                <a:gd name="connsiteX5" fmla="*/ 501273 w 777310"/>
                <a:gd name="connsiteY5" fmla="*/ 441660 h 552075"/>
                <a:gd name="connsiteX6" fmla="*/ 0 w 777310"/>
                <a:gd name="connsiteY6" fmla="*/ 441660 h 552075"/>
                <a:gd name="connsiteX7" fmla="*/ 0 w 777310"/>
                <a:gd name="connsiteY7" fmla="*/ 110415 h 55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7310" h="552075">
                  <a:moveTo>
                    <a:pt x="777310" y="441660"/>
                  </a:moveTo>
                  <a:lnTo>
                    <a:pt x="276037" y="441660"/>
                  </a:lnTo>
                  <a:lnTo>
                    <a:pt x="276037" y="552075"/>
                  </a:lnTo>
                  <a:lnTo>
                    <a:pt x="0" y="276037"/>
                  </a:lnTo>
                  <a:lnTo>
                    <a:pt x="276037" y="0"/>
                  </a:lnTo>
                  <a:lnTo>
                    <a:pt x="276037" y="110415"/>
                  </a:lnTo>
                  <a:lnTo>
                    <a:pt x="777310" y="110415"/>
                  </a:lnTo>
                  <a:lnTo>
                    <a:pt x="777310" y="44166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65621" tIns="110414" rIns="0" bIns="110415" numCol="1" spcCol="1270" anchor="ctr" anchorCtr="0">
              <a:noAutofit/>
            </a:bodyPr>
            <a:lstStyle/>
            <a:p>
              <a:pPr lvl="0" algn="ctr" defTabSz="1111250">
                <a:lnSpc>
                  <a:spcPct val="90000"/>
                </a:lnSpc>
                <a:spcBef>
                  <a:spcPct val="0"/>
                </a:spcBef>
                <a:spcAft>
                  <a:spcPct val="35000"/>
                </a:spcAft>
              </a:pPr>
              <a:endParaRPr lang="en-US" sz="2500" kern="1200"/>
            </a:p>
          </p:txBody>
        </p:sp>
        <p:sp>
          <p:nvSpPr>
            <p:cNvPr id="11" name="Freeform 10"/>
            <p:cNvSpPr/>
            <p:nvPr/>
          </p:nvSpPr>
          <p:spPr>
            <a:xfrm>
              <a:off x="5826873" y="5063842"/>
              <a:ext cx="1635779" cy="1635779"/>
            </a:xfrm>
            <a:custGeom>
              <a:avLst/>
              <a:gdLst>
                <a:gd name="connsiteX0" fmla="*/ 0 w 1635779"/>
                <a:gd name="connsiteY0" fmla="*/ 817890 h 1635779"/>
                <a:gd name="connsiteX1" fmla="*/ 817890 w 1635779"/>
                <a:gd name="connsiteY1" fmla="*/ 0 h 1635779"/>
                <a:gd name="connsiteX2" fmla="*/ 1635780 w 1635779"/>
                <a:gd name="connsiteY2" fmla="*/ 817890 h 1635779"/>
                <a:gd name="connsiteX3" fmla="*/ 817890 w 1635779"/>
                <a:gd name="connsiteY3" fmla="*/ 1635780 h 1635779"/>
                <a:gd name="connsiteX4" fmla="*/ 0 w 1635779"/>
                <a:gd name="connsiteY4" fmla="*/ 817890 h 1635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779" h="1635779">
                  <a:moveTo>
                    <a:pt x="0" y="817890"/>
                  </a:moveTo>
                  <a:cubicBezTo>
                    <a:pt x="0" y="366182"/>
                    <a:pt x="366182" y="0"/>
                    <a:pt x="817890" y="0"/>
                  </a:cubicBezTo>
                  <a:cubicBezTo>
                    <a:pt x="1269598" y="0"/>
                    <a:pt x="1635780" y="366182"/>
                    <a:pt x="1635780" y="817890"/>
                  </a:cubicBezTo>
                  <a:cubicBezTo>
                    <a:pt x="1635780" y="1269598"/>
                    <a:pt x="1269598" y="1635780"/>
                    <a:pt x="817890" y="1635780"/>
                  </a:cubicBezTo>
                  <a:cubicBezTo>
                    <a:pt x="366182" y="1635780"/>
                    <a:pt x="0" y="1269598"/>
                    <a:pt x="0" y="817890"/>
                  </a:cubicBezTo>
                  <a:close/>
                </a:path>
              </a:pathLst>
            </a:custGeom>
            <a:blipFill rotWithShape="0">
              <a:blip r:embed="rId3"/>
              <a:tile tx="0" ty="0" sx="100000" sy="100000" flip="none" algn="tl"/>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00514" tIns="300514" rIns="300514" bIns="300514" numCol="1" spcCol="1270" anchor="ctr" anchorCtr="0">
              <a:noAutofit/>
            </a:bodyPr>
            <a:lstStyle/>
            <a:p>
              <a:pPr lvl="0" algn="ctr" defTabSz="2133600">
                <a:lnSpc>
                  <a:spcPct val="90000"/>
                </a:lnSpc>
                <a:spcBef>
                  <a:spcPct val="0"/>
                </a:spcBef>
                <a:spcAft>
                  <a:spcPct val="35000"/>
                </a:spcAft>
              </a:pPr>
              <a:r>
                <a:rPr lang="ar-IQ" sz="4800" kern="1200" dirty="0">
                  <a:cs typeface="Ali_K_Samik" pitchFamily="2" charset="-78"/>
                </a:rPr>
                <a:t>العقل</a:t>
              </a:r>
              <a:endParaRPr lang="en-US" sz="4800" kern="1200" dirty="0">
                <a:cs typeface="Ali_K_Samik" pitchFamily="2" charset="-78"/>
              </a:endParaRPr>
            </a:p>
          </p:txBody>
        </p:sp>
        <p:sp>
          <p:nvSpPr>
            <p:cNvPr id="12" name="Freeform 11"/>
            <p:cNvSpPr/>
            <p:nvPr/>
          </p:nvSpPr>
          <p:spPr>
            <a:xfrm rot="21598088">
              <a:off x="4958828" y="5606394"/>
              <a:ext cx="849093" cy="552076"/>
            </a:xfrm>
            <a:custGeom>
              <a:avLst/>
              <a:gdLst>
                <a:gd name="connsiteX0" fmla="*/ 0 w 849092"/>
                <a:gd name="connsiteY0" fmla="*/ 110415 h 552075"/>
                <a:gd name="connsiteX1" fmla="*/ 573055 w 849092"/>
                <a:gd name="connsiteY1" fmla="*/ 110415 h 552075"/>
                <a:gd name="connsiteX2" fmla="*/ 573055 w 849092"/>
                <a:gd name="connsiteY2" fmla="*/ 0 h 552075"/>
                <a:gd name="connsiteX3" fmla="*/ 849092 w 849092"/>
                <a:gd name="connsiteY3" fmla="*/ 276038 h 552075"/>
                <a:gd name="connsiteX4" fmla="*/ 573055 w 849092"/>
                <a:gd name="connsiteY4" fmla="*/ 552075 h 552075"/>
                <a:gd name="connsiteX5" fmla="*/ 573055 w 849092"/>
                <a:gd name="connsiteY5" fmla="*/ 441660 h 552075"/>
                <a:gd name="connsiteX6" fmla="*/ 0 w 849092"/>
                <a:gd name="connsiteY6" fmla="*/ 441660 h 552075"/>
                <a:gd name="connsiteX7" fmla="*/ 0 w 849092"/>
                <a:gd name="connsiteY7" fmla="*/ 110415 h 55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9092" h="552075">
                  <a:moveTo>
                    <a:pt x="849092" y="441660"/>
                  </a:moveTo>
                  <a:lnTo>
                    <a:pt x="276037" y="441660"/>
                  </a:lnTo>
                  <a:lnTo>
                    <a:pt x="276037" y="552075"/>
                  </a:lnTo>
                  <a:lnTo>
                    <a:pt x="0" y="276037"/>
                  </a:lnTo>
                  <a:lnTo>
                    <a:pt x="276037" y="0"/>
                  </a:lnTo>
                  <a:lnTo>
                    <a:pt x="276037" y="110415"/>
                  </a:lnTo>
                  <a:lnTo>
                    <a:pt x="849092" y="110415"/>
                  </a:lnTo>
                  <a:lnTo>
                    <a:pt x="849092" y="44166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65622" tIns="110416" rIns="0" bIns="110414" numCol="1" spcCol="1270" anchor="ctr" anchorCtr="0">
              <a:noAutofit/>
            </a:bodyPr>
            <a:lstStyle/>
            <a:p>
              <a:pPr lvl="0" algn="ctr" defTabSz="1111250">
                <a:lnSpc>
                  <a:spcPct val="90000"/>
                </a:lnSpc>
                <a:spcBef>
                  <a:spcPct val="0"/>
                </a:spcBef>
                <a:spcAft>
                  <a:spcPct val="35000"/>
                </a:spcAft>
              </a:pPr>
              <a:endParaRPr lang="en-US" sz="2500" kern="1200"/>
            </a:p>
          </p:txBody>
        </p:sp>
        <p:sp>
          <p:nvSpPr>
            <p:cNvPr id="13" name="Freeform 12"/>
            <p:cNvSpPr/>
            <p:nvPr/>
          </p:nvSpPr>
          <p:spPr>
            <a:xfrm>
              <a:off x="3276665" y="5065260"/>
              <a:ext cx="1635779" cy="1635779"/>
            </a:xfrm>
            <a:custGeom>
              <a:avLst/>
              <a:gdLst>
                <a:gd name="connsiteX0" fmla="*/ 0 w 1635779"/>
                <a:gd name="connsiteY0" fmla="*/ 817890 h 1635779"/>
                <a:gd name="connsiteX1" fmla="*/ 817890 w 1635779"/>
                <a:gd name="connsiteY1" fmla="*/ 0 h 1635779"/>
                <a:gd name="connsiteX2" fmla="*/ 1635780 w 1635779"/>
                <a:gd name="connsiteY2" fmla="*/ 817890 h 1635779"/>
                <a:gd name="connsiteX3" fmla="*/ 817890 w 1635779"/>
                <a:gd name="connsiteY3" fmla="*/ 1635780 h 1635779"/>
                <a:gd name="connsiteX4" fmla="*/ 0 w 1635779"/>
                <a:gd name="connsiteY4" fmla="*/ 817890 h 1635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779" h="1635779">
                  <a:moveTo>
                    <a:pt x="0" y="817890"/>
                  </a:moveTo>
                  <a:cubicBezTo>
                    <a:pt x="0" y="366182"/>
                    <a:pt x="366182" y="0"/>
                    <a:pt x="817890" y="0"/>
                  </a:cubicBezTo>
                  <a:cubicBezTo>
                    <a:pt x="1269598" y="0"/>
                    <a:pt x="1635780" y="366182"/>
                    <a:pt x="1635780" y="817890"/>
                  </a:cubicBezTo>
                  <a:cubicBezTo>
                    <a:pt x="1635780" y="1269598"/>
                    <a:pt x="1269598" y="1635780"/>
                    <a:pt x="817890" y="1635780"/>
                  </a:cubicBezTo>
                  <a:cubicBezTo>
                    <a:pt x="366182" y="1635780"/>
                    <a:pt x="0" y="1269598"/>
                    <a:pt x="0" y="817890"/>
                  </a:cubicBezTo>
                  <a:close/>
                </a:path>
              </a:pathLst>
            </a:custGeom>
            <a:blipFill rotWithShape="0">
              <a:blip r:embed="rId3"/>
              <a:tile tx="0" ty="0" sx="100000" sy="100000" flip="none" algn="tl"/>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00514" tIns="300514" rIns="300514" bIns="300514" numCol="1" spcCol="1270" anchor="ctr" anchorCtr="0">
              <a:noAutofit/>
            </a:bodyPr>
            <a:lstStyle/>
            <a:p>
              <a:pPr lvl="0" algn="ctr" defTabSz="2133600">
                <a:lnSpc>
                  <a:spcPct val="90000"/>
                </a:lnSpc>
                <a:spcBef>
                  <a:spcPct val="0"/>
                </a:spcBef>
                <a:spcAft>
                  <a:spcPct val="35000"/>
                </a:spcAft>
              </a:pPr>
              <a:r>
                <a:rPr lang="ar-IQ" sz="4800" kern="1200" dirty="0">
                  <a:cs typeface="Ali_K_Samik" pitchFamily="2" charset="-78"/>
                </a:rPr>
                <a:t>المال</a:t>
              </a:r>
              <a:endParaRPr lang="en-US" sz="4800" kern="1200" dirty="0">
                <a:cs typeface="Ali_K_Samik" pitchFamily="2" charset="-78"/>
              </a:endParaRPr>
            </a:p>
          </p:txBody>
        </p:sp>
        <p:sp>
          <p:nvSpPr>
            <p:cNvPr id="14" name="Freeform 13"/>
            <p:cNvSpPr/>
            <p:nvPr/>
          </p:nvSpPr>
          <p:spPr>
            <a:xfrm rot="25101178">
              <a:off x="2878547" y="4435403"/>
              <a:ext cx="987683" cy="552076"/>
            </a:xfrm>
            <a:custGeom>
              <a:avLst/>
              <a:gdLst>
                <a:gd name="connsiteX0" fmla="*/ 0 w 987682"/>
                <a:gd name="connsiteY0" fmla="*/ 110415 h 552075"/>
                <a:gd name="connsiteX1" fmla="*/ 711645 w 987682"/>
                <a:gd name="connsiteY1" fmla="*/ 110415 h 552075"/>
                <a:gd name="connsiteX2" fmla="*/ 711645 w 987682"/>
                <a:gd name="connsiteY2" fmla="*/ 0 h 552075"/>
                <a:gd name="connsiteX3" fmla="*/ 987682 w 987682"/>
                <a:gd name="connsiteY3" fmla="*/ 276038 h 552075"/>
                <a:gd name="connsiteX4" fmla="*/ 711645 w 987682"/>
                <a:gd name="connsiteY4" fmla="*/ 552075 h 552075"/>
                <a:gd name="connsiteX5" fmla="*/ 711645 w 987682"/>
                <a:gd name="connsiteY5" fmla="*/ 441660 h 552075"/>
                <a:gd name="connsiteX6" fmla="*/ 0 w 987682"/>
                <a:gd name="connsiteY6" fmla="*/ 441660 h 552075"/>
                <a:gd name="connsiteX7" fmla="*/ 0 w 987682"/>
                <a:gd name="connsiteY7" fmla="*/ 110415 h 55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87682" h="552075">
                  <a:moveTo>
                    <a:pt x="987682" y="441660"/>
                  </a:moveTo>
                  <a:lnTo>
                    <a:pt x="276037" y="441660"/>
                  </a:lnTo>
                  <a:lnTo>
                    <a:pt x="276037" y="552075"/>
                  </a:lnTo>
                  <a:lnTo>
                    <a:pt x="0" y="276037"/>
                  </a:lnTo>
                  <a:lnTo>
                    <a:pt x="276037" y="0"/>
                  </a:lnTo>
                  <a:lnTo>
                    <a:pt x="276037" y="110415"/>
                  </a:lnTo>
                  <a:lnTo>
                    <a:pt x="987682" y="110415"/>
                  </a:lnTo>
                  <a:lnTo>
                    <a:pt x="987682" y="44166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65622" tIns="110415" rIns="0" bIns="110415" numCol="1" spcCol="1270" anchor="ctr" anchorCtr="0">
              <a:noAutofit/>
            </a:bodyPr>
            <a:lstStyle/>
            <a:p>
              <a:pPr lvl="0" algn="ctr" defTabSz="1111250">
                <a:lnSpc>
                  <a:spcPct val="90000"/>
                </a:lnSpc>
                <a:spcBef>
                  <a:spcPct val="0"/>
                </a:spcBef>
                <a:spcAft>
                  <a:spcPct val="35000"/>
                </a:spcAft>
              </a:pPr>
              <a:endParaRPr lang="en-US" sz="2500" kern="1200"/>
            </a:p>
          </p:txBody>
        </p:sp>
        <p:sp>
          <p:nvSpPr>
            <p:cNvPr id="15" name="Freeform 14"/>
            <p:cNvSpPr/>
            <p:nvPr/>
          </p:nvSpPr>
          <p:spPr>
            <a:xfrm>
              <a:off x="1814207" y="2692435"/>
              <a:ext cx="1635779" cy="1635779"/>
            </a:xfrm>
            <a:custGeom>
              <a:avLst/>
              <a:gdLst>
                <a:gd name="connsiteX0" fmla="*/ 0 w 1635779"/>
                <a:gd name="connsiteY0" fmla="*/ 817890 h 1635779"/>
                <a:gd name="connsiteX1" fmla="*/ 817890 w 1635779"/>
                <a:gd name="connsiteY1" fmla="*/ 0 h 1635779"/>
                <a:gd name="connsiteX2" fmla="*/ 1635780 w 1635779"/>
                <a:gd name="connsiteY2" fmla="*/ 817890 h 1635779"/>
                <a:gd name="connsiteX3" fmla="*/ 817890 w 1635779"/>
                <a:gd name="connsiteY3" fmla="*/ 1635780 h 1635779"/>
                <a:gd name="connsiteX4" fmla="*/ 0 w 1635779"/>
                <a:gd name="connsiteY4" fmla="*/ 817890 h 1635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779" h="1635779">
                  <a:moveTo>
                    <a:pt x="0" y="817890"/>
                  </a:moveTo>
                  <a:cubicBezTo>
                    <a:pt x="0" y="366182"/>
                    <a:pt x="366182" y="0"/>
                    <a:pt x="817890" y="0"/>
                  </a:cubicBezTo>
                  <a:cubicBezTo>
                    <a:pt x="1269598" y="0"/>
                    <a:pt x="1635780" y="366182"/>
                    <a:pt x="1635780" y="817890"/>
                  </a:cubicBezTo>
                  <a:cubicBezTo>
                    <a:pt x="1635780" y="1269598"/>
                    <a:pt x="1269598" y="1635780"/>
                    <a:pt x="817890" y="1635780"/>
                  </a:cubicBezTo>
                  <a:cubicBezTo>
                    <a:pt x="366182" y="1635780"/>
                    <a:pt x="0" y="1269598"/>
                    <a:pt x="0" y="817890"/>
                  </a:cubicBezTo>
                  <a:close/>
                </a:path>
              </a:pathLst>
            </a:custGeom>
            <a:blipFill rotWithShape="0">
              <a:blip r:embed="rId3"/>
              <a:tile tx="0" ty="0" sx="100000" sy="100000" flip="none" algn="tl"/>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00514" tIns="300514" rIns="300514" bIns="300514" numCol="1" spcCol="1270" anchor="ctr" anchorCtr="0">
              <a:noAutofit/>
            </a:bodyPr>
            <a:lstStyle/>
            <a:p>
              <a:pPr lvl="0" algn="ctr" defTabSz="2133600">
                <a:lnSpc>
                  <a:spcPct val="90000"/>
                </a:lnSpc>
                <a:spcBef>
                  <a:spcPct val="0"/>
                </a:spcBef>
                <a:spcAft>
                  <a:spcPct val="35000"/>
                </a:spcAft>
              </a:pPr>
              <a:r>
                <a:rPr lang="ar-IQ" sz="4800" kern="1200" dirty="0">
                  <a:cs typeface="Ali_K_Samik" pitchFamily="2" charset="-78"/>
                </a:rPr>
                <a:t>النسل</a:t>
              </a:r>
              <a:endParaRPr lang="en-US" sz="4800" kern="1200" dirty="0">
                <a:cs typeface="Ali_K_Samik" pitchFamily="2" charset="-78"/>
              </a:endParaRPr>
            </a:p>
          </p:txBody>
        </p:sp>
        <p:sp>
          <p:nvSpPr>
            <p:cNvPr id="16" name="Freeform 15"/>
            <p:cNvSpPr/>
            <p:nvPr/>
          </p:nvSpPr>
          <p:spPr>
            <a:xfrm rot="19989920">
              <a:off x="3385350" y="2561210"/>
              <a:ext cx="1154421" cy="552075"/>
            </a:xfrm>
            <a:custGeom>
              <a:avLst/>
              <a:gdLst>
                <a:gd name="connsiteX0" fmla="*/ 0 w 1154421"/>
                <a:gd name="connsiteY0" fmla="*/ 110415 h 552075"/>
                <a:gd name="connsiteX1" fmla="*/ 878384 w 1154421"/>
                <a:gd name="connsiteY1" fmla="*/ 110415 h 552075"/>
                <a:gd name="connsiteX2" fmla="*/ 878384 w 1154421"/>
                <a:gd name="connsiteY2" fmla="*/ 0 h 552075"/>
                <a:gd name="connsiteX3" fmla="*/ 1154421 w 1154421"/>
                <a:gd name="connsiteY3" fmla="*/ 276038 h 552075"/>
                <a:gd name="connsiteX4" fmla="*/ 878384 w 1154421"/>
                <a:gd name="connsiteY4" fmla="*/ 552075 h 552075"/>
                <a:gd name="connsiteX5" fmla="*/ 878384 w 1154421"/>
                <a:gd name="connsiteY5" fmla="*/ 441660 h 552075"/>
                <a:gd name="connsiteX6" fmla="*/ 0 w 1154421"/>
                <a:gd name="connsiteY6" fmla="*/ 441660 h 552075"/>
                <a:gd name="connsiteX7" fmla="*/ 0 w 1154421"/>
                <a:gd name="connsiteY7" fmla="*/ 110415 h 55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4421" h="552075">
                  <a:moveTo>
                    <a:pt x="0" y="110415"/>
                  </a:moveTo>
                  <a:lnTo>
                    <a:pt x="878384" y="110415"/>
                  </a:lnTo>
                  <a:lnTo>
                    <a:pt x="878384" y="0"/>
                  </a:lnTo>
                  <a:lnTo>
                    <a:pt x="1154421" y="276038"/>
                  </a:lnTo>
                  <a:lnTo>
                    <a:pt x="878384" y="552075"/>
                  </a:lnTo>
                  <a:lnTo>
                    <a:pt x="878384" y="441660"/>
                  </a:lnTo>
                  <a:lnTo>
                    <a:pt x="0" y="441660"/>
                  </a:lnTo>
                  <a:lnTo>
                    <a:pt x="0" y="110415"/>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10415" rIns="165621" bIns="110414" numCol="1" spcCol="1270" anchor="ctr" anchorCtr="0">
              <a:noAutofit/>
            </a:bodyPr>
            <a:lstStyle/>
            <a:p>
              <a:pPr lvl="0" algn="ctr" defTabSz="1111250">
                <a:lnSpc>
                  <a:spcPct val="90000"/>
                </a:lnSpc>
                <a:spcBef>
                  <a:spcPct val="0"/>
                </a:spcBef>
                <a:spcAft>
                  <a:spcPct val="35000"/>
                </a:spcAft>
              </a:pPr>
              <a:endParaRPr lang="en-US" sz="2500" kern="1200"/>
            </a:p>
          </p:txBody>
        </p:sp>
      </p:grpSp>
      <p:sp>
        <p:nvSpPr>
          <p:cNvPr id="17" name="TextBox 16"/>
          <p:cNvSpPr txBox="1"/>
          <p:nvPr/>
        </p:nvSpPr>
        <p:spPr>
          <a:xfrm>
            <a:off x="4095058" y="2830390"/>
            <a:ext cx="2044513" cy="1569660"/>
          </a:xfrm>
          <a:prstGeom prst="rect">
            <a:avLst/>
          </a:prstGeom>
          <a:noFill/>
        </p:spPr>
        <p:txBody>
          <a:bodyPr wrap="square" rtlCol="0">
            <a:spAutoFit/>
          </a:bodyPr>
          <a:lstStyle/>
          <a:p>
            <a:r>
              <a:rPr lang="ar-IQ" sz="4800" dirty="0">
                <a:cs typeface="Ali-A-Samik" pitchFamily="2" charset="-78"/>
              </a:rPr>
              <a:t>الضرورات الخـــمـس</a:t>
            </a:r>
            <a:endParaRPr lang="en-US" sz="4800" dirty="0">
              <a:cs typeface="Ali-A-Samik" pitchFamily="2" charset="-78"/>
            </a:endParaRPr>
          </a:p>
        </p:txBody>
      </p:sp>
      <p:sp>
        <p:nvSpPr>
          <p:cNvPr id="3" name="TextBox 2"/>
          <p:cNvSpPr txBox="1"/>
          <p:nvPr/>
        </p:nvSpPr>
        <p:spPr>
          <a:xfrm>
            <a:off x="9554308" y="631559"/>
            <a:ext cx="2121877" cy="5632311"/>
          </a:xfrm>
          <a:prstGeom prst="rect">
            <a:avLst/>
          </a:prstGeom>
          <a:solidFill>
            <a:schemeClr val="accent2"/>
          </a:solidFill>
        </p:spPr>
        <p:txBody>
          <a:bodyPr wrap="square" rtlCol="0">
            <a:spAutoFit/>
          </a:bodyPr>
          <a:lstStyle/>
          <a:p>
            <a:r>
              <a:rPr lang="ar-IQ" sz="4000" dirty="0">
                <a:cs typeface="Ali-A-Samik" pitchFamily="2" charset="-78"/>
              </a:rPr>
              <a:t>حصرها جماهير العلماء في خمسة أقسام ،وسمّوها بالضروريات الخمس أو الكليات الخمس .</a:t>
            </a:r>
            <a:endParaRPr lang="en-US" sz="4000" dirty="0">
              <a:cs typeface="Ali-A-Samik" pitchFamily="2" charset="-78"/>
            </a:endParaRPr>
          </a:p>
        </p:txBody>
      </p:sp>
    </p:spTree>
    <p:extLst>
      <p:ext uri="{BB962C8B-B14F-4D97-AF65-F5344CB8AC3E}">
        <p14:creationId xmlns:p14="http://schemas.microsoft.com/office/powerpoint/2010/main" val="3145745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499" y="706582"/>
            <a:ext cx="10932391" cy="5740519"/>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4000" dirty="0">
                <a:cs typeface="Ali-A-Samik" pitchFamily="2" charset="-78"/>
              </a:rPr>
              <a:t>للمحافظة على هذه الضروريات أقام الشرع حدوداً من العقوبات:</a:t>
            </a:r>
            <a:endParaRPr lang="en-US" sz="4000" dirty="0">
              <a:cs typeface="Ali-A-Samik" pitchFamily="2" charset="-78"/>
            </a:endParaRPr>
          </a:p>
          <a:p>
            <a:pPr lvl="0"/>
            <a:r>
              <a:rPr lang="ar-IQ" sz="4000" dirty="0">
                <a:cs typeface="Ali-A-Samik" pitchFamily="2" charset="-78"/>
              </a:rPr>
              <a:t>حدُّ الردة في مقابل حفظ الدين .</a:t>
            </a:r>
            <a:endParaRPr lang="en-US" sz="4000" dirty="0">
              <a:cs typeface="Ali-A-Samik" pitchFamily="2" charset="-78"/>
            </a:endParaRPr>
          </a:p>
          <a:p>
            <a:pPr lvl="0"/>
            <a:r>
              <a:rPr lang="ar-IQ" sz="4000" dirty="0">
                <a:cs typeface="Ali-A-Samik" pitchFamily="2" charset="-78"/>
              </a:rPr>
              <a:t>حدُّ القتل قصاصاً في مقابل حفظ النفس .</a:t>
            </a:r>
            <a:endParaRPr lang="en-US" sz="4000" dirty="0">
              <a:cs typeface="Ali-A-Samik" pitchFamily="2" charset="-78"/>
            </a:endParaRPr>
          </a:p>
          <a:p>
            <a:pPr lvl="0"/>
            <a:r>
              <a:rPr lang="ar-IQ" sz="4000" dirty="0">
                <a:cs typeface="Ali-A-Samik" pitchFamily="2" charset="-78"/>
              </a:rPr>
              <a:t>حدُّ الزنى في مقابل حفظ النسل .</a:t>
            </a:r>
            <a:endParaRPr lang="en-US" sz="4000" dirty="0">
              <a:cs typeface="Ali-A-Samik" pitchFamily="2" charset="-78"/>
            </a:endParaRPr>
          </a:p>
          <a:p>
            <a:pPr lvl="0"/>
            <a:r>
              <a:rPr lang="ar-IQ" sz="4000" dirty="0">
                <a:cs typeface="Ali-A-Samik" pitchFamily="2" charset="-78"/>
              </a:rPr>
              <a:t>حدُّ شرب الخمر في مقابل الحفاظ على العقل.</a:t>
            </a:r>
            <a:endParaRPr lang="en-US" sz="4000" dirty="0">
              <a:cs typeface="Ali-A-Samik" pitchFamily="2" charset="-78"/>
            </a:endParaRPr>
          </a:p>
          <a:p>
            <a:pPr lvl="0"/>
            <a:r>
              <a:rPr lang="ar-IQ" sz="4000" dirty="0">
                <a:cs typeface="Ali-A-Samik" pitchFamily="2" charset="-78"/>
              </a:rPr>
              <a:t>حدُّ السرقة في مقابل حفظ المال .</a:t>
            </a:r>
            <a:endParaRPr lang="en-US" sz="4000" dirty="0">
              <a:cs typeface="Ali-A-Samik" pitchFamily="2" charset="-78"/>
            </a:endParaRPr>
          </a:p>
          <a:p>
            <a:pPr lvl="0"/>
            <a:r>
              <a:rPr lang="ar-IQ" sz="4000" dirty="0">
                <a:cs typeface="Ali-A-Samik" pitchFamily="2" charset="-78"/>
              </a:rPr>
              <a:t>حدُّ القذف في مقابل حفظ العرض .</a:t>
            </a:r>
            <a:endParaRPr lang="en-US" sz="4000" dirty="0">
              <a:cs typeface="Ali-A-Samik" pitchFamily="2" charset="-78"/>
            </a:endParaRPr>
          </a:p>
          <a:p>
            <a:endParaRPr lang="ar-SA" sz="40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7020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2"/>
            <a:ext cx="10488275" cy="904008"/>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الدليل على حفظ الضروريات</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233056"/>
            <a:ext cx="11126355" cy="5214046"/>
          </a:xfrm>
          <a:prstGeom prst="rect">
            <a:avLst/>
          </a:prstGeom>
        </p:spPr>
        <p:txBody>
          <a:bodyPr vert="horz" lIns="91440" tIns="45720" rIns="91440" bIns="45720" rtlCol="0" anchor="t">
            <a:no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spcBef>
                <a:spcPts val="0"/>
              </a:spcBef>
            </a:pPr>
            <a:r>
              <a:rPr lang="ar-IQ" sz="3600" dirty="0">
                <a:cs typeface="Ali-A-Samik" pitchFamily="2" charset="-78"/>
              </a:rPr>
              <a:t>((قل تعالوا أتلُ ما حرّم ربكم عليكم ألا </a:t>
            </a:r>
            <a:r>
              <a:rPr lang="ar-IQ" sz="3600" dirty="0">
                <a:solidFill>
                  <a:schemeClr val="accent5"/>
                </a:solidFill>
                <a:cs typeface="Ali-A-Samik" pitchFamily="2" charset="-78"/>
              </a:rPr>
              <a:t>تُشركوا به شيئاً</a:t>
            </a:r>
            <a:r>
              <a:rPr lang="ar-IQ" sz="3600" dirty="0">
                <a:cs typeface="Ali-A-Samik" pitchFamily="2" charset="-78"/>
              </a:rPr>
              <a:t> وبالوالدين إحساناً </a:t>
            </a:r>
          </a:p>
          <a:p>
            <a:pPr algn="just">
              <a:spcBef>
                <a:spcPts val="0"/>
              </a:spcBef>
            </a:pPr>
            <a:r>
              <a:rPr lang="ar-IQ" sz="3600" dirty="0">
                <a:solidFill>
                  <a:schemeClr val="accent5"/>
                </a:solidFill>
                <a:cs typeface="Ali-A-Samik" pitchFamily="2" charset="-78"/>
              </a:rPr>
              <a:t>ولا تَقتلوا أولادكم من إملاقٍ </a:t>
            </a:r>
            <a:r>
              <a:rPr lang="ar-IQ" sz="3600" dirty="0">
                <a:cs typeface="Ali-A-Samik" pitchFamily="2" charset="-78"/>
              </a:rPr>
              <a:t>نحن نَرزقكم وإيّاكم</a:t>
            </a:r>
          </a:p>
          <a:p>
            <a:pPr algn="just">
              <a:spcBef>
                <a:spcPts val="0"/>
              </a:spcBef>
            </a:pPr>
            <a:r>
              <a:rPr lang="ar-IQ" sz="3600" dirty="0">
                <a:cs typeface="Ali-A-Samik" pitchFamily="2" charset="-78"/>
              </a:rPr>
              <a:t> </a:t>
            </a:r>
            <a:r>
              <a:rPr lang="ar-IQ" sz="3600" dirty="0">
                <a:solidFill>
                  <a:schemeClr val="accent5"/>
                </a:solidFill>
                <a:cs typeface="Ali-A-Samik" pitchFamily="2" charset="-78"/>
              </a:rPr>
              <a:t>ولا تَقربوا الفواحش </a:t>
            </a:r>
            <a:r>
              <a:rPr lang="ar-IQ" sz="3600" dirty="0">
                <a:cs typeface="Ali-A-Samik" pitchFamily="2" charset="-78"/>
              </a:rPr>
              <a:t>ما ظهر منها وما بطن </a:t>
            </a:r>
          </a:p>
          <a:p>
            <a:pPr algn="just">
              <a:spcBef>
                <a:spcPts val="0"/>
              </a:spcBef>
            </a:pPr>
            <a:r>
              <a:rPr lang="ar-IQ" sz="3600" dirty="0">
                <a:solidFill>
                  <a:schemeClr val="accent5"/>
                </a:solidFill>
                <a:cs typeface="Ali-A-Samik" pitchFamily="2" charset="-78"/>
              </a:rPr>
              <a:t>ولا تَقتلوا النفس التي حرّم الله إلا بالحق</a:t>
            </a:r>
            <a:r>
              <a:rPr lang="ar-IQ" sz="3600" dirty="0">
                <a:cs typeface="Ali-A-Samik" pitchFamily="2" charset="-78"/>
              </a:rPr>
              <a:t> ذلكم وصّاكم به</a:t>
            </a:r>
          </a:p>
          <a:p>
            <a:pPr algn="just">
              <a:spcBef>
                <a:spcPts val="0"/>
              </a:spcBef>
            </a:pPr>
            <a:r>
              <a:rPr lang="ar-IQ" sz="3600" dirty="0">
                <a:cs typeface="Ali-A-Samik" pitchFamily="2" charset="-78"/>
              </a:rPr>
              <a:t> </a:t>
            </a:r>
            <a:r>
              <a:rPr lang="ar-IQ" sz="3600" dirty="0">
                <a:solidFill>
                  <a:schemeClr val="accent5"/>
                </a:solidFill>
                <a:cs typeface="Ali-A-Samik" pitchFamily="2" charset="-78"/>
              </a:rPr>
              <a:t>لعلكم تَعقلون</a:t>
            </a:r>
            <a:r>
              <a:rPr lang="ar-IQ" sz="3600" dirty="0">
                <a:cs typeface="Ali-A-Samik" pitchFamily="2" charset="-78"/>
              </a:rPr>
              <a:t>، </a:t>
            </a:r>
          </a:p>
          <a:p>
            <a:pPr algn="just">
              <a:spcBef>
                <a:spcPts val="0"/>
              </a:spcBef>
            </a:pPr>
            <a:r>
              <a:rPr lang="ar-IQ" sz="3600" dirty="0">
                <a:solidFill>
                  <a:schemeClr val="accent5"/>
                </a:solidFill>
                <a:cs typeface="Ali-A-Samik" pitchFamily="2" charset="-78"/>
              </a:rPr>
              <a:t>ولا تَقربوا مال اليتيم إلا بالتي هي أحسن</a:t>
            </a:r>
            <a:r>
              <a:rPr lang="ar-IQ" sz="3600" dirty="0">
                <a:cs typeface="Ali-A-Samik" pitchFamily="2" charset="-78"/>
              </a:rPr>
              <a:t> حتى يَبلغ أشده وأُفوا الكيل والميزان بالقسط لا نُكلف نفساً إلا وسعها وإذا قُلتم فاعدلوا ولو كان ذا قُربى وبعهد الله أُوفوا ذلكم وصّاكم به </a:t>
            </a:r>
            <a:r>
              <a:rPr lang="ar-IQ" sz="3600" dirty="0">
                <a:solidFill>
                  <a:schemeClr val="accent5"/>
                </a:solidFill>
                <a:cs typeface="Ali-A-Samik" pitchFamily="2" charset="-78"/>
              </a:rPr>
              <a:t>لعلكم تذكرون</a:t>
            </a:r>
            <a:r>
              <a:rPr lang="ar-IQ" sz="3600" dirty="0">
                <a:cs typeface="Ali-A-Samik" pitchFamily="2" charset="-78"/>
              </a:rPr>
              <a:t>)) الأنعام 151-152.</a:t>
            </a:r>
            <a:endParaRPr lang="en-US" sz="3600" dirty="0">
              <a:cs typeface="Ali-A-Samik" pitchFamily="2" charset="-78"/>
            </a:endParaRPr>
          </a:p>
          <a:p>
            <a:pPr>
              <a:spcBef>
                <a:spcPts val="0"/>
              </a:spcBef>
            </a:pPr>
            <a:endParaRPr lang="en-US" sz="3600" dirty="0">
              <a:cs typeface="Ali-A-Samik" pitchFamily="2" charset="-78"/>
            </a:endParaRPr>
          </a:p>
        </p:txBody>
      </p:sp>
    </p:spTree>
    <p:extLst>
      <p:ext uri="{BB962C8B-B14F-4D97-AF65-F5344CB8AC3E}">
        <p14:creationId xmlns:p14="http://schemas.microsoft.com/office/powerpoint/2010/main" val="347028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 calcmode="lin" valueType="num">
                                      <p:cBhvr additive="base">
                                        <p:cTn id="42"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723802"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ترتيب الضروريات</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569493"/>
            <a:ext cx="11472718"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IQ" sz="4400" dirty="0">
                <a:solidFill>
                  <a:schemeClr val="accent1">
                    <a:lumMod val="40000"/>
                    <a:lumOff val="60000"/>
                  </a:schemeClr>
                </a:solidFill>
                <a:latin typeface="Rabar_036" panose="02040503050201020203" pitchFamily="18" charset="-78"/>
                <a:cs typeface="Ali-A-Samik" pitchFamily="2" charset="-78"/>
              </a:rPr>
              <a:t> </a:t>
            </a:r>
            <a:r>
              <a:rPr lang="ar-IQ" sz="4400" dirty="0">
                <a:cs typeface="Ali-A-Samik" pitchFamily="2" charset="-78"/>
              </a:rPr>
              <a:t>إتفق العلماء في ترتيب الضروريات على أمرين :</a:t>
            </a:r>
            <a:endParaRPr lang="en-US" sz="4400" dirty="0">
              <a:cs typeface="Ali-A-Samik" pitchFamily="2" charset="-78"/>
            </a:endParaRPr>
          </a:p>
          <a:p>
            <a:pPr algn="justLow"/>
            <a:r>
              <a:rPr lang="ar-IQ" sz="4400" dirty="0">
                <a:cs typeface="Ali-A-Samik" pitchFamily="2" charset="-78"/>
              </a:rPr>
              <a:t>أولهما : تقديم الدين على باقي الضروريات، وبعض العلماء قدموا النفس على الدين، بدليل قوله تعالى : (إلا من أكره وقلبه مطمئن بالإيمان) .</a:t>
            </a:r>
            <a:endParaRPr lang="en-US" sz="4400" dirty="0">
              <a:cs typeface="Ali-A-Samik" pitchFamily="2" charset="-78"/>
            </a:endParaRPr>
          </a:p>
          <a:p>
            <a:pPr algn="justLow"/>
            <a:r>
              <a:rPr lang="ar-IQ" sz="4400" dirty="0">
                <a:cs typeface="Ali-A-Samik" pitchFamily="2" charset="-78"/>
              </a:rPr>
              <a:t>ثانيهما:  تقديم النفس على باقي الضروريات سوى الدين.</a:t>
            </a:r>
            <a:endParaRPr lang="en-US" sz="4400" dirty="0">
              <a:cs typeface="Ali-A-Samik" pitchFamily="2" charset="-78"/>
            </a:endParaRPr>
          </a:p>
          <a:p>
            <a:pPr algn="justLow"/>
            <a:endParaRPr lang="ar-SA" sz="44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2165931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1011382" y="190501"/>
            <a:ext cx="9599560"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ترتيب الضروريات</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569493"/>
            <a:ext cx="10502900"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4000" dirty="0">
                <a:cs typeface="Ali-A-Samik" pitchFamily="2" charset="-78"/>
              </a:rPr>
              <a:t>اختلف الفقهاء في أمرين:</a:t>
            </a:r>
            <a:endParaRPr lang="en-US" sz="4000" dirty="0">
              <a:cs typeface="Ali-A-Samik" pitchFamily="2" charset="-78"/>
            </a:endParaRPr>
          </a:p>
          <a:p>
            <a:r>
              <a:rPr lang="ar-IQ" sz="4000" dirty="0">
                <a:cs typeface="Ali-A-Samik" pitchFamily="2" charset="-78"/>
              </a:rPr>
              <a:t>أولهما: بين حفظ النسل و حفظ العقل، أيّهما يُقدّم ؟</a:t>
            </a:r>
            <a:endParaRPr lang="en-US" sz="4000" dirty="0">
              <a:cs typeface="Ali-A-Samik" pitchFamily="2" charset="-78"/>
            </a:endParaRPr>
          </a:p>
          <a:p>
            <a:r>
              <a:rPr lang="ar-IQ" sz="4000" dirty="0">
                <a:cs typeface="Ali-A-Samik" pitchFamily="2" charset="-78"/>
              </a:rPr>
              <a:t>فالآمدي في كتابه الأحكام  جــزم بتقديم النسل على العقل ....</a:t>
            </a:r>
            <a:endParaRPr lang="en-US" sz="4000" dirty="0">
              <a:cs typeface="Ali-A-Samik" pitchFamily="2" charset="-78"/>
            </a:endParaRPr>
          </a:p>
          <a:p>
            <a:r>
              <a:rPr lang="ar-IQ" sz="4000" dirty="0">
                <a:cs typeface="Ali-A-Samik" pitchFamily="2" charset="-78"/>
              </a:rPr>
              <a:t>و ذهب ابن السبكي في جمع الجوامع الى تقديم العقل على النسب ...</a:t>
            </a:r>
            <a:endParaRPr lang="en-US" sz="4000" dirty="0">
              <a:cs typeface="Ali-A-Samik" pitchFamily="2" charset="-78"/>
            </a:endParaRPr>
          </a:p>
          <a:p>
            <a:r>
              <a:rPr lang="ar-IQ" sz="4000" dirty="0">
                <a:cs typeface="Ali-A-Samik" pitchFamily="2" charset="-78"/>
              </a:rPr>
              <a:t>وثانيهما: العِرض والمال أيّهما يُقدّم ؟ فمن ألحق العرض بالنسب والنسل قدّمه على المال، ومنهم من قدّم المال على العِرض .</a:t>
            </a:r>
            <a:endParaRPr lang="en-US" sz="4000" dirty="0">
              <a:cs typeface="Ali-A-Samik" pitchFamily="2" charset="-78"/>
            </a:endParaRPr>
          </a:p>
          <a:p>
            <a:endParaRPr lang="ar-SA" sz="40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289393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2"/>
            <a:ext cx="10488275" cy="904008"/>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حفظ الدين</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233056"/>
            <a:ext cx="11126355" cy="5214046"/>
          </a:xfrm>
          <a:prstGeom prst="rect">
            <a:avLst/>
          </a:prstGeom>
        </p:spPr>
        <p:txBody>
          <a:bodyPr vert="horz" lIns="91440" tIns="45720" rIns="91440" bIns="45720" rtlCol="0" anchor="t">
            <a:no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SA" sz="3600" b="1" u="sng" dirty="0">
                <a:cs typeface="Ali-A-Samik" pitchFamily="2" charset="-78"/>
              </a:rPr>
              <a:t> ماهو الدين  ؟</a:t>
            </a:r>
          </a:p>
          <a:p>
            <a:r>
              <a:rPr lang="ar-IQ" sz="3600" dirty="0">
                <a:cs typeface="Ali-A-Samik" pitchFamily="2" charset="-78"/>
              </a:rPr>
              <a:t>الدين عبارة عن وضعٍ إلهي سائق لذوي العقول باختيارهم إياه الى الصلاح في الحال و الفلاح في المآل .</a:t>
            </a:r>
            <a:endParaRPr lang="en-US" sz="3600" dirty="0">
              <a:cs typeface="Ali-A-Samik" pitchFamily="2" charset="-78"/>
            </a:endParaRPr>
          </a:p>
          <a:p>
            <a:r>
              <a:rPr lang="ar-IQ" sz="3600" dirty="0">
                <a:cs typeface="Ali-A-Samik" pitchFamily="2" charset="-78"/>
              </a:rPr>
              <a:t>والمقصود بالدين هنا:هو الدين الإسلامي المنزل على سيدنا محمد صلى الله عليه وسلم.</a:t>
            </a:r>
            <a:endParaRPr lang="en-US" sz="3600" dirty="0">
              <a:cs typeface="Ali-A-Samik" pitchFamily="2" charset="-78"/>
            </a:endParaRPr>
          </a:p>
          <a:p>
            <a:r>
              <a:rPr lang="ar-SA" sz="3600" dirty="0">
                <a:cs typeface="Ali-A-Samik" pitchFamily="2" charset="-78"/>
              </a:rPr>
              <a:t>وهو الدين الذي تكفل الله بحفظه </a:t>
            </a:r>
          </a:p>
          <a:p>
            <a:r>
              <a:rPr lang="ar-SA" sz="3600" dirty="0">
                <a:cs typeface="Ali-A-Samik" pitchFamily="2" charset="-78"/>
              </a:rPr>
              <a:t>قال تعالى : (( إنّا نحن نزلنا الذكر وإنّا له لحافظون ))</a:t>
            </a:r>
            <a:endParaRPr lang="en-US" sz="3600" dirty="0">
              <a:cs typeface="Ali-A-Samik" pitchFamily="2" charset="-78"/>
            </a:endParaRPr>
          </a:p>
        </p:txBody>
      </p:sp>
    </p:spTree>
    <p:extLst>
      <p:ext uri="{BB962C8B-B14F-4D97-AF65-F5344CB8AC3E}">
        <p14:creationId xmlns:p14="http://schemas.microsoft.com/office/powerpoint/2010/main" val="326120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2"/>
            <a:ext cx="10488275" cy="904008"/>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SA" sz="4000" b="1" dirty="0">
                <a:solidFill>
                  <a:schemeClr val="bg1"/>
                </a:solidFill>
                <a:latin typeface="Rabar_038" panose="02040503050201020203" pitchFamily="18" charset="-78"/>
                <a:cs typeface="Rabar_038" panose="02040503050201020203" pitchFamily="18" charset="-78"/>
              </a:rPr>
              <a:t>وسائل </a:t>
            </a:r>
            <a:r>
              <a:rPr lang="ar-IQ" sz="4000" b="1" dirty="0">
                <a:solidFill>
                  <a:schemeClr val="bg1"/>
                </a:solidFill>
                <a:latin typeface="Rabar_038" panose="02040503050201020203" pitchFamily="18" charset="-78"/>
                <a:cs typeface="Rabar_038" panose="02040503050201020203" pitchFamily="18" charset="-78"/>
              </a:rPr>
              <a:t>حفظ الدين</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233056"/>
            <a:ext cx="11126355" cy="4253344"/>
          </a:xfrm>
          <a:prstGeom prst="rect">
            <a:avLst/>
          </a:prstGeom>
        </p:spPr>
        <p:txBody>
          <a:bodyPr vert="horz" lIns="91440" tIns="45720" rIns="91440" bIns="45720" rtlCol="0" anchor="t">
            <a:no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SA" sz="3600" dirty="0">
                <a:cs typeface="Ali-A-Samik" pitchFamily="2" charset="-78"/>
              </a:rPr>
              <a:t> </a:t>
            </a:r>
            <a:r>
              <a:rPr lang="ar-SA" sz="4400" dirty="0">
                <a:cs typeface="Ali-A-Samik" pitchFamily="2" charset="-78"/>
              </a:rPr>
              <a:t>1- العمل به .</a:t>
            </a:r>
          </a:p>
          <a:p>
            <a:r>
              <a:rPr lang="ar-SA" sz="4400" dirty="0">
                <a:cs typeface="Ali-A-Samik" pitchFamily="2" charset="-78"/>
              </a:rPr>
              <a:t>2- الجهاد من أجله .</a:t>
            </a:r>
          </a:p>
          <a:p>
            <a:r>
              <a:rPr lang="ar-SA" sz="4400" dirty="0">
                <a:cs typeface="Ali-A-Samik" pitchFamily="2" charset="-78"/>
              </a:rPr>
              <a:t>3- الدعوة اليه .</a:t>
            </a:r>
          </a:p>
          <a:p>
            <a:r>
              <a:rPr lang="ar-SA" sz="4400" dirty="0">
                <a:cs typeface="Ali-A-Samik" pitchFamily="2" charset="-78"/>
              </a:rPr>
              <a:t>4- الحكم به .</a:t>
            </a:r>
          </a:p>
          <a:p>
            <a:r>
              <a:rPr lang="ar-SA" sz="4400" dirty="0">
                <a:cs typeface="Ali-A-Samik" pitchFamily="2" charset="-78"/>
              </a:rPr>
              <a:t>5- رد كل ما يخالفه </a:t>
            </a:r>
            <a:r>
              <a:rPr lang="ar-SA" sz="3600" dirty="0">
                <a:cs typeface="Ali-A-Samik" pitchFamily="2" charset="-78"/>
              </a:rPr>
              <a:t>.</a:t>
            </a:r>
            <a:endParaRPr lang="en-US" sz="3600" dirty="0">
              <a:cs typeface="Ali-A-Samik" pitchFamily="2" charset="-78"/>
            </a:endParaRPr>
          </a:p>
        </p:txBody>
      </p:sp>
    </p:spTree>
    <p:extLst>
      <p:ext uri="{BB962C8B-B14F-4D97-AF65-F5344CB8AC3E}">
        <p14:creationId xmlns:p14="http://schemas.microsoft.com/office/powerpoint/2010/main" val="3622933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2"/>
            <a:ext cx="10488275" cy="904008"/>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SA" sz="4000" b="1" dirty="0">
                <a:solidFill>
                  <a:schemeClr val="bg1"/>
                </a:solidFill>
                <a:latin typeface="Rabar_038" panose="02040503050201020203" pitchFamily="18" charset="-78"/>
                <a:cs typeface="Rabar_038" panose="02040503050201020203" pitchFamily="18" charset="-78"/>
              </a:rPr>
              <a:t>وسائل </a:t>
            </a:r>
            <a:r>
              <a:rPr lang="ar-IQ" sz="4000" b="1" dirty="0">
                <a:solidFill>
                  <a:schemeClr val="bg1"/>
                </a:solidFill>
                <a:latin typeface="Rabar_038" panose="02040503050201020203" pitchFamily="18" charset="-78"/>
                <a:cs typeface="Rabar_038" panose="02040503050201020203" pitchFamily="18" charset="-78"/>
              </a:rPr>
              <a:t>حفظ الدين</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233056"/>
            <a:ext cx="11126355" cy="5214046"/>
          </a:xfrm>
          <a:prstGeom prst="rect">
            <a:avLst/>
          </a:prstGeom>
        </p:spPr>
        <p:txBody>
          <a:bodyPr vert="horz" lIns="91440" tIns="45720" rIns="91440" bIns="45720" rtlCol="0" anchor="t">
            <a:no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SA" sz="3600" b="1" u="sng" dirty="0">
                <a:cs typeface="Ali-A-Samik" pitchFamily="2" charset="-78"/>
              </a:rPr>
              <a:t> </a:t>
            </a:r>
          </a:p>
          <a:p>
            <a:r>
              <a:rPr lang="ar-IQ" sz="3600" u="sng" dirty="0">
                <a:cs typeface="Ali-A-Samik" pitchFamily="2" charset="-78"/>
              </a:rPr>
              <a:t>حف</a:t>
            </a:r>
            <a:r>
              <a:rPr lang="ar-SA" sz="3600" u="sng" dirty="0">
                <a:cs typeface="Ali-A-Samik" pitchFamily="2" charset="-78"/>
              </a:rPr>
              <a:t>ظ</a:t>
            </a:r>
            <a:r>
              <a:rPr lang="ar-IQ" sz="3600" u="sng" dirty="0">
                <a:cs typeface="Ali-A-Samik" pitchFamily="2" charset="-78"/>
              </a:rPr>
              <a:t>ه من جانب الوجود</a:t>
            </a:r>
            <a:r>
              <a:rPr lang="ar-IQ" sz="3600" dirty="0">
                <a:cs typeface="Ali-A-Samik" pitchFamily="2" charset="-78"/>
              </a:rPr>
              <a:t>: </a:t>
            </a:r>
            <a:r>
              <a:rPr lang="ar-SA" sz="3600" dirty="0">
                <a:cs typeface="Ali-A-Samik" pitchFamily="2" charset="-78"/>
              </a:rPr>
              <a:t> وذلك ب</a:t>
            </a:r>
            <a:r>
              <a:rPr lang="ar-IQ" sz="3600" dirty="0">
                <a:cs typeface="Ali-A-Samik" pitchFamily="2" charset="-78"/>
              </a:rPr>
              <a:t>المحافظة على ما يقيم أركانه و يثبت قواعده، وذلك ب</a:t>
            </a:r>
            <a:r>
              <a:rPr lang="ar-SA" sz="3600" dirty="0">
                <a:cs typeface="Ali-A-Samik" pitchFamily="2" charset="-78"/>
              </a:rPr>
              <a:t>ــ : 1- </a:t>
            </a:r>
            <a:r>
              <a:rPr lang="ar-IQ" sz="3600" dirty="0">
                <a:cs typeface="Ali-A-Samik" pitchFamily="2" charset="-78"/>
              </a:rPr>
              <a:t>العمل به </a:t>
            </a:r>
            <a:r>
              <a:rPr lang="ar-SA" sz="3600" dirty="0">
                <a:cs typeface="Ali-A-Samik" pitchFamily="2" charset="-78"/>
              </a:rPr>
              <a:t> وذلك بأداء الشعائر من صلاةٍ و حجٍ وزكاةٍ و صيام ..... </a:t>
            </a:r>
          </a:p>
          <a:p>
            <a:r>
              <a:rPr lang="ar-SA" sz="3600" dirty="0">
                <a:cs typeface="Ali-A-Samik" pitchFamily="2" charset="-78"/>
              </a:rPr>
              <a:t> 2- </a:t>
            </a:r>
            <a:r>
              <a:rPr lang="ar-IQ" sz="3600" dirty="0">
                <a:cs typeface="Ali-A-Samik" pitchFamily="2" charset="-78"/>
              </a:rPr>
              <a:t>الحكم به</a:t>
            </a:r>
            <a:r>
              <a:rPr lang="ar-SA" sz="3600" dirty="0">
                <a:cs typeface="Ali-A-Samik" pitchFamily="2" charset="-78"/>
              </a:rPr>
              <a:t> (فلا وربك لايؤمنون حتى يحكموك فيما شجر بينهم)</a:t>
            </a:r>
          </a:p>
          <a:p>
            <a:r>
              <a:rPr lang="ar-SA" sz="3600" dirty="0">
                <a:cs typeface="Ali-A-Samik" pitchFamily="2" charset="-78"/>
              </a:rPr>
              <a:t>  3- </a:t>
            </a:r>
            <a:r>
              <a:rPr lang="ar-IQ" sz="3600" dirty="0">
                <a:cs typeface="Ali-A-Samik" pitchFamily="2" charset="-78"/>
              </a:rPr>
              <a:t>الدعوة اليه</a:t>
            </a:r>
            <a:r>
              <a:rPr lang="ar-SA" sz="3600" dirty="0">
                <a:cs typeface="Ali-A-Samik" pitchFamily="2" charset="-78"/>
              </a:rPr>
              <a:t> (ولتكن منكم أمة يدعون الى الخير ويأمرون بالمعروف و ينهون عن المنكر)  وكذلك قوله: (كنتم خير أمة أخرجت للناس تأمرون بالمعروف و تنهون عن المنكر وتؤمنون بالله)   ، وقوله (ص): بلغوا عني ولو آية.</a:t>
            </a:r>
          </a:p>
          <a:p>
            <a:r>
              <a:rPr lang="ar-SA" sz="3600" dirty="0">
                <a:cs typeface="Ali-A-Samik" pitchFamily="2" charset="-78"/>
              </a:rPr>
              <a:t>  4- </a:t>
            </a:r>
            <a:r>
              <a:rPr lang="ar-IQ" sz="3600" dirty="0">
                <a:cs typeface="Ali-A-Samik" pitchFamily="2" charset="-78"/>
              </a:rPr>
              <a:t>الجهاد من أجله </a:t>
            </a:r>
            <a:r>
              <a:rPr lang="ar-SA" sz="3600" dirty="0">
                <a:cs typeface="Ali-A-Samik" pitchFamily="2" charset="-78"/>
              </a:rPr>
              <a:t>( و جاهدوا في الله حق جهاده ) .</a:t>
            </a:r>
            <a:endParaRPr lang="en-US" sz="3600" dirty="0">
              <a:cs typeface="Ali-A-Samik" pitchFamily="2" charset="-78"/>
            </a:endParaRPr>
          </a:p>
        </p:txBody>
      </p:sp>
    </p:spTree>
    <p:extLst>
      <p:ext uri="{BB962C8B-B14F-4D97-AF65-F5344CB8AC3E}">
        <p14:creationId xmlns:p14="http://schemas.microsoft.com/office/powerpoint/2010/main" val="1155903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2"/>
            <a:ext cx="10488275" cy="904008"/>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SA" sz="4000" b="1" dirty="0">
                <a:solidFill>
                  <a:schemeClr val="bg1"/>
                </a:solidFill>
                <a:latin typeface="Rabar_038" panose="02040503050201020203" pitchFamily="18" charset="-78"/>
                <a:cs typeface="Rabar_038" panose="02040503050201020203" pitchFamily="18" charset="-78"/>
              </a:rPr>
              <a:t>وسائل </a:t>
            </a:r>
            <a:r>
              <a:rPr lang="ar-IQ" sz="4000" b="1" dirty="0">
                <a:solidFill>
                  <a:schemeClr val="bg1"/>
                </a:solidFill>
                <a:latin typeface="Rabar_038" panose="02040503050201020203" pitchFamily="18" charset="-78"/>
                <a:cs typeface="Rabar_038" panose="02040503050201020203" pitchFamily="18" charset="-78"/>
              </a:rPr>
              <a:t>حفظ الدين</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233056"/>
            <a:ext cx="11126355" cy="5214046"/>
          </a:xfrm>
          <a:prstGeom prst="rect">
            <a:avLst/>
          </a:prstGeom>
        </p:spPr>
        <p:txBody>
          <a:bodyPr vert="horz" lIns="91440" tIns="45720" rIns="91440" bIns="45720" rtlCol="0" anchor="t">
            <a:no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endParaRPr lang="ar-SA" sz="3600" u="sng" dirty="0">
              <a:cs typeface="Ali-A-Samik" pitchFamily="2" charset="-78"/>
            </a:endParaRPr>
          </a:p>
          <a:p>
            <a:r>
              <a:rPr lang="ar-IQ" sz="3600" u="sng" dirty="0">
                <a:cs typeface="Ali-A-Samik" pitchFamily="2" charset="-78"/>
              </a:rPr>
              <a:t>وحفظه من جانب العدم</a:t>
            </a:r>
            <a:r>
              <a:rPr lang="ar-IQ" sz="3600" dirty="0">
                <a:cs typeface="Ali-A-Samik" pitchFamily="2" charset="-78"/>
              </a:rPr>
              <a:t>: </a:t>
            </a:r>
            <a:r>
              <a:rPr lang="ar-SA" sz="3600" dirty="0">
                <a:cs typeface="Ali-A-Samik" pitchFamily="2" charset="-78"/>
              </a:rPr>
              <a:t>وذلك ب</a:t>
            </a:r>
            <a:r>
              <a:rPr lang="ar-IQ" sz="3600" dirty="0">
                <a:cs typeface="Ali-A-Samik" pitchFamily="2" charset="-78"/>
              </a:rPr>
              <a:t>الرد على كل ما يخالفه من الأقوال والأعمال، وهذا من واجب العلماء والحكام، فالعلماء هم حراس الشريعة و حماتها، والحكام هم المنفذون لأحكام الله .</a:t>
            </a:r>
            <a:endParaRPr lang="en-US" sz="3600" dirty="0">
              <a:cs typeface="Ali-A-Samik" pitchFamily="2" charset="-78"/>
            </a:endParaRPr>
          </a:p>
        </p:txBody>
      </p:sp>
    </p:spTree>
    <p:extLst>
      <p:ext uri="{BB962C8B-B14F-4D97-AF65-F5344CB8AC3E}">
        <p14:creationId xmlns:p14="http://schemas.microsoft.com/office/powerpoint/2010/main" val="3998717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2"/>
            <a:ext cx="10488275" cy="904008"/>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SA" sz="4000" b="1" dirty="0">
                <a:solidFill>
                  <a:schemeClr val="bg1"/>
                </a:solidFill>
                <a:latin typeface="Rabar_038" panose="02040503050201020203" pitchFamily="18" charset="-78"/>
                <a:cs typeface="Rabar_038" panose="02040503050201020203" pitchFamily="18" charset="-78"/>
              </a:rPr>
              <a:t>علاقة </a:t>
            </a:r>
            <a:r>
              <a:rPr lang="ar-IQ" sz="4000" b="1" dirty="0">
                <a:solidFill>
                  <a:schemeClr val="bg1"/>
                </a:solidFill>
                <a:latin typeface="Rabar_038" panose="02040503050201020203" pitchFamily="18" charset="-78"/>
                <a:cs typeface="Rabar_038" panose="02040503050201020203" pitchFamily="18" charset="-78"/>
              </a:rPr>
              <a:t>حفظ الدين</a:t>
            </a:r>
            <a:r>
              <a:rPr lang="ar-SA" sz="4000" b="1" dirty="0">
                <a:solidFill>
                  <a:schemeClr val="bg1"/>
                </a:solidFill>
                <a:latin typeface="Rabar_038" panose="02040503050201020203" pitchFamily="18" charset="-78"/>
                <a:cs typeface="Rabar_038" panose="02040503050201020203" pitchFamily="18" charset="-78"/>
              </a:rPr>
              <a:t> بالضروريات الأخرى</a:t>
            </a:r>
          </a:p>
        </p:txBody>
      </p:sp>
      <p:sp>
        <p:nvSpPr>
          <p:cNvPr id="7" name="عنصر نائب للمحتوى 2"/>
          <p:cNvSpPr txBox="1">
            <a:spLocks/>
          </p:cNvSpPr>
          <p:nvPr/>
        </p:nvSpPr>
        <p:spPr>
          <a:xfrm>
            <a:off x="317499" y="1233056"/>
            <a:ext cx="11126355" cy="5214046"/>
          </a:xfrm>
          <a:prstGeom prst="rect">
            <a:avLst/>
          </a:prstGeom>
        </p:spPr>
        <p:txBody>
          <a:bodyPr vert="horz" lIns="91440" tIns="45720" rIns="91440" bIns="45720" rtlCol="0" anchor="t">
            <a:no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endParaRPr lang="ar-SA" sz="3600" u="sng" dirty="0">
              <a:cs typeface="Ali-A-Samik" pitchFamily="2" charset="-78"/>
            </a:endParaRPr>
          </a:p>
          <a:p>
            <a:r>
              <a:rPr lang="ar-SA" sz="3600" dirty="0">
                <a:cs typeface="Ali-A-Samik" pitchFamily="2" charset="-78"/>
              </a:rPr>
              <a:t>حفظ الدين أصل الضروريات، فبه يُحفظ النفس و العقل  والمال و النسل .</a:t>
            </a:r>
          </a:p>
          <a:p>
            <a:r>
              <a:rPr lang="ar-SA" sz="3600" dirty="0">
                <a:cs typeface="Ali-A-Samik" pitchFamily="2" charset="-78"/>
              </a:rPr>
              <a:t>فإذا فُقد الدين دخل الفساد في الضروريات الأخرى، ولهذا جعله العلماء في مقدمة الضروريات، فالنفوس تُغتال، والعقول تتجمد، و الأموال تختلس، والأهراض تنتهك.</a:t>
            </a:r>
          </a:p>
          <a:p>
            <a:r>
              <a:rPr lang="ar-SA" sz="3600" dirty="0">
                <a:cs typeface="Ali-A-Samik" pitchFamily="2" charset="-78"/>
              </a:rPr>
              <a:t>النصوص الدينية كلها تأمر بالحفاظ على الضروريات الأخرى . </a:t>
            </a:r>
          </a:p>
          <a:p>
            <a:endParaRPr lang="en-US" sz="3600" dirty="0">
              <a:cs typeface="Ali-A-Samik" pitchFamily="2" charset="-78"/>
            </a:endParaRPr>
          </a:p>
        </p:txBody>
      </p:sp>
    </p:spTree>
    <p:extLst>
      <p:ext uri="{BB962C8B-B14F-4D97-AF65-F5344CB8AC3E}">
        <p14:creationId xmlns:p14="http://schemas.microsoft.com/office/powerpoint/2010/main" val="1455606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 calcmode="lin" valueType="num">
                                      <p:cBhvr additive="base">
                                        <p:cTn id="18"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 calcmode="lin" valueType="num">
                                      <p:cBhvr additive="base">
                                        <p:cTn id="24"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692727" y="408809"/>
            <a:ext cx="10487891" cy="5604064"/>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just"/>
            <a:endParaRPr lang="ar-IQ" sz="4000" dirty="0">
              <a:solidFill>
                <a:schemeClr val="bg1"/>
              </a:solidFill>
              <a:cs typeface="Ali-A-Samik" pitchFamily="2" charset="-78"/>
            </a:endParaRPr>
          </a:p>
          <a:p>
            <a:pPr algn="just"/>
            <a:r>
              <a:rPr lang="ar-IQ" sz="4000" dirty="0">
                <a:solidFill>
                  <a:schemeClr val="bg1"/>
                </a:solidFill>
                <a:cs typeface="Ali-A-Samik" pitchFamily="2" charset="-78"/>
              </a:rPr>
              <a:t>الخلاصة: إنّ المقاصد الشرعية هي : جملة ما أراد الشارع الحكيم من مصالح تترتب على الأحكام الشرعية، وذلك كمصلحة الصوم والتي هي بلوغ التقوى،ومصلحة الجهاد والتي هي صد العدوان والذب عن الأمة، ومصلحة الزواج وهي غض البصر وتحصين الفرج وإنجاب الذرية وإعمار الكون.</a:t>
            </a:r>
            <a:endParaRPr lang="en-US" sz="4000" dirty="0">
              <a:solidFill>
                <a:schemeClr val="bg1"/>
              </a:solidFill>
              <a:cs typeface="Ali-A-Samik" pitchFamily="2" charset="-78"/>
            </a:endParaRPr>
          </a:p>
          <a:p>
            <a:pPr algn="just"/>
            <a:r>
              <a:rPr lang="ar-IQ" sz="4000" dirty="0">
                <a:solidFill>
                  <a:schemeClr val="bg1"/>
                </a:solidFill>
                <a:cs typeface="Ali-A-Samik" pitchFamily="2" charset="-78"/>
              </a:rPr>
              <a:t>وهذه المصالح كثيرة ومتنوعة ، وهي تجتمع في مصلحة كبرى وغاية كلية، وهي:تحقيق عبادة الله،وإصلاح المخلوق، وإسعاده في الدنيا والآخرة، قال تعالى: ولقد بعثنا في كل أمة رسولاً أن أعبدوا الله واجتنبوا الطاغوت ...</a:t>
            </a:r>
            <a:endParaRPr lang="en-US" sz="4000" dirty="0">
              <a:solidFill>
                <a:schemeClr val="bg1"/>
              </a:solidFill>
              <a:cs typeface="Ali-A-Samik" pitchFamily="2" charset="-78"/>
            </a:endParaRPr>
          </a:p>
          <a:p>
            <a:pPr algn="ctr"/>
            <a:endParaRPr lang="ar-SA" sz="4000" b="1" dirty="0">
              <a:solidFill>
                <a:schemeClr val="accent1">
                  <a:lumMod val="20000"/>
                  <a:lumOff val="80000"/>
                </a:schemeClr>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917039"/>
            <a:ext cx="9956800" cy="4530062"/>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279792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nodePh="1">
                                  <p:stCondLst>
                                    <p:cond delay="0"/>
                                  </p:stCondLst>
                                  <p:endCondLst>
                                    <p:cond evt="begin" delay="0">
                                      <p:tn val="10"/>
                                    </p:cond>
                                  </p:end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9350548"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حفظ النفس</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2567053"/>
            <a:ext cx="11209482" cy="3210325"/>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4000" b="1" u="sng" dirty="0">
                <a:cs typeface="Ali-A-Samik" pitchFamily="2" charset="-78"/>
              </a:rPr>
              <a:t>حفظ النفس:</a:t>
            </a:r>
            <a:r>
              <a:rPr lang="ar-IQ" sz="4000" dirty="0">
                <a:cs typeface="Ali-A-Samik" pitchFamily="2" charset="-78"/>
              </a:rPr>
              <a:t> يقصد بها حماية النفس المعصومة من القتل.</a:t>
            </a:r>
          </a:p>
          <a:p>
            <a:r>
              <a:rPr lang="ar-IQ" sz="4000" dirty="0">
                <a:cs typeface="Ali-A-Samik" pitchFamily="2" charset="-78"/>
              </a:rPr>
              <a:t> وليس المراد منها حماية النفس المسلمة فقط، فتحفظ نفس المسلمين بالإسلام، ونفس أهل الكتاب </a:t>
            </a:r>
            <a:r>
              <a:rPr lang="ar-IQ" sz="4000">
                <a:cs typeface="Ali-A-Samik" pitchFamily="2" charset="-78"/>
              </a:rPr>
              <a:t>بدفع الجزية، </a:t>
            </a:r>
            <a:r>
              <a:rPr lang="ar-IQ" sz="4000" dirty="0">
                <a:cs typeface="Ali-A-Samik" pitchFamily="2" charset="-78"/>
              </a:rPr>
              <a:t>و الحربيين بالأمان . </a:t>
            </a:r>
            <a:endParaRPr lang="en-US" sz="40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347028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723802"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وسائل حفظ النفس</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569493"/>
            <a:ext cx="11334173"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IQ" sz="4400" dirty="0">
                <a:cs typeface="Ali-A-Samik" pitchFamily="2" charset="-78"/>
              </a:rPr>
              <a:t>مما شرع لحفظ النفس : </a:t>
            </a:r>
          </a:p>
          <a:p>
            <a:pPr algn="justLow"/>
            <a:r>
              <a:rPr lang="ar-IQ" sz="4400" dirty="0">
                <a:cs typeface="Ali-A-Samik" pitchFamily="2" charset="-78"/>
              </a:rPr>
              <a:t>1- تحريم الإعتداء عليها، قوله تعالى: ولا تقتلوا النفس التي حرّم اللهُ إلا بالحق،ومن قُتل مظلوماً فقد جعلنا لوّليه سلطاناً فلا يسرف في القتل.</a:t>
            </a:r>
          </a:p>
          <a:p>
            <a:pPr algn="justLow"/>
            <a:r>
              <a:rPr lang="ar-IQ" sz="4400" dirty="0">
                <a:cs typeface="Ali-A-Samik" pitchFamily="2" charset="-78"/>
              </a:rPr>
              <a:t>2- سد الذرائع المؤدية الى القتل، كحرمة</a:t>
            </a:r>
            <a:r>
              <a:rPr lang="en-US" sz="4400" dirty="0">
                <a:cs typeface="Ali-A-Samik" pitchFamily="2" charset="-78"/>
              </a:rPr>
              <a:t> </a:t>
            </a:r>
            <a:r>
              <a:rPr lang="ar-SA" sz="4400" dirty="0">
                <a:cs typeface="Ali-A-Samik" pitchFamily="2" charset="-78"/>
              </a:rPr>
              <a:t>الإعتداء على الغير، و بيع السلاح، ونبذ المشاجرة و العداوة المؤذية الى القتل الى غير ذلك.</a:t>
            </a:r>
            <a:endParaRPr lang="ar-IQ" sz="4400" dirty="0">
              <a:cs typeface="Ali-A-Samik" pitchFamily="2" charset="-78"/>
            </a:endParaRPr>
          </a:p>
          <a:p>
            <a:pPr algn="justLow"/>
            <a:endParaRPr lang="en-US" sz="44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336993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723802"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وسائل حفظ النفس</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569493"/>
            <a:ext cx="11334173"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SA" sz="4400" dirty="0">
                <a:cs typeface="Ali-A-Samik" pitchFamily="2" charset="-78"/>
              </a:rPr>
              <a:t>3</a:t>
            </a:r>
            <a:r>
              <a:rPr lang="ar-IQ" sz="4400" dirty="0">
                <a:cs typeface="Ali-A-Samik" pitchFamily="2" charset="-78"/>
              </a:rPr>
              <a:t>- </a:t>
            </a:r>
            <a:r>
              <a:rPr lang="ar-SA" sz="4400" dirty="0">
                <a:cs typeface="Ali-A-Samik" pitchFamily="2" charset="-78"/>
              </a:rPr>
              <a:t>القصاص</a:t>
            </a:r>
            <a:r>
              <a:rPr lang="ar-IQ" sz="4400" dirty="0">
                <a:cs typeface="Ali-A-Samik" pitchFamily="2" charset="-78"/>
              </a:rPr>
              <a:t>، قوله تعالى: </a:t>
            </a:r>
            <a:r>
              <a:rPr lang="ar-SA" sz="4400" dirty="0">
                <a:cs typeface="Ali-A-Samik" pitchFamily="2" charset="-78"/>
              </a:rPr>
              <a:t>يأيها الذين آمنوا كتب عليكم القصاص في القتلى </a:t>
            </a:r>
            <a:r>
              <a:rPr lang="ar-IQ" sz="4400" dirty="0">
                <a:cs typeface="Ali-A-Samik" pitchFamily="2" charset="-78"/>
              </a:rPr>
              <a:t>.</a:t>
            </a:r>
          </a:p>
          <a:p>
            <a:pPr lvl="0" algn="justLow"/>
            <a:r>
              <a:rPr lang="ar-IQ" sz="4400" dirty="0">
                <a:cs typeface="Ali-A-Samik" pitchFamily="2" charset="-78"/>
              </a:rPr>
              <a:t>4- ضرورة إقامة البينة في قتل النفس </a:t>
            </a:r>
            <a:r>
              <a:rPr lang="ar-SA" sz="4400" dirty="0">
                <a:cs typeface="Ali-A-Samik" pitchFamily="2" charset="-78"/>
              </a:rPr>
              <a:t>، وذلك بالإقرار أو البينة.</a:t>
            </a:r>
          </a:p>
          <a:p>
            <a:pPr algn="justLow"/>
            <a:r>
              <a:rPr lang="ar-SA" sz="4400" dirty="0">
                <a:cs typeface="Ali-A-Samik" pitchFamily="2" charset="-78"/>
              </a:rPr>
              <a:t>5-</a:t>
            </a:r>
            <a:r>
              <a:rPr lang="ar-IQ" sz="4400" dirty="0">
                <a:cs typeface="Ali-A-Samik" pitchFamily="2" charset="-78"/>
              </a:rPr>
              <a:t>ضمان النفس إما بقصاص أو دية فلا يذهب دمه هدراً</a:t>
            </a:r>
            <a:r>
              <a:rPr lang="ar-SA" sz="4400" dirty="0">
                <a:cs typeface="Ali-A-Samik" pitchFamily="2" charset="-78"/>
              </a:rPr>
              <a:t> ... وذلك بين أقسام القتل كــ(العمد ، شبه العمد ، الخطأ ) .</a:t>
            </a:r>
          </a:p>
          <a:p>
            <a:pPr algn="justLow"/>
            <a:r>
              <a:rPr lang="ar-SA" sz="4400" dirty="0">
                <a:cs typeface="Ali-A-Samik" pitchFamily="2" charset="-78"/>
              </a:rPr>
              <a:t>فالعمد تجب فيه: العفو، أو القصاص، أو الديّة المغلظة.</a:t>
            </a:r>
          </a:p>
          <a:p>
            <a:pPr algn="justLow"/>
            <a:endParaRPr lang="en-US" sz="4400" dirty="0">
              <a:cs typeface="Ali-A-Samik" pitchFamily="2" charset="-78"/>
            </a:endParaRPr>
          </a:p>
          <a:p>
            <a:pPr lvl="0" algn="justLow"/>
            <a:endParaRPr lang="en-US" sz="44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137087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723802"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وسائل حفظ النفس</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384300"/>
            <a:ext cx="11334173" cy="5330399"/>
          </a:xfrm>
          <a:prstGeom prst="rect">
            <a:avLst/>
          </a:prstGeom>
        </p:spPr>
        <p:txBody>
          <a:bodyPr vert="horz" lIns="91440" tIns="45720" rIns="91440" bIns="45720" rtlCol="0" anchor="t">
            <a:normAutofit lnSpcReduction="10000"/>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SA" sz="4400" dirty="0">
                <a:cs typeface="Ali-A-Samik" pitchFamily="2" charset="-78"/>
              </a:rPr>
              <a:t>شبه العمد : أنْ يقصد الضرب بما لايُقتل غالباً .</a:t>
            </a:r>
          </a:p>
          <a:p>
            <a:pPr algn="justLow"/>
            <a:r>
              <a:rPr lang="ar-SA" sz="4400" dirty="0">
                <a:cs typeface="Ali-A-Samik" pitchFamily="2" charset="-78"/>
              </a:rPr>
              <a:t>ففيه: العفو ، والديّة (ولكن الديّة على العاقلة) .</a:t>
            </a:r>
          </a:p>
          <a:p>
            <a:pPr algn="justLow"/>
            <a:r>
              <a:rPr lang="ar-SA" sz="4400" dirty="0">
                <a:cs typeface="Ali-A-Samik" pitchFamily="2" charset="-78"/>
              </a:rPr>
              <a:t>الخطأ : فهو قتلٌ لا يُراد به القتل غالباً.</a:t>
            </a:r>
          </a:p>
          <a:p>
            <a:pPr algn="justLow"/>
            <a:r>
              <a:rPr lang="ar-SA" sz="4400" dirty="0">
                <a:cs typeface="Ali-A-Samik" pitchFamily="2" charset="-78"/>
              </a:rPr>
              <a:t>ففيه : العفو ، الديّة (ولكن الديّة على العاقلة مخففة مؤجلة) .</a:t>
            </a:r>
          </a:p>
          <a:p>
            <a:pPr lvl="0" algn="justLow"/>
            <a:r>
              <a:rPr lang="ar-SA" sz="4400" dirty="0">
                <a:cs typeface="Ali-A-Samik" pitchFamily="2" charset="-78"/>
              </a:rPr>
              <a:t>6-</a:t>
            </a:r>
            <a:r>
              <a:rPr lang="ar-IQ" sz="4400" dirty="0">
                <a:cs typeface="Ali-A-Samik" pitchFamily="2" charset="-78"/>
              </a:rPr>
              <a:t>تأخير القصاص إذا خشي الضرر بالغير كالقصاص من الحامل .</a:t>
            </a:r>
            <a:endParaRPr lang="en-US" sz="4400" dirty="0">
              <a:cs typeface="Ali-A-Samik" pitchFamily="2" charset="-78"/>
            </a:endParaRPr>
          </a:p>
          <a:p>
            <a:pPr lvl="0" algn="justLow"/>
            <a:r>
              <a:rPr lang="ar-SA" sz="4400" dirty="0">
                <a:cs typeface="Ali-A-Samik" pitchFamily="2" charset="-78"/>
              </a:rPr>
              <a:t>7-</a:t>
            </a:r>
            <a:r>
              <a:rPr lang="ar-IQ" sz="4400" dirty="0">
                <a:cs typeface="Ali-A-Samik" pitchFamily="2" charset="-78"/>
              </a:rPr>
              <a:t>العفو عن القصاص من باب إستبقاء نفس القاتل والحرص عليها.</a:t>
            </a:r>
            <a:endParaRPr lang="ar-SA" sz="4400" dirty="0">
              <a:cs typeface="Ali-A-Samik" pitchFamily="2" charset="-78"/>
            </a:endParaRPr>
          </a:p>
          <a:p>
            <a:pPr lvl="0" algn="justLow"/>
            <a:r>
              <a:rPr lang="ar-SA" sz="4400" dirty="0">
                <a:cs typeface="Ali-A-Samik" pitchFamily="2" charset="-78"/>
              </a:rPr>
              <a:t>(( فمن عفي له من أخيه شيءٌ فاتباع بالمعروف وأداءٌ اليه بإحسان )) .</a:t>
            </a:r>
            <a:endParaRPr lang="en-US" sz="4400" dirty="0">
              <a:cs typeface="Ali-A-Samik" pitchFamily="2" charset="-78"/>
            </a:endParaRPr>
          </a:p>
          <a:p>
            <a:pPr algn="justLow"/>
            <a:endParaRPr lang="en-US" sz="4400" dirty="0">
              <a:cs typeface="Ali-A-Samik" pitchFamily="2" charset="-78"/>
            </a:endParaRPr>
          </a:p>
          <a:p>
            <a:pPr lvl="0" algn="justLow"/>
            <a:endParaRPr lang="en-US" sz="44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906192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 calcmode="lin" valueType="num">
                                      <p:cBhvr additive="base">
                                        <p:cTn id="42"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7">
                                            <p:txEl>
                                              <p:pRg st="6" end="6"/>
                                            </p:txEl>
                                          </p:spTgt>
                                        </p:tgtEl>
                                        <p:attrNameLst>
                                          <p:attrName>style.visibility</p:attrName>
                                        </p:attrNameLst>
                                      </p:cBhvr>
                                      <p:to>
                                        <p:strVal val="visible"/>
                                      </p:to>
                                    </p:set>
                                    <p:anim calcmode="lin" valueType="num">
                                      <p:cBhvr additive="base">
                                        <p:cTn id="48"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723802"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وسائل حفظ النفس</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384300"/>
            <a:ext cx="11334173" cy="5330399"/>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justLow"/>
            <a:r>
              <a:rPr lang="ar-SA" sz="4400" dirty="0">
                <a:cs typeface="Ali-A-Samik" pitchFamily="2" charset="-78"/>
              </a:rPr>
              <a:t>8- </a:t>
            </a:r>
            <a:r>
              <a:rPr lang="ar-IQ" sz="4400" dirty="0">
                <a:cs typeface="Ali-A-Samik" pitchFamily="2" charset="-78"/>
              </a:rPr>
              <a:t>إباحة المحضورات عند الضرورة وغير ذلك مما شرع لحفظها.</a:t>
            </a:r>
            <a:endParaRPr lang="ar-SA" sz="4400" dirty="0">
              <a:cs typeface="Ali-A-Samik" pitchFamily="2" charset="-78"/>
            </a:endParaRPr>
          </a:p>
          <a:p>
            <a:pPr lvl="0" algn="justLow"/>
            <a:r>
              <a:rPr lang="ar-SA" sz="4400" dirty="0">
                <a:cs typeface="Ali-A-Samik" pitchFamily="2" charset="-78"/>
              </a:rPr>
              <a:t>(( فمن اضطر غير باغٍ ولا عادٍ فلا إثم عليه ... )) .</a:t>
            </a:r>
          </a:p>
          <a:p>
            <a:pPr lvl="0" algn="justLow"/>
            <a:r>
              <a:rPr lang="ar-SA" sz="4400" dirty="0">
                <a:cs typeface="Ali-A-Samik" pitchFamily="2" charset="-78"/>
              </a:rPr>
              <a:t>(( وقد فصّل لكم ما حرّم عليكم عليكم إلا ما اضطررتم )) .</a:t>
            </a:r>
          </a:p>
          <a:p>
            <a:pPr algn="justLow"/>
            <a:r>
              <a:rPr lang="ar-SA" sz="4400" dirty="0">
                <a:cs typeface="Ali-A-Samik" pitchFamily="2" charset="-78"/>
              </a:rPr>
              <a:t>9- </a:t>
            </a:r>
            <a:r>
              <a:rPr lang="ar-IQ" sz="4400" dirty="0">
                <a:cs typeface="Ali-A-Samik" pitchFamily="2" charset="-78"/>
              </a:rPr>
              <a:t>وجوب إقامة النفس بالطعام والشراب.</a:t>
            </a:r>
            <a:endParaRPr lang="en-US" sz="4400" dirty="0">
              <a:cs typeface="Ali-A-Samik" pitchFamily="2" charset="-78"/>
            </a:endParaRPr>
          </a:p>
          <a:p>
            <a:pPr lvl="0" algn="justLow"/>
            <a:endParaRPr lang="ar-SA" sz="4400" dirty="0">
              <a:cs typeface="Ali-A-Samik" pitchFamily="2" charset="-78"/>
            </a:endParaRPr>
          </a:p>
          <a:p>
            <a:pPr lvl="0" algn="justLow"/>
            <a:r>
              <a:rPr lang="ar-SA" sz="4400" dirty="0">
                <a:cs typeface="Ali-A-Samik" pitchFamily="2" charset="-78"/>
              </a:rPr>
              <a:t> </a:t>
            </a:r>
            <a:endParaRPr lang="en-US" sz="4400" dirty="0">
              <a:cs typeface="Ali-A-Samik" pitchFamily="2" charset="-78"/>
            </a:endParaRPr>
          </a:p>
          <a:p>
            <a:pPr algn="justLow"/>
            <a:endParaRPr lang="en-US" sz="4400" dirty="0">
              <a:cs typeface="Ali-A-Samik" pitchFamily="2" charset="-78"/>
            </a:endParaRPr>
          </a:p>
          <a:p>
            <a:pPr lvl="0" algn="justLow"/>
            <a:endParaRPr lang="en-US" sz="44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3062187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5" end="5"/>
                                            </p:txEl>
                                          </p:spTgt>
                                        </p:tgtEl>
                                        <p:attrNameLst>
                                          <p:attrName>style.visibility</p:attrName>
                                        </p:attrNameLst>
                                      </p:cBhvr>
                                      <p:to>
                                        <p:strVal val="visible"/>
                                      </p:to>
                                    </p:set>
                                    <p:anim calcmode="lin" valueType="num">
                                      <p:cBhvr additive="base">
                                        <p:cTn id="36"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723802"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حفظ العقل</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569493"/>
            <a:ext cx="11334173" cy="4877608"/>
          </a:xfrm>
          <a:prstGeom prst="rect">
            <a:avLst/>
          </a:prstGeom>
        </p:spPr>
        <p:txBody>
          <a:bodyPr vert="horz" lIns="91440" tIns="45720" rIns="91440" bIns="45720" rtlCol="0" anchor="t">
            <a:normAutofit fontScale="92500" lnSpcReduction="10000"/>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IQ" sz="4400" dirty="0">
                <a:cs typeface="Ali-A-Samik" pitchFamily="2" charset="-78"/>
              </a:rPr>
              <a:t>العقل هو : الحابس عن ذميم القول والفعل.</a:t>
            </a:r>
          </a:p>
          <a:p>
            <a:pPr algn="justLow"/>
            <a:r>
              <a:rPr lang="ar-IQ" sz="4400" dirty="0">
                <a:cs typeface="Ali-A-Samik" pitchFamily="2" charset="-78"/>
              </a:rPr>
              <a:t>جاءت الشرائع بالمحافظة عليه، وذلك معلومٌ من:</a:t>
            </a:r>
            <a:endParaRPr lang="en-US" sz="4400" dirty="0">
              <a:cs typeface="Ali-A-Samik" pitchFamily="2" charset="-78"/>
            </a:endParaRPr>
          </a:p>
          <a:p>
            <a:pPr algn="justLow"/>
            <a:r>
              <a:rPr lang="ar-IQ" sz="4400" dirty="0">
                <a:cs typeface="Ali-A-Samik" pitchFamily="2" charset="-78"/>
              </a:rPr>
              <a:t> أولاً : كثرة النصوص من ذكر العقل : إن كنتم تعقلون ، لعلكم تعقلون، لقوم يعقلون ... حيث ورد ذمر العقل في 40 موقعا من القرآن الكريم.</a:t>
            </a:r>
          </a:p>
          <a:p>
            <a:pPr algn="justLow"/>
            <a:r>
              <a:rPr lang="ar-IQ" sz="4400" dirty="0">
                <a:cs typeface="Ali-A-Samik" pitchFamily="2" charset="-78"/>
              </a:rPr>
              <a:t>ثانياً: العقل مناط التكليف .</a:t>
            </a:r>
          </a:p>
          <a:p>
            <a:pPr algn="justLow"/>
            <a:r>
              <a:rPr lang="ar-IQ" sz="4400" dirty="0">
                <a:cs typeface="Ali-A-Samik" pitchFamily="2" charset="-78"/>
              </a:rPr>
              <a:t>ثالثاً: تحريم ما يفسد العقل .</a:t>
            </a:r>
          </a:p>
          <a:p>
            <a:pPr algn="justLow"/>
            <a:r>
              <a:rPr lang="ar-IQ" sz="4400" dirty="0">
                <a:cs typeface="Ali-A-Samik" pitchFamily="2" charset="-78"/>
              </a:rPr>
              <a:t>  </a:t>
            </a:r>
            <a:endParaRPr lang="en-US" sz="44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3637086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 calcmode="lin" valueType="num">
                                      <p:cBhvr additive="base">
                                        <p:cTn id="42"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723802"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مفسدات العقل</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569493"/>
            <a:ext cx="11334173"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IQ" sz="4400" dirty="0">
                <a:cs typeface="Ali-A-Samik" pitchFamily="2" charset="-78"/>
              </a:rPr>
              <a:t>تنقسم الى قسمين:</a:t>
            </a:r>
          </a:p>
          <a:p>
            <a:pPr algn="justLow"/>
            <a:r>
              <a:rPr lang="ar-IQ" sz="4400" dirty="0">
                <a:cs typeface="Ali-A-Samik" pitchFamily="2" charset="-78"/>
              </a:rPr>
              <a:t>1-  مفسدات حسّية كالخمور و المخدرات وما شابهها،</a:t>
            </a:r>
          </a:p>
          <a:p>
            <a:pPr algn="justLow"/>
            <a:r>
              <a:rPr lang="ar-IQ" sz="4400" dirty="0">
                <a:cs typeface="Ali-A-Samik" pitchFamily="2" charset="-78"/>
              </a:rPr>
              <a:t>2- المفسدات المعنوية وذلك كالتصورات الفاسدة والأفكار الهدامة وغيرها.</a:t>
            </a:r>
          </a:p>
          <a:p>
            <a:pPr algn="justLow"/>
            <a:r>
              <a:rPr lang="ar-IQ" sz="4400" dirty="0">
                <a:cs typeface="Ali-A-Samik" pitchFamily="2" charset="-78"/>
              </a:rPr>
              <a:t>يجب تسخير العقل  للوصول الى الحقائق والمحافظة عليه من كل فكر دخيل .</a:t>
            </a:r>
            <a:endParaRPr lang="en-US" sz="44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476971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585257"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حفط النسل</a:t>
            </a:r>
            <a:r>
              <a:rPr lang="ar-SA" sz="4000" b="1" dirty="0">
                <a:solidFill>
                  <a:schemeClr val="bg1"/>
                </a:solidFill>
                <a:latin typeface="Rabar_038" panose="02040503050201020203" pitchFamily="18" charset="-78"/>
                <a:cs typeface="Rabar_038" panose="02040503050201020203" pitchFamily="18" charset="-78"/>
              </a:rPr>
              <a:t> والعرض</a:t>
            </a:r>
          </a:p>
        </p:txBody>
      </p:sp>
      <p:sp>
        <p:nvSpPr>
          <p:cNvPr id="7" name="عنصر نائب للمحتوى 2"/>
          <p:cNvSpPr txBox="1">
            <a:spLocks/>
          </p:cNvSpPr>
          <p:nvPr/>
        </p:nvSpPr>
        <p:spPr>
          <a:xfrm>
            <a:off x="317500" y="1569493"/>
            <a:ext cx="11264900"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en-US" sz="4000" dirty="0">
                <a:cs typeface="Ali-A-Samik" pitchFamily="2" charset="-78"/>
              </a:rPr>
              <a:t> </a:t>
            </a:r>
            <a:r>
              <a:rPr lang="ar-IQ" sz="4000" dirty="0">
                <a:cs typeface="Ali-A-Samik" pitchFamily="2" charset="-78"/>
              </a:rPr>
              <a:t>وقالوا أيضاً حفظ النسب أو الفرج</a:t>
            </a:r>
            <a:r>
              <a:rPr lang="ar-SA" sz="4000" dirty="0">
                <a:cs typeface="Ali-A-Samik" pitchFamily="2" charset="-78"/>
              </a:rPr>
              <a:t>،</a:t>
            </a:r>
            <a:r>
              <a:rPr lang="en-US" sz="4000" dirty="0">
                <a:cs typeface="Ali-A-Samik" pitchFamily="2" charset="-78"/>
              </a:rPr>
              <a:t> </a:t>
            </a:r>
            <a:r>
              <a:rPr lang="ar-IQ" sz="4000" dirty="0">
                <a:cs typeface="Ali-A-Samik" pitchFamily="2" charset="-78"/>
              </a:rPr>
              <a:t>ويدخل فيه حفظ العرض أيضاً.</a:t>
            </a:r>
            <a:endParaRPr lang="en-US" sz="4000" dirty="0">
              <a:cs typeface="Ali-A-Samik" pitchFamily="2" charset="-78"/>
            </a:endParaRPr>
          </a:p>
          <a:p>
            <a:pPr algn="justLow"/>
            <a:r>
              <a:rPr lang="ar-IQ" sz="4000" dirty="0">
                <a:cs typeface="Ali-A-Samik" pitchFamily="2" charset="-78"/>
              </a:rPr>
              <a:t>ويعتبر حفظ النسل من الإنقطاع أهمها، وحفظ النسب مكمّلٌ له، ولا تكمن المحافظة على النسل و النسب إلا بالمحافظة على الفرج من الحرام.</a:t>
            </a:r>
            <a:endParaRPr lang="en-US" sz="4000" dirty="0">
              <a:cs typeface="Ali-A-Samik" pitchFamily="2" charset="-78"/>
            </a:endParaRPr>
          </a:p>
          <a:p>
            <a:pPr algn="justLow"/>
            <a:r>
              <a:rPr lang="ar-SA" sz="4000" dirty="0">
                <a:cs typeface="Ali-A-Samik" pitchFamily="2" charset="-78"/>
              </a:rPr>
              <a:t>قال تعالى : والذين هم لفروجهم حافظون ... إلا على أزواجهم أو ما ملكت أيمانهم فإنَّهم غير ملومين ... فمن ابتغى وراء ذلك فأولئك هم العادون ...</a:t>
            </a:r>
            <a:endParaRPr lang="en-US" sz="4000" dirty="0">
              <a:cs typeface="Ali-A-Samik" pitchFamily="2" charset="-78"/>
            </a:endParaRPr>
          </a:p>
          <a:p>
            <a:pPr algn="justLow"/>
            <a:endParaRPr lang="ar-SA" sz="40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3452123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585257"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SA" sz="4000" b="1" dirty="0">
                <a:solidFill>
                  <a:schemeClr val="bg1"/>
                </a:solidFill>
                <a:latin typeface="Rabar_038" panose="02040503050201020203" pitchFamily="18" charset="-78"/>
                <a:cs typeface="Rabar_038" panose="02040503050201020203" pitchFamily="18" charset="-78"/>
              </a:rPr>
              <a:t>وسائل </a:t>
            </a:r>
            <a:r>
              <a:rPr lang="ar-IQ" sz="4000" b="1" dirty="0">
                <a:solidFill>
                  <a:schemeClr val="bg1"/>
                </a:solidFill>
                <a:latin typeface="Rabar_038" panose="02040503050201020203" pitchFamily="18" charset="-78"/>
                <a:cs typeface="Rabar_038" panose="02040503050201020203" pitchFamily="18" charset="-78"/>
              </a:rPr>
              <a:t>حفط النسل</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569493"/>
            <a:ext cx="11264900"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IQ" sz="4000" dirty="0">
                <a:cs typeface="Ali-A-Samik" pitchFamily="2" charset="-78"/>
              </a:rPr>
              <a:t>حفظه من جانب الوجود: </a:t>
            </a:r>
            <a:endParaRPr lang="ar-SA" sz="4000" dirty="0">
              <a:cs typeface="Ali-A-Samik" pitchFamily="2" charset="-78"/>
            </a:endParaRPr>
          </a:p>
          <a:p>
            <a:pPr algn="justLow"/>
            <a:r>
              <a:rPr lang="ar-SA" sz="4000" dirty="0">
                <a:cs typeface="Ali-A-Samik" pitchFamily="2" charset="-78"/>
              </a:rPr>
              <a:t>1- </a:t>
            </a:r>
            <a:r>
              <a:rPr lang="ar-IQ" sz="4000" dirty="0">
                <a:cs typeface="Ali-A-Samik" pitchFamily="2" charset="-78"/>
              </a:rPr>
              <a:t>الحث على النكاح والترغيب فيه</a:t>
            </a:r>
            <a:r>
              <a:rPr lang="ar-SA" sz="4000" dirty="0">
                <a:cs typeface="Ali-A-Samik" pitchFamily="2" charset="-78"/>
              </a:rPr>
              <a:t>... قال تعالى: فانكحوا ما طاب لكم من النساء </a:t>
            </a:r>
          </a:p>
          <a:p>
            <a:pPr algn="justLow"/>
            <a:r>
              <a:rPr lang="ar-SA" sz="4000" dirty="0">
                <a:cs typeface="Ali-A-Samik" pitchFamily="2" charset="-78"/>
              </a:rPr>
              <a:t>2- </a:t>
            </a:r>
            <a:r>
              <a:rPr lang="ar-IQ" sz="4000" dirty="0">
                <a:cs typeface="Ali-A-Samik" pitchFamily="2" charset="-78"/>
              </a:rPr>
              <a:t>إباحة التعدد </a:t>
            </a:r>
            <a:r>
              <a:rPr lang="ar-SA" sz="4000" dirty="0">
                <a:cs typeface="Ali-A-Samik" pitchFamily="2" charset="-78"/>
              </a:rPr>
              <a:t> ... ( مثنى و ثلاث و رباع، فإنْ خفتم ألا </a:t>
            </a:r>
            <a:r>
              <a:rPr lang="ar-SA" sz="4000" dirty="0">
                <a:solidFill>
                  <a:srgbClr val="FF0000"/>
                </a:solidFill>
                <a:cs typeface="Ali-A-Samik" pitchFamily="2" charset="-78"/>
              </a:rPr>
              <a:t>تعدلوا</a:t>
            </a:r>
            <a:r>
              <a:rPr lang="ar-SA" sz="4000" dirty="0">
                <a:cs typeface="Ali-A-Samik" pitchFamily="2" charset="-78"/>
              </a:rPr>
              <a:t> فواحدة)</a:t>
            </a:r>
            <a:endParaRPr lang="en-US" sz="4000" dirty="0">
              <a:cs typeface="Ali-A-Samik" pitchFamily="2" charset="-78"/>
            </a:endParaRPr>
          </a:p>
          <a:p>
            <a:pPr algn="justLow"/>
            <a:endParaRPr lang="ar-SA" sz="40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116112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585257"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SA" sz="4000" b="1" dirty="0">
                <a:solidFill>
                  <a:schemeClr val="bg1"/>
                </a:solidFill>
                <a:latin typeface="Rabar_038" panose="02040503050201020203" pitchFamily="18" charset="-78"/>
                <a:cs typeface="Rabar_038" panose="02040503050201020203" pitchFamily="18" charset="-78"/>
              </a:rPr>
              <a:t>وسائل </a:t>
            </a:r>
            <a:r>
              <a:rPr lang="ar-IQ" sz="4000" b="1" dirty="0">
                <a:solidFill>
                  <a:schemeClr val="bg1"/>
                </a:solidFill>
                <a:latin typeface="Rabar_038" panose="02040503050201020203" pitchFamily="18" charset="-78"/>
                <a:cs typeface="Rabar_038" panose="02040503050201020203" pitchFamily="18" charset="-78"/>
              </a:rPr>
              <a:t>حفط النسل</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569493"/>
            <a:ext cx="11264900"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IQ" sz="4000" dirty="0">
                <a:cs typeface="Ali-A-Samik" pitchFamily="2" charset="-78"/>
              </a:rPr>
              <a:t>حفظه من جانل العدم</a:t>
            </a:r>
            <a:r>
              <a:rPr lang="ar-SA" sz="4000" dirty="0">
                <a:cs typeface="Ali-A-Samik" pitchFamily="2" charset="-78"/>
              </a:rPr>
              <a:t>: وذلك ب</a:t>
            </a:r>
            <a:r>
              <a:rPr lang="ar-IQ" sz="4000" dirty="0">
                <a:cs typeface="Ali-A-Samik" pitchFamily="2" charset="-78"/>
              </a:rPr>
              <a:t>منع كل ما يقطعه كليّةً أو يقلله</a:t>
            </a:r>
            <a:r>
              <a:rPr lang="ar-SA" sz="4000" dirty="0">
                <a:cs typeface="Ali-A-Samik" pitchFamily="2" charset="-78"/>
              </a:rPr>
              <a:t> وذلك :</a:t>
            </a:r>
          </a:p>
          <a:p>
            <a:pPr algn="justLow"/>
            <a:r>
              <a:rPr lang="ar-SA" sz="4000" dirty="0">
                <a:cs typeface="Ali-A-Samik" pitchFamily="2" charset="-78"/>
              </a:rPr>
              <a:t>1-</a:t>
            </a:r>
            <a:r>
              <a:rPr lang="ar-IQ" sz="4000" dirty="0">
                <a:cs typeface="Ali-A-Samik" pitchFamily="2" charset="-78"/>
              </a:rPr>
              <a:t> ترك النكاح</a:t>
            </a:r>
            <a:r>
              <a:rPr lang="ar-SA" sz="4000" dirty="0">
                <a:cs typeface="Ali-A-Samik" pitchFamily="2" charset="-78"/>
              </a:rPr>
              <a:t> . ... وذلك إما للتبتل أي الإنشغال بالعبادة وترك الدنيا، أو لعدم القدرة البدنية أو النفسية أو للإنشغال بالحرام.</a:t>
            </a:r>
          </a:p>
          <a:p>
            <a:pPr algn="justLow"/>
            <a:r>
              <a:rPr lang="ar-SA" sz="4000" dirty="0">
                <a:cs typeface="Ali-A-Samik" pitchFamily="2" charset="-78"/>
              </a:rPr>
              <a:t>2- </a:t>
            </a:r>
            <a:r>
              <a:rPr lang="ar-IQ" sz="4000" dirty="0">
                <a:cs typeface="Ali-A-Samik" pitchFamily="2" charset="-78"/>
              </a:rPr>
              <a:t> منع الحمل،</a:t>
            </a:r>
            <a:r>
              <a:rPr lang="ar-SA" sz="4000" dirty="0">
                <a:cs typeface="Ali-A-Samik" pitchFamily="2" charset="-78"/>
              </a:rPr>
              <a:t>  وهو إما بشكل مؤقت أو بشكل دائمي .</a:t>
            </a:r>
          </a:p>
          <a:p>
            <a:pPr algn="justLow"/>
            <a:r>
              <a:rPr lang="ar-IQ" sz="4000" dirty="0">
                <a:cs typeface="Ali-A-Samik" pitchFamily="2" charset="-78"/>
              </a:rPr>
              <a:t> </a:t>
            </a:r>
            <a:r>
              <a:rPr lang="ar-SA" sz="4000" dirty="0">
                <a:cs typeface="Ali-A-Samik" pitchFamily="2" charset="-78"/>
              </a:rPr>
              <a:t>3- ممارسة</a:t>
            </a:r>
            <a:r>
              <a:rPr lang="ar-IQ" sz="4000" dirty="0">
                <a:cs typeface="Ali-A-Samik" pitchFamily="2" charset="-78"/>
              </a:rPr>
              <a:t> الإجهاض.</a:t>
            </a:r>
            <a:r>
              <a:rPr lang="ar-SA" sz="4000" dirty="0">
                <a:cs typeface="Ali-A-Samik" pitchFamily="2" charset="-78"/>
              </a:rPr>
              <a:t> .. وذلك بإسقاط الجنين من بطن أمه .</a:t>
            </a:r>
            <a:r>
              <a:rPr lang="ar-IQ" sz="4000" dirty="0">
                <a:cs typeface="Ali-A-Samik" pitchFamily="2" charset="-78"/>
              </a:rPr>
              <a:t> </a:t>
            </a:r>
            <a:endParaRPr lang="en-US" sz="4000" dirty="0">
              <a:cs typeface="Ali-A-Samik" pitchFamily="2" charset="-78"/>
            </a:endParaRPr>
          </a:p>
          <a:p>
            <a:pPr algn="justLow"/>
            <a:endParaRPr lang="ar-SA" sz="40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37873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57976" y="204148"/>
            <a:ext cx="10322641"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accent1">
                    <a:lumMod val="20000"/>
                    <a:lumOff val="80000"/>
                  </a:schemeClr>
                </a:solidFill>
                <a:latin typeface="Rabar_038" panose="02040503050201020203" pitchFamily="18" charset="-78"/>
                <a:cs typeface="Rabar_038" panose="02040503050201020203" pitchFamily="18" charset="-78"/>
              </a:rPr>
              <a:t>الشريعة</a:t>
            </a:r>
            <a:endParaRPr lang="ar-SA" sz="4000" b="1" dirty="0">
              <a:solidFill>
                <a:schemeClr val="accent1">
                  <a:lumMod val="20000"/>
                  <a:lumOff val="80000"/>
                </a:schemeClr>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690255"/>
            <a:ext cx="11112500" cy="4756846"/>
          </a:xfrm>
          <a:prstGeom prst="rect">
            <a:avLst/>
          </a:prstGeom>
        </p:spPr>
        <p:txBody>
          <a:bodyPr vert="horz" lIns="91440" tIns="45720" rIns="91440" bIns="45720" rtlCol="0" anchor="t">
            <a:normAutofit fontScale="92500"/>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r>
              <a:rPr lang="ar-IQ" sz="3600" dirty="0">
                <a:solidFill>
                  <a:schemeClr val="accent1">
                    <a:lumMod val="40000"/>
                    <a:lumOff val="60000"/>
                  </a:schemeClr>
                </a:solidFill>
                <a:latin typeface="Rabar_036" panose="02040503050201020203" pitchFamily="18" charset="-78"/>
                <a:cs typeface="Rabar_036" panose="02040503050201020203" pitchFamily="18" charset="-78"/>
              </a:rPr>
              <a:t> </a:t>
            </a:r>
            <a:r>
              <a:rPr lang="ar-IQ" sz="4000" dirty="0">
                <a:cs typeface="Ali-A-Samik" pitchFamily="2" charset="-78"/>
              </a:rPr>
              <a:t>أما </a:t>
            </a:r>
            <a:r>
              <a:rPr lang="ar-IQ" sz="4000" b="1" u="sng" dirty="0">
                <a:cs typeface="Ali-A-Samik" pitchFamily="2" charset="-78"/>
              </a:rPr>
              <a:t>الشريعة</a:t>
            </a:r>
            <a:r>
              <a:rPr lang="ar-IQ" sz="4000" dirty="0">
                <a:cs typeface="Ali-A-Samik" pitchFamily="2" charset="-78"/>
              </a:rPr>
              <a:t> فهي مشتقة من الفعل شرع وهو في اللغة بمعنى مورد الماء ومنبعه، وتطلق على الدين والملة والطريقة والمنهاج.</a:t>
            </a:r>
            <a:endParaRPr lang="en-US" sz="4000" dirty="0">
              <a:cs typeface="Ali-A-Samik" pitchFamily="2" charset="-78"/>
            </a:endParaRPr>
          </a:p>
          <a:p>
            <a:pPr algn="just"/>
            <a:r>
              <a:rPr lang="ar-IQ" sz="4000" dirty="0">
                <a:cs typeface="Ali-A-Samik" pitchFamily="2" charset="-78"/>
              </a:rPr>
              <a:t>والشريعة والشرع بمعنى واحد.</a:t>
            </a:r>
            <a:endParaRPr lang="en-US" sz="4000" dirty="0">
              <a:cs typeface="Ali-A-Samik" pitchFamily="2" charset="-78"/>
            </a:endParaRPr>
          </a:p>
          <a:p>
            <a:pPr algn="just"/>
            <a:r>
              <a:rPr lang="ar-IQ" sz="4000" dirty="0">
                <a:cs typeface="Ali-A-Samik" pitchFamily="2" charset="-78"/>
              </a:rPr>
              <a:t>ووجه إطلاق الشريعة على منبع الماء ومورده، فالماء مصدر حياة الإنسان و الحيوان والنبات، وكذلك الشريعة فهي مصدر حياة النفوس و صلاحها وتقدمها. </a:t>
            </a:r>
            <a:endParaRPr lang="en-US" sz="4000" dirty="0">
              <a:cs typeface="Ali-A-Samik" pitchFamily="2" charset="-78"/>
            </a:endParaRPr>
          </a:p>
          <a:p>
            <a:pPr algn="just"/>
            <a:r>
              <a:rPr lang="ar-IQ" sz="4000" dirty="0">
                <a:cs typeface="Ali-A-Samik" pitchFamily="2" charset="-78"/>
              </a:rPr>
              <a:t>وأما إصطلاحاً: عبارة عما شرّعه الله تعالى لعباده من الأحكام المتعلقة بالأفعال أوالعقائد أوالأخلاق . </a:t>
            </a:r>
            <a:endParaRPr lang="en-US" sz="40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2239053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585257"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حفط ال</a:t>
            </a:r>
            <a:r>
              <a:rPr lang="ar-SA" sz="4000" b="1" dirty="0">
                <a:solidFill>
                  <a:schemeClr val="bg1"/>
                </a:solidFill>
                <a:latin typeface="Rabar_038" panose="02040503050201020203" pitchFamily="18" charset="-78"/>
                <a:cs typeface="Rabar_038" panose="02040503050201020203" pitchFamily="18" charset="-78"/>
              </a:rPr>
              <a:t>عرض</a:t>
            </a:r>
          </a:p>
        </p:txBody>
      </p:sp>
      <p:sp>
        <p:nvSpPr>
          <p:cNvPr id="7" name="عنصر نائب للمحتوى 2"/>
          <p:cNvSpPr txBox="1">
            <a:spLocks/>
          </p:cNvSpPr>
          <p:nvPr/>
        </p:nvSpPr>
        <p:spPr>
          <a:xfrm>
            <a:off x="317500" y="1569493"/>
            <a:ext cx="11264900"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SA" sz="4000" dirty="0">
                <a:cs typeface="Ali-A-Samik" pitchFamily="2" charset="-78"/>
              </a:rPr>
              <a:t>يعد حفظ العرض من الضروريات أيضاً ، بدليل قوله (ص) : إنَّ دماؤكم وأموالكم وأعراضكم عليكم حرام .</a:t>
            </a:r>
          </a:p>
          <a:p>
            <a:pPr algn="justLow"/>
            <a:r>
              <a:rPr lang="ar-SA" sz="4000" dirty="0">
                <a:cs typeface="Ali-A-Samik" pitchFamily="2" charset="-78"/>
              </a:rPr>
              <a:t>ولذا شرع الله حد القذف حفاظاً على العرض (والذين يرمون المحصنات ثم لم يأتوا بأربعة شهداء </a:t>
            </a:r>
            <a:r>
              <a:rPr lang="ar-SA" sz="4000" dirty="0">
                <a:solidFill>
                  <a:srgbClr val="FF0000"/>
                </a:solidFill>
                <a:cs typeface="Ali-A-Samik" pitchFamily="2" charset="-78"/>
              </a:rPr>
              <a:t>فاجلدوهم ثمانين جلدة </a:t>
            </a:r>
            <a:r>
              <a:rPr lang="ar-SA" sz="4000" dirty="0">
                <a:cs typeface="Ali-A-Samik" pitchFamily="2" charset="-78"/>
              </a:rPr>
              <a:t>ولا </a:t>
            </a:r>
            <a:r>
              <a:rPr lang="ar-SA" sz="4000" dirty="0">
                <a:solidFill>
                  <a:srgbClr val="FF0000"/>
                </a:solidFill>
                <a:cs typeface="Ali-A-Samik" pitchFamily="2" charset="-78"/>
              </a:rPr>
              <a:t>تقبلوا لهم شهادة أبدا </a:t>
            </a:r>
            <a:r>
              <a:rPr lang="ar-SA" sz="4000" dirty="0">
                <a:cs typeface="Ali-A-Samik" pitchFamily="2" charset="-78"/>
              </a:rPr>
              <a:t>وأولئك هم الفاسقون) .</a:t>
            </a:r>
          </a:p>
          <a:p>
            <a:pPr algn="justLow"/>
            <a:endParaRPr lang="en-US" sz="4000" dirty="0">
              <a:cs typeface="Ali-A-Samik" pitchFamily="2" charset="-78"/>
            </a:endParaRPr>
          </a:p>
          <a:p>
            <a:pPr algn="justLow"/>
            <a:endParaRPr lang="ar-SA" sz="40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3434270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599110"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 حفظ المال</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565564"/>
            <a:ext cx="11098645" cy="4350341"/>
          </a:xfrm>
          <a:prstGeom prst="rect">
            <a:avLst/>
          </a:prstGeom>
        </p:spPr>
        <p:txBody>
          <a:bodyPr vert="horz" lIns="91440" tIns="45720" rIns="91440" bIns="45720" rtlCol="0" anchor="t">
            <a:no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4000" dirty="0">
                <a:cs typeface="Ali-A-Samik" pitchFamily="2" charset="-78"/>
              </a:rPr>
              <a:t>المال هو : كل ما يتموله الإنسان من متاعٍ أو نقدٍ أو غيره .</a:t>
            </a:r>
            <a:endParaRPr lang="en-US" sz="4000" dirty="0">
              <a:cs typeface="Ali-A-Samik" pitchFamily="2" charset="-78"/>
            </a:endParaRPr>
          </a:p>
          <a:p>
            <a:r>
              <a:rPr lang="ar-IQ" sz="4000" dirty="0">
                <a:cs typeface="Ali-A-Samik" pitchFamily="2" charset="-78"/>
              </a:rPr>
              <a:t>حفظه من جانب الوجود: بالحث على الكسل و العمل في سائر الأصناف المباحة.</a:t>
            </a:r>
            <a:endParaRPr lang="en-US" sz="4000" dirty="0">
              <a:cs typeface="Ali-A-Samik" pitchFamily="2" charset="-78"/>
            </a:endParaRPr>
          </a:p>
          <a:p>
            <a:r>
              <a:rPr lang="ar-IQ" sz="4000" dirty="0">
                <a:cs typeface="Ali-A-Samik" pitchFamily="2" charset="-78"/>
              </a:rPr>
              <a:t>حفظه من جانب العدم:بالمحافظة على المال بعد الحصول عليه بدرء الفساد الواقع عليه أو المتوقع بتحريم الإ</a:t>
            </a:r>
            <a:r>
              <a:rPr lang="ar-SA" sz="4000" dirty="0">
                <a:cs typeface="Ali-A-Samik" pitchFamily="2" charset="-78"/>
              </a:rPr>
              <a:t>ع</a:t>
            </a:r>
            <a:r>
              <a:rPr lang="ar-IQ" sz="4000" dirty="0">
                <a:cs typeface="Ali-A-Samik" pitchFamily="2" charset="-78"/>
              </a:rPr>
              <a:t>تداء على المال، وعدم إضاعته، وتبذيره، وتحريم الربا، والرشوة الى غير ذلك من الأمور المتعلقة بحفظ المال.  </a:t>
            </a:r>
            <a:endParaRPr lang="en-US" sz="4000" dirty="0">
              <a:cs typeface="Ali-A-Samik" pitchFamily="2" charset="-78"/>
            </a:endParaRPr>
          </a:p>
        </p:txBody>
      </p:sp>
    </p:spTree>
    <p:extLst>
      <p:ext uri="{BB962C8B-B14F-4D97-AF65-F5344CB8AC3E}">
        <p14:creationId xmlns:p14="http://schemas.microsoft.com/office/powerpoint/2010/main" val="347028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571402"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 الحاجيات</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569492"/>
            <a:ext cx="11070936" cy="4013889"/>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endParaRPr lang="ar-IQ" sz="4000" b="1" u="sng" dirty="0">
              <a:cs typeface="Ali-A-Samik" pitchFamily="2" charset="-78"/>
            </a:endParaRPr>
          </a:p>
          <a:p>
            <a:pPr algn="just"/>
            <a:r>
              <a:rPr lang="ar-IQ" sz="4000" b="1" u="sng" dirty="0">
                <a:cs typeface="Ali-A-Samik" pitchFamily="2" charset="-78"/>
              </a:rPr>
              <a:t>الحاجيات:</a:t>
            </a:r>
            <a:r>
              <a:rPr lang="ar-IQ" sz="4000" dirty="0">
                <a:cs typeface="Ali-A-Samik" pitchFamily="2" charset="-78"/>
              </a:rPr>
              <a:t> وهي التي يُفتقر إليها من حيث التوسعة على المكلفين ورفع الضيق المؤدي غالباً إلى وقوع الحرج والمشقة بهم، مما قد يفوِّتُ حكمتها ويضيِّعُ ثمرتها، لكن هذا الضيق لا يبلغ مبلغ الفساد العادي المتوقع في المصالح العامة ، ومنها: إباحة التمتع بالطيبات المحللة، وتشريع الرخص للتخفيف من مشقة العزائم </a:t>
            </a:r>
            <a:r>
              <a:rPr lang="en-US" sz="4000" dirty="0">
                <a:cs typeface="Ali-A-Samik" pitchFamily="2" charset="-78"/>
              </a:rPr>
              <a:t>.</a:t>
            </a: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347028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335875"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cs typeface="Ali-A-Samik" pitchFamily="2" charset="-78"/>
              </a:rPr>
              <a:t>الفرق بين المقاصد الضرورية و المقاصد الحاجية</a:t>
            </a:r>
            <a:endParaRPr lang="en-US" sz="4000" dirty="0">
              <a:solidFill>
                <a:schemeClr val="bg1"/>
              </a:solidFill>
              <a:cs typeface="Ali-A-Samik" pitchFamily="2" charset="-78"/>
            </a:endParaRPr>
          </a:p>
        </p:txBody>
      </p:sp>
      <p:sp>
        <p:nvSpPr>
          <p:cNvPr id="7" name="عنصر نائب للمحتوى 2"/>
          <p:cNvSpPr txBox="1">
            <a:spLocks/>
          </p:cNvSpPr>
          <p:nvPr/>
        </p:nvSpPr>
        <p:spPr>
          <a:xfrm>
            <a:off x="317500" y="1569493"/>
            <a:ext cx="11320318" cy="4859016"/>
          </a:xfrm>
          <a:prstGeom prst="rect">
            <a:avLst/>
          </a:prstGeom>
        </p:spPr>
        <p:txBody>
          <a:bodyPr vert="horz" lIns="91440" tIns="45720" rIns="91440" bIns="45720" rtlCol="0" anchor="t">
            <a:normAutofit fontScale="92500"/>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r>
              <a:rPr lang="ar-IQ" sz="4000" dirty="0">
                <a:cs typeface="Ali-A-Samik" pitchFamily="2" charset="-78"/>
              </a:rPr>
              <a:t>إنّ اختلال الضروريات يؤثر على كل الناس، لكن اختلال الحاجيات ممكن يؤثر على بعض الناس، فإذن من ناحية الشمول والعموم فرق، ومن ناحية درجة التأثير، إذا اختلت الضروريات فإنّ الفساد أكبر بكثير، أولاً: سيكون الفساد شاملاً ومدمراً. ثانياً:سيعم جميع الناس، ويكون بدرجة أشد من فوات الحاجيات</a:t>
            </a:r>
            <a:r>
              <a:rPr lang="en-US" sz="4000" dirty="0">
                <a:cs typeface="Ali-A-Samik" pitchFamily="2" charset="-78"/>
              </a:rPr>
              <a:t>.</a:t>
            </a:r>
            <a:endParaRPr lang="ar-IQ" sz="4000" dirty="0">
              <a:cs typeface="Ali-A-Samik" pitchFamily="2" charset="-78"/>
            </a:endParaRPr>
          </a:p>
          <a:p>
            <a:pPr algn="just"/>
            <a:r>
              <a:rPr lang="ar-IQ" sz="4000" dirty="0">
                <a:cs typeface="Ali-A-Samik" pitchFamily="2" charset="-78"/>
              </a:rPr>
              <a:t>مثلاً: لو الشريعة ما جاءت بالرخص في القصر والجمع في السفر والإفطار، هل سيختل دين الناس؟ هل ستختل دنياهم؟ لا، لكن ماذا سيلحقهم؟ عنت ومشقة،لمن يسافر، الحامل والمرضع، المريض، فإذن سيلحق البعض بدرجة لا تصل إلى الاختلال الكلي</a:t>
            </a:r>
            <a:r>
              <a:rPr lang="en-US" sz="4000" dirty="0">
                <a:cs typeface="Ali-A-Samik" pitchFamily="2" charset="-78"/>
              </a:rPr>
              <a:t>.</a:t>
            </a:r>
          </a:p>
          <a:p>
            <a:pPr algn="just"/>
            <a:endParaRPr lang="en-US" sz="4000" dirty="0">
              <a:cs typeface="Ali-A-Samik" pitchFamily="2" charset="-78"/>
            </a:endParaRPr>
          </a:p>
          <a:p>
            <a:pPr algn="just"/>
            <a:endParaRPr lang="ar-SA" sz="40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347028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211184"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الأمثلة</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569493"/>
            <a:ext cx="11431155"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r>
              <a:rPr lang="ar-IQ" sz="3600" dirty="0">
                <a:solidFill>
                  <a:schemeClr val="accent1">
                    <a:lumMod val="40000"/>
                    <a:lumOff val="60000"/>
                  </a:schemeClr>
                </a:solidFill>
                <a:latin typeface="Rabar_036" panose="02040503050201020203" pitchFamily="18" charset="-78"/>
                <a:cs typeface="Ali-A-Samik" pitchFamily="2" charset="-78"/>
              </a:rPr>
              <a:t> </a:t>
            </a:r>
            <a:r>
              <a:rPr lang="ar-IQ" sz="3600" dirty="0">
                <a:cs typeface="Ali-A-Samik" pitchFamily="2" charset="-78"/>
              </a:rPr>
              <a:t>دلت الأدلة على أنّ الشارع قصد من شرعه مراعاة هذه الحاجيات،والتوسعة على الناس، ورفع الضيق والحرج والمشقة عنهم،ولأجل ذلك شرع الفطر للمريض، والمسافر،والحامل،والمرضع في الصيام، قال تعالى((فمَنْ كَانَ مِنْكُمْ مَرِيضاً أَوْ عَلَى سَفَرٍ فَعِدَّةٌ مِنْ أَيَّامٍ أُخَرَ))(البقرة:184).</a:t>
            </a:r>
            <a:endParaRPr lang="en-US" sz="3600" dirty="0">
              <a:cs typeface="Ali-A-Samik" pitchFamily="2" charset="-78"/>
            </a:endParaRPr>
          </a:p>
          <a:p>
            <a:pPr algn="just"/>
            <a:r>
              <a:rPr lang="ar-IQ" sz="3600" dirty="0">
                <a:cs typeface="Ali-A-Samik" pitchFamily="2" charset="-78"/>
              </a:rPr>
              <a:t>وكذلك تشريع التيمم عند فقد الماء، قال تعالى ((وَإِنْ كُنْتُمْ مَرْضَى أَوْ عَلَى سَفَرٍ أَوْ جَاءَ أَحَدٌ مِنْكُمْ مِنَ الْغَائِطِ أَوْ لَامَسْتُمُ النِّسَاءَ فَلَمْ تَجِدُوا مَاءً فَتَيَمَّمُوا صَعِيدًا طَيِّبًا فَامْسَحُوا بِوُجُوهِكُمْ وَأَيْدِيكُمْ مِنْهُ مَا يُرِيدُ اللَّهُ لِيَجْعَلَ عَلَيْكُمْ مِنْ حَرَجٍ وَلَكِنْ يُرِيدُ لِيُطَهِّرَكُمْ وَلِيُتِمَّ نِعْمَتَهُ عَلَيْكُمْ لَعَلَّكُمْ تَشْكُرُونَ))(المائدة:6).</a:t>
            </a:r>
            <a:endParaRPr lang="ar-SA" sz="36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347028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499" y="734291"/>
            <a:ext cx="11278755" cy="5712810"/>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IQ" sz="4000" dirty="0">
                <a:cs typeface="Ali-A-Samik" pitchFamily="2" charset="-78"/>
              </a:rPr>
              <a:t>وكذلك تشريع السماح للمريض بالصلاة قاعداً إذا شق عليه القيام مشقة تخرجه عن الخشوع، سيتألم ويتألم بالقيام ألماً يصرفه عن الخشوع، وطبعاً إذا كان عاجز عن القيام من باب أولى، فرخصت الشريعة للمريض بالصلاة قاعداً في هذه الحالة.</a:t>
            </a:r>
            <a:endParaRPr lang="en-US" sz="4000" dirty="0">
              <a:cs typeface="Ali-A-Samik" pitchFamily="2" charset="-78"/>
            </a:endParaRPr>
          </a:p>
          <a:p>
            <a:pPr algn="justLow"/>
            <a:r>
              <a:rPr lang="ar-IQ" sz="4000" dirty="0">
                <a:cs typeface="Ali-A-Samik" pitchFamily="2" charset="-78"/>
              </a:rPr>
              <a:t>مثال آخر: مشروعية الطلاق والخلع: لماذا شرع الطلاق والخلع؟ لرفع الحرج، فلا يبقى الزوج مع زوجته على كراهية، قال تعالى(( وَإِنْ يَتَفَرَّقَا يُغْنِ اللَّهُ كُلاًّ مِنْ سَعَتِهِ وَكَانَ اللَّهُ وَاسِعاً حَكِيماً))(النساء: 130).</a:t>
            </a:r>
            <a:endParaRPr lang="en-US" sz="4000" dirty="0">
              <a:cs typeface="Ali-A-Samik" pitchFamily="2" charset="-78"/>
            </a:endParaRPr>
          </a:p>
          <a:p>
            <a:pPr algn="justLow"/>
            <a:endParaRPr lang="ar-SA" sz="40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2796430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460567"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 التحسينيات</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569493"/>
            <a:ext cx="11140209"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IQ" sz="4000">
                <a:cs typeface="Ali-A-Samik" pitchFamily="2" charset="-78"/>
              </a:rPr>
              <a:t>التحسينيات: </a:t>
            </a:r>
            <a:r>
              <a:rPr lang="ar-IQ" sz="4000" dirty="0">
                <a:cs typeface="Ali-A-Samik" pitchFamily="2" charset="-78"/>
              </a:rPr>
              <a:t>هي الأخذ بما يليق من محاسن العادات،وتجنب المدنِّسات التي تأنفها العقول الراجحات، ولا يخل فقدانها بالضرورات أو بالحاجيات، وهي راجعة إلى محاسن زائدة على أصل المصالح الضرورية والحاجية وجارية مجرى التحسين والتزيين،وبناء على ذلك فالتحسينات هي كالتكملة للحاجيات،</a:t>
            </a:r>
          </a:p>
          <a:p>
            <a:pPr algn="justLow"/>
            <a:r>
              <a:rPr lang="ar-IQ" sz="4000" dirty="0">
                <a:cs typeface="Ali-A-Samik" pitchFamily="2" charset="-78"/>
              </a:rPr>
              <a:t>والحاجيات هي الأخرى كالتتمة للضروريات؛ إذ إنّ الضروريات أصل المصالح، مع مراعاة أنّ هذه المكملات لو عادت على الأصل بالإبطال فإنها غير معتبرة.</a:t>
            </a:r>
            <a:endParaRPr lang="ar-SA" sz="40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2796430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278709"/>
            <a:ext cx="10737656"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الأمثلة</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569493"/>
            <a:ext cx="11237191" cy="4877608"/>
          </a:xfrm>
          <a:prstGeom prst="rect">
            <a:avLst/>
          </a:prstGeom>
        </p:spPr>
        <p:txBody>
          <a:bodyPr vert="horz" lIns="91440" tIns="45720" rIns="91440" bIns="45720" rtlCol="0" anchor="t">
            <a:no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200" dirty="0">
                <a:cs typeface="Ali-A-Samik" pitchFamily="2" charset="-78"/>
              </a:rPr>
              <a:t>من التحسينيات فعلها واجبٌ، وفي أشياء تركها واجب محرمة مراعاة للتحسينيات، وفي أشياء طبعاً مستحبة في التحسينيات</a:t>
            </a:r>
            <a:r>
              <a:rPr lang="en-US" sz="3200" dirty="0">
                <a:cs typeface="Ali-A-Samik" pitchFamily="2" charset="-78"/>
              </a:rPr>
              <a:t>.</a:t>
            </a:r>
          </a:p>
          <a:p>
            <a:r>
              <a:rPr lang="ar-IQ" sz="3200" dirty="0">
                <a:cs typeface="Ali-A-Samik" pitchFamily="2" charset="-78"/>
              </a:rPr>
              <a:t>من التحسينيات أخذ الزينة عند إتيان المسجد؛ ما حكم أخذ الزينة عند إتيان المسجد؟ مستحب</a:t>
            </a:r>
            <a:r>
              <a:rPr lang="en-US" sz="3200" dirty="0">
                <a:cs typeface="Ali-A-Samik" pitchFamily="2" charset="-78"/>
              </a:rPr>
              <a:t>.</a:t>
            </a:r>
          </a:p>
          <a:p>
            <a:r>
              <a:rPr lang="ar-IQ" sz="3200" dirty="0">
                <a:cs typeface="Ali-A-Samik" pitchFamily="2" charset="-78"/>
              </a:rPr>
              <a:t>من التحسينيات بالتقسيم الأصولي أو أصول الفقه ستر العورة،ما حكم ستر العورة ؟ واجب</a:t>
            </a:r>
            <a:r>
              <a:rPr lang="en-US" sz="3200" dirty="0">
                <a:cs typeface="Ali-A-Samik" pitchFamily="2" charset="-78"/>
              </a:rPr>
              <a:t>.</a:t>
            </a:r>
          </a:p>
          <a:p>
            <a:r>
              <a:rPr lang="ar-IQ" sz="3200" dirty="0">
                <a:cs typeface="Ali-A-Samik" pitchFamily="2" charset="-78"/>
              </a:rPr>
              <a:t>من التحسينيات في التقسيم الأصولي إزالة النجاسة،ما حكم إزالة النجاسة؟ واجب</a:t>
            </a:r>
            <a:r>
              <a:rPr lang="en-US" sz="3200" dirty="0">
                <a:cs typeface="Ali-A-Samik" pitchFamily="2" charset="-78"/>
              </a:rPr>
              <a:t>.</a:t>
            </a:r>
          </a:p>
          <a:p>
            <a:r>
              <a:rPr lang="ar-IQ" sz="3200" dirty="0">
                <a:cs typeface="Ali-A-Samik" pitchFamily="2" charset="-78"/>
              </a:rPr>
              <a:t>من التحسينيات السنن الرواتب،نوافل الصلاة،نوافل الصيام،نوافل الصدقة،ما حكمها؟ مستحبة</a:t>
            </a:r>
            <a:r>
              <a:rPr lang="en-US" sz="3200" dirty="0">
                <a:cs typeface="Ali-A-Samik" pitchFamily="2" charset="-78"/>
              </a:rPr>
              <a:t>.</a:t>
            </a:r>
          </a:p>
          <a:p>
            <a:r>
              <a:rPr lang="ar-IQ" sz="3200" dirty="0">
                <a:cs typeface="Ali-A-Samik" pitchFamily="2" charset="-78"/>
              </a:rPr>
              <a:t>من التحسينيات مثلاً: الأكل باليمين، أنْ يشرب ثلاثاً، أنْ يأكل ويشرب قاعداً، ما حكم هذه؟ مستحبات</a:t>
            </a:r>
            <a:r>
              <a:rPr lang="en-US" sz="3200" dirty="0">
                <a:cs typeface="Ali-A-Samik" pitchFamily="2" charset="-78"/>
              </a:rPr>
              <a:t>.</a:t>
            </a:r>
          </a:p>
          <a:p>
            <a:endParaRPr lang="ar-SA" sz="32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2796430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 calcmode="lin" valueType="num">
                                      <p:cBhvr additive="base">
                                        <p:cTn id="42"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302313"/>
            <a:ext cx="10877357" cy="5195469"/>
          </a:xfrm>
        </p:spPr>
        <p:txBody>
          <a:bodyPr>
            <a:noAutofit/>
          </a:bodyPr>
          <a:lstStyle/>
          <a:p>
            <a:pPr algn="r" rtl="1">
              <a:spcBef>
                <a:spcPts val="0"/>
              </a:spcBef>
            </a:pPr>
            <a:r>
              <a:rPr lang="ar-IQ" sz="3400" dirty="0"/>
              <a:t> </a:t>
            </a:r>
            <a:r>
              <a:rPr lang="ar-IQ" sz="3400" dirty="0">
                <a:cs typeface="Ali-A-Samik" pitchFamily="2" charset="-78"/>
              </a:rPr>
              <a:t>علم أسرار الدين الباحث عن حكم الأحكام  ( حقيقتها) وأسرار خواص الأعمال ونكاتها ... ولي الله الدهلوي</a:t>
            </a:r>
          </a:p>
          <a:p>
            <a:pPr algn="r" rtl="1">
              <a:spcBef>
                <a:spcPts val="0"/>
              </a:spcBef>
            </a:pPr>
            <a:r>
              <a:rPr lang="ar-IQ" sz="3400" dirty="0">
                <a:cs typeface="Ali-A-Samik" pitchFamily="2" charset="-78"/>
              </a:rPr>
              <a:t>العلم بمقاصدها التي شرّعت الأحكام لتحقيقها ... الدكتور يوسف العالم</a:t>
            </a:r>
          </a:p>
          <a:p>
            <a:pPr algn="r" rtl="1">
              <a:spcBef>
                <a:spcPts val="0"/>
              </a:spcBef>
            </a:pPr>
            <a:r>
              <a:rPr lang="ar-IQ" sz="3400" dirty="0">
                <a:cs typeface="Ali-A-Samik" pitchFamily="2" charset="-78"/>
              </a:rPr>
              <a:t>العلم بالمعاني الملحوظة في الأحكام الشرعية والمترتبة عليها،سواء أكانت تلك المعاني حكماً جزئية أم مصالح كليّة، أم سمات إجمالية، وهي تجتمع ضمن هدفٍ واحد وهو : تقرير عبودية الله تعالى،ومصلحة الإنسان في الدارين .... </a:t>
            </a:r>
            <a:r>
              <a:rPr lang="ar-IQ" sz="2400" dirty="0">
                <a:cs typeface="Ali-A-Samik" pitchFamily="2" charset="-78"/>
              </a:rPr>
              <a:t>الدكتور نورالدين الخادمي التونسى.</a:t>
            </a:r>
            <a:endParaRPr lang="ar-IQ" sz="3400" dirty="0">
              <a:cs typeface="Ali-A-Samik" pitchFamily="2" charset="-78"/>
            </a:endParaRPr>
          </a:p>
          <a:p>
            <a:pPr algn="r" rtl="1">
              <a:spcBef>
                <a:spcPts val="0"/>
              </a:spcBef>
            </a:pPr>
            <a:r>
              <a:rPr lang="ar-IQ" sz="3400" dirty="0">
                <a:cs typeface="Ali-A-Samik" pitchFamily="2" charset="-78"/>
              </a:rPr>
              <a:t>الغوض في مقاصد الشريعة ومعرفة أسرارها وعللها ، وربط بعضها ببعض، ورد فروعها إلى أصولها،وجزئياتها الى كلياتها،وعدم الإكتفاء بالوقوف عند ظواهرها.... الدكتور يوسف القرضاوي.  </a:t>
            </a:r>
            <a:endParaRPr lang="en-US" sz="3400" dirty="0">
              <a:cs typeface="Ali-A-Samik" pitchFamily="2" charset="-78"/>
            </a:endParaRPr>
          </a:p>
        </p:txBody>
      </p:sp>
      <p:sp>
        <p:nvSpPr>
          <p:cNvPr id="5" name="Flowchart: Punched Tape 4"/>
          <p:cNvSpPr/>
          <p:nvPr/>
        </p:nvSpPr>
        <p:spPr>
          <a:xfrm>
            <a:off x="471046" y="249368"/>
            <a:ext cx="10598728" cy="1052945"/>
          </a:xfrm>
          <a:prstGeom prst="flowChartPunchedTap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IQ" sz="4400" dirty="0">
                <a:solidFill>
                  <a:schemeClr val="tx1"/>
                </a:solidFill>
                <a:cs typeface="Ali-A-Samik" pitchFamily="2" charset="-78"/>
              </a:rPr>
              <a:t>التعريف العام لــــ (علم مقاصد الشريعة)</a:t>
            </a:r>
            <a:endParaRPr lang="en-US" sz="4400" dirty="0"/>
          </a:p>
        </p:txBody>
      </p:sp>
    </p:spTree>
    <p:extLst>
      <p:ext uri="{BB962C8B-B14F-4D97-AF65-F5344CB8AC3E}">
        <p14:creationId xmlns:p14="http://schemas.microsoft.com/office/powerpoint/2010/main" val="1005627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57977" y="204148"/>
            <a:ext cx="9976278"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3700" b="1" dirty="0">
                <a:solidFill>
                  <a:schemeClr val="bg1"/>
                </a:solidFill>
                <a:latin typeface="Rabar_038" panose="02040503050201020203" pitchFamily="18" charset="-78"/>
                <a:cs typeface="Ali-A-Samik" pitchFamily="2" charset="-78"/>
              </a:rPr>
              <a:t> </a:t>
            </a:r>
          </a:p>
          <a:p>
            <a:pPr algn="ctr"/>
            <a:r>
              <a:rPr lang="ar-IQ" sz="3700" dirty="0">
                <a:solidFill>
                  <a:schemeClr val="bg1"/>
                </a:solidFill>
                <a:cs typeface="Ali-A-Samik" pitchFamily="2" charset="-78"/>
              </a:rPr>
              <a:t>(( مستوى مقاصد الشرع )) </a:t>
            </a:r>
            <a:endParaRPr lang="en-US" sz="3700" dirty="0">
              <a:solidFill>
                <a:schemeClr val="bg1"/>
              </a:solidFill>
              <a:cs typeface="Ali-A-Samik" pitchFamily="2" charset="-78"/>
            </a:endParaRPr>
          </a:p>
          <a:p>
            <a:pPr algn="ctr"/>
            <a:endParaRPr lang="ar-SA" sz="3200" b="1" dirty="0">
              <a:solidFill>
                <a:schemeClr val="accent1">
                  <a:lumMod val="20000"/>
                  <a:lumOff val="80000"/>
                </a:schemeClr>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717964"/>
            <a:ext cx="11057082" cy="4729137"/>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IQ" sz="3600" dirty="0">
                <a:cs typeface="Ali-A-Samik" pitchFamily="2" charset="-78"/>
              </a:rPr>
              <a:t>مقاصد الشارع أو مقاصد الشريعة لها مستويان:  مقاصد الكلام و مقاصد الأحكام .</a:t>
            </a:r>
            <a:endParaRPr lang="en-US" sz="3600" dirty="0">
              <a:cs typeface="Ali-A-Samik" pitchFamily="2" charset="-78"/>
            </a:endParaRPr>
          </a:p>
          <a:p>
            <a:pPr algn="justLow"/>
            <a:r>
              <a:rPr lang="ar-IQ" sz="3600" b="1" u="sng" dirty="0">
                <a:cs typeface="Ali-A-Samik" pitchFamily="2" charset="-78"/>
              </a:rPr>
              <a:t>أولاً: مقاصد الكلام</a:t>
            </a:r>
            <a:endParaRPr lang="en-US" sz="3600" dirty="0">
              <a:cs typeface="Ali-A-Samik" pitchFamily="2" charset="-78"/>
            </a:endParaRPr>
          </a:p>
          <a:p>
            <a:pPr algn="justLow"/>
            <a:r>
              <a:rPr lang="ar-IQ" sz="3600" dirty="0">
                <a:cs typeface="Ali-A-Samik" pitchFamily="2" charset="-78"/>
              </a:rPr>
              <a:t>والمراد به البحث عن مقاصد الشارع من كلامه ومن خطابه، بمعنى ماذا قصد من النص؟ ومن هذه العبارة ؟ ومن هذا الأمر ؟ ومن هذا النهي؟ ........ الى غير ذلك .</a:t>
            </a:r>
            <a:endParaRPr lang="en-US" sz="3600" dirty="0">
              <a:cs typeface="Ali-A-Samik" pitchFamily="2" charset="-78"/>
            </a:endParaRPr>
          </a:p>
          <a:p>
            <a:pPr algn="justLow"/>
            <a:r>
              <a:rPr lang="ar-IQ" sz="3600" dirty="0">
                <a:cs typeface="Ali-A-Samik" pitchFamily="2" charset="-78"/>
              </a:rPr>
              <a:t>فالخطاب فيه سعةٌ ومرونة وتنوعٌ وتفنن،فيقدم له بعض الكلام ويترك له البعض الآخر، ليفهمه من تلقاء نفسه، ويقدم له الكلام و يتوقع منه أن يفهم غير ظاهره، بمعنى الإدراك التام والفهم الصحيح للغة الخطاب.</a:t>
            </a:r>
            <a:endParaRPr lang="en-US" sz="36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44788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2"/>
            <a:ext cx="10529839" cy="959426"/>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3600" b="1" dirty="0">
                <a:solidFill>
                  <a:schemeClr val="bg1"/>
                </a:solidFill>
                <a:latin typeface="Rabar_038" panose="02040503050201020203" pitchFamily="18" charset="-78"/>
                <a:cs typeface="Rabar_038" panose="02040503050201020203" pitchFamily="18" charset="-78"/>
              </a:rPr>
              <a:t>الأمثلة</a:t>
            </a:r>
            <a:endParaRPr lang="ar-SA" sz="36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330036"/>
            <a:ext cx="11209482" cy="4862947"/>
          </a:xfrm>
          <a:prstGeom prst="rect">
            <a:avLst/>
          </a:prstGeom>
        </p:spPr>
        <p:txBody>
          <a:bodyPr vert="horz" lIns="91440" tIns="45720" rIns="91440" bIns="45720" rtlCol="0" anchor="t">
            <a:normAutofit fontScale="92500"/>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IQ" sz="3600" dirty="0">
                <a:cs typeface="Ali-A-Samik" pitchFamily="2" charset="-78"/>
              </a:rPr>
              <a:t>مثلاً قوله تعالى:((الذين يأكلون الربا لا يقومون إلا كما يقوم الذي يتخبطه الشيطان من المس)) البقرة :275.</a:t>
            </a:r>
            <a:endParaRPr lang="en-US" sz="3600" dirty="0">
              <a:cs typeface="Ali-A-Samik" pitchFamily="2" charset="-78"/>
            </a:endParaRPr>
          </a:p>
          <a:p>
            <a:pPr algn="justLow"/>
            <a:r>
              <a:rPr lang="ar-IQ" sz="3600" dirty="0">
                <a:cs typeface="Ali-A-Samik" pitchFamily="2" charset="-78"/>
              </a:rPr>
              <a:t>وقوله تعالى: (( يأيها الذين آمنوا لا تأكلوا الربا )) آل عمران : 130.</a:t>
            </a:r>
            <a:endParaRPr lang="en-US" sz="3600" dirty="0">
              <a:cs typeface="Ali-A-Samik" pitchFamily="2" charset="-78"/>
            </a:endParaRPr>
          </a:p>
          <a:p>
            <a:pPr algn="justLow"/>
            <a:r>
              <a:rPr lang="ar-IQ" sz="3600" dirty="0">
                <a:cs typeface="Ali-A-Samik" pitchFamily="2" charset="-78"/>
              </a:rPr>
              <a:t>فما معنى أكل الربا ؟ أو ما المقصود بأكل الربا ؟</a:t>
            </a:r>
            <a:endParaRPr lang="en-US" sz="3600" dirty="0">
              <a:cs typeface="Ali-A-Samik" pitchFamily="2" charset="-78"/>
            </a:endParaRPr>
          </a:p>
          <a:p>
            <a:pPr algn="justLow"/>
            <a:r>
              <a:rPr lang="ar-IQ" sz="3600" dirty="0">
                <a:cs typeface="Ali-A-Samik" pitchFamily="2" charset="-78"/>
              </a:rPr>
              <a:t>الأكل والربا معروفان من حيث الألفاظ ... لكن إذا وقفنا عند ظاهر الألفاظ فما ذا يواجهنا؟</a:t>
            </a:r>
            <a:endParaRPr lang="en-US" sz="3600" dirty="0">
              <a:cs typeface="Ali-A-Samik" pitchFamily="2" charset="-78"/>
            </a:endParaRPr>
          </a:p>
          <a:p>
            <a:pPr algn="justLow"/>
            <a:r>
              <a:rPr lang="ar-IQ" sz="3600" dirty="0">
                <a:cs typeface="Ali-A-Samik" pitchFamily="2" charset="-78"/>
              </a:rPr>
              <a:t>إنَّ أول ما يواجهنا هو أنَّ الربا لا يؤكل وغير قابلٍ للأكل ، سواء بمعناه اللغوي، أو بمعناه الإصطلاحي، إذا يتضح لنا مباشرة أنّ المقصود في هذا الخطاب هو ليس المعنى المتداول للأكل.</a:t>
            </a:r>
            <a:endParaRPr lang="en-US" sz="36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323235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500" y="374074"/>
            <a:ext cx="11154064" cy="607302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dirty="0">
                <a:solidFill>
                  <a:schemeClr val="accent1">
                    <a:lumMod val="40000"/>
                    <a:lumOff val="60000"/>
                  </a:schemeClr>
                </a:solidFill>
                <a:latin typeface="Rabar_036" panose="02040503050201020203" pitchFamily="18" charset="-78"/>
                <a:cs typeface="Rabar_036" panose="02040503050201020203" pitchFamily="18" charset="-78"/>
              </a:rPr>
              <a:t> </a:t>
            </a:r>
          </a:p>
          <a:p>
            <a:r>
              <a:rPr lang="ar-IQ" sz="3600" dirty="0">
                <a:cs typeface="Ali-A-Samik" pitchFamily="2" charset="-78"/>
              </a:rPr>
              <a:t>مثال آخر:قوله تعالى:((حُرّمت عليكم الميتة والدم ولحم الخنزير وما أهل به لغير الله ....)) المائدة:3. </a:t>
            </a:r>
            <a:endParaRPr lang="en-US" sz="3600" dirty="0">
              <a:cs typeface="Ali-A-Samik" pitchFamily="2" charset="-78"/>
            </a:endParaRPr>
          </a:p>
          <a:p>
            <a:r>
              <a:rPr lang="ar-IQ" sz="3600" dirty="0">
                <a:cs typeface="Ali-A-Samik" pitchFamily="2" charset="-78"/>
              </a:rPr>
              <a:t>وقوله تعالى: (( حُرّمت عليكم أمهاتكم وبناتكم وأخواتكم وعماتكم .....)) النساء:23 .</a:t>
            </a:r>
            <a:endParaRPr lang="en-US" sz="3600" dirty="0">
              <a:cs typeface="Ali-A-Samik" pitchFamily="2" charset="-78"/>
            </a:endParaRPr>
          </a:p>
          <a:p>
            <a:r>
              <a:rPr lang="ar-IQ" sz="3600" dirty="0">
                <a:cs typeface="Ali-A-Samik" pitchFamily="2" charset="-78"/>
              </a:rPr>
              <a:t>فالآية الأولى متعلقة بتحريم الميّتة و الدم و لحم الخنزير، فهذه أشياء حرّمها الله تعالى، ولكن لم يقل ماذا حرّم منها؟لأنَّ التحريم لو بقي وأخذ على إطلاقه، لكان النظر اليها محرّماً، ولمسها محرّماً، فهل هذا كله داخل في تحريمه؟ وهل هذا هو المقصود في خطابه تعالى ؟</a:t>
            </a:r>
            <a:endParaRPr lang="en-US" sz="3600" dirty="0">
              <a:cs typeface="Ali-A-Samik" pitchFamily="2" charset="-78"/>
            </a:endParaRPr>
          </a:p>
          <a:p>
            <a:endParaRPr lang="en-US" sz="36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67315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Perspective</Template>
  <TotalTime>1871</TotalTime>
  <Words>4050</Words>
  <Application>Microsoft Office PowerPoint</Application>
  <PresentationFormat>Widescreen</PresentationFormat>
  <Paragraphs>296</Paragraphs>
  <Slides>57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57</vt:i4>
      </vt:variant>
    </vt:vector>
  </HeadingPairs>
  <TitlesOfParts>
    <vt:vector size="64" baseType="lpstr">
      <vt:lpstr>Arial</vt:lpstr>
      <vt:lpstr>Calibri</vt:lpstr>
      <vt:lpstr>Rabar_036</vt:lpstr>
      <vt:lpstr>Rabar_038</vt:lpstr>
      <vt:lpstr>Wingdings</vt:lpstr>
      <vt:lpstr>Wingdings 3</vt:lpstr>
      <vt:lpstr>Perspective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High Tech</dc:creator>
  <cp:lastModifiedBy>Mohammed Salah</cp:lastModifiedBy>
  <cp:revision>142</cp:revision>
  <dcterms:created xsi:type="dcterms:W3CDTF">2019-02-10T19:55:38Z</dcterms:created>
  <dcterms:modified xsi:type="dcterms:W3CDTF">2023-04-23T22:45:37Z</dcterms:modified>
</cp:coreProperties>
</file>