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320" r:id="rId7"/>
    <p:sldId id="321"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6" r:id="rId43"/>
    <p:sldId id="295" r:id="rId44"/>
    <p:sldId id="297" r:id="rId45"/>
    <p:sldId id="298" r:id="rId46"/>
    <p:sldId id="322" r:id="rId47"/>
    <p:sldId id="323" r:id="rId48"/>
    <p:sldId id="324" r:id="rId49"/>
    <p:sldId id="325" r:id="rId50"/>
    <p:sldId id="326"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8" r:id="rId70"/>
    <p:sldId id="319" r:id="rId71"/>
    <p:sldId id="317"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994A47-7A45-4190-B1E6-27229F775C20}"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35C6D-E0B3-4AAF-ADAC-DCE81D4A3522}" type="slidenum">
              <a:rPr lang="en-US" smtClean="0"/>
              <a:t>‹#›</a:t>
            </a:fld>
            <a:endParaRPr lang="en-US"/>
          </a:p>
        </p:txBody>
      </p:sp>
    </p:spTree>
    <p:extLst>
      <p:ext uri="{BB962C8B-B14F-4D97-AF65-F5344CB8AC3E}">
        <p14:creationId xmlns:p14="http://schemas.microsoft.com/office/powerpoint/2010/main" val="1181442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94A47-7A45-4190-B1E6-27229F775C20}"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35C6D-E0B3-4AAF-ADAC-DCE81D4A3522}" type="slidenum">
              <a:rPr lang="en-US" smtClean="0"/>
              <a:t>‹#›</a:t>
            </a:fld>
            <a:endParaRPr lang="en-US"/>
          </a:p>
        </p:txBody>
      </p:sp>
    </p:spTree>
    <p:extLst>
      <p:ext uri="{BB962C8B-B14F-4D97-AF65-F5344CB8AC3E}">
        <p14:creationId xmlns:p14="http://schemas.microsoft.com/office/powerpoint/2010/main" val="16994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94A47-7A45-4190-B1E6-27229F775C20}"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35C6D-E0B3-4AAF-ADAC-DCE81D4A3522}" type="slidenum">
              <a:rPr lang="en-US" smtClean="0"/>
              <a:t>‹#›</a:t>
            </a:fld>
            <a:endParaRPr lang="en-US"/>
          </a:p>
        </p:txBody>
      </p:sp>
    </p:spTree>
    <p:extLst>
      <p:ext uri="{BB962C8B-B14F-4D97-AF65-F5344CB8AC3E}">
        <p14:creationId xmlns:p14="http://schemas.microsoft.com/office/powerpoint/2010/main" val="90643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94A47-7A45-4190-B1E6-27229F775C20}"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35C6D-E0B3-4AAF-ADAC-DCE81D4A3522}" type="slidenum">
              <a:rPr lang="en-US" smtClean="0"/>
              <a:t>‹#›</a:t>
            </a:fld>
            <a:endParaRPr lang="en-US"/>
          </a:p>
        </p:txBody>
      </p:sp>
    </p:spTree>
    <p:extLst>
      <p:ext uri="{BB962C8B-B14F-4D97-AF65-F5344CB8AC3E}">
        <p14:creationId xmlns:p14="http://schemas.microsoft.com/office/powerpoint/2010/main" val="1906148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994A47-7A45-4190-B1E6-27229F775C20}"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35C6D-E0B3-4AAF-ADAC-DCE81D4A3522}" type="slidenum">
              <a:rPr lang="en-US" smtClean="0"/>
              <a:t>‹#›</a:t>
            </a:fld>
            <a:endParaRPr lang="en-US"/>
          </a:p>
        </p:txBody>
      </p:sp>
    </p:spTree>
    <p:extLst>
      <p:ext uri="{BB962C8B-B14F-4D97-AF65-F5344CB8AC3E}">
        <p14:creationId xmlns:p14="http://schemas.microsoft.com/office/powerpoint/2010/main" val="1335150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994A47-7A45-4190-B1E6-27229F775C20}"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35C6D-E0B3-4AAF-ADAC-DCE81D4A3522}" type="slidenum">
              <a:rPr lang="en-US" smtClean="0"/>
              <a:t>‹#›</a:t>
            </a:fld>
            <a:endParaRPr lang="en-US"/>
          </a:p>
        </p:txBody>
      </p:sp>
    </p:spTree>
    <p:extLst>
      <p:ext uri="{BB962C8B-B14F-4D97-AF65-F5344CB8AC3E}">
        <p14:creationId xmlns:p14="http://schemas.microsoft.com/office/powerpoint/2010/main" val="4261835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994A47-7A45-4190-B1E6-27229F775C20}" type="datetimeFigureOut">
              <a:rPr lang="en-US" smtClean="0"/>
              <a:t>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35C6D-E0B3-4AAF-ADAC-DCE81D4A3522}" type="slidenum">
              <a:rPr lang="en-US" smtClean="0"/>
              <a:t>‹#›</a:t>
            </a:fld>
            <a:endParaRPr lang="en-US"/>
          </a:p>
        </p:txBody>
      </p:sp>
    </p:spTree>
    <p:extLst>
      <p:ext uri="{BB962C8B-B14F-4D97-AF65-F5344CB8AC3E}">
        <p14:creationId xmlns:p14="http://schemas.microsoft.com/office/powerpoint/2010/main" val="1468859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994A47-7A45-4190-B1E6-27229F775C20}" type="datetimeFigureOut">
              <a:rPr lang="en-US" smtClean="0"/>
              <a:t>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35C6D-E0B3-4AAF-ADAC-DCE81D4A3522}" type="slidenum">
              <a:rPr lang="en-US" smtClean="0"/>
              <a:t>‹#›</a:t>
            </a:fld>
            <a:endParaRPr lang="en-US"/>
          </a:p>
        </p:txBody>
      </p:sp>
    </p:spTree>
    <p:extLst>
      <p:ext uri="{BB962C8B-B14F-4D97-AF65-F5344CB8AC3E}">
        <p14:creationId xmlns:p14="http://schemas.microsoft.com/office/powerpoint/2010/main" val="1465352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94A47-7A45-4190-B1E6-27229F775C20}" type="datetimeFigureOut">
              <a:rPr lang="en-US" smtClean="0"/>
              <a:t>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F35C6D-E0B3-4AAF-ADAC-DCE81D4A3522}" type="slidenum">
              <a:rPr lang="en-US" smtClean="0"/>
              <a:t>‹#›</a:t>
            </a:fld>
            <a:endParaRPr lang="en-US"/>
          </a:p>
        </p:txBody>
      </p:sp>
    </p:spTree>
    <p:extLst>
      <p:ext uri="{BB962C8B-B14F-4D97-AF65-F5344CB8AC3E}">
        <p14:creationId xmlns:p14="http://schemas.microsoft.com/office/powerpoint/2010/main" val="4257248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994A47-7A45-4190-B1E6-27229F775C20}"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35C6D-E0B3-4AAF-ADAC-DCE81D4A3522}" type="slidenum">
              <a:rPr lang="en-US" smtClean="0"/>
              <a:t>‹#›</a:t>
            </a:fld>
            <a:endParaRPr lang="en-US"/>
          </a:p>
        </p:txBody>
      </p:sp>
    </p:spTree>
    <p:extLst>
      <p:ext uri="{BB962C8B-B14F-4D97-AF65-F5344CB8AC3E}">
        <p14:creationId xmlns:p14="http://schemas.microsoft.com/office/powerpoint/2010/main" val="3719610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994A47-7A45-4190-B1E6-27229F775C20}"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35C6D-E0B3-4AAF-ADAC-DCE81D4A3522}" type="slidenum">
              <a:rPr lang="en-US" smtClean="0"/>
              <a:t>‹#›</a:t>
            </a:fld>
            <a:endParaRPr lang="en-US"/>
          </a:p>
        </p:txBody>
      </p:sp>
    </p:spTree>
    <p:extLst>
      <p:ext uri="{BB962C8B-B14F-4D97-AF65-F5344CB8AC3E}">
        <p14:creationId xmlns:p14="http://schemas.microsoft.com/office/powerpoint/2010/main" val="264384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94A47-7A45-4190-B1E6-27229F775C20}" type="datetimeFigureOut">
              <a:rPr lang="en-US" smtClean="0"/>
              <a:t>2/20/2022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35C6D-E0B3-4AAF-ADAC-DCE81D4A3522}" type="slidenum">
              <a:rPr lang="en-US" smtClean="0"/>
              <a:t>‹#›</a:t>
            </a:fld>
            <a:endParaRPr lang="en-US"/>
          </a:p>
        </p:txBody>
      </p:sp>
    </p:spTree>
    <p:extLst>
      <p:ext uri="{BB962C8B-B14F-4D97-AF65-F5344CB8AC3E}">
        <p14:creationId xmlns:p14="http://schemas.microsoft.com/office/powerpoint/2010/main" val="3596671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public.iastate.edu/~CYBERSTACKS/Aristotle.htm"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RESEARCH METHODOLOGY: TOOLS AND TECHNIQUES </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Course submit by: Dr. </a:t>
            </a:r>
            <a:r>
              <a:rPr lang="en-US" sz="2800" dirty="0" err="1" smtClean="0">
                <a:latin typeface="Times New Roman" panose="02020603050405020304" pitchFamily="18" charset="0"/>
                <a:cs typeface="Times New Roman" panose="02020603050405020304" pitchFamily="18" charset="0"/>
              </a:rPr>
              <a:t>Arev</a:t>
            </a:r>
            <a:r>
              <a:rPr lang="en-US" sz="2800" dirty="0" smtClean="0">
                <a:latin typeface="Times New Roman" panose="02020603050405020304" pitchFamily="18" charset="0"/>
                <a:cs typeface="Times New Roman" panose="02020603050405020304" pitchFamily="18" charset="0"/>
              </a:rPr>
              <a:t> M. </a:t>
            </a:r>
            <a:r>
              <a:rPr lang="en-US" sz="2800" dirty="0" err="1" smtClean="0">
                <a:latin typeface="Times New Roman" panose="02020603050405020304" pitchFamily="18" charset="0"/>
                <a:cs typeface="Times New Roman" panose="02020603050405020304" pitchFamily="18" charset="0"/>
              </a:rPr>
              <a:t>Astifo</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0993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Characteristics of Research:</a:t>
            </a:r>
            <a:endParaRPr lang="en-US" dirty="0"/>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6. Research is characterized by carefully designed procedures that apply rigorous analysis.</a:t>
            </a:r>
          </a:p>
          <a:p>
            <a:pPr algn="just"/>
            <a:r>
              <a:rPr lang="en-US" dirty="0" smtClean="0">
                <a:latin typeface="Times New Roman" panose="02020603050405020304" pitchFamily="18" charset="0"/>
                <a:cs typeface="Times New Roman" panose="02020603050405020304" pitchFamily="18" charset="0"/>
              </a:rPr>
              <a:t> 7. Research involves the quest for answers to un-solved problems. </a:t>
            </a:r>
          </a:p>
          <a:p>
            <a:pPr algn="just"/>
            <a:r>
              <a:rPr lang="en-US" dirty="0" smtClean="0">
                <a:latin typeface="Times New Roman" panose="02020603050405020304" pitchFamily="18" charset="0"/>
                <a:cs typeface="Times New Roman" panose="02020603050405020304" pitchFamily="18" charset="0"/>
              </a:rPr>
              <a:t>8. Research strives to be objective and logical, applying every possible test to validate the procedures employed the data collected and the conclusions reached. </a:t>
            </a:r>
          </a:p>
          <a:p>
            <a:pPr algn="just"/>
            <a:r>
              <a:rPr lang="en-US" dirty="0" smtClean="0">
                <a:latin typeface="Times New Roman" panose="02020603050405020304" pitchFamily="18" charset="0"/>
                <a:cs typeface="Times New Roman" panose="02020603050405020304" pitchFamily="18" charset="0"/>
              </a:rPr>
              <a:t>9. Research is characterized by patient and unhurried activity.</a:t>
            </a:r>
          </a:p>
          <a:p>
            <a:pPr algn="just"/>
            <a:r>
              <a:rPr lang="en-US" dirty="0" smtClean="0">
                <a:latin typeface="Times New Roman" panose="02020603050405020304" pitchFamily="18" charset="0"/>
                <a:cs typeface="Times New Roman" panose="02020603050405020304" pitchFamily="18" charset="0"/>
              </a:rPr>
              <a:t>10. Research is carefully recorded and collected.</a:t>
            </a:r>
          </a:p>
          <a:p>
            <a:pPr algn="just"/>
            <a:r>
              <a:rPr lang="en-US" smtClean="0">
                <a:latin typeface="Times New Roman" panose="02020603050405020304" pitchFamily="18" charset="0"/>
                <a:cs typeface="Times New Roman" panose="02020603050405020304" pitchFamily="18" charset="0"/>
              </a:rPr>
              <a:t>11</a:t>
            </a:r>
            <a:r>
              <a:rPr lang="en-US" dirty="0" smtClean="0">
                <a:latin typeface="Times New Roman" panose="02020603050405020304" pitchFamily="18" charset="0"/>
                <a:cs typeface="Times New Roman" panose="02020603050405020304" pitchFamily="18" charset="0"/>
              </a:rPr>
              <a:t>. Research sometimes requires courage.</a:t>
            </a:r>
          </a:p>
          <a:p>
            <a:endParaRPr lang="en-US" dirty="0"/>
          </a:p>
        </p:txBody>
      </p:sp>
    </p:spTree>
    <p:extLst>
      <p:ext uri="{BB962C8B-B14F-4D97-AF65-F5344CB8AC3E}">
        <p14:creationId xmlns:p14="http://schemas.microsoft.com/office/powerpoint/2010/main" val="458643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Types of Research: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There are varieties of ways through which we may classify it into different categories. </a:t>
            </a:r>
          </a:p>
          <a:p>
            <a:pPr algn="just"/>
            <a:r>
              <a:rPr lang="en-US" dirty="0" smtClean="0">
                <a:latin typeface="Times New Roman" panose="02020603050405020304" pitchFamily="18" charset="0"/>
                <a:cs typeface="Times New Roman" panose="02020603050405020304" pitchFamily="18" charset="0"/>
              </a:rPr>
              <a:t>(A) On the basis of nature of information: On the basis of nature of information we can classify the research into two types;</a:t>
            </a:r>
          </a:p>
          <a:p>
            <a:pPr algn="just"/>
            <a:r>
              <a:rPr lang="en-US" dirty="0" smtClean="0">
                <a:latin typeface="Times New Roman" panose="02020603050405020304" pitchFamily="18" charset="0"/>
                <a:cs typeface="Times New Roman" panose="02020603050405020304" pitchFamily="18" charset="0"/>
              </a:rPr>
              <a:t> 1. Qualitative Research: When information is in the form of qualitative data.</a:t>
            </a:r>
          </a:p>
          <a:p>
            <a:pPr algn="just"/>
            <a:r>
              <a:rPr lang="en-US" dirty="0" smtClean="0">
                <a:latin typeface="Times New Roman" panose="02020603050405020304" pitchFamily="18" charset="0"/>
                <a:cs typeface="Times New Roman" panose="02020603050405020304" pitchFamily="18" charset="0"/>
              </a:rPr>
              <a:t>2. Quantitative Research: When information is in the form of quantitative data.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7706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Types of Research: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(B) On the basis of utility of content or nature of subject matter of research: On the basis of these criteria we can categorize the research into two categories. </a:t>
            </a:r>
          </a:p>
          <a:p>
            <a:pPr algn="just"/>
            <a:r>
              <a:rPr lang="en-US" dirty="0" smtClean="0">
                <a:latin typeface="Times New Roman" panose="02020603050405020304" pitchFamily="18" charset="0"/>
                <a:cs typeface="Times New Roman" panose="02020603050405020304" pitchFamily="18" charset="0"/>
              </a:rPr>
              <a:t>1. Basic/ Fundamental /pure or Theoretical Research: Its utility is universal. </a:t>
            </a:r>
          </a:p>
          <a:p>
            <a:pPr algn="just"/>
            <a:r>
              <a:rPr lang="en-US" dirty="0" smtClean="0">
                <a:latin typeface="Times New Roman" panose="02020603050405020304" pitchFamily="18" charset="0"/>
                <a:cs typeface="Times New Roman" panose="02020603050405020304" pitchFamily="18" charset="0"/>
              </a:rPr>
              <a:t>2. Experimental or Applied Research: Its utility is limited. </a:t>
            </a:r>
          </a:p>
          <a:p>
            <a:pPr algn="just"/>
            <a:r>
              <a:rPr lang="en-US" dirty="0" smtClean="0">
                <a:latin typeface="Times New Roman" panose="02020603050405020304" pitchFamily="18" charset="0"/>
                <a:cs typeface="Times New Roman" panose="02020603050405020304" pitchFamily="18" charset="0"/>
              </a:rPr>
              <a:t>(C) On the basis of approach of research: We may classify research into two different categories. </a:t>
            </a:r>
          </a:p>
          <a:p>
            <a:pPr algn="just"/>
            <a:r>
              <a:rPr lang="en-US" dirty="0" smtClean="0">
                <a:latin typeface="Times New Roman" panose="02020603050405020304" pitchFamily="18" charset="0"/>
                <a:cs typeface="Times New Roman" panose="02020603050405020304" pitchFamily="18" charset="0"/>
              </a:rPr>
              <a:t>1. Longitudinal (Linear) Research: Examples of this category are historical, Case study and Genetic research. </a:t>
            </a:r>
          </a:p>
          <a:p>
            <a:pPr algn="just"/>
            <a:r>
              <a:rPr lang="en-US" dirty="0" smtClean="0">
                <a:latin typeface="Times New Roman" panose="02020603050405020304" pitchFamily="18" charset="0"/>
                <a:cs typeface="Times New Roman" panose="02020603050405020304" pitchFamily="18" charset="0"/>
              </a:rPr>
              <a:t>2. Cross-Sectional Research: Examples of this category are Experimental and Survey Research.</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867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Types of Research: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anose="02020603050405020304" pitchFamily="18" charset="0"/>
                <a:cs typeface="Times New Roman" panose="02020603050405020304" pitchFamily="18" charset="0"/>
              </a:rPr>
              <a:t>(D) On the basis of method of research : On the basis of research method we may classify a research into five different categories. </a:t>
            </a:r>
          </a:p>
          <a:p>
            <a:pPr algn="just"/>
            <a:r>
              <a:rPr lang="en-US" dirty="0" smtClean="0">
                <a:latin typeface="Times New Roman" panose="02020603050405020304" pitchFamily="18" charset="0"/>
                <a:cs typeface="Times New Roman" panose="02020603050405020304" pitchFamily="18" charset="0"/>
              </a:rPr>
              <a:t>1. Philosophical Research: It is purely qualitative in nature and we are focusing on the vision of others on the content of research. </a:t>
            </a:r>
          </a:p>
          <a:p>
            <a:pPr algn="just"/>
            <a:r>
              <a:rPr lang="en-US" dirty="0" smtClean="0">
                <a:latin typeface="Times New Roman" panose="02020603050405020304" pitchFamily="18" charset="0"/>
                <a:cs typeface="Times New Roman" panose="02020603050405020304" pitchFamily="18" charset="0"/>
              </a:rPr>
              <a:t>2. Historical Research: It is both qualitative as well as quantitative in nature and deals with past events. </a:t>
            </a:r>
          </a:p>
          <a:p>
            <a:pPr algn="just"/>
            <a:r>
              <a:rPr lang="en-US" dirty="0" smtClean="0">
                <a:latin typeface="Times New Roman" panose="02020603050405020304" pitchFamily="18" charset="0"/>
                <a:cs typeface="Times New Roman" panose="02020603050405020304" pitchFamily="18" charset="0"/>
              </a:rPr>
              <a:t>3. Survey Research: It deals with present events and is quantitative in nature. It may further be sub-divided into; discretional, correlational and exploratory type of research.</a:t>
            </a:r>
          </a:p>
          <a:p>
            <a:pPr algn="just"/>
            <a:r>
              <a:rPr lang="en-US" dirty="0" smtClean="0">
                <a:latin typeface="Times New Roman" panose="02020603050405020304" pitchFamily="18" charset="0"/>
                <a:cs typeface="Times New Roman" panose="02020603050405020304" pitchFamily="18" charset="0"/>
              </a:rPr>
              <a:t> 4. Experimental Research: This is purely quantitative in nature and deals with future events. </a:t>
            </a:r>
          </a:p>
          <a:p>
            <a:pPr algn="just"/>
            <a:r>
              <a:rPr lang="en-US" dirty="0" smtClean="0">
                <a:latin typeface="Times New Roman" panose="02020603050405020304" pitchFamily="18" charset="0"/>
                <a:cs typeface="Times New Roman" panose="02020603050405020304" pitchFamily="18" charset="0"/>
              </a:rPr>
              <a:t>5. Case-Study Research: It deals with unusual events. It may be qualitative as well as quantitative in nature depending upon the content.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863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Research Process: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anose="02020603050405020304" pitchFamily="18" charset="0"/>
                <a:cs typeface="Times New Roman" panose="02020603050405020304" pitchFamily="18" charset="0"/>
              </a:rPr>
              <a:t>Research process consists of series of actions or steps necessary to effectively carry out research. These actions or steps are;</a:t>
            </a:r>
          </a:p>
          <a:p>
            <a:pPr algn="just"/>
            <a:r>
              <a:rPr lang="en-US" dirty="0" smtClean="0">
                <a:latin typeface="Times New Roman" panose="02020603050405020304" pitchFamily="18" charset="0"/>
                <a:cs typeface="Times New Roman" panose="02020603050405020304" pitchFamily="18" charset="0"/>
              </a:rPr>
              <a:t> 1. Formulating the Research Problem </a:t>
            </a:r>
          </a:p>
          <a:p>
            <a:pPr algn="just"/>
            <a:r>
              <a:rPr lang="en-US" dirty="0" smtClean="0">
                <a:latin typeface="Times New Roman" panose="02020603050405020304" pitchFamily="18" charset="0"/>
                <a:cs typeface="Times New Roman" panose="02020603050405020304" pitchFamily="18" charset="0"/>
              </a:rPr>
              <a:t>2. Extensive Literature Survey </a:t>
            </a:r>
          </a:p>
          <a:p>
            <a:pPr algn="just"/>
            <a:r>
              <a:rPr lang="en-US" dirty="0" smtClean="0">
                <a:latin typeface="Times New Roman" panose="02020603050405020304" pitchFamily="18" charset="0"/>
                <a:cs typeface="Times New Roman" panose="02020603050405020304" pitchFamily="18" charset="0"/>
              </a:rPr>
              <a:t>3. Developing the Research Hypothesis </a:t>
            </a:r>
          </a:p>
          <a:p>
            <a:pPr algn="just"/>
            <a:r>
              <a:rPr lang="en-US" dirty="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 Preparing the Research Design </a:t>
            </a:r>
          </a:p>
          <a:p>
            <a:pPr algn="just"/>
            <a:r>
              <a:rPr lang="en-US" dirty="0">
                <a:latin typeface="Times New Roman" panose="02020603050405020304" pitchFamily="18" charset="0"/>
                <a:cs typeface="Times New Roman" panose="02020603050405020304" pitchFamily="18" charset="0"/>
              </a:rPr>
              <a:t>5</a:t>
            </a:r>
            <a:r>
              <a:rPr lang="en-US" dirty="0" smtClean="0">
                <a:latin typeface="Times New Roman" panose="02020603050405020304" pitchFamily="18" charset="0"/>
                <a:cs typeface="Times New Roman" panose="02020603050405020304" pitchFamily="18" charset="0"/>
              </a:rPr>
              <a:t>. Determining the Research Design </a:t>
            </a:r>
          </a:p>
          <a:p>
            <a:pPr algn="just"/>
            <a:r>
              <a:rPr lang="en-US" dirty="0">
                <a:latin typeface="Times New Roman" panose="02020603050405020304" pitchFamily="18" charset="0"/>
                <a:cs typeface="Times New Roman" panose="02020603050405020304" pitchFamily="18" charset="0"/>
              </a:rPr>
              <a:t>6</a:t>
            </a:r>
            <a:r>
              <a:rPr lang="en-US" dirty="0" smtClean="0">
                <a:latin typeface="Times New Roman" panose="02020603050405020304" pitchFamily="18" charset="0"/>
                <a:cs typeface="Times New Roman" panose="02020603050405020304" pitchFamily="18" charset="0"/>
              </a:rPr>
              <a:t>. Collecting the Research Data </a:t>
            </a:r>
          </a:p>
          <a:p>
            <a:pPr algn="just"/>
            <a:r>
              <a:rPr lang="en-US" dirty="0" smtClean="0">
                <a:latin typeface="Times New Roman" panose="02020603050405020304" pitchFamily="18" charset="0"/>
                <a:cs typeface="Times New Roman" panose="02020603050405020304" pitchFamily="18" charset="0"/>
              </a:rPr>
              <a:t>7. Execution of the Project </a:t>
            </a:r>
          </a:p>
          <a:p>
            <a:pPr algn="just"/>
            <a:r>
              <a:rPr lang="en-US" dirty="0" smtClean="0">
                <a:latin typeface="Times New Roman" panose="02020603050405020304" pitchFamily="18" charset="0"/>
                <a:cs typeface="Times New Roman" panose="02020603050405020304" pitchFamily="18" charset="0"/>
              </a:rPr>
              <a:t>8. Analysis of Data </a:t>
            </a:r>
          </a:p>
          <a:p>
            <a:pPr algn="just"/>
            <a:r>
              <a:rPr lang="en-US" dirty="0">
                <a:latin typeface="Times New Roman" panose="02020603050405020304" pitchFamily="18" charset="0"/>
                <a:cs typeface="Times New Roman" panose="02020603050405020304" pitchFamily="18" charset="0"/>
              </a:rPr>
              <a:t>9</a:t>
            </a:r>
            <a:r>
              <a:rPr lang="en-US" dirty="0" smtClean="0">
                <a:latin typeface="Times New Roman" panose="02020603050405020304" pitchFamily="18" charset="0"/>
                <a:cs typeface="Times New Roman" panose="02020603050405020304" pitchFamily="18" charset="0"/>
              </a:rPr>
              <a:t>. Hypothesis Testing</a:t>
            </a:r>
          </a:p>
          <a:p>
            <a:pPr algn="just"/>
            <a:r>
              <a:rPr lang="en-US" dirty="0" smtClean="0">
                <a:latin typeface="Times New Roman" panose="02020603050405020304" pitchFamily="18" charset="0"/>
                <a:cs typeface="Times New Roman" panose="02020603050405020304" pitchFamily="18" charset="0"/>
              </a:rPr>
              <a:t>10. Generalization and Interpretation </a:t>
            </a:r>
          </a:p>
          <a:p>
            <a:pPr algn="just"/>
            <a:r>
              <a:rPr lang="en-US" dirty="0" smtClean="0">
                <a:latin typeface="Times New Roman" panose="02020603050405020304" pitchFamily="18" charset="0"/>
                <a:cs typeface="Times New Roman" panose="02020603050405020304" pitchFamily="18" charset="0"/>
              </a:rPr>
              <a:t>11. Preparing of the Report or Presentation of the Result.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6954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Research Process:</a:t>
            </a:r>
            <a:endParaRPr lang="en-US" dirty="0"/>
          </a:p>
        </p:txBody>
      </p:sp>
      <p:sp>
        <p:nvSpPr>
          <p:cNvPr id="3" name="Content Placeholder 2"/>
          <p:cNvSpPr>
            <a:spLocks noGrp="1"/>
          </p:cNvSpPr>
          <p:nvPr>
            <p:ph idx="1"/>
          </p:nvPr>
        </p:nvSpPr>
        <p:spPr/>
        <p:txBody>
          <a:bodyPr>
            <a:normAutofit/>
          </a:bodyPr>
          <a:lstStyle/>
          <a:p>
            <a:pPr algn="just"/>
            <a:r>
              <a:rPr lang="en-US" b="1" dirty="0" smtClean="0">
                <a:latin typeface="Times New Roman" panose="02020603050405020304" pitchFamily="18" charset="0"/>
                <a:cs typeface="Times New Roman" panose="02020603050405020304" pitchFamily="18" charset="0"/>
              </a:rPr>
              <a:t>1. Formulation of Research Problem: </a:t>
            </a:r>
          </a:p>
          <a:p>
            <a:pPr algn="just"/>
            <a:r>
              <a:rPr lang="en-US" dirty="0" smtClean="0">
                <a:latin typeface="Times New Roman" panose="02020603050405020304" pitchFamily="18" charset="0"/>
                <a:cs typeface="Times New Roman" panose="02020603050405020304" pitchFamily="18" charset="0"/>
              </a:rPr>
              <a:t>At the very outset, the researcher must decide the general area of interest or aspect of a subject matter that he would like to inquire into and then research problem should be formulated. </a:t>
            </a:r>
          </a:p>
          <a:p>
            <a:pPr algn="just"/>
            <a:r>
              <a:rPr lang="en-US" b="1" dirty="0" smtClean="0">
                <a:latin typeface="Times New Roman" panose="02020603050405020304" pitchFamily="18" charset="0"/>
                <a:cs typeface="Times New Roman" panose="02020603050405020304" pitchFamily="18" charset="0"/>
              </a:rPr>
              <a:t>2. Extensive Literature Survey: </a:t>
            </a:r>
            <a:r>
              <a:rPr lang="en-US" dirty="0" smtClean="0">
                <a:latin typeface="Times New Roman" panose="02020603050405020304" pitchFamily="18" charset="0"/>
                <a:cs typeface="Times New Roman" panose="02020603050405020304" pitchFamily="18" charset="0"/>
              </a:rPr>
              <a:t>Once the problem is formulated the researcher should undertake extensive literature survey connected with the problem. For this purpose, the abstracting and indexing journals and published or unpublished bibliographies are the first place to go to academic journals, conference proceedings, government reports, books etc. must be tapped depending on the nature of the problem.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1173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Research Process: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latin typeface="Times New Roman" panose="02020603050405020304" pitchFamily="18" charset="0"/>
                <a:cs typeface="Times New Roman" panose="02020603050405020304" pitchFamily="18" charset="0"/>
              </a:rPr>
              <a:t>3. Development of Working Hypothesis: </a:t>
            </a:r>
            <a:r>
              <a:rPr lang="en-US" dirty="0" smtClean="0">
                <a:latin typeface="Times New Roman" panose="02020603050405020304" pitchFamily="18" charset="0"/>
                <a:cs typeface="Times New Roman" panose="02020603050405020304" pitchFamily="18" charset="0"/>
              </a:rPr>
              <a:t>After extensive literature survey, researcher should state in clear terms the working hypothesis or hypotheses. Working hypothesis is tentative assumption made in order to draw out and test its logical or empirical consequences. It’s very important or it provides the focal point for research. </a:t>
            </a:r>
          </a:p>
          <a:p>
            <a:pPr algn="just"/>
            <a:r>
              <a:rPr lang="en-US" b="1" dirty="0" smtClean="0">
                <a:latin typeface="Times New Roman" panose="02020603050405020304" pitchFamily="18" charset="0"/>
                <a:cs typeface="Times New Roman" panose="02020603050405020304" pitchFamily="18" charset="0"/>
              </a:rPr>
              <a:t>4. Preparing the Research Design: </a:t>
            </a:r>
            <a:r>
              <a:rPr lang="en-US" dirty="0" smtClean="0">
                <a:latin typeface="Times New Roman" panose="02020603050405020304" pitchFamily="18" charset="0"/>
                <a:cs typeface="Times New Roman" panose="02020603050405020304" pitchFamily="18" charset="0"/>
              </a:rPr>
              <a:t>After framing hypothesis we have to prepare a research design i.e. we have to state the conceptual structure within which research would be conducted. The preparation of such a design facilitates research to be as efficient as possible yielding maximal information. In other words, the function of research design is to provide for the collection of relevant evidence with optimum effort, time and expenditure. But how all these can be achieved depends mainly on the research purpose.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5622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Research Process: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smtClean="0">
                <a:latin typeface="Times New Roman" panose="02020603050405020304" pitchFamily="18" charset="0"/>
                <a:cs typeface="Times New Roman" panose="02020603050405020304" pitchFamily="18" charset="0"/>
              </a:rPr>
              <a:t>5. Determining Sample Design: </a:t>
            </a:r>
            <a:r>
              <a:rPr lang="en-US" dirty="0" smtClean="0">
                <a:latin typeface="Times New Roman" panose="02020603050405020304" pitchFamily="18" charset="0"/>
                <a:cs typeface="Times New Roman" panose="02020603050405020304" pitchFamily="18" charset="0"/>
              </a:rPr>
              <a:t>A sample design is a definite plan determined before any data is actually collected for obtaining a sample from a given population.in census inquiry we involve a great deal of time, money and energy so it not possible in practice under many circumstances. Sample designs can be either probability or non-probability. With probability samples each element has a known probability of being included in the sample but the non-probability samples do not allow the researchers to determine this probability. </a:t>
            </a:r>
          </a:p>
          <a:p>
            <a:pPr algn="just"/>
            <a:r>
              <a:rPr lang="en-US" b="1" dirty="0" smtClean="0">
                <a:latin typeface="Times New Roman" panose="02020603050405020304" pitchFamily="18" charset="0"/>
                <a:cs typeface="Times New Roman" panose="02020603050405020304" pitchFamily="18" charset="0"/>
              </a:rPr>
              <a:t>6. Collecting the Data: </a:t>
            </a:r>
            <a:r>
              <a:rPr lang="en-US" dirty="0" smtClean="0">
                <a:latin typeface="Times New Roman" panose="02020603050405020304" pitchFamily="18" charset="0"/>
                <a:cs typeface="Times New Roman" panose="02020603050405020304" pitchFamily="18" charset="0"/>
              </a:rPr>
              <a:t>There are several ways of collecting the appropriate data which differ considerably in context of cost, time and other resources at the disposal of the researcher. Primary data can be collected either through experiment or through survey. In case of survey, data can be collected by any one or more of the following ways; By observation,  Through personal interview,  Through telephonic interviews,  By mailing of questionnaires or  Through schedules.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8136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Research Process: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latin typeface="Times New Roman" panose="02020603050405020304" pitchFamily="18" charset="0"/>
                <a:cs typeface="Times New Roman" panose="02020603050405020304" pitchFamily="18" charset="0"/>
              </a:rPr>
              <a:t>7. Execution of the Project: </a:t>
            </a:r>
            <a:r>
              <a:rPr lang="en-US" dirty="0" smtClean="0">
                <a:latin typeface="Times New Roman" panose="02020603050405020304" pitchFamily="18" charset="0"/>
                <a:cs typeface="Times New Roman" panose="02020603050405020304" pitchFamily="18" charset="0"/>
              </a:rPr>
              <a:t>Execution of project is a very important step in the research process. If the execution of the project proceeds on correct lines, the data to be collected would be adequate and dependable .A careful watch should be kept for unanticipated factors in order to keep the survey realistic as much as possible. </a:t>
            </a:r>
          </a:p>
          <a:p>
            <a:pPr algn="just"/>
            <a:r>
              <a:rPr lang="en-US" b="1" dirty="0" smtClean="0">
                <a:latin typeface="Times New Roman" panose="02020603050405020304" pitchFamily="18" charset="0"/>
                <a:cs typeface="Times New Roman" panose="02020603050405020304" pitchFamily="18" charset="0"/>
              </a:rPr>
              <a:t>8. Analysis of Data: </a:t>
            </a:r>
            <a:r>
              <a:rPr lang="en-US" dirty="0" smtClean="0">
                <a:latin typeface="Times New Roman" panose="02020603050405020304" pitchFamily="18" charset="0"/>
                <a:cs typeface="Times New Roman" panose="02020603050405020304" pitchFamily="18" charset="0"/>
              </a:rPr>
              <a:t>The analysis of data requires a number of closely related operations such as establishment of categories, the application of these categories to raw data through coding, tabulation and then drawing statistical inference. Analysis work after tabulation is generally based on the computation of various percentages; coefficients etc., by applying various well defined statistical formulae. In the process of analysis, relationships of differences supporting or conflicting with original or new hypothesis should be subjected to tests of significance to determine with what validity data can be said to indicate any conclusions.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969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Research Process: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latin typeface="Times New Roman" panose="02020603050405020304" pitchFamily="18" charset="0"/>
                <a:cs typeface="Times New Roman" panose="02020603050405020304" pitchFamily="18" charset="0"/>
              </a:rPr>
              <a:t>9. Hypothesis Testing: </a:t>
            </a:r>
            <a:r>
              <a:rPr lang="en-US" dirty="0" smtClean="0">
                <a:latin typeface="Times New Roman" panose="02020603050405020304" pitchFamily="18" charset="0"/>
                <a:cs typeface="Times New Roman" panose="02020603050405020304" pitchFamily="18" charset="0"/>
              </a:rPr>
              <a:t>After analyzing the data, the researcher is in a position to test the hypothesis, if any, he had formulated earlier. Do the facts support the hypothesis or they happen to be contrary? This is the usual question which is to be answered by applying various tests like ‘t’ test, ’F’ test etc. F test have been developed by statisticians for the purpose .Hypothesis testing will result in either accepting the hypothesis or in rejecting it. If the researcher had no hypothesis to start with, generalizations established on the basis of data may be stated. </a:t>
            </a:r>
          </a:p>
          <a:p>
            <a:pPr algn="just"/>
            <a:r>
              <a:rPr lang="en-US" b="1" dirty="0" smtClean="0">
                <a:latin typeface="Times New Roman" panose="02020603050405020304" pitchFamily="18" charset="0"/>
                <a:cs typeface="Times New Roman" panose="02020603050405020304" pitchFamily="18" charset="0"/>
              </a:rPr>
              <a:t>10. Generalizations and Interpretation: </a:t>
            </a:r>
            <a:r>
              <a:rPr lang="en-US" dirty="0" smtClean="0">
                <a:latin typeface="Times New Roman" panose="02020603050405020304" pitchFamily="18" charset="0"/>
                <a:cs typeface="Times New Roman" panose="02020603050405020304" pitchFamily="18" charset="0"/>
              </a:rPr>
              <a:t>If a hypothesis is tested and upheld several times, it may be possible for the researcher to arrive at generalization i.e. to build a theory. As a matter of fact, the real value of research lies in its ability to arrive at certain generalizations. If the researcher had no hypothesis to start with, he might seek to explain his findings on the basis of some theory. It is known as interpretation.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049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Introduction: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Research is an essential and powerful tool in leading man towards progress. Without systematic research there would have been very little progress. John W. Best has rightly said, “The secret of our cultural development has been research, pushing back the areas of ignorance by discovering new truths, which, in turn, lead to better ways of doing things and better products.” Scientific research leads to progress in some field of life. New products, new facts, new concepts and new ways of doing things are being found due to ever-increasing significant research in the physical, the biological, the social and the psychological fields. Research today is no longer confined to the science laboratory.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5973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Research Process:</a:t>
            </a:r>
            <a:endParaRPr lang="en-US" dirty="0"/>
          </a:p>
        </p:txBody>
      </p:sp>
      <p:sp>
        <p:nvSpPr>
          <p:cNvPr id="3" name="Content Placeholder 2"/>
          <p:cNvSpPr>
            <a:spLocks noGrp="1"/>
          </p:cNvSpPr>
          <p:nvPr>
            <p:ph idx="1"/>
          </p:nvPr>
        </p:nvSpPr>
        <p:spPr/>
        <p:txBody>
          <a:bodyPr/>
          <a:lstStyle/>
          <a:p>
            <a:r>
              <a:rPr lang="en-US" b="1" dirty="0" smtClean="0">
                <a:latin typeface="Times New Roman" panose="02020603050405020304" pitchFamily="18" charset="0"/>
                <a:cs typeface="Times New Roman" panose="02020603050405020304" pitchFamily="18" charset="0"/>
              </a:rPr>
              <a:t>11. Preparation of the Report or the Thesis: </a:t>
            </a:r>
            <a:r>
              <a:rPr lang="en-US" dirty="0" smtClean="0">
                <a:latin typeface="Times New Roman" panose="02020603050405020304" pitchFamily="18" charset="0"/>
                <a:cs typeface="Times New Roman" panose="02020603050405020304" pitchFamily="18" charset="0"/>
              </a:rPr>
              <a:t>Finally, the researcher has to prepare the report of what has been done by him. The layout of the report should be as follows; the preliminary pages, the main text and end matter. The preliminary pages carry title, acknowledgements and forward and then index. The main text of the report should have introduction, review of literature and methodology.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934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Criteria of Good Research: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One expects scientific research to satisfy the following criteria: </a:t>
            </a:r>
          </a:p>
          <a:p>
            <a:pPr algn="just"/>
            <a:r>
              <a:rPr lang="en-US" dirty="0" smtClean="0">
                <a:latin typeface="Times New Roman" panose="02020603050405020304" pitchFamily="18" charset="0"/>
                <a:cs typeface="Times New Roman" panose="02020603050405020304" pitchFamily="18" charset="0"/>
              </a:rPr>
              <a:t>(a) The purpose of the research should be clearly defined and common concepts be used.</a:t>
            </a:r>
          </a:p>
          <a:p>
            <a:pPr algn="just"/>
            <a:r>
              <a:rPr lang="en-US" dirty="0" smtClean="0">
                <a:latin typeface="Times New Roman" panose="02020603050405020304" pitchFamily="18" charset="0"/>
                <a:cs typeface="Times New Roman" panose="02020603050405020304" pitchFamily="18" charset="0"/>
              </a:rPr>
              <a:t> (b) The research procedure used should be described in sufficient detail to permit another researcher to repeat the researcher for further advancement, keeping the continuity of what has already been attained.</a:t>
            </a:r>
          </a:p>
          <a:p>
            <a:pPr algn="just"/>
            <a:r>
              <a:rPr lang="en-US" dirty="0" smtClean="0">
                <a:latin typeface="Times New Roman" panose="02020603050405020304" pitchFamily="18" charset="0"/>
                <a:cs typeface="Times New Roman" panose="02020603050405020304" pitchFamily="18" charset="0"/>
              </a:rPr>
              <a:t> (c) The procedural design of the research should be carefully planned to yield results that are as objective as possible. </a:t>
            </a:r>
          </a:p>
        </p:txBody>
      </p:sp>
    </p:spTree>
    <p:extLst>
      <p:ext uri="{BB962C8B-B14F-4D97-AF65-F5344CB8AC3E}">
        <p14:creationId xmlns:p14="http://schemas.microsoft.com/office/powerpoint/2010/main" val="4250727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Criteria of Good Research: </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(d) The researcher should report with complete frankness, flaws in procedural design and estimate their effects upon the findings. </a:t>
            </a:r>
          </a:p>
          <a:p>
            <a:pPr algn="just"/>
            <a:r>
              <a:rPr lang="en-US" dirty="0" smtClean="0">
                <a:latin typeface="Times New Roman" panose="02020603050405020304" pitchFamily="18" charset="0"/>
                <a:cs typeface="Times New Roman" panose="02020603050405020304" pitchFamily="18" charset="0"/>
              </a:rPr>
              <a:t>(e) The analysis of data should be sufficiently adequate to reveal its significance and the methods of analysis used should be appropriate. The validity and reliability of the data should be checked carefully.</a:t>
            </a:r>
          </a:p>
          <a:p>
            <a:pPr algn="just"/>
            <a:r>
              <a:rPr lang="en-US" dirty="0" smtClean="0">
                <a:latin typeface="Times New Roman" panose="02020603050405020304" pitchFamily="18" charset="0"/>
                <a:cs typeface="Times New Roman" panose="02020603050405020304" pitchFamily="18" charset="0"/>
              </a:rPr>
              <a:t> (f) Conclusions should be confined to those justified by the data of the research and limited to those for which the data provide an adequate basis.</a:t>
            </a:r>
          </a:p>
          <a:p>
            <a:pPr algn="just"/>
            <a:r>
              <a:rPr lang="en-US" dirty="0" smtClean="0">
                <a:latin typeface="Times New Roman" panose="02020603050405020304" pitchFamily="18" charset="0"/>
                <a:cs typeface="Times New Roman" panose="02020603050405020304" pitchFamily="18" charset="0"/>
              </a:rPr>
              <a:t> (g) Greater confidence in research is warranted if the researcher is experienced, has a good reputation in research and is a person of integrity. </a:t>
            </a:r>
          </a:p>
          <a:p>
            <a:endParaRPr lang="en-US" dirty="0"/>
          </a:p>
        </p:txBody>
      </p:sp>
    </p:spTree>
    <p:extLst>
      <p:ext uri="{BB962C8B-B14F-4D97-AF65-F5344CB8AC3E}">
        <p14:creationId xmlns:p14="http://schemas.microsoft.com/office/powerpoint/2010/main" val="18305243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Research Design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Research design is a master plan specifying the methods and procedures for collection and analyzing the needed information. </a:t>
            </a:r>
          </a:p>
          <a:p>
            <a:r>
              <a:rPr lang="en-US" dirty="0" smtClean="0">
                <a:latin typeface="Times New Roman" panose="02020603050405020304" pitchFamily="18" charset="0"/>
                <a:cs typeface="Times New Roman" panose="02020603050405020304" pitchFamily="18" charset="0"/>
              </a:rPr>
              <a:t>Research design is the plan, structure and strategy of investigation conceived so as to obtain answers to research questions and to control variance.</a:t>
            </a:r>
          </a:p>
          <a:p>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Purpose of a Research Design: </a:t>
            </a:r>
          </a:p>
          <a:p>
            <a:r>
              <a:rPr lang="en-US" dirty="0" smtClean="0">
                <a:latin typeface="Times New Roman" panose="02020603050405020304" pitchFamily="18" charset="0"/>
                <a:cs typeface="Times New Roman" panose="02020603050405020304" pitchFamily="18" charset="0"/>
              </a:rPr>
              <a:t>Research designs are used for the following purposes; </a:t>
            </a:r>
          </a:p>
          <a:p>
            <a:r>
              <a:rPr lang="en-US" dirty="0" smtClean="0">
                <a:latin typeface="Times New Roman" panose="02020603050405020304" pitchFamily="18" charset="0"/>
                <a:cs typeface="Times New Roman" panose="02020603050405020304" pitchFamily="18" charset="0"/>
              </a:rPr>
              <a:t>1. To minimize the expenditure</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 To facilitate the smooth scaling</a:t>
            </a:r>
          </a:p>
          <a:p>
            <a:r>
              <a:rPr lang="en-US" dirty="0" smtClean="0">
                <a:latin typeface="Times New Roman" panose="02020603050405020304" pitchFamily="18" charset="0"/>
                <a:cs typeface="Times New Roman" panose="02020603050405020304" pitchFamily="18" charset="0"/>
              </a:rPr>
              <a:t>3. To collect the relevant data and technique</a:t>
            </a:r>
          </a:p>
          <a:p>
            <a:r>
              <a:rPr lang="en-US" dirty="0" smtClean="0">
                <a:latin typeface="Times New Roman" panose="02020603050405020304" pitchFamily="18" charset="0"/>
                <a:cs typeface="Times New Roman" panose="02020603050405020304" pitchFamily="18" charset="0"/>
              </a:rPr>
              <a:t>4. To provide blue print for plans</a:t>
            </a:r>
          </a:p>
          <a:p>
            <a:r>
              <a:rPr lang="en-US" dirty="0" smtClean="0">
                <a:latin typeface="Times New Roman" panose="02020603050405020304" pitchFamily="18" charset="0"/>
                <a:cs typeface="Times New Roman" panose="02020603050405020304" pitchFamily="18" charset="0"/>
              </a:rPr>
              <a:t>5. To provide an overview to other experts</a:t>
            </a:r>
          </a:p>
          <a:p>
            <a:r>
              <a:rPr lang="en-US" dirty="0" smtClean="0">
                <a:latin typeface="Times New Roman" panose="02020603050405020304" pitchFamily="18" charset="0"/>
                <a:cs typeface="Times New Roman" panose="02020603050405020304" pitchFamily="18" charset="0"/>
              </a:rPr>
              <a:t>6. To provide a direction: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3561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Characteristics of Good Research Design: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b="1" dirty="0" smtClean="0">
                <a:latin typeface="Times New Roman" panose="02020603050405020304" pitchFamily="18" charset="0"/>
                <a:cs typeface="Times New Roman" panose="02020603050405020304" pitchFamily="18" charset="0"/>
              </a:rPr>
              <a:t>1. Objectivity:</a:t>
            </a:r>
            <a:r>
              <a:rPr lang="en-US" dirty="0" smtClean="0">
                <a:latin typeface="Times New Roman" panose="02020603050405020304" pitchFamily="18" charset="0"/>
                <a:cs typeface="Times New Roman" panose="02020603050405020304" pitchFamily="18" charset="0"/>
              </a:rPr>
              <a:t> It refers to the findings related to the method of data collection and scoring of the responses. </a:t>
            </a:r>
          </a:p>
          <a:p>
            <a:pPr algn="just"/>
            <a:r>
              <a:rPr lang="en-US" b="1" dirty="0" smtClean="0">
                <a:latin typeface="Times New Roman" panose="02020603050405020304" pitchFamily="18" charset="0"/>
                <a:cs typeface="Times New Roman" panose="02020603050405020304" pitchFamily="18" charset="0"/>
              </a:rPr>
              <a:t>2. Reliability:</a:t>
            </a:r>
            <a:r>
              <a:rPr lang="en-US" dirty="0" smtClean="0">
                <a:latin typeface="Times New Roman" panose="02020603050405020304" pitchFamily="18" charset="0"/>
                <a:cs typeface="Times New Roman" panose="02020603050405020304" pitchFamily="18" charset="0"/>
              </a:rPr>
              <a:t> t refers to consistency throughout a series of measurements.</a:t>
            </a:r>
          </a:p>
          <a:p>
            <a:pPr algn="just"/>
            <a:r>
              <a:rPr lang="en-US" b="1" dirty="0" smtClean="0">
                <a:latin typeface="Times New Roman" panose="02020603050405020304" pitchFamily="18" charset="0"/>
                <a:cs typeface="Times New Roman" panose="02020603050405020304" pitchFamily="18" charset="0"/>
              </a:rPr>
              <a:t>3. Validity:</a:t>
            </a:r>
            <a:r>
              <a:rPr lang="en-US" dirty="0" smtClean="0">
                <a:latin typeface="Times New Roman" panose="02020603050405020304" pitchFamily="18" charset="0"/>
                <a:cs typeface="Times New Roman" panose="02020603050405020304" pitchFamily="18" charset="0"/>
              </a:rPr>
              <a:t> Any measuring device or instrument is said to be valid when it measures what it is expected to measure. </a:t>
            </a:r>
          </a:p>
          <a:p>
            <a:pPr algn="just"/>
            <a:r>
              <a:rPr lang="en-US" b="1" dirty="0" smtClean="0">
                <a:latin typeface="Times New Roman" panose="02020603050405020304" pitchFamily="18" charset="0"/>
                <a:cs typeface="Times New Roman" panose="02020603050405020304" pitchFamily="18" charset="0"/>
              </a:rPr>
              <a:t>4. Generalizability: </a:t>
            </a:r>
            <a:r>
              <a:rPr lang="en-US" dirty="0" smtClean="0">
                <a:latin typeface="Times New Roman" panose="02020603050405020304" pitchFamily="18" charset="0"/>
                <a:cs typeface="Times New Roman" panose="02020603050405020304" pitchFamily="18" charset="0"/>
              </a:rPr>
              <a:t>It means how best the data collected from the samples can be utilized for drawing certain generalizations applicable to a large group from which sample is drawn. </a:t>
            </a:r>
          </a:p>
          <a:p>
            <a:pPr algn="just"/>
            <a:r>
              <a:rPr lang="en-US" b="1" dirty="0" smtClean="0">
                <a:latin typeface="Times New Roman" panose="02020603050405020304" pitchFamily="18" charset="0"/>
                <a:cs typeface="Times New Roman" panose="02020603050405020304" pitchFamily="18" charset="0"/>
              </a:rPr>
              <a:t>5.Adequate </a:t>
            </a:r>
            <a:r>
              <a:rPr lang="en-US" b="1" dirty="0" smtClean="0">
                <a:latin typeface="Times New Roman" panose="02020603050405020304" pitchFamily="18" charset="0"/>
                <a:cs typeface="Times New Roman" panose="02020603050405020304" pitchFamily="18" charset="0"/>
              </a:rPr>
              <a:t>Information: </a:t>
            </a:r>
            <a:r>
              <a:rPr lang="en-US" dirty="0" smtClean="0">
                <a:latin typeface="Times New Roman" panose="02020603050405020304" pitchFamily="18" charset="0"/>
                <a:cs typeface="Times New Roman" panose="02020603050405020304" pitchFamily="18" charset="0"/>
              </a:rPr>
              <a:t>The most important requirement of good research design is that it should provide adequate information so that the research problem can be analyzed on a wide perspective.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39532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Major Parts of a Research Paper</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lnSpcReduction="10000"/>
          </a:bodyPr>
          <a:lstStyle/>
          <a:p>
            <a:r>
              <a:rPr lang="en-US" dirty="0">
                <a:solidFill>
                  <a:prstClr val="black"/>
                </a:solidFill>
                <a:latin typeface="Times New Roman" pitchFamily="18" charset="0"/>
                <a:cs typeface="Times New Roman" pitchFamily="18" charset="0"/>
              </a:rPr>
              <a:t>Title/Cover </a:t>
            </a:r>
            <a:r>
              <a:rPr lang="en-US" dirty="0" smtClean="0">
                <a:solidFill>
                  <a:prstClr val="black"/>
                </a:solidFill>
                <a:latin typeface="Times New Roman" pitchFamily="18" charset="0"/>
                <a:cs typeface="Times New Roman" pitchFamily="18" charset="0"/>
              </a:rPr>
              <a:t>Page</a:t>
            </a:r>
          </a:p>
          <a:p>
            <a:r>
              <a:rPr lang="en-US" dirty="0" smtClean="0">
                <a:solidFill>
                  <a:srgbClr val="151515"/>
                </a:solidFill>
                <a:effectLst/>
                <a:latin typeface="Times New Roman" pitchFamily="18" charset="0"/>
                <a:ea typeface="Times New Roman"/>
                <a:cs typeface="Times New Roman" pitchFamily="18" charset="0"/>
              </a:rPr>
              <a:t>Contains the paper's title, the author's name, address, phone number, e-mail, and the day's date.</a:t>
            </a:r>
          </a:p>
          <a:p>
            <a:pPr algn="just"/>
            <a:r>
              <a:rPr lang="en-US" dirty="0" smtClean="0">
                <a:latin typeface="Times New Roman" pitchFamily="18" charset="0"/>
                <a:ea typeface="Calibri"/>
                <a:cs typeface="Times New Roman" pitchFamily="18" charset="0"/>
              </a:rPr>
              <a:t>In fact, this is the most vital part of research paper. It is to grab the reader’s attention basically as it determines whether the person is going to read your entire research or not. While deciding on the title for your research, you must keep in mind that it should indicate the main focus of your research. It must also contain the most important and relevant keywords (the search terms) from your paper. It let the user find your paper in the search results when searching for the related database.</a:t>
            </a: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0891230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151515"/>
                </a:solidFill>
                <a:effectLst/>
                <a:latin typeface="Times New Roman" pitchFamily="18" charset="0"/>
                <a:ea typeface="Times New Roman"/>
                <a:cs typeface="Times New Roman" pitchFamily="18" charset="0"/>
              </a:rPr>
              <a:t>Abstract</a:t>
            </a:r>
            <a:endParaRPr lang="en-US" dirty="0"/>
          </a:p>
        </p:txBody>
      </p:sp>
      <p:sp>
        <p:nvSpPr>
          <p:cNvPr id="3" name="Content Placeholder 2"/>
          <p:cNvSpPr>
            <a:spLocks noGrp="1"/>
          </p:cNvSpPr>
          <p:nvPr>
            <p:ph idx="1"/>
          </p:nvPr>
        </p:nvSpPr>
        <p:spPr/>
        <p:txBody>
          <a:bodyPr/>
          <a:lstStyle/>
          <a:p>
            <a:r>
              <a:rPr lang="en-US" dirty="0" smtClean="0">
                <a:solidFill>
                  <a:srgbClr val="151515"/>
                </a:solidFill>
                <a:effectLst/>
                <a:latin typeface="Times New Roman" pitchFamily="18" charset="0"/>
                <a:ea typeface="Times New Roman"/>
                <a:cs typeface="Times New Roman" pitchFamily="18" charset="0"/>
              </a:rPr>
              <a:t>Not every education paper requires an abstract. However, for longer, more complex papers abstracts are particularly useful. Often only 100 to 300 words, the abstract generally provides a broad overview and is never more than a page. It describes the essence, the main theme of the paper. It includes the research question posed, its significance, the methodology, and the main results or findings. Footnotes or cited works are never listed in an abstract. Remember to take great care in composing the abstract. It's the first part of the paper the instructor reads. It must impress with a strong content, good style, and general aesthetic appeal. Never write it hastily or carelessly.</a:t>
            </a:r>
            <a:br>
              <a:rPr lang="en-US" dirty="0" smtClean="0">
                <a:solidFill>
                  <a:srgbClr val="151515"/>
                </a:solidFill>
                <a:effectLst/>
                <a:latin typeface="Times New Roman" pitchFamily="18" charset="0"/>
                <a:ea typeface="Times New Roman"/>
                <a:cs typeface="Times New Roman" pitchFamily="18" charset="0"/>
              </a:rPr>
            </a:br>
            <a:endParaRPr lang="en-US" dirty="0" smtClean="0">
              <a:latin typeface="Times New Roman" pitchFamily="18" charset="0"/>
              <a:cs typeface="Times New Roman" pitchFamily="18" charset="0"/>
            </a:endParaRPr>
          </a:p>
          <a:p>
            <a:endParaRPr lang="en-US" dirty="0" smtClean="0"/>
          </a:p>
          <a:p>
            <a:endParaRPr lang="en-US" dirty="0"/>
          </a:p>
        </p:txBody>
      </p:sp>
    </p:spTree>
    <p:extLst>
      <p:ext uri="{BB962C8B-B14F-4D97-AF65-F5344CB8AC3E}">
        <p14:creationId xmlns:p14="http://schemas.microsoft.com/office/powerpoint/2010/main" val="3252151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151515"/>
                </a:solidFill>
                <a:effectLst/>
                <a:latin typeface="Times New Roman" pitchFamily="18" charset="0"/>
                <a:ea typeface="Times New Roman"/>
                <a:cs typeface="Times New Roman" pitchFamily="18" charset="0"/>
              </a:rPr>
              <a:t>Abstract</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This is the section of the research paper that comes after the title. The purpose of this section is to provide the user with the brief summary of your paper. This section has equal importance as the title of the research paper. Often, after reading the research paper title, the reader may switch to its abstract to recognize if this paper is of his interest or not. Basically, abstract determine the findings of the author and this is the main plot where the reader decides if he needs to continue reading this paper or not.</a:t>
            </a:r>
          </a:p>
          <a:p>
            <a:r>
              <a:rPr lang="en-US" dirty="0" smtClean="0">
                <a:latin typeface="Times New Roman" pitchFamily="18" charset="0"/>
                <a:cs typeface="Times New Roman" pitchFamily="18" charset="0"/>
              </a:rPr>
              <a:t>Keeping all these things in mind, the best recommendation for you is to write the abstract in such a way it looks like a mini-research paper. The reason is that it could provide the reader with all the information about his interest to continue reading.</a:t>
            </a: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7953903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151515"/>
                </a:solidFill>
                <a:effectLst/>
                <a:latin typeface="Times New Roman" pitchFamily="18" charset="0"/>
                <a:ea typeface="Times New Roman"/>
                <a:cs typeface="Times New Roman" pitchFamily="18" charset="0"/>
              </a:rPr>
              <a:t>Abstract</a:t>
            </a:r>
            <a:endParaRPr lang="en-US" dirty="0"/>
          </a:p>
        </p:txBody>
      </p:sp>
      <p:sp>
        <p:nvSpPr>
          <p:cNvPr id="3" name="Content Placeholder 2"/>
          <p:cNvSpPr>
            <a:spLocks noGrp="1"/>
          </p:cNvSpPr>
          <p:nvPr>
            <p:ph idx="1"/>
          </p:nvPr>
        </p:nvSpPr>
        <p:spPr/>
        <p:txBody>
          <a:bodyPr>
            <a:noAutofit/>
          </a:bodyPr>
          <a:lstStyle/>
          <a:p>
            <a:pPr algn="just"/>
            <a:r>
              <a:rPr lang="en-US" sz="2000" dirty="0">
                <a:latin typeface="Times New Roman" pitchFamily="18" charset="0"/>
                <a:cs typeface="Times New Roman" pitchFamily="18" charset="0"/>
              </a:rPr>
              <a:t>Basic Introduction – Write a few introductory lines in the abstract to let the reader know a few background details and the investigated problem as well.</a:t>
            </a:r>
          </a:p>
          <a:p>
            <a:pPr algn="just"/>
            <a:r>
              <a:rPr lang="en-US" sz="2000" dirty="0">
                <a:latin typeface="Times New Roman" pitchFamily="18" charset="0"/>
                <a:cs typeface="Times New Roman" pitchFamily="18" charset="0"/>
              </a:rPr>
              <a:t>	Methods used – Don’t forget to mention the methods used in the abstract.</a:t>
            </a:r>
          </a:p>
          <a:p>
            <a:pPr algn="just"/>
            <a:r>
              <a:rPr lang="en-US" sz="2000" dirty="0">
                <a:latin typeface="Times New Roman" pitchFamily="18" charset="0"/>
                <a:cs typeface="Times New Roman" pitchFamily="18" charset="0"/>
              </a:rPr>
              <a:t>	Major results – Try to mention all the major results of your paper in this section. If possible, try your level best to proffer reader the results in form of quantitative information.</a:t>
            </a:r>
          </a:p>
          <a:p>
            <a:pPr algn="just"/>
            <a:r>
              <a:rPr lang="en-US" sz="2000" dirty="0">
                <a:latin typeface="Times New Roman" pitchFamily="18" charset="0"/>
                <a:cs typeface="Times New Roman" pitchFamily="18" charset="0"/>
              </a:rPr>
              <a:t>	Discussion – Choose to write a few lines discussing your own (author) interpretation of the presented results.</a:t>
            </a:r>
          </a:p>
          <a:p>
            <a:pPr algn="just"/>
            <a:r>
              <a:rPr lang="en-US" sz="2000" dirty="0">
                <a:latin typeface="Times New Roman" pitchFamily="18" charset="0"/>
                <a:cs typeface="Times New Roman" pitchFamily="18" charset="0"/>
              </a:rPr>
              <a:t>	Final summary – The last but not the least thing to mention is a brief and a final summary in this abstract portion. This is considered the most crucial abstract part and researchers are going to read this portion to realize if it is important enough for them to read it further or not.</a:t>
            </a:r>
          </a:p>
          <a:p>
            <a:pPr algn="just"/>
            <a:r>
              <a:rPr lang="en-US" sz="2000" dirty="0">
                <a:latin typeface="Times New Roman" pitchFamily="18" charset="0"/>
                <a:cs typeface="Times New Roman" pitchFamily="18" charset="0"/>
              </a:rPr>
              <a:t>One more thing to keep in mind while writing the abstract is that abbreviations aren’t allowed here to state. The reason is that, at this point, you haven’t yet stated your abbreviations so the reader may lose interest as he is unable to understand it. The length of the abstract is usually kept between 150 to 300 </a:t>
            </a:r>
            <a:r>
              <a:rPr lang="en-US" sz="2000" dirty="0" smtClean="0">
                <a:latin typeface="Times New Roman" pitchFamily="18" charset="0"/>
                <a:cs typeface="Times New Roman" pitchFamily="18" charset="0"/>
              </a:rPr>
              <a:t>words</a:t>
            </a:r>
            <a:r>
              <a:rPr lang="en-US" sz="2000" dirty="0">
                <a:latin typeface="Times New Roman" pitchFamily="18" charset="0"/>
                <a:cs typeface="Times New Roman" pitchFamily="18" charset="0"/>
              </a:rPr>
              <a:t>.</a:t>
            </a:r>
          </a:p>
        </p:txBody>
      </p:sp>
    </p:spTree>
    <p:extLst>
      <p:ext uri="{BB962C8B-B14F-4D97-AF65-F5344CB8AC3E}">
        <p14:creationId xmlns:p14="http://schemas.microsoft.com/office/powerpoint/2010/main" val="13935200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151515"/>
                </a:solidFill>
                <a:latin typeface="Times New Roman" pitchFamily="18" charset="0"/>
                <a:ea typeface="Times New Roman"/>
                <a:cs typeface="Times New Roman" pitchFamily="18" charset="0"/>
              </a:rPr>
              <a:t>Introduction and Statement of the Problem</a:t>
            </a:r>
            <a:r>
              <a:rPr lang="en-US" dirty="0">
                <a:latin typeface="Times New Roman" pitchFamily="18" charset="0"/>
                <a:ea typeface="Calibri"/>
                <a:cs typeface="Times New Roman" pitchFamily="18" charset="0"/>
              </a:rPr>
              <a:t/>
            </a:r>
            <a:br>
              <a:rPr lang="en-US" dirty="0">
                <a:latin typeface="Times New Roman" pitchFamily="18" charset="0"/>
                <a:ea typeface="Calibri"/>
                <a:cs typeface="Times New Roman" pitchFamily="18" charset="0"/>
              </a:rPr>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rgbClr val="151515"/>
                </a:solidFill>
                <a:effectLst/>
                <a:latin typeface="Times New Roman" panose="02020603050405020304" pitchFamily="18" charset="0"/>
                <a:ea typeface="Times New Roman"/>
                <a:cs typeface="Times New Roman" pitchFamily="18" charset="0"/>
              </a:rPr>
              <a:t>A good introduction states the main research problem and thesis argument. What precisely are you studying and why is it important? How original is it? Will it fill a gap in other studies? Never provide a lengthy justification for your topic before it has been explicitly stated.</a:t>
            </a:r>
          </a:p>
          <a:p>
            <a:pPr marL="0" indent="0" algn="just">
              <a:buNone/>
            </a:pPr>
            <a:r>
              <a:rPr lang="en-US" dirty="0" smtClean="0">
                <a:latin typeface="Times New Roman" pitchFamily="18" charset="0"/>
                <a:cs typeface="Times New Roman" pitchFamily="18" charset="0"/>
              </a:rPr>
              <a:t>This introduction portion let the reader know the background of your research first and primarily consist of the following three sections.</a:t>
            </a:r>
          </a:p>
          <a:p>
            <a:pPr marL="0" indent="0" algn="just">
              <a:buNone/>
            </a:pPr>
            <a:r>
              <a:rPr lang="en-US" dirty="0" smtClean="0">
                <a:latin typeface="Times New Roman" pitchFamily="18" charset="0"/>
                <a:cs typeface="Times New Roman" pitchFamily="18" charset="0"/>
              </a:rPr>
              <a:t>•	1st section of the introduction portion must state the background knowledge i.e. why this study was undertaken.</a:t>
            </a:r>
          </a:p>
          <a:p>
            <a:pPr marL="0" indent="0" algn="just">
              <a:buNone/>
            </a:pPr>
            <a:r>
              <a:rPr lang="en-US" dirty="0" smtClean="0">
                <a:latin typeface="Times New Roman" pitchFamily="18" charset="0"/>
                <a:cs typeface="Times New Roman" pitchFamily="18" charset="0"/>
              </a:rPr>
              <a:t>•	2nd portion of the introduction must state the nature of work being performed in your whole research. It must include the investigated variables as well as the methods utilized.</a:t>
            </a:r>
          </a:p>
          <a:p>
            <a:pPr marL="0" indent="0" algn="just">
              <a:buNone/>
            </a:pPr>
            <a:r>
              <a:rPr lang="en-US" dirty="0" smtClean="0">
                <a:latin typeface="Times New Roman" pitchFamily="18" charset="0"/>
                <a:cs typeface="Times New Roman" pitchFamily="18" charset="0"/>
              </a:rPr>
              <a:t>•	3rd portion of introduction, which is usually the last portion, must state the problem’s condition at the end of the research.</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4061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Meaning of Research: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Word ‘Research’ is comprises of two words = </a:t>
            </a:r>
            <a:r>
              <a:rPr lang="en-US" dirty="0" err="1" smtClean="0">
                <a:latin typeface="Times New Roman" panose="02020603050405020304" pitchFamily="18" charset="0"/>
                <a:cs typeface="Times New Roman" panose="02020603050405020304" pitchFamily="18" charset="0"/>
              </a:rPr>
              <a:t>Re+Search</a:t>
            </a:r>
            <a:r>
              <a:rPr lang="en-US" dirty="0" smtClean="0">
                <a:latin typeface="Times New Roman" panose="02020603050405020304" pitchFamily="18" charset="0"/>
                <a:cs typeface="Times New Roman" panose="02020603050405020304" pitchFamily="18" charset="0"/>
              </a:rPr>
              <a:t>. It means to search again. So research means a systematic investigation or activity to gain new knowledge of the already existing facts. Research is an intellectual activity. It is responsible for bringing to light new knowledge. It is also responsible for correcting the present mistakes, removing existing misconceptions and adding new learning to the existing fund of knowledge. Research is also considered as the application of scientific method in solving the problems. It is a systematic, formal and intensive process of carrying on the scientific method of analysis. There are many ways of obtaining knowledge. They are intuition, revelation, and authority, logical manipulation of basic assumptions, informed guesses, observation, and reasoning by analogy. One of the branches of research known as empirical research is highly goal-oriented technique.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0016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Introduction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There are a different point of views of the people regarding introduction writing. Lots of people consider writing first two points in this section and consider the third one unnecessary. But, it is highly recommended for you to include the third portion as well. It let the reader evaluate your paper more accurately.</a:t>
            </a:r>
          </a:p>
          <a:p>
            <a:pPr algn="just"/>
            <a:r>
              <a:rPr lang="en-US" dirty="0" smtClean="0">
                <a:latin typeface="Times New Roman" pitchFamily="18" charset="0"/>
                <a:cs typeface="Times New Roman" pitchFamily="18" charset="0"/>
              </a:rPr>
              <a:t>The author’s findings must be stated in the past tense and everything else in the present tense in this section. When it comes to its length, it is not fixed but is kept around 500 to 700 words.</a:t>
            </a:r>
          </a:p>
          <a:p>
            <a:endParaRPr lang="en-US" dirty="0"/>
          </a:p>
        </p:txBody>
      </p:sp>
    </p:spTree>
    <p:extLst>
      <p:ext uri="{BB962C8B-B14F-4D97-AF65-F5344CB8AC3E}">
        <p14:creationId xmlns:p14="http://schemas.microsoft.com/office/powerpoint/2010/main" val="2682806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problems and Its Background</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Background of the Study – includes purpose and reason behind the conduct of the study. (What made you conduct the study?) Also serves as the introduction. • Statement of the Problem – the main problem that the research is trying to solve. It follows the formulation of the title and should be faithful to it. It specifically points the important questions that the study needs to answer.</a:t>
            </a:r>
          </a:p>
          <a:p>
            <a:r>
              <a:rPr lang="en-US" dirty="0" smtClean="0">
                <a:latin typeface="Times New Roman" pitchFamily="18" charset="0"/>
                <a:cs typeface="Times New Roman" pitchFamily="18" charset="0"/>
              </a:rPr>
              <a:t>Significance of the Study – (Why conduct the study?) You have to identify who will benefit from the research and how they will be benefitted. This should match with the Recommendations. • Assumptions of the Study – the expected outcome of the research.</a:t>
            </a:r>
          </a:p>
          <a:p>
            <a:endParaRPr lang="en-US" dirty="0"/>
          </a:p>
        </p:txBody>
      </p:sp>
    </p:spTree>
    <p:extLst>
      <p:ext uri="{BB962C8B-B14F-4D97-AF65-F5344CB8AC3E}">
        <p14:creationId xmlns:p14="http://schemas.microsoft.com/office/powerpoint/2010/main" val="31756047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Scope and Limitations of the Study:</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Scope and Limitations of the Study – determines the coverage of the study and all the things that it will not cover in order to be specific. • Definition of Terms – defines technical terms based on how they are used in the study, specifically in the title. This aims to provide the readers or future researches with the basic terminologies that are important to understand the paper.</a:t>
            </a:r>
          </a:p>
          <a:p>
            <a:endParaRPr lang="en-US" dirty="0"/>
          </a:p>
        </p:txBody>
      </p:sp>
    </p:spTree>
    <p:extLst>
      <p:ext uri="{BB962C8B-B14F-4D97-AF65-F5344CB8AC3E}">
        <p14:creationId xmlns:p14="http://schemas.microsoft.com/office/powerpoint/2010/main" val="24715915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Literature Review</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The research process uncovers what other writers have written about your topic. Your education paper should include a discussion or review of what is known about the subject and how that knowledge was acquired. Once you provide the general and specific context of the existing knowledge, then you yourself can build on others' research. The guide Writing a Literature Review will be helpful here. </a:t>
            </a:r>
          </a:p>
          <a:p>
            <a:pPr algn="just"/>
            <a:r>
              <a:rPr lang="en-US" dirty="0" smtClean="0">
                <a:latin typeface="Times New Roman" pitchFamily="18" charset="0"/>
                <a:cs typeface="Times New Roman" pitchFamily="18" charset="0"/>
              </a:rPr>
              <a:t>It is the critical as well as the detailed section of the research paper that includes the in-depth evaluation of previous researches. It allows the reader to understand the reason why you took this particular research project and a good research paper must entail all the details behind why you took this question for research.</a:t>
            </a:r>
          </a:p>
          <a:p>
            <a:pPr algn="just"/>
            <a:endParaRPr lang="en-US" dirty="0"/>
          </a:p>
        </p:txBody>
      </p:sp>
    </p:spTree>
    <p:extLst>
      <p:ext uri="{BB962C8B-B14F-4D97-AF65-F5344CB8AC3E}">
        <p14:creationId xmlns:p14="http://schemas.microsoft.com/office/powerpoint/2010/main" val="6107329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Literature Review</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This is where you will use your note cards and will serve as the foundation of your research. • This is your own work and therefore should not directly lift words from other sources. This will require your command of language and writing skills such as summarizing, paraphrasing and writing indirect speeches.</a:t>
            </a:r>
          </a:p>
          <a:p>
            <a:pPr algn="just"/>
            <a:r>
              <a:rPr lang="en-US" dirty="0" smtClean="0">
                <a:latin typeface="Times New Roman" pitchFamily="18" charset="0"/>
                <a:cs typeface="Times New Roman" pitchFamily="18" charset="0"/>
              </a:rPr>
              <a:t>Step 1 – Organize your note cards on how you would want them to appear in the chapter. • Step 2 – Begin writing the chapter while including the surnames of authors who provided sources for your study and the publication date of their work in parentheses. • Step 3 – Edit. Rewrite.</a:t>
            </a:r>
          </a:p>
          <a:p>
            <a:endParaRPr lang="en-US" dirty="0"/>
          </a:p>
        </p:txBody>
      </p:sp>
    </p:spTree>
    <p:extLst>
      <p:ext uri="{BB962C8B-B14F-4D97-AF65-F5344CB8AC3E}">
        <p14:creationId xmlns:p14="http://schemas.microsoft.com/office/powerpoint/2010/main" val="5900563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Main Body of Paper/Argument</a:t>
            </a:r>
            <a:endParaRPr lang="en-US" dirty="0"/>
          </a:p>
        </p:txBody>
      </p:sp>
      <p:sp>
        <p:nvSpPr>
          <p:cNvPr id="3" name="Content Placeholder 2"/>
          <p:cNvSpPr>
            <a:spLocks noGrp="1"/>
          </p:cNvSpPr>
          <p:nvPr>
            <p:ph idx="1"/>
          </p:nvPr>
        </p:nvSpPr>
        <p:spPr/>
        <p:txBody>
          <a:bodyPr/>
          <a:lstStyle/>
          <a:p>
            <a:pPr algn="just"/>
            <a:r>
              <a:rPr lang="en-US" sz="3200" dirty="0" smtClean="0">
                <a:latin typeface="Times New Roman" pitchFamily="18" charset="0"/>
                <a:cs typeface="Times New Roman" pitchFamily="18" charset="0"/>
              </a:rPr>
              <a:t>This is generally the longest part of the paper. It's where the author supports the thesis and builds the argument. It contains most of the citations and analysis. This section should focus on a rational development of the thesis with clear reasoning and solid argumentation at all points. A clear focus, avoiding meaningless digressions, provides the essential unity that characterizes a strong education paper.</a:t>
            </a:r>
          </a:p>
          <a:p>
            <a:endParaRPr lang="en-US" dirty="0"/>
          </a:p>
        </p:txBody>
      </p:sp>
    </p:spTree>
    <p:extLst>
      <p:ext uri="{BB962C8B-B14F-4D97-AF65-F5344CB8AC3E}">
        <p14:creationId xmlns:p14="http://schemas.microsoft.com/office/powerpoint/2010/main" val="8032249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Methods of the Research</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Method of Research – the kind of research used by your study. This answers why the method used is appropriate for the study. • Subjects of the Study – describes your respondents: who they are, what their profile is, where they are from, etc.</a:t>
            </a:r>
          </a:p>
          <a:p>
            <a:pPr algn="just"/>
            <a:r>
              <a:rPr lang="en-US" dirty="0" smtClean="0">
                <a:latin typeface="Times New Roman" pitchFamily="18" charset="0"/>
                <a:cs typeface="Times New Roman" pitchFamily="18" charset="0"/>
              </a:rPr>
              <a:t>Description of Research Instrument – describes your instrument which is the questionnaire. • Data Gathering Procedure – narrates the process undergone by the study that eventually leads to the findings. • Statistical Treatment Applied - The statistical treatment that you will use which includes your sampling method and formulas to come up. </a:t>
            </a:r>
          </a:p>
          <a:p>
            <a:pPr algn="just"/>
            <a:endParaRPr lang="en-US" dirty="0"/>
          </a:p>
        </p:txBody>
      </p:sp>
    </p:spTree>
    <p:extLst>
      <p:ext uri="{BB962C8B-B14F-4D97-AF65-F5344CB8AC3E}">
        <p14:creationId xmlns:p14="http://schemas.microsoft.com/office/powerpoint/2010/main" val="27826481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Methodology</a:t>
            </a:r>
            <a:endParaRPr lang="en-US" dirty="0"/>
          </a:p>
        </p:txBody>
      </p:sp>
      <p:sp>
        <p:nvSpPr>
          <p:cNvPr id="3" name="Content Placeholder 2"/>
          <p:cNvSpPr>
            <a:spLocks noGrp="1"/>
          </p:cNvSpPr>
          <p:nvPr>
            <p:ph idx="1"/>
          </p:nvPr>
        </p:nvSpPr>
        <p:spPr/>
        <p:txBody>
          <a:bodyPr>
            <a:normAutofit/>
          </a:bodyPr>
          <a:lstStyle/>
          <a:p>
            <a:r>
              <a:rPr lang="en-US" sz="3600" dirty="0" smtClean="0">
                <a:latin typeface="Times New Roman" pitchFamily="18" charset="0"/>
                <a:cs typeface="Times New Roman" pitchFamily="18" charset="0"/>
              </a:rPr>
              <a:t>Discuss your research methodology. Did you employ qualitative or quantitative research methods? Did you administer a questionnaire or interview people? Any field research conducted? How did you collect data? Did you utilize other libraries or archives? And so on</a:t>
            </a:r>
          </a:p>
          <a:p>
            <a:endParaRPr lang="en-US" sz="3600" dirty="0"/>
          </a:p>
        </p:txBody>
      </p:sp>
    </p:spTree>
    <p:extLst>
      <p:ext uri="{BB962C8B-B14F-4D97-AF65-F5344CB8AC3E}">
        <p14:creationId xmlns:p14="http://schemas.microsoft.com/office/powerpoint/2010/main" val="17122749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Methods</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There are basically two functions this methods section;</a:t>
            </a:r>
          </a:p>
          <a:p>
            <a:pPr algn="just"/>
            <a:r>
              <a:rPr lang="en-US" dirty="0" smtClean="0">
                <a:latin typeface="Times New Roman" pitchFamily="18" charset="0"/>
                <a:cs typeface="Times New Roman" pitchFamily="18" charset="0"/>
              </a:rPr>
              <a:t>1.	The first one is that the reader must be able to evaluate your performed work i.e. you must describe all the aspects of methodology you utilized in your study.</a:t>
            </a:r>
          </a:p>
          <a:p>
            <a:pPr algn="just"/>
            <a:r>
              <a:rPr lang="en-US" dirty="0" smtClean="0">
                <a:latin typeface="Times New Roman" pitchFamily="18" charset="0"/>
                <a:cs typeface="Times New Roman" pitchFamily="18" charset="0"/>
              </a:rPr>
              <a:t>2.	The second function is that you must allow the reader to replicate the study if they desire to do so. In this regard, all of your methodologies must be described clearly so that someone could replicate your work, if desired, without referring to any other publication. This is the reason people also refer this section as ‘Method and Materials’.</a:t>
            </a:r>
          </a:p>
          <a:p>
            <a:pPr algn="just"/>
            <a:r>
              <a:rPr lang="en-US" dirty="0" smtClean="0">
                <a:latin typeface="Times New Roman" pitchFamily="18" charset="0"/>
                <a:cs typeface="Times New Roman" pitchFamily="18" charset="0"/>
              </a:rPr>
              <a:t>These are definitely written in past tense. If there are different procedures to describe, you can make separate heading for each to make it readable.</a:t>
            </a:r>
          </a:p>
          <a:p>
            <a:endParaRPr lang="en-US" dirty="0"/>
          </a:p>
        </p:txBody>
      </p:sp>
    </p:spTree>
    <p:extLst>
      <p:ext uri="{BB962C8B-B14F-4D97-AF65-F5344CB8AC3E}">
        <p14:creationId xmlns:p14="http://schemas.microsoft.com/office/powerpoint/2010/main" val="23121928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Presentation, analysis and Interpretation of the data</a:t>
            </a:r>
            <a:endParaRPr lang="en-US" dirty="0"/>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Results of the Study – presents all the data gathered using the questionnaire by tabulating all the gathered information. Aside from the tables, an interpretation of each presented data should follow. These will serve as the bases of your Summary of Findings. </a:t>
            </a:r>
          </a:p>
          <a:p>
            <a:pPr algn="just"/>
            <a:endParaRPr lang="en-US" sz="3200" dirty="0"/>
          </a:p>
        </p:txBody>
      </p:sp>
    </p:spTree>
    <p:extLst>
      <p:ext uri="{BB962C8B-B14F-4D97-AF65-F5344CB8AC3E}">
        <p14:creationId xmlns:p14="http://schemas.microsoft.com/office/powerpoint/2010/main" val="267834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Definitions of Research: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The following are the important definitions of research: </a:t>
            </a:r>
          </a:p>
          <a:p>
            <a:pPr algn="just"/>
            <a:r>
              <a:rPr lang="en-US" dirty="0" smtClean="0">
                <a:latin typeface="Times New Roman" panose="02020603050405020304" pitchFamily="18" charset="0"/>
                <a:cs typeface="Times New Roman" panose="02020603050405020304" pitchFamily="18" charset="0"/>
              </a:rPr>
              <a:t>“Research is an endeavor / attempt to discover, develop and verify knowledge. It is an intellectual process that has developed over hundreds of years ever changing in purpose and form and always researching to truth.” </a:t>
            </a:r>
            <a:r>
              <a:rPr lang="en-US" i="1" dirty="0" smtClean="0">
                <a:latin typeface="Times New Roman" panose="02020603050405020304" pitchFamily="18" charset="0"/>
                <a:cs typeface="Times New Roman" panose="02020603050405020304" pitchFamily="18" charset="0"/>
              </a:rPr>
              <a:t>J. Francis </a:t>
            </a:r>
            <a:r>
              <a:rPr lang="en-US" i="1" dirty="0" err="1" smtClean="0">
                <a:latin typeface="Times New Roman" panose="02020603050405020304" pitchFamily="18" charset="0"/>
                <a:cs typeface="Times New Roman" panose="02020603050405020304" pitchFamily="18" charset="0"/>
              </a:rPr>
              <a:t>Rummel</a:t>
            </a:r>
            <a:r>
              <a:rPr lang="en-US" i="1"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“Research is an honest, exhaustive, intelligent searching for facts and their meanings or implications with reference to a given problem. The product or findings of a given piece of research should be an authentic, verifiable contribution to knowledge in the field studied.” </a:t>
            </a:r>
            <a:r>
              <a:rPr lang="en-US" i="1" dirty="0" smtClean="0">
                <a:latin typeface="Times New Roman" panose="02020603050405020304" pitchFamily="18" charset="0"/>
                <a:cs typeface="Times New Roman" panose="02020603050405020304" pitchFamily="18" charset="0"/>
              </a:rPr>
              <a:t>P.M. Cook </a:t>
            </a:r>
          </a:p>
          <a:p>
            <a:pPr algn="just"/>
            <a:r>
              <a:rPr lang="en-US" dirty="0" smtClean="0">
                <a:latin typeface="Times New Roman" panose="02020603050405020304" pitchFamily="18" charset="0"/>
                <a:cs typeface="Times New Roman" panose="02020603050405020304" pitchFamily="18" charset="0"/>
              </a:rPr>
              <a:t>“Research may be defined as a method of studying problems whose solutions are to be derived partly or wholly from facts.” </a:t>
            </a:r>
            <a:r>
              <a:rPr lang="en-US" i="1" dirty="0" smtClean="0">
                <a:latin typeface="Times New Roman" panose="02020603050405020304" pitchFamily="18" charset="0"/>
                <a:cs typeface="Times New Roman" panose="02020603050405020304" pitchFamily="18" charset="0"/>
              </a:rPr>
              <a:t>W.S. </a:t>
            </a:r>
            <a:r>
              <a:rPr lang="en-US" i="1" dirty="0" err="1" smtClean="0">
                <a:latin typeface="Times New Roman" panose="02020603050405020304" pitchFamily="18" charset="0"/>
                <a:cs typeface="Times New Roman" panose="02020603050405020304" pitchFamily="18" charset="0"/>
              </a:rPr>
              <a:t>Monroes</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18966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Results</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This is usually the variable section of your research paper and it entirely depends on your results as well as your goals.</a:t>
            </a:r>
          </a:p>
          <a:p>
            <a:pPr algn="just"/>
            <a:r>
              <a:rPr lang="en-US" dirty="0" smtClean="0">
                <a:latin typeface="Times New Roman" pitchFamily="18" charset="0"/>
                <a:cs typeface="Times New Roman" pitchFamily="18" charset="0"/>
              </a:rPr>
              <a:t>Most of the time, in short research papers, the results and discussion sections are mixed up by the authors. You must try your level best only to state the observations of your findings. You may choose to reserve the interpretations for the next section i.e. discussion section.</a:t>
            </a:r>
          </a:p>
          <a:p>
            <a:pPr algn="just"/>
            <a:r>
              <a:rPr lang="en-US" dirty="0" smtClean="0">
                <a:latin typeface="Times New Roman" pitchFamily="18" charset="0"/>
                <a:cs typeface="Times New Roman" pitchFamily="18" charset="0"/>
              </a:rPr>
              <a:t>As you are going to state your own results so it must be written in the past tense, as you are already done with everything. All other general statements must be in present tense. If more than one result from different experiments has to be stated here, you can divide this section, as per your requirements. There is no fixed length for this section too but it is usually the short one.</a:t>
            </a:r>
          </a:p>
          <a:p>
            <a:endParaRPr lang="en-US" dirty="0" smtClean="0"/>
          </a:p>
          <a:p>
            <a:endParaRPr lang="en-US" dirty="0"/>
          </a:p>
        </p:txBody>
      </p:sp>
    </p:spTree>
    <p:extLst>
      <p:ext uri="{BB962C8B-B14F-4D97-AF65-F5344CB8AC3E}">
        <p14:creationId xmlns:p14="http://schemas.microsoft.com/office/powerpoint/2010/main" val="24269088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Discussion</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smtClean="0">
                <a:latin typeface="Times New Roman" pitchFamily="18" charset="0"/>
                <a:cs typeface="Times New Roman" pitchFamily="18" charset="0"/>
              </a:rPr>
              <a:t>A plausible interpretation of the reported data must be presented here and you have to relate these findings to the other investigator’s findings.</a:t>
            </a:r>
          </a:p>
          <a:p>
            <a:pPr marL="0" indent="0" algn="just">
              <a:buNone/>
            </a:pPr>
            <a:r>
              <a:rPr lang="en-US" dirty="0" smtClean="0">
                <a:latin typeface="Times New Roman" pitchFamily="18" charset="0"/>
                <a:cs typeface="Times New Roman" pitchFamily="18" charset="0"/>
              </a:rPr>
              <a:t>There are a few things which are considered important to include in this section, which are the following:</a:t>
            </a:r>
          </a:p>
          <a:p>
            <a:pPr marL="0" indent="0" algn="just">
              <a:buNone/>
            </a:pPr>
            <a:r>
              <a:rPr lang="en-US" dirty="0" smtClean="0">
                <a:latin typeface="Times New Roman" pitchFamily="18" charset="0"/>
                <a:cs typeface="Times New Roman" pitchFamily="18" charset="0"/>
              </a:rPr>
              <a:t>•	Conclusion summary – The conclusion of data by the author i.e. the trend between variables etc.</a:t>
            </a:r>
          </a:p>
          <a:p>
            <a:pPr marL="0" indent="0" algn="just">
              <a:buNone/>
            </a:pPr>
            <a:r>
              <a:rPr lang="en-US" dirty="0" smtClean="0">
                <a:latin typeface="Times New Roman" pitchFamily="18" charset="0"/>
                <a:cs typeface="Times New Roman" pitchFamily="18" charset="0"/>
              </a:rPr>
              <a:t>•	The relation of the author’s findings to the previously done work.</a:t>
            </a:r>
          </a:p>
          <a:p>
            <a:pPr marL="0" indent="0" algn="just">
              <a:buNone/>
            </a:pPr>
            <a:r>
              <a:rPr lang="en-US" dirty="0" smtClean="0">
                <a:latin typeface="Times New Roman" pitchFamily="18" charset="0"/>
                <a:cs typeface="Times New Roman" pitchFamily="18" charset="0"/>
              </a:rPr>
              <a:t>•	Aberrant results – If there is an existence of any abnormality in data, which may impact the result as well, that anomaly must also be stated here and must be explained to the reader to remove all kind of ambiguities.</a:t>
            </a:r>
          </a:p>
          <a:p>
            <a:pPr marL="0" indent="0" algn="just">
              <a:buNone/>
            </a:pPr>
            <a:r>
              <a:rPr lang="en-US" dirty="0" smtClean="0">
                <a:latin typeface="Times New Roman" pitchFamily="18" charset="0"/>
                <a:cs typeface="Times New Roman" pitchFamily="18" charset="0"/>
              </a:rPr>
              <a:t>•	Implications – Practical or theoretical implication of your work.</a:t>
            </a:r>
          </a:p>
          <a:p>
            <a:pPr marL="0" indent="0" algn="just">
              <a:buNone/>
            </a:pPr>
            <a:r>
              <a:rPr lang="en-US" dirty="0" smtClean="0">
                <a:latin typeface="Times New Roman" pitchFamily="18" charset="0"/>
                <a:cs typeface="Times New Roman" pitchFamily="18" charset="0"/>
              </a:rPr>
              <a:t>•	The grand summary must be there at the end i.e. all the conclusions and results of the paper.</a:t>
            </a:r>
          </a:p>
          <a:p>
            <a:pPr marL="0" indent="0" algn="just">
              <a:buNone/>
            </a:pPr>
            <a:r>
              <a:rPr lang="en-US" dirty="0" smtClean="0">
                <a:latin typeface="Times New Roman" pitchFamily="18" charset="0"/>
                <a:cs typeface="Times New Roman" pitchFamily="18" charset="0"/>
              </a:rPr>
              <a:t>If any of your work is listed, it must be in past tense. On the other hand, current knowledge must be stated in the present tense. The last but not the least thing to mention here is the length of this section. It can vary depending upon work but is usually kept between 1500 to 1800 words.</a:t>
            </a:r>
          </a:p>
          <a:p>
            <a:endParaRPr lang="en-US" dirty="0"/>
          </a:p>
        </p:txBody>
      </p:sp>
    </p:spTree>
    <p:extLst>
      <p:ext uri="{BB962C8B-B14F-4D97-AF65-F5344CB8AC3E}">
        <p14:creationId xmlns:p14="http://schemas.microsoft.com/office/powerpoint/2010/main" val="41059223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References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The purpose of this section is to provide the full citation of the referenced articles in your paper, in a specific format. A complete reference must state the name of the author, article title, the name of the journal, volume number, year of publications as well as the page numbers.</a:t>
            </a:r>
          </a:p>
          <a:p>
            <a:pPr algn="just"/>
            <a:r>
              <a:rPr lang="en-US" dirty="0" smtClean="0">
                <a:latin typeface="Times New Roman" pitchFamily="18" charset="0"/>
                <a:cs typeface="Times New Roman" pitchFamily="18" charset="0"/>
              </a:rPr>
              <a:t>A list of the references is written at the end of the paper and its number is limited to the cited references in the paper. Alphabetical order is followed while writing references. When it comes to the exact number of references, these can’t be defined but there is a maximum limit for it. For instance, for a point, there must not be 6 references for it. On the other hand, for a research paper, 100 is the maximum limit for references.</a:t>
            </a:r>
          </a:p>
          <a:p>
            <a:endParaRPr lang="en-US" dirty="0"/>
          </a:p>
        </p:txBody>
      </p:sp>
    </p:spTree>
    <p:extLst>
      <p:ext uri="{BB962C8B-B14F-4D97-AF65-F5344CB8AC3E}">
        <p14:creationId xmlns:p14="http://schemas.microsoft.com/office/powerpoint/2010/main" val="13743840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Summary, Conclusions and Recommendations </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Summary of Findings – summarizes the interpretation of data given in Chapter 4. These should directly answer your statement of the problem. • Conclusions – Out of your findings, your conclusions are based. This provides the answers for every statement of the problem. This is where you will prove your hypotheses and assumptions.</a:t>
            </a:r>
          </a:p>
          <a:p>
            <a:pPr algn="just"/>
            <a:r>
              <a:rPr lang="en-US" dirty="0" smtClean="0">
                <a:latin typeface="Times New Roman" pitchFamily="18" charset="0"/>
                <a:cs typeface="Times New Roman" pitchFamily="18" charset="0"/>
              </a:rPr>
              <a:t>Recommendations – should be directly based on the significance of the study. This also includes the recommended actions that should be done after the conduct of the study such as further assessment of the subject, focus on other factors, etc.</a:t>
            </a:r>
          </a:p>
          <a:p>
            <a:endParaRPr lang="en-US" dirty="0"/>
          </a:p>
        </p:txBody>
      </p:sp>
    </p:spTree>
    <p:extLst>
      <p:ext uri="{BB962C8B-B14F-4D97-AF65-F5344CB8AC3E}">
        <p14:creationId xmlns:p14="http://schemas.microsoft.com/office/powerpoint/2010/main" val="5128167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Appendices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Education research papers often contain one or more appendices. An appendix contains material that is appropriate for enlarging the reader's understanding, but that does not fit very well into the main body of the paper. Such material might include tables, charts, summaries, questionnaires, interview questions, lengthy statistics, maps, pictures, photographs, lists of terms, glossaries, survey instruments, letters, copies of historical documents, and many other types of supplementary material. A paper may have several appendices. They are usually placed after the main body of the paper but before the bibliography or works cited section. They are usually designated by such headings as Appendix A, Appendix B, and so on.</a:t>
            </a:r>
          </a:p>
          <a:p>
            <a:pPr algn="just"/>
            <a:endParaRPr lang="en-US" dirty="0"/>
          </a:p>
        </p:txBody>
      </p:sp>
    </p:spTree>
    <p:extLst>
      <p:ext uri="{BB962C8B-B14F-4D97-AF65-F5344CB8AC3E}">
        <p14:creationId xmlns:p14="http://schemas.microsoft.com/office/powerpoint/2010/main" val="11575512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Others</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Title Page – consists of the research title, names of the researchers and name of the English teacher. • Acknowledgement – a personal page where the researchers are given the privilege to extend gratitude to all people who helped in accomplishing the research.</a:t>
            </a:r>
          </a:p>
          <a:p>
            <a:pPr algn="just"/>
            <a:r>
              <a:rPr lang="en-US" dirty="0" smtClean="0">
                <a:latin typeface="Times New Roman" pitchFamily="18" charset="0"/>
                <a:cs typeface="Times New Roman" pitchFamily="18" charset="0"/>
              </a:rPr>
              <a:t>Table of Contents – contains the accurate paging of each part of the research paper. • List of Tables/Figures – contains the accurate paging of the tables/figures used in the study. • Bibliography – where you will use your source cards. Presents the sources using APA or MLA format. • Appendix (e.g., survey questionnaire, interview questions) – attachment</a:t>
            </a:r>
          </a:p>
          <a:p>
            <a:endParaRPr lang="en-US" dirty="0"/>
          </a:p>
        </p:txBody>
      </p:sp>
    </p:spTree>
    <p:extLst>
      <p:ext uri="{BB962C8B-B14F-4D97-AF65-F5344CB8AC3E}">
        <p14:creationId xmlns:p14="http://schemas.microsoft.com/office/powerpoint/2010/main" val="4356236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Taking </a:t>
            </a:r>
            <a:r>
              <a:rPr lang="en-US" b="1" dirty="0" smtClean="0">
                <a:latin typeface="Times New Roman" panose="02020603050405020304" pitchFamily="18" charset="0"/>
                <a:cs typeface="Times New Roman" panose="02020603050405020304" pitchFamily="18" charset="0"/>
              </a:rPr>
              <a:t>Notes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609600" indent="-609600" algn="just">
              <a:buNone/>
              <a:defRPr/>
            </a:pPr>
            <a:r>
              <a:rPr lang="en-US" dirty="0">
                <a:latin typeface="Times New Roman" panose="02020603050405020304" pitchFamily="18" charset="0"/>
                <a:cs typeface="Times New Roman" panose="02020603050405020304" pitchFamily="18" charset="0"/>
              </a:rPr>
              <a:t>Before taking from the primary and the secondary sources, the student needs a note card.</a:t>
            </a:r>
          </a:p>
          <a:p>
            <a:pPr marL="609600" indent="-609600" algn="just">
              <a:buNone/>
              <a:defRPr/>
            </a:pPr>
            <a:r>
              <a:rPr lang="en-US" dirty="0">
                <a:latin typeface="Times New Roman" panose="02020603050405020304" pitchFamily="18" charset="0"/>
                <a:cs typeface="Times New Roman" panose="02020603050405020304" pitchFamily="18" charset="0"/>
              </a:rPr>
              <a:t>* The Form of the note card: each note card should have the following form:</a:t>
            </a:r>
          </a:p>
          <a:p>
            <a:pPr marL="609600" indent="-609600" algn="just">
              <a:defRPr/>
            </a:pPr>
            <a:r>
              <a:rPr lang="en-US" dirty="0">
                <a:latin typeface="Times New Roman" panose="02020603050405020304" pitchFamily="18" charset="0"/>
                <a:cs typeface="Times New Roman" panose="02020603050405020304" pitchFamily="18" charset="0"/>
              </a:rPr>
              <a:t>Author's name. </a:t>
            </a:r>
          </a:p>
          <a:p>
            <a:pPr marL="609600" indent="-609600" algn="just">
              <a:defRPr/>
            </a:pPr>
            <a:r>
              <a:rPr lang="en-US" dirty="0">
                <a:latin typeface="Times New Roman" panose="02020603050405020304" pitchFamily="18" charset="0"/>
                <a:cs typeface="Times New Roman" panose="02020603050405020304" pitchFamily="18" charset="0"/>
              </a:rPr>
              <a:t>Subject Headings: each card must have a subject heading at the top.</a:t>
            </a:r>
          </a:p>
          <a:p>
            <a:pPr marL="609600" indent="-609600" algn="just">
              <a:defRPr/>
            </a:pPr>
            <a:r>
              <a:rPr lang="en-US" dirty="0">
                <a:latin typeface="Times New Roman" panose="02020603050405020304" pitchFamily="18" charset="0"/>
                <a:cs typeface="Times New Roman" panose="02020603050405020304" pitchFamily="18" charset="0"/>
              </a:rPr>
              <a:t>Page Numbers: page numbers of the source must be listed carefully to avoid confusion within the source.</a:t>
            </a:r>
          </a:p>
          <a:p>
            <a:pPr marL="609600" indent="-609600" algn="just">
              <a:defRPr/>
            </a:pPr>
            <a:r>
              <a:rPr lang="en-US" dirty="0">
                <a:latin typeface="Times New Roman" panose="02020603050405020304" pitchFamily="18" charset="0"/>
                <a:cs typeface="Times New Roman" panose="02020603050405020304" pitchFamily="18" charset="0"/>
              </a:rPr>
              <a:t>Only one note should be taken on each 5x8 </a:t>
            </a:r>
            <a:r>
              <a:rPr lang="en-US" dirty="0" smtClean="0">
                <a:latin typeface="Times New Roman" panose="02020603050405020304" pitchFamily="18" charset="0"/>
                <a:cs typeface="Times New Roman" panose="02020603050405020304" pitchFamily="18" charset="0"/>
              </a:rPr>
              <a:t>card</a:t>
            </a:r>
          </a:p>
          <a:p>
            <a:pPr marL="609600" indent="-609600" algn="just">
              <a:defRP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51681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Kinds of Note-Taking on the Reading:</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pPr marL="609600" indent="-609600" algn="just">
              <a:buNone/>
              <a:defRPr/>
            </a:pPr>
            <a:r>
              <a:rPr lang="en-US" dirty="0">
                <a:latin typeface="Times New Roman" panose="02020603050405020304" pitchFamily="18" charset="0"/>
                <a:cs typeface="Times New Roman" panose="02020603050405020304" pitchFamily="18" charset="0"/>
              </a:rPr>
              <a:t>There are four kinds of notes which are taken on reading, i.e. during the process of writing a paper, and they are:</a:t>
            </a:r>
          </a:p>
          <a:p>
            <a:pPr marL="609600" indent="-609600" algn="just">
              <a:defRPr/>
            </a:pPr>
            <a:r>
              <a:rPr lang="en-US" dirty="0">
                <a:latin typeface="Times New Roman" panose="02020603050405020304" pitchFamily="18" charset="0"/>
                <a:cs typeface="Times New Roman" panose="02020603050405020304" pitchFamily="18" charset="0"/>
              </a:rPr>
              <a:t>Quotations.</a:t>
            </a:r>
          </a:p>
          <a:p>
            <a:pPr marL="609600" indent="-609600" algn="just">
              <a:defRPr/>
            </a:pPr>
            <a:r>
              <a:rPr lang="en-US" dirty="0">
                <a:latin typeface="Times New Roman" panose="02020603050405020304" pitchFamily="18" charset="0"/>
                <a:cs typeface="Times New Roman" panose="02020603050405020304" pitchFamily="18" charset="0"/>
              </a:rPr>
              <a:t>Paraphrases.</a:t>
            </a:r>
          </a:p>
          <a:p>
            <a:pPr marL="609600" indent="-609600" algn="just">
              <a:defRPr/>
            </a:pPr>
            <a:r>
              <a:rPr lang="en-US" dirty="0">
                <a:latin typeface="Times New Roman" panose="02020603050405020304" pitchFamily="18" charset="0"/>
                <a:cs typeface="Times New Roman" panose="02020603050405020304" pitchFamily="18" charset="0"/>
              </a:rPr>
              <a:t>Commentaries.</a:t>
            </a:r>
          </a:p>
          <a:p>
            <a:pPr marL="609600" indent="-609600" algn="just">
              <a:defRPr/>
            </a:pPr>
            <a:r>
              <a:rPr lang="en-US" dirty="0">
                <a:latin typeface="Times New Roman" panose="02020603050405020304" pitchFamily="18" charset="0"/>
                <a:cs typeface="Times New Roman" panose="02020603050405020304" pitchFamily="18" charset="0"/>
              </a:rPr>
              <a:t>Summaries.</a:t>
            </a:r>
          </a:p>
          <a:p>
            <a:endParaRPr lang="en-US" dirty="0"/>
          </a:p>
        </p:txBody>
      </p:sp>
    </p:spTree>
    <p:extLst>
      <p:ext uri="{BB962C8B-B14F-4D97-AF65-F5344CB8AC3E}">
        <p14:creationId xmlns:p14="http://schemas.microsoft.com/office/powerpoint/2010/main" val="27577405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1.Quotations:</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They are notes which art identical to the original source. They must match the source word by word and must be attributed to the original author. The researcher should use quotation marks or the inverted commas. </a:t>
            </a:r>
          </a:p>
          <a:p>
            <a:r>
              <a:rPr lang="en-US" b="1" dirty="0">
                <a:latin typeface="Times New Roman" panose="02020603050405020304" pitchFamily="18" charset="0"/>
                <a:cs typeface="Times New Roman" panose="02020603050405020304" pitchFamily="18" charset="0"/>
              </a:rPr>
              <a:t>2.Paraphrases: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They involve putting a passage or a statement from the original source into the researcher's own words. They must be attributed to the original author too, but without the quotation marks and they are usually shorter than the original sources.</a:t>
            </a:r>
          </a:p>
          <a:p>
            <a:endParaRPr lang="en-US" dirty="0"/>
          </a:p>
        </p:txBody>
      </p:sp>
    </p:spTree>
    <p:extLst>
      <p:ext uri="{BB962C8B-B14F-4D97-AF65-F5344CB8AC3E}">
        <p14:creationId xmlns:p14="http://schemas.microsoft.com/office/powerpoint/2010/main" val="2300081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3.Commentaries: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They are notes which cite the attitudes of the original author by referring to them as a substance (example) for the point that is being dealt with. It may include a whole book of another author but only as a reference in a short paragraph.</a:t>
            </a:r>
          </a:p>
          <a:p>
            <a:pPr algn="just"/>
            <a:r>
              <a:rPr lang="en-US" b="1" dirty="0">
                <a:latin typeface="Times New Roman" panose="02020603050405020304" pitchFamily="18" charset="0"/>
                <a:cs typeface="Times New Roman" panose="02020603050405020304" pitchFamily="18" charset="0"/>
              </a:rPr>
              <a:t>4.Summaries: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They involve summarizing the main idea(s) into the researcher's own words including only the main point(s). Once again, it is necessary to attribute the summarized ideas to the original author. </a:t>
            </a:r>
          </a:p>
          <a:p>
            <a:endParaRPr lang="en-US" dirty="0"/>
          </a:p>
        </p:txBody>
      </p:sp>
    </p:spTree>
    <p:extLst>
      <p:ext uri="{BB962C8B-B14F-4D97-AF65-F5344CB8AC3E}">
        <p14:creationId xmlns:p14="http://schemas.microsoft.com/office/powerpoint/2010/main" val="1434672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Definitions of Research:</a:t>
            </a:r>
            <a:endParaRPr lang="en-US" dirty="0"/>
          </a:p>
        </p:txBody>
      </p:sp>
      <p:sp>
        <p:nvSpPr>
          <p:cNvPr id="3" name="Content Placeholder 2"/>
          <p:cNvSpPr>
            <a:spLocks noGrp="1"/>
          </p:cNvSpPr>
          <p:nvPr>
            <p:ph idx="1"/>
          </p:nvPr>
        </p:nvSpPr>
        <p:spPr/>
        <p:txBody>
          <a:bodyPr/>
          <a:lstStyle/>
          <a:p>
            <a:pPr algn="just"/>
            <a:r>
              <a:rPr lang="en-US" dirty="0" smtClean="0"/>
              <a:t>“</a:t>
            </a:r>
            <a:r>
              <a:rPr lang="en-US" dirty="0" smtClean="0">
                <a:latin typeface="Times New Roman" panose="02020603050405020304" pitchFamily="18" charset="0"/>
                <a:cs typeface="Times New Roman" panose="02020603050405020304" pitchFamily="18" charset="0"/>
              </a:rPr>
              <a:t>Research is considered to be the more formal, systematic intensive process of carrying on the scientific method of analysis. It involves a more systematic structure of investigation, usually resulting in some sort of formal record of procedures and a report of results or conclusion.” </a:t>
            </a:r>
            <a:r>
              <a:rPr lang="en-US" i="1" dirty="0" smtClean="0">
                <a:latin typeface="Times New Roman" panose="02020603050405020304" pitchFamily="18" charset="0"/>
                <a:cs typeface="Times New Roman" panose="02020603050405020304" pitchFamily="18" charset="0"/>
              </a:rPr>
              <a:t>John W. Best </a:t>
            </a:r>
          </a:p>
          <a:p>
            <a:pPr algn="just"/>
            <a:r>
              <a:rPr lang="en-US" dirty="0" smtClean="0">
                <a:latin typeface="Times New Roman" panose="02020603050405020304" pitchFamily="18" charset="0"/>
                <a:cs typeface="Times New Roman" panose="02020603050405020304" pitchFamily="18" charset="0"/>
              </a:rPr>
              <a:t>“Research is a systematic effort to gain new knowledge.” </a:t>
            </a:r>
            <a:r>
              <a:rPr lang="en-US" i="1" dirty="0" smtClean="0">
                <a:latin typeface="Times New Roman" panose="02020603050405020304" pitchFamily="18" charset="0"/>
                <a:cs typeface="Times New Roman" panose="02020603050405020304" pitchFamily="18" charset="0"/>
              </a:rPr>
              <a:t>Redman &amp; Mori</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52017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Why We Use Quotations, Paraphrases and Summaries ?</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pPr marL="533400" indent="-533400" algn="just">
              <a:buNone/>
              <a:defRPr/>
            </a:pPr>
            <a:r>
              <a:rPr lang="en-US" dirty="0">
                <a:latin typeface="Times New Roman" panose="02020603050405020304" pitchFamily="18" charset="0"/>
                <a:cs typeface="Times New Roman" panose="02020603050405020304" pitchFamily="18" charset="0"/>
              </a:rPr>
              <a:t>Quotations, paraphrases and summaries serve many purposes. A researcher might use them to:</a:t>
            </a:r>
          </a:p>
          <a:p>
            <a:pPr marL="533400" indent="-533400" algn="just">
              <a:defRPr/>
            </a:pPr>
            <a:r>
              <a:rPr lang="en-US" dirty="0">
                <a:latin typeface="Times New Roman" panose="02020603050405020304" pitchFamily="18" charset="0"/>
                <a:cs typeface="Times New Roman" panose="02020603050405020304" pitchFamily="18" charset="0"/>
              </a:rPr>
              <a:t>add credibility to the research.</a:t>
            </a:r>
          </a:p>
          <a:p>
            <a:pPr marL="533400" indent="-533400" algn="just">
              <a:defRPr/>
            </a:pPr>
            <a:r>
              <a:rPr lang="en-US" dirty="0">
                <a:latin typeface="Times New Roman" panose="02020603050405020304" pitchFamily="18" charset="0"/>
                <a:cs typeface="Times New Roman" panose="02020603050405020304" pitchFamily="18" charset="0"/>
              </a:rPr>
              <a:t>refer to other work which is similar to the researcher.</a:t>
            </a:r>
          </a:p>
          <a:p>
            <a:pPr marL="533400" indent="-533400" algn="just">
              <a:defRPr/>
            </a:pPr>
            <a:r>
              <a:rPr lang="en-US" dirty="0">
                <a:latin typeface="Times New Roman" panose="02020603050405020304" pitchFamily="18" charset="0"/>
                <a:cs typeface="Times New Roman" panose="02020603050405020304" pitchFamily="18" charset="0"/>
              </a:rPr>
              <a:t>provides examples of several points of view on a subject</a:t>
            </a:r>
          </a:p>
          <a:p>
            <a:pPr marL="533400" indent="-533400" algn="just">
              <a:defRPr/>
            </a:pPr>
            <a:r>
              <a:rPr lang="en-US" dirty="0">
                <a:latin typeface="Times New Roman" panose="02020603050405020304" pitchFamily="18" charset="0"/>
                <a:cs typeface="Times New Roman" panose="02020603050405020304" pitchFamily="18" charset="0"/>
              </a:rPr>
              <a:t>highlighting important phrases by quoting them.</a:t>
            </a:r>
          </a:p>
          <a:p>
            <a:pPr marL="533400" indent="-533400" algn="just">
              <a:defRPr/>
            </a:pPr>
            <a:r>
              <a:rPr lang="en-US" dirty="0">
                <a:latin typeface="Times New Roman" panose="02020603050405020304" pitchFamily="18" charset="0"/>
                <a:cs typeface="Times New Roman" panose="02020603050405020304" pitchFamily="18" charset="0"/>
              </a:rPr>
              <a:t>expand the depth of the research.</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07129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Plagiarism:</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When the researcher presents ideas, concepts, phrases or results of another researcher as his own, this is called plagiarism. It is like a theft in science.</a:t>
            </a:r>
          </a:p>
          <a:p>
            <a:pPr algn="just"/>
            <a:r>
              <a:rPr lang="en-US" b="1" dirty="0" smtClean="0">
                <a:latin typeface="Times New Roman" panose="02020603050405020304" pitchFamily="18" charset="0"/>
                <a:cs typeface="Times New Roman" panose="02020603050405020304" pitchFamily="18" charset="0"/>
              </a:rPr>
              <a:t>How to Avoid Plagiarism?</a:t>
            </a:r>
          </a:p>
          <a:p>
            <a:pPr marL="533400" indent="-533400" algn="just">
              <a:buFontTx/>
              <a:buAutoNum type="arabicPeriod"/>
              <a:defRPr/>
            </a:pPr>
            <a:r>
              <a:rPr lang="en-US" dirty="0">
                <a:latin typeface="Times New Roman" panose="02020603050405020304" pitchFamily="18" charset="0"/>
                <a:cs typeface="Times New Roman" panose="02020603050405020304" pitchFamily="18" charset="0"/>
              </a:rPr>
              <a:t>Using quotation marks for each quotation used.</a:t>
            </a:r>
          </a:p>
          <a:p>
            <a:pPr marL="533400" indent="-533400" algn="just">
              <a:buFontTx/>
              <a:buAutoNum type="arabicPeriod"/>
              <a:defRPr/>
            </a:pPr>
            <a:r>
              <a:rPr lang="en-US" dirty="0">
                <a:latin typeface="Times New Roman" panose="02020603050405020304" pitchFamily="18" charset="0"/>
                <a:cs typeface="Times New Roman" panose="02020603050405020304" pitchFamily="18" charset="0"/>
              </a:rPr>
              <a:t>Make sure that the paraphrased materials are written in your own words.</a:t>
            </a:r>
          </a:p>
          <a:p>
            <a:pPr marL="533400" indent="-533400" algn="just">
              <a:buFontTx/>
              <a:buAutoNum type="arabicPeriod"/>
              <a:defRPr/>
            </a:pPr>
            <a:r>
              <a:rPr lang="en-US" dirty="0">
                <a:latin typeface="Times New Roman" panose="02020603050405020304" pitchFamily="18" charset="0"/>
                <a:cs typeface="Times New Roman" panose="02020603050405020304" pitchFamily="18" charset="0"/>
              </a:rPr>
              <a:t>Provide a footnote for each borrowed item.</a:t>
            </a:r>
          </a:p>
          <a:p>
            <a:pPr marL="533400" indent="-533400" algn="just">
              <a:buFontTx/>
              <a:buAutoNum type="arabicPeriod"/>
              <a:defRPr/>
            </a:pPr>
            <a:r>
              <a:rPr lang="en-US" dirty="0">
                <a:latin typeface="Times New Roman" panose="02020603050405020304" pitchFamily="18" charset="0"/>
                <a:cs typeface="Times New Roman" panose="02020603050405020304" pitchFamily="18" charset="0"/>
              </a:rPr>
              <a:t>Check the reference page and make sure you write every book, magazine or article that appears in the footnotes.</a:t>
            </a:r>
          </a:p>
          <a:p>
            <a:endParaRPr lang="en-US" dirty="0"/>
          </a:p>
        </p:txBody>
      </p:sp>
    </p:spTree>
    <p:extLst>
      <p:ext uri="{BB962C8B-B14F-4D97-AF65-F5344CB8AC3E}">
        <p14:creationId xmlns:p14="http://schemas.microsoft.com/office/powerpoint/2010/main" val="8253059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Bibliography: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marL="0" indent="0" algn="just">
              <a:buNone/>
            </a:pPr>
            <a:r>
              <a:rPr lang="en-US" b="1" u="sng" dirty="0" smtClean="0">
                <a:latin typeface="Times New Roman" panose="02020603050405020304" pitchFamily="18" charset="0"/>
                <a:cs typeface="Times New Roman" panose="02020603050405020304" pitchFamily="18" charset="0"/>
              </a:rPr>
              <a:t>A quotation from a book:</a:t>
            </a:r>
          </a:p>
          <a:p>
            <a:pPr marL="0" indent="0" algn="just">
              <a:buNone/>
            </a:pPr>
            <a:r>
              <a:rPr lang="en-US" dirty="0" smtClean="0">
                <a:latin typeface="Times New Roman" panose="02020603050405020304" pitchFamily="18" charset="0"/>
                <a:cs typeface="Times New Roman" panose="02020603050405020304" pitchFamily="18" charset="0"/>
              </a:rPr>
              <a:t>"Writing a CV is similar to writing a sales letter - you are, in fact, selling yourself - your skills and aptitudes."</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Rendell, J.P. 1986. </a:t>
            </a:r>
            <a:r>
              <a:rPr lang="en-US" i="1" dirty="0" smtClean="0">
                <a:latin typeface="Times New Roman" panose="02020603050405020304" pitchFamily="18" charset="0"/>
                <a:cs typeface="Times New Roman" panose="02020603050405020304" pitchFamily="18" charset="0"/>
              </a:rPr>
              <a:t>Getting that job: a guide to writing</a:t>
            </a:r>
          </a:p>
          <a:p>
            <a:pPr marL="0" indent="0" algn="just">
              <a:buNone/>
            </a:pPr>
            <a:r>
              <a:rPr lang="en-US" i="1" dirty="0" smtClean="0">
                <a:latin typeface="Times New Roman" panose="02020603050405020304" pitchFamily="18" charset="0"/>
                <a:cs typeface="Times New Roman" panose="02020603050405020304" pitchFamily="18" charset="0"/>
              </a:rPr>
              <a:t>your own CV</a:t>
            </a:r>
            <a:r>
              <a:rPr lang="en-US" dirty="0" smtClean="0">
                <a:latin typeface="Times New Roman" panose="02020603050405020304" pitchFamily="18" charset="0"/>
                <a:cs typeface="Times New Roman" panose="02020603050405020304" pitchFamily="18" charset="0"/>
              </a:rPr>
              <a:t>. 2nd ed. London: Clive Bingley: 36.</a:t>
            </a:r>
          </a:p>
          <a:p>
            <a:pPr marL="0" indent="0" algn="just">
              <a:buNone/>
            </a:pPr>
            <a:r>
              <a:rPr lang="en-US" b="1" u="sng" dirty="0" smtClean="0">
                <a:latin typeface="Times New Roman" panose="02020603050405020304" pitchFamily="18" charset="0"/>
                <a:cs typeface="Times New Roman" panose="02020603050405020304" pitchFamily="18" charset="0"/>
              </a:rPr>
              <a:t>A quotation from a magazine, periodical or journal:</a:t>
            </a:r>
          </a:p>
          <a:p>
            <a:pPr marL="0" indent="0" algn="just">
              <a:buNone/>
            </a:pPr>
            <a:r>
              <a:rPr lang="en-US" dirty="0" smtClean="0">
                <a:latin typeface="Times New Roman" panose="02020603050405020304" pitchFamily="18" charset="0"/>
                <a:cs typeface="Times New Roman" panose="02020603050405020304" pitchFamily="18" charset="0"/>
              </a:rPr>
              <a:t>"Adolescent girls between the ages of 13 and 25 have the highest incidence of anorexia nervosa."</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James, L.D. 1985. “The psychology of eating”. </a:t>
            </a:r>
            <a:r>
              <a:rPr lang="en-US" i="1" dirty="0" smtClean="0">
                <a:latin typeface="Times New Roman" panose="02020603050405020304" pitchFamily="18" charset="0"/>
                <a:cs typeface="Times New Roman" panose="02020603050405020304" pitchFamily="18" charset="0"/>
              </a:rPr>
              <a:t>Psychology</a:t>
            </a:r>
          </a:p>
          <a:p>
            <a:pPr marL="0" indent="0" algn="just">
              <a:buNone/>
            </a:pPr>
            <a:r>
              <a:rPr lang="en-US" i="1" dirty="0" smtClean="0">
                <a:latin typeface="Times New Roman" panose="02020603050405020304" pitchFamily="18" charset="0"/>
                <a:cs typeface="Times New Roman" panose="02020603050405020304" pitchFamily="18" charset="0"/>
              </a:rPr>
              <a:t>Today</a:t>
            </a:r>
            <a:r>
              <a:rPr lang="en-US" dirty="0" smtClean="0">
                <a:latin typeface="Times New Roman" panose="02020603050405020304" pitchFamily="18" charset="0"/>
                <a:cs typeface="Times New Roman" panose="02020603050405020304" pitchFamily="18" charset="0"/>
              </a:rPr>
              <a:t>, 29(4):25, April.</a:t>
            </a:r>
          </a:p>
          <a:p>
            <a:endParaRPr lang="en-US" dirty="0"/>
          </a:p>
        </p:txBody>
      </p:sp>
    </p:spTree>
    <p:extLst>
      <p:ext uri="{BB962C8B-B14F-4D97-AF65-F5344CB8AC3E}">
        <p14:creationId xmlns:p14="http://schemas.microsoft.com/office/powerpoint/2010/main" val="42172561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Bibliography:</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sz="2400" b="1" dirty="0" smtClean="0">
                <a:latin typeface="Times New Roman" panose="02020603050405020304" pitchFamily="18" charset="0"/>
                <a:cs typeface="Times New Roman" panose="02020603050405020304" pitchFamily="18" charset="0"/>
              </a:rPr>
              <a:t>An acknowledgement within the body of your essay would include the name</a:t>
            </a:r>
          </a:p>
          <a:p>
            <a:pPr marL="0" indent="0" algn="just">
              <a:buNone/>
            </a:pPr>
            <a:r>
              <a:rPr lang="en-US" b="1" dirty="0">
                <a:latin typeface="Times New Roman" panose="02020603050405020304" pitchFamily="18" charset="0"/>
                <a:cs typeface="Times New Roman" panose="02020603050405020304" pitchFamily="18" charset="0"/>
              </a:rPr>
              <a:t>of the author, the date of publication and the page numbers, </a:t>
            </a:r>
            <a:r>
              <a:rPr lang="en-US" dirty="0">
                <a:latin typeface="Times New Roman" panose="02020603050405020304" pitchFamily="18" charset="0"/>
                <a:cs typeface="Times New Roman" panose="02020603050405020304" pitchFamily="18" charset="0"/>
              </a:rPr>
              <a:t>e.g.</a:t>
            </a:r>
          </a:p>
          <a:p>
            <a:pPr marL="0" indent="0" algn="just">
              <a:buNone/>
            </a:pPr>
            <a:r>
              <a:rPr lang="en-US" dirty="0">
                <a:latin typeface="Times New Roman" panose="02020603050405020304" pitchFamily="18" charset="0"/>
                <a:cs typeface="Times New Roman" panose="02020603050405020304" pitchFamily="18" charset="0"/>
              </a:rPr>
              <a:t>Anderson (1987:73-74) advances three arguments against the death</a:t>
            </a:r>
          </a:p>
          <a:p>
            <a:pPr marL="0" indent="0" algn="just">
              <a:buNone/>
            </a:pPr>
            <a:r>
              <a:rPr lang="en-US" dirty="0">
                <a:latin typeface="Times New Roman" panose="02020603050405020304" pitchFamily="18" charset="0"/>
                <a:cs typeface="Times New Roman" panose="02020603050405020304" pitchFamily="18" charset="0"/>
              </a:rPr>
              <a:t>penalty. He contends that the death penalty is inhuman, and no society</a:t>
            </a:r>
          </a:p>
          <a:p>
            <a:pPr marL="0" indent="0" algn="just">
              <a:buNone/>
            </a:pPr>
            <a:r>
              <a:rPr lang="en-US" dirty="0">
                <a:latin typeface="Times New Roman" panose="02020603050405020304" pitchFamily="18" charset="0"/>
                <a:cs typeface="Times New Roman" panose="02020603050405020304" pitchFamily="18" charset="0"/>
              </a:rPr>
              <a:t>which purports to be </a:t>
            </a:r>
            <a:r>
              <a:rPr lang="en-US" dirty="0" err="1">
                <a:latin typeface="Times New Roman" panose="02020603050405020304" pitchFamily="18" charset="0"/>
                <a:cs typeface="Times New Roman" panose="02020603050405020304" pitchFamily="18" charset="0"/>
              </a:rPr>
              <a:t>civilised</a:t>
            </a:r>
            <a:r>
              <a:rPr lang="en-US" dirty="0">
                <a:latin typeface="Times New Roman" panose="02020603050405020304" pitchFamily="18" charset="0"/>
                <a:cs typeface="Times New Roman" panose="02020603050405020304" pitchFamily="18" charset="0"/>
              </a:rPr>
              <a:t> could condone it. It has never been proved</a:t>
            </a:r>
          </a:p>
          <a:p>
            <a:pPr marL="0" indent="0" algn="just">
              <a:buNone/>
            </a:pPr>
            <a:r>
              <a:rPr lang="en-US" dirty="0">
                <a:latin typeface="Times New Roman" panose="02020603050405020304" pitchFamily="18" charset="0"/>
                <a:cs typeface="Times New Roman" panose="02020603050405020304" pitchFamily="18" charset="0"/>
              </a:rPr>
              <a:t>that the death penalty acts as a deterrent, and, furthermore, many innocent</a:t>
            </a:r>
          </a:p>
          <a:p>
            <a:pPr marL="0" indent="0" algn="just">
              <a:buNone/>
            </a:pPr>
            <a:r>
              <a:rPr lang="en-US" dirty="0">
                <a:latin typeface="Times New Roman" panose="02020603050405020304" pitchFamily="18" charset="0"/>
                <a:cs typeface="Times New Roman" panose="02020603050405020304" pitchFamily="18" charset="0"/>
              </a:rPr>
              <a:t>people have died in vain for the crimes committed by others . . .</a:t>
            </a:r>
          </a:p>
          <a:p>
            <a:pPr marL="0" indent="0" algn="just">
              <a:buNone/>
            </a:pPr>
            <a:r>
              <a:rPr lang="en-US" b="1" dirty="0">
                <a:latin typeface="Times New Roman" panose="02020603050405020304" pitchFamily="18" charset="0"/>
                <a:cs typeface="Times New Roman" panose="02020603050405020304" pitchFamily="18" charset="0"/>
              </a:rPr>
              <a:t>OR</a:t>
            </a:r>
          </a:p>
          <a:p>
            <a:pPr marL="0" indent="0" algn="just">
              <a:buNone/>
            </a:pPr>
            <a:r>
              <a:rPr lang="en-US" dirty="0">
                <a:latin typeface="Times New Roman" panose="02020603050405020304" pitchFamily="18" charset="0"/>
                <a:cs typeface="Times New Roman" panose="02020603050405020304" pitchFamily="18" charset="0"/>
              </a:rPr>
              <a:t>"My arguments against the death penalty are three-fold. To do away with</a:t>
            </a:r>
          </a:p>
          <a:p>
            <a:pPr marL="0" indent="0" algn="just">
              <a:buNone/>
            </a:pPr>
            <a:r>
              <a:rPr lang="en-US" dirty="0">
                <a:latin typeface="Times New Roman" panose="02020603050405020304" pitchFamily="18" charset="0"/>
                <a:cs typeface="Times New Roman" panose="02020603050405020304" pitchFamily="18" charset="0"/>
              </a:rPr>
              <a:t>any human being is </a:t>
            </a:r>
            <a:r>
              <a:rPr lang="en-US" dirty="0" err="1">
                <a:latin typeface="Times New Roman" panose="02020603050405020304" pitchFamily="18" charset="0"/>
                <a:cs typeface="Times New Roman" panose="02020603050405020304" pitchFamily="18" charset="0"/>
              </a:rPr>
              <a:t>uncivilised</a:t>
            </a:r>
            <a:r>
              <a:rPr lang="en-US" dirty="0">
                <a:latin typeface="Times New Roman" panose="02020603050405020304" pitchFamily="18" charset="0"/>
                <a:cs typeface="Times New Roman" panose="02020603050405020304" pitchFamily="18" charset="0"/>
              </a:rPr>
              <a:t> and inhuman. There is no proof that the</a:t>
            </a:r>
          </a:p>
          <a:p>
            <a:pPr marL="0" indent="0" algn="just">
              <a:buNone/>
            </a:pPr>
            <a:r>
              <a:rPr lang="en-US" dirty="0">
                <a:latin typeface="Times New Roman" panose="02020603050405020304" pitchFamily="18" charset="0"/>
                <a:cs typeface="Times New Roman" panose="02020603050405020304" pitchFamily="18" charset="0"/>
              </a:rPr>
              <a:t>death penalty acts as a deterrent to heinous criminal acts . . " .                                        (Anderson, 1987:73-74).</a:t>
            </a:r>
          </a:p>
          <a:p>
            <a:pPr marL="0" indent="0" algn="just">
              <a:buNone/>
            </a:pPr>
            <a:r>
              <a:rPr lang="en-US" sz="2400" b="1" dirty="0" smtClean="0">
                <a:latin typeface="Times New Roman" panose="02020603050405020304" pitchFamily="18" charset="0"/>
                <a:cs typeface="Times New Roman" panose="02020603050405020304" pitchFamily="18" charset="0"/>
              </a:rPr>
              <a:t>This is a direct quotation,  hence  we have the quotation marks and full stop.</a:t>
            </a:r>
          </a:p>
          <a:p>
            <a:endParaRPr lang="en-US" dirty="0"/>
          </a:p>
        </p:txBody>
      </p:sp>
    </p:spTree>
    <p:extLst>
      <p:ext uri="{BB962C8B-B14F-4D97-AF65-F5344CB8AC3E}">
        <p14:creationId xmlns:p14="http://schemas.microsoft.com/office/powerpoint/2010/main" val="212261731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Bibliography:</a:t>
            </a:r>
            <a:endParaRPr lang="en-US" dirty="0"/>
          </a:p>
        </p:txBody>
      </p:sp>
      <p:sp>
        <p:nvSpPr>
          <p:cNvPr id="3" name="Content Placeholder 2"/>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When a book or journal article has been written by two or more authors, the ampersand, &amp;, is used only when the textual reference appears in brackets, e.g.:</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“The death penalty is no deterrent to crime” (Black &amp; Green, 2002:15).</a:t>
            </a:r>
          </a:p>
          <a:p>
            <a:pPr marL="0" indent="0" algn="just">
              <a:buNone/>
            </a:pPr>
            <a:r>
              <a:rPr lang="en-US" dirty="0">
                <a:latin typeface="Times New Roman" panose="02020603050405020304" pitchFamily="18" charset="0"/>
                <a:cs typeface="Times New Roman" panose="02020603050405020304" pitchFamily="18" charset="0"/>
              </a:rPr>
              <a:t>For three or more authors, cite only the first author, followed by et al.</a:t>
            </a:r>
          </a:p>
          <a:p>
            <a:pPr marL="0" indent="0" algn="just">
              <a:buNone/>
            </a:pPr>
            <a:r>
              <a:rPr lang="en-US" dirty="0">
                <a:latin typeface="Times New Roman" panose="02020603050405020304" pitchFamily="18" charset="0"/>
                <a:cs typeface="Times New Roman" panose="02020603050405020304" pitchFamily="18" charset="0"/>
              </a:rPr>
              <a:t>Black </a:t>
            </a:r>
            <a:r>
              <a:rPr lang="en-US" i="1" dirty="0">
                <a:latin typeface="Times New Roman" panose="02020603050405020304" pitchFamily="18" charset="0"/>
                <a:cs typeface="Times New Roman" panose="02020603050405020304" pitchFamily="18" charset="0"/>
              </a:rPr>
              <a:t>et al. </a:t>
            </a:r>
            <a:r>
              <a:rPr lang="en-US" dirty="0">
                <a:latin typeface="Times New Roman" panose="02020603050405020304" pitchFamily="18" charset="0"/>
                <a:cs typeface="Times New Roman" panose="02020603050405020304" pitchFamily="18" charset="0"/>
              </a:rPr>
              <a:t>(2003:427) argue …</a:t>
            </a:r>
          </a:p>
          <a:p>
            <a:pPr marL="0" indent="0" algn="just">
              <a:buNone/>
            </a:pPr>
            <a:r>
              <a:rPr lang="en-US" dirty="0">
                <a:latin typeface="Times New Roman" panose="02020603050405020304" pitchFamily="18" charset="0"/>
                <a:cs typeface="Times New Roman" panose="02020603050405020304" pitchFamily="18" charset="0"/>
              </a:rPr>
              <a:t>“Life imprisonment lacks the punitive force of the death penalty (Black </a:t>
            </a:r>
            <a:r>
              <a:rPr lang="en-US" i="1" dirty="0">
                <a:latin typeface="Times New Roman" panose="02020603050405020304" pitchFamily="18" charset="0"/>
                <a:cs typeface="Times New Roman" panose="02020603050405020304" pitchFamily="18" charset="0"/>
              </a:rPr>
              <a:t>et al.</a:t>
            </a:r>
            <a:r>
              <a:rPr lang="en-US" dirty="0">
                <a:latin typeface="Times New Roman" panose="02020603050405020304" pitchFamily="18" charset="0"/>
                <a:cs typeface="Times New Roman" panose="02020603050405020304" pitchFamily="18" charset="0"/>
              </a:rPr>
              <a:t>, 2003:427).</a:t>
            </a:r>
          </a:p>
          <a:p>
            <a:endParaRPr lang="en-US" dirty="0"/>
          </a:p>
        </p:txBody>
      </p:sp>
    </p:spTree>
    <p:extLst>
      <p:ext uri="{BB962C8B-B14F-4D97-AF65-F5344CB8AC3E}">
        <p14:creationId xmlns:p14="http://schemas.microsoft.com/office/powerpoint/2010/main" val="35493914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Bibliography:</a:t>
            </a:r>
            <a:endParaRPr lang="en-US" dirty="0"/>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When citing multiple authors in a textual reference, the sequence is chronological. For example:</a:t>
            </a:r>
          </a:p>
          <a:p>
            <a:pPr algn="just"/>
            <a:r>
              <a:rPr lang="en-US" i="1" dirty="0">
                <a:latin typeface="Times New Roman" panose="02020603050405020304" pitchFamily="18" charset="0"/>
                <a:cs typeface="Times New Roman" panose="02020603050405020304" pitchFamily="18" charset="0"/>
              </a:rPr>
              <a:t>Several authors (Xavier, 1972; Anderson, 1987; Smith, 2000) concur that  the death penalty…</a:t>
            </a:r>
          </a:p>
          <a:p>
            <a:pPr algn="just"/>
            <a:r>
              <a:rPr lang="en-US" dirty="0">
                <a:latin typeface="Times New Roman" panose="02020603050405020304" pitchFamily="18" charset="0"/>
                <a:cs typeface="Times New Roman" panose="02020603050405020304" pitchFamily="18" charset="0"/>
              </a:rPr>
              <a:t>If authors have published in the same year, the sequence will be  alphabetical. For example:</a:t>
            </a:r>
          </a:p>
          <a:p>
            <a:pPr algn="just"/>
            <a:r>
              <a:rPr lang="en-US" i="1" dirty="0">
                <a:latin typeface="Times New Roman" panose="02020603050405020304" pitchFamily="18" charset="0"/>
                <a:cs typeface="Times New Roman" panose="02020603050405020304" pitchFamily="18" charset="0"/>
              </a:rPr>
              <a:t>Several authors (Jones, 2000; Smith, 2000; White, 2000) concur that the  death penalty is no deterrent to crime.</a:t>
            </a:r>
          </a:p>
          <a:p>
            <a:endParaRPr lang="en-US" dirty="0"/>
          </a:p>
        </p:txBody>
      </p:sp>
    </p:spTree>
    <p:extLst>
      <p:ext uri="{BB962C8B-B14F-4D97-AF65-F5344CB8AC3E}">
        <p14:creationId xmlns:p14="http://schemas.microsoft.com/office/powerpoint/2010/main" val="29566706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Bibliography writing: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buNone/>
            </a:pPr>
            <a:r>
              <a:rPr lang="en-US" sz="1600" b="1" u="sng" dirty="0" smtClean="0">
                <a:latin typeface="Times New Roman" panose="02020603050405020304" pitchFamily="18" charset="0"/>
                <a:cs typeface="Times New Roman" panose="02020603050405020304" pitchFamily="18" charset="0"/>
              </a:rPr>
              <a:t>For books</a:t>
            </a:r>
            <a:r>
              <a:rPr lang="en-US" sz="1600" b="1"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Here the imprint page need to be seen, like:</a:t>
            </a:r>
            <a:endParaRPr lang="en-US" sz="1600" dirty="0">
              <a:latin typeface="Times New Roman" panose="02020603050405020304" pitchFamily="18" charset="0"/>
              <a:cs typeface="Times New Roman" panose="02020603050405020304" pitchFamily="18" charset="0"/>
            </a:endParaRPr>
          </a:p>
          <a:p>
            <a:pPr marL="0" indent="0">
              <a:buNone/>
            </a:pPr>
            <a:r>
              <a:rPr lang="en-US" sz="1600" b="1" dirty="0" smtClean="0">
                <a:latin typeface="Times New Roman" panose="02020603050405020304" pitchFamily="18" charset="0"/>
                <a:cs typeface="Times New Roman" panose="02020603050405020304" pitchFamily="18" charset="0"/>
              </a:rPr>
              <a:t>Imprint page:</a:t>
            </a:r>
          </a:p>
          <a:p>
            <a:pPr marL="0" indent="0">
              <a:buNone/>
            </a:pPr>
            <a:r>
              <a:rPr lang="en-US" sz="1600" b="1" dirty="0" smtClean="0">
                <a:latin typeface="Times New Roman" panose="02020603050405020304" pitchFamily="18" charset="0"/>
                <a:cs typeface="Times New Roman" panose="02020603050405020304" pitchFamily="18" charset="0"/>
              </a:rPr>
              <a:t>Published by </a:t>
            </a:r>
            <a:r>
              <a:rPr lang="en-US" sz="1600" b="1" dirty="0" err="1" smtClean="0">
                <a:latin typeface="Times New Roman" panose="02020603050405020304" pitchFamily="18" charset="0"/>
                <a:cs typeface="Times New Roman" panose="02020603050405020304" pitchFamily="18" charset="0"/>
              </a:rPr>
              <a:t>Ravette</a:t>
            </a:r>
            <a:r>
              <a:rPr lang="en-US" sz="1600" b="1" dirty="0" smtClean="0">
                <a:latin typeface="Times New Roman" panose="02020603050405020304" pitchFamily="18" charset="0"/>
                <a:cs typeface="Times New Roman" panose="02020603050405020304" pitchFamily="18" charset="0"/>
              </a:rPr>
              <a:t> Limited</a:t>
            </a:r>
          </a:p>
          <a:p>
            <a:pPr marL="0" indent="0">
              <a:buNone/>
            </a:pPr>
            <a:r>
              <a:rPr lang="en-US" sz="1600" b="1" dirty="0" smtClean="0">
                <a:latin typeface="Times New Roman" panose="02020603050405020304" pitchFamily="18" charset="0"/>
                <a:cs typeface="Times New Roman" panose="02020603050405020304" pitchFamily="18" charset="0"/>
              </a:rPr>
              <a:t>3 Glenside Estate, Star Road,</a:t>
            </a:r>
          </a:p>
          <a:p>
            <a:pPr marL="0" indent="0">
              <a:buNone/>
            </a:pPr>
            <a:r>
              <a:rPr lang="en-US" sz="1600" b="1" dirty="0" smtClean="0">
                <a:latin typeface="Times New Roman" panose="02020603050405020304" pitchFamily="18" charset="0"/>
                <a:cs typeface="Times New Roman" panose="02020603050405020304" pitchFamily="18" charset="0"/>
              </a:rPr>
              <a:t>Partridge Green, Horsham,</a:t>
            </a:r>
          </a:p>
          <a:p>
            <a:pPr marL="0" indent="0">
              <a:buNone/>
            </a:pPr>
            <a:r>
              <a:rPr lang="en-US" sz="1600" b="1" dirty="0" smtClean="0">
                <a:latin typeface="Times New Roman" panose="02020603050405020304" pitchFamily="18" charset="0"/>
                <a:cs typeface="Times New Roman" panose="02020603050405020304" pitchFamily="18" charset="0"/>
              </a:rPr>
              <a:t>Sussex RH13 8RA</a:t>
            </a:r>
          </a:p>
          <a:p>
            <a:pPr marL="0" indent="0">
              <a:buNone/>
            </a:pPr>
            <a:r>
              <a:rPr lang="en-US" sz="1600"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The Bluffer’s Guides 1987</a:t>
            </a:r>
          </a:p>
          <a:p>
            <a:pPr marL="0" indent="0">
              <a:buNone/>
            </a:pPr>
            <a:r>
              <a:rPr lang="en-US" sz="1600" b="1" dirty="0" smtClean="0">
                <a:latin typeface="Times New Roman" panose="02020603050405020304" pitchFamily="18" charset="0"/>
                <a:cs typeface="Times New Roman" panose="02020603050405020304" pitchFamily="18" charset="0"/>
              </a:rPr>
              <a:t>All rights reserved, including the right of reproduction in whole or in part in any form.</a:t>
            </a:r>
          </a:p>
          <a:p>
            <a:pPr marL="0" indent="0">
              <a:buNone/>
            </a:pPr>
            <a:r>
              <a:rPr lang="en-US" sz="1600" b="1" dirty="0" smtClean="0">
                <a:latin typeface="Times New Roman" panose="02020603050405020304" pitchFamily="18" charset="0"/>
                <a:cs typeface="Times New Roman" panose="02020603050405020304" pitchFamily="18" charset="0"/>
              </a:rPr>
              <a:t>Series editor - Anne </a:t>
            </a:r>
            <a:r>
              <a:rPr lang="en-US" sz="1600" b="1" dirty="0" err="1" smtClean="0">
                <a:latin typeface="Times New Roman" panose="02020603050405020304" pitchFamily="18" charset="0"/>
                <a:cs typeface="Times New Roman" panose="02020603050405020304" pitchFamily="18" charset="0"/>
              </a:rPr>
              <a:t>Tauté</a:t>
            </a:r>
            <a:endParaRPr lang="en-US" sz="1600" dirty="0" smtClean="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pPr marL="0" indent="0">
              <a:buNone/>
            </a:pPr>
            <a:r>
              <a:rPr lang="en-US" sz="1600" dirty="0" smtClean="0">
                <a:latin typeface="Times New Roman" panose="02020603050405020304" pitchFamily="18" charset="0"/>
                <a:cs typeface="Times New Roman" panose="02020603050405020304" pitchFamily="18" charset="0"/>
              </a:rPr>
              <a:t>You should cite the following details in the following order:</a:t>
            </a:r>
          </a:p>
          <a:p>
            <a:pPr marL="0" indent="0">
              <a:buNone/>
            </a:pPr>
            <a:r>
              <a:rPr lang="en-US" sz="1600" b="1" dirty="0" smtClean="0">
                <a:latin typeface="Times New Roman" panose="02020603050405020304" pitchFamily="18" charset="0"/>
                <a:cs typeface="Times New Roman" panose="02020603050405020304" pitchFamily="18" charset="0"/>
              </a:rPr>
              <a:t>Author. Date of publication. </a:t>
            </a:r>
            <a:r>
              <a:rPr lang="en-US" sz="1600" i="1" dirty="0" smtClean="0">
                <a:latin typeface="Times New Roman" panose="02020603050405020304" pitchFamily="18" charset="0"/>
                <a:cs typeface="Times New Roman" panose="02020603050405020304" pitchFamily="18" charset="0"/>
              </a:rPr>
              <a:t>Title</a:t>
            </a:r>
            <a:r>
              <a:rPr lang="en-US" sz="1600" b="1" dirty="0" smtClean="0">
                <a:latin typeface="Times New Roman" panose="02020603050405020304" pitchFamily="18" charset="0"/>
                <a:cs typeface="Times New Roman" panose="02020603050405020304" pitchFamily="18" charset="0"/>
              </a:rPr>
              <a:t>. Place of publication: Publisher.</a:t>
            </a:r>
          </a:p>
          <a:p>
            <a:pPr marL="0" indent="0">
              <a:buNone/>
            </a:pPr>
            <a:r>
              <a:rPr lang="en-US" sz="1600" dirty="0" smtClean="0">
                <a:latin typeface="Times New Roman" panose="02020603050405020304" pitchFamily="18" charset="0"/>
                <a:cs typeface="Times New Roman" panose="02020603050405020304" pitchFamily="18" charset="0"/>
              </a:rPr>
              <a:t>The bibliographic citation for the above book would look as follows:</a:t>
            </a:r>
          </a:p>
          <a:p>
            <a:pPr marL="0" indent="0">
              <a:buNone/>
            </a:pPr>
            <a:r>
              <a:rPr lang="en-US" sz="1600" dirty="0" smtClean="0">
                <a:latin typeface="Times New Roman" panose="02020603050405020304" pitchFamily="18" charset="0"/>
                <a:cs typeface="Times New Roman" panose="02020603050405020304" pitchFamily="18" charset="0"/>
              </a:rPr>
              <a:t>Stewart, D.M. 1987. </a:t>
            </a:r>
            <a:r>
              <a:rPr lang="en-US" sz="1600" i="1" dirty="0" smtClean="0">
                <a:latin typeface="Times New Roman" panose="02020603050405020304" pitchFamily="18" charset="0"/>
                <a:cs typeface="Times New Roman" panose="02020603050405020304" pitchFamily="18" charset="0"/>
              </a:rPr>
              <a:t>Bluff your way in publishing</a:t>
            </a:r>
            <a:r>
              <a:rPr lang="en-US" sz="1600" dirty="0" smtClean="0">
                <a:latin typeface="Times New Roman" panose="02020603050405020304" pitchFamily="18" charset="0"/>
                <a:cs typeface="Times New Roman" panose="02020603050405020304" pitchFamily="18" charset="0"/>
              </a:rPr>
              <a:t>. Horsham: </a:t>
            </a:r>
            <a:r>
              <a:rPr lang="en-US" sz="1600" dirty="0" err="1" smtClean="0">
                <a:latin typeface="Times New Roman" panose="02020603050405020304" pitchFamily="18" charset="0"/>
                <a:cs typeface="Times New Roman" panose="02020603050405020304" pitchFamily="18" charset="0"/>
              </a:rPr>
              <a:t>Ravette</a:t>
            </a:r>
            <a:r>
              <a:rPr lang="en-US" sz="1600" dirty="0" smtClean="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81581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Bibliography writing:</a:t>
            </a:r>
            <a:endParaRPr lang="en-US" dirty="0"/>
          </a:p>
        </p:txBody>
      </p:sp>
      <p:sp>
        <p:nvSpPr>
          <p:cNvPr id="3" name="Content Placeholder 2"/>
          <p:cNvSpPr>
            <a:spLocks noGrp="1"/>
          </p:cNvSpPr>
          <p:nvPr>
            <p:ph idx="1"/>
          </p:nvPr>
        </p:nvSpPr>
        <p:spPr/>
        <p:txBody>
          <a:bodyPr/>
          <a:lstStyle/>
          <a:p>
            <a:pPr algn="just"/>
            <a:r>
              <a:rPr lang="en-US" sz="3200" dirty="0" smtClean="0">
                <a:latin typeface="Times New Roman" panose="02020603050405020304" pitchFamily="18" charset="0"/>
                <a:cs typeface="Times New Roman" panose="02020603050405020304" pitchFamily="18" charset="0"/>
              </a:rPr>
              <a:t>For 2</a:t>
            </a:r>
            <a:r>
              <a:rPr lang="en-US" sz="3200" baseline="30000" dirty="0" smtClean="0">
                <a:latin typeface="Times New Roman" panose="02020603050405020304" pitchFamily="18" charset="0"/>
                <a:cs typeface="Times New Roman" panose="02020603050405020304" pitchFamily="18" charset="0"/>
              </a:rPr>
              <a:t>nd</a:t>
            </a:r>
            <a:r>
              <a:rPr lang="en-US" sz="3200" dirty="0" smtClean="0">
                <a:latin typeface="Times New Roman" panose="02020603050405020304" pitchFamily="18" charset="0"/>
                <a:cs typeface="Times New Roman" panose="02020603050405020304" pitchFamily="18" charset="0"/>
              </a:rPr>
              <a:t> edition in case of having co-authors(3),it looks like below:</a:t>
            </a:r>
          </a:p>
          <a:p>
            <a:pPr algn="just"/>
            <a:endParaRPr lang="nl-NL" dirty="0">
              <a:latin typeface="Times New Roman" panose="02020603050405020304" pitchFamily="18" charset="0"/>
              <a:cs typeface="Times New Roman" panose="02020603050405020304" pitchFamily="18" charset="0"/>
            </a:endParaRPr>
          </a:p>
          <a:p>
            <a:pPr algn="just"/>
            <a:r>
              <a:rPr lang="nl-NL" dirty="0">
                <a:latin typeface="Times New Roman" panose="02020603050405020304" pitchFamily="18" charset="0"/>
                <a:cs typeface="Times New Roman" panose="02020603050405020304" pitchFamily="18" charset="0"/>
              </a:rPr>
              <a:t>Van Schalkwyk, H., Viviers, D.A. &amp; Van Aswegen, E.S.1986.</a:t>
            </a:r>
            <a:r>
              <a:rPr lang="nl-NL" i="1" dirty="0">
                <a:latin typeface="Times New Roman" panose="02020603050405020304" pitchFamily="18" charset="0"/>
                <a:cs typeface="Times New Roman" panose="02020603050405020304" pitchFamily="18" charset="0"/>
              </a:rPr>
              <a:t>Language </a:t>
            </a:r>
            <a:r>
              <a:rPr lang="en-US" i="1" dirty="0">
                <a:latin typeface="Times New Roman" panose="02020603050405020304" pitchFamily="18" charset="0"/>
                <a:cs typeface="Times New Roman" panose="02020603050405020304" pitchFamily="18" charset="0"/>
              </a:rPr>
              <a:t>communication - English: language skills and practical communication for students, public servants, professional people and businessmen</a:t>
            </a:r>
            <a:r>
              <a:rPr lang="en-US" dirty="0">
                <a:latin typeface="Times New Roman" panose="02020603050405020304" pitchFamily="18" charset="0"/>
                <a:cs typeface="Times New Roman" panose="02020603050405020304" pitchFamily="18" charset="0"/>
              </a:rPr>
              <a:t>. 2nd ed. Johannesburg: McGraw-Hill.</a:t>
            </a:r>
          </a:p>
          <a:p>
            <a:pPr algn="just"/>
            <a:r>
              <a:rPr lang="en-US" dirty="0">
                <a:latin typeface="Times New Roman" panose="02020603050405020304" pitchFamily="18" charset="0"/>
                <a:cs typeface="Times New Roman" panose="02020603050405020304" pitchFamily="18" charset="0"/>
              </a:rPr>
              <a:t>Please </a:t>
            </a:r>
            <a:r>
              <a:rPr lang="en-US" sz="2400" b="1" dirty="0" smtClean="0">
                <a:latin typeface="Times New Roman" panose="02020603050405020304" pitchFamily="18" charset="0"/>
                <a:cs typeface="Times New Roman" panose="02020603050405020304" pitchFamily="18" charset="0"/>
              </a:rPr>
              <a:t>Pay special attention to spacing (one typed space between each item) and punctuation.</a:t>
            </a:r>
          </a:p>
          <a:p>
            <a:endParaRPr lang="en-US" dirty="0"/>
          </a:p>
        </p:txBody>
      </p:sp>
    </p:spTree>
    <p:extLst>
      <p:ext uri="{BB962C8B-B14F-4D97-AF65-F5344CB8AC3E}">
        <p14:creationId xmlns:p14="http://schemas.microsoft.com/office/powerpoint/2010/main" val="3253908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Bibliography writing:</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b="1" dirty="0" smtClean="0">
                <a:latin typeface="Times New Roman" panose="02020603050405020304" pitchFamily="18" charset="0"/>
                <a:cs typeface="Times New Roman" panose="02020603050405020304" pitchFamily="18" charset="0"/>
              </a:rPr>
              <a:t>For one author:</a:t>
            </a:r>
          </a:p>
          <a:p>
            <a:pPr marL="0" indent="0" algn="just">
              <a:buNone/>
            </a:pPr>
            <a:r>
              <a:rPr lang="en-US" dirty="0" smtClean="0">
                <a:latin typeface="Times New Roman" panose="02020603050405020304" pitchFamily="18" charset="0"/>
                <a:cs typeface="Times New Roman" panose="02020603050405020304" pitchFamily="18" charset="0"/>
              </a:rPr>
              <a:t>Brunner, H. Jones, Jennifer A. (First name given in full on title page. If you prefer, use</a:t>
            </a:r>
          </a:p>
          <a:p>
            <a:pPr marL="0" indent="0" algn="just">
              <a:buNone/>
            </a:pPr>
            <a:r>
              <a:rPr lang="en-US" dirty="0" smtClean="0">
                <a:latin typeface="Times New Roman" panose="02020603050405020304" pitchFamily="18" charset="0"/>
                <a:cs typeface="Times New Roman" panose="02020603050405020304" pitchFamily="18" charset="0"/>
              </a:rPr>
              <a:t>initials only.)</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For two authors:</a:t>
            </a:r>
          </a:p>
          <a:p>
            <a:pPr marL="0" indent="0" algn="just">
              <a:buNone/>
            </a:pPr>
            <a:r>
              <a:rPr lang="en-US" dirty="0" smtClean="0">
                <a:latin typeface="Times New Roman" panose="02020603050405020304" pitchFamily="18" charset="0"/>
                <a:cs typeface="Times New Roman" panose="02020603050405020304" pitchFamily="18" charset="0"/>
              </a:rPr>
              <a:t>Gardner, B.P. </a:t>
            </a:r>
            <a:r>
              <a:rPr lang="en-US" b="1" dirty="0" smtClean="0">
                <a:latin typeface="Times New Roman" panose="02020603050405020304" pitchFamily="18" charset="0"/>
                <a:cs typeface="Times New Roman" panose="02020603050405020304" pitchFamily="18" charset="0"/>
              </a:rPr>
              <a:t>&amp;</a:t>
            </a:r>
            <a:r>
              <a:rPr lang="en-US" dirty="0" smtClean="0">
                <a:latin typeface="Times New Roman" panose="02020603050405020304" pitchFamily="18" charset="0"/>
                <a:cs typeface="Times New Roman" panose="02020603050405020304" pitchFamily="18" charset="0"/>
              </a:rPr>
              <a:t> Smith, J. (Note the use of the ampersand [&amp;].)                                    </a:t>
            </a:r>
            <a:r>
              <a:rPr lang="en-US" b="1" u="sng" dirty="0" smtClean="0">
                <a:latin typeface="Times New Roman" panose="02020603050405020304" pitchFamily="18" charset="0"/>
                <a:cs typeface="Times New Roman" panose="02020603050405020304" pitchFamily="18" charset="0"/>
              </a:rPr>
              <a:t>Note:</a:t>
            </a:r>
            <a:r>
              <a:rPr lang="en-US" dirty="0" smtClean="0">
                <a:latin typeface="Times New Roman" panose="02020603050405020304" pitchFamily="18" charset="0"/>
                <a:cs typeface="Times New Roman" panose="02020603050405020304" pitchFamily="18" charset="0"/>
              </a:rPr>
              <a:t> In the text you will refer to Gardner and Smith, e.g., Gardner and Smith note that</a:t>
            </a:r>
          </a:p>
          <a:p>
            <a:pPr marL="0" indent="0" algn="just">
              <a:buNone/>
            </a:pPr>
            <a:r>
              <a:rPr lang="en-US" dirty="0" smtClean="0">
                <a:latin typeface="Times New Roman" panose="02020603050405020304" pitchFamily="18" charset="0"/>
                <a:cs typeface="Times New Roman" panose="02020603050405020304" pitchFamily="18" charset="0"/>
              </a:rPr>
              <a:t>. . . , unless your textual reference is bracketed, e.g. (Gardener &amp; Smith,</a:t>
            </a:r>
          </a:p>
          <a:p>
            <a:pPr marL="0" indent="0" algn="just">
              <a:buNone/>
            </a:pPr>
            <a:r>
              <a:rPr lang="en-US" dirty="0" smtClean="0">
                <a:latin typeface="Times New Roman" panose="02020603050405020304" pitchFamily="18" charset="0"/>
                <a:cs typeface="Times New Roman" panose="02020603050405020304" pitchFamily="18" charset="0"/>
              </a:rPr>
              <a:t>1984:5).</a:t>
            </a:r>
          </a:p>
          <a:p>
            <a:pPr algn="just"/>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For more than two authors:</a:t>
            </a:r>
          </a:p>
          <a:p>
            <a:pPr marL="0" indent="0" algn="just">
              <a:buNone/>
            </a:pPr>
            <a:r>
              <a:rPr lang="en-US" dirty="0" smtClean="0">
                <a:latin typeface="Times New Roman" panose="02020603050405020304" pitchFamily="18" charset="0"/>
                <a:cs typeface="Times New Roman" panose="02020603050405020304" pitchFamily="18" charset="0"/>
              </a:rPr>
              <a:t>Use the first author, followed by et al. Note that et al. is followed by a full stop.</a:t>
            </a:r>
          </a:p>
          <a:p>
            <a:pPr marL="0" indent="0" algn="just">
              <a:buNone/>
            </a:pPr>
            <a:r>
              <a:rPr lang="en-US" b="1" dirty="0" smtClean="0">
                <a:latin typeface="Times New Roman" panose="02020603050405020304" pitchFamily="18" charset="0"/>
                <a:cs typeface="Times New Roman" panose="02020603050405020304" pitchFamily="18" charset="0"/>
              </a:rPr>
              <a:t>An editor:</a:t>
            </a:r>
          </a:p>
          <a:p>
            <a:pPr marL="0" indent="0" algn="just">
              <a:buNone/>
            </a:pPr>
            <a:r>
              <a:rPr lang="en-US" dirty="0" smtClean="0">
                <a:latin typeface="Times New Roman" panose="02020603050405020304" pitchFamily="18" charset="0"/>
                <a:cs typeface="Times New Roman" panose="02020603050405020304" pitchFamily="18" charset="0"/>
              </a:rPr>
              <a:t>Jennings, W.Q. (ed.).</a:t>
            </a:r>
          </a:p>
          <a:p>
            <a:endParaRPr lang="en-US" dirty="0" smtClean="0"/>
          </a:p>
          <a:p>
            <a:endParaRPr lang="en-US" dirty="0"/>
          </a:p>
        </p:txBody>
      </p:sp>
    </p:spTree>
    <p:extLst>
      <p:ext uri="{BB962C8B-B14F-4D97-AF65-F5344CB8AC3E}">
        <p14:creationId xmlns:p14="http://schemas.microsoft.com/office/powerpoint/2010/main" val="29657918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For No Author: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b="1" dirty="0">
                <a:latin typeface="Times New Roman" panose="02020603050405020304" pitchFamily="18" charset="0"/>
                <a:cs typeface="Times New Roman" panose="02020603050405020304" pitchFamily="18" charset="0"/>
              </a:rPr>
              <a:t>No indication of an author - e.g., an unsigned article in a periodical or in an encyclopedia:</a:t>
            </a:r>
          </a:p>
          <a:p>
            <a:pPr algn="just"/>
            <a:endParaRPr lang="en-US" dirty="0">
              <a:latin typeface="Times New Roman" panose="02020603050405020304" pitchFamily="18" charset="0"/>
              <a:cs typeface="Times New Roman" panose="02020603050405020304" pitchFamily="18" charset="0"/>
            </a:endParaRPr>
          </a:p>
          <a:p>
            <a:pPr algn="just"/>
            <a:r>
              <a:rPr lang="en-US" sz="3100" dirty="0">
                <a:latin typeface="Times New Roman" panose="02020603050405020304" pitchFamily="18" charset="0"/>
                <a:cs typeface="Times New Roman" panose="02020603050405020304" pitchFamily="18" charset="0"/>
              </a:rPr>
              <a:t>Anon (short for Anonymous). Alternatively, enter under title. The use of </a:t>
            </a:r>
            <a:r>
              <a:rPr lang="en-US" sz="3100" b="1" dirty="0">
                <a:latin typeface="Times New Roman" panose="02020603050405020304" pitchFamily="18" charset="0"/>
                <a:cs typeface="Times New Roman" panose="02020603050405020304" pitchFamily="18" charset="0"/>
              </a:rPr>
              <a:t>Anon </a:t>
            </a:r>
            <a:r>
              <a:rPr lang="en-US" sz="3100" dirty="0">
                <a:latin typeface="Times New Roman" panose="02020603050405020304" pitchFamily="18" charset="0"/>
                <a:cs typeface="Times New Roman" panose="02020603050405020304" pitchFamily="18" charset="0"/>
              </a:rPr>
              <a:t>facilitates quick reference to the bibliography, whereas using a title in your textual reference can be cumbersome (especially if the title is a very long one). In referring to a dictionary or video, you would use the title as main entry, however</a:t>
            </a:r>
            <a:r>
              <a:rPr lang="en-US" sz="3100" dirty="0" smtClean="0">
                <a:latin typeface="Times New Roman" panose="02020603050405020304" pitchFamily="18" charset="0"/>
                <a:cs typeface="Times New Roman" panose="02020603050405020304" pitchFamily="18" charset="0"/>
              </a:rPr>
              <a:t>.</a:t>
            </a:r>
          </a:p>
          <a:p>
            <a:pPr algn="just"/>
            <a:r>
              <a:rPr lang="en-US" sz="3100" dirty="0" smtClean="0">
                <a:latin typeface="Times New Roman" panose="02020603050405020304" pitchFamily="18" charset="0"/>
                <a:cs typeface="Times New Roman" panose="02020603050405020304" pitchFamily="18" charset="0"/>
              </a:rPr>
              <a:t>Note:1.Write </a:t>
            </a:r>
            <a:r>
              <a:rPr lang="en-US" sz="3100" b="1" dirty="0" err="1" smtClean="0">
                <a:latin typeface="Times New Roman" panose="02020603050405020304" pitchFamily="18" charset="0"/>
                <a:cs typeface="Times New Roman" panose="02020603050405020304" pitchFamily="18" charset="0"/>
              </a:rPr>
              <a:t>nd</a:t>
            </a:r>
            <a:r>
              <a:rPr lang="en-US" sz="3100" dirty="0" smtClean="0">
                <a:latin typeface="Times New Roman" panose="02020603050405020304" pitchFamily="18" charset="0"/>
                <a:cs typeface="Times New Roman" panose="02020603050405020304" pitchFamily="18" charset="0"/>
              </a:rPr>
              <a:t> when there is no year meaning no date.</a:t>
            </a:r>
          </a:p>
          <a:p>
            <a:pPr algn="just"/>
            <a:r>
              <a:rPr lang="en-US" sz="3100" dirty="0" smtClean="0">
                <a:latin typeface="Times New Roman" panose="02020603050405020304" pitchFamily="18" charset="0"/>
                <a:cs typeface="Times New Roman" panose="02020603050405020304" pitchFamily="18" charset="0"/>
              </a:rPr>
              <a:t>2.Write colon : for separating main title from sub title then underline or bold it like below;</a:t>
            </a:r>
          </a:p>
          <a:p>
            <a:pPr algn="just"/>
            <a:r>
              <a:rPr lang="en-US" sz="3100" dirty="0" smtClean="0">
                <a:latin typeface="Times New Roman" panose="02020603050405020304" pitchFamily="18" charset="0"/>
                <a:cs typeface="Times New Roman" panose="02020603050405020304" pitchFamily="18" charset="0"/>
              </a:rPr>
              <a:t>Moral philosophy: a critical introduction</a:t>
            </a:r>
          </a:p>
          <a:p>
            <a:pPr algn="just"/>
            <a:r>
              <a:rPr lang="en-US" sz="3100" dirty="0" smtClean="0">
                <a:latin typeface="Times New Roman" panose="02020603050405020304" pitchFamily="18" charset="0"/>
                <a:cs typeface="Times New Roman" panose="02020603050405020304" pitchFamily="18" charset="0"/>
              </a:rPr>
              <a:t>3.Use upper case initial letters of every word of titles excluding art., prep. And conj.</a:t>
            </a:r>
          </a:p>
          <a:p>
            <a:pPr algn="just"/>
            <a:r>
              <a:rPr lang="en-US" sz="3100" dirty="0" smtClean="0">
                <a:latin typeface="Times New Roman" panose="02020603050405020304" pitchFamily="18" charset="0"/>
                <a:cs typeface="Times New Roman" panose="02020603050405020304" pitchFamily="18" charset="0"/>
              </a:rPr>
              <a:t>4.Unpublished thesis should not be underlined</a:t>
            </a:r>
          </a:p>
          <a:p>
            <a:pPr algn="just"/>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6292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How Do We Write a Research Paper (Choosing a Topic)?</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609600" indent="-609600" algn="just">
              <a:lnSpc>
                <a:spcPct val="80000"/>
              </a:lnSpc>
              <a:buNone/>
              <a:defRPr/>
            </a:pPr>
            <a:r>
              <a:rPr lang="en-US" dirty="0">
                <a:latin typeface="Times New Roman" panose="02020603050405020304" pitchFamily="18" charset="0"/>
                <a:cs typeface="Times New Roman" panose="02020603050405020304" pitchFamily="18" charset="0"/>
              </a:rPr>
              <a:t>The topic should offer opportunities for investigation to discover something new, different, and original for a formulation of judgments. Before choosing a topic, we have to think about the following points:</a:t>
            </a:r>
          </a:p>
          <a:p>
            <a:pPr marL="609600" indent="-609600" algn="just">
              <a:lnSpc>
                <a:spcPct val="80000"/>
              </a:lnSpc>
              <a:buFontTx/>
              <a:buAutoNum type="arabicPeriod"/>
              <a:defRPr/>
            </a:pPr>
            <a:r>
              <a:rPr lang="en-US" dirty="0">
                <a:latin typeface="Times New Roman" panose="02020603050405020304" pitchFamily="18" charset="0"/>
                <a:cs typeface="Times New Roman" panose="02020603050405020304" pitchFamily="18" charset="0"/>
              </a:rPr>
              <a:t>It should treat a current problem or question that should be solved or answered.</a:t>
            </a:r>
          </a:p>
          <a:p>
            <a:pPr marL="609600" indent="-609600" algn="just">
              <a:lnSpc>
                <a:spcPct val="80000"/>
              </a:lnSpc>
              <a:buFontTx/>
              <a:buAutoNum type="arabicPeriod"/>
              <a:defRPr/>
            </a:pPr>
            <a:r>
              <a:rPr lang="en-US" dirty="0">
                <a:latin typeface="Times New Roman" panose="02020603050405020304" pitchFamily="18" charset="0"/>
                <a:cs typeface="Times New Roman" panose="02020603050405020304" pitchFamily="18" charset="0"/>
              </a:rPr>
              <a:t>Whether you can handle it or not.</a:t>
            </a:r>
          </a:p>
          <a:p>
            <a:pPr marL="609600" indent="-609600" algn="just">
              <a:lnSpc>
                <a:spcPct val="80000"/>
              </a:lnSpc>
              <a:buFontTx/>
              <a:buAutoNum type="arabicPeriod"/>
              <a:defRPr/>
            </a:pPr>
            <a:r>
              <a:rPr lang="en-US" dirty="0">
                <a:latin typeface="Times New Roman" panose="02020603050405020304" pitchFamily="18" charset="0"/>
                <a:cs typeface="Times New Roman" panose="02020603050405020304" pitchFamily="18" charset="0"/>
              </a:rPr>
              <a:t>You should have prior knowledge about the topic.</a:t>
            </a:r>
          </a:p>
          <a:p>
            <a:pPr marL="609600" indent="-609600" algn="just">
              <a:buNone/>
              <a:defRPr/>
            </a:pPr>
            <a:r>
              <a:rPr lang="en-US" dirty="0">
                <a:latin typeface="Times New Roman" panose="02020603050405020304" pitchFamily="18" charset="0"/>
                <a:cs typeface="Times New Roman" panose="02020603050405020304" pitchFamily="18" charset="0"/>
              </a:rPr>
              <a:t>The availability of references or sources.</a:t>
            </a:r>
          </a:p>
          <a:p>
            <a:pPr marL="609600" indent="-609600" algn="just">
              <a:buNone/>
              <a:defRPr/>
            </a:pPr>
            <a:r>
              <a:rPr lang="en-US" dirty="0">
                <a:latin typeface="Times New Roman" panose="02020603050405020304" pitchFamily="18" charset="0"/>
                <a:cs typeface="Times New Roman" panose="02020603050405020304" pitchFamily="18" charset="0"/>
              </a:rPr>
              <a:t>5. Whether you have the enough time to handle and finish it within the time limitation.</a:t>
            </a:r>
          </a:p>
          <a:p>
            <a:pPr marL="609600" indent="-609600" algn="just">
              <a:buNone/>
              <a:defRPr/>
            </a:pPr>
            <a:r>
              <a:rPr lang="en-US" dirty="0">
                <a:latin typeface="Times New Roman" panose="02020603050405020304" pitchFamily="18" charset="0"/>
                <a:cs typeface="Times New Roman" panose="02020603050405020304" pitchFamily="18" charset="0"/>
              </a:rPr>
              <a:t>6. The topic should be interesting and enjoyable. </a:t>
            </a:r>
          </a:p>
          <a:p>
            <a:pPr marL="609600" indent="-609600" algn="just">
              <a:buNone/>
              <a:defRPr/>
            </a:pPr>
            <a:r>
              <a:rPr lang="en-US" dirty="0">
                <a:latin typeface="Times New Roman" panose="02020603050405020304" pitchFamily="18" charset="0"/>
                <a:cs typeface="Times New Roman" panose="02020603050405020304" pitchFamily="18" charset="0"/>
              </a:rPr>
              <a:t>7. It should satisfy your instructor.</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84494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5.Use language of the book like:    in Afrikaans: 3de </a:t>
            </a:r>
            <a:r>
              <a:rPr lang="en-US" dirty="0" err="1" smtClean="0">
                <a:latin typeface="Times New Roman" panose="02020603050405020304" pitchFamily="18" charset="0"/>
                <a:cs typeface="Times New Roman" panose="02020603050405020304" pitchFamily="18" charset="0"/>
              </a:rPr>
              <a:t>uitg</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6. An impression is simply a reprint of the same edition. Do not use</a:t>
            </a:r>
          </a:p>
          <a:p>
            <a:pPr algn="just"/>
            <a:r>
              <a:rPr lang="en-US" dirty="0" smtClean="0">
                <a:latin typeface="Times New Roman" panose="02020603050405020304" pitchFamily="18" charset="0"/>
                <a:cs typeface="Times New Roman" panose="02020603050405020304" pitchFamily="18" charset="0"/>
              </a:rPr>
              <a:t>impression or reprint dates. A useful hint is to look for the latest copyright date, since each new edition will have a new copyright date.</a:t>
            </a:r>
          </a:p>
          <a:p>
            <a:pPr algn="just"/>
            <a:r>
              <a:rPr lang="en-US" dirty="0">
                <a:latin typeface="Times New Roman" panose="02020603050405020304" pitchFamily="18" charset="0"/>
                <a:cs typeface="Times New Roman" panose="02020603050405020304" pitchFamily="18" charset="0"/>
              </a:rPr>
              <a:t>This is the town or city of publication, and not the country, province, state or county. In the case of cities in the USA, it is customary to include the name of the state (abbreviated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860399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9639"/>
            <a:ext cx="10515600" cy="1325563"/>
          </a:xfrm>
        </p:spPr>
        <p:txBody>
          <a:bodyPr/>
          <a:lstStyle/>
          <a:p>
            <a:r>
              <a:rPr lang="en-US" b="1" dirty="0" smtClean="0">
                <a:latin typeface="Times New Roman" panose="02020603050405020304" pitchFamily="18" charset="0"/>
                <a:cs typeface="Times New Roman" panose="02020603050405020304" pitchFamily="18" charset="0"/>
              </a:rPr>
              <a:t>Articles in Journal: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It should appear like the following:</a:t>
            </a:r>
          </a:p>
          <a:p>
            <a:pPr algn="just"/>
            <a:r>
              <a:rPr lang="en-US" dirty="0" err="1" smtClean="0">
                <a:latin typeface="Times New Roman" panose="02020603050405020304" pitchFamily="18" charset="0"/>
                <a:cs typeface="Times New Roman" panose="02020603050405020304" pitchFamily="18" charset="0"/>
              </a:rPr>
              <a:t>Kirn</a:t>
            </a:r>
            <a:r>
              <a:rPr lang="en-US" dirty="0" smtClean="0">
                <a:latin typeface="Times New Roman" panose="02020603050405020304" pitchFamily="18" charset="0"/>
                <a:cs typeface="Times New Roman" panose="02020603050405020304" pitchFamily="18" charset="0"/>
              </a:rPr>
              <a:t>, W. 2000. “Globalization: the new radicals”. </a:t>
            </a:r>
            <a:r>
              <a:rPr lang="en-US" i="1" dirty="0" smtClean="0">
                <a:latin typeface="Times New Roman" panose="02020603050405020304" pitchFamily="18" charset="0"/>
                <a:cs typeface="Times New Roman" panose="02020603050405020304" pitchFamily="18" charset="0"/>
              </a:rPr>
              <a:t>Time</a:t>
            </a:r>
            <a:r>
              <a:rPr lang="en-US" dirty="0" smtClean="0">
                <a:latin typeface="Times New Roman" panose="02020603050405020304" pitchFamily="18" charset="0"/>
                <a:cs typeface="Times New Roman" panose="02020603050405020304" pitchFamily="18" charset="0"/>
              </a:rPr>
              <a:t>, 155(16):26-30, April 24.</a:t>
            </a:r>
          </a:p>
          <a:p>
            <a:pPr algn="just"/>
            <a:r>
              <a:rPr lang="en-US" dirty="0" smtClean="0">
                <a:latin typeface="Times New Roman" panose="02020603050405020304" pitchFamily="18" charset="0"/>
                <a:cs typeface="Times New Roman" panose="02020603050405020304" pitchFamily="18" charset="0"/>
              </a:rPr>
              <a:t>If, for example, the article did not end on page 25, and continued on page 39, the citation would look like this:</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Matthews, K.J. 1979. “Stereotypes in advertising”. </a:t>
            </a:r>
            <a:r>
              <a:rPr lang="en-US" i="1" dirty="0" smtClean="0">
                <a:latin typeface="Times New Roman" panose="02020603050405020304" pitchFamily="18" charset="0"/>
                <a:cs typeface="Times New Roman" panose="02020603050405020304" pitchFamily="18" charset="0"/>
              </a:rPr>
              <a:t>Marketing Mix</a:t>
            </a:r>
            <a:r>
              <a:rPr lang="en-US" dirty="0" smtClean="0">
                <a:latin typeface="Times New Roman" panose="02020603050405020304" pitchFamily="18" charset="0"/>
                <a:cs typeface="Times New Roman" panose="02020603050405020304" pitchFamily="18" charset="0"/>
              </a:rPr>
              <a:t>, 15(7):23- 25, 39.</a:t>
            </a:r>
          </a:p>
          <a:p>
            <a:pPr algn="just"/>
            <a:r>
              <a:rPr lang="en-US" dirty="0" smtClean="0">
                <a:latin typeface="Times New Roman" panose="02020603050405020304" pitchFamily="18" charset="0"/>
                <a:cs typeface="Times New Roman" panose="02020603050405020304" pitchFamily="18" charset="0"/>
              </a:rPr>
              <a:t>OR</a:t>
            </a:r>
          </a:p>
          <a:p>
            <a:pPr algn="just"/>
            <a:r>
              <a:rPr lang="en-US" dirty="0" smtClean="0">
                <a:latin typeface="Times New Roman" panose="02020603050405020304" pitchFamily="18" charset="0"/>
                <a:cs typeface="Times New Roman" panose="02020603050405020304" pitchFamily="18" charset="0"/>
              </a:rPr>
              <a:t>Matthews, K.J. 1979. “Stereotypes in advertising”. </a:t>
            </a:r>
            <a:r>
              <a:rPr lang="en-US" i="1" dirty="0" smtClean="0">
                <a:latin typeface="Times New Roman" panose="02020603050405020304" pitchFamily="18" charset="0"/>
                <a:cs typeface="Times New Roman" panose="02020603050405020304" pitchFamily="18" charset="0"/>
              </a:rPr>
              <a:t>Marketing Mix</a:t>
            </a:r>
            <a:r>
              <a:rPr lang="en-US" dirty="0" smtClean="0">
                <a:latin typeface="Times New Roman" panose="02020603050405020304" pitchFamily="18" charset="0"/>
                <a:cs typeface="Times New Roman" panose="02020603050405020304" pitchFamily="18" charset="0"/>
              </a:rPr>
              <a:t>, 15(7):23- 25+.</a:t>
            </a:r>
          </a:p>
          <a:p>
            <a:endParaRPr lang="en-US" dirty="0" smtClean="0"/>
          </a:p>
          <a:p>
            <a:endParaRPr lang="en-US" dirty="0"/>
          </a:p>
        </p:txBody>
      </p:sp>
    </p:spTree>
    <p:extLst>
      <p:ext uri="{BB962C8B-B14F-4D97-AF65-F5344CB8AC3E}">
        <p14:creationId xmlns:p14="http://schemas.microsoft.com/office/powerpoint/2010/main" val="12249945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Articles in Journal: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Take care that the title of the periodical is underlined, printed in bold or preferably </a:t>
            </a:r>
            <a:r>
              <a:rPr lang="en-US" dirty="0" smtClean="0">
                <a:latin typeface="Times New Roman" panose="02020603050405020304" pitchFamily="18" charset="0"/>
                <a:cs typeface="Times New Roman" panose="02020603050405020304" pitchFamily="18" charset="0"/>
              </a:rPr>
              <a:t>italicized </a:t>
            </a:r>
            <a:r>
              <a:rPr lang="en-US" dirty="0">
                <a:latin typeface="Times New Roman" panose="02020603050405020304" pitchFamily="18" charset="0"/>
                <a:cs typeface="Times New Roman" panose="02020603050405020304" pitchFamily="18" charset="0"/>
              </a:rPr>
              <a:t>and not the title of the article. Also note that sometimes journal titles are abbreviated, especially in the sciences.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Be consistent </a:t>
            </a:r>
            <a:r>
              <a:rPr lang="en-US" dirty="0" smtClean="0">
                <a:latin typeface="Times New Roman" panose="02020603050405020304" pitchFamily="18" charset="0"/>
                <a:cs typeface="Times New Roman" panose="02020603050405020304" pitchFamily="18" charset="0"/>
              </a:rPr>
              <a:t>(i.e. </a:t>
            </a:r>
            <a:r>
              <a:rPr lang="en-US" dirty="0">
                <a:latin typeface="Times New Roman" panose="02020603050405020304" pitchFamily="18" charset="0"/>
                <a:cs typeface="Times New Roman" panose="02020603050405020304" pitchFamily="18" charset="0"/>
              </a:rPr>
              <a:t>follow one way from the beginning till the end)in your use –abbreviate ALL journal titles, or NONE. For example: S </a:t>
            </a:r>
            <a:r>
              <a:rPr lang="en-US" dirty="0" err="1">
                <a:latin typeface="Times New Roman" panose="02020603050405020304" pitchFamily="18" charset="0"/>
                <a:cs typeface="Times New Roman" panose="02020603050405020304" pitchFamily="18" charset="0"/>
              </a:rPr>
              <a:t>Afr</a:t>
            </a:r>
            <a:r>
              <a:rPr lang="en-US" dirty="0">
                <a:latin typeface="Times New Roman" panose="02020603050405020304" pitchFamily="18" charset="0"/>
                <a:cs typeface="Times New Roman" panose="02020603050405020304" pitchFamily="18" charset="0"/>
              </a:rPr>
              <a:t> J </a:t>
            </a:r>
            <a:r>
              <a:rPr lang="en-US" dirty="0" err="1">
                <a:latin typeface="Times New Roman" panose="02020603050405020304" pitchFamily="18" charset="0"/>
                <a:cs typeface="Times New Roman" panose="02020603050405020304" pitchFamily="18" charset="0"/>
              </a:rPr>
              <a:t>Chem</a:t>
            </a:r>
            <a:r>
              <a:rPr lang="en-US" dirty="0">
                <a:latin typeface="Times New Roman" panose="02020603050405020304" pitchFamily="18" charset="0"/>
                <a:cs typeface="Times New Roman" panose="02020603050405020304" pitchFamily="18" charset="0"/>
              </a:rPr>
              <a:t> or South African Journal of Chemistry; SAE J-</a:t>
            </a:r>
            <a:r>
              <a:rPr lang="en-US" dirty="0" err="1">
                <a:latin typeface="Times New Roman" panose="02020603050405020304" pitchFamily="18" charset="0"/>
                <a:cs typeface="Times New Roman" panose="02020603050405020304" pitchFamily="18" charset="0"/>
              </a:rPr>
              <a:t>Automot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Eng</a:t>
            </a:r>
            <a:r>
              <a:rPr lang="en-US" dirty="0">
                <a:latin typeface="Times New Roman" panose="02020603050405020304" pitchFamily="18" charset="0"/>
                <a:cs typeface="Times New Roman" panose="02020603050405020304" pitchFamily="18" charset="0"/>
              </a:rPr>
              <a:t> or SAE Journal of Automotive Engineers.</a:t>
            </a:r>
          </a:p>
          <a:p>
            <a:endParaRPr lang="en-US" dirty="0"/>
          </a:p>
        </p:txBody>
      </p:sp>
    </p:spTree>
    <p:extLst>
      <p:ext uri="{BB962C8B-B14F-4D97-AF65-F5344CB8AC3E}">
        <p14:creationId xmlns:p14="http://schemas.microsoft.com/office/powerpoint/2010/main" val="120361562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543" y="0"/>
            <a:ext cx="10515600" cy="1325563"/>
          </a:xfrm>
        </p:spPr>
        <p:txBody>
          <a:bodyPr/>
          <a:lstStyle/>
          <a:p>
            <a:r>
              <a:rPr lang="en-US" b="1" dirty="0" smtClean="0">
                <a:latin typeface="Times New Roman" panose="02020603050405020304" pitchFamily="18" charset="0"/>
                <a:cs typeface="Times New Roman" panose="02020603050405020304" pitchFamily="18" charset="0"/>
              </a:rPr>
              <a:t>Internet Citation: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8543" y="1709510"/>
            <a:ext cx="10515600" cy="4351338"/>
          </a:xfrm>
        </p:spPr>
        <p:txBody>
          <a:bodyPr>
            <a:normAutofit fontScale="62500" lnSpcReduction="20000"/>
          </a:bodyPr>
          <a:lstStyle/>
          <a:p>
            <a:pPr algn="just"/>
            <a:r>
              <a:rPr lang="en-US" sz="3800" dirty="0">
                <a:latin typeface="Times New Roman" panose="02020603050405020304" pitchFamily="18" charset="0"/>
                <a:cs typeface="Times New Roman" panose="02020603050405020304" pitchFamily="18" charset="0"/>
              </a:rPr>
              <a:t>The Internet is a volatile and transient source of information, which gives</a:t>
            </a:r>
          </a:p>
          <a:p>
            <a:pPr marL="0" indent="0" algn="just">
              <a:buNone/>
            </a:pPr>
            <a:r>
              <a:rPr lang="en-US" sz="3800" dirty="0">
                <a:latin typeface="Times New Roman" panose="02020603050405020304" pitchFamily="18" charset="0"/>
                <a:cs typeface="Times New Roman" panose="02020603050405020304" pitchFamily="18" charset="0"/>
              </a:rPr>
              <a:t>access to resources like the following:</a:t>
            </a:r>
          </a:p>
          <a:p>
            <a:pPr marL="0" indent="0" algn="just">
              <a:buNone/>
            </a:pPr>
            <a:r>
              <a:rPr lang="en-US" sz="3800" dirty="0">
                <a:latin typeface="Times New Roman" panose="02020603050405020304" pitchFamily="18" charset="0"/>
                <a:cs typeface="Times New Roman" panose="02020603050405020304" pitchFamily="18" charset="0"/>
              </a:rPr>
              <a:t> libraries, databases and research </a:t>
            </a:r>
            <a:r>
              <a:rPr lang="en-US" sz="3800" dirty="0" smtClean="0">
                <a:latin typeface="Times New Roman" panose="02020603050405020304" pitchFamily="18" charset="0"/>
                <a:cs typeface="Times New Roman" panose="02020603050405020304" pitchFamily="18" charset="0"/>
              </a:rPr>
              <a:t>centers </a:t>
            </a:r>
            <a:r>
              <a:rPr lang="en-US" sz="3800" dirty="0">
                <a:latin typeface="Times New Roman" panose="02020603050405020304" pitchFamily="18" charset="0"/>
                <a:cs typeface="Times New Roman" panose="02020603050405020304" pitchFamily="18" charset="0"/>
              </a:rPr>
              <a:t>worldwide</a:t>
            </a:r>
          </a:p>
          <a:p>
            <a:pPr marL="0" indent="0" algn="just">
              <a:buNone/>
            </a:pPr>
            <a:r>
              <a:rPr lang="en-US" sz="3800" dirty="0">
                <a:latin typeface="Times New Roman" panose="02020603050405020304" pitchFamily="18" charset="0"/>
                <a:cs typeface="Times New Roman" panose="02020603050405020304" pitchFamily="18" charset="0"/>
              </a:rPr>
              <a:t> -e-mail</a:t>
            </a:r>
          </a:p>
          <a:p>
            <a:pPr marL="0" indent="0" algn="just">
              <a:buNone/>
            </a:pPr>
            <a:r>
              <a:rPr lang="en-US" sz="3800" dirty="0">
                <a:latin typeface="Times New Roman" panose="02020603050405020304" pitchFamily="18" charset="0"/>
                <a:cs typeface="Times New Roman" panose="02020603050405020304" pitchFamily="18" charset="0"/>
              </a:rPr>
              <a:t> </a:t>
            </a:r>
            <a:r>
              <a:rPr lang="en-US" sz="3800" dirty="0" smtClean="0">
                <a:latin typeface="Times New Roman" panose="02020603050405020304" pitchFamily="18" charset="0"/>
                <a:cs typeface="Times New Roman" panose="02020603050405020304" pitchFamily="18" charset="0"/>
              </a:rPr>
              <a:t>-list serves </a:t>
            </a:r>
            <a:r>
              <a:rPr lang="en-US" sz="3800" dirty="0">
                <a:latin typeface="Times New Roman" panose="02020603050405020304" pitchFamily="18" charset="0"/>
                <a:cs typeface="Times New Roman" panose="02020603050405020304" pitchFamily="18" charset="0"/>
              </a:rPr>
              <a:t>or newsgroups (mailing lists)</a:t>
            </a:r>
          </a:p>
          <a:p>
            <a:pPr marL="0" indent="0" algn="just">
              <a:buNone/>
            </a:pPr>
            <a:r>
              <a:rPr lang="en-US" sz="3800" dirty="0">
                <a:latin typeface="Times New Roman" panose="02020603050405020304" pitchFamily="18" charset="0"/>
                <a:cs typeface="Times New Roman" panose="02020603050405020304" pitchFamily="18" charset="0"/>
              </a:rPr>
              <a:t> -tele-conferencing and live, multi-user discussions</a:t>
            </a:r>
          </a:p>
          <a:p>
            <a:pPr marL="0" indent="0" algn="just">
              <a:buNone/>
            </a:pPr>
            <a:r>
              <a:rPr lang="en-US" sz="3800" dirty="0">
                <a:latin typeface="Times New Roman" panose="02020603050405020304" pitchFamily="18" charset="0"/>
                <a:cs typeface="Times New Roman" panose="02020603050405020304" pitchFamily="18" charset="0"/>
              </a:rPr>
              <a:t> -full text of books and classics</a:t>
            </a:r>
          </a:p>
          <a:p>
            <a:pPr marL="0" indent="0" algn="just">
              <a:buNone/>
            </a:pPr>
            <a:r>
              <a:rPr lang="en-US" sz="3800" dirty="0">
                <a:latin typeface="Times New Roman" panose="02020603050405020304" pitchFamily="18" charset="0"/>
                <a:cs typeface="Times New Roman" panose="02020603050405020304" pitchFamily="18" charset="0"/>
              </a:rPr>
              <a:t> -reference sources</a:t>
            </a:r>
          </a:p>
          <a:p>
            <a:pPr marL="0" indent="0" algn="just">
              <a:buNone/>
            </a:pPr>
            <a:r>
              <a:rPr lang="en-US" sz="3800" dirty="0">
                <a:latin typeface="Times New Roman" panose="02020603050405020304" pitchFamily="18" charset="0"/>
                <a:cs typeface="Times New Roman" panose="02020603050405020304" pitchFamily="18" charset="0"/>
              </a:rPr>
              <a:t> -indexing and abstract journals</a:t>
            </a:r>
          </a:p>
          <a:p>
            <a:pPr marL="0" indent="0" algn="just">
              <a:buNone/>
            </a:pPr>
            <a:endParaRPr lang="en-US" sz="3800" dirty="0">
              <a:latin typeface="Times New Roman" panose="02020603050405020304" pitchFamily="18" charset="0"/>
              <a:cs typeface="Times New Roman" panose="02020603050405020304" pitchFamily="18" charset="0"/>
            </a:endParaRPr>
          </a:p>
          <a:p>
            <a:pPr marL="0" indent="0" algn="just">
              <a:buNone/>
            </a:pPr>
            <a:r>
              <a:rPr lang="en-US" sz="38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endParaRPr lang="en-US" i="1" dirty="0"/>
          </a:p>
          <a:p>
            <a:endParaRPr lang="en-US" dirty="0"/>
          </a:p>
          <a:p>
            <a:endParaRPr lang="en-US" dirty="0"/>
          </a:p>
        </p:txBody>
      </p:sp>
    </p:spTree>
    <p:extLst>
      <p:ext uri="{BB962C8B-B14F-4D97-AF65-F5344CB8AC3E}">
        <p14:creationId xmlns:p14="http://schemas.microsoft.com/office/powerpoint/2010/main" val="282403351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Internet Citation:</a:t>
            </a:r>
            <a:endParaRPr lang="en-US" dirty="0"/>
          </a:p>
        </p:txBody>
      </p:sp>
      <p:sp>
        <p:nvSpPr>
          <p:cNvPr id="3" name="Content Placeholder 2"/>
          <p:cNvSpPr>
            <a:spLocks noGrp="1"/>
          </p:cNvSpPr>
          <p:nvPr>
            <p:ph idx="1"/>
          </p:nvPr>
        </p:nvSpPr>
        <p:spPr/>
        <p:txBody>
          <a:bodyPr/>
          <a:lstStyle/>
          <a:p>
            <a:pPr marL="0" indent="0" algn="just">
              <a:buNone/>
            </a:pPr>
            <a:r>
              <a:rPr lang="en-US" sz="3200" dirty="0" smtClean="0">
                <a:latin typeface="Times New Roman" panose="02020603050405020304" pitchFamily="18" charset="0"/>
                <a:cs typeface="Times New Roman" panose="02020603050405020304" pitchFamily="18" charset="0"/>
              </a:rPr>
              <a:t> URL: this is the Internet equivalent of a full postal address and is used to</a:t>
            </a:r>
          </a:p>
          <a:p>
            <a:pPr marL="0" indent="0" algn="just">
              <a:buNone/>
            </a:pPr>
            <a:r>
              <a:rPr lang="en-US" sz="3200" dirty="0" smtClean="0">
                <a:latin typeface="Times New Roman" panose="02020603050405020304" pitchFamily="18" charset="0"/>
                <a:cs typeface="Times New Roman" panose="02020603050405020304" pitchFamily="18" charset="0"/>
              </a:rPr>
              <a:t>connect to Internet sites around the world.</a:t>
            </a:r>
          </a:p>
          <a:p>
            <a:r>
              <a:rPr lang="en-US" dirty="0">
                <a:latin typeface="Times New Roman" panose="02020603050405020304" pitchFamily="18" charset="0"/>
                <a:cs typeface="Times New Roman" panose="02020603050405020304" pitchFamily="18" charset="0"/>
              </a:rPr>
              <a:t>McKiernan, G. 1996</a:t>
            </a:r>
            <a:r>
              <a:rPr lang="en-US" i="1" dirty="0">
                <a:latin typeface="Times New Roman" panose="02020603050405020304" pitchFamily="18" charset="0"/>
                <a:cs typeface="Times New Roman" panose="02020603050405020304" pitchFamily="18" charset="0"/>
              </a:rPr>
              <a:t>. Project Aristotle(</a:t>
            </a:r>
            <a:r>
              <a:rPr lang="en-US" i="1" dirty="0" err="1">
                <a:latin typeface="Times New Roman" panose="02020603050405020304" pitchFamily="18" charset="0"/>
                <a:cs typeface="Times New Roman" panose="02020603050405020304" pitchFamily="18" charset="0"/>
              </a:rPr>
              <a:t>sm</a:t>
            </a:r>
            <a:r>
              <a:rPr lang="en-US" i="1" dirty="0">
                <a:latin typeface="Times New Roman" panose="02020603050405020304" pitchFamily="18" charset="0"/>
                <a:cs typeface="Times New Roman" panose="02020603050405020304" pitchFamily="18" charset="0"/>
              </a:rPr>
              <a:t>): automated categorization of Web resources.</a:t>
            </a:r>
          </a:p>
          <a:p>
            <a:endParaRPr lang="en-US" i="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hlinkClick r:id="rId2"/>
              </a:rPr>
              <a:t>http://www.public.iastate.edu/~CYBERSTACKS/Aristotle.htm</a:t>
            </a:r>
            <a:r>
              <a:rPr lang="en-US" dirty="0">
                <a:latin typeface="Times New Roman" panose="02020603050405020304" pitchFamily="18" charset="0"/>
                <a:cs typeface="Times New Roman" panose="02020603050405020304" pitchFamily="18" charset="0"/>
              </a:rPr>
              <a:t> [4 September 1996]. </a:t>
            </a:r>
            <a:r>
              <a:rPr lang="en-US" b="1" dirty="0">
                <a:latin typeface="Times New Roman" panose="02020603050405020304" pitchFamily="18" charset="0"/>
                <a:cs typeface="Times New Roman" panose="02020603050405020304" pitchFamily="18" charset="0"/>
              </a:rPr>
              <a:t>[An Internet citation.]</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1053187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Filing rules: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55000" lnSpcReduction="20000"/>
          </a:bodyPr>
          <a:lstStyle/>
          <a:p>
            <a:pPr algn="just"/>
            <a:r>
              <a:rPr lang="en-US" b="1" dirty="0" smtClean="0">
                <a:latin typeface="Times New Roman" panose="02020603050405020304" pitchFamily="18" charset="0"/>
                <a:cs typeface="Times New Roman" panose="02020603050405020304" pitchFamily="18" charset="0"/>
              </a:rPr>
              <a:t>Note: Do not number the items in your bibliography.</a:t>
            </a:r>
          </a:p>
          <a:p>
            <a:pPr algn="just"/>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File alphabetically according to author or title (in the case of a dictionary,</a:t>
            </a:r>
          </a:p>
          <a:p>
            <a:pPr marL="0" indent="0" algn="just">
              <a:buNone/>
            </a:pPr>
            <a:r>
              <a:rPr lang="en-US" dirty="0" smtClean="0">
                <a:latin typeface="Times New Roman" panose="02020603050405020304" pitchFamily="18" charset="0"/>
                <a:cs typeface="Times New Roman" panose="02020603050405020304" pitchFamily="18" charset="0"/>
              </a:rPr>
              <a:t>for example), followed by date, followed by title.</a:t>
            </a:r>
          </a:p>
          <a:p>
            <a:pPr marL="0" indent="0" algn="just">
              <a:buNone/>
            </a:pPr>
            <a:r>
              <a:rPr lang="en-US" dirty="0" smtClean="0">
                <a:latin typeface="Times New Roman" panose="02020603050405020304" pitchFamily="18" charset="0"/>
                <a:cs typeface="Times New Roman" panose="02020603050405020304" pitchFamily="18" charset="0"/>
              </a:rPr>
              <a:t>Take care about the filing sequence in the following examples, where the same author</a:t>
            </a:r>
          </a:p>
          <a:p>
            <a:pPr marL="0" indent="0" algn="just">
              <a:buNone/>
            </a:pPr>
            <a:r>
              <a:rPr lang="en-US" dirty="0" smtClean="0">
                <a:latin typeface="Times New Roman" panose="02020603050405020304" pitchFamily="18" charset="0"/>
                <a:cs typeface="Times New Roman" panose="02020603050405020304" pitchFamily="18" charset="0"/>
              </a:rPr>
              <a:t>has published more than one work in a particular year. Initial letters have</a:t>
            </a:r>
          </a:p>
          <a:p>
            <a:pPr marL="0" indent="0" algn="just">
              <a:buNone/>
            </a:pPr>
            <a:r>
              <a:rPr lang="en-US" dirty="0" smtClean="0">
                <a:latin typeface="Times New Roman" panose="02020603050405020304" pitchFamily="18" charset="0"/>
                <a:cs typeface="Times New Roman" panose="02020603050405020304" pitchFamily="18" charset="0"/>
              </a:rPr>
              <a:t>been underlined to demonstrate the sequence of filing.</a:t>
            </a:r>
          </a:p>
          <a:p>
            <a:pPr marL="0" indent="0" algn="just">
              <a:buNone/>
            </a:pPr>
            <a:endParaRPr lang="en-US" b="1" dirty="0" smtClean="0">
              <a:latin typeface="Times New Roman" panose="02020603050405020304" pitchFamily="18" charset="0"/>
              <a:cs typeface="Times New Roman" panose="02020603050405020304" pitchFamily="18" charset="0"/>
            </a:endParaRPr>
          </a:p>
          <a:p>
            <a:pPr marL="0" indent="0" algn="just">
              <a:buNone/>
            </a:pPr>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Adams, A. 1996.</a:t>
            </a:r>
          </a:p>
          <a:p>
            <a:pPr marL="0" indent="0" algn="just">
              <a:buNone/>
            </a:pPr>
            <a:r>
              <a:rPr lang="en-US" dirty="0" smtClean="0">
                <a:latin typeface="Times New Roman" panose="02020603050405020304" pitchFamily="18" charset="0"/>
                <a:cs typeface="Times New Roman" panose="02020603050405020304" pitchFamily="18" charset="0"/>
              </a:rPr>
              <a:t>Adams, A. 2001a. Apartheid’s legacy.</a:t>
            </a:r>
          </a:p>
          <a:p>
            <a:pPr marL="0" indent="0" algn="just">
              <a:buNone/>
            </a:pPr>
            <a:r>
              <a:rPr lang="en-US" dirty="0" smtClean="0">
                <a:latin typeface="Times New Roman" panose="02020603050405020304" pitchFamily="18" charset="0"/>
                <a:cs typeface="Times New Roman" panose="02020603050405020304" pitchFamily="18" charset="0"/>
              </a:rPr>
              <a:t>Adams, A. 2001b. Political ideologies and the Third World.</a:t>
            </a:r>
          </a:p>
          <a:p>
            <a:pPr marL="0" indent="0" algn="just">
              <a:buNone/>
            </a:pPr>
            <a:r>
              <a:rPr lang="en-US" dirty="0" smtClean="0">
                <a:latin typeface="Times New Roman" panose="02020603050405020304" pitchFamily="18" charset="0"/>
                <a:cs typeface="Times New Roman" panose="02020603050405020304" pitchFamily="18" charset="0"/>
              </a:rPr>
              <a:t>Adams, A. 2002.</a:t>
            </a:r>
          </a:p>
          <a:p>
            <a:pPr marL="0" indent="0" algn="just">
              <a:buNone/>
            </a:pPr>
            <a:r>
              <a:rPr lang="en-US" dirty="0" smtClean="0">
                <a:latin typeface="Times New Roman" panose="02020603050405020304" pitchFamily="18" charset="0"/>
                <a:cs typeface="Times New Roman" panose="02020603050405020304" pitchFamily="18" charset="0"/>
              </a:rPr>
              <a:t>Adams, F. 1985.</a:t>
            </a:r>
          </a:p>
          <a:p>
            <a:pPr marL="0" indent="0" algn="just">
              <a:buNone/>
            </a:pPr>
            <a:r>
              <a:rPr lang="en-US" dirty="0" smtClean="0">
                <a:latin typeface="Times New Roman" panose="02020603050405020304" pitchFamily="18" charset="0"/>
                <a:cs typeface="Times New Roman" panose="02020603050405020304" pitchFamily="18" charset="0"/>
              </a:rPr>
              <a:t>Adams, H. 1982.</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96327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Filing rules:</a:t>
            </a:r>
            <a:endParaRPr lang="en-US" dirty="0"/>
          </a:p>
        </p:txBody>
      </p:sp>
      <p:sp>
        <p:nvSpPr>
          <p:cNvPr id="3" name="Content Placeholder 2"/>
          <p:cNvSpPr>
            <a:spLocks noGrp="1"/>
          </p:cNvSpPr>
          <p:nvPr>
            <p:ph idx="1"/>
          </p:nvPr>
        </p:nvSpPr>
        <p:spPr>
          <a:xfrm>
            <a:off x="838200" y="1869167"/>
            <a:ext cx="10515600" cy="4351338"/>
          </a:xfrm>
        </p:spPr>
        <p:txBody>
          <a:bodyPr>
            <a:normAutofit fontScale="92500" lnSpcReduction="20000"/>
          </a:bodyPr>
          <a:lstStyle/>
          <a:p>
            <a:pPr marL="0" indent="0">
              <a:buNone/>
            </a:pPr>
            <a:r>
              <a:rPr lang="en-US" b="1" dirty="0" smtClean="0">
                <a:latin typeface="Times New Roman" panose="02020603050405020304" pitchFamily="18" charset="0"/>
                <a:cs typeface="Times New Roman" panose="02020603050405020304" pitchFamily="18" charset="0"/>
              </a:rPr>
              <a:t>The sequence is as follows:</a:t>
            </a:r>
          </a:p>
          <a:p>
            <a:pPr marL="0" indent="0">
              <a:buNone/>
            </a:pPr>
            <a:r>
              <a:rPr lang="en-US" dirty="0" smtClean="0">
                <a:latin typeface="Times New Roman" panose="02020603050405020304" pitchFamily="18" charset="0"/>
                <a:cs typeface="Times New Roman" panose="02020603050405020304" pitchFamily="18" charset="0"/>
              </a:rPr>
              <a:t>Author</a:t>
            </a:r>
          </a:p>
          <a:p>
            <a:pPr marL="0" indent="0">
              <a:buNone/>
            </a:pPr>
            <a:r>
              <a:rPr lang="en-US" dirty="0" smtClean="0">
                <a:latin typeface="Times New Roman" panose="02020603050405020304" pitchFamily="18" charset="0"/>
                <a:cs typeface="Times New Roman" panose="02020603050405020304" pitchFamily="18" charset="0"/>
              </a:rPr>
              <a:t>Initial/s</a:t>
            </a:r>
          </a:p>
          <a:p>
            <a:pPr marL="0" indent="0">
              <a:buNone/>
            </a:pPr>
            <a:r>
              <a:rPr lang="en-US" dirty="0" smtClean="0">
                <a:latin typeface="Times New Roman" panose="02020603050405020304" pitchFamily="18" charset="0"/>
                <a:cs typeface="Times New Roman" panose="02020603050405020304" pitchFamily="18" charset="0"/>
              </a:rPr>
              <a:t>Date of publication</a:t>
            </a:r>
          </a:p>
          <a:p>
            <a:pPr marL="0" indent="0">
              <a:buNone/>
            </a:pPr>
            <a:r>
              <a:rPr lang="en-US" dirty="0" smtClean="0">
                <a:latin typeface="Times New Roman" panose="02020603050405020304" pitchFamily="18" charset="0"/>
                <a:cs typeface="Times New Roman" panose="02020603050405020304" pitchFamily="18" charset="0"/>
              </a:rPr>
              <a:t>Title (alphabetical)</a:t>
            </a:r>
          </a:p>
          <a:p>
            <a:pPr marL="0" indent="0" algn="just">
              <a:buNone/>
            </a:pPr>
            <a:r>
              <a:rPr lang="en-US" b="1" dirty="0" smtClean="0">
                <a:latin typeface="Times New Roman" panose="02020603050405020304" pitchFamily="18" charset="0"/>
                <a:cs typeface="Times New Roman" panose="02020603050405020304" pitchFamily="18" charset="0"/>
              </a:rPr>
              <a:t>Note</a:t>
            </a:r>
            <a:r>
              <a:rPr lang="en-US" dirty="0" smtClean="0">
                <a:latin typeface="Times New Roman" panose="02020603050405020304" pitchFamily="18" charset="0"/>
                <a:cs typeface="Times New Roman" panose="02020603050405020304" pitchFamily="18" charset="0"/>
              </a:rPr>
              <a:t>: Even if the text of the thesis/dissertation has a justified right hand margin, do not justify the bibliography. Justification tends to cram spacing, which looks odd in the bibliography.</a:t>
            </a:r>
          </a:p>
          <a:p>
            <a:r>
              <a:rPr lang="en-US" dirty="0" smtClean="0">
                <a:latin typeface="Times New Roman" panose="02020603050405020304" pitchFamily="18" charset="0"/>
                <a:cs typeface="Times New Roman" panose="02020603050405020304" pitchFamily="18" charset="0"/>
              </a:rPr>
              <a:t>Chase, J.P. 1979. </a:t>
            </a:r>
            <a:r>
              <a:rPr lang="en-US" i="1" dirty="0" smtClean="0">
                <a:latin typeface="Times New Roman" panose="02020603050405020304" pitchFamily="18" charset="0"/>
                <a:cs typeface="Times New Roman" panose="02020603050405020304" pitchFamily="18" charset="0"/>
              </a:rPr>
              <a:t>Advertising in the modern world</a:t>
            </a:r>
            <a:r>
              <a:rPr lang="en-US" dirty="0" smtClean="0">
                <a:latin typeface="Times New Roman" panose="02020603050405020304" pitchFamily="18" charset="0"/>
                <a:cs typeface="Times New Roman" panose="02020603050405020304" pitchFamily="18" charset="0"/>
              </a:rPr>
              <a:t>. New York: Simon &amp; Schuster. </a:t>
            </a:r>
            <a:r>
              <a:rPr lang="en-US" b="1" dirty="0" smtClean="0">
                <a:latin typeface="Times New Roman" panose="02020603050405020304" pitchFamily="18" charset="0"/>
                <a:cs typeface="Times New Roman" panose="02020603050405020304" pitchFamily="18" charset="0"/>
              </a:rPr>
              <a:t>[1st edition of a book.]</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Concise Oxford English dictionary</a:t>
            </a:r>
            <a:r>
              <a:rPr lang="en-US" dirty="0" smtClean="0">
                <a:latin typeface="Times New Roman" panose="02020603050405020304" pitchFamily="18" charset="0"/>
                <a:cs typeface="Times New Roman" panose="02020603050405020304" pitchFamily="18" charset="0"/>
              </a:rPr>
              <a:t>. 11th ed. 2004. New York: OUP</a:t>
            </a:r>
            <a:r>
              <a:rPr lang="en-US" b="1" dirty="0" smtClean="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590406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b="1" u="sng" dirty="0" smtClean="0">
                <a:latin typeface="Times New Roman" panose="02020603050405020304" pitchFamily="18" charset="0"/>
                <a:cs typeface="Times New Roman" panose="02020603050405020304" pitchFamily="18" charset="0"/>
              </a:rPr>
              <a:t>Encyclopedia</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it-IT" b="1" u="sng" dirty="0" smtClean="0">
                <a:latin typeface="Times New Roman" panose="02020603050405020304" pitchFamily="18" charset="0"/>
                <a:cs typeface="Times New Roman" panose="02020603050405020304" pitchFamily="18" charset="0"/>
              </a:rPr>
              <a:t>ForEncyclopedia </a:t>
            </a:r>
            <a:r>
              <a:rPr lang="it-IT" b="1" dirty="0" smtClean="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Anon. 1983. Medieval manuscripts. </a:t>
            </a:r>
            <a:r>
              <a:rPr lang="it-IT" i="1" dirty="0" smtClean="0">
                <a:latin typeface="Times New Roman" panose="02020603050405020304" pitchFamily="18" charset="0"/>
                <a:cs typeface="Times New Roman" panose="02020603050405020304" pitchFamily="18" charset="0"/>
              </a:rPr>
              <a:t>Encyclopaedia Britannica</a:t>
            </a:r>
            <a:r>
              <a:rPr lang="it-IT" dirty="0" smtClean="0">
                <a:latin typeface="Times New Roman" panose="02020603050405020304" pitchFamily="18" charset="0"/>
                <a:cs typeface="Times New Roman" panose="02020603050405020304" pitchFamily="18" charset="0"/>
              </a:rPr>
              <a:t>, 14:346- </a:t>
            </a:r>
            <a:r>
              <a:rPr lang="en-US" dirty="0" smtClean="0">
                <a:latin typeface="Times New Roman" panose="02020603050405020304" pitchFamily="18" charset="0"/>
                <a:cs typeface="Times New Roman" panose="02020603050405020304" pitchFamily="18" charset="0"/>
              </a:rPr>
              <a:t>347. </a:t>
            </a:r>
            <a:r>
              <a:rPr lang="en-US" b="1" dirty="0" smtClean="0">
                <a:latin typeface="Times New Roman" panose="02020603050405020304" pitchFamily="18" charset="0"/>
                <a:cs typeface="Times New Roman" panose="02020603050405020304" pitchFamily="18" charset="0"/>
              </a:rPr>
              <a:t>[Textual reference: Anon, 1983:347]</a:t>
            </a:r>
            <a:endParaRPr lang="en-US" dirty="0" smtClean="0">
              <a:latin typeface="Times New Roman" panose="02020603050405020304" pitchFamily="18" charset="0"/>
              <a:cs typeface="Times New Roman" panose="02020603050405020304" pitchFamily="18" charset="0"/>
            </a:endParaRPr>
          </a:p>
          <a:p>
            <a:pPr algn="just"/>
            <a:r>
              <a:rPr lang="en-US" sz="3200" b="1" u="sng" dirty="0" smtClean="0">
                <a:latin typeface="Times New Roman" panose="02020603050405020304" pitchFamily="18" charset="0"/>
                <a:cs typeface="Times New Roman" panose="02020603050405020304" pitchFamily="18" charset="0"/>
              </a:rPr>
              <a:t>Internet</a:t>
            </a:r>
            <a:r>
              <a:rPr lang="en-US" b="1" u="sng" dirty="0" smtClean="0">
                <a:latin typeface="Times New Roman" panose="02020603050405020304" pitchFamily="18" charset="0"/>
                <a:cs typeface="Times New Roman" panose="02020603050405020304" pitchFamily="18" charset="0"/>
              </a:rPr>
              <a:t>:</a:t>
            </a:r>
          </a:p>
          <a:p>
            <a:pPr marL="0" indent="0" algn="just">
              <a:buNone/>
            </a:pPr>
            <a:r>
              <a:rPr lang="en-US" sz="3200" dirty="0" smtClean="0">
                <a:latin typeface="Times New Roman" panose="02020603050405020304" pitchFamily="18" charset="0"/>
                <a:cs typeface="Times New Roman" panose="02020603050405020304" pitchFamily="18" charset="0"/>
              </a:rPr>
              <a:t>Cape Peninsula University of Technology. </a:t>
            </a:r>
            <a:r>
              <a:rPr lang="en-US" sz="3200" dirty="0" err="1" smtClean="0">
                <a:latin typeface="Times New Roman" panose="02020603050405020304" pitchFamily="18" charset="0"/>
                <a:cs typeface="Times New Roman" panose="02020603050405020304" pitchFamily="18" charset="0"/>
              </a:rPr>
              <a:t>n.d.</a:t>
            </a:r>
            <a:r>
              <a:rPr lang="en-US" sz="3200" dirty="0" smtClean="0">
                <a:latin typeface="Times New Roman" panose="02020603050405020304" pitchFamily="18" charset="0"/>
                <a:cs typeface="Times New Roman" panose="02020603050405020304" pitchFamily="18" charset="0"/>
              </a:rPr>
              <a:t> </a:t>
            </a:r>
            <a:r>
              <a:rPr lang="en-US" sz="3200" i="1" dirty="0" smtClean="0">
                <a:latin typeface="Times New Roman" panose="02020603050405020304" pitchFamily="18" charset="0"/>
                <a:cs typeface="Times New Roman" panose="02020603050405020304" pitchFamily="18" charset="0"/>
              </a:rPr>
              <a:t>Copyright policy. </a:t>
            </a:r>
            <a:r>
              <a:rPr lang="en-US" sz="3200" dirty="0" smtClean="0">
                <a:latin typeface="Times New Roman" panose="02020603050405020304" pitchFamily="18" charset="0"/>
                <a:cs typeface="Times New Roman" panose="02020603050405020304" pitchFamily="18" charset="0"/>
              </a:rPr>
              <a:t>http://www.cput.ac.za/polic/copyright.html</a:t>
            </a:r>
            <a:endParaRPr lang="en-US" sz="3200" i="1"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[25 September 2001]</a:t>
            </a:r>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[Textual reference: Cape Peninsula University of Technology, </a:t>
            </a:r>
            <a:r>
              <a:rPr lang="en-US" b="1" dirty="0" err="1">
                <a:latin typeface="Times New Roman" panose="02020603050405020304" pitchFamily="18" charset="0"/>
                <a:cs typeface="Times New Roman" panose="02020603050405020304" pitchFamily="18" charset="0"/>
              </a:rPr>
              <a:t>n.d.</a:t>
            </a:r>
            <a:r>
              <a:rPr lang="en-US" b="1" dirty="0">
                <a:latin typeface="Times New Roman" panose="02020603050405020304" pitchFamily="18" charset="0"/>
                <a:cs typeface="Times New Roman" panose="02020603050405020304" pitchFamily="18" charset="0"/>
              </a:rPr>
              <a:t>]</a:t>
            </a:r>
          </a:p>
          <a:p>
            <a:pPr algn="just"/>
            <a:r>
              <a:rPr lang="en-US" b="1" u="sng" dirty="0">
                <a:latin typeface="Times New Roman" panose="02020603050405020304" pitchFamily="18" charset="0"/>
                <a:cs typeface="Times New Roman" panose="02020603050405020304" pitchFamily="18" charset="0"/>
              </a:rPr>
              <a:t>Interviews:</a:t>
            </a:r>
          </a:p>
          <a:p>
            <a:pPr marL="0" indent="0" algn="just">
              <a:buNone/>
            </a:pPr>
            <a:r>
              <a:rPr lang="en-US" dirty="0">
                <a:latin typeface="Times New Roman" panose="02020603050405020304" pitchFamily="18" charset="0"/>
                <a:cs typeface="Times New Roman" panose="02020603050405020304" pitchFamily="18" charset="0"/>
              </a:rPr>
              <a:t>Smuts, D. 1987. Interview with the author/researcher on 4 August 1987, Cape Town</a:t>
            </a:r>
            <a:r>
              <a:rPr lang="en-US" b="1" dirty="0">
                <a:latin typeface="Times New Roman" panose="02020603050405020304" pitchFamily="18" charset="0"/>
                <a:cs typeface="Times New Roman" panose="02020603050405020304" pitchFamily="18" charset="0"/>
              </a:rPr>
              <a:t>. [Textual reference: Smuts, 1987]</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530960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Abbreviations: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a:buNone/>
              <a:defRPr/>
            </a:pPr>
            <a:r>
              <a:rPr lang="en-US" sz="4000" dirty="0">
                <a:latin typeface="Times New Roman" panose="02020603050405020304" pitchFamily="18" charset="0"/>
                <a:cs typeface="Times New Roman" panose="02020603050405020304" pitchFamily="18" charset="0"/>
              </a:rPr>
              <a:t>An abbreviation is a short way of writing a word or a phrase that also can be written out in full, e.g. you can write Dr. instead of the word "doctor" or e.g. as an abbreviation for </a:t>
            </a:r>
            <a:r>
              <a:rPr lang="en-US" sz="4000" i="1" dirty="0">
                <a:latin typeface="Times New Roman" panose="02020603050405020304" pitchFamily="18" charset="0"/>
                <a:cs typeface="Times New Roman" panose="02020603050405020304" pitchFamily="18" charset="0"/>
              </a:rPr>
              <a:t>"for example, which is from Latin and it means exempli gratia 'for the sake of example'.".  </a:t>
            </a:r>
            <a:endParaRPr lang="en-US" sz="4000" dirty="0">
              <a:latin typeface="Times New Roman" panose="02020603050405020304" pitchFamily="18" charset="0"/>
              <a:cs typeface="Times New Roman" panose="02020603050405020304" pitchFamily="18" charset="0"/>
            </a:endParaRPr>
          </a:p>
          <a:p>
            <a:pPr algn="just">
              <a:buNone/>
              <a:defRPr/>
            </a:pPr>
            <a:r>
              <a:rPr lang="en-US" sz="4000" dirty="0">
                <a:latin typeface="Times New Roman" panose="02020603050405020304" pitchFamily="18" charset="0"/>
                <a:cs typeface="Times New Roman" panose="02020603050405020304" pitchFamily="18" charset="0"/>
              </a:rPr>
              <a:t>       There is a number of Latin abbreviations that are sometimes used in English texts and researches and here are the commonest ones with their English equivalents. </a:t>
            </a:r>
          </a:p>
          <a:p>
            <a:endParaRPr lang="en-US" sz="38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6270528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Abbreviations: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Use acknowledged abbreviations such as:</a:t>
            </a:r>
          </a:p>
          <a:p>
            <a:r>
              <a:rPr lang="en-US" dirty="0">
                <a:latin typeface="Times New Roman" panose="02020603050405020304" pitchFamily="18" charset="0"/>
                <a:cs typeface="Times New Roman" panose="02020603050405020304" pitchFamily="18" charset="0"/>
              </a:rPr>
              <a:t>e.g. for example (not </a:t>
            </a:r>
            <a:r>
              <a:rPr lang="en-US" i="1" dirty="0">
                <a:latin typeface="Times New Roman" panose="02020603050405020304" pitchFamily="18" charset="0"/>
                <a:cs typeface="Times New Roman" panose="02020603050405020304" pitchFamily="18" charset="0"/>
              </a:rPr>
              <a:t>for e.g.)</a:t>
            </a:r>
          </a:p>
          <a:p>
            <a:r>
              <a:rPr lang="en-US" dirty="0">
                <a:latin typeface="Times New Roman" panose="02020603050405020304" pitchFamily="18" charset="0"/>
                <a:cs typeface="Times New Roman" panose="02020603050405020304" pitchFamily="18" charset="0"/>
              </a:rPr>
              <a:t>i.e. that is</a:t>
            </a:r>
          </a:p>
          <a:p>
            <a:r>
              <a:rPr lang="en-US" dirty="0">
                <a:latin typeface="Times New Roman" panose="02020603050405020304" pitchFamily="18" charset="0"/>
                <a:cs typeface="Times New Roman" panose="02020603050405020304" pitchFamily="18" charset="0"/>
              </a:rPr>
              <a:t>viz. namely </a:t>
            </a:r>
            <a:r>
              <a:rPr lang="en-US" i="1" dirty="0">
                <a:latin typeface="Times New Roman" panose="02020603050405020304" pitchFamily="18" charset="0"/>
                <a:cs typeface="Times New Roman" panose="02020603050405020304" pitchFamily="18" charset="0"/>
              </a:rPr>
              <a:t>(namely </a:t>
            </a:r>
            <a:r>
              <a:rPr lang="en-US" dirty="0">
                <a:latin typeface="Times New Roman" panose="02020603050405020304" pitchFamily="18" charset="0"/>
                <a:cs typeface="Times New Roman" panose="02020603050405020304" pitchFamily="18" charset="0"/>
              </a:rPr>
              <a:t>preferable to </a:t>
            </a:r>
            <a:r>
              <a:rPr lang="en-US" i="1" dirty="0">
                <a:latin typeface="Times New Roman" panose="02020603050405020304" pitchFamily="18" charset="0"/>
                <a:cs typeface="Times New Roman" panose="02020603050405020304" pitchFamily="18" charset="0"/>
              </a:rPr>
              <a:t>viz</a:t>
            </a:r>
            <a:r>
              <a:rPr lang="en-US" dirty="0">
                <a:latin typeface="Times New Roman" panose="02020603050405020304" pitchFamily="18" charset="0"/>
                <a:cs typeface="Times New Roman" panose="02020603050405020304" pitchFamily="18" charset="0"/>
              </a:rPr>
              <a:t>. however)</a:t>
            </a:r>
          </a:p>
          <a:p>
            <a:r>
              <a:rPr lang="fr-FR" dirty="0">
                <a:latin typeface="Times New Roman" panose="02020603050405020304" pitchFamily="18" charset="0"/>
                <a:cs typeface="Times New Roman" panose="02020603050405020304" pitchFamily="18" charset="0"/>
              </a:rPr>
              <a:t>p./pp. page or pages</a:t>
            </a:r>
          </a:p>
          <a:p>
            <a:r>
              <a:rPr lang="en-US" dirty="0">
                <a:latin typeface="Times New Roman" panose="02020603050405020304" pitchFamily="18" charset="0"/>
                <a:cs typeface="Times New Roman" panose="02020603050405020304" pitchFamily="18" charset="0"/>
              </a:rPr>
              <a:t>ff. following</a:t>
            </a:r>
          </a:p>
          <a:p>
            <a:r>
              <a:rPr lang="en-US" dirty="0">
                <a:latin typeface="Times New Roman" panose="02020603050405020304" pitchFamily="18" charset="0"/>
                <a:cs typeface="Times New Roman" panose="02020603050405020304" pitchFamily="18" charset="0"/>
              </a:rPr>
              <a:t>cf. compare.</a:t>
            </a:r>
          </a:p>
          <a:p>
            <a:r>
              <a:rPr lang="en-US" dirty="0">
                <a:latin typeface="Times New Roman" panose="02020603050405020304" pitchFamily="18" charset="0"/>
                <a:cs typeface="Times New Roman" panose="02020603050405020304" pitchFamily="18" charset="0"/>
              </a:rPr>
              <a:t>It is more appropriate to write out </a:t>
            </a:r>
            <a:r>
              <a:rPr lang="en-US" b="1" u="sng" dirty="0">
                <a:latin typeface="Times New Roman" panose="02020603050405020304" pitchFamily="18" charset="0"/>
                <a:cs typeface="Times New Roman" panose="02020603050405020304" pitchFamily="18" charset="0"/>
              </a:rPr>
              <a:t>for example</a:t>
            </a:r>
            <a:r>
              <a:rPr lang="en-US" dirty="0">
                <a:latin typeface="Times New Roman" panose="02020603050405020304" pitchFamily="18" charset="0"/>
                <a:cs typeface="Times New Roman" panose="02020603050405020304" pitchFamily="18" charset="0"/>
              </a:rPr>
              <a:t> and </a:t>
            </a:r>
            <a:r>
              <a:rPr lang="en-US" b="1" u="sng" dirty="0">
                <a:latin typeface="Times New Roman" panose="02020603050405020304" pitchFamily="18" charset="0"/>
                <a:cs typeface="Times New Roman" panose="02020603050405020304" pitchFamily="18" charset="0"/>
              </a:rPr>
              <a:t>that is</a:t>
            </a:r>
            <a:r>
              <a:rPr lang="en-US" dirty="0">
                <a:latin typeface="Times New Roman" panose="02020603050405020304" pitchFamily="18" charset="0"/>
                <a:cs typeface="Times New Roman" panose="02020603050405020304" pitchFamily="18" charset="0"/>
              </a:rPr>
              <a:t> in text. Use e.g. and i.e. within brackets only.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Modern usage has dispensed with full stops after abbreviations like </a:t>
            </a:r>
            <a:r>
              <a:rPr lang="en-US" i="1" dirty="0" err="1">
                <a:latin typeface="Times New Roman" panose="02020603050405020304" pitchFamily="18" charset="0"/>
                <a:cs typeface="Times New Roman" panose="02020603050405020304" pitchFamily="18" charset="0"/>
              </a:rPr>
              <a:t>Mr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Mrs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Ms</a:t>
            </a: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etc. The rule in English is as follows:</a:t>
            </a:r>
          </a:p>
          <a:p>
            <a:endParaRPr lang="en-US" dirty="0"/>
          </a:p>
        </p:txBody>
      </p:sp>
    </p:spTree>
    <p:extLst>
      <p:ext uri="{BB962C8B-B14F-4D97-AF65-F5344CB8AC3E}">
        <p14:creationId xmlns:p14="http://schemas.microsoft.com/office/powerpoint/2010/main" val="899265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How Do We Write a Research Paper (Choosing a Topic)?</a:t>
            </a:r>
            <a:endParaRPr lang="en-US" dirty="0"/>
          </a:p>
        </p:txBody>
      </p:sp>
      <p:sp>
        <p:nvSpPr>
          <p:cNvPr id="3" name="Content Placeholder 2"/>
          <p:cNvSpPr>
            <a:spLocks noGrp="1"/>
          </p:cNvSpPr>
          <p:nvPr>
            <p:ph idx="1"/>
          </p:nvPr>
        </p:nvSpPr>
        <p:spPr/>
        <p:txBody>
          <a:bodyPr/>
          <a:lstStyle/>
          <a:p>
            <a:pPr marL="609600" indent="-609600" algn="just">
              <a:buNone/>
              <a:defRPr/>
            </a:pPr>
            <a:r>
              <a:rPr lang="en-US" dirty="0"/>
              <a:t>8. </a:t>
            </a:r>
            <a:r>
              <a:rPr lang="en-US" dirty="0">
                <a:latin typeface="Times New Roman" panose="02020603050405020304" pitchFamily="18" charset="0"/>
                <a:cs typeface="Times New Roman" panose="02020603050405020304" pitchFamily="18" charset="0"/>
              </a:rPr>
              <a:t>You should think of the availability of conducting a questionnaire (the nature of some topics require a practical side).</a:t>
            </a:r>
            <a:endParaRPr lang="ar-IQ" dirty="0">
              <a:latin typeface="Times New Roman" panose="02020603050405020304" pitchFamily="18" charset="0"/>
              <a:cs typeface="Times New Roman" panose="02020603050405020304" pitchFamily="18" charset="0"/>
            </a:endParaRPr>
          </a:p>
          <a:p>
            <a:pPr marL="609600" indent="-609600" algn="just">
              <a:buNone/>
              <a:defRPr/>
            </a:pPr>
            <a:r>
              <a:rPr lang="en-US" dirty="0">
                <a:latin typeface="Times New Roman" panose="02020603050405020304" pitchFamily="18" charset="0"/>
                <a:cs typeface="Times New Roman" panose="02020603050405020304" pitchFamily="18" charset="0"/>
              </a:rPr>
              <a:t>In choosing a topic, we have to avoid the following points:</a:t>
            </a:r>
          </a:p>
          <a:p>
            <a:pPr marL="609600" indent="-609600" algn="just">
              <a:defRPr/>
            </a:pPr>
            <a:r>
              <a:rPr lang="en-US" dirty="0">
                <a:latin typeface="Times New Roman" panose="02020603050405020304" pitchFamily="18" charset="0"/>
                <a:cs typeface="Times New Roman" panose="02020603050405020304" pitchFamily="18" charset="0"/>
              </a:rPr>
              <a:t>Avoid topics that are not academic.</a:t>
            </a:r>
          </a:p>
          <a:p>
            <a:pPr marL="609600" indent="-609600" algn="just">
              <a:defRPr/>
            </a:pPr>
            <a:r>
              <a:rPr lang="en-US" dirty="0">
                <a:latin typeface="Times New Roman" panose="02020603050405020304" pitchFamily="18" charset="0"/>
                <a:cs typeface="Times New Roman" panose="02020603050405020304" pitchFamily="18" charset="0"/>
              </a:rPr>
              <a:t>Avoid sensational topics.</a:t>
            </a:r>
          </a:p>
          <a:p>
            <a:pPr marL="609600" indent="-609600" algn="just">
              <a:defRPr/>
            </a:pPr>
            <a:r>
              <a:rPr lang="en-US" dirty="0">
                <a:latin typeface="Times New Roman" panose="02020603050405020304" pitchFamily="18" charset="0"/>
                <a:cs typeface="Times New Roman" panose="02020603050405020304" pitchFamily="18" charset="0"/>
              </a:rPr>
              <a:t>Avoid topics that are too broad.</a:t>
            </a:r>
          </a:p>
          <a:p>
            <a:pPr marL="609600" indent="-609600" algn="just">
              <a:defRPr/>
            </a:pPr>
            <a:r>
              <a:rPr lang="en-US" dirty="0">
                <a:latin typeface="Times New Roman" panose="02020603050405020304" pitchFamily="18" charset="0"/>
                <a:cs typeface="Times New Roman" panose="02020603050405020304" pitchFamily="18" charset="0"/>
              </a:rPr>
              <a:t>Avoid topics that do not permit you to express your personal judgments and opinions.</a:t>
            </a:r>
          </a:p>
          <a:p>
            <a:pPr marL="609600" indent="-609600" algn="just">
              <a:defRPr/>
            </a:pPr>
            <a:r>
              <a:rPr lang="en-US" dirty="0">
                <a:latin typeface="Times New Roman" panose="02020603050405020304" pitchFamily="18" charset="0"/>
                <a:cs typeface="Times New Roman" panose="02020603050405020304" pitchFamily="18" charset="0"/>
              </a:rPr>
              <a:t>Avoid controversial topics.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282395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Abbreviations:</a:t>
            </a:r>
            <a:endParaRPr lang="en-US" dirty="0"/>
          </a:p>
        </p:txBody>
      </p:sp>
      <p:sp>
        <p:nvSpPr>
          <p:cNvPr id="3" name="Content Placeholder 2"/>
          <p:cNvSpPr>
            <a:spLocks noGrp="1"/>
          </p:cNvSpPr>
          <p:nvPr>
            <p:ph idx="1"/>
          </p:nvPr>
        </p:nvSpPr>
        <p:spPr/>
        <p:txBody>
          <a:bodyPr/>
          <a:lstStyle/>
          <a:p>
            <a:pPr>
              <a:buNone/>
              <a:defRPr/>
            </a:pPr>
            <a:r>
              <a:rPr lang="en-US" i="1" dirty="0">
                <a:latin typeface="Times New Roman" panose="02020603050405020304" pitchFamily="18" charset="0"/>
                <a:cs typeface="Times New Roman" panose="02020603050405020304" pitchFamily="18" charset="0"/>
              </a:rPr>
              <a:t>N.B. the Latin imperative means " take notice of this very carefully"</a:t>
            </a:r>
          </a:p>
          <a:p>
            <a:pPr>
              <a:buNone/>
              <a:defRPr/>
            </a:pPr>
            <a:r>
              <a:rPr lang="en-US" i="1" dirty="0">
                <a:latin typeface="Times New Roman" panose="02020603050405020304" pitchFamily="18" charset="0"/>
                <a:cs typeface="Times New Roman" panose="02020603050405020304" pitchFamily="18" charset="0"/>
              </a:rPr>
              <a:t>	Ed. Edited by</a:t>
            </a:r>
          </a:p>
          <a:p>
            <a:pPr>
              <a:buNone/>
              <a:defRPr/>
            </a:pPr>
            <a:r>
              <a:rPr lang="en-US" i="1" dirty="0">
                <a:latin typeface="Times New Roman" panose="02020603050405020304" pitchFamily="18" charset="0"/>
                <a:cs typeface="Times New Roman" panose="02020603050405020304" pitchFamily="18" charset="0"/>
              </a:rPr>
              <a:t>	Eds. multiple editors</a:t>
            </a:r>
          </a:p>
          <a:p>
            <a:pPr>
              <a:buNone/>
              <a:defRPr/>
            </a:pPr>
            <a:r>
              <a:rPr lang="en-US" i="1" dirty="0">
                <a:latin typeface="Times New Roman" panose="02020603050405020304" pitchFamily="18" charset="0"/>
                <a:cs typeface="Times New Roman" panose="02020603050405020304" pitchFamily="18" charset="0"/>
              </a:rPr>
              <a:t>	Trans. Translated by  </a:t>
            </a:r>
          </a:p>
          <a:p>
            <a:pPr>
              <a:buNone/>
              <a:defRPr/>
            </a:pPr>
            <a:r>
              <a:rPr lang="en-US" i="1" dirty="0">
                <a:latin typeface="Times New Roman" panose="02020603050405020304" pitchFamily="18" charset="0"/>
                <a:cs typeface="Times New Roman" panose="02020603050405020304" pitchFamily="18" charset="0"/>
              </a:rPr>
              <a:t>	Vol. Volume</a:t>
            </a:r>
          </a:p>
          <a:p>
            <a:pPr>
              <a:buNone/>
              <a:defRPr/>
            </a:pPr>
            <a:r>
              <a:rPr lang="en-US" i="1" dirty="0">
                <a:latin typeface="Times New Roman" panose="02020603050405020304" pitchFamily="18" charset="0"/>
                <a:cs typeface="Times New Roman" panose="02020603050405020304" pitchFamily="18" charset="0"/>
              </a:rPr>
              <a:t>	No. number</a:t>
            </a:r>
          </a:p>
          <a:p>
            <a:pPr>
              <a:buNone/>
              <a:defRPr/>
            </a:pPr>
            <a:r>
              <a:rPr lang="en-US" i="1" dirty="0">
                <a:latin typeface="Times New Roman" panose="02020603050405020304" pitchFamily="18" charset="0"/>
                <a:cs typeface="Times New Roman" panose="02020603050405020304" pitchFamily="18" charset="0"/>
              </a:rPr>
              <a:t>	l. line</a:t>
            </a:r>
          </a:p>
          <a:p>
            <a:pPr>
              <a:buNone/>
              <a:defRPr/>
            </a:pPr>
            <a:r>
              <a:rPr lang="en-US" i="1" dirty="0">
                <a:latin typeface="Times New Roman" panose="02020603050405020304" pitchFamily="18" charset="0"/>
                <a:cs typeface="Times New Roman" panose="02020603050405020304" pitchFamily="18" charset="0"/>
              </a:rPr>
              <a:t>	ll. lines  …………..etc.</a:t>
            </a:r>
          </a:p>
          <a:p>
            <a:endParaRPr lang="en-US" dirty="0"/>
          </a:p>
        </p:txBody>
      </p:sp>
    </p:spTree>
    <p:extLst>
      <p:ext uri="{BB962C8B-B14F-4D97-AF65-F5344CB8AC3E}">
        <p14:creationId xmlns:p14="http://schemas.microsoft.com/office/powerpoint/2010/main" val="5479132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Abbreviations: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The rule of abbreviation is:</a:t>
            </a:r>
          </a:p>
          <a:p>
            <a:pPr algn="just"/>
            <a:r>
              <a:rPr lang="en-US" dirty="0">
                <a:latin typeface="Times New Roman" panose="02020603050405020304" pitchFamily="18" charset="0"/>
                <a:cs typeface="Times New Roman" panose="02020603050405020304" pitchFamily="18" charset="0"/>
              </a:rPr>
              <a:t>If the abbreviation ends on the same letter as the word (as in </a:t>
            </a:r>
            <a:r>
              <a:rPr lang="en-US" i="1" dirty="0">
                <a:latin typeface="Times New Roman" panose="02020603050405020304" pitchFamily="18" charset="0"/>
                <a:cs typeface="Times New Roman" panose="02020603050405020304" pitchFamily="18" charset="0"/>
              </a:rPr>
              <a:t>Mister - </a:t>
            </a:r>
            <a:r>
              <a:rPr lang="en-US" i="1" dirty="0" err="1">
                <a:latin typeface="Times New Roman" panose="02020603050405020304" pitchFamily="18" charset="0"/>
                <a:cs typeface="Times New Roman" panose="02020603050405020304" pitchFamily="18" charset="0"/>
              </a:rPr>
              <a:t>Mr</a:t>
            </a:r>
            <a:r>
              <a:rPr lang="en-US" dirty="0">
                <a:latin typeface="Times New Roman" panose="02020603050405020304" pitchFamily="18" charset="0"/>
                <a:cs typeface="Times New Roman" panose="02020603050405020304" pitchFamily="18" charset="0"/>
              </a:rPr>
              <a:t>, which both end on the letter </a:t>
            </a:r>
            <a:r>
              <a:rPr lang="en-US" i="1" dirty="0">
                <a:latin typeface="Times New Roman" panose="02020603050405020304" pitchFamily="18" charset="0"/>
                <a:cs typeface="Times New Roman" panose="02020603050405020304" pitchFamily="18" charset="0"/>
              </a:rPr>
              <a:t>r)</a:t>
            </a:r>
            <a:r>
              <a:rPr lang="en-US" dirty="0">
                <a:latin typeface="Times New Roman" panose="02020603050405020304" pitchFamily="18" charset="0"/>
                <a:cs typeface="Times New Roman" panose="02020603050405020304" pitchFamily="18" charset="0"/>
              </a:rPr>
              <a:t>: no full stop.</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If the abbreviation ends on a different letter from the last letter of the word (as in </a:t>
            </a:r>
            <a:r>
              <a:rPr lang="en-US" i="1" dirty="0">
                <a:latin typeface="Times New Roman" panose="02020603050405020304" pitchFamily="18" charset="0"/>
                <a:cs typeface="Times New Roman" panose="02020603050405020304" pitchFamily="18" charset="0"/>
              </a:rPr>
              <a:t>company - co</a:t>
            </a:r>
            <a:r>
              <a:rPr lang="en-US" dirty="0">
                <a:latin typeface="Times New Roman" panose="02020603050405020304" pitchFamily="18" charset="0"/>
                <a:cs typeface="Times New Roman" panose="02020603050405020304" pitchFamily="18" charset="0"/>
              </a:rPr>
              <a:t>.): full stop.</a:t>
            </a:r>
          </a:p>
          <a:p>
            <a:pPr algn="just"/>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If using acronyms or abbreviations, use the full name in the first reference, followed by the abbreviation in brackets, e.g. The South African Institute for Librarianship and Information Science (SAILIS), The South African Broadcasting Corporation (SABC), the National Research Foundation (NRF). In subsequent references you may use the abbreviation/acronym only.</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Write acronyms, which are pronounced like words, e.g., Aids, </a:t>
            </a:r>
            <a:r>
              <a:rPr lang="en-US" dirty="0" err="1" smtClean="0">
                <a:latin typeface="Times New Roman" panose="02020603050405020304" pitchFamily="18" charset="0"/>
                <a:cs typeface="Times New Roman" panose="02020603050405020304" pitchFamily="18" charset="0"/>
              </a:rPr>
              <a:t>Unisa</a:t>
            </a:r>
            <a:r>
              <a:rPr lang="en-US" dirty="0" smtClean="0">
                <a:latin typeface="Times New Roman" panose="02020603050405020304" pitchFamily="18" charset="0"/>
                <a:cs typeface="Times New Roman" panose="02020603050405020304" pitchFamily="18" charset="0"/>
              </a:rPr>
              <a:t>, Sasol, in lower case. Where the letters are spelt out, use upper case, e.g., HIV, HMSO, SABC, NRF, ANC.</a:t>
            </a:r>
          </a:p>
          <a:p>
            <a:pPr algn="just"/>
            <a:endParaRPr lang="en-US"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83829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Purpose of Research: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anose="02020603050405020304" pitchFamily="18" charset="0"/>
                <a:cs typeface="Times New Roman" panose="02020603050405020304" pitchFamily="18" charset="0"/>
              </a:rPr>
              <a:t>The purpose of research is to discover answers to questions through the application of scientific procedure. The main aim of research is to find out the truth which is hidden and which has not been discovered as yet. Though each research study has its own specific purpose, some general objectives of research below:</a:t>
            </a:r>
          </a:p>
          <a:p>
            <a:pPr algn="just"/>
            <a:r>
              <a:rPr lang="en-US" dirty="0" smtClean="0">
                <a:latin typeface="Times New Roman" panose="02020603050405020304" pitchFamily="18" charset="0"/>
                <a:cs typeface="Times New Roman" panose="02020603050405020304" pitchFamily="18" charset="0"/>
              </a:rPr>
              <a:t> 1. To gain familiarity with a phenomenon or to achieve new insights into it. (Studies with this object in view are termed as exploratory or formative research studies).</a:t>
            </a:r>
          </a:p>
          <a:p>
            <a:pPr algn="just"/>
            <a:r>
              <a:rPr lang="en-US" dirty="0" smtClean="0">
                <a:latin typeface="Times New Roman" panose="02020603050405020304" pitchFamily="18" charset="0"/>
                <a:cs typeface="Times New Roman" panose="02020603050405020304" pitchFamily="18" charset="0"/>
              </a:rPr>
              <a:t>2. To portray accurately the characteristics of a particular individual, situation or a group.(Studies with this object in view are known as descriptive research studies). 3.  To determine the frequency with which something occurs or with which it is associated with something else. (Studies with this object in view are known as diagnostic research studies). </a:t>
            </a:r>
          </a:p>
          <a:p>
            <a:pPr algn="just"/>
            <a:r>
              <a:rPr lang="en-US" dirty="0" smtClean="0">
                <a:latin typeface="Times New Roman" panose="02020603050405020304" pitchFamily="18" charset="0"/>
                <a:cs typeface="Times New Roman" panose="02020603050405020304" pitchFamily="18" charset="0"/>
              </a:rPr>
              <a:t>4. To test a hypothesis of a causal relationship between variables. (Such studies are known as hypothesis-testing research studies).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17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Characteristics of Research: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Following are the characteristics of research; </a:t>
            </a:r>
          </a:p>
          <a:p>
            <a:pPr algn="just"/>
            <a:r>
              <a:rPr lang="en-US" dirty="0" smtClean="0">
                <a:latin typeface="Times New Roman" panose="02020603050405020304" pitchFamily="18" charset="0"/>
                <a:cs typeface="Times New Roman" panose="02020603050405020304" pitchFamily="18" charset="0"/>
              </a:rPr>
              <a:t>1. Research is directed toward the solution of a problem. </a:t>
            </a:r>
          </a:p>
          <a:p>
            <a:pPr algn="just"/>
            <a:r>
              <a:rPr lang="en-US" dirty="0" smtClean="0">
                <a:latin typeface="Times New Roman" panose="02020603050405020304" pitchFamily="18" charset="0"/>
                <a:cs typeface="Times New Roman" panose="02020603050405020304" pitchFamily="18" charset="0"/>
              </a:rPr>
              <a:t>2. Research requires expertise. </a:t>
            </a:r>
          </a:p>
          <a:p>
            <a:pPr algn="just"/>
            <a:r>
              <a:rPr lang="en-US" dirty="0" smtClean="0">
                <a:latin typeface="Times New Roman" panose="02020603050405020304" pitchFamily="18" charset="0"/>
                <a:cs typeface="Times New Roman" panose="02020603050405020304" pitchFamily="18" charset="0"/>
              </a:rPr>
              <a:t>3. Research emphasizes the development of generalizations, principles, or theories that will be helpful in predicting future occurrences. </a:t>
            </a:r>
          </a:p>
          <a:p>
            <a:pPr algn="just"/>
            <a:r>
              <a:rPr lang="en-US" dirty="0" smtClean="0">
                <a:latin typeface="Times New Roman" panose="02020603050405020304" pitchFamily="18" charset="0"/>
                <a:cs typeface="Times New Roman" panose="02020603050405020304" pitchFamily="18" charset="0"/>
              </a:rPr>
              <a:t>4. Research is based upon observable experience or empirical evidences.</a:t>
            </a:r>
          </a:p>
          <a:p>
            <a:pPr algn="just"/>
            <a:r>
              <a:rPr lang="en-US" smtClean="0">
                <a:latin typeface="Times New Roman" panose="02020603050405020304" pitchFamily="18" charset="0"/>
                <a:cs typeface="Times New Roman" panose="02020603050405020304" pitchFamily="18" charset="0"/>
              </a:rPr>
              <a:t>Research </a:t>
            </a:r>
            <a:r>
              <a:rPr lang="en-US" dirty="0" smtClean="0">
                <a:latin typeface="Times New Roman" panose="02020603050405020304" pitchFamily="18" charset="0"/>
                <a:cs typeface="Times New Roman" panose="02020603050405020304" pitchFamily="18" charset="0"/>
              </a:rPr>
              <a:t>demands accurate observation and description. </a:t>
            </a:r>
          </a:p>
          <a:p>
            <a:pPr algn="just"/>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5. Research involves gathering new data from primary or first-hand sources or using existing data for a new purpose. </a:t>
            </a:r>
          </a:p>
        </p:txBody>
      </p:sp>
    </p:spTree>
    <p:extLst>
      <p:ext uri="{BB962C8B-B14F-4D97-AF65-F5344CB8AC3E}">
        <p14:creationId xmlns:p14="http://schemas.microsoft.com/office/powerpoint/2010/main" val="1000958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7284</Words>
  <Application>Microsoft Office PowerPoint</Application>
  <PresentationFormat>Widescreen</PresentationFormat>
  <Paragraphs>415</Paragraphs>
  <Slides>71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71</vt:i4>
      </vt:variant>
    </vt:vector>
  </HeadingPairs>
  <TitlesOfParts>
    <vt:vector size="76" baseType="lpstr">
      <vt:lpstr>Arial</vt:lpstr>
      <vt:lpstr>Calibri</vt:lpstr>
      <vt:lpstr>Calibri Light</vt:lpstr>
      <vt:lpstr>Times New Roman</vt:lpstr>
      <vt:lpstr>Office Theme</vt:lpstr>
      <vt:lpstr>RESEARCH METHODOLOGY: TOOLS AND TECHNIQUES </vt:lpstr>
      <vt:lpstr>Introduction:</vt:lpstr>
      <vt:lpstr>Meaning of Research:</vt:lpstr>
      <vt:lpstr>Definitions of Research:</vt:lpstr>
      <vt:lpstr>Definitions of Research:</vt:lpstr>
      <vt:lpstr>How Do We Write a Research Paper (Choosing a Topic)?</vt:lpstr>
      <vt:lpstr>How Do We Write a Research Paper (Choosing a Topic)?</vt:lpstr>
      <vt:lpstr>Purpose of Research:</vt:lpstr>
      <vt:lpstr>Characteristics of Research:</vt:lpstr>
      <vt:lpstr>Characteristics of Research:</vt:lpstr>
      <vt:lpstr>Types of Research: </vt:lpstr>
      <vt:lpstr>Types of Research: </vt:lpstr>
      <vt:lpstr>Types of Research: </vt:lpstr>
      <vt:lpstr>Research Process:</vt:lpstr>
      <vt:lpstr>Research Process:</vt:lpstr>
      <vt:lpstr>Research Process:</vt:lpstr>
      <vt:lpstr>Research Process:</vt:lpstr>
      <vt:lpstr>Research Process:</vt:lpstr>
      <vt:lpstr>Research Process:</vt:lpstr>
      <vt:lpstr>Research Process:</vt:lpstr>
      <vt:lpstr>Criteria of Good Research: </vt:lpstr>
      <vt:lpstr>Criteria of Good Research: </vt:lpstr>
      <vt:lpstr>Research Design</vt:lpstr>
      <vt:lpstr>Characteristics of Good Research Design:</vt:lpstr>
      <vt:lpstr>Major Parts of a Research Paper </vt:lpstr>
      <vt:lpstr>Abstract</vt:lpstr>
      <vt:lpstr>Abstract</vt:lpstr>
      <vt:lpstr>Abstract</vt:lpstr>
      <vt:lpstr>Introduction and Statement of the Problem </vt:lpstr>
      <vt:lpstr>Introduction</vt:lpstr>
      <vt:lpstr>The problems and Its Background</vt:lpstr>
      <vt:lpstr>Scope and Limitations of the Study:</vt:lpstr>
      <vt:lpstr>Literature Review</vt:lpstr>
      <vt:lpstr>Literature Review</vt:lpstr>
      <vt:lpstr>Main Body of Paper/Argument</vt:lpstr>
      <vt:lpstr>Methods of the Research</vt:lpstr>
      <vt:lpstr>Methodology</vt:lpstr>
      <vt:lpstr>Methods </vt:lpstr>
      <vt:lpstr>Presentation, analysis and Interpretation of the data</vt:lpstr>
      <vt:lpstr>Results </vt:lpstr>
      <vt:lpstr>Discussion </vt:lpstr>
      <vt:lpstr>References </vt:lpstr>
      <vt:lpstr>Summary, Conclusions and Recommendations </vt:lpstr>
      <vt:lpstr>Appendices </vt:lpstr>
      <vt:lpstr>Others</vt:lpstr>
      <vt:lpstr>Taking Notes:</vt:lpstr>
      <vt:lpstr>Kinds of Note-Taking on the Reading: </vt:lpstr>
      <vt:lpstr>1.Quotations: </vt:lpstr>
      <vt:lpstr>3.Commentaries:</vt:lpstr>
      <vt:lpstr>Why We Use Quotations, Paraphrases and Summaries ? </vt:lpstr>
      <vt:lpstr>Plagiarism: </vt:lpstr>
      <vt:lpstr>Bibliography:</vt:lpstr>
      <vt:lpstr>Bibliography:</vt:lpstr>
      <vt:lpstr>Bibliography:</vt:lpstr>
      <vt:lpstr>Bibliography:</vt:lpstr>
      <vt:lpstr>Bibliography writing:</vt:lpstr>
      <vt:lpstr>Bibliography writing:</vt:lpstr>
      <vt:lpstr>Bibliography writing:</vt:lpstr>
      <vt:lpstr>For No Author:</vt:lpstr>
      <vt:lpstr>PowerPoint Presentation</vt:lpstr>
      <vt:lpstr>Articles in Journal:</vt:lpstr>
      <vt:lpstr>Articles in Journal:</vt:lpstr>
      <vt:lpstr>Internet Citation:</vt:lpstr>
      <vt:lpstr>Internet Citation:</vt:lpstr>
      <vt:lpstr>Filing rules:</vt:lpstr>
      <vt:lpstr>Filing rules:</vt:lpstr>
      <vt:lpstr>Encyclopedia</vt:lpstr>
      <vt:lpstr>Abbreviations:</vt:lpstr>
      <vt:lpstr>Abbreviations:</vt:lpstr>
      <vt:lpstr>Abbreviations:</vt:lpstr>
      <vt:lpstr>Abbreviations: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 TOOLS AND TECHNIQUES</dc:title>
  <dc:creator>hala office</dc:creator>
  <cp:lastModifiedBy>hala office</cp:lastModifiedBy>
  <cp:revision>22</cp:revision>
  <dcterms:created xsi:type="dcterms:W3CDTF">2022-01-20T15:17:07Z</dcterms:created>
  <dcterms:modified xsi:type="dcterms:W3CDTF">2022-02-20T06:35:16Z</dcterms:modified>
</cp:coreProperties>
</file>