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 id="290" r:id="rId21"/>
    <p:sldId id="291" r:id="rId22"/>
    <p:sldId id="292" r:id="rId23"/>
    <p:sldId id="293" r:id="rId24"/>
    <p:sldId id="294" r:id="rId25"/>
    <p:sldId id="295" r:id="rId26"/>
    <p:sldId id="296"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9A2F4E-B5E8-40E8-9360-75B9E7370E9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185631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A2F4E-B5E8-40E8-9360-75B9E7370E9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151335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A2F4E-B5E8-40E8-9360-75B9E7370E9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368008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A2F4E-B5E8-40E8-9360-75B9E7370E9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101735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9A2F4E-B5E8-40E8-9360-75B9E7370E93}"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150855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A2F4E-B5E8-40E8-9360-75B9E7370E93}"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52550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A2F4E-B5E8-40E8-9360-75B9E7370E93}"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24654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A2F4E-B5E8-40E8-9360-75B9E7370E93}"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61305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A2F4E-B5E8-40E8-9360-75B9E7370E93}"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240387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9A2F4E-B5E8-40E8-9360-75B9E7370E93}"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229690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9A2F4E-B5E8-40E8-9360-75B9E7370E93}"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8FCD7-7498-49EE-90DD-5752498EBC2A}" type="slidenum">
              <a:rPr lang="en-US" smtClean="0"/>
              <a:t>‹#›</a:t>
            </a:fld>
            <a:endParaRPr lang="en-US"/>
          </a:p>
        </p:txBody>
      </p:sp>
    </p:spTree>
    <p:extLst>
      <p:ext uri="{BB962C8B-B14F-4D97-AF65-F5344CB8AC3E}">
        <p14:creationId xmlns:p14="http://schemas.microsoft.com/office/powerpoint/2010/main" val="133091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A2F4E-B5E8-40E8-9360-75B9E7370E93}" type="datetimeFigureOut">
              <a:rPr lang="en-US" smtClean="0"/>
              <a:t>9/18/2022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8FCD7-7498-49EE-90DD-5752498EBC2A}" type="slidenum">
              <a:rPr lang="en-US" smtClean="0"/>
              <a:t>‹#›</a:t>
            </a:fld>
            <a:endParaRPr lang="en-US"/>
          </a:p>
        </p:txBody>
      </p:sp>
    </p:spTree>
    <p:extLst>
      <p:ext uri="{BB962C8B-B14F-4D97-AF65-F5344CB8AC3E}">
        <p14:creationId xmlns:p14="http://schemas.microsoft.com/office/powerpoint/2010/main" val="176059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Textbook Analysis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Dr. </a:t>
            </a:r>
            <a:r>
              <a:rPr lang="en-US" dirty="0" err="1" smtClean="0">
                <a:latin typeface="Times New Roman" panose="02020603050405020304" pitchFamily="18" charset="0"/>
                <a:cs typeface="Times New Roman" panose="02020603050405020304" pitchFamily="18" charset="0"/>
              </a:rPr>
              <a:t>Arev</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Merza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Astifo</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2022-2023</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42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Evaluation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algn="just">
              <a:lnSpc>
                <a:spcPct val="100000"/>
              </a:lnSpc>
              <a:spcBef>
                <a:spcPct val="20000"/>
              </a:spcBef>
            </a:pPr>
            <a:r>
              <a:rPr lang="en-US" sz="2400" dirty="0">
                <a:solidFill>
                  <a:prstClr val="black"/>
                </a:solidFill>
                <a:latin typeface="Times New Roman" pitchFamily="18" charset="0"/>
                <a:cs typeface="Times New Roman" pitchFamily="18" charset="0"/>
              </a:rPr>
              <a:t>Textbook evaluation can be divided into separate phases: pre-use (also known as pre-evaluation), during use (or in-use) and after use (or post-use).</a:t>
            </a:r>
          </a:p>
          <a:p>
            <a:pPr marL="0" lvl="0" indent="0" algn="just">
              <a:lnSpc>
                <a:spcPct val="100000"/>
              </a:lnSpc>
              <a:spcBef>
                <a:spcPct val="20000"/>
              </a:spcBef>
              <a:buNone/>
            </a:pPr>
            <a:endParaRPr lang="en-US" sz="2400" dirty="0">
              <a:solidFill>
                <a:prstClr val="black"/>
              </a:solidFill>
              <a:latin typeface="Times New Roman" pitchFamily="18" charset="0"/>
              <a:cs typeface="Times New Roman" pitchFamily="18" charset="0"/>
            </a:endParaRPr>
          </a:p>
          <a:p>
            <a:pPr marL="342900" lvl="0" indent="-342900" algn="just">
              <a:lnSpc>
                <a:spcPct val="100000"/>
              </a:lnSpc>
              <a:spcBef>
                <a:spcPct val="20000"/>
              </a:spcBef>
            </a:pPr>
            <a:r>
              <a:rPr lang="en-US" sz="2400" dirty="0">
                <a:solidFill>
                  <a:prstClr val="black"/>
                </a:solidFill>
                <a:latin typeface="Times New Roman" pitchFamily="18" charset="0"/>
                <a:cs typeface="Times New Roman" pitchFamily="18" charset="0"/>
              </a:rPr>
              <a:t>Pre-evaluation: Most textbook evaluation schemes distinguish two essential stages that are necessary at the pre-evaluation phase: a description, and an interpretation phase. </a:t>
            </a:r>
          </a:p>
          <a:p>
            <a:pPr marL="342900" lvl="0" indent="-342900" algn="just">
              <a:lnSpc>
                <a:spcPct val="100000"/>
              </a:lnSpc>
              <a:spcBef>
                <a:spcPct val="20000"/>
              </a:spcBef>
            </a:pPr>
            <a:r>
              <a:rPr lang="en-US" sz="2400" dirty="0">
                <a:solidFill>
                  <a:prstClr val="black"/>
                </a:solidFill>
                <a:latin typeface="Times New Roman" pitchFamily="18" charset="0"/>
                <a:cs typeface="Times New Roman" pitchFamily="18" charset="0"/>
              </a:rPr>
              <a:t>In the first phase, the contents of the book have to be carefully described in terms of scope and sequence, organization, and the types of texts and exercises contained within. </a:t>
            </a:r>
          </a:p>
          <a:p>
            <a:pPr algn="just"/>
            <a:endParaRPr lang="en-US" dirty="0"/>
          </a:p>
        </p:txBody>
      </p:sp>
    </p:spTree>
    <p:extLst>
      <p:ext uri="{BB962C8B-B14F-4D97-AF65-F5344CB8AC3E}">
        <p14:creationId xmlns:p14="http://schemas.microsoft.com/office/powerpoint/2010/main" val="285030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Description phase: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lgn="just"/>
            <a:r>
              <a:rPr lang="en-US" dirty="0" smtClean="0">
                <a:latin typeface="Times New Roman" panose="02020603050405020304" pitchFamily="18" charset="0"/>
                <a:cs typeface="Times New Roman" panose="02020603050405020304" pitchFamily="18" charset="0"/>
              </a:rPr>
              <a:t>These kinds of information:</a:t>
            </a:r>
          </a:p>
          <a:p>
            <a:pPr algn="just"/>
            <a:r>
              <a:rPr lang="en-US" dirty="0" smtClean="0">
                <a:latin typeface="Times New Roman" panose="02020603050405020304" pitchFamily="18" charset="0"/>
                <a:cs typeface="Times New Roman" panose="02020603050405020304" pitchFamily="18" charset="0"/>
              </a:rPr>
              <a:t>Aims and objectives of the book.</a:t>
            </a:r>
          </a:p>
          <a:p>
            <a:pPr algn="just"/>
            <a:r>
              <a:rPr lang="en-US" dirty="0" smtClean="0">
                <a:latin typeface="Times New Roman" panose="02020603050405020304" pitchFamily="18" charset="0"/>
                <a:cs typeface="Times New Roman" panose="02020603050405020304" pitchFamily="18" charset="0"/>
              </a:rPr>
              <a:t>Level of the book.</a:t>
            </a:r>
          </a:p>
          <a:p>
            <a:pPr algn="just"/>
            <a:r>
              <a:rPr lang="en-US" dirty="0" smtClean="0">
                <a:latin typeface="Times New Roman" panose="02020603050405020304" pitchFamily="18" charset="0"/>
                <a:cs typeface="Times New Roman" panose="02020603050405020304" pitchFamily="18" charset="0"/>
              </a:rPr>
              <a:t>Skills addressed.</a:t>
            </a:r>
          </a:p>
          <a:p>
            <a:pPr algn="just"/>
            <a:r>
              <a:rPr lang="en-US" dirty="0" smtClean="0">
                <a:latin typeface="Times New Roman" panose="02020603050405020304" pitchFamily="18" charset="0"/>
                <a:cs typeface="Times New Roman" panose="02020603050405020304" pitchFamily="18" charset="0"/>
              </a:rPr>
              <a:t>Topics covered.</a:t>
            </a:r>
          </a:p>
          <a:p>
            <a:pPr algn="just"/>
            <a:r>
              <a:rPr lang="en-US" dirty="0" smtClean="0">
                <a:latin typeface="Times New Roman" panose="02020603050405020304" pitchFamily="18" charset="0"/>
                <a:cs typeface="Times New Roman" panose="02020603050405020304" pitchFamily="18" charset="0"/>
              </a:rPr>
              <a:t>Situations it is intended for.</a:t>
            </a:r>
          </a:p>
          <a:p>
            <a:pPr algn="just"/>
            <a:r>
              <a:rPr lang="en-US" dirty="0" smtClean="0">
                <a:latin typeface="Times New Roman" panose="02020603050405020304" pitchFamily="18" charset="0"/>
                <a:cs typeface="Times New Roman" panose="02020603050405020304" pitchFamily="18" charset="0"/>
              </a:rPr>
              <a:t>Target learners.</a:t>
            </a:r>
          </a:p>
          <a:p>
            <a:pPr algn="just"/>
            <a:r>
              <a:rPr lang="en-US" dirty="0" smtClean="0">
                <a:latin typeface="Times New Roman" panose="02020603050405020304" pitchFamily="18" charset="0"/>
                <a:cs typeface="Times New Roman" panose="02020603050405020304" pitchFamily="18" charset="0"/>
              </a:rPr>
              <a:t>Time required.</a:t>
            </a:r>
          </a:p>
          <a:p>
            <a:pPr algn="just"/>
            <a:r>
              <a:rPr lang="en-US" dirty="0" smtClean="0">
                <a:latin typeface="Times New Roman" panose="02020603050405020304" pitchFamily="18" charset="0"/>
                <a:cs typeface="Times New Roman" panose="02020603050405020304" pitchFamily="18" charset="0"/>
              </a:rPr>
              <a:t>Components.</a:t>
            </a:r>
          </a:p>
          <a:p>
            <a:pPr algn="just"/>
            <a:r>
              <a:rPr lang="en-US" dirty="0" smtClean="0">
                <a:latin typeface="Times New Roman" panose="02020603050405020304" pitchFamily="18" charset="0"/>
                <a:cs typeface="Times New Roman" panose="02020603050405020304" pitchFamily="18" charset="0"/>
              </a:rPr>
              <a:t>Number and length of units.</a:t>
            </a:r>
          </a:p>
          <a:p>
            <a:pPr algn="just"/>
            <a:r>
              <a:rPr lang="en-US" dirty="0" smtClean="0">
                <a:latin typeface="Times New Roman" panose="02020603050405020304" pitchFamily="18" charset="0"/>
                <a:cs typeface="Times New Roman" panose="02020603050405020304" pitchFamily="18" charset="0"/>
              </a:rPr>
              <a:t>Organization of units.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81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prstClr val="black"/>
                </a:solidFill>
                <a:latin typeface="Times New Roman" pitchFamily="18" charset="0"/>
                <a:cs typeface="Times New Roman" pitchFamily="18" charset="0"/>
              </a:rPr>
              <a:t>Pre-Evaluation</a:t>
            </a:r>
            <a:r>
              <a:rPr lang="en-US" sz="3600" dirty="0">
                <a:solidFill>
                  <a:prstClr val="black"/>
                </a:solidFill>
                <a:latin typeface="Times New Roman" pitchFamily="18" charset="0"/>
                <a:cs typeface="Times New Roman" pitchFamily="18" charset="0"/>
              </a:rPr>
              <a:t>: </a:t>
            </a:r>
            <a:r>
              <a:rPr lang="en-US" sz="3600" dirty="0" smtClean="0">
                <a:solidFill>
                  <a:prstClr val="black"/>
                </a:solidFill>
                <a:latin typeface="Times New Roman" pitchFamily="18" charset="0"/>
                <a:cs typeface="Times New Roman" pitchFamily="18" charset="0"/>
              </a:rPr>
              <a:t>Interpretation Phase</a:t>
            </a:r>
            <a:r>
              <a:rPr lang="en-US" sz="3600" dirty="0">
                <a:solidFill>
                  <a:prstClr val="black"/>
                </a:solidFill>
                <a:latin typeface="Times New Roman" pitchFamily="18" charset="0"/>
                <a:cs typeface="Times New Roman" pitchFamily="18" charset="0"/>
              </a:rPr>
              <a:t/>
            </a:r>
            <a:br>
              <a:rPr lang="en-US" sz="3600" dirty="0">
                <a:solidFill>
                  <a:prstClr val="black"/>
                </a:solidFill>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p:txBody>
          <a:bodyPr/>
          <a:lstStyle/>
          <a:p>
            <a:pPr marL="342900" lvl="0" indent="-342900" algn="just">
              <a:lnSpc>
                <a:spcPct val="100000"/>
              </a:lnSpc>
              <a:spcBef>
                <a:spcPct val="20000"/>
              </a:spcBef>
            </a:pPr>
            <a:r>
              <a:rPr lang="en-US" sz="2400" dirty="0">
                <a:solidFill>
                  <a:prstClr val="black"/>
                </a:solidFill>
                <a:latin typeface="Times New Roman" pitchFamily="18" charset="0"/>
                <a:cs typeface="Times New Roman" pitchFamily="18" charset="0"/>
              </a:rPr>
              <a:t>This stage of evaluation is more difficult since it involves subjective judgments, and these often differ from one person to another. A number of checklists have been developed to assist at this stage of Pre-evaluation. However, checklists involve somewhat subjective categories and usually need to be adapted to reflect the particular book under consideration. In general, textbook evaluation addresses the following issues:</a:t>
            </a:r>
          </a:p>
          <a:p>
            <a:pPr marL="342900" lvl="0" indent="-342900" algn="just">
              <a:lnSpc>
                <a:spcPct val="100000"/>
              </a:lnSpc>
              <a:spcBef>
                <a:spcPct val="20000"/>
              </a:spcBef>
            </a:pPr>
            <a:r>
              <a:rPr lang="en-US" sz="2400" dirty="0">
                <a:solidFill>
                  <a:prstClr val="black"/>
                </a:solidFill>
                <a:latin typeface="Times New Roman" pitchFamily="18" charset="0"/>
                <a:cs typeface="Times New Roman" pitchFamily="18" charset="0"/>
              </a:rPr>
              <a:t>Goals: What does the book seek to achieve and how clearly are its learning outcomes identified?</a:t>
            </a:r>
          </a:p>
          <a:p>
            <a:pPr marL="342900" lvl="0" indent="-342900" algn="just">
              <a:lnSpc>
                <a:spcPct val="100000"/>
              </a:lnSpc>
              <a:spcBef>
                <a:spcPct val="20000"/>
              </a:spcBef>
            </a:pPr>
            <a:r>
              <a:rPr lang="en-US" sz="2400" dirty="0">
                <a:solidFill>
                  <a:prstClr val="black"/>
                </a:solidFill>
                <a:latin typeface="Times New Roman" pitchFamily="18" charset="0"/>
                <a:cs typeface="Times New Roman" pitchFamily="18" charset="0"/>
              </a:rPr>
              <a:t>Syllabus: What syllabus framework is the book based on? Is the syllabus adequate or would it need to be supplemented (e.g. through additional activities for grammar or pronunciation)?</a:t>
            </a:r>
          </a:p>
          <a:p>
            <a:endParaRPr lang="en-US" dirty="0"/>
          </a:p>
        </p:txBody>
      </p:sp>
    </p:spTree>
    <p:extLst>
      <p:ext uri="{BB962C8B-B14F-4D97-AF65-F5344CB8AC3E}">
        <p14:creationId xmlns:p14="http://schemas.microsoft.com/office/powerpoint/2010/main" val="18683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Pre-Evaluation: Interpretation Phase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latin typeface="Times New Roman" panose="02020603050405020304" pitchFamily="18" charset="0"/>
                <a:cs typeface="Times New Roman" panose="02020603050405020304" pitchFamily="18" charset="0"/>
              </a:rPr>
              <a:t>Theoretical framework: What language-learning theory is the book based on?</a:t>
            </a:r>
          </a:p>
          <a:p>
            <a:pPr algn="just"/>
            <a:r>
              <a:rPr lang="en-US" dirty="0" smtClean="0">
                <a:latin typeface="Times New Roman" panose="02020603050405020304" pitchFamily="18" charset="0"/>
                <a:cs typeface="Times New Roman" panose="02020603050405020304" pitchFamily="18" charset="0"/>
              </a:rPr>
              <a:t>Methodology: What methodology is the book based on? Is it pedagogically sound?</a:t>
            </a:r>
          </a:p>
          <a:p>
            <a:pPr algn="just"/>
            <a:r>
              <a:rPr lang="en-US" dirty="0" smtClean="0">
                <a:latin typeface="Times New Roman" panose="02020603050405020304" pitchFamily="18" charset="0"/>
                <a:cs typeface="Times New Roman" panose="02020603050405020304" pitchFamily="18" charset="0"/>
              </a:rPr>
              <a:t>Language content: What kind of language does it contain and how authentic and relevant is the content? Is it an appropriate level of difficulty for the learners?</a:t>
            </a:r>
          </a:p>
          <a:p>
            <a:pPr algn="just"/>
            <a:r>
              <a:rPr lang="en-US" dirty="0" smtClean="0">
                <a:latin typeface="Times New Roman" panose="02020603050405020304" pitchFamily="18" charset="0"/>
                <a:cs typeface="Times New Roman" panose="02020603050405020304" pitchFamily="18" charset="0"/>
              </a:rPr>
              <a:t>Other content: What topics and themes are covered and are they appropriate for the target learners?</a:t>
            </a:r>
          </a:p>
          <a:p>
            <a:pPr algn="just"/>
            <a:r>
              <a:rPr lang="en-US" dirty="0" smtClean="0">
                <a:latin typeface="Times New Roman" panose="02020603050405020304" pitchFamily="18" charset="0"/>
                <a:cs typeface="Times New Roman" panose="02020603050405020304" pitchFamily="18" charset="0"/>
              </a:rPr>
              <a:t>Organization: Is the book well organized into units and lessons, and within lessons are the purposes of activities clearly identified? Do units have a coherent, consistent organization and do they gradually progress in difficulty throughout the book?</a:t>
            </a:r>
          </a:p>
          <a:p>
            <a:endParaRPr lang="en-US" dirty="0"/>
          </a:p>
        </p:txBody>
      </p:sp>
    </p:spTree>
    <p:extLst>
      <p:ext uri="{BB962C8B-B14F-4D97-AF65-F5344CB8AC3E}">
        <p14:creationId xmlns:p14="http://schemas.microsoft.com/office/powerpoint/2010/main" val="274563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Pre-Evaluation :Interpretation Phase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algn="just">
              <a:lnSpc>
                <a:spcPct val="100000"/>
              </a:lnSpc>
              <a:spcBef>
                <a:spcPct val="20000"/>
              </a:spcBef>
            </a:pPr>
            <a:r>
              <a:rPr lang="en-US" sz="2200" dirty="0">
                <a:solidFill>
                  <a:prstClr val="black"/>
                </a:solidFill>
                <a:latin typeface="Times New Roman" pitchFamily="18" charset="0"/>
                <a:cs typeface="Times New Roman" pitchFamily="18" charset="0"/>
              </a:rPr>
              <a:t>Teacher appeal: Does the book look easy to teach and is it self-contained, or would the teacher need to develop supplementary materials to use with it? Would it require special training or could it be used by teachers with limited experience, and by both native-speaker and non-native-speaker teachers?</a:t>
            </a:r>
          </a:p>
          <a:p>
            <a:pPr marL="342900" lvl="0" indent="-342900" algn="just">
              <a:lnSpc>
                <a:spcPct val="100000"/>
              </a:lnSpc>
              <a:spcBef>
                <a:spcPct val="20000"/>
              </a:spcBef>
            </a:pPr>
            <a:r>
              <a:rPr lang="en-US" sz="2200" dirty="0">
                <a:solidFill>
                  <a:prstClr val="black"/>
                </a:solidFill>
                <a:latin typeface="Times New Roman" pitchFamily="18" charset="0"/>
                <a:cs typeface="Times New Roman" pitchFamily="18" charset="0"/>
              </a:rPr>
              <a:t>Learner appeal: How engaging would it be for learners? How would they rate the design of the book (including the photos and illustrations), the topics and the kinds of activities included? Is the material clearly relevant to their perceived language-learning needs? Are self-study components included?</a:t>
            </a:r>
          </a:p>
          <a:p>
            <a:pPr marL="342900" lvl="0" indent="-342900" algn="just">
              <a:lnSpc>
                <a:spcPct val="100000"/>
              </a:lnSpc>
              <a:spcBef>
                <a:spcPct val="20000"/>
              </a:spcBef>
            </a:pPr>
            <a:r>
              <a:rPr lang="en-US" sz="2200" dirty="0">
                <a:solidFill>
                  <a:prstClr val="black"/>
                </a:solidFill>
                <a:latin typeface="Times New Roman" pitchFamily="18" charset="0"/>
                <a:cs typeface="Times New Roman" pitchFamily="18" charset="0"/>
              </a:rPr>
              <a:t>: What other components does the book include, such as teacher’s book, workbook, tests, and digital and web-based support? Are all of these components published and available?</a:t>
            </a:r>
          </a:p>
          <a:p>
            <a:pPr marL="342900" lvl="0" indent="-342900" algn="just">
              <a:lnSpc>
                <a:spcPct val="100000"/>
              </a:lnSpc>
              <a:spcBef>
                <a:spcPct val="20000"/>
              </a:spcBef>
            </a:pPr>
            <a:r>
              <a:rPr lang="en-US" sz="2200" dirty="0">
                <a:solidFill>
                  <a:prstClr val="black"/>
                </a:solidFill>
                <a:latin typeface="Times New Roman" pitchFamily="18" charset="0"/>
                <a:cs typeface="Times New Roman" pitchFamily="18" charset="0"/>
              </a:rPr>
              <a:t>Price: Is the book affordable for the intended buyers?</a:t>
            </a:r>
          </a:p>
          <a:p>
            <a:pPr marL="342900" lvl="0" indent="-342900" algn="just">
              <a:lnSpc>
                <a:spcPct val="100000"/>
              </a:lnSpc>
              <a:spcBef>
                <a:spcPct val="20000"/>
              </a:spcBef>
            </a:pPr>
            <a:endParaRPr lang="en-US" sz="2200" dirty="0">
              <a:solidFill>
                <a:prstClr val="black"/>
              </a:solidFill>
              <a:latin typeface="Times New Roman" pitchFamily="18" charset="0"/>
              <a:cs typeface="Times New Roman"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30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Evaluating during and after use</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algn="just">
              <a:lnSpc>
                <a:spcPct val="100000"/>
              </a:lnSpc>
              <a:spcBef>
                <a:spcPct val="20000"/>
              </a:spcBef>
            </a:pPr>
            <a:r>
              <a:rPr lang="en-US" sz="2000" dirty="0">
                <a:solidFill>
                  <a:prstClr val="black"/>
                </a:solidFill>
                <a:latin typeface="Times New Roman" pitchFamily="18" charset="0"/>
                <a:cs typeface="Times New Roman" pitchFamily="18" charset="0"/>
              </a:rPr>
              <a:t>In terms of the classroom experience, however, and overall learner satisfaction, in-use evaluation focuses on how well the book functions in the classroom, and depends on monitoring the book whilst it is being used by collecting information from both teachers and students. Information collected can serve the following purposes:</a:t>
            </a:r>
          </a:p>
          <a:p>
            <a:pPr marL="342900" lvl="0" indent="-342900" algn="just">
              <a:lnSpc>
                <a:spcPct val="100000"/>
              </a:lnSpc>
              <a:spcBef>
                <a:spcPct val="20000"/>
              </a:spcBef>
            </a:pPr>
            <a:r>
              <a:rPr lang="en-US" sz="2000" dirty="0">
                <a:solidFill>
                  <a:prstClr val="black"/>
                </a:solidFill>
                <a:latin typeface="Times New Roman" pitchFamily="18" charset="0"/>
                <a:cs typeface="Times New Roman" pitchFamily="18" charset="0"/>
              </a:rPr>
              <a:t>Teachers’ reviews: Written reviews by a individual or groups of teachers on their experiences with the book, and what they liked or didn’t like about it.</a:t>
            </a:r>
          </a:p>
          <a:p>
            <a:pPr marL="342900" lvl="0" indent="-342900" algn="just">
              <a:lnSpc>
                <a:spcPct val="100000"/>
              </a:lnSpc>
              <a:spcBef>
                <a:spcPct val="20000"/>
              </a:spcBef>
            </a:pPr>
            <a:r>
              <a:rPr lang="en-US" sz="2000" dirty="0">
                <a:solidFill>
                  <a:prstClr val="black"/>
                </a:solidFill>
                <a:latin typeface="Times New Roman" pitchFamily="18" charset="0"/>
                <a:cs typeface="Times New Roman" pitchFamily="18" charset="0"/>
              </a:rPr>
              <a:t>Students’ reviews: Comments from students on their experiences with the book.</a:t>
            </a:r>
          </a:p>
          <a:p>
            <a:pPr marL="342900" lvl="0" indent="-342900" algn="just">
              <a:lnSpc>
                <a:spcPct val="100000"/>
              </a:lnSpc>
              <a:spcBef>
                <a:spcPct val="20000"/>
              </a:spcBef>
            </a:pPr>
            <a:r>
              <a:rPr lang="en-US" sz="2000" dirty="0">
                <a:solidFill>
                  <a:prstClr val="black"/>
                </a:solidFill>
                <a:latin typeface="Times New Roman" pitchFamily="18" charset="0"/>
                <a:cs typeface="Times New Roman" pitchFamily="18" charset="0"/>
              </a:rPr>
              <a:t>Post-use evaluation serves to provide information that will help decide if the book will continue to be used for future </a:t>
            </a:r>
            <a:r>
              <a:rPr lang="en-US" sz="2000" dirty="0" err="1">
                <a:solidFill>
                  <a:prstClr val="black"/>
                </a:solidFill>
                <a:latin typeface="Times New Roman" pitchFamily="18" charset="0"/>
                <a:cs typeface="Times New Roman" pitchFamily="18" charset="0"/>
              </a:rPr>
              <a:t>programmes</a:t>
            </a:r>
            <a:r>
              <a:rPr lang="en-US" sz="2000" dirty="0">
                <a:solidFill>
                  <a:prstClr val="black"/>
                </a:solidFill>
                <a:latin typeface="Times New Roman" pitchFamily="18" charset="0"/>
                <a:cs typeface="Times New Roman" pitchFamily="18" charset="0"/>
              </a:rPr>
              <a:t>.</a:t>
            </a:r>
          </a:p>
          <a:p>
            <a:pPr marL="342900" lvl="0" indent="-342900" algn="just">
              <a:lnSpc>
                <a:spcPct val="100000"/>
              </a:lnSpc>
              <a:spcBef>
                <a:spcPct val="20000"/>
              </a:spcBef>
            </a:pPr>
            <a:r>
              <a:rPr lang="en-US" sz="2000" dirty="0">
                <a:solidFill>
                  <a:prstClr val="black"/>
                </a:solidFill>
                <a:latin typeface="Times New Roman" pitchFamily="18" charset="0"/>
                <a:cs typeface="Times New Roman" pitchFamily="18" charset="0"/>
              </a:rPr>
              <a:t>Detailed information from textbook-evaluation processes, often conducted over a lengthy period, is a primary source of input when publishers decide to develop new editions of textbooks. Therefore, teachers may have a profound effect on the future direction of textbooks they are currently using.</a:t>
            </a:r>
          </a:p>
          <a:p>
            <a:endParaRPr lang="en-US" dirty="0"/>
          </a:p>
        </p:txBody>
      </p:sp>
    </p:spTree>
    <p:extLst>
      <p:ext uri="{BB962C8B-B14F-4D97-AF65-F5344CB8AC3E}">
        <p14:creationId xmlns:p14="http://schemas.microsoft.com/office/powerpoint/2010/main" val="375423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5" y="500062"/>
            <a:ext cx="10515600" cy="1325563"/>
          </a:xfrm>
        </p:spPr>
        <p:txBody>
          <a:bodyPr/>
          <a:lstStyle/>
          <a:p>
            <a:r>
              <a:rPr lang="en-US" dirty="0" smtClean="0">
                <a:latin typeface="Times New Roman" panose="02020603050405020304" pitchFamily="18" charset="0"/>
                <a:cs typeface="Times New Roman" panose="02020603050405020304" pitchFamily="18" charset="0"/>
              </a:rPr>
              <a:t>Evaluation during and after the use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dirty="0" smtClean="0">
                <a:latin typeface="Times New Roman" panose="02020603050405020304" pitchFamily="18" charset="0"/>
                <a:cs typeface="Times New Roman" panose="02020603050405020304" pitchFamily="18" charset="0"/>
              </a:rPr>
              <a:t>The benefits of these processes:</a:t>
            </a:r>
          </a:p>
          <a:p>
            <a:pPr algn="just"/>
            <a:r>
              <a:rPr lang="en-US" dirty="0" smtClean="0">
                <a:latin typeface="Times New Roman" panose="02020603050405020304" pitchFamily="18" charset="0"/>
                <a:cs typeface="Times New Roman" panose="02020603050405020304" pitchFamily="18" charset="0"/>
              </a:rPr>
              <a:t>To provide feedback on how well the book works in practice and how effectively it achieves it aims.</a:t>
            </a:r>
          </a:p>
          <a:p>
            <a:pPr algn="just"/>
            <a:r>
              <a:rPr lang="en-US" dirty="0" smtClean="0">
                <a:latin typeface="Times New Roman" panose="02020603050405020304" pitchFamily="18" charset="0"/>
                <a:cs typeface="Times New Roman" panose="02020603050405020304" pitchFamily="18" charset="0"/>
              </a:rPr>
              <a:t>To document effective ways of using the textbook and assist other teachers in using it.</a:t>
            </a:r>
          </a:p>
          <a:p>
            <a:pPr algn="just"/>
            <a:r>
              <a:rPr lang="en-US" dirty="0" smtClean="0">
                <a:latin typeface="Times New Roman" panose="02020603050405020304" pitchFamily="18" charset="0"/>
                <a:cs typeface="Times New Roman" panose="02020603050405020304" pitchFamily="18" charset="0"/>
              </a:rPr>
              <a:t>To keep a record of adaptations that were made to the book.</a:t>
            </a:r>
          </a:p>
          <a:p>
            <a:pPr algn="just"/>
            <a:r>
              <a:rPr lang="en-US" dirty="0" smtClean="0">
                <a:latin typeface="Times New Roman" panose="02020603050405020304" pitchFamily="18" charset="0"/>
                <a:cs typeface="Times New Roman" panose="02020603050405020304" pitchFamily="18" charset="0"/>
              </a:rPr>
              <a:t>This monitoring process may involve ongoing consultation with teachers to address issues that arise as the book is being used and to resolve problems that may occur. For example:</a:t>
            </a:r>
          </a:p>
          <a:p>
            <a:pPr algn="just"/>
            <a:r>
              <a:rPr lang="en-US" dirty="0" smtClean="0">
                <a:latin typeface="Times New Roman" panose="02020603050405020304" pitchFamily="18" charset="0"/>
                <a:cs typeface="Times New Roman" panose="02020603050405020304" pitchFamily="18" charset="0"/>
              </a:rPr>
              <a:t>Is there too much or too little material?</a:t>
            </a:r>
          </a:p>
          <a:p>
            <a:pPr algn="just"/>
            <a:r>
              <a:rPr lang="en-US" dirty="0" smtClean="0">
                <a:latin typeface="Times New Roman" panose="02020603050405020304" pitchFamily="18" charset="0"/>
                <a:cs typeface="Times New Roman" panose="02020603050405020304" pitchFamily="18" charset="0"/>
              </a:rPr>
              <a:t>Is it at the right level for students?</a:t>
            </a:r>
          </a:p>
          <a:p>
            <a:pPr algn="just"/>
            <a:r>
              <a:rPr lang="en-US" dirty="0" smtClean="0">
                <a:latin typeface="Times New Roman" panose="02020603050405020304" pitchFamily="18" charset="0"/>
                <a:cs typeface="Times New Roman" panose="02020603050405020304" pitchFamily="18" charset="0"/>
              </a:rPr>
              <a:t>What aspects of the book are proving least and most effective?</a:t>
            </a:r>
          </a:p>
          <a:p>
            <a:pPr algn="just"/>
            <a:r>
              <a:rPr lang="en-US" dirty="0" smtClean="0">
                <a:latin typeface="Times New Roman" panose="02020603050405020304" pitchFamily="18" charset="0"/>
                <a:cs typeface="Times New Roman" panose="02020603050405020304" pitchFamily="18" charset="0"/>
              </a:rPr>
              <a:t>What do teachers and students like most or least about the book?</a:t>
            </a:r>
          </a:p>
          <a:p>
            <a:endParaRPr lang="en-US" dirty="0" smtClean="0"/>
          </a:p>
          <a:p>
            <a:endParaRPr lang="en-US" dirty="0" smtClean="0"/>
          </a:p>
          <a:p>
            <a:endParaRPr lang="en-US" dirty="0"/>
          </a:p>
        </p:txBody>
      </p:sp>
    </p:spTree>
    <p:extLst>
      <p:ext uri="{BB962C8B-B14F-4D97-AF65-F5344CB8AC3E}">
        <p14:creationId xmlns:p14="http://schemas.microsoft.com/office/powerpoint/2010/main" val="272179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Approaches for monitoring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latin typeface="Times New Roman" panose="02020603050405020304" pitchFamily="18" charset="0"/>
                <a:cs typeface="Times New Roman" panose="02020603050405020304" pitchFamily="18" charset="0"/>
              </a:rPr>
              <a:t>Various approaches to monitoring the use of a book are possible:</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Observation: Classroom visits to see how teachers use the book and to find out how the book influences the quality of teaching and learning in the lesson.</a:t>
            </a:r>
          </a:p>
          <a:p>
            <a:pPr algn="just"/>
            <a:r>
              <a:rPr lang="en-US" dirty="0" smtClean="0">
                <a:latin typeface="Times New Roman" panose="02020603050405020304" pitchFamily="18" charset="0"/>
                <a:cs typeface="Times New Roman" panose="02020603050405020304" pitchFamily="18" charset="0"/>
              </a:rPr>
              <a:t>Record of use: Documentation of what parts of the book were used or not used and what adaptations or supplements were made to the book and why.</a:t>
            </a:r>
          </a:p>
          <a:p>
            <a:pPr algn="just"/>
            <a:r>
              <a:rPr lang="en-US" dirty="0" smtClean="0">
                <a:latin typeface="Times New Roman" panose="02020603050405020304" pitchFamily="18" charset="0"/>
                <a:cs typeface="Times New Roman" panose="02020603050405020304" pitchFamily="18" charset="0"/>
              </a:rPr>
              <a:t>Feedback sessions: Group meetings in which teachers discuss their experiences with the book.</a:t>
            </a:r>
          </a:p>
          <a:p>
            <a:pPr algn="just"/>
            <a:r>
              <a:rPr lang="en-US" dirty="0" smtClean="0">
                <a:latin typeface="Times New Roman" panose="02020603050405020304" pitchFamily="18" charset="0"/>
                <a:cs typeface="Times New Roman" panose="02020603050405020304" pitchFamily="18" charset="0"/>
              </a:rPr>
              <a:t>Written reports: The use of reflection sheets, or other forms of written feedback (e.g. blogs and online forums), in which teachers make brief notes about what worked well and what did not work well, or give suggestions on using the book.</a:t>
            </a:r>
          </a:p>
          <a:p>
            <a:endParaRPr lang="en-US" dirty="0" smtClean="0"/>
          </a:p>
          <a:p>
            <a:endParaRPr lang="en-US" dirty="0"/>
          </a:p>
        </p:txBody>
      </p:sp>
    </p:spTree>
    <p:extLst>
      <p:ext uri="{BB962C8B-B14F-4D97-AF65-F5344CB8AC3E}">
        <p14:creationId xmlns:p14="http://schemas.microsoft.com/office/powerpoint/2010/main" val="108627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Ian McGrath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743" y="1825625"/>
            <a:ext cx="10515600" cy="4351338"/>
          </a:xfrm>
        </p:spPr>
        <p:txBody>
          <a:bodyPr/>
          <a:lstStyle/>
          <a:p>
            <a:r>
              <a:rPr lang="en-US" sz="2000" dirty="0" smtClean="0">
                <a:latin typeface="Times New Roman" panose="02020603050405020304" pitchFamily="18" charset="0"/>
                <a:cs typeface="Times New Roman" panose="02020603050405020304" pitchFamily="18" charset="0"/>
              </a:rPr>
              <a:t>Author: Ian McGrath</a:t>
            </a:r>
          </a:p>
          <a:p>
            <a:r>
              <a:rPr lang="en-US" sz="2000" dirty="0" smtClean="0">
                <a:latin typeface="Times New Roman" panose="02020603050405020304" pitchFamily="18" charset="0"/>
                <a:cs typeface="Times New Roman" panose="02020603050405020304" pitchFamily="18" charset="0"/>
              </a:rPr>
              <a:t>Materials evaluation and design for language teaching</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2nd edition (2013)</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Provides a systematic approach to the selection and subsequent </a:t>
            </a:r>
          </a:p>
          <a:p>
            <a:r>
              <a:rPr lang="en-US" sz="2000" dirty="0" smtClean="0">
                <a:latin typeface="Times New Roman" panose="02020603050405020304" pitchFamily="18" charset="0"/>
                <a:cs typeface="Times New Roman" panose="02020603050405020304" pitchFamily="18" charset="0"/>
              </a:rPr>
              <a:t>evaluation of textbooks..</a:t>
            </a:r>
          </a:p>
          <a:p>
            <a:endParaRPr lang="en-US" dirty="0"/>
          </a:p>
        </p:txBody>
      </p:sp>
      <p:pic>
        <p:nvPicPr>
          <p:cNvPr id="4" name="Picture 3"/>
          <p:cNvPicPr>
            <a:picLocks noChangeAspect="1"/>
          </p:cNvPicPr>
          <p:nvPr/>
        </p:nvPicPr>
        <p:blipFill>
          <a:blip r:embed="rId2"/>
          <a:stretch>
            <a:fillRect/>
          </a:stretch>
        </p:blipFill>
        <p:spPr>
          <a:xfrm>
            <a:off x="7110231" y="1421671"/>
            <a:ext cx="3657917" cy="4755292"/>
          </a:xfrm>
          <a:prstGeom prst="rect">
            <a:avLst/>
          </a:prstGeom>
        </p:spPr>
      </p:pic>
    </p:spTree>
    <p:extLst>
      <p:ext uri="{BB962C8B-B14F-4D97-AF65-F5344CB8AC3E}">
        <p14:creationId xmlns:p14="http://schemas.microsoft.com/office/powerpoint/2010/main" val="419167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Sunrise Approach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If we look through Sunrise Level 6 Student’s Book ,we find the following features :-</a:t>
            </a:r>
          </a:p>
          <a:p>
            <a:r>
              <a:rPr lang="en-US" dirty="0">
                <a:latin typeface="Times New Roman" panose="02020603050405020304" pitchFamily="18" charset="0"/>
                <a:cs typeface="Times New Roman" panose="02020603050405020304" pitchFamily="18" charset="0"/>
              </a:rPr>
              <a:t>A list of all the language the student  will learn in the book</a:t>
            </a:r>
          </a:p>
          <a:p>
            <a:r>
              <a:rPr lang="en-US" dirty="0">
                <a:latin typeface="Times New Roman" panose="02020603050405020304" pitchFamily="18" charset="0"/>
                <a:cs typeface="Times New Roman" panose="02020603050405020304" pitchFamily="18" charset="0"/>
              </a:rPr>
              <a:t>A dialogue between two teenagers </a:t>
            </a:r>
          </a:p>
          <a:p>
            <a:r>
              <a:rPr lang="en-US" dirty="0">
                <a:latin typeface="Times New Roman" panose="02020603050405020304" pitchFamily="18" charset="0"/>
                <a:cs typeface="Times New Roman" panose="02020603050405020304" pitchFamily="18" charset="0"/>
              </a:rPr>
              <a:t>A reading text </a:t>
            </a:r>
          </a:p>
          <a:p>
            <a:r>
              <a:rPr lang="en-US" dirty="0">
                <a:latin typeface="Times New Roman" panose="02020603050405020304" pitchFamily="18" charset="0"/>
                <a:cs typeface="Times New Roman" panose="02020603050405020304" pitchFamily="18" charset="0"/>
              </a:rPr>
              <a:t>A grammar file</a:t>
            </a:r>
          </a:p>
          <a:p>
            <a:r>
              <a:rPr lang="en-US" dirty="0">
                <a:latin typeface="Times New Roman" panose="02020603050405020304" pitchFamily="18" charset="0"/>
                <a:cs typeface="Times New Roman" panose="02020603050405020304" pitchFamily="18" charset="0"/>
              </a:rPr>
              <a:t>A set of new vocabulary </a:t>
            </a:r>
          </a:p>
          <a:p>
            <a:r>
              <a:rPr lang="en-US" dirty="0">
                <a:latin typeface="Times New Roman" panose="02020603050405020304" pitchFamily="18" charset="0"/>
                <a:cs typeface="Times New Roman" panose="02020603050405020304" pitchFamily="18" charset="0"/>
              </a:rPr>
              <a:t>A writing activity </a:t>
            </a:r>
          </a:p>
          <a:p>
            <a:r>
              <a:rPr lang="en-US" dirty="0">
                <a:latin typeface="Times New Roman" panose="02020603050405020304" pitchFamily="18" charset="0"/>
                <a:cs typeface="Times New Roman" panose="02020603050405020304" pitchFamily="18" charset="0"/>
              </a:rPr>
              <a:t>A speaking activity</a:t>
            </a:r>
          </a:p>
          <a:p>
            <a:r>
              <a:rPr lang="en-US" dirty="0">
                <a:latin typeface="Times New Roman" panose="02020603050405020304" pitchFamily="18" charset="0"/>
                <a:cs typeface="Times New Roman" panose="02020603050405020304" pitchFamily="18" charset="0"/>
              </a:rPr>
              <a:t>A listening activity</a:t>
            </a:r>
          </a:p>
          <a:p>
            <a:r>
              <a:rPr lang="en-US" dirty="0">
                <a:latin typeface="Times New Roman" panose="02020603050405020304" pitchFamily="18" charset="0"/>
                <a:cs typeface="Times New Roman" panose="02020603050405020304" pitchFamily="18" charset="0"/>
              </a:rPr>
              <a:t>A game</a:t>
            </a:r>
          </a:p>
          <a:p>
            <a:r>
              <a:rPr lang="en-US" dirty="0">
                <a:latin typeface="Times New Roman" panose="02020603050405020304" pitchFamily="18" charset="0"/>
                <a:cs typeface="Times New Roman" panose="02020603050405020304" pitchFamily="18" charset="0"/>
              </a:rPr>
              <a:t>A song</a:t>
            </a:r>
          </a:p>
          <a:p>
            <a:endParaRPr lang="en-US" dirty="0"/>
          </a:p>
        </p:txBody>
      </p:sp>
    </p:spTree>
    <p:extLst>
      <p:ext uri="{BB962C8B-B14F-4D97-AF65-F5344CB8AC3E}">
        <p14:creationId xmlns:p14="http://schemas.microsoft.com/office/powerpoint/2010/main" val="65783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Scope</a:t>
            </a:r>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Textbook </a:t>
            </a:r>
          </a:p>
          <a:p>
            <a:r>
              <a:rPr lang="en-US" dirty="0" smtClean="0">
                <a:latin typeface="Times New Roman" panose="02020603050405020304" pitchFamily="18" charset="0"/>
                <a:cs typeface="Times New Roman" panose="02020603050405020304" pitchFamily="18" charset="0"/>
              </a:rPr>
              <a:t>Analysis</a:t>
            </a:r>
          </a:p>
          <a:p>
            <a:r>
              <a:rPr lang="en-US" dirty="0" smtClean="0">
                <a:latin typeface="Times New Roman" panose="02020603050405020304" pitchFamily="18" charset="0"/>
                <a:cs typeface="Times New Roman" panose="02020603050405020304" pitchFamily="18" charset="0"/>
              </a:rPr>
              <a:t>Textbook Analysis </a:t>
            </a:r>
          </a:p>
          <a:p>
            <a:r>
              <a:rPr lang="en-US" dirty="0" smtClean="0">
                <a:latin typeface="Times New Roman" panose="02020603050405020304" pitchFamily="18" charset="0"/>
                <a:cs typeface="Times New Roman" panose="02020603050405020304" pitchFamily="18" charset="0"/>
              </a:rPr>
              <a:t>Procedures and Phases (stages) </a:t>
            </a:r>
          </a:p>
          <a:p>
            <a:r>
              <a:rPr lang="en-US" dirty="0" smtClean="0">
                <a:latin typeface="Times New Roman" panose="02020603050405020304" pitchFamily="18" charset="0"/>
                <a:cs typeface="Times New Roman" panose="02020603050405020304" pitchFamily="18" charset="0"/>
              </a:rPr>
              <a:t>McGrath (2013)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72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 Careful </a:t>
            </a:r>
            <a:r>
              <a:rPr lang="en-US" dirty="0" smtClean="0">
                <a:latin typeface="Times New Roman" panose="02020603050405020304" pitchFamily="18" charset="0"/>
                <a:cs typeface="Times New Roman" panose="02020603050405020304" pitchFamily="18" charset="0"/>
              </a:rPr>
              <a:t>Grading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New Language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language in Sunrise is graded .The students only see a limited range of English in each lesson.</a:t>
            </a:r>
          </a:p>
          <a:p>
            <a:pPr algn="just"/>
            <a:r>
              <a:rPr lang="en-US" dirty="0">
                <a:latin typeface="Times New Roman" panose="02020603050405020304" pitchFamily="18" charset="0"/>
                <a:cs typeface="Times New Roman" panose="02020603050405020304" pitchFamily="18" charset="0"/>
              </a:rPr>
              <a:t>By presenting language in bite-size pieces ,we can make sure the students can practice each new language point as much as possible:-</a:t>
            </a:r>
          </a:p>
          <a:p>
            <a:pPr algn="just"/>
            <a:r>
              <a:rPr lang="en-US" dirty="0">
                <a:latin typeface="Times New Roman" panose="02020603050405020304" pitchFamily="18" charset="0"/>
                <a:cs typeface="Times New Roman" panose="02020603050405020304" pitchFamily="18" charset="0"/>
              </a:rPr>
              <a:t>  To see this look at : Contents page TB7(pages 6 &amp; 7)</a:t>
            </a:r>
          </a:p>
          <a:p>
            <a:pPr algn="just"/>
            <a:r>
              <a:rPr lang="en-US" dirty="0">
                <a:latin typeface="Times New Roman" panose="02020603050405020304" pitchFamily="18" charset="0"/>
                <a:cs typeface="Times New Roman" panose="02020603050405020304" pitchFamily="18" charset="0"/>
              </a:rPr>
              <a:t>                                   Contents page TB8(pages 6 &amp; 7)</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371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Sunrise Approach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2-   Clear step –by -step sequence</a:t>
            </a:r>
          </a:p>
          <a:p>
            <a:pPr algn="just"/>
            <a:r>
              <a:rPr lang="en-US" dirty="0">
                <a:latin typeface="Times New Roman" panose="02020603050405020304" pitchFamily="18" charset="0"/>
                <a:cs typeface="Times New Roman" panose="02020603050405020304" pitchFamily="18" charset="0"/>
              </a:rPr>
              <a:t>Each level starts  with familiar grammar structures .For example Level 7 starts with the present simple and the present continuous. As the students progress through each level ,they learn  less familiar or new structures.</a:t>
            </a:r>
          </a:p>
          <a:p>
            <a:pPr algn="just"/>
            <a:r>
              <a:rPr lang="en-US" dirty="0">
                <a:latin typeface="Times New Roman" panose="02020603050405020304" pitchFamily="18" charset="0"/>
                <a:cs typeface="Times New Roman" panose="02020603050405020304" pitchFamily="18" charset="0"/>
              </a:rPr>
              <a:t>For example:-in the Level 7 unit 2 they see have got in all forms and in unit 3 they see possessive pronouns.</a:t>
            </a:r>
          </a:p>
          <a:p>
            <a:pPr algn="just"/>
            <a:r>
              <a:rPr lang="en-US" dirty="0">
                <a:latin typeface="Times New Roman" panose="02020603050405020304" pitchFamily="18" charset="0"/>
                <a:cs typeface="Times New Roman" panose="02020603050405020304" pitchFamily="18" charset="0"/>
              </a:rPr>
              <a:t>   To see this ,look at :  Contents page  in TB7</a:t>
            </a:r>
          </a:p>
          <a:p>
            <a:pPr algn="just"/>
            <a:r>
              <a:rPr lang="en-US" dirty="0">
                <a:latin typeface="Times New Roman" panose="02020603050405020304" pitchFamily="18" charset="0"/>
                <a:cs typeface="Times New Roman" panose="02020603050405020304" pitchFamily="18" charset="0"/>
              </a:rPr>
              <a:t>               Contents page  in TB8</a:t>
            </a:r>
          </a:p>
          <a:p>
            <a:endParaRPr lang="en-US" dirty="0"/>
          </a:p>
          <a:p>
            <a:endParaRPr lang="en-US" dirty="0"/>
          </a:p>
        </p:txBody>
      </p:sp>
    </p:spTree>
    <p:extLst>
      <p:ext uri="{BB962C8B-B14F-4D97-AF65-F5344CB8AC3E}">
        <p14:creationId xmlns:p14="http://schemas.microsoft.com/office/powerpoint/2010/main" val="142780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a:latin typeface="Times New Roman" panose="02020603050405020304" pitchFamily="18" charset="0"/>
                <a:cs typeface="Times New Roman" panose="02020603050405020304" pitchFamily="18" charset="0"/>
              </a:rPr>
              <a:t>3- Maximum </a:t>
            </a:r>
            <a:r>
              <a:rPr lang="en-US" dirty="0" smtClean="0">
                <a:latin typeface="Times New Roman" panose="02020603050405020304" pitchFamily="18" charset="0"/>
                <a:cs typeface="Times New Roman" panose="02020603050405020304" pitchFamily="18" charset="0"/>
              </a:rPr>
              <a:t>Exposure </a:t>
            </a:r>
            <a:r>
              <a:rPr lang="en-US" dirty="0">
                <a:latin typeface="Times New Roman" panose="02020603050405020304" pitchFamily="18" charset="0"/>
                <a:cs typeface="Times New Roman" panose="02020603050405020304" pitchFamily="18" charset="0"/>
              </a:rPr>
              <a:t>to the </a:t>
            </a:r>
            <a:r>
              <a:rPr lang="en-US" dirty="0" smtClean="0">
                <a:latin typeface="Times New Roman" panose="02020603050405020304" pitchFamily="18" charset="0"/>
                <a:cs typeface="Times New Roman" panose="02020603050405020304" pitchFamily="18" charset="0"/>
              </a:rPr>
              <a:t>Language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274320" lvl="0" indent="-274320" algn="just">
              <a:lnSpc>
                <a:spcPct val="100000"/>
              </a:lnSpc>
              <a:spcBef>
                <a:spcPct val="20000"/>
              </a:spcBef>
              <a:buClr>
                <a:srgbClr val="0BD0D9"/>
              </a:buClr>
              <a:buSzPct val="95000"/>
              <a:buFont typeface="Wingdings 2"/>
              <a:buChar char=""/>
            </a:pPr>
            <a:r>
              <a:rPr lang="en-US" sz="2600" dirty="0">
                <a:solidFill>
                  <a:prstClr val="black"/>
                </a:solidFill>
                <a:latin typeface="Constantia"/>
              </a:rPr>
              <a:t>Reading and listening are called </a:t>
            </a:r>
            <a:r>
              <a:rPr lang="en-US" sz="2600" b="1" i="1" dirty="0">
                <a:solidFill>
                  <a:prstClr val="black"/>
                </a:solidFill>
                <a:latin typeface="Constantia"/>
              </a:rPr>
              <a:t>receptive skills </a:t>
            </a:r>
            <a:r>
              <a:rPr lang="en-US" sz="2600" dirty="0">
                <a:solidFill>
                  <a:prstClr val="black"/>
                </a:solidFill>
                <a:latin typeface="Constantia"/>
              </a:rPr>
              <a:t>because the students are receiving English, not producing it. The students need as much as exposure to reading English and listening to English as possible</a:t>
            </a:r>
            <a:r>
              <a:rPr lang="en-US" sz="2600" dirty="0" smtClean="0">
                <a:solidFill>
                  <a:prstClr val="black"/>
                </a:solidFill>
                <a:latin typeface="Constantia"/>
              </a:rPr>
              <a:t>. The </a:t>
            </a:r>
            <a:r>
              <a:rPr lang="en-US" sz="2600" dirty="0">
                <a:solidFill>
                  <a:prstClr val="black"/>
                </a:solidFill>
                <a:latin typeface="Constantia"/>
              </a:rPr>
              <a:t>more exposure they get ,the more  familiar  English becomes. It is also important that the students exposed to different types of reading (magazine, articles</a:t>
            </a:r>
            <a:r>
              <a:rPr lang="en-US" sz="2600" dirty="0" smtClean="0">
                <a:solidFill>
                  <a:prstClr val="black"/>
                </a:solidFill>
                <a:latin typeface="Constantia"/>
              </a:rPr>
              <a:t>, emails, song </a:t>
            </a:r>
            <a:r>
              <a:rPr lang="en-US" sz="2600" dirty="0">
                <a:solidFill>
                  <a:prstClr val="black"/>
                </a:solidFill>
                <a:latin typeface="Constantia"/>
              </a:rPr>
              <a:t>lyrics </a:t>
            </a:r>
            <a:r>
              <a:rPr lang="en-US" sz="2600" dirty="0" smtClean="0">
                <a:solidFill>
                  <a:prstClr val="black"/>
                </a:solidFill>
                <a:latin typeface="Constantia"/>
              </a:rPr>
              <a:t>…etc.) </a:t>
            </a:r>
            <a:r>
              <a:rPr lang="en-US" sz="2600" dirty="0">
                <a:solidFill>
                  <a:prstClr val="black"/>
                </a:solidFill>
                <a:latin typeface="Constantia"/>
              </a:rPr>
              <a:t>and different types of listening (conversation, radio </a:t>
            </a:r>
            <a:r>
              <a:rPr lang="en-US" sz="2600" dirty="0" err="1">
                <a:solidFill>
                  <a:prstClr val="black"/>
                </a:solidFill>
                <a:latin typeface="Constantia"/>
              </a:rPr>
              <a:t>programme</a:t>
            </a:r>
            <a:r>
              <a:rPr lang="en-US" sz="2600" dirty="0" smtClean="0">
                <a:solidFill>
                  <a:prstClr val="black"/>
                </a:solidFill>
                <a:latin typeface="Constantia"/>
              </a:rPr>
              <a:t>, songs ….etc.)</a:t>
            </a:r>
            <a:endParaRPr lang="en-US" sz="2600" dirty="0">
              <a:solidFill>
                <a:prstClr val="black"/>
              </a:solidFill>
              <a:latin typeface="Constantia"/>
            </a:endParaRPr>
          </a:p>
          <a:p>
            <a:pPr algn="just"/>
            <a:endParaRPr lang="en-US" dirty="0"/>
          </a:p>
        </p:txBody>
      </p:sp>
    </p:spTree>
    <p:extLst>
      <p:ext uri="{BB962C8B-B14F-4D97-AF65-F5344CB8AC3E}">
        <p14:creationId xmlns:p14="http://schemas.microsoft.com/office/powerpoint/2010/main" val="11378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3- Maximum E</a:t>
            </a:r>
            <a:r>
              <a:rPr lang="en-US" dirty="0" smtClean="0">
                <a:latin typeface="Times New Roman" panose="02020603050405020304" pitchFamily="18" charset="0"/>
                <a:cs typeface="Times New Roman" panose="02020603050405020304" pitchFamily="18" charset="0"/>
              </a:rPr>
              <a:t>xposure </a:t>
            </a:r>
            <a:r>
              <a:rPr lang="en-US" dirty="0">
                <a:latin typeface="Times New Roman" panose="02020603050405020304" pitchFamily="18" charset="0"/>
                <a:cs typeface="Times New Roman" panose="02020603050405020304" pitchFamily="18" charset="0"/>
              </a:rPr>
              <a:t>to the </a:t>
            </a:r>
            <a:r>
              <a:rPr lang="en-US" dirty="0" smtClean="0">
                <a:latin typeface="Times New Roman" panose="02020603050405020304" pitchFamily="18" charset="0"/>
                <a:cs typeface="Times New Roman" panose="02020603050405020304" pitchFamily="18" charset="0"/>
              </a:rPr>
              <a:t>Language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In Sunrise 7,8 and 9 the combination of story  dialogues, listening activities ,reading texts ,puzzle, games and songs (plus English from the teacher)means that the students  have as much as exposure to English in different forms as possible.</a:t>
            </a:r>
          </a:p>
          <a:p>
            <a:pPr algn="just"/>
            <a:r>
              <a:rPr lang="en-US" dirty="0">
                <a:latin typeface="Times New Roman" panose="02020603050405020304" pitchFamily="18" charset="0"/>
                <a:cs typeface="Times New Roman" panose="02020603050405020304" pitchFamily="18" charset="0"/>
              </a:rPr>
              <a:t>    to see this look at : SB7 Unit 5</a:t>
            </a:r>
          </a:p>
          <a:p>
            <a:pPr algn="just"/>
            <a:r>
              <a:rPr lang="en-US" dirty="0">
                <a:latin typeface="Times New Roman" panose="02020603050405020304" pitchFamily="18" charset="0"/>
                <a:cs typeface="Times New Roman" panose="02020603050405020304" pitchFamily="18" charset="0"/>
              </a:rPr>
              <a:t>                     lesson one contains a story dialogue and a listening activity</a:t>
            </a:r>
          </a:p>
          <a:p>
            <a:pPr algn="just"/>
            <a:r>
              <a:rPr lang="en-US" dirty="0">
                <a:latin typeface="Times New Roman" panose="02020603050405020304" pitchFamily="18" charset="0"/>
                <a:cs typeface="Times New Roman" panose="02020603050405020304" pitchFamily="18" charset="0"/>
              </a:rPr>
              <a:t>                      lesson 2 contains a radio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dialogue and a listening activity</a:t>
            </a:r>
          </a:p>
          <a:p>
            <a:pPr algn="just"/>
            <a:r>
              <a:rPr lang="en-US" dirty="0">
                <a:latin typeface="Times New Roman" panose="02020603050405020304" pitchFamily="18" charset="0"/>
                <a:cs typeface="Times New Roman" panose="02020603050405020304" pitchFamily="18" charset="0"/>
              </a:rPr>
              <a:t>                      lesson 3 contains a magazine –style reading text and a game </a:t>
            </a:r>
          </a:p>
          <a:p>
            <a:pPr algn="just"/>
            <a:r>
              <a:rPr lang="en-US" dirty="0">
                <a:latin typeface="Times New Roman" panose="02020603050405020304" pitchFamily="18" charset="0"/>
                <a:cs typeface="Times New Roman" panose="02020603050405020304" pitchFamily="18" charset="0"/>
              </a:rPr>
              <a:t>                      lesson 4 contains a leaflet –style reading text and a listening    activity</a:t>
            </a:r>
          </a:p>
          <a:p>
            <a:pPr algn="just"/>
            <a:r>
              <a:rPr lang="en-US" dirty="0">
                <a:latin typeface="Times New Roman" panose="02020603050405020304" pitchFamily="18" charset="0"/>
                <a:cs typeface="Times New Roman" panose="02020603050405020304" pitchFamily="18" charset="0"/>
              </a:rPr>
              <a:t>                       Review contains a newspaper –style reading text, a listening activity , a puzzle      and a song .</a:t>
            </a:r>
          </a:p>
          <a:p>
            <a:pPr algn="just"/>
            <a:r>
              <a:rPr lang="en-US" dirty="0">
                <a:latin typeface="Times New Roman" panose="02020603050405020304" pitchFamily="18" charset="0"/>
                <a:cs typeface="Times New Roman" panose="02020603050405020304" pitchFamily="18" charset="0"/>
              </a:rPr>
              <a:t>In addition ,lessons 1,2 and 3 contain pronunciation –type listening exercises (sound file).</a:t>
            </a:r>
          </a:p>
          <a:p>
            <a:endParaRPr lang="en-US" dirty="0"/>
          </a:p>
        </p:txBody>
      </p:sp>
    </p:spTree>
    <p:extLst>
      <p:ext uri="{BB962C8B-B14F-4D97-AF65-F5344CB8AC3E}">
        <p14:creationId xmlns:p14="http://schemas.microsoft.com/office/powerpoint/2010/main" val="189335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Sunrise Approach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Opportunities  for  production</a:t>
            </a:r>
          </a:p>
          <a:p>
            <a:pPr algn="just"/>
            <a:r>
              <a:rPr lang="en-US" dirty="0">
                <a:latin typeface="Times New Roman" panose="02020603050405020304" pitchFamily="18" charset="0"/>
                <a:cs typeface="Times New Roman" panose="02020603050405020304" pitchFamily="18" charset="0"/>
              </a:rPr>
              <a:t> Speaking  and writing are called productive skills because the students actually producing English not receiving .The students need to produce English (through speaking and writing )as much as possible. The more they produce English the more fluent they become</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In Sunrise 7,8 and 9 the students are encouraged to say and write English in two main ways :</a:t>
            </a:r>
          </a:p>
          <a:p>
            <a:pPr algn="just"/>
            <a:r>
              <a:rPr lang="en-US" dirty="0">
                <a:latin typeface="Times New Roman" panose="02020603050405020304" pitchFamily="18" charset="0"/>
                <a:cs typeface="Times New Roman" panose="02020603050405020304" pitchFamily="18" charset="0"/>
              </a:rPr>
              <a:t>  1- In a controlled way  practicing new grammar structure with speaking or writing activities.</a:t>
            </a:r>
          </a:p>
          <a:p>
            <a:pPr algn="just"/>
            <a:r>
              <a:rPr lang="en-US" dirty="0">
                <a:latin typeface="Times New Roman" panose="02020603050405020304" pitchFamily="18" charset="0"/>
                <a:cs typeface="Times New Roman" panose="02020603050405020304" pitchFamily="18" charset="0"/>
              </a:rPr>
              <a:t> 2.In a less controlled way  with speaking and writing activities such as talking about your daily routine or writing an email to a friend .</a:t>
            </a:r>
          </a:p>
          <a:p>
            <a:pPr algn="just"/>
            <a:r>
              <a:rPr lang="en-US" dirty="0">
                <a:latin typeface="Times New Roman" panose="02020603050405020304" pitchFamily="18" charset="0"/>
                <a:cs typeface="Times New Roman" panose="02020603050405020304" pitchFamily="18" charset="0"/>
              </a:rPr>
              <a:t> </a:t>
            </a:r>
          </a:p>
          <a:p>
            <a:endParaRPr lang="en-US" dirty="0"/>
          </a:p>
          <a:p>
            <a:endParaRPr lang="en-US" dirty="0"/>
          </a:p>
        </p:txBody>
      </p:sp>
    </p:spTree>
    <p:extLst>
      <p:ext uri="{BB962C8B-B14F-4D97-AF65-F5344CB8AC3E}">
        <p14:creationId xmlns:p14="http://schemas.microsoft.com/office/powerpoint/2010/main" val="3935134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Sunrise Approach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Positive attitude to English </a:t>
            </a:r>
          </a:p>
          <a:p>
            <a:pPr algn="just"/>
            <a:r>
              <a:rPr lang="en-US" dirty="0">
                <a:latin typeface="Times New Roman" panose="02020603050405020304" pitchFamily="18" charset="0"/>
                <a:cs typeface="Times New Roman" panose="02020603050405020304" pitchFamily="18" charset="0"/>
              </a:rPr>
              <a:t>   Students learn much more quickly and effectively  if they enjoy the process .By using songs ,chants , starters and games we can make sure the students have enough enjoyable and memorable activities. Sunrise series deals with situations in the story dialogue and reading texts that are relevant to the age group and interesting for them. However ,the most important factor  is the teacher's attitude to the class it’s vital that the teacher has a positive ,enthusiastic and  cheerful approach.</a:t>
            </a:r>
          </a:p>
          <a:p>
            <a:pPr algn="just"/>
            <a:endParaRPr lang="en-US" dirty="0" smtClean="0"/>
          </a:p>
          <a:p>
            <a:pPr algn="just"/>
            <a:endParaRPr lang="en-US" dirty="0"/>
          </a:p>
          <a:p>
            <a:endParaRPr lang="en-US" dirty="0"/>
          </a:p>
        </p:txBody>
      </p:sp>
    </p:spTree>
    <p:extLst>
      <p:ext uri="{BB962C8B-B14F-4D97-AF65-F5344CB8AC3E}">
        <p14:creationId xmlns:p14="http://schemas.microsoft.com/office/powerpoint/2010/main" val="90261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Sunrise Approach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Recycling </a:t>
            </a:r>
          </a:p>
          <a:p>
            <a:pPr algn="just"/>
            <a:r>
              <a:rPr lang="en-US" dirty="0">
                <a:latin typeface="Times New Roman" panose="02020603050405020304" pitchFamily="18" charset="0"/>
                <a:cs typeface="Times New Roman" panose="02020603050405020304" pitchFamily="18" charset="0"/>
              </a:rPr>
              <a:t>Students need to be continually using  FL to keep it active .So it is important to keep recycling all the structures and vocabulary that the students have seen. To do this ,in each level of Sunrise series :</a:t>
            </a:r>
          </a:p>
          <a:p>
            <a:pPr algn="just"/>
            <a:r>
              <a:rPr lang="en-US" dirty="0">
                <a:latin typeface="Times New Roman" panose="02020603050405020304" pitchFamily="18" charset="0"/>
                <a:cs typeface="Times New Roman" panose="02020603050405020304" pitchFamily="18" charset="0"/>
              </a:rPr>
              <a:t>  the SB starts with a review unit (welcome unit)which recycles some of the language from the previous level.</a:t>
            </a:r>
          </a:p>
          <a:p>
            <a:pPr algn="just"/>
            <a:r>
              <a:rPr lang="en-US" dirty="0">
                <a:latin typeface="Times New Roman" panose="02020603050405020304" pitchFamily="18" charset="0"/>
                <a:cs typeface="Times New Roman" panose="02020603050405020304" pitchFamily="18" charset="0"/>
              </a:rPr>
              <a:t> To see this look at :    TB 7 contents pages </a:t>
            </a:r>
          </a:p>
          <a:p>
            <a:pPr algn="just"/>
            <a:r>
              <a:rPr lang="en-US" dirty="0">
                <a:latin typeface="Times New Roman" panose="02020603050405020304" pitchFamily="18" charset="0"/>
                <a:cs typeface="Times New Roman" panose="02020603050405020304" pitchFamily="18" charset="0"/>
              </a:rPr>
              <a:t>                            -the welcome unit  recycles the present simple </a:t>
            </a:r>
          </a:p>
          <a:p>
            <a:pPr algn="just"/>
            <a:r>
              <a:rPr lang="en-US" dirty="0">
                <a:latin typeface="Times New Roman" panose="02020603050405020304" pitchFamily="18" charset="0"/>
                <a:cs typeface="Times New Roman" panose="02020603050405020304" pitchFamily="18" charset="0"/>
              </a:rPr>
              <a:t>                            -Unit one also recycles :</a:t>
            </a:r>
          </a:p>
          <a:p>
            <a:pPr algn="just"/>
            <a:r>
              <a:rPr lang="en-US" dirty="0">
                <a:latin typeface="Times New Roman" panose="02020603050405020304" pitchFamily="18" charset="0"/>
                <a:cs typeface="Times New Roman" panose="02020603050405020304" pitchFamily="18" charset="0"/>
              </a:rPr>
              <a:t>                           1- the present simple ,this time introducing more frequency adverbs </a:t>
            </a:r>
          </a:p>
          <a:p>
            <a:pPr algn="just"/>
            <a:r>
              <a:rPr lang="en-US" dirty="0">
                <a:latin typeface="Times New Roman" panose="02020603050405020304" pitchFamily="18" charset="0"/>
                <a:cs typeface="Times New Roman" panose="02020603050405020304" pitchFamily="18" charset="0"/>
              </a:rPr>
              <a:t>                            2-the present continuous ,using new vocabulary.</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092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50000"/>
              </a:lnSpc>
              <a:spcBef>
                <a:spcPts val="0"/>
              </a:spcBef>
              <a:spcAft>
                <a:spcPts val="1000"/>
              </a:spcAft>
            </a:pPr>
            <a:r>
              <a:rPr lang="en-US" sz="2800" dirty="0">
                <a:latin typeface="Times New Roman" panose="02020603050405020304" pitchFamily="18" charset="0"/>
                <a:ea typeface="Calibri" panose="020F0502020204030204" pitchFamily="34" charset="0"/>
                <a:cs typeface="Arial" panose="020B0604020202020204" pitchFamily="34" charset="0"/>
              </a:rPr>
              <a:t>Sunrise Curriculum for Teaching English as a Foreign Language</a:t>
            </a:r>
            <a:r>
              <a:rPr lang="en-US" sz="2800" dirty="0" smtClean="0">
                <a:effectLst/>
                <a:latin typeface="Calibri" panose="020F0502020204030204" pitchFamily="34" charset="0"/>
                <a:ea typeface="Calibri" panose="020F0502020204030204" pitchFamily="34" charset="0"/>
                <a:cs typeface="Arial" panose="020B0604020202020204" pitchFamily="34" charset="0"/>
              </a:rPr>
              <a:t/>
            </a:r>
            <a:br>
              <a:rPr lang="en-US" sz="2800" dirty="0" smtClean="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ea typeface="Calibri" panose="020F0502020204030204" pitchFamily="34" charset="0"/>
              </a:rPr>
              <a:t>With the spread of the English language as a world language, teaching English language </a:t>
            </a:r>
            <a:r>
              <a:rPr lang="en-US" dirty="0" err="1">
                <a:latin typeface="Times New Roman" panose="02020603050405020304" pitchFamily="18" charset="0"/>
                <a:ea typeface="Calibri" panose="020F0502020204030204" pitchFamily="34" charset="0"/>
              </a:rPr>
              <a:t>programmes</a:t>
            </a:r>
            <a:r>
              <a:rPr lang="en-US" dirty="0">
                <a:latin typeface="Times New Roman" panose="02020603050405020304" pitchFamily="18" charset="0"/>
                <a:ea typeface="Calibri" panose="020F0502020204030204" pitchFamily="34" charset="0"/>
              </a:rPr>
              <a:t> and textbooks need to be adequately developed and evaluated in order to achieve the goals and aims successfully and to accommodate the needs of students. The schools in the Kurdistan region have witnessed the implementation of the new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Sunrise series since 2005 and this </a:t>
            </a:r>
            <a:r>
              <a:rPr lang="en-US" dirty="0" err="1">
                <a:latin typeface="Times New Roman" panose="02020603050405020304" pitchFamily="18" charset="0"/>
                <a:ea typeface="Calibri" panose="020F0502020204030204" pitchFamily="34" charset="0"/>
              </a:rPr>
              <a:t>programme</a:t>
            </a:r>
            <a:r>
              <a:rPr lang="en-US" dirty="0">
                <a:latin typeface="Times New Roman" panose="02020603050405020304" pitchFamily="18" charset="0"/>
                <a:ea typeface="Calibri" panose="020F0502020204030204" pitchFamily="34" charset="0"/>
              </a:rPr>
              <a:t> needs systematically to be assessed and evaluated so as to be reinforced and refined. English language curriculum Sunrise which includes 1-12 series that is used for teaching students in the elementary, intermediate and secondary stages. The development and modification of a curriculum need three important phases: (1) designing and planning (2) implementation or application and (3) the evaluation of the curriculum.</a:t>
            </a:r>
            <a:endParaRPr lang="en-US" dirty="0"/>
          </a:p>
        </p:txBody>
      </p:sp>
    </p:spTree>
    <p:extLst>
      <p:ext uri="{BB962C8B-B14F-4D97-AF65-F5344CB8AC3E}">
        <p14:creationId xmlns:p14="http://schemas.microsoft.com/office/powerpoint/2010/main" val="2242427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Sunrise Curriculum for Teaching English as a Foreign Language</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77500" lnSpcReduction="20000"/>
          </a:bodyPr>
          <a:lstStyle/>
          <a:p>
            <a:pPr marL="0" marR="0" algn="just">
              <a:lnSpc>
                <a:spcPct val="150000"/>
              </a:lnSpc>
              <a:spcBef>
                <a:spcPts val="0"/>
              </a:spcBef>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The content of any </a:t>
            </a:r>
            <a:r>
              <a:rPr lang="en-US" dirty="0" err="1">
                <a:latin typeface="Times New Roman" panose="02020603050405020304" pitchFamily="18" charset="0"/>
                <a:ea typeface="Calibri" panose="020F0502020204030204" pitchFamily="34" charset="0"/>
                <a:cs typeface="Arial" panose="020B0604020202020204" pitchFamily="34" charset="0"/>
              </a:rPr>
              <a:t>programme</a:t>
            </a:r>
            <a:r>
              <a:rPr lang="en-US" dirty="0">
                <a:latin typeface="Times New Roman" panose="02020603050405020304" pitchFamily="18" charset="0"/>
                <a:ea typeface="Calibri" panose="020F0502020204030204" pitchFamily="34" charset="0"/>
                <a:cs typeface="Arial" panose="020B0604020202020204" pitchFamily="34" charset="0"/>
              </a:rPr>
              <a:t> for teaching English should be assessed and analyzed to examine the capacity to acquire general language skills for the learners and promote the communicative competence which enables them to use the language appropriately. (Communicative competence for the learners of English is the primary goal of the Sunrise </a:t>
            </a:r>
            <a:r>
              <a:rPr lang="en-US" dirty="0" err="1">
                <a:latin typeface="Times New Roman" panose="02020603050405020304" pitchFamily="18" charset="0"/>
                <a:ea typeface="Calibri" panose="020F0502020204030204" pitchFamily="34" charset="0"/>
                <a:cs typeface="Arial" panose="020B0604020202020204" pitchFamily="34" charset="0"/>
              </a:rPr>
              <a:t>programme</a:t>
            </a:r>
            <a:r>
              <a:rPr lang="en-US" dirty="0">
                <a:latin typeface="Times New Roman" panose="02020603050405020304" pitchFamily="18" charset="0"/>
                <a:ea typeface="Calibri" panose="020F0502020204030204" pitchFamily="34" charset="0"/>
                <a:cs typeface="Arial" panose="020B0604020202020204" pitchFamily="34" charset="0"/>
              </a:rPr>
              <a:t>. At the basic level, this includes not only the development of students’ abilities to comprehend and produce written and spoken English accurately and fluently in the communicative context but also the ability to use English in social contexts in culturally appropriate ways ;therefore the new curriculum Sunrise series for teaching and learning English language adopts the principles of CLT (communicative language teaching).</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11136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Sunrise Curriculum for Teaching English as a Foreign Language</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Autofit/>
          </a:bodyPr>
          <a:lstStyle/>
          <a:p>
            <a:pPr marL="0" marR="0" algn="just">
              <a:lnSpc>
                <a:spcPct val="150000"/>
              </a:lnSpc>
              <a:spcBef>
                <a:spcPts val="0"/>
              </a:spcBef>
              <a:spcAft>
                <a:spcPts val="10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The course includes:</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1. Student’s Book</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2. Activity Book</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3. Teacher’s Book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4. Accompanying audio-visual materials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5. Web- site for both teachers and students</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Sunrise for Kurdistan is a complete English course written especially for primary and secondary school students. The course has a communicative approach, integrating listening, speaking, reading and writing with a clear focus on grammar structures. </a:t>
            </a:r>
            <a:endParaRPr lang="en-US" sz="1800" dirty="0"/>
          </a:p>
        </p:txBody>
      </p:sp>
    </p:spTree>
    <p:extLst>
      <p:ext uri="{BB962C8B-B14F-4D97-AF65-F5344CB8AC3E}">
        <p14:creationId xmlns:p14="http://schemas.microsoft.com/office/powerpoint/2010/main" val="199846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Textbook</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algn="just">
              <a:lnSpc>
                <a:spcPct val="100000"/>
              </a:lnSpc>
              <a:spcBef>
                <a:spcPct val="20000"/>
              </a:spcBef>
            </a:pPr>
            <a:r>
              <a:rPr lang="en-US" sz="2700" dirty="0">
                <a:solidFill>
                  <a:prstClr val="black"/>
                </a:solidFill>
                <a:latin typeface="Times New Roman" pitchFamily="18" charset="0"/>
                <a:cs typeface="Times New Roman" pitchFamily="18" charset="0"/>
              </a:rPr>
              <a:t>English  Language  Teaching  (ELT)  textbooks  play  a  very  important  role  in  language classrooms. In some situations, they serve as the basis for many language inputs that learners receive and language  practices  that  occur in the classroom. They  may  provide  the  basis  for the  content  of  the  lessons,  the  balance  of  skills  being  taught,  and  the  kinds  of  language practice the students take part in. Materials should make students learn. </a:t>
            </a:r>
          </a:p>
          <a:p>
            <a:pPr marL="342900" lvl="0" indent="-342900" algn="just">
              <a:lnSpc>
                <a:spcPct val="100000"/>
              </a:lnSpc>
              <a:spcBef>
                <a:spcPct val="20000"/>
              </a:spcBef>
            </a:pPr>
            <a:r>
              <a:rPr lang="en-US" sz="2700" dirty="0">
                <a:solidFill>
                  <a:prstClr val="black"/>
                </a:solidFill>
                <a:latin typeface="Times New Roman" pitchFamily="18" charset="0"/>
                <a:cs typeface="Times New Roman" pitchFamily="18" charset="0"/>
              </a:rPr>
              <a:t>They should also be the resource books for ideas and instructional activities as well as giving teachers  rationales for  what  they  do.  In  addition,  materials  also  should  be  suitable  with  students'  needs. </a:t>
            </a:r>
          </a:p>
          <a:p>
            <a:pPr algn="just"/>
            <a:endParaRPr lang="en-US" dirty="0"/>
          </a:p>
        </p:txBody>
      </p:sp>
    </p:spTree>
    <p:extLst>
      <p:ext uri="{BB962C8B-B14F-4D97-AF65-F5344CB8AC3E}">
        <p14:creationId xmlns:p14="http://schemas.microsoft.com/office/powerpoint/2010/main" val="140405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Sunrise Curriculum for Teaching English as a Foreign Language</a:t>
            </a:r>
            <a: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85000" lnSpcReduction="20000"/>
          </a:bodyPr>
          <a:lstStyle/>
          <a:p>
            <a:pPr marL="0" marR="0" algn="just">
              <a:lnSpc>
                <a:spcPct val="150000"/>
              </a:lnSpc>
              <a:spcBef>
                <a:spcPts val="0"/>
              </a:spcBef>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It achieves development of English through a fun approach to learning, using motivational topic-based units, adventure stories that introduce new language, and a variety of activities including role plays and guided writing tasks.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Sunrise is now the applied curriculum for English language teaching for all public schools that are run by the Iraqi Kurdistan Region Government. The project was started in June 2005 and then it was developed jointly by Macmillan Publishers Ltd –UK and the Ministry of Education / Iraqi Kurdistan Region Government (KRG) since the course was completed.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p:txBody>
      </p:sp>
    </p:spTree>
    <p:extLst>
      <p:ext uri="{BB962C8B-B14F-4D97-AF65-F5344CB8AC3E}">
        <p14:creationId xmlns:p14="http://schemas.microsoft.com/office/powerpoint/2010/main" val="1761289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Components </a:t>
            </a:r>
            <a:r>
              <a:rPr lang="en-US" dirty="0">
                <a:latin typeface="Times New Roman" panose="02020603050405020304" pitchFamily="18" charset="0"/>
                <a:cs typeface="Times New Roman" panose="02020603050405020304" pitchFamily="18" charset="0"/>
              </a:rPr>
              <a:t>of Sunrise course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most components for each level of an EFL course are  :</a:t>
            </a:r>
          </a:p>
          <a:p>
            <a:r>
              <a:rPr lang="en-US" dirty="0">
                <a:latin typeface="Times New Roman" panose="02020603050405020304" pitchFamily="18" charset="0"/>
                <a:cs typeface="Times New Roman" panose="02020603050405020304" pitchFamily="18" charset="0"/>
              </a:rPr>
              <a:t>A student Book</a:t>
            </a:r>
          </a:p>
          <a:p>
            <a:r>
              <a:rPr lang="en-US" dirty="0">
                <a:latin typeface="Times New Roman" panose="02020603050405020304" pitchFamily="18" charset="0"/>
                <a:cs typeface="Times New Roman" panose="02020603050405020304" pitchFamily="18" charset="0"/>
              </a:rPr>
              <a:t>An Activity Book</a:t>
            </a:r>
          </a:p>
          <a:p>
            <a:r>
              <a:rPr lang="en-US" dirty="0">
                <a:latin typeface="Times New Roman" panose="02020603050405020304" pitchFamily="18" charset="0"/>
                <a:cs typeface="Times New Roman" panose="02020603050405020304" pitchFamily="18" charset="0"/>
              </a:rPr>
              <a:t>A teacher’s Book</a:t>
            </a:r>
          </a:p>
          <a:p>
            <a:r>
              <a:rPr lang="en-US" dirty="0">
                <a:latin typeface="Times New Roman" panose="02020603050405020304" pitchFamily="18" charset="0"/>
                <a:cs typeface="Times New Roman" panose="02020603050405020304" pitchFamily="18" charset="0"/>
              </a:rPr>
              <a:t>A CD / cassette with the listening passages, songs, chants…etc.</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615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Components </a:t>
            </a:r>
            <a:r>
              <a:rPr lang="en-US" dirty="0">
                <a:latin typeface="Times New Roman" panose="02020603050405020304" pitchFamily="18" charset="0"/>
                <a:cs typeface="Times New Roman" panose="02020603050405020304" pitchFamily="18" charset="0"/>
              </a:rPr>
              <a:t>of Sunrise course</a:t>
            </a:r>
          </a:p>
        </p:txBody>
      </p:sp>
      <p:sp>
        <p:nvSpPr>
          <p:cNvPr id="3" name="Content Placeholder 2"/>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A course may have other component ,such as :</a:t>
            </a:r>
          </a:p>
          <a:p>
            <a:r>
              <a:rPr lang="en-US" dirty="0">
                <a:latin typeface="Times New Roman" panose="02020603050405020304" pitchFamily="18" charset="0"/>
                <a:cs typeface="Times New Roman" panose="02020603050405020304" pitchFamily="18" charset="0"/>
              </a:rPr>
              <a:t>Flashcards for the vocabulary items</a:t>
            </a:r>
          </a:p>
          <a:p>
            <a:r>
              <a:rPr lang="en-US" dirty="0">
                <a:latin typeface="Times New Roman" panose="02020603050405020304" pitchFamily="18" charset="0"/>
                <a:cs typeface="Times New Roman" panose="02020603050405020304" pitchFamily="18" charset="0"/>
              </a:rPr>
              <a:t>Posters with vocabulary items</a:t>
            </a:r>
          </a:p>
          <a:p>
            <a:r>
              <a:rPr lang="en-US" dirty="0">
                <a:latin typeface="Times New Roman" panose="02020603050405020304" pitchFamily="18" charset="0"/>
                <a:cs typeface="Times New Roman" panose="02020603050405020304" pitchFamily="18" charset="0"/>
              </a:rPr>
              <a:t>Readers</a:t>
            </a:r>
          </a:p>
          <a:p>
            <a:r>
              <a:rPr lang="en-US" dirty="0">
                <a:latin typeface="Times New Roman" panose="02020603050405020304" pitchFamily="18" charset="0"/>
                <a:cs typeface="Times New Roman" panose="02020603050405020304" pitchFamily="18" charset="0"/>
              </a:rPr>
              <a:t>A course website –this may have material for teachers, or students or both.</a:t>
            </a:r>
          </a:p>
          <a:p>
            <a:r>
              <a:rPr lang="en-US" dirty="0">
                <a:latin typeface="Times New Roman" panose="02020603050405020304" pitchFamily="18" charset="0"/>
                <a:cs typeface="Times New Roman" panose="02020603050405020304" pitchFamily="18" charset="0"/>
              </a:rPr>
              <a:t>A DVD /video</a:t>
            </a:r>
          </a:p>
          <a:p>
            <a:r>
              <a:rPr lang="en-US" dirty="0">
                <a:latin typeface="Times New Roman" panose="02020603050405020304" pitchFamily="18" charset="0"/>
                <a:cs typeface="Times New Roman" panose="02020603050405020304" pitchFamily="18" charset="0"/>
              </a:rPr>
              <a:t>ACD with games and other practice activities</a:t>
            </a:r>
          </a:p>
          <a:p>
            <a:r>
              <a:rPr lang="en-US" dirty="0">
                <a:latin typeface="Times New Roman" panose="02020603050405020304" pitchFamily="18" charset="0"/>
                <a:cs typeface="Times New Roman" panose="02020603050405020304" pitchFamily="18" charset="0"/>
              </a:rPr>
              <a:t>ACD /DVD  with extra listening material</a:t>
            </a:r>
          </a:p>
          <a:p>
            <a:r>
              <a:rPr lang="en-US" dirty="0">
                <a:latin typeface="Times New Roman" panose="02020603050405020304" pitchFamily="18" charset="0"/>
                <a:cs typeface="Times New Roman" panose="02020603050405020304" pitchFamily="18" charset="0"/>
              </a:rPr>
              <a:t>Note /the focus should be on the main first three components.</a:t>
            </a:r>
          </a:p>
          <a:p>
            <a:endParaRPr lang="en-US" dirty="0"/>
          </a:p>
        </p:txBody>
      </p:sp>
    </p:spTree>
    <p:extLst>
      <p:ext uri="{BB962C8B-B14F-4D97-AF65-F5344CB8AC3E}">
        <p14:creationId xmlns:p14="http://schemas.microsoft.com/office/powerpoint/2010/main" val="358641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Course Syllabus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What is the course syllabus?</a:t>
            </a:r>
          </a:p>
          <a:p>
            <a:pPr algn="just"/>
            <a:r>
              <a:rPr lang="en-US" dirty="0">
                <a:latin typeface="Times New Roman" panose="02020603050405020304" pitchFamily="18" charset="0"/>
                <a:cs typeface="Times New Roman" panose="02020603050405020304" pitchFamily="18" charset="0"/>
              </a:rPr>
              <a:t>  The syllabus is the complete set of language</a:t>
            </a:r>
          </a:p>
          <a:p>
            <a:pPr algn="just"/>
            <a:r>
              <a:rPr lang="en-US" dirty="0">
                <a:latin typeface="Times New Roman" panose="02020603050405020304" pitchFamily="18" charset="0"/>
                <a:cs typeface="Times New Roman" panose="02020603050405020304" pitchFamily="18" charset="0"/>
              </a:rPr>
              <a:t>( vocabulary, grammar and functions )in each level of an EFL course.</a:t>
            </a:r>
          </a:p>
          <a:p>
            <a:pPr algn="just"/>
            <a:r>
              <a:rPr lang="en-US" dirty="0">
                <a:latin typeface="Times New Roman" panose="02020603050405020304" pitchFamily="18" charset="0"/>
                <a:cs typeface="Times New Roman" panose="02020603050405020304" pitchFamily="18" charset="0"/>
              </a:rPr>
              <a:t>Some syllabuses include  skills  work (for example reading skills such as skimming and scanning).</a:t>
            </a:r>
          </a:p>
          <a:p>
            <a:pPr algn="just"/>
            <a:r>
              <a:rPr lang="en-US" dirty="0">
                <a:latin typeface="Times New Roman" panose="02020603050405020304" pitchFamily="18" charset="0"/>
                <a:cs typeface="Times New Roman" panose="02020603050405020304" pitchFamily="18" charset="0"/>
              </a:rPr>
              <a:t>A syllabus may include a spelling  and pronunciation element.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347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Components </a:t>
            </a:r>
            <a:r>
              <a:rPr lang="en-US" dirty="0">
                <a:latin typeface="Times New Roman" panose="02020603050405020304" pitchFamily="18" charset="0"/>
                <a:cs typeface="Times New Roman" panose="02020603050405020304" pitchFamily="18" charset="0"/>
              </a:rPr>
              <a:t>of Sunrise </a:t>
            </a:r>
            <a:r>
              <a:rPr lang="en-US" dirty="0" smtClean="0">
                <a:latin typeface="Times New Roman" panose="02020603050405020304" pitchFamily="18" charset="0"/>
                <a:cs typeface="Times New Roman" panose="02020603050405020304" pitchFamily="18" charset="0"/>
              </a:rPr>
              <a:t>Course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There is a standard order which most syllabus follow:</a:t>
            </a:r>
          </a:p>
          <a:p>
            <a:pPr algn="just"/>
            <a:r>
              <a:rPr lang="en-US" dirty="0">
                <a:latin typeface="Times New Roman" panose="02020603050405020304" pitchFamily="18" charset="0"/>
                <a:cs typeface="Times New Roman" panose="02020603050405020304" pitchFamily="18" charset="0"/>
              </a:rPr>
              <a:t>For example  in most EFL, level 1 starts with the verb </a:t>
            </a:r>
          </a:p>
          <a:p>
            <a:pPr algn="just"/>
            <a:r>
              <a:rPr lang="en-US" dirty="0">
                <a:latin typeface="Times New Roman" panose="02020603050405020304" pitchFamily="18" charset="0"/>
                <a:cs typeface="Times New Roman" panose="02020603050405020304" pitchFamily="18" charset="0"/>
              </a:rPr>
              <a:t>    to be ,present tense .There is always  some  variation between courses ,but overall order is more or less the same.</a:t>
            </a:r>
          </a:p>
          <a:p>
            <a:pPr algn="just"/>
            <a:r>
              <a:rPr lang="en-US" dirty="0">
                <a:latin typeface="Times New Roman" panose="02020603050405020304" pitchFamily="18" charset="0"/>
                <a:cs typeface="Times New Roman" panose="02020603050405020304" pitchFamily="18" charset="0"/>
              </a:rPr>
              <a:t>Note : this is also true of each vocabulary syllabus .For example ,level 1 of most language courses includes colors ,clothes ,food etc</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Although the sequence of items is standard ,each course differs on how much is covered in each level. For example ,level 1 of a course may only cover the verb to be ,present simple, or it may include the present simple of  other verbs, including questions  with do or does. Generally ,courses which cover more language need more hours of teaching per week.</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843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Communicative approach</a:t>
            </a:r>
          </a:p>
        </p:txBody>
      </p:sp>
      <p:sp>
        <p:nvSpPr>
          <p:cNvPr id="3" name="Content Placeholder 2"/>
          <p:cNvSpPr>
            <a:spLocks noGrp="1"/>
          </p:cNvSpPr>
          <p:nvPr>
            <p:ph idx="1"/>
          </p:nvPr>
        </p:nvSpPr>
        <p:spPr/>
        <p:txBody>
          <a:bodyPr>
            <a:normAutofit fontScale="92500"/>
          </a:bodyPr>
          <a:lstStyle/>
          <a:p>
            <a:pPr algn="just"/>
            <a:r>
              <a:rPr lang="en-US" dirty="0">
                <a:latin typeface="Times New Roman" panose="02020603050405020304" pitchFamily="18" charset="0"/>
                <a:cs typeface="Times New Roman" panose="02020603050405020304" pitchFamily="18" charset="0"/>
              </a:rPr>
              <a:t>What are the characteristics of the communicative approach:-</a:t>
            </a:r>
          </a:p>
          <a:p>
            <a:pPr algn="just"/>
            <a:r>
              <a:rPr lang="en-US" dirty="0">
                <a:latin typeface="Times New Roman" panose="02020603050405020304" pitchFamily="18" charset="0"/>
                <a:cs typeface="Times New Roman" panose="02020603050405020304" pitchFamily="18" charset="0"/>
              </a:rPr>
              <a:t>1- Emphasis  on using the language </a:t>
            </a:r>
          </a:p>
          <a:p>
            <a:pPr algn="just"/>
            <a:r>
              <a:rPr lang="en-US" dirty="0">
                <a:latin typeface="Times New Roman" panose="02020603050405020304" pitchFamily="18" charset="0"/>
                <a:cs typeface="Times New Roman" panose="02020603050405020304" pitchFamily="18" charset="0"/>
              </a:rPr>
              <a:t>The point of learning a language is to be able to use it.</a:t>
            </a:r>
          </a:p>
          <a:p>
            <a:pPr algn="just"/>
            <a:r>
              <a:rPr lang="en-US" dirty="0">
                <a:latin typeface="Times New Roman" panose="02020603050405020304" pitchFamily="18" charset="0"/>
                <a:cs typeface="Times New Roman" panose="02020603050405020304" pitchFamily="18" charset="0"/>
              </a:rPr>
              <a:t>Learning detailed grammar doesn’t help students to use it.</a:t>
            </a:r>
          </a:p>
          <a:p>
            <a:pPr algn="just"/>
            <a:r>
              <a:rPr lang="en-US" dirty="0">
                <a:latin typeface="Times New Roman" panose="02020603050405020304" pitchFamily="18" charset="0"/>
                <a:cs typeface="Times New Roman" panose="02020603050405020304" pitchFamily="18" charset="0"/>
              </a:rPr>
              <a:t>The emphasis is to use English as a tool for communication.</a:t>
            </a:r>
          </a:p>
          <a:p>
            <a:pPr algn="just"/>
            <a:r>
              <a:rPr lang="en-US" dirty="0">
                <a:latin typeface="Times New Roman" panose="02020603050405020304" pitchFamily="18" charset="0"/>
                <a:cs typeface="Times New Roman" panose="02020603050405020304" pitchFamily="18" charset="0"/>
              </a:rPr>
              <a:t>2- Realistic  aims :</a:t>
            </a:r>
          </a:p>
          <a:p>
            <a:pPr algn="just"/>
            <a:r>
              <a:rPr lang="en-US" dirty="0">
                <a:latin typeface="Times New Roman" panose="02020603050405020304" pitchFamily="18" charset="0"/>
                <a:cs typeface="Times New Roman" panose="02020603050405020304" pitchFamily="18" charset="0"/>
              </a:rPr>
              <a:t>The aim is to reach a standard of English that allows easy communication :this is called communicative competence .</a:t>
            </a:r>
          </a:p>
          <a:p>
            <a:pPr algn="just"/>
            <a:r>
              <a:rPr lang="en-US" dirty="0">
                <a:latin typeface="Times New Roman" panose="02020603050405020304" pitchFamily="18" charset="0"/>
                <a:cs typeface="Times New Roman" panose="02020603050405020304" pitchFamily="18" charset="0"/>
              </a:rPr>
              <a:t>The aim is not to produce “perfect "native speaker which is  impossible aim.</a:t>
            </a:r>
          </a:p>
          <a:p>
            <a:endParaRPr lang="en-US" dirty="0"/>
          </a:p>
          <a:p>
            <a:endParaRPr lang="en-US" dirty="0"/>
          </a:p>
        </p:txBody>
      </p:sp>
    </p:spTree>
    <p:extLst>
      <p:ext uri="{BB962C8B-B14F-4D97-AF65-F5344CB8AC3E}">
        <p14:creationId xmlns:p14="http://schemas.microsoft.com/office/powerpoint/2010/main" val="3014868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Communicative </a:t>
            </a:r>
            <a:r>
              <a:rPr lang="en-US" dirty="0" smtClean="0">
                <a:latin typeface="Times New Roman" panose="02020603050405020304" pitchFamily="18" charset="0"/>
                <a:cs typeface="Times New Roman" panose="02020603050405020304" pitchFamily="18" charset="0"/>
              </a:rPr>
              <a:t>Approach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3-Empasis on production</a:t>
            </a:r>
          </a:p>
          <a:p>
            <a:pPr algn="just"/>
            <a:r>
              <a:rPr lang="en-US" dirty="0">
                <a:latin typeface="Times New Roman" panose="02020603050405020304" pitchFamily="18" charset="0"/>
                <a:cs typeface="Times New Roman" panose="02020603050405020304" pitchFamily="18" charset="0"/>
              </a:rPr>
              <a:t>To learn English the students must use English  in class.</a:t>
            </a:r>
          </a:p>
          <a:p>
            <a:pPr algn="just"/>
            <a:r>
              <a:rPr lang="en-US" dirty="0">
                <a:latin typeface="Times New Roman" panose="02020603050405020304" pitchFamily="18" charset="0"/>
                <a:cs typeface="Times New Roman" panose="02020603050405020304" pitchFamily="18" charset="0"/>
              </a:rPr>
              <a:t>Using the language is much more than simply saying words in response to questions .</a:t>
            </a:r>
          </a:p>
          <a:p>
            <a:pPr algn="just"/>
            <a:r>
              <a:rPr lang="en-US" dirty="0">
                <a:latin typeface="Times New Roman" panose="02020603050405020304" pitchFamily="18" charset="0"/>
                <a:cs typeface="Times New Roman" panose="02020603050405020304" pitchFamily="18" charset="0"/>
              </a:rPr>
              <a:t>Using the language means having meaningful dialogues.</a:t>
            </a:r>
          </a:p>
          <a:p>
            <a:pPr algn="just"/>
            <a:r>
              <a:rPr lang="en-US" dirty="0">
                <a:latin typeface="Times New Roman" panose="02020603050405020304" pitchFamily="18" charset="0"/>
                <a:cs typeface="Times New Roman" panose="02020603050405020304" pitchFamily="18" charset="0"/>
              </a:rPr>
              <a:t>4-Empasis on pair work and group work:</a:t>
            </a:r>
          </a:p>
          <a:p>
            <a:pPr algn="just"/>
            <a:r>
              <a:rPr lang="en-US" dirty="0">
                <a:latin typeface="Times New Roman" panose="02020603050405020304" pitchFamily="18" charset="0"/>
                <a:cs typeface="Times New Roman" panose="02020603050405020304" pitchFamily="18" charset="0"/>
              </a:rPr>
              <a:t>To use English for communication ,the students need to communicate with each other in English.</a:t>
            </a:r>
          </a:p>
          <a:p>
            <a:pPr algn="just"/>
            <a:r>
              <a:rPr lang="en-US" dirty="0">
                <a:latin typeface="Times New Roman" panose="02020603050405020304" pitchFamily="18" charset="0"/>
                <a:cs typeface="Times New Roman" panose="02020603050405020304" pitchFamily="18" charset="0"/>
              </a:rPr>
              <a:t>The only way to have real communication in the class is to have the students working in pairs and groups.</a:t>
            </a:r>
          </a:p>
          <a:p>
            <a:pPr algn="just"/>
            <a:r>
              <a:rPr lang="en-US" dirty="0">
                <a:latin typeface="Times New Roman" panose="02020603050405020304" pitchFamily="18" charset="0"/>
                <a:cs typeface="Times New Roman" panose="02020603050405020304" pitchFamily="18" charset="0"/>
              </a:rPr>
              <a:t>Pair work and </a:t>
            </a:r>
            <a:r>
              <a:rPr lang="en-US" dirty="0" smtClean="0">
                <a:latin typeface="Times New Roman" panose="02020603050405020304" pitchFamily="18" charset="0"/>
                <a:cs typeface="Times New Roman" panose="02020603050405020304" pitchFamily="18" charset="0"/>
              </a:rPr>
              <a:t>group work </a:t>
            </a:r>
            <a:r>
              <a:rPr lang="en-US" dirty="0">
                <a:latin typeface="Times New Roman" panose="02020603050405020304" pitchFamily="18" charset="0"/>
                <a:cs typeface="Times New Roman" panose="02020603050405020304" pitchFamily="18" charset="0"/>
              </a:rPr>
              <a:t>is an essential tool for effective language learning.</a:t>
            </a:r>
          </a:p>
          <a:p>
            <a:pPr algn="just"/>
            <a:r>
              <a:rPr lang="en-US" dirty="0">
                <a:latin typeface="Times New Roman" panose="02020603050405020304" pitchFamily="18" charset="0"/>
                <a:cs typeface="Times New Roman" panose="02020603050405020304" pitchFamily="18" charset="0"/>
              </a:rPr>
              <a:t>Many teachers are nervous about using this technique but with practice and experience it will become easy and enjoyable for the teachers and motivating for the students.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9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does Sunrise use the Communicative Approach</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To get a clear idea of what makes an activity communicative ,compare these two activities :-</a:t>
            </a:r>
          </a:p>
          <a:p>
            <a:pPr algn="just"/>
            <a:r>
              <a:rPr lang="en-US" dirty="0">
                <a:latin typeface="Times New Roman" panose="02020603050405020304" pitchFamily="18" charset="0"/>
                <a:cs typeface="Times New Roman" panose="02020603050405020304" pitchFamily="18" charset="0"/>
              </a:rPr>
              <a:t>SB7 Unit 3 Lesson 2 Activity 6</a:t>
            </a:r>
          </a:p>
          <a:p>
            <a:pPr algn="just"/>
            <a:r>
              <a:rPr lang="en-US" dirty="0">
                <a:latin typeface="Times New Roman" panose="02020603050405020304" pitchFamily="18" charset="0"/>
                <a:cs typeface="Times New Roman" panose="02020603050405020304" pitchFamily="18" charset="0"/>
              </a:rPr>
              <a:t>SB7 Unit 3 Lesson 3 Activity 3</a:t>
            </a:r>
          </a:p>
          <a:p>
            <a:pPr algn="just"/>
            <a:r>
              <a:rPr lang="en-US" dirty="0">
                <a:latin typeface="Times New Roman" panose="02020603050405020304" pitchFamily="18" charset="0"/>
                <a:cs typeface="Times New Roman" panose="02020603050405020304" pitchFamily="18" charset="0"/>
              </a:rPr>
              <a:t>Both activities involve  speaking but only activity 6 is communicative .This is because :</a:t>
            </a:r>
          </a:p>
          <a:p>
            <a:pPr algn="just"/>
            <a:r>
              <a:rPr lang="en-US" dirty="0">
                <a:latin typeface="Times New Roman" panose="02020603050405020304" pitchFamily="18" charset="0"/>
                <a:cs typeface="Times New Roman" panose="02020603050405020304" pitchFamily="18" charset="0"/>
              </a:rPr>
              <a:t>In activity 3 the students are just combining information on the page (names and pictures)to make sentences .They aren’t actually  communicating anything new.</a:t>
            </a:r>
          </a:p>
          <a:p>
            <a:pPr algn="just"/>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05259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latin typeface="Times New Roman" panose="02020603050405020304" pitchFamily="18" charset="0"/>
                <a:cs typeface="Times New Roman" panose="02020603050405020304" pitchFamily="18" charset="0"/>
              </a:rPr>
              <a:t>How does Sunrise use the Communicative Approach</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In activity 6 the students are asking questions to discover when their partners do various things. The information is not on the page , so they must communicate with their partner to get it. This is a true communicative </a:t>
            </a:r>
            <a:r>
              <a:rPr lang="en-US" dirty="0" smtClean="0">
                <a:latin typeface="Times New Roman" panose="02020603050405020304" pitchFamily="18" charset="0"/>
                <a:cs typeface="Times New Roman" panose="02020603050405020304" pitchFamily="18" charset="0"/>
              </a:rPr>
              <a:t>activity.</a:t>
            </a:r>
          </a:p>
          <a:p>
            <a:pPr algn="just"/>
            <a:r>
              <a:rPr lang="en-US" dirty="0">
                <a:latin typeface="Times New Roman" panose="02020603050405020304" pitchFamily="18" charset="0"/>
                <a:cs typeface="Times New Roman" panose="02020603050405020304" pitchFamily="18" charset="0"/>
              </a:rPr>
              <a:t>Not all communicative activities are </a:t>
            </a:r>
            <a:r>
              <a:rPr lang="en-US" dirty="0" err="1">
                <a:latin typeface="Times New Roman" panose="02020603050405020304" pitchFamily="18" charset="0"/>
                <a:cs typeface="Times New Roman" panose="02020603050405020304" pitchFamily="18" charset="0"/>
              </a:rPr>
              <a:t>pairwork</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not all involve speaking .In SB7 unit 7 lesson 1 activity 6  for example the students are making predictions about their classmates .This is a communicative writing </a:t>
            </a:r>
            <a:r>
              <a:rPr lang="en-US" dirty="0" smtClean="0">
                <a:latin typeface="Times New Roman" panose="02020603050405020304" pitchFamily="18" charset="0"/>
                <a:cs typeface="Times New Roman" panose="02020603050405020304" pitchFamily="18" charset="0"/>
              </a:rPr>
              <a:t>activity. The </a:t>
            </a:r>
            <a:r>
              <a:rPr lang="en-US" dirty="0">
                <a:latin typeface="Times New Roman" panose="02020603050405020304" pitchFamily="18" charset="0"/>
                <a:cs typeface="Times New Roman" panose="02020603050405020304" pitchFamily="18" charset="0"/>
              </a:rPr>
              <a:t>students are producing  sentences from their own ideas, not simply combining information which is already on the SB page.</a:t>
            </a:r>
          </a:p>
          <a:p>
            <a:endParaRPr lang="en-US" dirty="0"/>
          </a:p>
          <a:p>
            <a:endParaRPr lang="en-US" dirty="0"/>
          </a:p>
        </p:txBody>
      </p:sp>
    </p:spTree>
    <p:extLst>
      <p:ext uri="{BB962C8B-B14F-4D97-AF65-F5344CB8AC3E}">
        <p14:creationId xmlns:p14="http://schemas.microsoft.com/office/powerpoint/2010/main" val="427187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does Sunrise use the Communicative Approach</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Many of  the practice and skill activities in Sunrise use different aspects of the communicative approach .Here are some examples:</a:t>
            </a:r>
          </a:p>
          <a:p>
            <a:r>
              <a:rPr lang="en-US" dirty="0">
                <a:latin typeface="Times New Roman" panose="02020603050405020304" pitchFamily="18" charset="0"/>
                <a:cs typeface="Times New Roman" panose="02020603050405020304" pitchFamily="18" charset="0"/>
              </a:rPr>
              <a:t>  SB 6 Unit 3 Lesson 2 Activity 5    </a:t>
            </a:r>
          </a:p>
          <a:p>
            <a:r>
              <a:rPr lang="en-US" dirty="0">
                <a:latin typeface="Times New Roman" panose="02020603050405020304" pitchFamily="18" charset="0"/>
                <a:cs typeface="Times New Roman" panose="02020603050405020304" pitchFamily="18" charset="0"/>
              </a:rPr>
              <a:t>   The students talk about what there  is in a picture then write about  what there is in their own classroom.</a:t>
            </a:r>
          </a:p>
          <a:p>
            <a:r>
              <a:rPr lang="en-US" dirty="0">
                <a:latin typeface="Times New Roman" panose="02020603050405020304" pitchFamily="18" charset="0"/>
                <a:cs typeface="Times New Roman" panose="02020603050405020304" pitchFamily="18" charset="0"/>
              </a:rPr>
              <a:t>SB 6 Unit 5 Lesson 4 Activity 3     </a:t>
            </a:r>
          </a:p>
          <a:p>
            <a:r>
              <a:rPr lang="en-US" dirty="0">
                <a:latin typeface="Times New Roman" panose="02020603050405020304" pitchFamily="18" charset="0"/>
                <a:cs typeface="Times New Roman" panose="02020603050405020304" pitchFamily="18" charset="0"/>
              </a:rPr>
              <a:t> the students act out the parts of an information</a:t>
            </a:r>
          </a:p>
          <a:p>
            <a:r>
              <a:rPr lang="en-US" dirty="0">
                <a:latin typeface="Times New Roman" panose="02020603050405020304" pitchFamily="18" charset="0"/>
                <a:cs typeface="Times New Roman" panose="02020603050405020304" pitchFamily="18" charset="0"/>
              </a:rPr>
              <a:t> Officer and a tourist asking for   information.</a:t>
            </a:r>
          </a:p>
          <a:p>
            <a:r>
              <a:rPr lang="en-US" dirty="0">
                <a:latin typeface="Times New Roman" panose="02020603050405020304" pitchFamily="18" charset="0"/>
                <a:cs typeface="Times New Roman" panose="02020603050405020304" pitchFamily="18" charset="0"/>
              </a:rPr>
              <a:t>SB 6 Unit 6Lesson 2 Activity 8  </a:t>
            </a:r>
          </a:p>
          <a:p>
            <a:r>
              <a:rPr lang="en-US" dirty="0">
                <a:latin typeface="Times New Roman" panose="02020603050405020304" pitchFamily="18" charset="0"/>
                <a:cs typeface="Times New Roman" panose="02020603050405020304" pitchFamily="18" charset="0"/>
              </a:rPr>
              <a:t>   the students write an email to a pal    about things they like doing. </a:t>
            </a:r>
          </a:p>
        </p:txBody>
      </p:sp>
    </p:spTree>
    <p:extLst>
      <p:ext uri="{BB962C8B-B14F-4D97-AF65-F5344CB8AC3E}">
        <p14:creationId xmlns:p14="http://schemas.microsoft.com/office/powerpoint/2010/main" val="250706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Roles of Textbook</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algn="just">
              <a:lnSpc>
                <a:spcPct val="100000"/>
              </a:lnSpc>
              <a:spcBef>
                <a:spcPct val="20000"/>
              </a:spcBef>
            </a:pPr>
            <a:r>
              <a:rPr lang="en-US" sz="2200" dirty="0">
                <a:solidFill>
                  <a:prstClr val="black"/>
                </a:solidFill>
                <a:latin typeface="Times New Roman" pitchFamily="18" charset="0"/>
                <a:cs typeface="Times New Roman" pitchFamily="18" charset="0"/>
              </a:rPr>
              <a:t>Indeed, teachers and students also need a source to be used as guidance in the classroom. Therefore, textbooks  become  the  main sources on daily  basis.  However,  textbooks must be used appropriately in order to  achieve the objectives. Here are some  of the roles  of textbook in teaching. </a:t>
            </a:r>
          </a:p>
          <a:p>
            <a:pPr marL="342900" lvl="0" indent="-342900" algn="just">
              <a:lnSpc>
                <a:spcPct val="100000"/>
              </a:lnSpc>
              <a:spcBef>
                <a:spcPct val="20000"/>
              </a:spcBef>
            </a:pPr>
            <a:r>
              <a:rPr lang="en-US" sz="2200" dirty="0">
                <a:solidFill>
                  <a:prstClr val="black"/>
                </a:solidFill>
                <a:latin typeface="Times New Roman" pitchFamily="18" charset="0"/>
                <a:cs typeface="Times New Roman" pitchFamily="18" charset="0"/>
              </a:rPr>
              <a:t>Firstly,  a  textbook  is  an  </a:t>
            </a:r>
            <a:r>
              <a:rPr lang="en-US" sz="2200" u="sng" dirty="0">
                <a:solidFill>
                  <a:prstClr val="black"/>
                </a:solidFill>
                <a:latin typeface="Times New Roman" pitchFamily="18" charset="0"/>
                <a:cs typeface="Times New Roman" pitchFamily="18" charset="0"/>
              </a:rPr>
              <a:t>aid factor </a:t>
            </a:r>
            <a:r>
              <a:rPr lang="en-US" sz="2200" dirty="0">
                <a:solidFill>
                  <a:prstClr val="black"/>
                </a:solidFill>
                <a:latin typeface="Times New Roman" pitchFamily="18" charset="0"/>
                <a:cs typeface="Times New Roman" pitchFamily="18" charset="0"/>
              </a:rPr>
              <a:t>of teaching and learning. textbook  is  an  almost  universal  element  of  teaching  and guidance for a teacher, a memory aid for pupils, and a permanent record for measuring what has  been  learnt. </a:t>
            </a:r>
          </a:p>
          <a:p>
            <a:pPr marL="342900" lvl="0" indent="-342900" algn="just">
              <a:lnSpc>
                <a:spcPct val="100000"/>
              </a:lnSpc>
              <a:spcBef>
                <a:spcPct val="20000"/>
              </a:spcBef>
            </a:pPr>
            <a:r>
              <a:rPr lang="en-US" sz="2200" dirty="0">
                <a:solidFill>
                  <a:prstClr val="black"/>
                </a:solidFill>
                <a:latin typeface="Times New Roman" pitchFamily="18" charset="0"/>
                <a:cs typeface="Times New Roman" pitchFamily="18" charset="0"/>
              </a:rPr>
              <a:t> Secondly,  a  textbook  can  also  become  the  </a:t>
            </a:r>
            <a:r>
              <a:rPr lang="en-US" sz="2200" u="sng" dirty="0">
                <a:solidFill>
                  <a:prstClr val="black"/>
                </a:solidFill>
                <a:latin typeface="Times New Roman" pitchFamily="18" charset="0"/>
                <a:cs typeface="Times New Roman" pitchFamily="18" charset="0"/>
              </a:rPr>
              <a:t>supplement</a:t>
            </a:r>
            <a:r>
              <a:rPr lang="en-US" sz="2200" dirty="0">
                <a:solidFill>
                  <a:prstClr val="black"/>
                </a:solidFill>
                <a:latin typeface="Times New Roman" pitchFamily="18" charset="0"/>
                <a:cs typeface="Times New Roman" pitchFamily="18" charset="0"/>
              </a:rPr>
              <a:t>  for  teachers’ instruction in classroom. </a:t>
            </a:r>
          </a:p>
          <a:p>
            <a:pPr marL="342900" lvl="0" indent="-342900" algn="just">
              <a:lnSpc>
                <a:spcPct val="100000"/>
              </a:lnSpc>
              <a:spcBef>
                <a:spcPct val="20000"/>
              </a:spcBef>
            </a:pPr>
            <a:r>
              <a:rPr lang="en-US" sz="2200" dirty="0">
                <a:solidFill>
                  <a:prstClr val="black"/>
                </a:solidFill>
                <a:latin typeface="Times New Roman" pitchFamily="18" charset="0"/>
                <a:cs typeface="Times New Roman" pitchFamily="18" charset="0"/>
              </a:rPr>
              <a:t>Thirdly, a textbook for </a:t>
            </a:r>
            <a:r>
              <a:rPr lang="en-US" sz="2200" u="sng" dirty="0">
                <a:solidFill>
                  <a:prstClr val="black"/>
                </a:solidFill>
                <a:latin typeface="Times New Roman" pitchFamily="18" charset="0"/>
                <a:cs typeface="Times New Roman" pitchFamily="18" charset="0"/>
              </a:rPr>
              <a:t>inexperienced teachers </a:t>
            </a:r>
            <a:r>
              <a:rPr lang="en-US" sz="2200" dirty="0">
                <a:solidFill>
                  <a:prstClr val="black"/>
                </a:solidFill>
                <a:latin typeface="Times New Roman" pitchFamily="18" charset="0"/>
                <a:cs typeface="Times New Roman" pitchFamily="18" charset="0"/>
              </a:rPr>
              <a:t>can provide ideas on kinds of materials and techniques for teaching . In addition, a textbook can be </a:t>
            </a:r>
            <a:r>
              <a:rPr lang="en-US" sz="2200" u="sng" dirty="0">
                <a:solidFill>
                  <a:prstClr val="black"/>
                </a:solidFill>
                <a:latin typeface="Times New Roman" pitchFamily="18" charset="0"/>
                <a:cs typeface="Times New Roman" pitchFamily="18" charset="0"/>
              </a:rPr>
              <a:t>the guidance </a:t>
            </a:r>
            <a:r>
              <a:rPr lang="en-US" sz="2200" dirty="0">
                <a:solidFill>
                  <a:prstClr val="black"/>
                </a:solidFill>
                <a:latin typeface="Times New Roman" pitchFamily="18" charset="0"/>
                <a:cs typeface="Times New Roman" pitchFamily="18" charset="0"/>
              </a:rPr>
              <a:t>for teachers in giving the systematic  materials  for  the  students.</a:t>
            </a:r>
          </a:p>
          <a:p>
            <a:pPr algn="just"/>
            <a:endParaRPr lang="en-US" dirty="0"/>
          </a:p>
        </p:txBody>
      </p:sp>
    </p:spTree>
    <p:extLst>
      <p:ext uri="{BB962C8B-B14F-4D97-AF65-F5344CB8AC3E}">
        <p14:creationId xmlns:p14="http://schemas.microsoft.com/office/powerpoint/2010/main" val="3158751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does Sunrise use the Communicative Approach</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SB 6 Unit 7 Lesson 3 Activity 5    the students ask each other questions   to find out what they did last week.</a:t>
            </a:r>
          </a:p>
          <a:p>
            <a:pPr algn="just"/>
            <a:r>
              <a:rPr lang="en-US" dirty="0">
                <a:latin typeface="Times New Roman" panose="02020603050405020304" pitchFamily="18" charset="0"/>
                <a:cs typeface="Times New Roman" panose="02020603050405020304" pitchFamily="18" charset="0"/>
              </a:rPr>
              <a:t>SB 7 Unit 4Lesson 3 Activity 8 </a:t>
            </a:r>
          </a:p>
          <a:p>
            <a:pPr algn="just"/>
            <a:r>
              <a:rPr lang="en-US" dirty="0">
                <a:latin typeface="Times New Roman" panose="02020603050405020304" pitchFamily="18" charset="0"/>
                <a:cs typeface="Times New Roman" panose="02020603050405020304" pitchFamily="18" charset="0"/>
              </a:rPr>
              <a:t> the students think of a person on T.V and write a description of him /her then they read their description to another student ,who tries to guess who is it.</a:t>
            </a:r>
          </a:p>
          <a:p>
            <a:pPr algn="just"/>
            <a:r>
              <a:rPr lang="en-US" dirty="0">
                <a:latin typeface="Times New Roman" panose="02020603050405020304" pitchFamily="18" charset="0"/>
                <a:cs typeface="Times New Roman" panose="02020603050405020304" pitchFamily="18" charset="0"/>
              </a:rPr>
              <a:t>SB 7 Unit 6Lesson 3 Activity  5   </a:t>
            </a:r>
          </a:p>
          <a:p>
            <a:pPr algn="just"/>
            <a:r>
              <a:rPr lang="en-US" dirty="0">
                <a:latin typeface="Times New Roman" panose="02020603050405020304" pitchFamily="18" charset="0"/>
                <a:cs typeface="Times New Roman" panose="02020603050405020304" pitchFamily="18" charset="0"/>
              </a:rPr>
              <a:t>the students describes places in their own towns to each other. Their partner tries to guess which place it is.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531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Grammar in </a:t>
            </a:r>
            <a:r>
              <a:rPr lang="en-US" dirty="0" smtClean="0">
                <a:latin typeface="Times New Roman" panose="02020603050405020304" pitchFamily="18" charset="0"/>
                <a:cs typeface="Times New Roman" panose="02020603050405020304" pitchFamily="18" charset="0"/>
              </a:rPr>
              <a:t>Language Learning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What is the role of grammar in language learning?</a:t>
            </a:r>
          </a:p>
          <a:p>
            <a:pPr algn="just"/>
            <a:r>
              <a:rPr lang="en-US" dirty="0">
                <a:latin typeface="Times New Roman" panose="02020603050405020304" pitchFamily="18" charset="0"/>
                <a:cs typeface="Times New Roman" panose="02020603050405020304" pitchFamily="18" charset="0"/>
              </a:rPr>
              <a:t>When we focus on grammar points in an English course ,we are giving the students the tools they need to combine individuals words to make sentences .</a:t>
            </a:r>
          </a:p>
          <a:p>
            <a:pPr algn="just"/>
            <a:r>
              <a:rPr lang="en-US" dirty="0">
                <a:latin typeface="Times New Roman" panose="02020603050405020304" pitchFamily="18" charset="0"/>
                <a:cs typeface="Times New Roman" panose="02020603050405020304" pitchFamily="18" charset="0"/>
              </a:rPr>
              <a:t>Grammar is used as the basis for a course .Most courses cover several grammar points in each unit .For example in Sunrise 7 </a:t>
            </a:r>
          </a:p>
          <a:p>
            <a:pPr algn="just"/>
            <a:r>
              <a:rPr lang="en-US" dirty="0">
                <a:latin typeface="Times New Roman" panose="02020603050405020304" pitchFamily="18" charset="0"/>
                <a:cs typeface="Times New Roman" panose="02020603050405020304" pitchFamily="18" charset="0"/>
              </a:rPr>
              <a:t>Unit 4 covers :    can in Lesson one</a:t>
            </a:r>
          </a:p>
          <a:p>
            <a:pPr algn="just"/>
            <a:r>
              <a:rPr lang="en-US" dirty="0">
                <a:latin typeface="Times New Roman" panose="02020603050405020304" pitchFamily="18" charset="0"/>
                <a:cs typeface="Times New Roman" panose="02020603050405020304" pitchFamily="18" charset="0"/>
              </a:rPr>
              <a:t>Present continuous questions and negative in Lesson 2</a:t>
            </a:r>
          </a:p>
          <a:p>
            <a:pPr algn="just"/>
            <a:r>
              <a:rPr lang="en-US" dirty="0">
                <a:latin typeface="Times New Roman" panose="02020603050405020304" pitchFamily="18" charset="0"/>
                <a:cs typeface="Times New Roman" panose="02020603050405020304" pitchFamily="18" charset="0"/>
              </a:rPr>
              <a:t>Possessive  s’ ,  possessive pronouns and   whose ..?in Lesson 3.</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851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Grammar in </a:t>
            </a:r>
            <a:r>
              <a:rPr lang="en-US" dirty="0" smtClean="0">
                <a:latin typeface="Times New Roman" panose="02020603050405020304" pitchFamily="18" charset="0"/>
                <a:cs typeface="Times New Roman" panose="02020603050405020304" pitchFamily="18" charset="0"/>
              </a:rPr>
              <a:t>Language Learning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274320" lvl="0" indent="-274320" algn="just">
              <a:lnSpc>
                <a:spcPct val="100000"/>
              </a:lnSpc>
              <a:spcBef>
                <a:spcPct val="20000"/>
              </a:spcBef>
              <a:buClr>
                <a:srgbClr val="0BD0D9"/>
              </a:buClr>
              <a:buSzPct val="95000"/>
              <a:buFont typeface="Wingdings 2"/>
              <a:buChar char=""/>
            </a:pPr>
            <a:r>
              <a:rPr lang="en-US" sz="2200" dirty="0">
                <a:solidFill>
                  <a:prstClr val="black"/>
                </a:solidFill>
                <a:latin typeface="Constantia"/>
              </a:rPr>
              <a:t>In the EFL class we are talking about very simple grammar terminology  which the students can understand :</a:t>
            </a:r>
          </a:p>
          <a:p>
            <a:pPr marL="274320" lvl="0" indent="-274320" algn="just">
              <a:lnSpc>
                <a:spcPct val="100000"/>
              </a:lnSpc>
              <a:spcBef>
                <a:spcPct val="20000"/>
              </a:spcBef>
              <a:buClr>
                <a:srgbClr val="0BD0D9"/>
              </a:buClr>
              <a:buSzPct val="95000"/>
              <a:buFont typeface="Wingdings 2"/>
              <a:buChar char=""/>
            </a:pPr>
            <a:r>
              <a:rPr lang="en-US" sz="2200" dirty="0">
                <a:solidFill>
                  <a:prstClr val="black"/>
                </a:solidFill>
                <a:latin typeface="Constantia"/>
              </a:rPr>
              <a:t>Names f tenses </a:t>
            </a:r>
          </a:p>
          <a:p>
            <a:pPr marL="274320" lvl="0" indent="-274320" algn="just">
              <a:lnSpc>
                <a:spcPct val="100000"/>
              </a:lnSpc>
              <a:spcBef>
                <a:spcPct val="20000"/>
              </a:spcBef>
              <a:buClr>
                <a:srgbClr val="0BD0D9"/>
              </a:buClr>
              <a:buSzPct val="95000"/>
              <a:buFont typeface="Wingdings 2"/>
              <a:buChar char=""/>
            </a:pPr>
            <a:r>
              <a:rPr lang="en-US" sz="2200" dirty="0">
                <a:solidFill>
                  <a:prstClr val="black"/>
                </a:solidFill>
                <a:latin typeface="Constantia"/>
              </a:rPr>
              <a:t>Grammar terms for words :noun , adjective ,verb</a:t>
            </a:r>
            <a:r>
              <a:rPr lang="en-US" sz="2200" dirty="0" smtClean="0">
                <a:solidFill>
                  <a:prstClr val="black"/>
                </a:solidFill>
                <a:latin typeface="Constantia"/>
              </a:rPr>
              <a:t>,…etc.</a:t>
            </a:r>
            <a:endParaRPr lang="en-US" sz="2200" dirty="0">
              <a:solidFill>
                <a:prstClr val="black"/>
              </a:solidFill>
              <a:latin typeface="Constantia"/>
            </a:endParaRPr>
          </a:p>
          <a:p>
            <a:pPr marL="274320" lvl="0" indent="-274320" algn="just">
              <a:lnSpc>
                <a:spcPct val="100000"/>
              </a:lnSpc>
              <a:spcBef>
                <a:spcPct val="20000"/>
              </a:spcBef>
              <a:buClr>
                <a:srgbClr val="0BD0D9"/>
              </a:buClr>
              <a:buSzPct val="95000"/>
              <a:buNone/>
            </a:pPr>
            <a:r>
              <a:rPr lang="en-US" sz="2200" dirty="0">
                <a:solidFill>
                  <a:prstClr val="black"/>
                </a:solidFill>
                <a:latin typeface="Constantia"/>
              </a:rPr>
              <a:t>  In Sunrise 7 unit 4 for example there are the following grammar terms  in the lessons : </a:t>
            </a:r>
          </a:p>
          <a:p>
            <a:pPr marL="274320" lvl="0" indent="-274320" algn="just">
              <a:lnSpc>
                <a:spcPct val="100000"/>
              </a:lnSpc>
              <a:spcBef>
                <a:spcPct val="20000"/>
              </a:spcBef>
              <a:buClr>
                <a:srgbClr val="0BD0D9"/>
              </a:buClr>
              <a:buSzPct val="95000"/>
              <a:buNone/>
            </a:pPr>
            <a:r>
              <a:rPr lang="en-US" sz="2200" i="1" dirty="0">
                <a:solidFill>
                  <a:prstClr val="black"/>
                </a:solidFill>
                <a:latin typeface="Constantia"/>
              </a:rPr>
              <a:t>   Singular/Plural</a:t>
            </a:r>
          </a:p>
          <a:p>
            <a:pPr marL="274320" lvl="0" indent="-274320" algn="just">
              <a:lnSpc>
                <a:spcPct val="100000"/>
              </a:lnSpc>
              <a:spcBef>
                <a:spcPct val="20000"/>
              </a:spcBef>
              <a:buClr>
                <a:srgbClr val="0BD0D9"/>
              </a:buClr>
              <a:buSzPct val="95000"/>
              <a:buNone/>
            </a:pPr>
            <a:r>
              <a:rPr lang="en-US" sz="2200" i="1" dirty="0">
                <a:solidFill>
                  <a:prstClr val="black"/>
                </a:solidFill>
                <a:latin typeface="Constantia"/>
              </a:rPr>
              <a:t>  Can statements</a:t>
            </a:r>
          </a:p>
          <a:p>
            <a:pPr marL="274320" lvl="0" indent="-274320" algn="just">
              <a:lnSpc>
                <a:spcPct val="100000"/>
              </a:lnSpc>
              <a:spcBef>
                <a:spcPct val="20000"/>
              </a:spcBef>
              <a:buClr>
                <a:srgbClr val="0BD0D9"/>
              </a:buClr>
              <a:buSzPct val="95000"/>
              <a:buNone/>
            </a:pPr>
            <a:r>
              <a:rPr lang="en-US" sz="2200" i="1" dirty="0">
                <a:solidFill>
                  <a:prstClr val="black"/>
                </a:solidFill>
                <a:latin typeface="Constantia"/>
              </a:rPr>
              <a:t>  Can questions </a:t>
            </a:r>
          </a:p>
          <a:p>
            <a:pPr marL="274320" lvl="0" indent="-274320" algn="just">
              <a:lnSpc>
                <a:spcPct val="100000"/>
              </a:lnSpc>
              <a:spcBef>
                <a:spcPct val="20000"/>
              </a:spcBef>
              <a:buClr>
                <a:srgbClr val="0BD0D9"/>
              </a:buClr>
              <a:buSzPct val="95000"/>
              <a:buNone/>
            </a:pPr>
            <a:r>
              <a:rPr lang="en-US" sz="2200" i="1" dirty="0">
                <a:solidFill>
                  <a:prstClr val="black"/>
                </a:solidFill>
                <a:latin typeface="Constantia"/>
              </a:rPr>
              <a:t>Can short answer </a:t>
            </a:r>
          </a:p>
          <a:p>
            <a:pPr marL="274320" lvl="0" indent="-274320" algn="just">
              <a:lnSpc>
                <a:spcPct val="100000"/>
              </a:lnSpc>
              <a:spcBef>
                <a:spcPct val="20000"/>
              </a:spcBef>
              <a:buClr>
                <a:srgbClr val="0BD0D9"/>
              </a:buClr>
              <a:buSzPct val="95000"/>
              <a:buNone/>
            </a:pPr>
            <a:r>
              <a:rPr lang="en-US" sz="2200" i="1" dirty="0">
                <a:solidFill>
                  <a:prstClr val="black"/>
                </a:solidFill>
                <a:latin typeface="Constantia"/>
              </a:rPr>
              <a:t>Present  continuous negative </a:t>
            </a:r>
          </a:p>
          <a:p>
            <a:pPr marL="274320" lvl="0" indent="-274320" algn="just">
              <a:lnSpc>
                <a:spcPct val="100000"/>
              </a:lnSpc>
              <a:spcBef>
                <a:spcPct val="20000"/>
              </a:spcBef>
              <a:buClr>
                <a:srgbClr val="0BD0D9"/>
              </a:buClr>
              <a:buSzPct val="95000"/>
              <a:buNone/>
            </a:pPr>
            <a:r>
              <a:rPr lang="en-US" sz="2200" i="1" dirty="0">
                <a:solidFill>
                  <a:prstClr val="black"/>
                </a:solidFill>
                <a:latin typeface="Constantia"/>
              </a:rPr>
              <a:t>Present  continuous questions </a:t>
            </a:r>
          </a:p>
          <a:p>
            <a:pPr marL="274320" lvl="0" indent="-274320" algn="just">
              <a:lnSpc>
                <a:spcPct val="100000"/>
              </a:lnSpc>
              <a:spcBef>
                <a:spcPct val="20000"/>
              </a:spcBef>
              <a:buClr>
                <a:srgbClr val="0BD0D9"/>
              </a:buClr>
              <a:buSzPct val="95000"/>
              <a:buNone/>
            </a:pPr>
            <a:r>
              <a:rPr lang="en-US" sz="2200" i="1" dirty="0">
                <a:solidFill>
                  <a:prstClr val="black"/>
                </a:solidFill>
                <a:latin typeface="Constantia"/>
              </a:rPr>
              <a:t>Present  continuous short answers</a:t>
            </a:r>
          </a:p>
          <a:p>
            <a:endParaRPr lang="en-US" dirty="0"/>
          </a:p>
        </p:txBody>
      </p:sp>
    </p:spTree>
    <p:extLst>
      <p:ext uri="{BB962C8B-B14F-4D97-AF65-F5344CB8AC3E}">
        <p14:creationId xmlns:p14="http://schemas.microsoft.com/office/powerpoint/2010/main" val="3530831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Grammar in </a:t>
            </a:r>
            <a:r>
              <a:rPr lang="en-US" dirty="0" smtClean="0">
                <a:latin typeface="Times New Roman" panose="02020603050405020304" pitchFamily="18" charset="0"/>
                <a:cs typeface="Times New Roman" panose="02020603050405020304" pitchFamily="18" charset="0"/>
              </a:rPr>
              <a:t>Language Learning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itchFamily="18" charset="0"/>
                <a:cs typeface="Times New Roman" pitchFamily="18" charset="0"/>
              </a:rPr>
              <a:t>Do our students really need to know grammar rules ? there  has always been disagreement about the role of grammar rules :</a:t>
            </a:r>
          </a:p>
          <a:p>
            <a:pPr algn="just">
              <a:buNone/>
            </a:pPr>
            <a:r>
              <a:rPr lang="en-US" dirty="0">
                <a:latin typeface="Times New Roman" pitchFamily="18" charset="0"/>
                <a:cs typeface="Times New Roman" pitchFamily="18" charset="0"/>
              </a:rPr>
              <a:t>1- the no-grammar approach : students don’t need to know any grammar rules ,it’s just confusing ,difficult and  it doesn’t help them.</a:t>
            </a:r>
          </a:p>
          <a:p>
            <a:pPr algn="just">
              <a:buNone/>
            </a:pPr>
            <a:r>
              <a:rPr lang="en-US" dirty="0">
                <a:latin typeface="Times New Roman" pitchFamily="18" charset="0"/>
                <a:cs typeface="Times New Roman" pitchFamily="18" charset="0"/>
              </a:rPr>
              <a:t>2- the grammar –based approach :students can not  learn a second language without knowing and being able to say ,detailed grammar rules .</a:t>
            </a:r>
          </a:p>
          <a:p>
            <a:pPr algn="just">
              <a:buNone/>
            </a:pPr>
            <a:r>
              <a:rPr lang="en-US" dirty="0">
                <a:latin typeface="Times New Roman" pitchFamily="18" charset="0"/>
                <a:cs typeface="Times New Roman" pitchFamily="18" charset="0"/>
              </a:rPr>
              <a:t>Example : Language courses from 1920 to 1950</a:t>
            </a:r>
          </a:p>
          <a:p>
            <a:pPr algn="just">
              <a:buNone/>
            </a:pPr>
            <a:r>
              <a:rPr lang="en-US" dirty="0">
                <a:latin typeface="Times New Roman" pitchFamily="18" charset="0"/>
                <a:cs typeface="Times New Roman" pitchFamily="18" charset="0"/>
              </a:rPr>
              <a:t>  some students feel at  home with grammar rules and like to use </a:t>
            </a:r>
            <a:r>
              <a:rPr lang="en-US" dirty="0" err="1">
                <a:latin typeface="Times New Roman" pitchFamily="18" charset="0"/>
                <a:cs typeface="Times New Roman" pitchFamily="18" charset="0"/>
              </a:rPr>
              <a:t>them.There’s</a:t>
            </a:r>
            <a:r>
              <a:rPr lang="en-US" dirty="0">
                <a:latin typeface="Times New Roman" pitchFamily="18" charset="0"/>
                <a:cs typeface="Times New Roman" pitchFamily="18" charset="0"/>
              </a:rPr>
              <a:t> no problem about using grammar with these students.</a:t>
            </a:r>
          </a:p>
          <a:p>
            <a:pPr algn="just"/>
            <a:endParaRPr lang="en-US" dirty="0"/>
          </a:p>
        </p:txBody>
      </p:sp>
    </p:spTree>
    <p:extLst>
      <p:ext uri="{BB962C8B-B14F-4D97-AF65-F5344CB8AC3E}">
        <p14:creationId xmlns:p14="http://schemas.microsoft.com/office/powerpoint/2010/main" val="3904111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Grammar in Language Learning</a:t>
            </a:r>
          </a:p>
        </p:txBody>
      </p:sp>
      <p:sp>
        <p:nvSpPr>
          <p:cNvPr id="3" name="Content Placeholder 2"/>
          <p:cNvSpPr>
            <a:spLocks noGrp="1"/>
          </p:cNvSpPr>
          <p:nvPr>
            <p:ph idx="1"/>
          </p:nvPr>
        </p:nvSpPr>
        <p:spPr/>
        <p:txBody>
          <a:bodyPr/>
          <a:lstStyle/>
          <a:p>
            <a:pPr marL="274320" lvl="0" indent="-274320" algn="just">
              <a:lnSpc>
                <a:spcPct val="100000"/>
              </a:lnSpc>
              <a:spcBef>
                <a:spcPct val="20000"/>
              </a:spcBef>
              <a:buClr>
                <a:srgbClr val="0BD0D9"/>
              </a:buClr>
              <a:buSzPct val="95000"/>
              <a:buFont typeface="Wingdings 2"/>
              <a:buChar char=""/>
            </a:pPr>
            <a:r>
              <a:rPr lang="en-US" sz="2600" dirty="0">
                <a:solidFill>
                  <a:prstClr val="black"/>
                </a:solidFill>
                <a:latin typeface="Times New Roman" panose="02020603050405020304" pitchFamily="18" charset="0"/>
                <a:cs typeface="Times New Roman" panose="02020603050405020304" pitchFamily="18" charset="0"/>
              </a:rPr>
              <a:t>Some other students dislike grammar rules ,they don’t understand them or they feel that rules stop them from using the language naturally. With these students it is important to concentrate on using the language. Long grammatical explanations won’t help them.</a:t>
            </a:r>
          </a:p>
          <a:p>
            <a:pPr marL="274320" lvl="0" indent="-274320" algn="just">
              <a:lnSpc>
                <a:spcPct val="100000"/>
              </a:lnSpc>
              <a:spcBef>
                <a:spcPct val="20000"/>
              </a:spcBef>
              <a:buClr>
                <a:srgbClr val="0BD0D9"/>
              </a:buClr>
              <a:buSzPct val="95000"/>
              <a:buFont typeface="Wingdings 2"/>
              <a:buChar char=""/>
            </a:pPr>
            <a:r>
              <a:rPr lang="en-US" sz="2600" dirty="0">
                <a:solidFill>
                  <a:prstClr val="black"/>
                </a:solidFill>
                <a:latin typeface="Times New Roman" panose="02020603050405020304" pitchFamily="18" charset="0"/>
                <a:cs typeface="Times New Roman" panose="02020603050405020304" pitchFamily="18" charset="0"/>
              </a:rPr>
              <a:t>However ,most students benefit from a knowledge of  simple grammar rules. It helps them:</a:t>
            </a:r>
          </a:p>
          <a:p>
            <a:pPr marL="274320" lvl="0" indent="-274320" algn="just">
              <a:lnSpc>
                <a:spcPct val="100000"/>
              </a:lnSpc>
              <a:spcBef>
                <a:spcPct val="20000"/>
              </a:spcBef>
              <a:buClr>
                <a:srgbClr val="0BD0D9"/>
              </a:buClr>
              <a:buSzPct val="95000"/>
              <a:buFont typeface="Wingdings 2"/>
              <a:buChar char=""/>
            </a:pPr>
            <a:r>
              <a:rPr lang="en-US" sz="2600" dirty="0">
                <a:solidFill>
                  <a:prstClr val="black"/>
                </a:solidFill>
                <a:latin typeface="Times New Roman" panose="02020603050405020304" pitchFamily="18" charset="0"/>
                <a:cs typeface="Times New Roman" panose="02020603050405020304" pitchFamily="18" charset="0"/>
              </a:rPr>
              <a:t>-monitor themselves as they speak or write ,so that they express themselves correctly</a:t>
            </a:r>
          </a:p>
          <a:p>
            <a:pPr marL="274320" lvl="0" indent="-274320" algn="just">
              <a:lnSpc>
                <a:spcPct val="100000"/>
              </a:lnSpc>
              <a:spcBef>
                <a:spcPct val="20000"/>
              </a:spcBef>
              <a:buClr>
                <a:srgbClr val="0BD0D9"/>
              </a:buClr>
              <a:buSzPct val="95000"/>
              <a:buFont typeface="Wingdings 2"/>
              <a:buChar char=""/>
            </a:pPr>
            <a:r>
              <a:rPr lang="en-US" sz="2600" dirty="0">
                <a:solidFill>
                  <a:prstClr val="black"/>
                </a:solidFill>
                <a:latin typeface="Times New Roman" panose="02020603050405020304" pitchFamily="18" charset="0"/>
                <a:cs typeface="Times New Roman" panose="02020603050405020304" pitchFamily="18" charset="0"/>
              </a:rPr>
              <a:t>-correct themselves when they make a mistake </a:t>
            </a:r>
            <a:r>
              <a:rPr lang="en-US" sz="2600" dirty="0">
                <a:solidFill>
                  <a:prstClr val="black"/>
                </a:solidFill>
                <a:latin typeface="Constantia"/>
              </a:rPr>
              <a:t>. </a:t>
            </a:r>
          </a:p>
          <a:p>
            <a:pPr marL="274320" lvl="0" indent="-274320">
              <a:lnSpc>
                <a:spcPct val="100000"/>
              </a:lnSpc>
              <a:spcBef>
                <a:spcPct val="20000"/>
              </a:spcBef>
              <a:buClr>
                <a:srgbClr val="0BD0D9"/>
              </a:buClr>
              <a:buSzPct val="95000"/>
              <a:buFont typeface="Wingdings 2"/>
              <a:buChar char=""/>
            </a:pPr>
            <a:endParaRPr lang="en-US" sz="2600" dirty="0">
              <a:solidFill>
                <a:prstClr val="black"/>
              </a:solidFill>
              <a:latin typeface="Constantia"/>
            </a:endParaRPr>
          </a:p>
          <a:p>
            <a:endParaRPr lang="en-US" dirty="0"/>
          </a:p>
        </p:txBody>
      </p:sp>
    </p:spTree>
    <p:extLst>
      <p:ext uri="{BB962C8B-B14F-4D97-AF65-F5344CB8AC3E}">
        <p14:creationId xmlns:p14="http://schemas.microsoft.com/office/powerpoint/2010/main" val="33472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Grammar in </a:t>
            </a:r>
            <a:r>
              <a:rPr lang="en-US" dirty="0" smtClean="0">
                <a:latin typeface="Times New Roman" panose="02020603050405020304" pitchFamily="18" charset="0"/>
                <a:cs typeface="Times New Roman" panose="02020603050405020304" pitchFamily="18" charset="0"/>
              </a:rPr>
              <a:t>Language Learning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The stages of learning new grammar</a:t>
            </a:r>
          </a:p>
          <a:p>
            <a:pPr algn="just"/>
            <a:r>
              <a:rPr lang="en-US" dirty="0">
                <a:latin typeface="Times New Roman" panose="02020603050405020304" pitchFamily="18" charset="0"/>
                <a:cs typeface="Times New Roman" panose="02020603050405020304" pitchFamily="18" charset="0"/>
              </a:rPr>
              <a:t>  There are different stages of learning new grammar</a:t>
            </a:r>
          </a:p>
          <a:p>
            <a:pPr algn="just"/>
            <a:r>
              <a:rPr lang="en-US" dirty="0">
                <a:latin typeface="Times New Roman" panose="02020603050405020304" pitchFamily="18" charset="0"/>
                <a:cs typeface="Times New Roman" panose="02020603050405020304" pitchFamily="18" charset="0"/>
              </a:rPr>
              <a:t>1- listening –students need to hear examples of the new grammar .They may be reading the examples at the same time .</a:t>
            </a:r>
          </a:p>
          <a:p>
            <a:pPr algn="just"/>
            <a:r>
              <a:rPr lang="en-US" dirty="0">
                <a:latin typeface="Times New Roman" panose="02020603050405020304" pitchFamily="18" charset="0"/>
                <a:cs typeface="Times New Roman" panose="02020603050405020304" pitchFamily="18" charset="0"/>
              </a:rPr>
              <a:t>2- understanding the students need to understand the meaning of the new grammar .This can be done by using a picture ,an explanation ,a translation or from the context.</a:t>
            </a:r>
          </a:p>
          <a:p>
            <a:pPr algn="just"/>
            <a:r>
              <a:rPr lang="en-US" dirty="0">
                <a:latin typeface="Times New Roman" panose="02020603050405020304" pitchFamily="18" charset="0"/>
                <a:cs typeface="Times New Roman" panose="02020603050405020304" pitchFamily="18" charset="0"/>
              </a:rPr>
              <a:t>3 </a:t>
            </a:r>
            <a:r>
              <a:rPr lang="en-US" dirty="0" smtClean="0">
                <a:latin typeface="Times New Roman" panose="02020603050405020304" pitchFamily="18" charset="0"/>
                <a:cs typeface="Times New Roman" panose="02020603050405020304" pitchFamily="18" charset="0"/>
              </a:rPr>
              <a:t>-Speaking  </a:t>
            </a:r>
            <a:r>
              <a:rPr lang="en-US" dirty="0">
                <a:latin typeface="Times New Roman" panose="02020603050405020304" pitchFamily="18" charset="0"/>
                <a:cs typeface="Times New Roman" panose="02020603050405020304" pitchFamily="18" charset="0"/>
              </a:rPr>
              <a:t>the students need to say examples of the new grammar and use it correctly when they speak.</a:t>
            </a:r>
          </a:p>
          <a:p>
            <a:pPr algn="just"/>
            <a:r>
              <a:rPr lang="en-US" dirty="0">
                <a:latin typeface="Times New Roman" panose="02020603050405020304" pitchFamily="18" charset="0"/>
                <a:cs typeface="Times New Roman" panose="02020603050405020304" pitchFamily="18" charset="0"/>
              </a:rPr>
              <a:t>4-Reading </a:t>
            </a:r>
          </a:p>
          <a:p>
            <a:pPr algn="just"/>
            <a:r>
              <a:rPr lang="en-US" dirty="0">
                <a:latin typeface="Times New Roman" panose="02020603050405020304" pitchFamily="18" charset="0"/>
                <a:cs typeface="Times New Roman" panose="02020603050405020304" pitchFamily="18" charset="0"/>
              </a:rPr>
              <a:t>5-writing </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283490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Grammar in language learning</a:t>
            </a:r>
            <a:r>
              <a:rPr lang="en-US" dirty="0"/>
              <a:t> </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6-Recycling </a:t>
            </a:r>
          </a:p>
          <a:p>
            <a:pPr algn="just"/>
            <a:r>
              <a:rPr lang="en-US" dirty="0">
                <a:latin typeface="Times New Roman" panose="02020603050405020304" pitchFamily="18" charset="0"/>
                <a:cs typeface="Times New Roman" panose="02020603050405020304" pitchFamily="18" charset="0"/>
              </a:rPr>
              <a:t>In Sunrise PPP technique is used to present , practice   new grammar in class and produce them in their daily life situations.</a:t>
            </a:r>
          </a:p>
          <a:p>
            <a:pPr algn="just"/>
            <a:r>
              <a:rPr lang="en-US" dirty="0">
                <a:latin typeface="Times New Roman" panose="02020603050405020304" pitchFamily="18" charset="0"/>
                <a:cs typeface="Times New Roman" panose="02020603050405020304" pitchFamily="18" charset="0"/>
              </a:rPr>
              <a:t>Problems of learning new grammar</a:t>
            </a:r>
          </a:p>
          <a:p>
            <a:pPr algn="just"/>
            <a:r>
              <a:rPr lang="en-US" dirty="0">
                <a:latin typeface="Times New Roman" panose="02020603050405020304" pitchFamily="18" charset="0"/>
                <a:cs typeface="Times New Roman" panose="02020603050405020304" pitchFamily="18" charset="0"/>
              </a:rPr>
              <a:t>Students have the same problems with grammar as they do with vocabulary –</a:t>
            </a:r>
            <a:r>
              <a:rPr lang="en-US" dirty="0" smtClean="0">
                <a:latin typeface="Times New Roman" panose="02020603050405020304" pitchFamily="18" charset="0"/>
                <a:cs typeface="Times New Roman" panose="02020603050405020304" pitchFamily="18" charset="0"/>
              </a:rPr>
              <a:t>quantity, spelling, pronunciation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forgetting.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375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Classification of </a:t>
            </a:r>
            <a:r>
              <a:rPr lang="en-US" dirty="0" smtClean="0">
                <a:latin typeface="Times New Roman" panose="02020603050405020304" pitchFamily="18" charset="0"/>
                <a:cs typeface="Times New Roman" panose="02020603050405020304" pitchFamily="18" charset="0"/>
              </a:rPr>
              <a:t>Objectives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most commonly used system for classifying objectives is  the taxonomy  developed by Bloom. This system is divided into three major categories or domains of learning, the cognitive ,the affective ,and the psychomotor</a:t>
            </a:r>
            <a:r>
              <a:rPr lang="en-US" dirty="0" smtClean="0">
                <a:latin typeface="Times New Roman" panose="02020603050405020304" pitchFamily="18" charset="0"/>
                <a:cs typeface="Times New Roman" panose="02020603050405020304" pitchFamily="18" charset="0"/>
              </a:rPr>
              <a:t>. Each </a:t>
            </a:r>
            <a:r>
              <a:rPr lang="en-US" dirty="0">
                <a:latin typeface="Times New Roman" panose="02020603050405020304" pitchFamily="18" charset="0"/>
                <a:cs typeface="Times New Roman" panose="02020603050405020304" pitchFamily="18" charset="0"/>
              </a:rPr>
              <a:t>domain is arranged in hierarchal  order  from simple to complex .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525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Cognitive </a:t>
            </a:r>
            <a:r>
              <a:rPr lang="en-US" dirty="0" smtClean="0">
                <a:latin typeface="Times New Roman" panose="02020603050405020304" pitchFamily="18" charset="0"/>
                <a:cs typeface="Times New Roman" panose="02020603050405020304" pitchFamily="18" charset="0"/>
              </a:rPr>
              <a:t>Domain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objectives in this level are concerned with imparting knowledge and thinking skills. The objectives can range from simple recall of information to complex synthesis and the creation of new </a:t>
            </a:r>
            <a:r>
              <a:rPr lang="en-US" dirty="0" err="1">
                <a:latin typeface="Times New Roman" panose="02020603050405020304" pitchFamily="18" charset="0"/>
                <a:cs typeface="Times New Roman" panose="02020603050405020304" pitchFamily="18" charset="0"/>
              </a:rPr>
              <a:t>idea..This</a:t>
            </a:r>
            <a:r>
              <a:rPr lang="en-US" dirty="0">
                <a:latin typeface="Times New Roman" panose="02020603050405020304" pitchFamily="18" charset="0"/>
                <a:cs typeface="Times New Roman" panose="02020603050405020304" pitchFamily="18" charset="0"/>
              </a:rPr>
              <a:t> domain is concerned mainly with the subject matter content  the students are expect to learn.</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01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Affective </a:t>
            </a:r>
            <a:r>
              <a:rPr lang="en-US" dirty="0" smtClean="0">
                <a:latin typeface="Times New Roman" panose="02020603050405020304" pitchFamily="18" charset="0"/>
                <a:cs typeface="Times New Roman" panose="02020603050405020304" pitchFamily="18" charset="0"/>
              </a:rPr>
              <a:t>Domain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Objectives in the affective domain are concerned with emotional development. It deals with attitudes ,feelings and emotions. These objectives should be written in overt, observable terms and the behaviors must take place in a free-choice situation.</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4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Analysis is the process of breaking a complex topic or substance into smaller parts in order to gain a better understanding of it..</a:t>
            </a:r>
          </a:p>
          <a:p>
            <a:pPr algn="just"/>
            <a:r>
              <a:rPr lang="en-US" dirty="0" smtClean="0">
                <a:latin typeface="Times New Roman" panose="02020603050405020304" pitchFamily="18" charset="0"/>
                <a:cs typeface="Times New Roman" panose="02020603050405020304" pitchFamily="18" charset="0"/>
              </a:rPr>
              <a:t>detailed examination of the elements or structure of something.</a:t>
            </a:r>
          </a:p>
          <a:p>
            <a:pPr algn="just"/>
            <a:r>
              <a:rPr lang="en-US" dirty="0" smtClean="0">
                <a:latin typeface="Times New Roman" panose="02020603050405020304" pitchFamily="18" charset="0"/>
                <a:cs typeface="Times New Roman" panose="02020603050405020304" pitchFamily="18" charset="0"/>
              </a:rPr>
              <a:t>The  objective  of  the textbook  analysis  is  to  know  about  how  much a textbook meets  the  requirements  of  a good  EFL  textbook.</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95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Psychomotor Domain </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objectives in this domain are related to the development of muscular and motor skills and range from beginning to expert performances. Some examples of performance objectives ranging from simple to complex muscle control, that can be used in writing objectives in the psychomotor domain are: run ,walk</a:t>
            </a:r>
            <a:r>
              <a:rPr lang="en-US" dirty="0" smtClean="0">
                <a:latin typeface="Times New Roman" panose="02020603050405020304" pitchFamily="18" charset="0"/>
                <a:cs typeface="Times New Roman" panose="02020603050405020304" pitchFamily="18" charset="0"/>
              </a:rPr>
              <a:t>, measure, </a:t>
            </a:r>
            <a:r>
              <a:rPr lang="en-US" smtClean="0">
                <a:latin typeface="Times New Roman" panose="02020603050405020304" pitchFamily="18" charset="0"/>
                <a:cs typeface="Times New Roman" panose="02020603050405020304" pitchFamily="18" charset="0"/>
              </a:rPr>
              <a:t>construct, type </a:t>
            </a:r>
            <a:r>
              <a:rPr lang="en-US" dirty="0">
                <a:latin typeface="Times New Roman" panose="02020603050405020304" pitchFamily="18" charset="0"/>
                <a:cs typeface="Times New Roman" panose="02020603050405020304" pitchFamily="18" charset="0"/>
              </a:rPr>
              <a:t>and play .</a:t>
            </a:r>
          </a:p>
          <a:p>
            <a:endParaRPr lang="en-US" dirty="0"/>
          </a:p>
        </p:txBody>
      </p:sp>
    </p:spTree>
    <p:extLst>
      <p:ext uri="{BB962C8B-B14F-4D97-AF65-F5344CB8AC3E}">
        <p14:creationId xmlns:p14="http://schemas.microsoft.com/office/powerpoint/2010/main" val="814048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Levels of </a:t>
            </a:r>
            <a:r>
              <a:rPr lang="en-US" dirty="0" smtClean="0">
                <a:latin typeface="Times New Roman" panose="02020603050405020304" pitchFamily="18" charset="0"/>
                <a:cs typeface="Times New Roman" panose="02020603050405020304" pitchFamily="18" charset="0"/>
              </a:rPr>
              <a:t>Cognitive Domain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Learning intent in the cognitive domain ranges from simple recall of facts to complex synthesis of information and the creation of new ideas .As adopted from the work of Bloom et.al.(1956),six levels are included in the cognitive domain.</a:t>
            </a:r>
          </a:p>
          <a:p>
            <a:pPr algn="just"/>
            <a:r>
              <a:rPr lang="en-US" dirty="0" smtClean="0">
                <a:latin typeface="Times New Roman" panose="02020603050405020304" pitchFamily="18" charset="0"/>
                <a:cs typeface="Times New Roman" panose="02020603050405020304" pitchFamily="18" charset="0"/>
              </a:rPr>
              <a:t>Knowledge</a:t>
            </a:r>
          </a:p>
          <a:p>
            <a:pPr algn="just"/>
            <a:r>
              <a:rPr lang="en-US" dirty="0">
                <a:latin typeface="Times New Roman" panose="02020603050405020304" pitchFamily="18" charset="0"/>
                <a:cs typeface="Times New Roman" panose="02020603050405020304" pitchFamily="18" charset="0"/>
              </a:rPr>
              <a:t>Knowledge learning : refers to simple recall of information of previously learned material .This may include the recall of terminology, basic principles ,generalization and specific facts, such as dates ,events ,persons and places. No manipulation or interpretation of the learned material is required. Knowledge level objectives can be expressed with </a:t>
            </a:r>
          </a:p>
          <a:p>
            <a:pPr algn="just"/>
            <a:r>
              <a:rPr lang="en-US" dirty="0">
                <a:latin typeface="Times New Roman" panose="02020603050405020304" pitchFamily="18" charset="0"/>
                <a:cs typeface="Times New Roman" panose="02020603050405020304" pitchFamily="18" charset="0"/>
              </a:rPr>
              <a:t>     such verbs   identify</a:t>
            </a:r>
            <a:r>
              <a:rPr lang="en-US" dirty="0" smtClean="0">
                <a:latin typeface="Times New Roman" panose="02020603050405020304" pitchFamily="18" charset="0"/>
                <a:cs typeface="Times New Roman" panose="02020603050405020304" pitchFamily="18" charset="0"/>
              </a:rPr>
              <a:t>, define, list, match, write, state, name</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label and describe.</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831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  </a:t>
            </a:r>
            <a:r>
              <a:rPr lang="en-US" dirty="0" smtClean="0"/>
              <a:t>Level</a:t>
            </a:r>
            <a:endParaRPr lang="en-US" dirty="0"/>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This level is the lowest level of understanding and may involve changing the form of previously learned material and making simple interpretations. Abilities include translating material to new forms, explaining and summarizing material and estimating future trends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Comprehenion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objectives can be expressed with such words as translate, generalize, paraphrase ,rewrite ,summarize, </a:t>
            </a:r>
            <a:r>
              <a:rPr lang="en-US" dirty="0" smtClean="0">
                <a:latin typeface="Times New Roman" panose="02020603050405020304" pitchFamily="18" charset="0"/>
                <a:cs typeface="Times New Roman" panose="02020603050405020304" pitchFamily="18" charset="0"/>
              </a:rPr>
              <a:t>differentiate, </a:t>
            </a:r>
            <a:r>
              <a:rPr lang="en-US" dirty="0">
                <a:latin typeface="Times New Roman" panose="02020603050405020304" pitchFamily="18" charset="0"/>
                <a:cs typeface="Times New Roman" panose="02020603050405020304" pitchFamily="18" charset="0"/>
              </a:rPr>
              <a:t>defend and explain.</a:t>
            </a:r>
          </a:p>
          <a:p>
            <a:pPr algn="just"/>
            <a:r>
              <a:rPr lang="en-US" dirty="0">
                <a:latin typeface="Times New Roman" panose="02020603050405020304" pitchFamily="18" charset="0"/>
                <a:cs typeface="Times New Roman" panose="02020603050405020304" pitchFamily="18" charset="0"/>
              </a:rPr>
              <a:t>EX: After studying the civil war, the students will explain the conditions in South and North that led to the war.</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646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Application </a:t>
            </a:r>
            <a:r>
              <a:rPr lang="en-US" dirty="0" smtClean="0">
                <a:latin typeface="Times New Roman" panose="02020603050405020304" pitchFamily="18" charset="0"/>
                <a:cs typeface="Times New Roman" panose="02020603050405020304" pitchFamily="18" charset="0"/>
              </a:rPr>
              <a:t>Level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This level entails using the information in new and concrete situations .It may include the application of rules ,general ideas ,concepts , ,laws, principles and theories. This can be expressed with such verbs as : operate ,produce ,change, solve ,show, compute and prepare.</a:t>
            </a:r>
          </a:p>
          <a:p>
            <a:endParaRPr lang="en-US" dirty="0" smtClean="0"/>
          </a:p>
          <a:p>
            <a:endParaRPr lang="en-US" dirty="0"/>
          </a:p>
          <a:p>
            <a:endParaRPr lang="en-US" dirty="0" smtClean="0"/>
          </a:p>
          <a:p>
            <a:endParaRPr lang="en-US" dirty="0"/>
          </a:p>
          <a:p>
            <a:pPr marL="0" indent="0">
              <a:buNone/>
            </a:pPr>
            <a:r>
              <a:rPr lang="en-US" dirty="0" smtClean="0"/>
              <a:t> </a:t>
            </a:r>
          </a:p>
          <a:p>
            <a:endParaRPr lang="en-US" dirty="0"/>
          </a:p>
        </p:txBody>
      </p:sp>
    </p:spTree>
    <p:extLst>
      <p:ext uri="{BB962C8B-B14F-4D97-AF65-F5344CB8AC3E}">
        <p14:creationId xmlns:p14="http://schemas.microsoft.com/office/powerpoint/2010/main" val="3547286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Analysis </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Separates material or concepts into component parts so that its organizational structure may be understood. Distinguishes between facts and inferences.</a:t>
            </a:r>
          </a:p>
          <a:p>
            <a:pPr algn="just"/>
            <a:r>
              <a:rPr lang="en-US" dirty="0">
                <a:latin typeface="Times New Roman" panose="02020603050405020304" pitchFamily="18" charset="0"/>
                <a:cs typeface="Times New Roman" panose="02020603050405020304" pitchFamily="18" charset="0"/>
              </a:rPr>
              <a:t>Key Words: analyzes, breaks down, compares, contrasts, diagrams, deconstructs, differentiates, discriminates, distinguishes, identifies, illustrates, outlines, relates, selects and separates.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75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 </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Make judgments about the value of ideas or materials.</a:t>
            </a:r>
          </a:p>
          <a:p>
            <a:pPr algn="just"/>
            <a:r>
              <a:rPr lang="en-US" dirty="0">
                <a:latin typeface="Times New Roman" panose="02020603050405020304" pitchFamily="18" charset="0"/>
                <a:cs typeface="Times New Roman" panose="02020603050405020304" pitchFamily="18" charset="0"/>
              </a:rPr>
              <a:t>Examples: Select the most effective solution. Hire the most qualified candidate. Explain and justify a new budget.</a:t>
            </a:r>
          </a:p>
          <a:p>
            <a:pPr algn="just"/>
            <a:r>
              <a:rPr lang="en-US" dirty="0">
                <a:latin typeface="Times New Roman" panose="02020603050405020304" pitchFamily="18" charset="0"/>
                <a:cs typeface="Times New Roman" panose="02020603050405020304" pitchFamily="18" charset="0"/>
              </a:rPr>
              <a:t>Key Words: compares, concludes, contrasts, criticizes, defends, describes, discriminates, evaluates, explains, interprets, justifies, relates, summarizes and supports.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887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Factors Affecting Teaching-Learning Process</a:t>
            </a:r>
          </a:p>
        </p:txBody>
      </p:sp>
      <p:sp>
        <p:nvSpPr>
          <p:cNvPr id="3" name="Content Placeholder 2"/>
          <p:cNvSpPr>
            <a:spLocks noGrp="1"/>
          </p:cNvSpPr>
          <p:nvPr>
            <p:ph idx="1"/>
          </p:nvPr>
        </p:nvSpPr>
        <p:spPr/>
        <p:txBody>
          <a:bodyPr>
            <a:normAutofit fontScale="77500" lnSpcReduction="20000"/>
          </a:bodyPr>
          <a:lstStyle/>
          <a:p>
            <a:pPr marL="0" marR="0" algn="just">
              <a:lnSpc>
                <a:spcPct val="115000"/>
              </a:lnSpc>
              <a:spcBef>
                <a:spcPts val="0"/>
              </a:spcBef>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Schools are the second place after home where students’ behavior and future educational success are shaped. At schools there are many elements or factors that can influence the teaching and learning process that may take place. These factors are: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US" b="1" u="sng" dirty="0">
                <a:latin typeface="Times New Roman" panose="02020603050405020304" pitchFamily="18" charset="0"/>
                <a:ea typeface="Calibri" panose="020F0502020204030204" pitchFamily="34" charset="0"/>
                <a:cs typeface="Arial" panose="020B0604020202020204" pitchFamily="34" charset="0"/>
              </a:rPr>
              <a:t>Factors related to students</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The most important component of the process of teaching-learning is the student. The effectiveness of the process of teaching-learning depends the most on the student. The main factors related to student are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Age and maturity of the student : It has been seen that as a child proceeds towards maturity from physical and mental viewpoint, the rate of his learning increases and his level of learning rises.</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73960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Times New Roman" panose="02020603050405020304" pitchFamily="18" charset="0"/>
                <a:cs typeface="Times New Roman" panose="02020603050405020304" pitchFamily="18" charset="0"/>
              </a:rPr>
              <a:t>Factors Affecting Teaching-Learning Process</a:t>
            </a:r>
            <a:endParaRPr lang="en-US" dirty="0"/>
          </a:p>
        </p:txBody>
      </p:sp>
      <p:sp>
        <p:nvSpPr>
          <p:cNvPr id="3" name="Content Placeholder 2"/>
          <p:cNvSpPr>
            <a:spLocks noGrp="1"/>
          </p:cNvSpPr>
          <p:nvPr>
            <p:ph idx="1"/>
          </p:nvPr>
        </p:nvSpPr>
        <p:spPr/>
        <p:txBody>
          <a:bodyPr>
            <a:normAutofit fontScale="85000" lnSpcReduction="20000"/>
          </a:bodyPr>
          <a:lstStyle/>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Intelligence, aptitude, attitude, interest, and attention of the students through the learning process.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Level of motivation and will to learn: It is seen that, when a student is not motivated to learn an activity.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mj-lt"/>
              <a:buAutoNum type="arabicPeriod"/>
            </a:pPr>
            <a:r>
              <a:rPr lang="en-US" b="1" u="sng" dirty="0">
                <a:latin typeface="Times New Roman" panose="02020603050405020304" pitchFamily="18" charset="0"/>
                <a:ea typeface="Calibri" panose="020F0502020204030204" pitchFamily="34" charset="0"/>
                <a:cs typeface="Arial" panose="020B0604020202020204" pitchFamily="34" charset="0"/>
              </a:rPr>
              <a:t>Factors related to teachers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60680" marR="0" algn="just">
              <a:lnSpc>
                <a:spcPct val="115000"/>
              </a:lnSpc>
              <a:spcBef>
                <a:spcPts val="0"/>
              </a:spcBef>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The second most important component of the process of teaching-learning is the teacher.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Personality of the teacher: Personality is a multidimensional concept. A teacher’s personality includes his physical and mental health, his physical constitution, his speech, his knowledge, his skill of communication and his behavior with students etc.</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00680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Times New Roman" panose="02020603050405020304" pitchFamily="18" charset="0"/>
                <a:cs typeface="Times New Roman" panose="02020603050405020304" pitchFamily="18" charset="0"/>
              </a:rPr>
              <a:t>Factors Affecting Teaching-Learning Process</a:t>
            </a:r>
            <a:endParaRPr lang="en-US" dirty="0"/>
          </a:p>
        </p:txBody>
      </p:sp>
      <p:sp>
        <p:nvSpPr>
          <p:cNvPr id="3" name="Content Placeholder 2"/>
          <p:cNvSpPr>
            <a:spLocks noGrp="1"/>
          </p:cNvSpPr>
          <p:nvPr>
            <p:ph idx="1"/>
          </p:nvPr>
        </p:nvSpPr>
        <p:spPr/>
        <p:txBody>
          <a:bodyPr>
            <a:normAutofit fontScale="92500" lnSpcReduction="20000"/>
          </a:bodyPr>
          <a:lstStyle/>
          <a:p>
            <a:pPr marL="342900" lvl="0" indent="-342900" algn="just">
              <a:lnSpc>
                <a:spcPct val="115000"/>
              </a:lnSpc>
              <a:spcBef>
                <a:spcPts val="0"/>
              </a:spcBef>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Knowledge of the teacher: The clearer a teacher is in his knowledge and skill to be taught, the more effective is the process of teaching-learning.</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Communicating skill of the teacher: Having knowledge is one thing, and communicating his knowledge properly is another thing. When a teacher communicate his knowledge and skill in proper way, the teaching-learning process becomes more effective.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Behavior of the teacher towards students : If a teacher behaves with the student with love, sympathy, and cooperation, then the process of teaching-learning becomes very effective.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504825" marR="0" algn="just">
              <a:lnSpc>
                <a:spcPct val="115000"/>
              </a:lnSpc>
              <a:spcBef>
                <a:spcPts val="0"/>
              </a:spcBef>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9520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3.	Factors related to Curriculum :</a:t>
            </a:r>
          </a:p>
        </p:txBody>
      </p:sp>
      <p:sp>
        <p:nvSpPr>
          <p:cNvPr id="3" name="Content Placeholder 2"/>
          <p:cNvSpPr>
            <a:spLocks noGrp="1"/>
          </p:cNvSpPr>
          <p:nvPr>
            <p:ph idx="1"/>
          </p:nvPr>
        </p:nvSpPr>
        <p:spPr/>
        <p:txBody>
          <a:bodyPr>
            <a:normAutofit fontScale="85000" lnSpcReduction="10000"/>
          </a:bodyPr>
          <a:lstStyle/>
          <a:p>
            <a:pPr marL="589280" marR="0" algn="just">
              <a:lnSpc>
                <a:spcPct val="115000"/>
              </a:lnSpc>
              <a:spcBef>
                <a:spcPts val="0"/>
              </a:spcBef>
              <a:spcAft>
                <a:spcPts val="0"/>
              </a:spcAft>
            </a:pPr>
            <a:r>
              <a:rPr lang="en-US" dirty="0">
                <a:latin typeface="Times New Roman" panose="02020603050405020304" pitchFamily="18" charset="0"/>
                <a:ea typeface="Calibri" panose="020F0502020204030204" pitchFamily="34" charset="0"/>
                <a:cs typeface="Arial" panose="020B0604020202020204" pitchFamily="34" charset="0"/>
              </a:rPr>
              <a:t>The factors related to curriculum are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Nature of the subject matter : Nature of the subject matter means its direct and indirect components and its formal and informal form.</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Organization of the subject-matter : If the text material is organized in a logical sequence i.e. from simple to complex and from direct to indirect and is presented in that form, the teaching-learning occurs in more proper form.</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Arial" panose="020B0604020202020204" pitchFamily="34" charset="0"/>
              </a:rPr>
              <a:t>Relation of subject-matter with life: If the subject-matter is related to the level of utility of present and future life of the children, then, it influences the process of teaching-learning. The more useful a subject-matter is for life, the faster the children learn it.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endParaRPr lang="en-US" dirty="0"/>
          </a:p>
        </p:txBody>
      </p:sp>
    </p:spTree>
    <p:extLst>
      <p:ext uri="{BB962C8B-B14F-4D97-AF65-F5344CB8AC3E}">
        <p14:creationId xmlns:p14="http://schemas.microsoft.com/office/powerpoint/2010/main" val="121333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Textbook Analysis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Textbook analysis is the systematic analysis of the text materials including the structure, the focus, and special learning assists..</a:t>
            </a:r>
          </a:p>
          <a:p>
            <a:endParaRPr lang="en-US" dirty="0"/>
          </a:p>
        </p:txBody>
      </p:sp>
      <p:pic>
        <p:nvPicPr>
          <p:cNvPr id="5" name="Picture 4"/>
          <p:cNvPicPr>
            <a:picLocks noChangeAspect="1"/>
          </p:cNvPicPr>
          <p:nvPr/>
        </p:nvPicPr>
        <p:blipFill>
          <a:blip r:embed="rId2"/>
          <a:stretch>
            <a:fillRect/>
          </a:stretch>
        </p:blipFill>
        <p:spPr>
          <a:xfrm>
            <a:off x="7502288" y="2675098"/>
            <a:ext cx="3353091" cy="4041998"/>
          </a:xfrm>
          <a:prstGeom prst="rect">
            <a:avLst/>
          </a:prstGeom>
        </p:spPr>
      </p:pic>
    </p:spTree>
    <p:extLst>
      <p:ext uri="{BB962C8B-B14F-4D97-AF65-F5344CB8AC3E}">
        <p14:creationId xmlns:p14="http://schemas.microsoft.com/office/powerpoint/2010/main" val="3026238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Technology in the </a:t>
            </a:r>
            <a:r>
              <a:rPr lang="en-US" dirty="0" smtClean="0">
                <a:latin typeface="Times New Roman" panose="02020603050405020304" pitchFamily="18" charset="0"/>
                <a:cs typeface="Times New Roman" panose="02020603050405020304" pitchFamily="18" charset="0"/>
              </a:rPr>
              <a:t>Schools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Course Planning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use of technology in the classroom is a quite revolution .Although most of the teachers still teach using traditional methods ,others are realizing the potential of multimedia ,The World Wide Web  and the Internet  and other  information –based forms of instruction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375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Benefits of </a:t>
            </a:r>
            <a:r>
              <a:rPr lang="en-US" dirty="0" smtClean="0">
                <a:latin typeface="Times New Roman" panose="02020603050405020304" pitchFamily="18" charset="0"/>
                <a:cs typeface="Times New Roman" panose="02020603050405020304" pitchFamily="18" charset="0"/>
              </a:rPr>
              <a:t>Using Technology </a:t>
            </a:r>
            <a:r>
              <a:rPr lang="en-US" dirty="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Classroom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Technology in the classroom can have many benefits because:-</a:t>
            </a:r>
          </a:p>
          <a:p>
            <a:pPr algn="just"/>
            <a:r>
              <a:rPr lang="en-US" dirty="0">
                <a:latin typeface="Times New Roman" panose="02020603050405020304" pitchFamily="18" charset="0"/>
                <a:cs typeface="Times New Roman" panose="02020603050405020304" pitchFamily="18" charset="0"/>
              </a:rPr>
              <a:t>Emphasizes  active learning </a:t>
            </a:r>
          </a:p>
          <a:p>
            <a:pPr algn="just"/>
            <a:r>
              <a:rPr lang="en-US" dirty="0">
                <a:latin typeface="Times New Roman" panose="02020603050405020304" pitchFamily="18" charset="0"/>
                <a:cs typeface="Times New Roman" panose="02020603050405020304" pitchFamily="18" charset="0"/>
              </a:rPr>
              <a:t>Responds to different learning style s</a:t>
            </a:r>
          </a:p>
          <a:p>
            <a:pPr algn="just"/>
            <a:r>
              <a:rPr lang="en-US" dirty="0">
                <a:latin typeface="Times New Roman" panose="02020603050405020304" pitchFamily="18" charset="0"/>
                <a:cs typeface="Times New Roman" panose="02020603050405020304" pitchFamily="18" charset="0"/>
              </a:rPr>
              <a:t>Enhance collaborative learning</a:t>
            </a:r>
          </a:p>
          <a:p>
            <a:pPr algn="just"/>
            <a:r>
              <a:rPr lang="en-US" dirty="0">
                <a:latin typeface="Times New Roman" panose="02020603050405020304" pitchFamily="18" charset="0"/>
                <a:cs typeface="Times New Roman" panose="02020603050405020304" pitchFamily="18" charset="0"/>
              </a:rPr>
              <a:t>Increase individualized learning  and self –paced study.</a:t>
            </a:r>
          </a:p>
          <a:p>
            <a:pPr algn="just"/>
            <a:r>
              <a:rPr lang="en-US" dirty="0">
                <a:latin typeface="Times New Roman" panose="02020603050405020304" pitchFamily="18" charset="0"/>
                <a:cs typeface="Times New Roman" panose="02020603050405020304" pitchFamily="18" charset="0"/>
              </a:rPr>
              <a:t>Encourages greater student </a:t>
            </a:r>
            <a:r>
              <a:rPr lang="en-US" dirty="0" smtClean="0">
                <a:latin typeface="Times New Roman" panose="02020603050405020304" pitchFamily="18" charset="0"/>
                <a:cs typeface="Times New Roman" panose="02020603050405020304" pitchFamily="18" charset="0"/>
              </a:rPr>
              <a:t>independence.</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522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Course </a:t>
            </a:r>
            <a:r>
              <a:rPr lang="en-US" dirty="0" smtClean="0">
                <a:latin typeface="Times New Roman" panose="02020603050405020304" pitchFamily="18" charset="0"/>
                <a:cs typeface="Times New Roman" panose="02020603050405020304" pitchFamily="18" charset="0"/>
              </a:rPr>
              <a:t>Planning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r>
              <a:rPr lang="en-US" dirty="0">
                <a:latin typeface="Times New Roman" panose="02020603050405020304" pitchFamily="18" charset="0"/>
                <a:cs typeface="Times New Roman" panose="02020603050405020304" pitchFamily="18" charset="0"/>
              </a:rPr>
              <a:t>The most general type of planning you will do as a classroom teacher is course planning .The text book will form the basic structure of your course plan, but it should not be the main premise of instruction. Beginning teachers should use their textbooks as instructional guides and should integrate supplementary material into the basic text structure .</a:t>
            </a:r>
          </a:p>
          <a:p>
            <a:pPr algn="just"/>
            <a:r>
              <a:rPr lang="en-US" dirty="0">
                <a:latin typeface="Times New Roman" panose="02020603050405020304" pitchFamily="18" charset="0"/>
                <a:cs typeface="Times New Roman" panose="02020603050405020304" pitchFamily="18" charset="0"/>
              </a:rPr>
              <a:t> Experienced teachers often structure their courses on the basis of experience and use the textbook to supplement the experience base.</a:t>
            </a:r>
          </a:p>
          <a:p>
            <a:pPr algn="just"/>
            <a:r>
              <a:rPr lang="en-US" dirty="0">
                <a:latin typeface="Times New Roman" panose="02020603050405020304" pitchFamily="18" charset="0"/>
                <a:cs typeface="Times New Roman" panose="02020603050405020304" pitchFamily="18" charset="0"/>
              </a:rPr>
              <a:t>When  a text book is used to structure a course for the year you should lay out  your instruction on the basis of the content included in the textbook. You should outline and sequence the units of study for the year and make unit time allotments based upon the textbook  content..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426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Course </a:t>
            </a:r>
            <a:r>
              <a:rPr lang="en-US" dirty="0" smtClean="0">
                <a:latin typeface="Times New Roman" panose="02020603050405020304" pitchFamily="18" charset="0"/>
                <a:cs typeface="Times New Roman" panose="02020603050405020304" pitchFamily="18" charset="0"/>
              </a:rPr>
              <a:t>Planning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Course plans should be flexible so that changes can be made during the year as the need arises. Also you should recognize that not all the chapters need to be covered ,that the text sequence is not always the best  for  every class, and not all the chapters are of equal importance. Make  time  allotments  based upon your intended method and procedures and the importance of the topic. One of the chief values of the course planning that it permits you to gather more and better media and instructional material such as (films ,special equipment, computer  </a:t>
            </a:r>
            <a:r>
              <a:rPr lang="en-US" dirty="0" err="1">
                <a:latin typeface="Times New Roman" panose="02020603050405020304" pitchFamily="18" charset="0"/>
                <a:cs typeface="Times New Roman" panose="02020603050405020304" pitchFamily="18" charset="0"/>
              </a:rPr>
              <a:t>programes</a:t>
            </a:r>
            <a:r>
              <a:rPr lang="en-US" dirty="0">
                <a:latin typeface="Times New Roman" panose="02020603050405020304" pitchFamily="18" charset="0"/>
                <a:cs typeface="Times New Roman" panose="02020603050405020304" pitchFamily="18" charset="0"/>
              </a:rPr>
              <a:t> ,special </a:t>
            </a:r>
            <a:r>
              <a:rPr lang="en-US" dirty="0" err="1">
                <a:latin typeface="Times New Roman" panose="02020603050405020304" pitchFamily="18" charset="0"/>
                <a:cs typeface="Times New Roman" panose="02020603050405020304" pitchFamily="18" charset="0"/>
              </a:rPr>
              <a:t>books,etc</a:t>
            </a:r>
            <a:r>
              <a:rPr lang="en-US" dirty="0">
                <a:latin typeface="Times New Roman" panose="02020603050405020304" pitchFamily="18" charset="0"/>
                <a:cs typeface="Times New Roman" panose="02020603050405020304" pitchFamily="18" charset="0"/>
              </a:rPr>
              <a:t>) by the time they are needed.</a:t>
            </a:r>
          </a:p>
          <a:p>
            <a:endParaRPr lang="en-US" dirty="0"/>
          </a:p>
        </p:txBody>
      </p:sp>
    </p:spTree>
    <p:extLst>
      <p:ext uri="{BB962C8B-B14F-4D97-AF65-F5344CB8AC3E}">
        <p14:creationId xmlns:p14="http://schemas.microsoft.com/office/powerpoint/2010/main" val="130292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Functions in Language Learning </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Functions  are  packages of language which we use for specific purposes ,such as making suggestions and replaying to suggestions or asking for directions and giving directions .</a:t>
            </a:r>
          </a:p>
          <a:p>
            <a:pPr algn="just"/>
            <a:r>
              <a:rPr lang="en-US" dirty="0">
                <a:latin typeface="Times New Roman" panose="02020603050405020304" pitchFamily="18" charset="0"/>
                <a:cs typeface="Times New Roman" panose="02020603050405020304" pitchFamily="18" charset="0"/>
              </a:rPr>
              <a:t>Functions  are different from grammar because they are usually polite ways of saying something .For example ,think of the function of saying what you want</a:t>
            </a:r>
            <a:r>
              <a:rPr lang="en-US" dirty="0" smtClean="0">
                <a:latin typeface="Times New Roman" panose="02020603050405020304" pitchFamily="18" charset="0"/>
                <a:cs typeface="Times New Roman" panose="02020603050405020304" pitchFamily="18" charset="0"/>
              </a:rPr>
              <a:t>? We </a:t>
            </a:r>
            <a:r>
              <a:rPr lang="en-US" dirty="0">
                <a:latin typeface="Times New Roman" panose="02020603050405020304" pitchFamily="18" charset="0"/>
                <a:cs typeface="Times New Roman" panose="02020603050405020304" pitchFamily="18" charset="0"/>
              </a:rPr>
              <a:t>can say I want hamburger but it isn't very polite ,instead we teach our students to say I’d like hamburger ,please.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823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Functions in Language Learning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There are different ways of expressing any function. Each way of expressing it is an exponent  for example: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15055841"/>
              </p:ext>
            </p:extLst>
          </p:nvPr>
        </p:nvGraphicFramePr>
        <p:xfrm>
          <a:off x="1875246" y="2621038"/>
          <a:ext cx="8128000" cy="423696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74355854"/>
                    </a:ext>
                  </a:extLst>
                </a:gridCol>
                <a:gridCol w="4064000">
                  <a:extLst>
                    <a:ext uri="{9D8B030D-6E8A-4147-A177-3AD203B41FA5}">
                      <a16:colId xmlns:a16="http://schemas.microsoft.com/office/drawing/2014/main" val="41462225"/>
                    </a:ext>
                  </a:extLst>
                </a:gridCol>
              </a:tblGrid>
              <a:tr h="842924">
                <a:tc>
                  <a:txBody>
                    <a:bodyPr/>
                    <a:lstStyle/>
                    <a:p>
                      <a:r>
                        <a:rPr lang="en-US" dirty="0" smtClean="0">
                          <a:latin typeface="Times New Roman" panose="02020603050405020304" pitchFamily="18" charset="0"/>
                          <a:cs typeface="Times New Roman" panose="02020603050405020304" pitchFamily="18" charset="0"/>
                        </a:rPr>
                        <a:t>Function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Some examples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0512286"/>
                  </a:ext>
                </a:extLst>
              </a:tr>
              <a:tr h="790948">
                <a:tc>
                  <a:txBody>
                    <a:bodyPr/>
                    <a:lstStyle/>
                    <a:p>
                      <a:r>
                        <a:rPr lang="en-US" dirty="0" smtClean="0">
                          <a:latin typeface="Times New Roman" panose="02020603050405020304" pitchFamily="18" charset="0"/>
                          <a:cs typeface="Times New Roman" panose="02020603050405020304" pitchFamily="18" charset="0"/>
                        </a:rPr>
                        <a:t>Making suggestions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Why don’t we ….?</a:t>
                      </a:r>
                    </a:p>
                    <a:p>
                      <a:r>
                        <a:rPr lang="en-US" dirty="0" smtClean="0">
                          <a:latin typeface="Times New Roman" panose="02020603050405020304" pitchFamily="18" charset="0"/>
                          <a:cs typeface="Times New Roman" panose="02020603050405020304" pitchFamily="18" charset="0"/>
                        </a:rPr>
                        <a:t>Let’s ………</a:t>
                      </a:r>
                    </a:p>
                    <a:p>
                      <a:r>
                        <a:rPr lang="en-US" dirty="0" smtClean="0">
                          <a:latin typeface="Times New Roman" panose="02020603050405020304" pitchFamily="18" charset="0"/>
                          <a:cs typeface="Times New Roman" panose="02020603050405020304" pitchFamily="18" charset="0"/>
                        </a:rPr>
                        <a:t>How about …….</a:t>
                      </a:r>
                      <a:r>
                        <a:rPr lang="en-US" dirty="0" err="1" smtClean="0">
                          <a:latin typeface="Times New Roman" panose="02020603050405020304" pitchFamily="18" charset="0"/>
                          <a:cs typeface="Times New Roman" panose="02020603050405020304" pitchFamily="18" charset="0"/>
                        </a:rPr>
                        <a:t>ing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5332784"/>
                  </a:ext>
                </a:extLst>
              </a:tr>
              <a:tr h="790948">
                <a:tc>
                  <a:txBody>
                    <a:bodyPr/>
                    <a:lstStyle/>
                    <a:p>
                      <a:r>
                        <a:rPr lang="en-US" dirty="0" smtClean="0">
                          <a:latin typeface="Times New Roman" panose="02020603050405020304" pitchFamily="18" charset="0"/>
                          <a:cs typeface="Times New Roman" panose="02020603050405020304" pitchFamily="18" charset="0"/>
                        </a:rPr>
                        <a:t>Replaying to suggestions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That’s a good idea.</a:t>
                      </a:r>
                    </a:p>
                    <a:p>
                      <a:r>
                        <a:rPr lang="en-US" dirty="0" smtClean="0">
                          <a:latin typeface="Times New Roman" panose="02020603050405020304" pitchFamily="18" charset="0"/>
                          <a:cs typeface="Times New Roman" panose="02020603050405020304" pitchFamily="18" charset="0"/>
                        </a:rPr>
                        <a:t>Ok .That sounds good.</a:t>
                      </a:r>
                    </a:p>
                    <a:p>
                      <a:r>
                        <a:rPr lang="en-US" dirty="0" smtClean="0">
                          <a:latin typeface="Times New Roman" panose="02020603050405020304" pitchFamily="18" charset="0"/>
                          <a:cs typeface="Times New Roman" panose="02020603050405020304" pitchFamily="18" charset="0"/>
                        </a:rPr>
                        <a:t>I don’t think so.</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17059066"/>
                  </a:ext>
                </a:extLst>
              </a:tr>
              <a:tr h="650838">
                <a:tc>
                  <a:txBody>
                    <a:bodyPr/>
                    <a:lstStyle/>
                    <a:p>
                      <a:r>
                        <a:rPr lang="en-US" dirty="0" smtClean="0">
                          <a:latin typeface="Times New Roman" panose="02020603050405020304" pitchFamily="18" charset="0"/>
                          <a:cs typeface="Times New Roman" panose="02020603050405020304" pitchFamily="18" charset="0"/>
                        </a:rPr>
                        <a:t>Asking</a:t>
                      </a:r>
                      <a:r>
                        <a:rPr lang="en-US" baseline="0" dirty="0" smtClean="0">
                          <a:latin typeface="Times New Roman" panose="02020603050405020304" pitchFamily="18" charset="0"/>
                          <a:cs typeface="Times New Roman" panose="02020603050405020304" pitchFamily="18" charset="0"/>
                        </a:rPr>
                        <a:t> for directions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Excuse me ,where’s the ….</a:t>
                      </a:r>
                    </a:p>
                    <a:p>
                      <a:r>
                        <a:rPr lang="en-US" dirty="0" smtClean="0">
                          <a:latin typeface="Times New Roman" panose="02020603050405020304" pitchFamily="18" charset="0"/>
                          <a:cs typeface="Times New Roman" panose="02020603050405020304" pitchFamily="18" charset="0"/>
                        </a:rPr>
                        <a:t>I’m looking for the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3621416"/>
                  </a:ext>
                </a:extLst>
              </a:tr>
              <a:tr h="790948">
                <a:tc>
                  <a:txBody>
                    <a:bodyPr/>
                    <a:lstStyle/>
                    <a:p>
                      <a:r>
                        <a:rPr lang="en-US" dirty="0" smtClean="0">
                          <a:latin typeface="Times New Roman" panose="02020603050405020304" pitchFamily="18" charset="0"/>
                          <a:cs typeface="Times New Roman" panose="02020603050405020304" pitchFamily="18" charset="0"/>
                        </a:rPr>
                        <a:t>Giving directions</a:t>
                      </a:r>
                      <a:r>
                        <a:rPr lang="en-US"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Turn left</a:t>
                      </a:r>
                    </a:p>
                    <a:p>
                      <a:r>
                        <a:rPr lang="en-US" dirty="0" smtClean="0">
                          <a:latin typeface="Times New Roman" panose="02020603050405020304" pitchFamily="18" charset="0"/>
                          <a:cs typeface="Times New Roman" panose="02020603050405020304" pitchFamily="18" charset="0"/>
                        </a:rPr>
                        <a:t>It’s on the right </a:t>
                      </a:r>
                    </a:p>
                    <a:p>
                      <a:r>
                        <a:rPr lang="en-US" dirty="0" smtClean="0">
                          <a:latin typeface="Times New Roman" panose="02020603050405020304" pitchFamily="18" charset="0"/>
                          <a:cs typeface="Times New Roman" panose="02020603050405020304" pitchFamily="18" charset="0"/>
                        </a:rPr>
                        <a:t>It’s next to the …….</a:t>
                      </a:r>
                    </a:p>
                  </a:txBody>
                  <a:tcPr/>
                </a:tc>
                <a:extLst>
                  <a:ext uri="{0D108BD9-81ED-4DB2-BD59-A6C34878D82A}">
                    <a16:rowId xmlns:a16="http://schemas.microsoft.com/office/drawing/2014/main" val="3952681777"/>
                  </a:ext>
                </a:extLst>
              </a:tr>
            </a:tbl>
          </a:graphicData>
        </a:graphic>
      </p:graphicFrame>
    </p:spTree>
    <p:extLst>
      <p:ext uri="{BB962C8B-B14F-4D97-AF65-F5344CB8AC3E}">
        <p14:creationId xmlns:p14="http://schemas.microsoft.com/office/powerpoint/2010/main" val="2429906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latin typeface="Times New Roman" panose="02020603050405020304" pitchFamily="18" charset="0"/>
                <a:cs typeface="Times New Roman" panose="02020603050405020304" pitchFamily="18" charset="0"/>
              </a:rPr>
              <a:t>Functions in Language Learning </a:t>
            </a:r>
          </a:p>
        </p:txBody>
      </p:sp>
      <p:sp>
        <p:nvSpPr>
          <p:cNvPr id="3" name="Content Placeholder 2"/>
          <p:cNvSpPr>
            <a:spLocks noGrp="1"/>
          </p:cNvSpPr>
          <p:nvPr>
            <p:ph idx="1"/>
          </p:nvPr>
        </p:nvSpPr>
        <p:spPr/>
        <p:txBody>
          <a:bodyPr>
            <a:normAutofit fontScale="92500"/>
          </a:bodyPr>
          <a:lstStyle/>
          <a:p>
            <a:pPr algn="just"/>
            <a:r>
              <a:rPr lang="en-US" dirty="0">
                <a:latin typeface="Times New Roman" panose="02020603050405020304" pitchFamily="18" charset="0"/>
                <a:cs typeface="Times New Roman" panose="02020603050405020304" pitchFamily="18" charset="0"/>
              </a:rPr>
              <a:t>In Sunrise series ,functions are usually taught as new structure s .For example ,in level 6 Lesson one covers the functions of Asking people what they want (what would you like ?) and Saying what you want (I’d like …).</a:t>
            </a:r>
          </a:p>
          <a:p>
            <a:pPr algn="just"/>
            <a:r>
              <a:rPr lang="en-US" dirty="0">
                <a:latin typeface="Times New Roman" panose="02020603050405020304" pitchFamily="18" charset="0"/>
                <a:cs typeface="Times New Roman" panose="02020603050405020304" pitchFamily="18" charset="0"/>
              </a:rPr>
              <a:t>The different aspects of learning ,new functions are the same as  new vocabulary and new grammar. The same technique PPP technique  is used for presenting  and practicing  new functions in the class. </a:t>
            </a:r>
          </a:p>
          <a:p>
            <a:pPr algn="just"/>
            <a:r>
              <a:rPr lang="en-US" dirty="0">
                <a:latin typeface="Times New Roman" panose="02020603050405020304" pitchFamily="18" charset="0"/>
                <a:cs typeface="Times New Roman" panose="02020603050405020304" pitchFamily="18" charset="0"/>
              </a:rPr>
              <a:t>The students have the same problems with new functions as they do with new grammar .</a:t>
            </a:r>
          </a:p>
          <a:p>
            <a:pPr algn="just"/>
            <a:r>
              <a:rPr lang="en-US" dirty="0">
                <a:latin typeface="Times New Roman" panose="02020603050405020304" pitchFamily="18" charset="0"/>
                <a:cs typeface="Times New Roman" panose="02020603050405020304" pitchFamily="18" charset="0"/>
              </a:rPr>
              <a:t>However  students  often feel functions are simpler and “friendlier” than grammar because they are easily –identifiable ways of using the language.</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0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Why we analyze textbooks?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Textbook evaluation is very important because it not only provides useful information for teachers,  but also plans learning settings </a:t>
            </a:r>
          </a:p>
          <a:p>
            <a:pPr algn="just"/>
            <a:r>
              <a:rPr lang="en-US" dirty="0" smtClean="0">
                <a:latin typeface="Times New Roman" panose="02020603050405020304" pitchFamily="18" charset="0"/>
                <a:cs typeface="Times New Roman" panose="02020603050405020304" pitchFamily="18" charset="0"/>
              </a:rPr>
              <a:t>for students…</a:t>
            </a:r>
          </a:p>
          <a:p>
            <a:pPr algn="just"/>
            <a:r>
              <a:rPr lang="en-US" dirty="0" smtClean="0">
                <a:latin typeface="Times New Roman" panose="02020603050405020304" pitchFamily="18" charset="0"/>
                <a:cs typeface="Times New Roman" panose="02020603050405020304" pitchFamily="18" charset="0"/>
              </a:rPr>
              <a:t>For curriculum designing</a:t>
            </a:r>
          </a:p>
          <a:p>
            <a:pPr algn="just"/>
            <a:r>
              <a:rPr lang="en-US" dirty="0" smtClean="0">
                <a:latin typeface="Times New Roman" panose="02020603050405020304" pitchFamily="18" charset="0"/>
                <a:cs typeface="Times New Roman" panose="02020603050405020304" pitchFamily="18" charset="0"/>
              </a:rPr>
              <a:t>Long-term and short term planning</a:t>
            </a:r>
          </a:p>
          <a:p>
            <a:pPr algn="just"/>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204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The analysis phase will involve identifying these kinds of information:</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The aims of the unit</a:t>
            </a:r>
          </a:p>
          <a:p>
            <a:pPr algn="just"/>
            <a:r>
              <a:rPr lang="en-US" dirty="0" smtClean="0">
                <a:latin typeface="Times New Roman" panose="02020603050405020304" pitchFamily="18" charset="0"/>
                <a:cs typeface="Times New Roman" panose="02020603050405020304" pitchFamily="18" charset="0"/>
              </a:rPr>
              <a:t>The  objectives of each activity .</a:t>
            </a:r>
          </a:p>
          <a:p>
            <a:pPr algn="just"/>
            <a:r>
              <a:rPr lang="en-US" dirty="0" smtClean="0">
                <a:latin typeface="Times New Roman" panose="02020603050405020304" pitchFamily="18" charset="0"/>
                <a:cs typeface="Times New Roman" panose="02020603050405020304" pitchFamily="18" charset="0"/>
              </a:rPr>
              <a:t>Skills addressed .</a:t>
            </a:r>
          </a:p>
          <a:p>
            <a:pPr algn="just"/>
            <a:r>
              <a:rPr lang="en-US" dirty="0" smtClean="0">
                <a:latin typeface="Times New Roman" panose="02020603050405020304" pitchFamily="18" charset="0"/>
                <a:cs typeface="Times New Roman" panose="02020603050405020304" pitchFamily="18" charset="0"/>
              </a:rPr>
              <a:t>Topics covered.</a:t>
            </a:r>
          </a:p>
          <a:p>
            <a:pPr algn="just"/>
            <a:r>
              <a:rPr lang="en-US" dirty="0" smtClean="0">
                <a:latin typeface="Times New Roman" panose="02020603050405020304" pitchFamily="18" charset="0"/>
                <a:cs typeface="Times New Roman" panose="02020603050405020304" pitchFamily="18" charset="0"/>
              </a:rPr>
              <a:t>The content of each activity with examples from the book(ex: grammar, vocabulary or pronunciation)</a:t>
            </a:r>
          </a:p>
          <a:p>
            <a:pPr algn="just"/>
            <a:r>
              <a:rPr lang="en-US" dirty="0" smtClean="0">
                <a:latin typeface="Times New Roman" panose="02020603050405020304" pitchFamily="18" charset="0"/>
                <a:cs typeface="Times New Roman" panose="02020603050405020304" pitchFamily="18" charset="0"/>
              </a:rPr>
              <a:t>The cultural factor is available or not?</a:t>
            </a:r>
          </a:p>
          <a:p>
            <a:pPr algn="just"/>
            <a:r>
              <a:rPr lang="en-US" dirty="0" smtClean="0">
                <a:latin typeface="Times New Roman" panose="02020603050405020304" pitchFamily="18" charset="0"/>
                <a:cs typeface="Times New Roman" panose="02020603050405020304" pitchFamily="18" charset="0"/>
              </a:rPr>
              <a:t>The techniques that are used for the presentation of the content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47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Three stages: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There are generally three different stages at which a textbook can be evaluated: </a:t>
            </a:r>
          </a:p>
          <a:p>
            <a:r>
              <a:rPr lang="en-US" dirty="0" smtClean="0">
                <a:latin typeface="Times New Roman" panose="02020603050405020304" pitchFamily="18" charset="0"/>
                <a:cs typeface="Times New Roman" panose="02020603050405020304" pitchFamily="18" charset="0"/>
              </a:rPr>
              <a:t>pre-use, </a:t>
            </a:r>
          </a:p>
          <a:p>
            <a:r>
              <a:rPr lang="en-US" dirty="0" smtClean="0">
                <a:latin typeface="Times New Roman" panose="02020603050405020304" pitchFamily="18" charset="0"/>
                <a:cs typeface="Times New Roman" panose="02020603050405020304" pitchFamily="18" charset="0"/>
              </a:rPr>
              <a:t>while-in-use</a:t>
            </a:r>
          </a:p>
          <a:p>
            <a:r>
              <a:rPr lang="en-US" dirty="0" smtClean="0">
                <a:latin typeface="Times New Roman" panose="02020603050405020304" pitchFamily="18" charset="0"/>
                <a:cs typeface="Times New Roman" panose="02020603050405020304" pitchFamily="18" charset="0"/>
              </a:rPr>
              <a:t>after-use or Post -use. </a:t>
            </a:r>
          </a:p>
          <a:p>
            <a:r>
              <a:rPr lang="en-US" dirty="0" smtClean="0">
                <a:latin typeface="Times New Roman" panose="02020603050405020304" pitchFamily="18" charset="0"/>
                <a:cs typeface="Times New Roman" panose="02020603050405020304" pitchFamily="18" charset="0"/>
              </a:rPr>
              <a:t>As suggested by McGrath (2013) each stage of evaluation bears its own significance.</a:t>
            </a:r>
          </a:p>
          <a:p>
            <a:endParaRPr lang="en-US" dirty="0"/>
          </a:p>
        </p:txBody>
      </p:sp>
    </p:spTree>
    <p:extLst>
      <p:ext uri="{BB962C8B-B14F-4D97-AF65-F5344CB8AC3E}">
        <p14:creationId xmlns:p14="http://schemas.microsoft.com/office/powerpoint/2010/main" val="2998808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5855</Words>
  <Application>Microsoft Office PowerPoint</Application>
  <PresentationFormat>Widescreen</PresentationFormat>
  <Paragraphs>384</Paragraphs>
  <Slides>66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Constantia</vt:lpstr>
      <vt:lpstr>Symbol</vt:lpstr>
      <vt:lpstr>Times New Roman</vt:lpstr>
      <vt:lpstr>Wingdings 2</vt:lpstr>
      <vt:lpstr>Office Theme</vt:lpstr>
      <vt:lpstr>Textbook Analysis</vt:lpstr>
      <vt:lpstr>Scope </vt:lpstr>
      <vt:lpstr>Textbook</vt:lpstr>
      <vt:lpstr>The Roles of Textbook</vt:lpstr>
      <vt:lpstr>Analysis?</vt:lpstr>
      <vt:lpstr>Textbook Analysis </vt:lpstr>
      <vt:lpstr>Why we analyze textbooks? </vt:lpstr>
      <vt:lpstr>The analysis phase will involve identifying these kinds of information: </vt:lpstr>
      <vt:lpstr>Three stages:</vt:lpstr>
      <vt:lpstr>Evaluation</vt:lpstr>
      <vt:lpstr>Description phase:</vt:lpstr>
      <vt:lpstr>Pre-Evaluation: Interpretation Phase </vt:lpstr>
      <vt:lpstr>Pre-Evaluation: Interpretation Phase</vt:lpstr>
      <vt:lpstr>Pre-Evaluation :Interpretation Phase</vt:lpstr>
      <vt:lpstr>Evaluating during and after use </vt:lpstr>
      <vt:lpstr>Evaluation during and after the use</vt:lpstr>
      <vt:lpstr>Approaches for monitoring </vt:lpstr>
      <vt:lpstr>Ian McGrath </vt:lpstr>
      <vt:lpstr>The Sunrise Approach </vt:lpstr>
      <vt:lpstr>1- Careful Grading of the New Language</vt:lpstr>
      <vt:lpstr>The Sunrise Approach </vt:lpstr>
      <vt:lpstr>3- Maximum Exposure to the Language</vt:lpstr>
      <vt:lpstr>3- Maximum Exposure to the Language</vt:lpstr>
      <vt:lpstr>The Sunrise Approach </vt:lpstr>
      <vt:lpstr>The Sunrise Approach </vt:lpstr>
      <vt:lpstr>The Sunrise Approach </vt:lpstr>
      <vt:lpstr>Sunrise Curriculum for Teaching English as a Foreign Language </vt:lpstr>
      <vt:lpstr>Sunrise Curriculum for Teaching English as a Foreign Language </vt:lpstr>
      <vt:lpstr>Sunrise Curriculum for Teaching English as a Foreign Language </vt:lpstr>
      <vt:lpstr>Sunrise Curriculum for Teaching English as a Foreign Language </vt:lpstr>
      <vt:lpstr>The Components of Sunrise course</vt:lpstr>
      <vt:lpstr>The Components of Sunrise course</vt:lpstr>
      <vt:lpstr>The Course Syllabus</vt:lpstr>
      <vt:lpstr>The Components of Sunrise Course</vt:lpstr>
      <vt:lpstr>The Communicative approach</vt:lpstr>
      <vt:lpstr>The Communicative Approach</vt:lpstr>
      <vt:lpstr>How does Sunrise use the Communicative Approach</vt:lpstr>
      <vt:lpstr>How does Sunrise use the Communicative Approach</vt:lpstr>
      <vt:lpstr>How does Sunrise use the Communicative Approach</vt:lpstr>
      <vt:lpstr>How does Sunrise use the Communicative Approach</vt:lpstr>
      <vt:lpstr>Grammar in Language Learning </vt:lpstr>
      <vt:lpstr>Grammar in Language Learning </vt:lpstr>
      <vt:lpstr>Grammar in Language Learning </vt:lpstr>
      <vt:lpstr>Grammar in Language Learning</vt:lpstr>
      <vt:lpstr>Grammar in Language Learning </vt:lpstr>
      <vt:lpstr>Grammar in language learning </vt:lpstr>
      <vt:lpstr>Classification of Objectives</vt:lpstr>
      <vt:lpstr>Cognitive Domain </vt:lpstr>
      <vt:lpstr>Affective Domain </vt:lpstr>
      <vt:lpstr>Psychomotor Domain </vt:lpstr>
      <vt:lpstr>Levels of Cognitive Domain</vt:lpstr>
      <vt:lpstr>Comprehension  Level</vt:lpstr>
      <vt:lpstr>Application Level </vt:lpstr>
      <vt:lpstr>Analysis </vt:lpstr>
      <vt:lpstr>Evaluation </vt:lpstr>
      <vt:lpstr>Factors Affecting Teaching-Learning Process</vt:lpstr>
      <vt:lpstr>Factors Affecting Teaching-Learning Process</vt:lpstr>
      <vt:lpstr>Factors Affecting Teaching-Learning Process</vt:lpstr>
      <vt:lpstr>3. Factors related to Curriculum :</vt:lpstr>
      <vt:lpstr>Technology in the Schools  and Course Planning</vt:lpstr>
      <vt:lpstr>Benefits of Using Technology in the Classroom</vt:lpstr>
      <vt:lpstr>Course Planning </vt:lpstr>
      <vt:lpstr>Course Planning</vt:lpstr>
      <vt:lpstr>Functions in Language Learning </vt:lpstr>
      <vt:lpstr>Functions in Language Learning </vt:lpstr>
      <vt:lpstr>Functions in Language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Analysis</dc:title>
  <dc:creator>hala office</dc:creator>
  <cp:lastModifiedBy>hala office</cp:lastModifiedBy>
  <cp:revision>15</cp:revision>
  <dcterms:created xsi:type="dcterms:W3CDTF">2022-09-03T19:20:52Z</dcterms:created>
  <dcterms:modified xsi:type="dcterms:W3CDTF">2022-09-18T16:46:39Z</dcterms:modified>
</cp:coreProperties>
</file>