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60" r:id="rId5"/>
    <p:sldId id="258" r:id="rId6"/>
    <p:sldId id="261" r:id="rId7"/>
    <p:sldId id="271" r:id="rId8"/>
    <p:sldId id="262" r:id="rId9"/>
    <p:sldId id="287" r:id="rId10"/>
    <p:sldId id="286" r:id="rId11"/>
    <p:sldId id="289" r:id="rId12"/>
    <p:sldId id="259" r:id="rId13"/>
    <p:sldId id="291" r:id="rId14"/>
    <p:sldId id="294" r:id="rId15"/>
    <p:sldId id="263" r:id="rId16"/>
    <p:sldId id="264" r:id="rId17"/>
    <p:sldId id="265" r:id="rId18"/>
    <p:sldId id="266" r:id="rId19"/>
    <p:sldId id="267" r:id="rId20"/>
    <p:sldId id="268" r:id="rId21"/>
    <p:sldId id="270" r:id="rId22"/>
    <p:sldId id="285" r:id="rId23"/>
    <p:sldId id="269" r:id="rId24"/>
    <p:sldId id="284" r:id="rId25"/>
    <p:sldId id="277" r:id="rId26"/>
    <p:sldId id="280" r:id="rId27"/>
    <p:sldId id="282" r:id="rId28"/>
    <p:sldId id="283" r:id="rId29"/>
    <p:sldId id="273" r:id="rId30"/>
    <p:sldId id="295" r:id="rId31"/>
    <p:sldId id="2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FB19F-0AA0-4D1A-8B70-221FE82EEA60}"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FB19F-0AA0-4D1A-8B70-221FE82EEA60}"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FB19F-0AA0-4D1A-8B70-221FE82EEA60}"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FB19F-0AA0-4D1A-8B70-221FE82EEA60}"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FB19F-0AA0-4D1A-8B70-221FE82EEA60}"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FB19F-0AA0-4D1A-8B70-221FE82EEA60}"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FB19F-0AA0-4D1A-8B70-221FE82EEA60}"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FB19F-0AA0-4D1A-8B70-221FE82EEA60}"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FB19F-0AA0-4D1A-8B70-221FE82EEA60}"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FB19F-0AA0-4D1A-8B70-221FE82EEA60}"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FB19F-0AA0-4D1A-8B70-221FE82EEA60}"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DF30C-1697-45E4-9221-EB17C68A95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FB19F-0AA0-4D1A-8B70-221FE82EEA60}"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DF30C-1697-45E4-9221-EB17C68A95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ahre.abdulla@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bahre.abdulla@su.edu.Kr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5"/>
            <a:ext cx="7772400" cy="6500835"/>
          </a:xfrm>
        </p:spPr>
        <p:txBody>
          <a:bodyPr>
            <a:normAutofit fontScale="90000"/>
          </a:bodyPr>
          <a:lstStyle/>
          <a:p>
            <a:r>
              <a:rPr lang="ar-IQ" sz="2000" b="1" dirty="0" smtClean="0"/>
              <a:t/>
            </a:r>
            <a:br>
              <a:rPr lang="ar-IQ" sz="2000" b="1" dirty="0" smtClean="0"/>
            </a:br>
            <a:r>
              <a:rPr lang="ar-IQ" sz="2000" b="1" dirty="0"/>
              <a:t/>
            </a:r>
            <a:br>
              <a:rPr lang="ar-IQ" sz="2000" b="1" dirty="0"/>
            </a:br>
            <a:r>
              <a:rPr lang="ar-IQ" sz="2000" b="1" dirty="0" smtClean="0"/>
              <a:t/>
            </a:r>
            <a:br>
              <a:rPr lang="ar-IQ" sz="2000" b="1" dirty="0" smtClean="0"/>
            </a:br>
            <a:r>
              <a:rPr lang="ar-IQ" sz="2000" b="1" dirty="0" smtClean="0"/>
              <a:t>وزارة </a:t>
            </a:r>
            <a:r>
              <a:rPr lang="ar-IQ" sz="2000" b="1" dirty="0"/>
              <a:t>التعليم العالي والبحث العلمي </a:t>
            </a:r>
            <a:r>
              <a:rPr lang="en-US" sz="2000" dirty="0"/>
              <a:t/>
            </a:r>
            <a:br>
              <a:rPr lang="en-US" sz="2000" dirty="0"/>
            </a:br>
            <a:r>
              <a:rPr lang="ar-IQ" sz="2000" b="1" dirty="0"/>
              <a:t>جامعة صلاح الدين – اربيل</a:t>
            </a:r>
            <a:r>
              <a:rPr lang="en-US" sz="2000" dirty="0"/>
              <a:t/>
            </a:r>
            <a:br>
              <a:rPr lang="en-US" sz="2000" dirty="0"/>
            </a:br>
            <a:r>
              <a:rPr lang="ar-IQ" sz="2000" b="1" dirty="0" smtClean="0"/>
              <a:t>كلية </a:t>
            </a:r>
            <a:r>
              <a:rPr lang="ar-IQ" sz="2000" b="1" dirty="0"/>
              <a:t>التربية البدنية وعلوم </a:t>
            </a:r>
            <a:r>
              <a:rPr lang="ar-IQ" sz="2000" b="1" dirty="0" smtClean="0"/>
              <a:t>الرياضة   </a:t>
            </a:r>
            <a:br>
              <a:rPr lang="ar-IQ" sz="2000" b="1" dirty="0" smtClean="0"/>
            </a:br>
            <a:r>
              <a:rPr lang="ar-IQ" sz="2000" b="1" dirty="0"/>
              <a:t/>
            </a:r>
            <a:br>
              <a:rPr lang="ar-IQ" sz="2000" b="1" dirty="0"/>
            </a:br>
            <a:r>
              <a:rPr lang="ar-IQ" sz="2000" b="1" dirty="0" smtClean="0"/>
              <a:t> </a:t>
            </a:r>
            <a:r>
              <a:rPr lang="en-US" sz="3200" dirty="0"/>
              <a:t/>
            </a:r>
            <a:br>
              <a:rPr lang="en-US" sz="3200" dirty="0"/>
            </a:br>
            <a:r>
              <a:rPr lang="ar-IQ" sz="3100" b="1" dirty="0" smtClean="0"/>
              <a:t>دراسة </a:t>
            </a:r>
            <a:r>
              <a:rPr lang="ar-IQ" sz="3100" b="1" dirty="0"/>
              <a:t>تحليلية لبعض القدرات البدنية والحركية وعلاقتهما بمتغيرات دورة الذراعين والانجاز في سباحة 25  متر حرة لسباحي منتخب اربيل </a:t>
            </a:r>
            <a:r>
              <a:rPr lang="en-US" sz="3100" dirty="0"/>
              <a:t/>
            </a:r>
            <a:br>
              <a:rPr lang="en-US" sz="3100" dirty="0"/>
            </a:br>
            <a:r>
              <a:rPr lang="ar-IQ" sz="3100" b="1" dirty="0"/>
              <a:t> </a:t>
            </a:r>
            <a:r>
              <a:rPr lang="ar-IQ" sz="3100" b="1" dirty="0" smtClean="0"/>
              <a:t>بحث </a:t>
            </a:r>
            <a:r>
              <a:rPr lang="ar-IQ" sz="3100" b="1" dirty="0"/>
              <a:t>مقدم من قبل </a:t>
            </a:r>
            <a:r>
              <a:rPr lang="en-US" sz="3100" dirty="0"/>
              <a:t/>
            </a:r>
            <a:br>
              <a:rPr lang="en-US" sz="3100" dirty="0"/>
            </a:br>
            <a:r>
              <a:rPr lang="ar-IQ" sz="3100" b="1" dirty="0"/>
              <a:t>أ.د عارف محسن </a:t>
            </a:r>
            <a:r>
              <a:rPr lang="ar-IQ" sz="3100" b="1" dirty="0" smtClean="0"/>
              <a:t>الحساوي أ.م</a:t>
            </a:r>
            <a:r>
              <a:rPr lang="ar-IQ" sz="3100" b="1" dirty="0"/>
              <a:t>. د بحري حسن خوشناو</a:t>
            </a:r>
            <a:r>
              <a:rPr lang="en-US" sz="3100" dirty="0"/>
              <a:t/>
            </a:r>
            <a:br>
              <a:rPr lang="en-US" sz="3100" dirty="0"/>
            </a:br>
            <a:r>
              <a:rPr lang="en-US" sz="1600" dirty="0" err="1"/>
              <a:t>A</a:t>
            </a:r>
            <a:r>
              <a:rPr lang="en-US" sz="2000" dirty="0" err="1"/>
              <a:t>sisst,Pro.D.BahreHasanAbdulla</a:t>
            </a:r>
            <a:r>
              <a:rPr lang="en-US" sz="2000" dirty="0"/>
              <a:t> </a:t>
            </a:r>
            <a:r>
              <a:rPr lang="en-US" sz="2000" dirty="0" err="1"/>
              <a:t>Pro.D.Arif</a:t>
            </a:r>
            <a:r>
              <a:rPr lang="en-US" sz="2000" dirty="0"/>
              <a:t>. </a:t>
            </a:r>
            <a:r>
              <a:rPr lang="en-US" sz="2000" dirty="0" err="1"/>
              <a:t>Mohsen</a:t>
            </a:r>
            <a:r>
              <a:rPr lang="en-US" sz="2000" dirty="0"/>
              <a:t> Al </a:t>
            </a:r>
            <a:r>
              <a:rPr lang="en-US" sz="2000" dirty="0" err="1"/>
              <a:t>Hasawee</a:t>
            </a:r>
            <a:r>
              <a:rPr lang="en-US" sz="2000" dirty="0"/>
              <a:t/>
            </a:r>
            <a:br>
              <a:rPr lang="en-US" sz="2000" dirty="0"/>
            </a:br>
            <a:r>
              <a:rPr lang="en-US" sz="2000" dirty="0"/>
              <a:t>Email:       arif.ibrahim@su.edu.krd</a:t>
            </a:r>
            <a:br>
              <a:rPr lang="en-US" sz="2000" dirty="0"/>
            </a:br>
            <a:r>
              <a:rPr lang="en-US" sz="2000" dirty="0"/>
              <a:t>                   Mobil:07507310215</a:t>
            </a:r>
            <a:br>
              <a:rPr lang="en-US" sz="2000" dirty="0"/>
            </a:br>
            <a:r>
              <a:rPr lang="en-US" sz="2000" dirty="0"/>
              <a:t>Email :         </a:t>
            </a:r>
            <a:r>
              <a:rPr lang="en-US" sz="2000" u="sng" dirty="0">
                <a:hlinkClick r:id="rId2"/>
              </a:rPr>
              <a:t>bahre.abdulla@su.edu.Krd</a:t>
            </a:r>
            <a:r>
              <a:rPr lang="en-US" sz="2000" dirty="0"/>
              <a:t/>
            </a:r>
            <a:br>
              <a:rPr lang="en-US" sz="2000" dirty="0"/>
            </a:br>
            <a:r>
              <a:rPr lang="en-US" sz="2000" dirty="0"/>
              <a:t>                      Mobil:07504487031</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اختبار دفع الكرة الطبية</a:t>
            </a:r>
            <a:endParaRPr lang="en-US" dirty="0"/>
          </a:p>
        </p:txBody>
      </p:sp>
      <p:sp>
        <p:nvSpPr>
          <p:cNvPr id="3" name="Content Placeholder 2"/>
          <p:cNvSpPr>
            <a:spLocks noGrp="1"/>
          </p:cNvSpPr>
          <p:nvPr>
            <p:ph idx="1"/>
          </p:nvPr>
        </p:nvSpPr>
        <p:spPr/>
        <p:txBody>
          <a:bodyPr/>
          <a:lstStyle/>
          <a:p>
            <a:pPr lvl="0" algn="r" rtl="1">
              <a:buNone/>
            </a:pPr>
            <a:r>
              <a:rPr lang="ar-IQ" dirty="0" smtClean="0"/>
              <a:t>2- اختبار دفع الكرة الطبية (3كغم) باليدين . </a:t>
            </a:r>
            <a:r>
              <a:rPr lang="en-US" dirty="0" smtClean="0"/>
              <a:t>	</a:t>
            </a:r>
          </a:p>
          <a:p>
            <a:pPr algn="r" rtl="1">
              <a:buNone/>
            </a:pPr>
            <a:r>
              <a:rPr lang="ar-IQ" dirty="0" smtClean="0"/>
              <a:t>غرض الاختبار : قياس القدرة العضلية لمنطقتي الذراعين والكتفين .</a:t>
            </a:r>
            <a:endParaRPr lang="en-US" dirty="0" smtClean="0"/>
          </a:p>
          <a:p>
            <a:pPr algn="r" rtl="1">
              <a:buNone/>
            </a:pPr>
            <a:r>
              <a:rPr lang="ar-IQ" dirty="0" smtClean="0"/>
              <a:t>منطقة فضاء مستوية وكرات طبية زنة الواحدة من (3.0 كغم ) وكرسي وعدد مناسب من الرايات والاعلام شريط قياس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اختبار رمي الكرة الطبية</a:t>
            </a:r>
            <a:endParaRPr lang="en-US" dirty="0"/>
          </a:p>
        </p:txBody>
      </p:sp>
      <p:pic>
        <p:nvPicPr>
          <p:cNvPr id="4" name="Picture 3" descr="C:\Users\IBM\Desktop\اختبار الكرة الطبية.jpg"/>
          <p:cNvPicPr/>
          <p:nvPr/>
        </p:nvPicPr>
        <p:blipFill>
          <a:blip r:embed="rId2" cstate="print"/>
          <a:srcRect/>
          <a:stretch>
            <a:fillRect/>
          </a:stretch>
        </p:blipFill>
        <p:spPr bwMode="auto">
          <a:xfrm>
            <a:off x="1071538" y="1571612"/>
            <a:ext cx="7358114" cy="5000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اختبارات القدرات الحركية</a:t>
            </a:r>
            <a:endParaRPr lang="en-US" dirty="0"/>
          </a:p>
        </p:txBody>
      </p:sp>
      <p:sp>
        <p:nvSpPr>
          <p:cNvPr id="3" name="Content Placeholder 2"/>
          <p:cNvSpPr>
            <a:spLocks noGrp="1"/>
          </p:cNvSpPr>
          <p:nvPr>
            <p:ph idx="1"/>
          </p:nvPr>
        </p:nvSpPr>
        <p:spPr>
          <a:xfrm>
            <a:off x="357158" y="1643050"/>
            <a:ext cx="8229600" cy="4525963"/>
          </a:xfrm>
        </p:spPr>
        <p:txBody>
          <a:bodyPr>
            <a:normAutofit fontScale="85000" lnSpcReduction="20000"/>
          </a:bodyPr>
          <a:lstStyle/>
          <a:p>
            <a:pPr algn="r" rtl="1">
              <a:buNone/>
            </a:pPr>
            <a:r>
              <a:rPr lang="ar-IQ" dirty="0" smtClean="0"/>
              <a:t>اختبارات القدرات الحركية</a:t>
            </a:r>
            <a:endParaRPr lang="en-US" dirty="0" smtClean="0"/>
          </a:p>
          <a:p>
            <a:pPr algn="r" rtl="1">
              <a:buNone/>
            </a:pPr>
            <a:r>
              <a:rPr lang="ar-IQ" dirty="0" smtClean="0"/>
              <a:t>1-اختبار جري الز كزاك بطريقة بارو .</a:t>
            </a:r>
            <a:endParaRPr lang="en-US" dirty="0" smtClean="0"/>
          </a:p>
          <a:p>
            <a:pPr algn="r" rtl="1">
              <a:buNone/>
            </a:pPr>
            <a:r>
              <a:rPr lang="ar-IQ" dirty="0" smtClean="0"/>
              <a:t>2-اختبار الجري والدوران ربع دورة جهة اليمين .</a:t>
            </a:r>
            <a:endParaRPr lang="en-US" dirty="0" smtClean="0"/>
          </a:p>
          <a:p>
            <a:pPr algn="r">
              <a:buNone/>
            </a:pPr>
            <a:r>
              <a:rPr lang="ar-IQ" dirty="0" smtClean="0"/>
              <a:t>غرض الاختبار :</a:t>
            </a:r>
            <a:r>
              <a:rPr lang="ar-SA" dirty="0" smtClean="0"/>
              <a:t>- </a:t>
            </a:r>
            <a:endParaRPr lang="en-US" dirty="0" smtClean="0"/>
          </a:p>
          <a:p>
            <a:pPr algn="r">
              <a:buNone/>
            </a:pPr>
            <a:r>
              <a:rPr lang="ar-IQ" dirty="0" smtClean="0"/>
              <a:t>قياس الرشاقة في الجري وتغير الاتجاه .</a:t>
            </a:r>
          </a:p>
          <a:p>
            <a:pPr algn="r" rtl="1">
              <a:buNone/>
            </a:pPr>
            <a:r>
              <a:rPr lang="ar-IQ" u="sng" dirty="0" smtClean="0"/>
              <a:t>اختبار</a:t>
            </a:r>
            <a:r>
              <a:rPr lang="ar-IQ" dirty="0" smtClean="0"/>
              <a:t> التوافق الحركي بين العينين والرجلين لمسافة</a:t>
            </a:r>
            <a:r>
              <a:rPr lang="ar-IQ" b="1" dirty="0" smtClean="0"/>
              <a:t> (3م)</a:t>
            </a:r>
            <a:endParaRPr lang="en-US" dirty="0" smtClean="0"/>
          </a:p>
          <a:p>
            <a:pPr algn="r">
              <a:buNone/>
            </a:pPr>
            <a:r>
              <a:rPr lang="ar-IQ" dirty="0" smtClean="0"/>
              <a:t>غرض الاختبار: قياس التوافق بين الاطواق لمسافة (</a:t>
            </a:r>
            <a:r>
              <a:rPr lang="ar-SA" dirty="0" smtClean="0"/>
              <a:t>3</a:t>
            </a:r>
            <a:r>
              <a:rPr lang="ar-IQ" dirty="0" smtClean="0"/>
              <a:t>م)</a:t>
            </a:r>
          </a:p>
          <a:p>
            <a:pPr algn="r">
              <a:buNone/>
            </a:pPr>
            <a:r>
              <a:rPr lang="ar-IQ" dirty="0" smtClean="0"/>
              <a:t>اختبارا السباحةالحرة لمسافة 25 مترحرة والهدف منها هو :</a:t>
            </a:r>
            <a:endParaRPr lang="en-US" dirty="0" smtClean="0"/>
          </a:p>
          <a:p>
            <a:pPr algn="r">
              <a:buNone/>
            </a:pPr>
            <a:r>
              <a:rPr lang="ar-IQ" dirty="0" smtClean="0"/>
              <a:t>أ-لقياس الانجاز (زمن 25 مترسباحةحرة)</a:t>
            </a:r>
            <a:endParaRPr lang="en-US" dirty="0" smtClean="0"/>
          </a:p>
          <a:p>
            <a:pPr algn="r">
              <a:buNone/>
            </a:pPr>
            <a:r>
              <a:rPr lang="ar-IQ" dirty="0" smtClean="0"/>
              <a:t>ب-لحساب عدد دورات الذراعين خلال سباحة 25 مترحرة .</a:t>
            </a:r>
            <a:endParaRPr lang="en-US" dirty="0" smtClean="0"/>
          </a:p>
          <a:p>
            <a:pPr algn="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14290"/>
            <a:ext cx="7286676" cy="928694"/>
          </a:xfrm>
        </p:spPr>
        <p:txBody>
          <a:bodyPr/>
          <a:lstStyle/>
          <a:p>
            <a:pPr algn="ctr"/>
            <a:r>
              <a:rPr lang="ar-IQ" dirty="0" smtClean="0"/>
              <a:t>اختبار ركض الزكزاك  بارو                        </a:t>
            </a:r>
            <a:endParaRPr lang="en-US" dirty="0"/>
          </a:p>
        </p:txBody>
      </p:sp>
      <p:pic>
        <p:nvPicPr>
          <p:cNvPr id="5" name="Picture 4" descr="C:\Users\IBM\Desktop\اختبار ركض الزكزاك.jpg"/>
          <p:cNvPicPr/>
          <p:nvPr/>
        </p:nvPicPr>
        <p:blipFill>
          <a:blip r:embed="rId2"/>
          <a:srcRect/>
          <a:stretch>
            <a:fillRect/>
          </a:stretch>
        </p:blipFill>
        <p:spPr bwMode="auto">
          <a:xfrm>
            <a:off x="1071538" y="1357298"/>
            <a:ext cx="7572428"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4"/>
            <a:ext cx="8143932" cy="642942"/>
          </a:xfrm>
        </p:spPr>
        <p:txBody>
          <a:bodyPr/>
          <a:lstStyle/>
          <a:p>
            <a:r>
              <a:rPr lang="ar-IQ" dirty="0" smtClean="0"/>
              <a:t>اختبار الحلقات                                                  </a:t>
            </a:r>
            <a:endParaRPr lang="en-US" dirty="0"/>
          </a:p>
        </p:txBody>
      </p:sp>
      <p:pic>
        <p:nvPicPr>
          <p:cNvPr id="5122" name="Picture 2" descr="C:\Users\IBM\Desktop\New folder\اختبار الحلقات.jpg"/>
          <p:cNvPicPr>
            <a:picLocks noChangeAspect="1" noChangeArrowheads="1"/>
          </p:cNvPicPr>
          <p:nvPr/>
        </p:nvPicPr>
        <p:blipFill>
          <a:blip r:embed="rId2"/>
          <a:srcRect/>
          <a:stretch>
            <a:fillRect/>
          </a:stretch>
        </p:blipFill>
        <p:spPr bwMode="auto">
          <a:xfrm>
            <a:off x="3663950" y="1285860"/>
            <a:ext cx="1816100" cy="513399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dirty="0" smtClean="0"/>
              <a:t>3-5 المتغيرات لدورة الذراعين</a:t>
            </a:r>
            <a:endParaRPr lang="en-US" sz="2800" dirty="0"/>
          </a:p>
        </p:txBody>
      </p:sp>
      <p:sp>
        <p:nvSpPr>
          <p:cNvPr id="3" name="Content Placeholder 2"/>
          <p:cNvSpPr>
            <a:spLocks noGrp="1"/>
          </p:cNvSpPr>
          <p:nvPr>
            <p:ph idx="1"/>
          </p:nvPr>
        </p:nvSpPr>
        <p:spPr/>
        <p:txBody>
          <a:bodyPr>
            <a:normAutofit fontScale="85000" lnSpcReduction="20000"/>
          </a:bodyPr>
          <a:lstStyle/>
          <a:p>
            <a:pPr algn="r" rtl="1">
              <a:buNone/>
            </a:pPr>
            <a:r>
              <a:rPr lang="ar-IQ" dirty="0" smtClean="0"/>
              <a:t>البحث شمل على متغيرات دورة الذراعين  الاتية :</a:t>
            </a:r>
            <a:endParaRPr lang="en-US" dirty="0" smtClean="0"/>
          </a:p>
          <a:p>
            <a:pPr algn="r" rtl="1">
              <a:buNone/>
            </a:pPr>
            <a:r>
              <a:rPr lang="ar-IQ" dirty="0" smtClean="0"/>
              <a:t>1-عدد دورات الذراعين خلال سباحة 25 متر حرة.</a:t>
            </a:r>
            <a:endParaRPr lang="en-US" dirty="0" smtClean="0"/>
          </a:p>
          <a:p>
            <a:pPr algn="r" rtl="1">
              <a:buNone/>
            </a:pPr>
            <a:r>
              <a:rPr lang="ar-IQ" dirty="0" smtClean="0"/>
              <a:t>2-زمن سباحة 25 متر حرة.</a:t>
            </a:r>
            <a:endParaRPr lang="en-US" dirty="0" smtClean="0"/>
          </a:p>
          <a:p>
            <a:pPr algn="r" rtl="1">
              <a:buNone/>
            </a:pPr>
            <a:r>
              <a:rPr lang="ar-IQ" dirty="0" smtClean="0"/>
              <a:t>3- متوسط طول دورة الذراعين خلال سباحة مسافة 25 متر حرة ÷ عدد دورات الذراعين.</a:t>
            </a:r>
            <a:endParaRPr lang="en-US" dirty="0" smtClean="0"/>
          </a:p>
          <a:p>
            <a:pPr algn="r" rtl="1">
              <a:buNone/>
            </a:pPr>
            <a:r>
              <a:rPr lang="ar-IQ" dirty="0" smtClean="0"/>
              <a:t>4-متوسط زمن دورة الذراعين خلال سباحة مسافة 25 متر حرة الزمن ÷ عدد دورات الذراعين.</a:t>
            </a:r>
            <a:endParaRPr lang="en-US" dirty="0" smtClean="0"/>
          </a:p>
          <a:p>
            <a:pPr algn="r" rtl="1">
              <a:buNone/>
            </a:pPr>
            <a:r>
              <a:rPr lang="ar-IQ" dirty="0" smtClean="0"/>
              <a:t>5- متوسط سرعة دورة الذراعين خلال سباحة مسافة 25 متر حرة مسافة دورة الذراعين ÷ زمنها.</a:t>
            </a:r>
            <a:endParaRPr lang="en-US" dirty="0" smtClean="0"/>
          </a:p>
          <a:p>
            <a:pPr algn="r" rtl="1">
              <a:buNone/>
            </a:pPr>
            <a:r>
              <a:rPr lang="ar-IQ" dirty="0" smtClean="0"/>
              <a:t>6- متوسط تردد دورة الذراعين خلال سباحة مسافة 25 متر حرة  من خلال عدد دورات الذراعين ÷ زمنها.</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3-6 التجربة الميدانية في اختبار 25 متر سباحة حرة</a:t>
            </a:r>
            <a:endParaRPr lang="en-US" dirty="0"/>
          </a:p>
        </p:txBody>
      </p:sp>
      <p:sp>
        <p:nvSpPr>
          <p:cNvPr id="3" name="Content Placeholder 2"/>
          <p:cNvSpPr>
            <a:spLocks noGrp="1"/>
          </p:cNvSpPr>
          <p:nvPr>
            <p:ph idx="1"/>
          </p:nvPr>
        </p:nvSpPr>
        <p:spPr/>
        <p:txBody>
          <a:bodyPr>
            <a:normAutofit fontScale="92500" lnSpcReduction="20000"/>
          </a:bodyPr>
          <a:lstStyle/>
          <a:p>
            <a:pPr algn="r" rtl="1">
              <a:buNone/>
            </a:pPr>
            <a:r>
              <a:rPr lang="ar-IQ" dirty="0" smtClean="0"/>
              <a:t>تم اجراء اختبار سباحة مسافة 25 متر حرة من داخل حوض السباحة وليس من منصة البدء حرصا على ازالة الفوارق بين السباحين من طول وقصر مسافة البدء بعد ترك المنصة .وتم تصوير عينة البحث بالة تصوير اعتيادية وبسرعة 25 ص/ثانية والغرض من التصوير هو لحساب عدد دورات الذراعين .اما قياس الزمن فتم حسابه من خلال ساعات توقيت من قبل كادر العمل* المشارك بالبحث  .  </a:t>
            </a:r>
            <a:endParaRPr lang="en-US" dirty="0" smtClean="0"/>
          </a:p>
          <a:p>
            <a:pPr algn="r" rtl="1">
              <a:buNone/>
            </a:pPr>
            <a:r>
              <a:rPr lang="ar-IQ" dirty="0" smtClean="0"/>
              <a:t>3-7 الوسائل الاحصائية :تم استخدام الحقيبة الاحصائية </a:t>
            </a:r>
            <a:r>
              <a:rPr lang="en-US" dirty="0" smtClean="0"/>
              <a:t>SPSS </a:t>
            </a:r>
            <a:r>
              <a:rPr lang="ar-IQ" dirty="0" smtClean="0"/>
              <a:t> في استخراج نتائج البحث احصائيا باستخدام الوسط الحسابي والانحراف المعياري واستخدام اختبار </a:t>
            </a:r>
            <a:r>
              <a:rPr lang="en-US" dirty="0" smtClean="0"/>
              <a:t>R</a:t>
            </a:r>
            <a:r>
              <a:rPr lang="ar-IQ" dirty="0" smtClean="0"/>
              <a:t> بيرسون لدراسة العلاقات الارتباطية بين متغيرات البحث .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1800" b="1" dirty="0" smtClean="0"/>
              <a:t>الجدول ( 1  ) يبين علاقة الارتباط بين  بعض القدرات البدنية (السرعة ) وبعض المتغيرات لدورة الذراعين والانجاز في سباحة 25 متر حرة </a:t>
            </a:r>
            <a:r>
              <a:rPr lang="ar-IQ" dirty="0" smtClean="0"/>
              <a:t>.</a:t>
            </a:r>
            <a:endParaRPr lang="en-US" dirty="0"/>
          </a:p>
        </p:txBody>
      </p:sp>
      <p:graphicFrame>
        <p:nvGraphicFramePr>
          <p:cNvPr id="4" name="Table 3"/>
          <p:cNvGraphicFramePr>
            <a:graphicFrameLocks noGrp="1"/>
          </p:cNvGraphicFramePr>
          <p:nvPr/>
        </p:nvGraphicFramePr>
        <p:xfrm>
          <a:off x="642910" y="1443371"/>
          <a:ext cx="8001056" cy="4586231"/>
        </p:xfrm>
        <a:graphic>
          <a:graphicData uri="http://schemas.openxmlformats.org/drawingml/2006/table">
            <a:tbl>
              <a:tblPr rtl="1"/>
              <a:tblGrid>
                <a:gridCol w="2118108"/>
                <a:gridCol w="1343676"/>
                <a:gridCol w="1151126"/>
                <a:gridCol w="720524"/>
                <a:gridCol w="595014"/>
                <a:gridCol w="837866"/>
                <a:gridCol w="562080"/>
                <a:gridCol w="672662"/>
              </a:tblGrid>
              <a:tr h="128241">
                <a:tc>
                  <a:txBody>
                    <a:bodyPr/>
                    <a:lstStyle/>
                    <a:p>
                      <a:endParaRPr lang="en-US" sz="1400" dirty="0"/>
                    </a:p>
                  </a:txBody>
                  <a:tcPr marL="13348" marR="13348" marT="0" marB="0">
                    <a:lnL>
                      <a:noFill/>
                    </a:lnL>
                    <a:lnT w="12700" cap="flat" cmpd="sng" algn="ctr">
                      <a:solidFill>
                        <a:srgbClr val="000000"/>
                      </a:solidFill>
                      <a:prstDash val="solid"/>
                      <a:round/>
                      <a:headEnd type="none" w="med" len="med"/>
                      <a:tailEnd type="none" w="med" len="med"/>
                    </a:lnT>
                    <a:lnB>
                      <a:noFill/>
                    </a:lnB>
                  </a:tcPr>
                </a:tc>
                <a:tc>
                  <a:txBody>
                    <a:bodyPr/>
                    <a:lstStyle/>
                    <a:p>
                      <a:endParaRPr lang="en-US" sz="1400"/>
                    </a:p>
                  </a:txBody>
                  <a:tcPr marL="68649" marR="68649" marT="34324" marB="34324"/>
                </a:tc>
                <a:tc>
                  <a:txBody>
                    <a:bodyPr/>
                    <a:lstStyle/>
                    <a:p>
                      <a:endParaRPr lang="en-US" sz="1400"/>
                    </a:p>
                  </a:txBody>
                  <a:tcPr marL="68649" marR="68649" marT="34324" marB="34324"/>
                </a:tc>
                <a:tc gridSpan="2">
                  <a:txBody>
                    <a:bodyPr/>
                    <a:lstStyle/>
                    <a:p>
                      <a:endParaRPr lang="en-US" sz="1400" dirty="0"/>
                    </a:p>
                  </a:txBody>
                  <a:tcPr marL="68649" marR="68649" marT="34324" marB="34324"/>
                </a:tc>
                <a:tc hMerge="1">
                  <a:txBody>
                    <a:bodyPr/>
                    <a:lstStyle/>
                    <a:p>
                      <a:endParaRPr lang="en-US"/>
                    </a:p>
                  </a:txBody>
                  <a:tcPr/>
                </a:tc>
                <a:tc>
                  <a:txBody>
                    <a:bodyPr/>
                    <a:lstStyle/>
                    <a:p>
                      <a:endParaRPr lang="en-US" sz="1400"/>
                    </a:p>
                  </a:txBody>
                  <a:tcPr marL="68649" marR="68649" marT="34324" marB="34324"/>
                </a:tc>
                <a:tc>
                  <a:txBody>
                    <a:bodyPr/>
                    <a:lstStyle/>
                    <a:p>
                      <a:endParaRPr lang="en-US" sz="1400"/>
                    </a:p>
                  </a:txBody>
                  <a:tcPr marL="68649" marR="68649" marT="34324" marB="34324"/>
                </a:tc>
                <a:tc>
                  <a:txBody>
                    <a:bodyPr/>
                    <a:lstStyle/>
                    <a:p>
                      <a:endParaRPr lang="en-US" sz="1400"/>
                    </a:p>
                  </a:txBody>
                  <a:tcPr marL="68649" marR="68649" marT="34324" marB="34324"/>
                </a:tc>
              </a:tr>
              <a:tr h="357205">
                <a:tc rowSpan="3">
                  <a:txBody>
                    <a:bodyPr/>
                    <a:lstStyle/>
                    <a:p>
                      <a:pPr rtl="0">
                        <a:lnSpc>
                          <a:spcPct val="115000"/>
                        </a:lnSpc>
                        <a:spcAft>
                          <a:spcPts val="0"/>
                        </a:spcAft>
                      </a:pPr>
                      <a:r>
                        <a:rPr lang="ar-IQ" sz="1400" dirty="0" smtClean="0">
                          <a:latin typeface="Calibri"/>
                          <a:ea typeface="Calibri"/>
                          <a:cs typeface="Simplified Arabic"/>
                        </a:rPr>
                        <a:t>المعالم الاحصائية</a:t>
                      </a:r>
                      <a:endParaRPr lang="en-US" sz="1400" dirty="0">
                        <a:latin typeface="Calibri"/>
                        <a:ea typeface="Calibri"/>
                        <a:cs typeface="Arial"/>
                      </a:endParaRPr>
                    </a:p>
                    <a:p>
                      <a:pPr algn="r" rtl="1">
                        <a:lnSpc>
                          <a:spcPct val="115000"/>
                        </a:lnSpc>
                        <a:spcAft>
                          <a:spcPts val="0"/>
                        </a:spcAft>
                      </a:pPr>
                      <a:r>
                        <a:rPr lang="ar-IQ" sz="1400" dirty="0">
                          <a:latin typeface="Calibri"/>
                          <a:ea typeface="Calibri"/>
                          <a:cs typeface="Simplified Arabic"/>
                        </a:rPr>
                        <a:t>المتغيرات</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a:txBody>
                    <a:bodyPr/>
                    <a:lstStyle/>
                    <a:p>
                      <a:pPr algn="ctr" rtl="1">
                        <a:lnSpc>
                          <a:spcPct val="115000"/>
                        </a:lnSpc>
                        <a:spcAft>
                          <a:spcPts val="0"/>
                        </a:spcAft>
                      </a:pPr>
                      <a:r>
                        <a:rPr lang="ar-IQ" sz="1400" dirty="0">
                          <a:latin typeface="Calibri"/>
                          <a:ea typeface="Calibri"/>
                          <a:cs typeface="Simplified Arabic"/>
                        </a:rPr>
                        <a:t>الوسط الحسابي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dirty="0">
                          <a:latin typeface="Calibri"/>
                          <a:ea typeface="Calibri"/>
                          <a:cs typeface="Simplified Arabic"/>
                        </a:rPr>
                        <a:t>الانحراف المعياري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IQ" sz="1400" dirty="0">
                          <a:latin typeface="Calibri"/>
                          <a:ea typeface="Calibri"/>
                          <a:cs typeface="Simplified Arabic"/>
                        </a:rPr>
                        <a:t>القدرات البدنية</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pPr algn="ctr" rtl="1">
                        <a:lnSpc>
                          <a:spcPct val="115000"/>
                        </a:lnSpc>
                        <a:spcAft>
                          <a:spcPts val="0"/>
                        </a:spcAft>
                      </a:pPr>
                      <a:r>
                        <a:rPr lang="ar-IQ" sz="1400" dirty="0">
                          <a:latin typeface="Calibri"/>
                          <a:ea typeface="Calibri"/>
                          <a:cs typeface="Simplified Arabic"/>
                        </a:rPr>
                        <a:t>قيمة </a:t>
                      </a:r>
                      <a:r>
                        <a:rPr lang="en-US" sz="1400" b="1" dirty="0">
                          <a:latin typeface="Simplified Arabic"/>
                          <a:ea typeface="Calibri"/>
                          <a:cs typeface="Arial"/>
                        </a:rPr>
                        <a:t>R</a:t>
                      </a:r>
                      <a:r>
                        <a:rPr lang="ar-IQ" sz="1400" dirty="0">
                          <a:latin typeface="Calibri"/>
                          <a:ea typeface="Calibri"/>
                          <a:cs typeface="Simplified Arabic"/>
                        </a:rPr>
                        <a:t> المحسوبة</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dirty="0">
                          <a:latin typeface="Calibri"/>
                          <a:ea typeface="Calibri"/>
                          <a:cs typeface="Simplified Arabic"/>
                        </a:rPr>
                        <a:t>القيمة المعنوية</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a:latin typeface="Calibri"/>
                          <a:ea typeface="Calibri"/>
                          <a:cs typeface="Simplified Arabic"/>
                        </a:rPr>
                        <a:t>الدلالة</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r>
              <a:tr h="357205">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rtl="1">
                        <a:lnSpc>
                          <a:spcPct val="115000"/>
                        </a:lnSpc>
                        <a:spcAft>
                          <a:spcPts val="0"/>
                        </a:spcAft>
                      </a:pPr>
                      <a:r>
                        <a:rPr lang="ar-IQ" sz="1400" dirty="0">
                          <a:latin typeface="Calibri"/>
                          <a:ea typeface="Calibri"/>
                          <a:cs typeface="Simplified Arabic"/>
                        </a:rPr>
                        <a:t>السرعة 30 متر</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5720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1">
                        <a:lnSpc>
                          <a:spcPct val="115000"/>
                        </a:lnSpc>
                        <a:spcAft>
                          <a:spcPts val="0"/>
                        </a:spcAft>
                      </a:pPr>
                      <a:r>
                        <a:rPr lang="ar-IQ" sz="1400">
                          <a:latin typeface="Calibri"/>
                          <a:ea typeface="Calibri"/>
                          <a:cs typeface="Simplified Arabic"/>
                        </a:rPr>
                        <a:t>س-</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Simplified Arabic"/>
                        </a:rPr>
                        <a:t>±ع</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538768">
                <a:tc>
                  <a:txBody>
                    <a:bodyPr/>
                    <a:lstStyle/>
                    <a:p>
                      <a:pPr algn="r" rtl="1">
                        <a:lnSpc>
                          <a:spcPct val="115000"/>
                        </a:lnSpc>
                        <a:spcAft>
                          <a:spcPts val="0"/>
                        </a:spcAft>
                      </a:pPr>
                      <a:r>
                        <a:rPr lang="ar-IQ" sz="1400" dirty="0">
                          <a:latin typeface="Calibri"/>
                          <a:ea typeface="Calibri"/>
                          <a:cs typeface="Simplified Arabic"/>
                        </a:rPr>
                        <a:t>عدد دورات </a:t>
                      </a:r>
                      <a:r>
                        <a:rPr lang="ar-IQ" sz="1400" dirty="0" smtClean="0">
                          <a:latin typeface="Calibri"/>
                          <a:ea typeface="Calibri"/>
                          <a:cs typeface="Simplified Arabic"/>
                        </a:rPr>
                        <a:t>الذراعين/دورة</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dirty="0">
                          <a:solidFill>
                            <a:srgbClr val="000000"/>
                          </a:solidFill>
                          <a:latin typeface="Simplified Arabic"/>
                          <a:ea typeface="Calibri"/>
                          <a:cs typeface="Arial"/>
                        </a:rPr>
                        <a:t>13.600</a:t>
                      </a:r>
                      <a:endParaRPr lang="en-US" sz="1400" dirty="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dirty="0">
                          <a:solidFill>
                            <a:srgbClr val="000000"/>
                          </a:solidFill>
                          <a:latin typeface="Simplified Arabic"/>
                          <a:ea typeface="Calibri"/>
                          <a:cs typeface="Arial"/>
                        </a:rPr>
                        <a:t>1.140</a:t>
                      </a:r>
                      <a:endParaRPr lang="en-US" sz="1400" dirty="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1">
                        <a:lnSpc>
                          <a:spcPct val="115000"/>
                        </a:lnSpc>
                        <a:spcAft>
                          <a:spcPts val="0"/>
                        </a:spcAft>
                      </a:pPr>
                      <a:endParaRPr lang="ar-IQ" sz="1400" dirty="0" smtClean="0">
                        <a:latin typeface="Calibri"/>
                        <a:ea typeface="Calibri"/>
                        <a:cs typeface="Arial"/>
                      </a:endParaRPr>
                    </a:p>
                    <a:p>
                      <a:pPr algn="ctr" rtl="1">
                        <a:lnSpc>
                          <a:spcPct val="115000"/>
                        </a:lnSpc>
                        <a:spcAft>
                          <a:spcPts val="0"/>
                        </a:spcAft>
                      </a:pPr>
                      <a:endParaRPr lang="en-US" sz="1400" dirty="0" smtClean="0">
                        <a:latin typeface="Calibri"/>
                        <a:ea typeface="Calibri"/>
                        <a:cs typeface="Arial"/>
                      </a:endParaRPr>
                    </a:p>
                    <a:p>
                      <a:pPr algn="ctr" rtl="1">
                        <a:lnSpc>
                          <a:spcPct val="115000"/>
                        </a:lnSpc>
                        <a:spcAft>
                          <a:spcPts val="0"/>
                        </a:spcAft>
                      </a:pPr>
                      <a:endParaRPr lang="en-US" sz="1400" dirty="0" smtClean="0">
                        <a:latin typeface="Calibri"/>
                        <a:ea typeface="Calibri"/>
                        <a:cs typeface="Arial"/>
                      </a:endParaRPr>
                    </a:p>
                    <a:p>
                      <a:pPr algn="ctr" rtl="1">
                        <a:lnSpc>
                          <a:spcPct val="115000"/>
                        </a:lnSpc>
                        <a:spcAft>
                          <a:spcPts val="0"/>
                        </a:spcAft>
                      </a:pPr>
                      <a:endParaRPr lang="en-US" sz="1400" dirty="0" smtClean="0">
                        <a:latin typeface="Calibri"/>
                        <a:ea typeface="Calibri"/>
                        <a:cs typeface="Arial"/>
                      </a:endParaRPr>
                    </a:p>
                    <a:p>
                      <a:pPr algn="ctr" rtl="1">
                        <a:lnSpc>
                          <a:spcPct val="115000"/>
                        </a:lnSpc>
                        <a:spcAft>
                          <a:spcPts val="0"/>
                        </a:spcAft>
                      </a:pPr>
                      <a:endParaRPr lang="en-US" sz="1400" dirty="0" smtClean="0">
                        <a:latin typeface="Calibri"/>
                        <a:ea typeface="Calibri"/>
                        <a:cs typeface="Arial"/>
                      </a:endParaRPr>
                    </a:p>
                    <a:p>
                      <a:pPr algn="ctr" rtl="1">
                        <a:lnSpc>
                          <a:spcPct val="115000"/>
                        </a:lnSpc>
                        <a:spcAft>
                          <a:spcPts val="0"/>
                        </a:spcAft>
                      </a:pPr>
                      <a:r>
                        <a:rPr lang="en-US" sz="1400" dirty="0" smtClean="0">
                          <a:latin typeface="Calibri"/>
                          <a:ea typeface="Calibri"/>
                          <a:cs typeface="Arial"/>
                        </a:rPr>
                        <a:t>4.15</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1">
                        <a:lnSpc>
                          <a:spcPct val="115000"/>
                        </a:lnSpc>
                        <a:spcAft>
                          <a:spcPts val="0"/>
                        </a:spcAft>
                      </a:pPr>
                      <a:endParaRPr lang="ar-SA" sz="1400" dirty="0" smtClean="0">
                        <a:solidFill>
                          <a:srgbClr val="000000"/>
                        </a:solidFill>
                        <a:latin typeface="+mn-lt"/>
                        <a:ea typeface="Calibri"/>
                        <a:cs typeface="Simplified Arabic"/>
                      </a:endParaRPr>
                    </a:p>
                    <a:p>
                      <a:pPr algn="ctr" rtl="1">
                        <a:lnSpc>
                          <a:spcPct val="115000"/>
                        </a:lnSpc>
                        <a:spcAft>
                          <a:spcPts val="0"/>
                        </a:spcAft>
                      </a:pPr>
                      <a:endParaRPr lang="en-US" sz="1400" b="0" dirty="0" smtClean="0">
                        <a:solidFill>
                          <a:srgbClr val="000000"/>
                        </a:solidFill>
                        <a:latin typeface="Simplified Arabic"/>
                        <a:ea typeface="Calibri"/>
                        <a:cs typeface="Arial"/>
                      </a:endParaRPr>
                    </a:p>
                    <a:p>
                      <a:pPr algn="ctr" rtl="1">
                        <a:lnSpc>
                          <a:spcPct val="115000"/>
                        </a:lnSpc>
                        <a:spcAft>
                          <a:spcPts val="0"/>
                        </a:spcAft>
                      </a:pPr>
                      <a:endParaRPr lang="en-US" sz="1400" b="0" dirty="0" smtClean="0">
                        <a:solidFill>
                          <a:srgbClr val="000000"/>
                        </a:solidFill>
                        <a:latin typeface="Simplified Arabic"/>
                        <a:ea typeface="Calibri"/>
                        <a:cs typeface="Arial"/>
                      </a:endParaRPr>
                    </a:p>
                    <a:p>
                      <a:pPr algn="ctr" rtl="1">
                        <a:lnSpc>
                          <a:spcPct val="115000"/>
                        </a:lnSpc>
                        <a:spcAft>
                          <a:spcPts val="0"/>
                        </a:spcAft>
                      </a:pPr>
                      <a:endParaRPr lang="en-US" sz="1400" b="0" dirty="0" smtClean="0">
                        <a:solidFill>
                          <a:srgbClr val="000000"/>
                        </a:solidFill>
                        <a:latin typeface="Simplified Arabic"/>
                        <a:ea typeface="Calibri"/>
                        <a:cs typeface="Arial"/>
                      </a:endParaRPr>
                    </a:p>
                    <a:p>
                      <a:pPr algn="ctr" rtl="1">
                        <a:lnSpc>
                          <a:spcPct val="115000"/>
                        </a:lnSpc>
                        <a:spcAft>
                          <a:spcPts val="0"/>
                        </a:spcAft>
                      </a:pPr>
                      <a:endParaRPr lang="en-US" sz="1400" b="0" dirty="0" smtClean="0">
                        <a:solidFill>
                          <a:srgbClr val="000000"/>
                        </a:solidFill>
                        <a:latin typeface="Simplified Arabic"/>
                        <a:ea typeface="Calibri"/>
                        <a:cs typeface="Arial"/>
                      </a:endParaRPr>
                    </a:p>
                    <a:p>
                      <a:pPr algn="ctr" rtl="1">
                        <a:lnSpc>
                          <a:spcPct val="115000"/>
                        </a:lnSpc>
                        <a:spcAft>
                          <a:spcPts val="0"/>
                        </a:spcAft>
                      </a:pPr>
                      <a:r>
                        <a:rPr lang="en-US" sz="1400" b="0" dirty="0" smtClean="0">
                          <a:solidFill>
                            <a:srgbClr val="000000"/>
                          </a:solidFill>
                          <a:latin typeface="Simplified Arabic"/>
                          <a:ea typeface="Calibri"/>
                          <a:cs typeface="Arial"/>
                        </a:rPr>
                        <a:t>0.100</a:t>
                      </a:r>
                      <a:endParaRPr lang="en-US" sz="1400" b="0" dirty="0">
                        <a:latin typeface="+mn-lt"/>
                        <a:ea typeface="Calibri"/>
                        <a:cs typeface="Arial"/>
                      </a:endParaRPr>
                    </a:p>
                  </a:txBody>
                  <a:tcPr marL="51486" marR="5148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latin typeface="Simplified Arabic"/>
                          <a:ea typeface="Calibri"/>
                          <a:cs typeface="Arial"/>
                        </a:rPr>
                        <a:t>0.849</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b="1">
                          <a:latin typeface="Simplified Arabic"/>
                          <a:ea typeface="Calibri"/>
                          <a:cs typeface="Arial"/>
                        </a:rPr>
                        <a:t>0.069</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Simplified Arabic"/>
                        </a:rPr>
                        <a:t>غير معنوي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768">
                <a:tc>
                  <a:txBody>
                    <a:bodyPr/>
                    <a:lstStyle/>
                    <a:p>
                      <a:pPr algn="r" rtl="1">
                        <a:lnSpc>
                          <a:spcPct val="115000"/>
                        </a:lnSpc>
                        <a:spcAft>
                          <a:spcPts val="0"/>
                        </a:spcAft>
                      </a:pPr>
                      <a:r>
                        <a:rPr lang="ar-IQ" sz="1400" dirty="0">
                          <a:latin typeface="Calibri"/>
                          <a:ea typeface="Calibri"/>
                          <a:cs typeface="Simplified Arabic"/>
                        </a:rPr>
                        <a:t>متوسط طول دورة </a:t>
                      </a:r>
                      <a:r>
                        <a:rPr lang="ar-IQ" sz="1400" dirty="0" smtClean="0">
                          <a:latin typeface="Calibri"/>
                          <a:ea typeface="Calibri"/>
                          <a:cs typeface="Simplified Arabic"/>
                        </a:rPr>
                        <a:t>الذراعين/متر</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1.848</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0.159</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b="1" dirty="0">
                          <a:latin typeface="Simplified Arabic"/>
                          <a:ea typeface="Calibri"/>
                          <a:cs typeface="Arial"/>
                        </a:rPr>
                        <a:t>*</a:t>
                      </a:r>
                      <a:r>
                        <a:rPr lang="en-US" sz="1400" b="1" dirty="0" smtClean="0">
                          <a:latin typeface="Simplified Arabic"/>
                          <a:ea typeface="Calibri"/>
                          <a:cs typeface="Arial"/>
                        </a:rPr>
                        <a:t>0.880</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b="1">
                          <a:latin typeface="Simplified Arabic"/>
                          <a:ea typeface="Calibri"/>
                          <a:cs typeface="Arial"/>
                        </a:rPr>
                        <a:t>0.049</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Simplified Arabic"/>
                        </a:rPr>
                        <a:t>معنوي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768">
                <a:tc>
                  <a:txBody>
                    <a:bodyPr/>
                    <a:lstStyle/>
                    <a:p>
                      <a:pPr algn="r" rtl="1">
                        <a:lnSpc>
                          <a:spcPct val="115000"/>
                        </a:lnSpc>
                        <a:spcAft>
                          <a:spcPts val="0"/>
                        </a:spcAft>
                      </a:pPr>
                      <a:r>
                        <a:rPr lang="ar-IQ" sz="1400" dirty="0">
                          <a:latin typeface="Calibri"/>
                          <a:ea typeface="Calibri"/>
                          <a:cs typeface="Simplified Arabic"/>
                        </a:rPr>
                        <a:t>متوسط زمن دورة </a:t>
                      </a:r>
                      <a:r>
                        <a:rPr lang="ar-IQ" sz="1400" dirty="0" smtClean="0">
                          <a:latin typeface="Calibri"/>
                          <a:ea typeface="Calibri"/>
                          <a:cs typeface="Simplified Arabic"/>
                        </a:rPr>
                        <a:t>الذراعين/ثا</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1.071</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0.041</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b="1">
                          <a:latin typeface="Simplified Arabic"/>
                          <a:ea typeface="Calibri"/>
                          <a:cs typeface="Arial"/>
                        </a:rPr>
                        <a:t>0.615</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b="1">
                          <a:latin typeface="Simplified Arabic"/>
                          <a:ea typeface="Calibri"/>
                          <a:cs typeface="Arial"/>
                        </a:rPr>
                        <a:t>0.270</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Simplified Arabic"/>
                        </a:rPr>
                        <a:t>غير معنوي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768">
                <a:tc>
                  <a:txBody>
                    <a:bodyPr/>
                    <a:lstStyle/>
                    <a:p>
                      <a:pPr algn="r" rtl="1">
                        <a:lnSpc>
                          <a:spcPct val="115000"/>
                        </a:lnSpc>
                        <a:spcAft>
                          <a:spcPts val="0"/>
                        </a:spcAft>
                      </a:pPr>
                      <a:r>
                        <a:rPr lang="ar-IQ" sz="1400" dirty="0">
                          <a:latin typeface="Calibri"/>
                          <a:ea typeface="Calibri"/>
                          <a:cs typeface="Simplified Arabic"/>
                        </a:rPr>
                        <a:t>متوسط سرعة دورة </a:t>
                      </a:r>
                      <a:r>
                        <a:rPr lang="ar-IQ" sz="1400" dirty="0" smtClean="0">
                          <a:latin typeface="Calibri"/>
                          <a:ea typeface="Calibri"/>
                          <a:cs typeface="Simplified Arabic"/>
                        </a:rPr>
                        <a:t>الذراعين/م/ثا</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1.723</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0.091</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b="1" dirty="0">
                          <a:latin typeface="Simplified Arabic"/>
                          <a:ea typeface="Calibri"/>
                          <a:cs typeface="Arial"/>
                        </a:rPr>
                        <a:t>**</a:t>
                      </a:r>
                      <a:r>
                        <a:rPr lang="en-US" sz="1400" b="1" dirty="0" smtClean="0">
                          <a:latin typeface="Simplified Arabic"/>
                          <a:ea typeface="Calibri"/>
                          <a:cs typeface="Arial"/>
                        </a:rPr>
                        <a:t>0.963</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b="1">
                          <a:latin typeface="Simplified Arabic"/>
                          <a:ea typeface="Calibri"/>
                          <a:cs typeface="Arial"/>
                        </a:rPr>
                        <a:t>0.008</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Simplified Arabic"/>
                        </a:rPr>
                        <a:t>معنوي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768">
                <a:tc>
                  <a:txBody>
                    <a:bodyPr/>
                    <a:lstStyle/>
                    <a:p>
                      <a:pPr algn="r" rtl="1">
                        <a:lnSpc>
                          <a:spcPct val="115000"/>
                        </a:lnSpc>
                        <a:spcAft>
                          <a:spcPts val="0"/>
                        </a:spcAft>
                      </a:pPr>
                      <a:r>
                        <a:rPr lang="ar-IQ" sz="1400" dirty="0">
                          <a:latin typeface="Calibri"/>
                          <a:ea typeface="Calibri"/>
                          <a:cs typeface="Simplified Arabic"/>
                        </a:rPr>
                        <a:t>متوسط تردد دورة </a:t>
                      </a:r>
                      <a:r>
                        <a:rPr lang="ar-IQ" sz="1400" dirty="0" smtClean="0">
                          <a:latin typeface="Calibri"/>
                          <a:ea typeface="Calibri"/>
                          <a:cs typeface="Simplified Arabic"/>
                        </a:rPr>
                        <a:t>الذراعين/دورة/ثا</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0.934</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a:solidFill>
                            <a:srgbClr val="000000"/>
                          </a:solidFill>
                          <a:latin typeface="Simplified Arabic"/>
                          <a:ea typeface="Calibri"/>
                          <a:cs typeface="Arial"/>
                        </a:rPr>
                        <a:t>0.374</a:t>
                      </a:r>
                      <a:endParaRPr lang="en-US" sz="140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b="1">
                          <a:latin typeface="Simplified Arabic"/>
                          <a:ea typeface="Calibri"/>
                          <a:cs typeface="Arial"/>
                        </a:rPr>
                        <a:t>0.585</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b="1">
                          <a:latin typeface="Simplified Arabic"/>
                          <a:ea typeface="Calibri"/>
                          <a:cs typeface="Arial"/>
                        </a:rPr>
                        <a:t>0.300</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Simplified Arabic"/>
                        </a:rPr>
                        <a:t>غير معنوي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768">
                <a:tc>
                  <a:txBody>
                    <a:bodyPr/>
                    <a:lstStyle/>
                    <a:p>
                      <a:pPr algn="r" rtl="1">
                        <a:lnSpc>
                          <a:spcPct val="115000"/>
                        </a:lnSpc>
                        <a:spcAft>
                          <a:spcPts val="0"/>
                        </a:spcAft>
                      </a:pPr>
                      <a:r>
                        <a:rPr lang="ar-IQ" sz="1400" dirty="0" smtClean="0">
                          <a:latin typeface="Calibri"/>
                          <a:ea typeface="Calibri"/>
                          <a:cs typeface="Simplified Arabic"/>
                        </a:rPr>
                        <a:t>الانجاز/ زمن</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dirty="0">
                          <a:solidFill>
                            <a:srgbClr val="000000"/>
                          </a:solidFill>
                          <a:latin typeface="Simplified Arabic"/>
                          <a:ea typeface="Calibri"/>
                          <a:cs typeface="Arial"/>
                        </a:rPr>
                        <a:t>14.540</a:t>
                      </a:r>
                      <a:endParaRPr lang="en-US" sz="1400" dirty="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b="1" dirty="0">
                          <a:solidFill>
                            <a:srgbClr val="000000"/>
                          </a:solidFill>
                          <a:latin typeface="Simplified Arabic"/>
                          <a:ea typeface="Calibri"/>
                          <a:cs typeface="Arial"/>
                        </a:rPr>
                        <a:t>0.738</a:t>
                      </a:r>
                      <a:endParaRPr lang="en-US" sz="1400" dirty="0">
                        <a:latin typeface="Calibri"/>
                        <a:ea typeface="Calibri"/>
                        <a:cs typeface="Arial"/>
                      </a:endParaRPr>
                    </a:p>
                  </a:txBody>
                  <a:tcPr marL="51486" marR="514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b="1">
                          <a:latin typeface="Simplified Arabic"/>
                          <a:ea typeface="Calibri"/>
                          <a:cs typeface="Arial"/>
                        </a:rPr>
                        <a:t>*0.958</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b="1">
                          <a:latin typeface="Simplified Arabic"/>
                          <a:ea typeface="Calibri"/>
                          <a:cs typeface="Arial"/>
                        </a:rPr>
                        <a:t>0.010</a:t>
                      </a:r>
                      <a:endParaRPr lang="en-US" sz="140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Simplified Arabic"/>
                        </a:rPr>
                        <a:t>معنوي</a:t>
                      </a:r>
                      <a:endParaRPr lang="en-US" sz="1400" dirty="0">
                        <a:latin typeface="Calibri"/>
                        <a:ea typeface="Calibri"/>
                        <a:cs typeface="Arial"/>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1600" b="1" dirty="0" smtClean="0">
                <a:cs typeface="+mn-cs"/>
              </a:rPr>
              <a:t>الجدول ( 2  ) يبين علاقة الارتباط بين  بعض القدرات البدنية (القوة ) وبعض المتغيرات لدورة الذراعين والانجاز في سباحة 25 متر حرة .</a:t>
            </a:r>
            <a:r>
              <a:rPr lang="en-US" sz="1600" b="1" dirty="0" smtClean="0">
                <a:cs typeface="+mn-cs"/>
              </a:rPr>
              <a:t/>
            </a:r>
            <a:br>
              <a:rPr lang="en-US" sz="1600" b="1" dirty="0" smtClean="0">
                <a:cs typeface="+mn-cs"/>
              </a:rPr>
            </a:br>
            <a:endParaRPr lang="en-US" sz="1600" b="1" dirty="0">
              <a:cs typeface="+mn-cs"/>
            </a:endParaRPr>
          </a:p>
        </p:txBody>
      </p:sp>
      <p:graphicFrame>
        <p:nvGraphicFramePr>
          <p:cNvPr id="5" name="Table 4"/>
          <p:cNvGraphicFramePr>
            <a:graphicFrameLocks noGrp="1"/>
          </p:cNvGraphicFramePr>
          <p:nvPr/>
        </p:nvGraphicFramePr>
        <p:xfrm>
          <a:off x="571472" y="1357298"/>
          <a:ext cx="7858180" cy="4964285"/>
        </p:xfrm>
        <a:graphic>
          <a:graphicData uri="http://schemas.openxmlformats.org/drawingml/2006/table">
            <a:tbl>
              <a:tblPr rtl="1"/>
              <a:tblGrid>
                <a:gridCol w="1804226"/>
                <a:gridCol w="727041"/>
                <a:gridCol w="896998"/>
                <a:gridCol w="883622"/>
                <a:gridCol w="883622"/>
                <a:gridCol w="995354"/>
                <a:gridCol w="765597"/>
                <a:gridCol w="901720"/>
              </a:tblGrid>
              <a:tr h="446803">
                <a:tc rowSpan="3">
                  <a:txBody>
                    <a:bodyPr/>
                    <a:lstStyle/>
                    <a:p>
                      <a:pPr algn="l" rtl="1">
                        <a:lnSpc>
                          <a:spcPct val="115000"/>
                        </a:lnSpc>
                        <a:spcAft>
                          <a:spcPts val="0"/>
                        </a:spcAft>
                      </a:pPr>
                      <a:endParaRPr lang="ar-IQ" sz="1400" dirty="0" smtClean="0">
                        <a:latin typeface="Calibri"/>
                        <a:ea typeface="Calibri"/>
                        <a:cs typeface="+mn-cs"/>
                      </a:endParaRPr>
                    </a:p>
                    <a:p>
                      <a:pPr algn="l" rtl="1">
                        <a:lnSpc>
                          <a:spcPct val="115000"/>
                        </a:lnSpc>
                        <a:spcAft>
                          <a:spcPts val="0"/>
                        </a:spcAft>
                      </a:pPr>
                      <a:r>
                        <a:rPr lang="ar-IQ" sz="1400" dirty="0" smtClean="0">
                          <a:latin typeface="Calibri"/>
                          <a:ea typeface="Calibri"/>
                          <a:cs typeface="+mn-cs"/>
                        </a:rPr>
                        <a:t>المعالم </a:t>
                      </a:r>
                      <a:r>
                        <a:rPr lang="ar-IQ" sz="1400" dirty="0">
                          <a:latin typeface="Calibri"/>
                          <a:ea typeface="Calibri"/>
                          <a:cs typeface="+mn-cs"/>
                        </a:rPr>
                        <a:t>الاحصائية </a:t>
                      </a:r>
                      <a:endParaRPr lang="en-US" sz="1400" dirty="0">
                        <a:latin typeface="Calibri"/>
                        <a:ea typeface="Calibri"/>
                        <a:cs typeface="+mn-cs"/>
                      </a:endParaRPr>
                    </a:p>
                    <a:p>
                      <a:pPr algn="r" rtl="1">
                        <a:lnSpc>
                          <a:spcPct val="115000"/>
                        </a:lnSpc>
                        <a:spcAft>
                          <a:spcPts val="0"/>
                        </a:spcAft>
                      </a:pPr>
                      <a:r>
                        <a:rPr lang="ar-IQ" sz="1400" dirty="0">
                          <a:latin typeface="Calibri"/>
                          <a:ea typeface="Calibri"/>
                          <a:cs typeface="+mn-cs"/>
                        </a:rPr>
                        <a:t>المتغيرات</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a:txBody>
                    <a:bodyPr/>
                    <a:lstStyle/>
                    <a:p>
                      <a:pPr algn="ctr" rtl="1">
                        <a:lnSpc>
                          <a:spcPct val="115000"/>
                        </a:lnSpc>
                        <a:spcAft>
                          <a:spcPts val="0"/>
                        </a:spcAft>
                      </a:pPr>
                      <a:r>
                        <a:rPr lang="ar-IQ" sz="1400" dirty="0">
                          <a:latin typeface="Calibri"/>
                          <a:ea typeface="Calibri"/>
                          <a:cs typeface="+mn-cs"/>
                        </a:rPr>
                        <a:t>الوسط الحسابي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dirty="0">
                          <a:latin typeface="Calibri"/>
                          <a:ea typeface="Calibri"/>
                          <a:cs typeface="+mn-cs"/>
                        </a:rPr>
                        <a:t>الانحراف المعياري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IQ" sz="1400">
                          <a:latin typeface="Calibri"/>
                          <a:ea typeface="Calibri"/>
                          <a:cs typeface="+mn-cs"/>
                        </a:rPr>
                        <a:t>القدرات البدنية</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pPr algn="ctr" rtl="1">
                        <a:lnSpc>
                          <a:spcPct val="115000"/>
                        </a:lnSpc>
                        <a:spcAft>
                          <a:spcPts val="0"/>
                        </a:spcAft>
                      </a:pPr>
                      <a:r>
                        <a:rPr lang="ar-IQ" sz="1400" dirty="0">
                          <a:latin typeface="Calibri"/>
                          <a:ea typeface="Calibri"/>
                          <a:cs typeface="+mn-cs"/>
                        </a:rPr>
                        <a:t>قيمة </a:t>
                      </a:r>
                      <a:r>
                        <a:rPr lang="en-US" sz="1400" b="1" dirty="0">
                          <a:latin typeface="Simplified Arabic"/>
                          <a:ea typeface="Calibri"/>
                          <a:cs typeface="+mn-cs"/>
                        </a:rPr>
                        <a:t>R</a:t>
                      </a:r>
                      <a:r>
                        <a:rPr lang="ar-IQ" sz="1400" dirty="0">
                          <a:latin typeface="Calibri"/>
                          <a:ea typeface="Calibri"/>
                          <a:cs typeface="+mn-cs"/>
                        </a:rPr>
                        <a:t> المحسوبة</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a:latin typeface="Calibri"/>
                          <a:ea typeface="Calibri"/>
                          <a:cs typeface="+mn-cs"/>
                        </a:rPr>
                        <a:t>القيمة المعنوية</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a:latin typeface="Calibri"/>
                          <a:ea typeface="Calibri"/>
                          <a:cs typeface="+mn-cs"/>
                        </a:rPr>
                        <a:t>الدلالة</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162">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rtl="1">
                        <a:lnSpc>
                          <a:spcPct val="115000"/>
                        </a:lnSpc>
                        <a:spcAft>
                          <a:spcPts val="0"/>
                        </a:spcAft>
                      </a:pPr>
                      <a:r>
                        <a:rPr lang="ar-IQ" sz="1400" dirty="0">
                          <a:latin typeface="Calibri"/>
                          <a:ea typeface="Calibri"/>
                          <a:cs typeface="+mn-cs"/>
                        </a:rPr>
                        <a:t>رمي الكرة الطبية 3 كغم</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631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ar-SA" sz="1400">
                          <a:latin typeface="Calibri"/>
                          <a:ea typeface="Calibri"/>
                          <a:cs typeface="+mn-cs"/>
                        </a:rPr>
                        <a:t>س-م</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dirty="0">
                          <a:latin typeface="Calibri"/>
                          <a:ea typeface="Calibri"/>
                          <a:cs typeface="+mn-cs"/>
                        </a:rPr>
                        <a:t>±ع</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821047">
                <a:tc>
                  <a:txBody>
                    <a:bodyPr/>
                    <a:lstStyle/>
                    <a:p>
                      <a:pPr algn="r" rtl="1">
                        <a:lnSpc>
                          <a:spcPct val="115000"/>
                        </a:lnSpc>
                        <a:spcAft>
                          <a:spcPts val="0"/>
                        </a:spcAft>
                      </a:pPr>
                      <a:r>
                        <a:rPr lang="ar-IQ" sz="1400" dirty="0">
                          <a:latin typeface="Calibri"/>
                          <a:ea typeface="Calibri"/>
                          <a:cs typeface="+mn-cs"/>
                        </a:rPr>
                        <a:t>عدد دورات </a:t>
                      </a:r>
                      <a:r>
                        <a:rPr lang="ar-IQ" sz="1400" dirty="0" smtClean="0">
                          <a:latin typeface="Calibri"/>
                          <a:ea typeface="Calibri"/>
                          <a:cs typeface="+mn-cs"/>
                        </a:rPr>
                        <a:t>الذراعين/دورة</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13.600</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1.140</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1">
                        <a:lnSpc>
                          <a:spcPct val="115000"/>
                        </a:lnSpc>
                        <a:spcAft>
                          <a:spcPts val="0"/>
                        </a:spcAft>
                      </a:pPr>
                      <a:endParaRPr lang="en-US" sz="1400" dirty="0">
                        <a:latin typeface="Calibri"/>
                        <a:ea typeface="Calibri"/>
                        <a:cs typeface="+mn-cs"/>
                      </a:endParaRPr>
                    </a:p>
                    <a:p>
                      <a:pPr algn="ctr" rtl="1">
                        <a:lnSpc>
                          <a:spcPct val="115000"/>
                        </a:lnSpc>
                        <a:spcAft>
                          <a:spcPts val="0"/>
                        </a:spcAft>
                      </a:pPr>
                      <a:endParaRPr lang="ar-IQ" sz="1400" dirty="0" smtClean="0">
                        <a:solidFill>
                          <a:srgbClr val="000000"/>
                        </a:solidFill>
                        <a:latin typeface="Simplified Arabic"/>
                        <a:ea typeface="Calibri"/>
                        <a:cs typeface="+mn-cs"/>
                      </a:endParaRPr>
                    </a:p>
                    <a:p>
                      <a:pPr algn="ctr" rtl="1">
                        <a:lnSpc>
                          <a:spcPct val="115000"/>
                        </a:lnSpc>
                        <a:spcAft>
                          <a:spcPts val="0"/>
                        </a:spcAft>
                      </a:pPr>
                      <a:endParaRPr lang="ar-IQ" sz="1400" dirty="0" smtClean="0">
                        <a:solidFill>
                          <a:srgbClr val="000000"/>
                        </a:solidFill>
                        <a:latin typeface="Simplified Arabic"/>
                        <a:ea typeface="Calibri"/>
                        <a:cs typeface="+mn-cs"/>
                      </a:endParaRPr>
                    </a:p>
                    <a:p>
                      <a:pPr algn="ctr" rtl="1">
                        <a:lnSpc>
                          <a:spcPct val="115000"/>
                        </a:lnSpc>
                        <a:spcAft>
                          <a:spcPts val="0"/>
                        </a:spcAft>
                      </a:pPr>
                      <a:endParaRPr lang="ar-IQ" sz="1400" dirty="0" smtClean="0">
                        <a:solidFill>
                          <a:srgbClr val="000000"/>
                        </a:solidFill>
                        <a:latin typeface="Simplified Arabic"/>
                        <a:ea typeface="Calibri"/>
                        <a:cs typeface="+mn-cs"/>
                      </a:endParaRPr>
                    </a:p>
                    <a:p>
                      <a:pPr algn="ctr" rtl="1">
                        <a:lnSpc>
                          <a:spcPct val="115000"/>
                        </a:lnSpc>
                        <a:spcAft>
                          <a:spcPts val="0"/>
                        </a:spcAft>
                      </a:pPr>
                      <a:endParaRPr lang="ar-IQ" sz="1400" dirty="0" smtClean="0">
                        <a:solidFill>
                          <a:srgbClr val="000000"/>
                        </a:solidFill>
                        <a:latin typeface="Simplified Arabic"/>
                        <a:ea typeface="Calibri"/>
                        <a:cs typeface="+mn-cs"/>
                      </a:endParaRPr>
                    </a:p>
                    <a:p>
                      <a:pPr algn="ctr" rtl="1">
                        <a:lnSpc>
                          <a:spcPct val="115000"/>
                        </a:lnSpc>
                        <a:spcAft>
                          <a:spcPts val="0"/>
                        </a:spcAft>
                      </a:pPr>
                      <a:r>
                        <a:rPr lang="en-US" sz="1400" dirty="0" smtClean="0">
                          <a:solidFill>
                            <a:srgbClr val="000000"/>
                          </a:solidFill>
                          <a:latin typeface="Simplified Arabic"/>
                          <a:ea typeface="Calibri"/>
                          <a:cs typeface="+mn-cs"/>
                        </a:rPr>
                        <a:t>8.060</a:t>
                      </a:r>
                      <a:endParaRPr lang="ar-IQ" sz="1400" dirty="0" smtClean="0">
                        <a:solidFill>
                          <a:srgbClr val="000000"/>
                        </a:solidFill>
                        <a:latin typeface="Simplified Arabic"/>
                        <a:ea typeface="Calibri"/>
                        <a:cs typeface="+mn-cs"/>
                      </a:endParaRPr>
                    </a:p>
                    <a:p>
                      <a:pPr algn="ctr" rtl="1">
                        <a:lnSpc>
                          <a:spcPct val="115000"/>
                        </a:lnSpc>
                        <a:spcAft>
                          <a:spcPts val="0"/>
                        </a:spcAft>
                      </a:pP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1">
                        <a:lnSpc>
                          <a:spcPct val="115000"/>
                        </a:lnSpc>
                        <a:spcAft>
                          <a:spcPts val="0"/>
                        </a:spcAft>
                      </a:pPr>
                      <a:endParaRPr lang="ar-IQ" sz="1400" dirty="0" smtClean="0">
                        <a:latin typeface="Calibri"/>
                        <a:ea typeface="Calibri"/>
                        <a:cs typeface="+mn-cs"/>
                      </a:endParaRPr>
                    </a:p>
                    <a:p>
                      <a:pPr algn="ctr" rtl="1">
                        <a:lnSpc>
                          <a:spcPct val="115000"/>
                        </a:lnSpc>
                        <a:spcAft>
                          <a:spcPts val="0"/>
                        </a:spcAft>
                      </a:pPr>
                      <a:endParaRPr lang="ar-IQ" sz="1400" dirty="0" smtClean="0">
                        <a:latin typeface="Calibri"/>
                        <a:ea typeface="Calibri"/>
                        <a:cs typeface="+mn-cs"/>
                      </a:endParaRPr>
                    </a:p>
                    <a:p>
                      <a:pPr algn="ctr" rtl="1">
                        <a:lnSpc>
                          <a:spcPct val="115000"/>
                        </a:lnSpc>
                        <a:spcAft>
                          <a:spcPts val="0"/>
                        </a:spcAft>
                      </a:pPr>
                      <a:endParaRPr lang="ar-IQ" sz="1400" dirty="0" smtClean="0">
                        <a:latin typeface="Calibri"/>
                        <a:ea typeface="Calibri"/>
                        <a:cs typeface="+mn-cs"/>
                      </a:endParaRPr>
                    </a:p>
                    <a:p>
                      <a:pPr algn="ctr" rtl="1">
                        <a:lnSpc>
                          <a:spcPct val="115000"/>
                        </a:lnSpc>
                        <a:spcAft>
                          <a:spcPts val="0"/>
                        </a:spcAft>
                      </a:pPr>
                      <a:endParaRPr lang="ar-IQ" sz="1400" dirty="0" smtClean="0">
                        <a:latin typeface="Calibri"/>
                        <a:ea typeface="Calibri"/>
                        <a:cs typeface="+mn-cs"/>
                      </a:endParaRPr>
                    </a:p>
                    <a:p>
                      <a:pPr algn="ctr" rtl="1">
                        <a:lnSpc>
                          <a:spcPct val="115000"/>
                        </a:lnSpc>
                        <a:spcAft>
                          <a:spcPts val="0"/>
                        </a:spcAft>
                      </a:pPr>
                      <a:endParaRPr lang="en-US" sz="1400" dirty="0">
                        <a:latin typeface="Calibri"/>
                        <a:ea typeface="Calibri"/>
                        <a:cs typeface="+mn-cs"/>
                      </a:endParaRPr>
                    </a:p>
                    <a:p>
                      <a:pPr algn="ctr" rtl="1">
                        <a:lnSpc>
                          <a:spcPct val="115000"/>
                        </a:lnSpc>
                        <a:spcAft>
                          <a:spcPts val="0"/>
                        </a:spcAft>
                      </a:pPr>
                      <a:r>
                        <a:rPr lang="en-US" sz="1400" dirty="0" smtClean="0">
                          <a:solidFill>
                            <a:srgbClr val="000000"/>
                          </a:solidFill>
                          <a:latin typeface="Simplified Arabic"/>
                          <a:ea typeface="Calibri"/>
                          <a:cs typeface="+mn-cs"/>
                        </a:rPr>
                        <a:t>0.421</a:t>
                      </a:r>
                      <a:endParaRPr lang="ar-IQ" sz="1400" dirty="0" smtClean="0">
                        <a:solidFill>
                          <a:srgbClr val="000000"/>
                        </a:solidFill>
                        <a:latin typeface="Simplified Arabic"/>
                        <a:ea typeface="Calibri"/>
                        <a:cs typeface="+mn-cs"/>
                      </a:endParaRPr>
                    </a:p>
                    <a:p>
                      <a:pPr algn="ctr" rtl="1">
                        <a:lnSpc>
                          <a:spcPct val="115000"/>
                        </a:lnSpc>
                        <a:spcAft>
                          <a:spcPts val="0"/>
                        </a:spcAft>
                      </a:pP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Simplified Arabic"/>
                          <a:ea typeface="Calibri"/>
                          <a:cs typeface="+mn-cs"/>
                        </a:rPr>
                        <a:t>*</a:t>
                      </a:r>
                      <a:r>
                        <a:rPr lang="en-US" sz="1400" dirty="0" smtClean="0">
                          <a:latin typeface="Simplified Arabic"/>
                          <a:ea typeface="Calibri"/>
                          <a:cs typeface="+mn-cs"/>
                        </a:rPr>
                        <a:t>0.893</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a:latin typeface="Simplified Arabic"/>
                          <a:ea typeface="Calibri"/>
                          <a:cs typeface="+mn-cs"/>
                        </a:rPr>
                        <a:t>0.041</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524">
                <a:tc>
                  <a:txBody>
                    <a:bodyPr/>
                    <a:lstStyle/>
                    <a:p>
                      <a:pPr algn="r" rtl="1">
                        <a:lnSpc>
                          <a:spcPct val="115000"/>
                        </a:lnSpc>
                        <a:spcAft>
                          <a:spcPts val="0"/>
                        </a:spcAft>
                      </a:pPr>
                      <a:r>
                        <a:rPr lang="ar-IQ" sz="1400" dirty="0">
                          <a:latin typeface="Calibri"/>
                          <a:ea typeface="Calibri"/>
                          <a:cs typeface="+mn-cs"/>
                        </a:rPr>
                        <a:t>متوسط طول دورة </a:t>
                      </a:r>
                      <a:r>
                        <a:rPr lang="ar-IQ" sz="1400" dirty="0" smtClean="0">
                          <a:latin typeface="Calibri"/>
                          <a:ea typeface="Calibri"/>
                          <a:cs typeface="+mn-cs"/>
                        </a:rPr>
                        <a:t>الذراعين/متر</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1.848</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0.159</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dirty="0">
                          <a:latin typeface="Simplified Arabic"/>
                          <a:ea typeface="Calibri"/>
                          <a:cs typeface="+mn-cs"/>
                        </a:rPr>
                        <a:t>*</a:t>
                      </a:r>
                      <a:r>
                        <a:rPr lang="en-US" sz="1400" dirty="0" smtClean="0">
                          <a:latin typeface="Simplified Arabic"/>
                          <a:ea typeface="Calibri"/>
                          <a:cs typeface="+mn-cs"/>
                        </a:rPr>
                        <a:t>0.887</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a:latin typeface="Simplified Arabic"/>
                          <a:ea typeface="Calibri"/>
                          <a:cs typeface="+mn-cs"/>
                        </a:rPr>
                        <a:t>0.045</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524">
                <a:tc>
                  <a:txBody>
                    <a:bodyPr/>
                    <a:lstStyle/>
                    <a:p>
                      <a:pPr algn="r" rtl="1">
                        <a:lnSpc>
                          <a:spcPct val="115000"/>
                        </a:lnSpc>
                        <a:spcAft>
                          <a:spcPts val="0"/>
                        </a:spcAft>
                      </a:pPr>
                      <a:r>
                        <a:rPr lang="ar-IQ" sz="1400" dirty="0">
                          <a:latin typeface="Calibri"/>
                          <a:ea typeface="Calibri"/>
                          <a:cs typeface="+mn-cs"/>
                        </a:rPr>
                        <a:t>متوسط زمن دورة </a:t>
                      </a:r>
                      <a:r>
                        <a:rPr lang="ar-IQ" sz="1400" dirty="0" smtClean="0">
                          <a:latin typeface="Calibri"/>
                          <a:ea typeface="Calibri"/>
                          <a:cs typeface="+mn-cs"/>
                        </a:rPr>
                        <a:t>الذراعين/ثا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1.071</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0.041</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dirty="0">
                          <a:latin typeface="Simplified Arabic"/>
                          <a:ea typeface="Calibri"/>
                          <a:cs typeface="+mn-cs"/>
                        </a:rPr>
                        <a:t>*</a:t>
                      </a:r>
                      <a:r>
                        <a:rPr lang="en-US" sz="1400" dirty="0" smtClean="0">
                          <a:latin typeface="Simplified Arabic"/>
                          <a:ea typeface="Calibri"/>
                          <a:cs typeface="+mn-cs"/>
                        </a:rPr>
                        <a:t>0.942</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a:latin typeface="Simplified Arabic"/>
                          <a:ea typeface="Calibri"/>
                          <a:cs typeface="+mn-cs"/>
                        </a:rPr>
                        <a:t>0.010</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524">
                <a:tc>
                  <a:txBody>
                    <a:bodyPr/>
                    <a:lstStyle/>
                    <a:p>
                      <a:pPr algn="r" rtl="1">
                        <a:lnSpc>
                          <a:spcPct val="115000"/>
                        </a:lnSpc>
                        <a:spcAft>
                          <a:spcPts val="0"/>
                        </a:spcAft>
                      </a:pPr>
                      <a:r>
                        <a:rPr lang="ar-IQ" sz="1400" dirty="0">
                          <a:latin typeface="Calibri"/>
                          <a:ea typeface="Calibri"/>
                          <a:cs typeface="+mn-cs"/>
                        </a:rPr>
                        <a:t>متوسط سرعة دورة </a:t>
                      </a:r>
                      <a:r>
                        <a:rPr lang="ar-IQ" sz="1400" dirty="0" smtClean="0">
                          <a:latin typeface="Calibri"/>
                          <a:ea typeface="Calibri"/>
                          <a:cs typeface="+mn-cs"/>
                        </a:rPr>
                        <a:t>الذراعين/م/ثا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1.723</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0.091</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0.747</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a:latin typeface="Simplified Arabic"/>
                          <a:ea typeface="Calibri"/>
                          <a:cs typeface="+mn-cs"/>
                        </a:rPr>
                        <a:t>0.147</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mn-cs"/>
                        </a:rPr>
                        <a:t>غير معنوي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524">
                <a:tc>
                  <a:txBody>
                    <a:bodyPr/>
                    <a:lstStyle/>
                    <a:p>
                      <a:pPr algn="r" rtl="1">
                        <a:lnSpc>
                          <a:spcPct val="115000"/>
                        </a:lnSpc>
                        <a:spcAft>
                          <a:spcPts val="0"/>
                        </a:spcAft>
                      </a:pPr>
                      <a:r>
                        <a:rPr lang="ar-IQ" sz="1400" dirty="0">
                          <a:latin typeface="Calibri"/>
                          <a:ea typeface="Calibri"/>
                          <a:cs typeface="+mn-cs"/>
                        </a:rPr>
                        <a:t>متوسط تردد دورة </a:t>
                      </a:r>
                      <a:r>
                        <a:rPr lang="ar-IQ" sz="1400" dirty="0" smtClean="0">
                          <a:latin typeface="Calibri"/>
                          <a:ea typeface="Calibri"/>
                          <a:cs typeface="+mn-cs"/>
                        </a:rPr>
                        <a:t>الذراعين/دورة/ثا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0.934</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0.374</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*0.931</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a:latin typeface="Simplified Arabic"/>
                          <a:ea typeface="Calibri"/>
                          <a:cs typeface="+mn-cs"/>
                        </a:rPr>
                        <a:t>0.020</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047">
                <a:tc>
                  <a:txBody>
                    <a:bodyPr/>
                    <a:lstStyle/>
                    <a:p>
                      <a:pPr algn="r" rtl="1">
                        <a:lnSpc>
                          <a:spcPct val="115000"/>
                        </a:lnSpc>
                        <a:spcAft>
                          <a:spcPts val="0"/>
                        </a:spcAft>
                      </a:pPr>
                      <a:r>
                        <a:rPr lang="ar-IQ" sz="1400" dirty="0" smtClean="0">
                          <a:latin typeface="Calibri"/>
                          <a:ea typeface="Calibri"/>
                          <a:cs typeface="+mn-cs"/>
                        </a:rPr>
                        <a:t>الانجاز/ زمن</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14.540</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0.738</a:t>
                      </a:r>
                      <a:endParaRPr lang="en-US" sz="1400">
                        <a:latin typeface="Calibri"/>
                        <a:ea typeface="Calibri"/>
                        <a:cs typeface="+mn-cs"/>
                      </a:endParaRPr>
                    </a:p>
                  </a:txBody>
                  <a:tcPr marL="65922" marR="65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0.744</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a:latin typeface="Simplified Arabic"/>
                          <a:ea typeface="Calibri"/>
                          <a:cs typeface="+mn-cs"/>
                        </a:rPr>
                        <a:t>0.149</a:t>
                      </a:r>
                      <a:endParaRPr lang="en-US" sz="140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400" dirty="0">
                          <a:latin typeface="Calibri"/>
                          <a:ea typeface="Calibri"/>
                          <a:cs typeface="+mn-cs"/>
                        </a:rPr>
                        <a:t>غير معنوي</a:t>
                      </a:r>
                      <a:endParaRPr lang="en-US" sz="1400" dirty="0">
                        <a:latin typeface="Calibri"/>
                        <a:ea typeface="Calibri"/>
                        <a:cs typeface="+mn-cs"/>
                      </a:endParaRPr>
                    </a:p>
                  </a:txBody>
                  <a:tcPr marL="65922" marR="65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1600" dirty="0" smtClean="0"/>
              <a:t>الجدول (  3 ) يبين علاقة الارتباط بين  بعض القدرات الحركية (الرشاقة-بارو) وبعض المتغيرات لدورة الذراعين والانجاز في سباحة 25 متر حرة .</a:t>
            </a:r>
            <a:r>
              <a:rPr lang="en-US" sz="1600" dirty="0" smtClean="0"/>
              <a:t/>
            </a:r>
            <a:br>
              <a:rPr lang="en-US" sz="1600" dirty="0" smtClean="0"/>
            </a:br>
            <a:endParaRPr lang="en-US" sz="1600" dirty="0"/>
          </a:p>
        </p:txBody>
      </p:sp>
      <p:graphicFrame>
        <p:nvGraphicFramePr>
          <p:cNvPr id="4" name="Table 3"/>
          <p:cNvGraphicFramePr>
            <a:graphicFrameLocks noGrp="1"/>
          </p:cNvGraphicFramePr>
          <p:nvPr/>
        </p:nvGraphicFramePr>
        <p:xfrm>
          <a:off x="714347" y="1214424"/>
          <a:ext cx="7715305" cy="4141316"/>
        </p:xfrm>
        <a:graphic>
          <a:graphicData uri="http://schemas.openxmlformats.org/drawingml/2006/table">
            <a:tbl>
              <a:tblPr rtl="1"/>
              <a:tblGrid>
                <a:gridCol w="1807526"/>
                <a:gridCol w="791641"/>
                <a:gridCol w="917728"/>
                <a:gridCol w="645849"/>
                <a:gridCol w="634981"/>
                <a:gridCol w="1008704"/>
                <a:gridCol w="637621"/>
                <a:gridCol w="1271255"/>
              </a:tblGrid>
              <a:tr h="459575">
                <a:tc rowSpan="3">
                  <a:txBody>
                    <a:bodyPr/>
                    <a:lstStyle/>
                    <a:p>
                      <a:pPr rtl="0">
                        <a:lnSpc>
                          <a:spcPct val="115000"/>
                        </a:lnSpc>
                        <a:spcAft>
                          <a:spcPts val="0"/>
                        </a:spcAft>
                      </a:pPr>
                      <a:endParaRPr lang="ar-IQ" sz="1400" dirty="0" smtClean="0">
                        <a:latin typeface="Calibri"/>
                        <a:ea typeface="Calibri"/>
                        <a:cs typeface="+mn-cs"/>
                      </a:endParaRPr>
                    </a:p>
                    <a:p>
                      <a:pPr rtl="0">
                        <a:lnSpc>
                          <a:spcPct val="115000"/>
                        </a:lnSpc>
                        <a:spcAft>
                          <a:spcPts val="0"/>
                        </a:spcAft>
                      </a:pPr>
                      <a:r>
                        <a:rPr lang="ar-IQ" sz="1400" dirty="0" smtClean="0">
                          <a:latin typeface="Calibri"/>
                          <a:ea typeface="Calibri"/>
                          <a:cs typeface="+mn-cs"/>
                        </a:rPr>
                        <a:t>المعالم الاحصائية</a:t>
                      </a:r>
                    </a:p>
                    <a:p>
                      <a:pPr rtl="0">
                        <a:lnSpc>
                          <a:spcPct val="115000"/>
                        </a:lnSpc>
                        <a:spcAft>
                          <a:spcPts val="0"/>
                        </a:spcAft>
                      </a:pPr>
                      <a:endParaRPr lang="en-US" sz="1400" dirty="0">
                        <a:latin typeface="Calibri"/>
                        <a:ea typeface="Calibri"/>
                        <a:cs typeface="+mn-cs"/>
                      </a:endParaRPr>
                    </a:p>
                    <a:p>
                      <a:pPr algn="r" rtl="1">
                        <a:lnSpc>
                          <a:spcPct val="115000"/>
                        </a:lnSpc>
                        <a:spcAft>
                          <a:spcPts val="0"/>
                        </a:spcAft>
                      </a:pPr>
                      <a:r>
                        <a:rPr lang="ar-IQ" sz="1400" dirty="0">
                          <a:latin typeface="Calibri"/>
                          <a:ea typeface="Calibri"/>
                          <a:cs typeface="+mn-cs"/>
                        </a:rPr>
                        <a:t>المتغيرات</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a:txBody>
                    <a:bodyPr/>
                    <a:lstStyle/>
                    <a:p>
                      <a:pPr algn="ctr" rtl="1">
                        <a:lnSpc>
                          <a:spcPct val="115000"/>
                        </a:lnSpc>
                        <a:spcAft>
                          <a:spcPts val="0"/>
                        </a:spcAft>
                      </a:pPr>
                      <a:r>
                        <a:rPr lang="ar-IQ" sz="1400" dirty="0">
                          <a:latin typeface="Calibri"/>
                          <a:ea typeface="Calibri"/>
                          <a:cs typeface="+mn-cs"/>
                        </a:rPr>
                        <a:t>الوسط الحسابي</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dirty="0">
                          <a:latin typeface="Calibri"/>
                          <a:ea typeface="Calibri"/>
                          <a:cs typeface="+mn-cs"/>
                        </a:rPr>
                        <a:t>الانحراف المعياري</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IQ" sz="1400">
                          <a:latin typeface="Calibri"/>
                          <a:ea typeface="Calibri"/>
                          <a:cs typeface="+mn-cs"/>
                        </a:rPr>
                        <a:t>القدرات الحركية</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pPr algn="ctr" rtl="1">
                        <a:lnSpc>
                          <a:spcPct val="115000"/>
                        </a:lnSpc>
                        <a:spcAft>
                          <a:spcPts val="0"/>
                        </a:spcAft>
                      </a:pPr>
                      <a:r>
                        <a:rPr lang="ar-IQ" sz="1400">
                          <a:latin typeface="Calibri"/>
                          <a:ea typeface="Calibri"/>
                          <a:cs typeface="+mn-cs"/>
                        </a:rPr>
                        <a:t>قيمة </a:t>
                      </a:r>
                      <a:r>
                        <a:rPr lang="en-US" sz="1400" b="1">
                          <a:latin typeface="Simplified Arabic"/>
                          <a:ea typeface="Calibri"/>
                          <a:cs typeface="+mn-cs"/>
                        </a:rPr>
                        <a:t>R</a:t>
                      </a:r>
                      <a:r>
                        <a:rPr lang="ar-IQ" sz="1400">
                          <a:latin typeface="Calibri"/>
                          <a:ea typeface="Calibri"/>
                          <a:cs typeface="+mn-cs"/>
                        </a:rPr>
                        <a:t> المحسوبة</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a:latin typeface="Calibri"/>
                          <a:ea typeface="Calibri"/>
                          <a:cs typeface="+mn-cs"/>
                        </a:rPr>
                        <a:t>القيمة المعنوية</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a:latin typeface="Calibri"/>
                          <a:ea typeface="Calibri"/>
                          <a:cs typeface="+mn-cs"/>
                        </a:rPr>
                        <a:t>الدلالة</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48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rtl="1">
                        <a:lnSpc>
                          <a:spcPct val="115000"/>
                        </a:lnSpc>
                        <a:spcAft>
                          <a:spcPts val="0"/>
                        </a:spcAft>
                      </a:pPr>
                      <a:r>
                        <a:rPr lang="ar-IQ" sz="1400" dirty="0">
                          <a:latin typeface="Calibri"/>
                          <a:ea typeface="Calibri"/>
                          <a:cs typeface="+mn-cs"/>
                        </a:rPr>
                        <a:t>الرشاقة -بارو</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4625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ar-SA" sz="1400" dirty="0">
                          <a:latin typeface="Calibri"/>
                          <a:ea typeface="Calibri"/>
                          <a:cs typeface="+mn-cs"/>
                        </a:rPr>
                        <a:t>س-ثا</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dirty="0">
                          <a:latin typeface="Calibri"/>
                          <a:ea typeface="Calibri"/>
                          <a:cs typeface="+mn-cs"/>
                        </a:rPr>
                        <a:t>±ع</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405897">
                <a:tc>
                  <a:txBody>
                    <a:bodyPr/>
                    <a:lstStyle/>
                    <a:p>
                      <a:pPr algn="r" rtl="1">
                        <a:lnSpc>
                          <a:spcPct val="115000"/>
                        </a:lnSpc>
                        <a:spcAft>
                          <a:spcPts val="0"/>
                        </a:spcAft>
                      </a:pPr>
                      <a:r>
                        <a:rPr lang="ar-IQ" sz="1400" dirty="0">
                          <a:latin typeface="Calibri"/>
                          <a:ea typeface="Calibri"/>
                          <a:cs typeface="+mn-cs"/>
                        </a:rPr>
                        <a:t>عدد دورات </a:t>
                      </a:r>
                      <a:r>
                        <a:rPr lang="ar-IQ" sz="1400" dirty="0" smtClean="0">
                          <a:latin typeface="Calibri"/>
                          <a:ea typeface="Calibri"/>
                          <a:cs typeface="+mn-cs"/>
                        </a:rPr>
                        <a:t>الذراعين/دورة</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13.600</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1.140</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en-US" sz="1400" dirty="0">
                        <a:latin typeface="Simplified Arabic"/>
                        <a:ea typeface="Calibri"/>
                        <a:cs typeface="+mn-cs"/>
                      </a:endParaRPr>
                    </a:p>
                    <a:p>
                      <a:pPr algn="ctr" rtl="1">
                        <a:lnSpc>
                          <a:spcPct val="115000"/>
                        </a:lnSpc>
                        <a:spcAft>
                          <a:spcPts val="0"/>
                        </a:spcAft>
                      </a:pPr>
                      <a:r>
                        <a:rPr lang="en-US" sz="1400" dirty="0">
                          <a:latin typeface="Simplified Arabic"/>
                          <a:ea typeface="Calibri"/>
                          <a:cs typeface="+mn-cs"/>
                        </a:rPr>
                        <a:t>9.296</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en-US" sz="1400" dirty="0">
                        <a:solidFill>
                          <a:srgbClr val="000000"/>
                        </a:solidFill>
                        <a:latin typeface="Simplified Arabic"/>
                        <a:ea typeface="Calibri"/>
                        <a:cs typeface="+mn-cs"/>
                      </a:endParaRPr>
                    </a:p>
                    <a:p>
                      <a:pPr algn="ctr" rtl="1">
                        <a:lnSpc>
                          <a:spcPct val="115000"/>
                        </a:lnSpc>
                        <a:spcAft>
                          <a:spcPts val="0"/>
                        </a:spcAft>
                      </a:pPr>
                      <a:r>
                        <a:rPr lang="en-US" sz="1400" dirty="0">
                          <a:solidFill>
                            <a:srgbClr val="000000"/>
                          </a:solidFill>
                          <a:latin typeface="Simplified Arabic"/>
                          <a:ea typeface="Calibri"/>
                          <a:cs typeface="+mn-cs"/>
                        </a:rPr>
                        <a:t>0.163</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Simplified Arabic"/>
                          <a:ea typeface="Calibri"/>
                          <a:cs typeface="+mn-cs"/>
                        </a:rPr>
                        <a:t>0.968**</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0.007</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a:latin typeface="Calibri"/>
                          <a:ea typeface="Calibri"/>
                          <a:cs typeface="+mn-cs"/>
                        </a:rPr>
                        <a:t>معنوي</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97">
                <a:tc>
                  <a:txBody>
                    <a:bodyPr/>
                    <a:lstStyle/>
                    <a:p>
                      <a:pPr algn="r" rtl="1">
                        <a:lnSpc>
                          <a:spcPct val="115000"/>
                        </a:lnSpc>
                        <a:spcAft>
                          <a:spcPts val="0"/>
                        </a:spcAft>
                      </a:pPr>
                      <a:r>
                        <a:rPr lang="ar-IQ" sz="1400" dirty="0">
                          <a:latin typeface="Calibri"/>
                          <a:ea typeface="Calibri"/>
                          <a:cs typeface="+mn-cs"/>
                        </a:rPr>
                        <a:t>متوسط طول دورة </a:t>
                      </a:r>
                      <a:r>
                        <a:rPr lang="ar-IQ" sz="1400" dirty="0" smtClean="0">
                          <a:latin typeface="Calibri"/>
                          <a:ea typeface="Calibri"/>
                          <a:cs typeface="+mn-cs"/>
                        </a:rPr>
                        <a:t>الذراعين/متر</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1.848</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0.159</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dirty="0">
                          <a:latin typeface="Simplified Arabic"/>
                          <a:ea typeface="Calibri"/>
                          <a:cs typeface="+mn-cs"/>
                        </a:rPr>
                        <a:t>0.959</a:t>
                      </a:r>
                      <a:r>
                        <a:rPr lang="en-US" sz="1400" dirty="0" smtClean="0">
                          <a:latin typeface="Simplified Arabic"/>
                          <a:ea typeface="Calibri"/>
                          <a:cs typeface="+mn-cs"/>
                        </a:rPr>
                        <a:t>*</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Simplified Arabic"/>
                          <a:ea typeface="Calibri"/>
                          <a:cs typeface="+mn-cs"/>
                        </a:rPr>
                        <a:t>0.010</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a:latin typeface="Calibri"/>
                          <a:ea typeface="Calibri"/>
                          <a:cs typeface="+mn-cs"/>
                        </a:rPr>
                        <a:t>معنوي</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18">
                <a:tc>
                  <a:txBody>
                    <a:bodyPr/>
                    <a:lstStyle/>
                    <a:p>
                      <a:pPr algn="r" rtl="1">
                        <a:lnSpc>
                          <a:spcPct val="115000"/>
                        </a:lnSpc>
                        <a:spcAft>
                          <a:spcPts val="0"/>
                        </a:spcAft>
                      </a:pPr>
                      <a:r>
                        <a:rPr lang="ar-IQ" sz="1400" dirty="0">
                          <a:latin typeface="Calibri"/>
                          <a:ea typeface="Calibri"/>
                          <a:cs typeface="+mn-cs"/>
                        </a:rPr>
                        <a:t>متوسط زمن دورة </a:t>
                      </a:r>
                      <a:r>
                        <a:rPr lang="ar-IQ" sz="1400" dirty="0" smtClean="0">
                          <a:latin typeface="Calibri"/>
                          <a:ea typeface="Calibri"/>
                          <a:cs typeface="+mn-cs"/>
                        </a:rPr>
                        <a:t>الذراعين/ثا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1.071</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0.041</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dirty="0">
                          <a:latin typeface="Simplified Arabic"/>
                          <a:ea typeface="Calibri"/>
                          <a:cs typeface="+mn-cs"/>
                        </a:rPr>
                        <a:t>0.917</a:t>
                      </a:r>
                      <a:r>
                        <a:rPr lang="en-US" sz="1400" dirty="0" smtClean="0">
                          <a:latin typeface="Simplified Arabic"/>
                          <a:ea typeface="Calibri"/>
                          <a:cs typeface="+mn-cs"/>
                        </a:rPr>
                        <a:t>*</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Simplified Arabic"/>
                          <a:ea typeface="Calibri"/>
                          <a:cs typeface="+mn-cs"/>
                        </a:rPr>
                        <a:t>0.029</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97">
                <a:tc>
                  <a:txBody>
                    <a:bodyPr/>
                    <a:lstStyle/>
                    <a:p>
                      <a:pPr algn="r" rtl="1">
                        <a:lnSpc>
                          <a:spcPct val="115000"/>
                        </a:lnSpc>
                        <a:spcAft>
                          <a:spcPts val="0"/>
                        </a:spcAft>
                      </a:pPr>
                      <a:r>
                        <a:rPr lang="ar-IQ" sz="1400" dirty="0">
                          <a:latin typeface="Calibri"/>
                          <a:ea typeface="Calibri"/>
                          <a:cs typeface="+mn-cs"/>
                        </a:rPr>
                        <a:t>متوسط سرعة دورة </a:t>
                      </a:r>
                      <a:r>
                        <a:rPr lang="ar-IQ" sz="1400" dirty="0" smtClean="0">
                          <a:latin typeface="Calibri"/>
                          <a:ea typeface="Calibri"/>
                          <a:cs typeface="+mn-cs"/>
                        </a:rPr>
                        <a:t>الذراعين/م/ثا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1.723</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0.091</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dirty="0">
                          <a:latin typeface="Simplified Arabic"/>
                          <a:ea typeface="Calibri"/>
                          <a:cs typeface="+mn-cs"/>
                        </a:rPr>
                        <a:t>0.885</a:t>
                      </a:r>
                      <a:r>
                        <a:rPr lang="en-US" sz="1400" dirty="0" smtClean="0">
                          <a:latin typeface="Simplified Arabic"/>
                          <a:ea typeface="Calibri"/>
                          <a:cs typeface="+mn-cs"/>
                        </a:rPr>
                        <a:t>*</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0.046</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97">
                <a:tc>
                  <a:txBody>
                    <a:bodyPr/>
                    <a:lstStyle/>
                    <a:p>
                      <a:pPr algn="r" rtl="1">
                        <a:lnSpc>
                          <a:spcPct val="115000"/>
                        </a:lnSpc>
                        <a:spcAft>
                          <a:spcPts val="0"/>
                        </a:spcAft>
                      </a:pPr>
                      <a:r>
                        <a:rPr lang="ar-IQ" sz="1400" dirty="0">
                          <a:latin typeface="Calibri"/>
                          <a:ea typeface="Calibri"/>
                          <a:cs typeface="+mn-cs"/>
                        </a:rPr>
                        <a:t>متوسط تردد دورة </a:t>
                      </a:r>
                      <a:r>
                        <a:rPr lang="ar-IQ" sz="1400" dirty="0" smtClean="0">
                          <a:latin typeface="Calibri"/>
                          <a:ea typeface="Calibri"/>
                          <a:cs typeface="+mn-cs"/>
                        </a:rPr>
                        <a:t>الذراعين/دورة/ثا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0.934</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0.374</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0.908*</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0.033</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97">
                <a:tc>
                  <a:txBody>
                    <a:bodyPr/>
                    <a:lstStyle/>
                    <a:p>
                      <a:pPr algn="r" rtl="1">
                        <a:lnSpc>
                          <a:spcPct val="115000"/>
                        </a:lnSpc>
                        <a:spcAft>
                          <a:spcPts val="0"/>
                        </a:spcAft>
                      </a:pPr>
                      <a:r>
                        <a:rPr lang="ar-IQ" sz="1400" dirty="0" smtClean="0">
                          <a:latin typeface="Calibri"/>
                          <a:ea typeface="Calibri"/>
                          <a:cs typeface="+mn-cs"/>
                        </a:rPr>
                        <a:t>الانجاز/ زمن</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14.540</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0.738</a:t>
                      </a:r>
                      <a:endParaRPr lang="en-US" sz="1400">
                        <a:latin typeface="Calibri"/>
                        <a:ea typeface="Calibri"/>
                        <a:cs typeface="+mn-cs"/>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0.887*</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0.045</a:t>
                      </a:r>
                      <a:endParaRPr lang="en-US" sz="140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dirty="0">
                          <a:latin typeface="Calibri"/>
                          <a:ea typeface="Calibri"/>
                          <a:cs typeface="+mn-cs"/>
                        </a:rPr>
                        <a:t>معنوي</a:t>
                      </a:r>
                      <a:endParaRPr lang="en-US" sz="1400" dirty="0">
                        <a:latin typeface="Calibri"/>
                        <a:ea typeface="Calibri"/>
                        <a:cs typeface="+mn-cs"/>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ملخص البحث</a:t>
            </a:r>
            <a:endParaRPr lang="en-US" dirty="0"/>
          </a:p>
        </p:txBody>
      </p:sp>
      <p:sp>
        <p:nvSpPr>
          <p:cNvPr id="3" name="Content Placeholder 2"/>
          <p:cNvSpPr>
            <a:spLocks noGrp="1"/>
          </p:cNvSpPr>
          <p:nvPr>
            <p:ph idx="1"/>
          </p:nvPr>
        </p:nvSpPr>
        <p:spPr/>
        <p:txBody>
          <a:bodyPr>
            <a:normAutofit fontScale="55000" lnSpcReduction="20000"/>
          </a:bodyPr>
          <a:lstStyle/>
          <a:p>
            <a:pPr algn="ctr">
              <a:buNone/>
            </a:pPr>
            <a:endParaRPr lang="en-US" dirty="0"/>
          </a:p>
          <a:p>
            <a:pPr algn="ctr" rtl="1">
              <a:buNone/>
            </a:pPr>
            <a:r>
              <a:rPr lang="ar-IQ" dirty="0" smtClean="0"/>
              <a:t>هدفا </a:t>
            </a:r>
            <a:r>
              <a:rPr lang="ar-IQ" dirty="0"/>
              <a:t>البحث التعرف على قيم  بعض القدرات البدنية والحركية ومتغيرات دورة الذراعين </a:t>
            </a:r>
            <a:r>
              <a:rPr lang="ar-IQ" dirty="0" smtClean="0"/>
              <a:t>والانجاز في سباحة 25 متر حرة </a:t>
            </a:r>
          </a:p>
          <a:p>
            <a:pPr algn="ctr" rtl="1">
              <a:buNone/>
            </a:pPr>
            <a:r>
              <a:rPr lang="ar-IQ" dirty="0" smtClean="0"/>
              <a:t> , العلاقة </a:t>
            </a:r>
            <a:r>
              <a:rPr lang="ar-IQ" dirty="0"/>
              <a:t>بين </a:t>
            </a:r>
            <a:r>
              <a:rPr lang="ar-IQ" dirty="0" smtClean="0"/>
              <a:t>بعض القدرات </a:t>
            </a:r>
            <a:r>
              <a:rPr lang="ar-IQ" dirty="0"/>
              <a:t>البدنية والحركية مع </a:t>
            </a:r>
            <a:r>
              <a:rPr lang="ar-IQ" dirty="0" smtClean="0"/>
              <a:t> بعض متغيرات </a:t>
            </a:r>
            <a:r>
              <a:rPr lang="ar-IQ" dirty="0"/>
              <a:t>دورة الذراعين والانجاز في سباحة 25  متر حرة لسباحي منتخب اربيل</a:t>
            </a:r>
            <a:r>
              <a:rPr lang="ar-IQ" dirty="0" smtClean="0"/>
              <a:t>.</a:t>
            </a:r>
          </a:p>
          <a:p>
            <a:pPr algn="ctr" rtl="1">
              <a:buNone/>
            </a:pPr>
            <a:r>
              <a:rPr lang="ar-IQ" dirty="0" smtClean="0"/>
              <a:t>وافترض </a:t>
            </a:r>
            <a:r>
              <a:rPr lang="ar-IQ" dirty="0"/>
              <a:t>الباحثان وجود علاقة ارتباط معنوية بين بعض القدرات البدنية والحركية </a:t>
            </a:r>
            <a:r>
              <a:rPr lang="ar-IQ" dirty="0" smtClean="0"/>
              <a:t>و بعض متغيرات </a:t>
            </a:r>
            <a:r>
              <a:rPr lang="ar-IQ" dirty="0"/>
              <a:t>دورة الذراعين والانجاز في سباحة 25 متر حرة لسباحي منتخب اربيل </a:t>
            </a:r>
            <a:r>
              <a:rPr lang="ar-IQ" dirty="0" smtClean="0"/>
              <a:t>.</a:t>
            </a:r>
          </a:p>
          <a:p>
            <a:pPr algn="ctr" rtl="1">
              <a:buNone/>
            </a:pPr>
            <a:r>
              <a:rPr lang="ar-IQ" dirty="0" smtClean="0"/>
              <a:t> </a:t>
            </a:r>
            <a:r>
              <a:rPr lang="ar-IQ" dirty="0"/>
              <a:t>استخدم المنهج الوصفي لملائمته لطبيعة مشكلة البحث. عينة البحث من اعضاء منتخب محافظة اربيل بالسباحة </a:t>
            </a:r>
            <a:r>
              <a:rPr lang="ar-IQ" dirty="0" smtClean="0"/>
              <a:t>الحرة وتم استخدام معامل الالتواء للتكافؤ لافراد العينة </a:t>
            </a:r>
            <a:r>
              <a:rPr lang="ar-IQ" dirty="0"/>
              <a:t>.تم استخدام التصوير الفيديوخلال سباحة 25 متر حرة من داخل حوض السباحة لقياس عدد دورات الذراعين ،تم اجراء اختبارات القدرات البدنية والحركية ومنها السرعة والقوة </a:t>
            </a:r>
            <a:r>
              <a:rPr lang="ar-IQ" dirty="0" smtClean="0"/>
              <a:t>والقدرة الحركية </a:t>
            </a:r>
            <a:r>
              <a:rPr lang="ar-IQ" dirty="0"/>
              <a:t>الرشاقة –التوافق. استخدمت الوسائل الإحصائية  الوسط الحسابي والانحراف المعياري واختبار ر لدراسة علاقة الارتباط البسيط(بيرسون).واستنتج الباحثان :</a:t>
            </a:r>
            <a:endParaRPr lang="en-US" dirty="0"/>
          </a:p>
          <a:p>
            <a:pPr algn="ctr" rtl="1">
              <a:buNone/>
            </a:pPr>
            <a:r>
              <a:rPr lang="ar-IQ" dirty="0"/>
              <a:t>1-ظهرت علاقات ارتباطية بين  بعض القدرات البدنية (السرعة والقوة) مع بعض المتغيرات لدورة الذراعين  في سباحة 25 متر حرة.</a:t>
            </a:r>
            <a:endParaRPr lang="en-US" dirty="0"/>
          </a:p>
          <a:p>
            <a:pPr algn="ctr" rtl="1">
              <a:buNone/>
            </a:pPr>
            <a:r>
              <a:rPr lang="ar-IQ" dirty="0"/>
              <a:t>2-ظهرت علاقات ارتباطية بين بعض القدرات الحركية (الرشاقة والتوافق ) مع جميع  المتغيرات لدورة الذراعين في سباحة 25 متر حرة .</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1600" dirty="0" smtClean="0">
                <a:cs typeface="+mn-cs"/>
              </a:rPr>
              <a:t>الجدول ( 4  ) يبين علاقة الارتباط بين  بعض القدرات الحركية (التوافق ) وبعض المتغيرات لدورة الذراعين والانجاز في سباحة 25 متر حرة .</a:t>
            </a:r>
            <a:r>
              <a:rPr lang="en-US" sz="1600" dirty="0" smtClean="0">
                <a:cs typeface="+mn-cs"/>
              </a:rPr>
              <a:t/>
            </a:r>
            <a:br>
              <a:rPr lang="en-US" sz="1600" dirty="0" smtClean="0">
                <a:cs typeface="+mn-cs"/>
              </a:rPr>
            </a:br>
            <a:endParaRPr lang="en-US" sz="1600" dirty="0">
              <a:cs typeface="+mn-cs"/>
            </a:endParaRPr>
          </a:p>
        </p:txBody>
      </p:sp>
      <p:graphicFrame>
        <p:nvGraphicFramePr>
          <p:cNvPr id="4" name="Table 3"/>
          <p:cNvGraphicFramePr>
            <a:graphicFrameLocks noGrp="1"/>
          </p:cNvGraphicFramePr>
          <p:nvPr/>
        </p:nvGraphicFramePr>
        <p:xfrm>
          <a:off x="642910" y="1618951"/>
          <a:ext cx="7858179" cy="4219466"/>
        </p:xfrm>
        <a:graphic>
          <a:graphicData uri="http://schemas.openxmlformats.org/drawingml/2006/table">
            <a:tbl>
              <a:tblPr rtl="1"/>
              <a:tblGrid>
                <a:gridCol w="1772963"/>
                <a:gridCol w="776504"/>
                <a:gridCol w="892352"/>
                <a:gridCol w="892352"/>
                <a:gridCol w="892352"/>
                <a:gridCol w="998809"/>
                <a:gridCol w="683353"/>
                <a:gridCol w="949494"/>
              </a:tblGrid>
              <a:tr h="431606">
                <a:tc rowSpan="3">
                  <a:txBody>
                    <a:bodyPr/>
                    <a:lstStyle/>
                    <a:p>
                      <a:pPr rtl="0">
                        <a:lnSpc>
                          <a:spcPct val="115000"/>
                        </a:lnSpc>
                        <a:spcAft>
                          <a:spcPts val="0"/>
                        </a:spcAft>
                      </a:pPr>
                      <a:endParaRPr lang="ar-IQ" sz="1400" b="1" dirty="0" smtClean="0">
                        <a:latin typeface="Calibri"/>
                        <a:ea typeface="Calibri"/>
                        <a:cs typeface="+mn-cs"/>
                      </a:endParaRPr>
                    </a:p>
                    <a:p>
                      <a:pPr rtl="0">
                        <a:lnSpc>
                          <a:spcPct val="115000"/>
                        </a:lnSpc>
                        <a:spcAft>
                          <a:spcPts val="0"/>
                        </a:spcAft>
                      </a:pPr>
                      <a:endParaRPr lang="ar-IQ" sz="1400" b="1" dirty="0" smtClean="0">
                        <a:latin typeface="Calibri"/>
                        <a:ea typeface="Calibri"/>
                        <a:cs typeface="+mn-cs"/>
                      </a:endParaRPr>
                    </a:p>
                    <a:p>
                      <a:pPr rtl="0">
                        <a:lnSpc>
                          <a:spcPct val="115000"/>
                        </a:lnSpc>
                        <a:spcAft>
                          <a:spcPts val="0"/>
                        </a:spcAft>
                      </a:pPr>
                      <a:r>
                        <a:rPr lang="ar-IQ" sz="1400" b="1" dirty="0" smtClean="0">
                          <a:latin typeface="Calibri"/>
                          <a:ea typeface="Calibri"/>
                          <a:cs typeface="+mn-cs"/>
                        </a:rPr>
                        <a:t>المعالم الاحصائية</a:t>
                      </a:r>
                      <a:endParaRPr lang="en-US" sz="1400" dirty="0" smtClean="0">
                        <a:latin typeface="Calibri"/>
                        <a:ea typeface="Calibri"/>
                        <a:cs typeface="+mn-cs"/>
                      </a:endParaRPr>
                    </a:p>
                    <a:p>
                      <a:pPr algn="r" rtl="1">
                        <a:lnSpc>
                          <a:spcPct val="115000"/>
                        </a:lnSpc>
                        <a:spcAft>
                          <a:spcPts val="0"/>
                        </a:spcAft>
                      </a:pPr>
                      <a:r>
                        <a:rPr lang="ar-IQ" sz="1400" b="1" dirty="0" smtClean="0">
                          <a:latin typeface="Calibri"/>
                          <a:ea typeface="Calibri"/>
                          <a:cs typeface="+mn-cs"/>
                        </a:rPr>
                        <a:t>المتغيرات</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3">
                  <a:txBody>
                    <a:bodyPr/>
                    <a:lstStyle/>
                    <a:p>
                      <a:pPr algn="ctr" rtl="1">
                        <a:lnSpc>
                          <a:spcPct val="115000"/>
                        </a:lnSpc>
                        <a:spcAft>
                          <a:spcPts val="0"/>
                        </a:spcAft>
                      </a:pPr>
                      <a:r>
                        <a:rPr lang="ar-IQ" sz="1400" b="1" dirty="0">
                          <a:latin typeface="Calibri"/>
                          <a:ea typeface="Calibri"/>
                          <a:cs typeface="+mn-cs"/>
                        </a:rPr>
                        <a:t>الوسط الحسابي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b="1" dirty="0">
                          <a:latin typeface="Calibri"/>
                          <a:ea typeface="Calibri"/>
                          <a:cs typeface="+mn-cs"/>
                        </a:rPr>
                        <a:t>الانحراف المعياري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IQ" sz="1400" b="1" dirty="0">
                          <a:latin typeface="Calibri"/>
                          <a:ea typeface="Calibri"/>
                          <a:cs typeface="+mn-cs"/>
                        </a:rPr>
                        <a:t>القدرات الحركية</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pPr algn="ctr" rtl="1">
                        <a:lnSpc>
                          <a:spcPct val="115000"/>
                        </a:lnSpc>
                        <a:spcAft>
                          <a:spcPts val="0"/>
                        </a:spcAft>
                      </a:pPr>
                      <a:r>
                        <a:rPr lang="ar-IQ" sz="1400" b="1">
                          <a:latin typeface="Calibri"/>
                          <a:ea typeface="Calibri"/>
                          <a:cs typeface="+mn-cs"/>
                        </a:rPr>
                        <a:t>قيمة </a:t>
                      </a:r>
                      <a:r>
                        <a:rPr lang="en-US" sz="1400">
                          <a:latin typeface="Simplified Arabic"/>
                          <a:ea typeface="Calibri"/>
                          <a:cs typeface="+mn-cs"/>
                        </a:rPr>
                        <a:t>R</a:t>
                      </a:r>
                      <a:r>
                        <a:rPr lang="ar-IQ" sz="1400" b="1">
                          <a:latin typeface="Calibri"/>
                          <a:ea typeface="Calibri"/>
                          <a:cs typeface="+mn-cs"/>
                        </a:rPr>
                        <a:t> المحسوبة</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b="1">
                          <a:latin typeface="Calibri"/>
                          <a:ea typeface="Calibri"/>
                          <a:cs typeface="+mn-cs"/>
                        </a:rPr>
                        <a:t>القيمة المعنوية</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1">
                        <a:lnSpc>
                          <a:spcPct val="115000"/>
                        </a:lnSpc>
                        <a:spcAft>
                          <a:spcPts val="0"/>
                        </a:spcAft>
                      </a:pPr>
                      <a:r>
                        <a:rPr lang="ar-IQ" sz="1400" b="1">
                          <a:latin typeface="Calibri"/>
                          <a:ea typeface="Calibri"/>
                          <a:cs typeface="+mn-cs"/>
                        </a:rPr>
                        <a:t>الدلالة</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27">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rtl="1">
                        <a:lnSpc>
                          <a:spcPct val="115000"/>
                        </a:lnSpc>
                        <a:spcAft>
                          <a:spcPts val="0"/>
                        </a:spcAft>
                      </a:pPr>
                      <a:r>
                        <a:rPr lang="ar-IQ" sz="1400" b="1" dirty="0">
                          <a:latin typeface="Calibri"/>
                          <a:ea typeface="Calibri"/>
                          <a:cs typeface="+mn-cs"/>
                        </a:rPr>
                        <a:t>التوافق الحركي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6540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ar-SA" sz="1400">
                          <a:latin typeface="Calibri"/>
                          <a:ea typeface="Calibri"/>
                          <a:cs typeface="+mn-cs"/>
                        </a:rPr>
                        <a:t>س-ثا</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400" dirty="0">
                          <a:latin typeface="Calibri"/>
                          <a:ea typeface="Calibri"/>
                          <a:cs typeface="+mn-cs"/>
                        </a:rPr>
                        <a:t>±ع</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381195">
                <a:tc>
                  <a:txBody>
                    <a:bodyPr/>
                    <a:lstStyle/>
                    <a:p>
                      <a:pPr algn="r" rtl="1">
                        <a:lnSpc>
                          <a:spcPct val="115000"/>
                        </a:lnSpc>
                        <a:spcAft>
                          <a:spcPts val="0"/>
                        </a:spcAft>
                      </a:pPr>
                      <a:r>
                        <a:rPr lang="ar-IQ" sz="1400" dirty="0">
                          <a:latin typeface="Calibri"/>
                          <a:ea typeface="Calibri"/>
                          <a:cs typeface="+mn-cs"/>
                        </a:rPr>
                        <a:t>عدد دورات </a:t>
                      </a:r>
                      <a:r>
                        <a:rPr lang="ar-IQ" sz="1400" dirty="0" smtClean="0">
                          <a:latin typeface="Calibri"/>
                          <a:ea typeface="Calibri"/>
                          <a:cs typeface="+mn-cs"/>
                        </a:rPr>
                        <a:t>الذراعين/دورة</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13.600</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1.140</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ar-IQ" sz="1400" dirty="0" smtClean="0">
                        <a:latin typeface="Simplified Arabic"/>
                        <a:ea typeface="Calibri"/>
                        <a:cs typeface="+mn-cs"/>
                      </a:endParaRPr>
                    </a:p>
                    <a:p>
                      <a:pPr algn="ctr" rtl="0">
                        <a:lnSpc>
                          <a:spcPct val="115000"/>
                        </a:lnSpc>
                        <a:spcAft>
                          <a:spcPts val="0"/>
                        </a:spcAft>
                      </a:pPr>
                      <a:endParaRPr lang="en-US" sz="1400" dirty="0">
                        <a:latin typeface="Simplified Arabic"/>
                        <a:ea typeface="Calibri"/>
                        <a:cs typeface="+mn-cs"/>
                      </a:endParaRPr>
                    </a:p>
                    <a:p>
                      <a:pPr algn="ctr" rtl="1">
                        <a:lnSpc>
                          <a:spcPct val="115000"/>
                        </a:lnSpc>
                        <a:spcAft>
                          <a:spcPts val="0"/>
                        </a:spcAft>
                      </a:pPr>
                      <a:r>
                        <a:rPr lang="en-US" sz="1400" dirty="0">
                          <a:latin typeface="Simplified Arabic"/>
                          <a:ea typeface="Calibri"/>
                          <a:cs typeface="+mn-cs"/>
                        </a:rPr>
                        <a:t>1.796</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ar-IQ" sz="1400" dirty="0" smtClean="0">
                        <a:solidFill>
                          <a:srgbClr val="000000"/>
                        </a:solidFill>
                        <a:latin typeface="Simplified Arabic"/>
                        <a:ea typeface="Calibri"/>
                        <a:cs typeface="+mn-cs"/>
                      </a:endParaRPr>
                    </a:p>
                    <a:p>
                      <a:pPr algn="ctr" rtl="0">
                        <a:lnSpc>
                          <a:spcPct val="115000"/>
                        </a:lnSpc>
                        <a:spcAft>
                          <a:spcPts val="0"/>
                        </a:spcAft>
                      </a:pPr>
                      <a:endParaRPr lang="en-US" sz="1400" dirty="0">
                        <a:solidFill>
                          <a:srgbClr val="000000"/>
                        </a:solidFill>
                        <a:latin typeface="Simplified Arabic"/>
                        <a:ea typeface="Calibri"/>
                        <a:cs typeface="+mn-cs"/>
                      </a:endParaRPr>
                    </a:p>
                    <a:p>
                      <a:pPr algn="r" rtl="1">
                        <a:lnSpc>
                          <a:spcPct val="115000"/>
                        </a:lnSpc>
                        <a:spcAft>
                          <a:spcPts val="0"/>
                        </a:spcAft>
                      </a:pPr>
                      <a:r>
                        <a:rPr lang="en-US" sz="1400" dirty="0">
                          <a:solidFill>
                            <a:srgbClr val="000000"/>
                          </a:solidFill>
                          <a:latin typeface="Simplified Arabic"/>
                          <a:ea typeface="Calibri"/>
                          <a:cs typeface="+mn-cs"/>
                        </a:rPr>
                        <a:t>0.113</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Simplified Arabic"/>
                          <a:ea typeface="Calibri"/>
                          <a:cs typeface="+mn-cs"/>
                        </a:rPr>
                        <a:t>0.927</a:t>
                      </a:r>
                      <a:r>
                        <a:rPr lang="en-US" sz="1400" dirty="0" smtClean="0">
                          <a:latin typeface="Simplified Arabic"/>
                          <a:ea typeface="Calibri"/>
                          <a:cs typeface="+mn-cs"/>
                        </a:rPr>
                        <a:t>*</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Simplified Arabic"/>
                          <a:ea typeface="Calibri"/>
                          <a:cs typeface="+mn-cs"/>
                        </a:rPr>
                        <a:t>0.023</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b="1">
                          <a:latin typeface="Calibri"/>
                          <a:ea typeface="Calibri"/>
                          <a:cs typeface="+mn-cs"/>
                        </a:rPr>
                        <a:t>معنوي</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511">
                <a:tc>
                  <a:txBody>
                    <a:bodyPr/>
                    <a:lstStyle/>
                    <a:p>
                      <a:pPr algn="r" rtl="1">
                        <a:lnSpc>
                          <a:spcPct val="115000"/>
                        </a:lnSpc>
                        <a:spcAft>
                          <a:spcPts val="0"/>
                        </a:spcAft>
                      </a:pPr>
                      <a:r>
                        <a:rPr lang="ar-IQ" sz="1400" dirty="0">
                          <a:latin typeface="Calibri"/>
                          <a:ea typeface="Calibri"/>
                          <a:cs typeface="+mn-cs"/>
                        </a:rPr>
                        <a:t>متوسط طول دورة </a:t>
                      </a:r>
                      <a:r>
                        <a:rPr lang="ar-IQ" sz="1400" dirty="0" smtClean="0">
                          <a:latin typeface="Calibri"/>
                          <a:ea typeface="Calibri"/>
                          <a:cs typeface="+mn-cs"/>
                        </a:rPr>
                        <a:t>الذراعين/متر</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1.848</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0.159</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0.948*</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Simplified Arabic"/>
                          <a:ea typeface="Calibri"/>
                          <a:cs typeface="+mn-cs"/>
                        </a:rPr>
                        <a:t>0.014</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b="1" dirty="0">
                          <a:latin typeface="Calibri"/>
                          <a:ea typeface="Calibri"/>
                          <a:cs typeface="+mn-cs"/>
                        </a:rPr>
                        <a:t>معنوي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511">
                <a:tc>
                  <a:txBody>
                    <a:bodyPr/>
                    <a:lstStyle/>
                    <a:p>
                      <a:pPr algn="r" rtl="1">
                        <a:lnSpc>
                          <a:spcPct val="115000"/>
                        </a:lnSpc>
                        <a:spcAft>
                          <a:spcPts val="0"/>
                        </a:spcAft>
                      </a:pPr>
                      <a:r>
                        <a:rPr lang="ar-IQ" sz="1400" dirty="0">
                          <a:latin typeface="Calibri"/>
                          <a:ea typeface="Calibri"/>
                          <a:cs typeface="+mn-cs"/>
                        </a:rPr>
                        <a:t>متوسط زمن دورة </a:t>
                      </a:r>
                      <a:r>
                        <a:rPr lang="ar-IQ" sz="1400" dirty="0" smtClean="0">
                          <a:latin typeface="Calibri"/>
                          <a:ea typeface="Calibri"/>
                          <a:cs typeface="+mn-cs"/>
                        </a:rPr>
                        <a:t>الذراعين/ثا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1.071</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0.041</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0.827</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0.084</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b="1" dirty="0">
                          <a:latin typeface="Calibri"/>
                          <a:ea typeface="Calibri"/>
                          <a:cs typeface="+mn-cs"/>
                        </a:rPr>
                        <a:t>غير معنوي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628">
                <a:tc>
                  <a:txBody>
                    <a:bodyPr/>
                    <a:lstStyle/>
                    <a:p>
                      <a:pPr algn="r" rtl="1">
                        <a:lnSpc>
                          <a:spcPct val="115000"/>
                        </a:lnSpc>
                        <a:spcAft>
                          <a:spcPts val="0"/>
                        </a:spcAft>
                      </a:pPr>
                      <a:r>
                        <a:rPr lang="ar-IQ" sz="1400" dirty="0">
                          <a:latin typeface="Calibri"/>
                          <a:ea typeface="Calibri"/>
                          <a:cs typeface="+mn-cs"/>
                        </a:rPr>
                        <a:t>متوسط سرعة دورة </a:t>
                      </a:r>
                      <a:r>
                        <a:rPr lang="ar-IQ" sz="1400" dirty="0" smtClean="0">
                          <a:latin typeface="Calibri"/>
                          <a:ea typeface="Calibri"/>
                          <a:cs typeface="+mn-cs"/>
                        </a:rPr>
                        <a:t>الذراعين/م/ثا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1.723</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0.091</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a:latin typeface="Simplified Arabic"/>
                          <a:ea typeface="Calibri"/>
                          <a:cs typeface="+mn-cs"/>
                        </a:rPr>
                        <a:t>0.918*</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0.028</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b="1" dirty="0">
                          <a:latin typeface="Calibri"/>
                          <a:ea typeface="Calibri"/>
                          <a:cs typeface="+mn-cs"/>
                        </a:rPr>
                        <a:t>معنوي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952">
                <a:tc>
                  <a:txBody>
                    <a:bodyPr/>
                    <a:lstStyle/>
                    <a:p>
                      <a:pPr algn="r" rtl="1">
                        <a:lnSpc>
                          <a:spcPct val="115000"/>
                        </a:lnSpc>
                        <a:spcAft>
                          <a:spcPts val="0"/>
                        </a:spcAft>
                      </a:pPr>
                      <a:r>
                        <a:rPr lang="ar-IQ" sz="1400" dirty="0">
                          <a:latin typeface="Calibri"/>
                          <a:ea typeface="Calibri"/>
                          <a:cs typeface="+mn-cs"/>
                        </a:rPr>
                        <a:t>متوسط تردد دورة </a:t>
                      </a:r>
                      <a:r>
                        <a:rPr lang="ar-IQ" sz="1400" dirty="0" smtClean="0">
                          <a:latin typeface="Calibri"/>
                          <a:ea typeface="Calibri"/>
                          <a:cs typeface="+mn-cs"/>
                        </a:rPr>
                        <a:t>الذراعين/دورة/ثا</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0.934</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0.374</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dirty="0">
                          <a:latin typeface="Simplified Arabic"/>
                          <a:ea typeface="Calibri"/>
                          <a:cs typeface="+mn-cs"/>
                        </a:rPr>
                        <a:t>0.804</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0.101</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b="1" dirty="0">
                          <a:latin typeface="Calibri"/>
                          <a:ea typeface="Calibri"/>
                          <a:cs typeface="+mn-cs"/>
                        </a:rPr>
                        <a:t>غير معنوي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195">
                <a:tc>
                  <a:txBody>
                    <a:bodyPr/>
                    <a:lstStyle/>
                    <a:p>
                      <a:pPr algn="r" rtl="1">
                        <a:lnSpc>
                          <a:spcPct val="115000"/>
                        </a:lnSpc>
                        <a:spcAft>
                          <a:spcPts val="0"/>
                        </a:spcAft>
                      </a:pPr>
                      <a:r>
                        <a:rPr lang="ar-IQ" sz="1400" dirty="0" smtClean="0">
                          <a:latin typeface="Calibri"/>
                          <a:ea typeface="Calibri"/>
                          <a:cs typeface="+mn-cs"/>
                        </a:rPr>
                        <a:t>الانجاز/ زمن</a:t>
                      </a:r>
                      <a:endParaRPr lang="en-US" sz="1400" dirty="0">
                        <a:latin typeface="Calibri"/>
                        <a:ea typeface="Calibri"/>
                        <a:cs typeface="+mn-cs"/>
                      </a:endParaRPr>
                    </a:p>
                  </a:txBody>
                  <a:tcPr marL="51486" marR="514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14.540</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solidFill>
                            <a:srgbClr val="000000"/>
                          </a:solidFill>
                          <a:latin typeface="Simplified Arabic"/>
                          <a:ea typeface="Calibri"/>
                          <a:cs typeface="+mn-cs"/>
                        </a:rPr>
                        <a:t>0.738</a:t>
                      </a:r>
                      <a:endParaRPr lang="en-US" sz="1400">
                        <a:latin typeface="Calibri"/>
                        <a:ea typeface="Calibri"/>
                        <a:cs typeface="+mn-cs"/>
                      </a:endParaRPr>
                    </a:p>
                  </a:txBody>
                  <a:tcPr marL="65581" marR="65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a:lnSpc>
                          <a:spcPct val="115000"/>
                        </a:lnSpc>
                        <a:spcAft>
                          <a:spcPts val="0"/>
                        </a:spcAft>
                      </a:pPr>
                      <a:r>
                        <a:rPr lang="en-US" sz="1400" dirty="0">
                          <a:latin typeface="Simplified Arabic"/>
                          <a:ea typeface="Calibri"/>
                          <a:cs typeface="+mn-cs"/>
                        </a:rPr>
                        <a:t>0.913</a:t>
                      </a:r>
                      <a:r>
                        <a:rPr lang="en-US" sz="1400" dirty="0" smtClean="0">
                          <a:latin typeface="Simplified Arabic"/>
                          <a:ea typeface="Calibri"/>
                          <a:cs typeface="+mn-cs"/>
                        </a:rPr>
                        <a:t>*</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a:latin typeface="Simplified Arabic"/>
                          <a:ea typeface="Calibri"/>
                          <a:cs typeface="+mn-cs"/>
                        </a:rPr>
                        <a:t>0.030</a:t>
                      </a:r>
                      <a:endParaRPr lang="en-US" sz="140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IQ" sz="1400" b="1" dirty="0">
                          <a:latin typeface="Calibri"/>
                          <a:ea typeface="Calibri"/>
                          <a:cs typeface="+mn-cs"/>
                        </a:rPr>
                        <a:t>معنوي</a:t>
                      </a:r>
                      <a:endParaRPr lang="en-US" sz="1400" dirty="0">
                        <a:latin typeface="Calibri"/>
                        <a:ea typeface="Calibri"/>
                        <a:cs typeface="+mn-cs"/>
                      </a:endParaRPr>
                    </a:p>
                  </a:txBody>
                  <a:tcPr marL="65581" marR="65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مناقشة نتائج البحث </a:t>
            </a:r>
            <a:endParaRPr lang="en-US" dirty="0"/>
          </a:p>
        </p:txBody>
      </p:sp>
      <p:sp>
        <p:nvSpPr>
          <p:cNvPr id="3" name="Content Placeholder 2"/>
          <p:cNvSpPr>
            <a:spLocks noGrp="1"/>
          </p:cNvSpPr>
          <p:nvPr>
            <p:ph idx="1"/>
          </p:nvPr>
        </p:nvSpPr>
        <p:spPr/>
        <p:txBody>
          <a:bodyPr/>
          <a:lstStyle/>
          <a:p>
            <a:pPr algn="r">
              <a:buNone/>
            </a:pPr>
            <a:r>
              <a:rPr lang="ar-IQ" dirty="0" smtClean="0"/>
              <a:t>حقيقة تم مناقشة نتائج البحث استنادا الى القيم المعنوية والغير معنوية  التي ظهرت من خلال المعالجلات الاحصائية </a:t>
            </a:r>
            <a:r>
              <a:rPr lang="en-US" dirty="0" smtClean="0"/>
              <a:t>SPSS</a:t>
            </a:r>
            <a:r>
              <a:rPr lang="ar-IQ" dirty="0" smtClean="0"/>
              <a:t>باستخدام الحقيبة الاحصائية </a:t>
            </a:r>
            <a:endParaRPr lang="en-US" dirty="0" smtClean="0"/>
          </a:p>
          <a:p>
            <a:pPr algn="r">
              <a:buNone/>
            </a:pPr>
            <a:r>
              <a:rPr lang="ar-IQ" smtClean="0"/>
              <a:t>للعلاقات الارتباطية </a:t>
            </a:r>
            <a:r>
              <a:rPr lang="ar-IQ" dirty="0" smtClean="0"/>
              <a:t>بين: </a:t>
            </a:r>
          </a:p>
          <a:p>
            <a:pPr algn="r">
              <a:buNone/>
            </a:pPr>
            <a:r>
              <a:rPr lang="ar-IQ" dirty="0" smtClean="0"/>
              <a:t>1-القدرات البدنية وبعض متغيرات دورة الذراعين والانجاز في سباحة 25 متر حرة. </a:t>
            </a:r>
          </a:p>
          <a:p>
            <a:pPr algn="r">
              <a:buNone/>
            </a:pPr>
            <a:r>
              <a:rPr lang="ar-IQ" dirty="0" smtClean="0"/>
              <a:t>2-القدرات الحركية وبعض متغيرات دورة الذراعين والانجاز في سباحة 25 متر حرة.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نموذج من مناقشة النتائج</a:t>
            </a:r>
            <a:endParaRPr lang="en-US" dirty="0"/>
          </a:p>
        </p:txBody>
      </p:sp>
      <p:sp>
        <p:nvSpPr>
          <p:cNvPr id="3" name="Content Placeholder 2"/>
          <p:cNvSpPr>
            <a:spLocks noGrp="1"/>
          </p:cNvSpPr>
          <p:nvPr>
            <p:ph idx="1"/>
          </p:nvPr>
        </p:nvSpPr>
        <p:spPr/>
        <p:txBody>
          <a:bodyPr>
            <a:normAutofit fontScale="77500" lnSpcReduction="20000"/>
          </a:bodyPr>
          <a:lstStyle/>
          <a:p>
            <a:pPr algn="r" rtl="1">
              <a:buNone/>
            </a:pPr>
            <a:r>
              <a:rPr lang="ar-IQ" dirty="0" smtClean="0"/>
              <a:t>4-3 في الجدول ( 1 ) الذي يمثل علاقة ارتباط القدرات البدنية(السرعة ) مع المتغيرات لدورة الذراعين تبين الاتي :</a:t>
            </a:r>
            <a:endParaRPr lang="en-US" dirty="0" smtClean="0"/>
          </a:p>
          <a:p>
            <a:pPr algn="r" rtl="1">
              <a:buNone/>
            </a:pPr>
            <a:r>
              <a:rPr lang="ar-IQ" dirty="0" smtClean="0"/>
              <a:t>1-وجود علاقة ارتباط معنوية  عند نسبة احتمالية الخطأ   0.049 بين متغيري  السرعة  وطول دورات الذراعين , ويعزو الباحثان ذلك الى"ان اللاعب الماهر هو اللاعب الذي يتمكن من تنفيذ واجب معين بنوعية عالية مثل (الاداء السريع والدقيق )"(6 , 20 ) ان السرعة هي حاصل قطع مسافة السباق باقل عدد ممكن من دورات الذراعين , وعليه كلما قلت عدد دورات الذراعين زادت السرعة وقطعت مسافة السباقة بزمن اقل , والعكس صحيح .</a:t>
            </a:r>
            <a:endParaRPr lang="en-US" dirty="0" smtClean="0"/>
          </a:p>
          <a:p>
            <a:pPr algn="r" rtl="1">
              <a:buNone/>
            </a:pPr>
            <a:r>
              <a:rPr lang="ar-IQ" dirty="0" smtClean="0"/>
              <a:t>2- وجود علاقة ارتباط معنوية  عند نسبة احتمالية الخطأ   0.008 بين متغيري  السرعة  وسرعة دورات الذراعين , ويعزو الباحثان ذلك الى ان السرعة متعلقة بطول وزمن دورة الذراعين وكلما كانت سرعة الذراعين عالية يعني قطع مسافة كبيرة لدورة الذراعين بزمن قليل كانت السرعة عالية .</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الاستنتاجات والتوصيات</a:t>
            </a:r>
            <a:endParaRPr lang="en-US" dirty="0"/>
          </a:p>
        </p:txBody>
      </p:sp>
      <p:sp>
        <p:nvSpPr>
          <p:cNvPr id="3" name="Content Placeholder 2"/>
          <p:cNvSpPr>
            <a:spLocks noGrp="1"/>
          </p:cNvSpPr>
          <p:nvPr>
            <p:ph idx="1"/>
          </p:nvPr>
        </p:nvSpPr>
        <p:spPr/>
        <p:txBody>
          <a:bodyPr>
            <a:normAutofit fontScale="55000" lnSpcReduction="20000"/>
          </a:bodyPr>
          <a:lstStyle/>
          <a:p>
            <a:pPr rtl="1">
              <a:buNone/>
            </a:pPr>
            <a:r>
              <a:rPr lang="ar-IQ" dirty="0" smtClean="0"/>
              <a:t> </a:t>
            </a:r>
            <a:endParaRPr lang="en-US" dirty="0" smtClean="0"/>
          </a:p>
          <a:p>
            <a:pPr algn="r" rtl="1">
              <a:buNone/>
            </a:pPr>
            <a:r>
              <a:rPr lang="ar-IQ" dirty="0" smtClean="0"/>
              <a:t>5</a:t>
            </a:r>
            <a:r>
              <a:rPr lang="ar-IQ" sz="2900" dirty="0" smtClean="0"/>
              <a:t>-1 الاستنتاجات:</a:t>
            </a:r>
            <a:endParaRPr lang="en-US" sz="2900" dirty="0" smtClean="0"/>
          </a:p>
          <a:p>
            <a:pPr algn="r" rtl="1">
              <a:buNone/>
            </a:pPr>
            <a:r>
              <a:rPr lang="ar-IQ" sz="2900" dirty="0" smtClean="0"/>
              <a:t>من خلال نتائج البحث استنتج الباحثان الاتي :</a:t>
            </a:r>
            <a:endParaRPr lang="en-US" sz="2900" dirty="0" smtClean="0"/>
          </a:p>
          <a:p>
            <a:pPr algn="r" rtl="1">
              <a:buNone/>
            </a:pPr>
            <a:r>
              <a:rPr lang="ar-IQ" sz="2900" dirty="0" smtClean="0"/>
              <a:t>1-ظهرت علاقات ارتباطية بين  بعض القدرات البدنية (السرعة والقوة) مع بعض المتغيرات لدورة الذراعين  في سباحة 25 متر حرة.</a:t>
            </a:r>
            <a:endParaRPr lang="en-US" sz="2900" dirty="0" smtClean="0"/>
          </a:p>
          <a:p>
            <a:pPr algn="r" rtl="1">
              <a:buNone/>
            </a:pPr>
            <a:r>
              <a:rPr lang="ar-IQ" sz="2900" dirty="0" smtClean="0"/>
              <a:t>2-ظهرت علاقات ارتباطية بين بعض القدرات الحركية (الرشاقة والتوافق ) مع جميع  المتغيرات لدورة الذراعين في سباحة 25 متر حرة .</a:t>
            </a:r>
            <a:endParaRPr lang="en-US" sz="2900" dirty="0" smtClean="0"/>
          </a:p>
          <a:p>
            <a:pPr algn="r" rtl="1">
              <a:buNone/>
            </a:pPr>
            <a:r>
              <a:rPr lang="ar-IQ" sz="2900" dirty="0" smtClean="0"/>
              <a:t>3-حققت بعض  القدرات  البدنية والحركية  (السرعة والرشاقة والتوافق ) اكبر عدد من العلاقات الارتباطية مع المتغيرات لدورة الذراعين من بعض القدرات البدنية وبالذات مع متغير مهم جدا وهو الزمن   .</a:t>
            </a:r>
            <a:endParaRPr lang="en-US" sz="2900" dirty="0" smtClean="0"/>
          </a:p>
          <a:p>
            <a:pPr algn="r" rtl="1">
              <a:buNone/>
            </a:pPr>
            <a:r>
              <a:rPr lang="ar-IQ" sz="2900" dirty="0" smtClean="0"/>
              <a:t>5-2 التوصيات:</a:t>
            </a:r>
            <a:endParaRPr lang="en-US" sz="2900" dirty="0" smtClean="0"/>
          </a:p>
          <a:p>
            <a:pPr algn="r" rtl="1">
              <a:buNone/>
            </a:pPr>
            <a:r>
              <a:rPr lang="ar-IQ" sz="2900" dirty="0" smtClean="0"/>
              <a:t>5-2-1الاعتماد على اختبارات القدرات البدنية والحركية التي استخدمت في الدراسة اضافة الى دراسة قدرات بدنية وحركية اخرى لمعرفة العلاقة مع بعض المتغيرات لدورة الذراعين في سباحة 25 متر او 50 متر .</a:t>
            </a:r>
            <a:endParaRPr lang="en-US" sz="2900" dirty="0" smtClean="0"/>
          </a:p>
          <a:p>
            <a:pPr algn="r" rtl="1">
              <a:buNone/>
            </a:pPr>
            <a:r>
              <a:rPr lang="ar-IQ" sz="2900" dirty="0" smtClean="0"/>
              <a:t>5-2-2تطبيق هذه الاختبارات في دراسة العلاقة مع نوع اخر من السباحة وليكن سباحة الصدر او الظهر او الفراشة  ومع فئات عمرية اخرى.</a:t>
            </a:r>
            <a:endParaRPr lang="en-US" sz="2900" dirty="0" smtClean="0"/>
          </a:p>
          <a:p>
            <a:pPr algn="r" rtl="1">
              <a:buNone/>
            </a:pPr>
            <a:r>
              <a:rPr lang="ar-IQ" sz="2900" dirty="0" smtClean="0"/>
              <a:t>5-2-3تطبيق مثل هكذا دراسة على العنصر النسوي (طالبات كلية التربية الرياضية ) في السباحة الحرة او احد انواع السباحات الاخرى .</a:t>
            </a:r>
            <a:endParaRPr lang="en-US" sz="2900" dirty="0" smtClean="0"/>
          </a:p>
          <a:p>
            <a:pPr algn="r" rtl="1">
              <a:buNone/>
            </a:pPr>
            <a:r>
              <a:rPr lang="ar-IQ" sz="2900" b="1" dirty="0" smtClean="0"/>
              <a:t>5-2-4العمل وبجد على ايجاد اختبارات للقدرات البدنية والحركية داخل الماء للعنصرين الرجالي والنسوي. </a:t>
            </a:r>
            <a:endParaRPr lang="en-US" sz="2900" b="1" dirty="0" smtClean="0"/>
          </a:p>
          <a:p>
            <a:pPr algn="r" rtl="1">
              <a:buNone/>
            </a:pPr>
            <a:r>
              <a:rPr lang="ar-IQ" sz="2900" dirty="0" smtClean="0"/>
              <a:t> </a:t>
            </a:r>
            <a:endParaRPr lang="en-US" sz="2900"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ar-IQ" smtClean="0"/>
              <a:t>الملاحق </a:t>
            </a:r>
            <a:br>
              <a:rPr lang="ar-IQ" smtClean="0"/>
            </a:br>
            <a:r>
              <a:rPr lang="ar-IQ" smtClean="0"/>
              <a:t>الاختبارات</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اختبار ركض 30 متر</a:t>
            </a:r>
            <a:endParaRPr lang="en-US" dirty="0"/>
          </a:p>
        </p:txBody>
      </p:sp>
      <p:graphicFrame>
        <p:nvGraphicFramePr>
          <p:cNvPr id="1026" name="Object 2"/>
          <p:cNvGraphicFramePr>
            <a:graphicFrameLocks noChangeAspect="1"/>
          </p:cNvGraphicFramePr>
          <p:nvPr/>
        </p:nvGraphicFramePr>
        <p:xfrm>
          <a:off x="1512888" y="1928802"/>
          <a:ext cx="6118225" cy="3857652"/>
        </p:xfrm>
        <a:graphic>
          <a:graphicData uri="http://schemas.openxmlformats.org/presentationml/2006/ole">
            <p:oleObj spid="_x0000_s1026" name="Document" r:id="rId3" imgW="6118143" imgH="3564848" progId="Word.Document.12">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اختبار رمي الكرة الطبية</a:t>
            </a:r>
            <a:endParaRPr lang="en-US" dirty="0"/>
          </a:p>
        </p:txBody>
      </p:sp>
      <p:pic>
        <p:nvPicPr>
          <p:cNvPr id="4" name="Picture 3" descr="C:\Users\IBM\Desktop\اختبار الكرة الطبية.jpg"/>
          <p:cNvPicPr/>
          <p:nvPr/>
        </p:nvPicPr>
        <p:blipFill>
          <a:blip r:embed="rId2" cstate="print"/>
          <a:srcRect/>
          <a:stretch>
            <a:fillRect/>
          </a:stretch>
        </p:blipFill>
        <p:spPr bwMode="auto">
          <a:xfrm>
            <a:off x="1071538" y="1571612"/>
            <a:ext cx="7358114" cy="5000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14290"/>
            <a:ext cx="7286676" cy="928694"/>
          </a:xfrm>
        </p:spPr>
        <p:txBody>
          <a:bodyPr/>
          <a:lstStyle/>
          <a:p>
            <a:pPr algn="ctr"/>
            <a:r>
              <a:rPr lang="ar-IQ" dirty="0" smtClean="0"/>
              <a:t>اختبار ركض الزكزاك  بارو                        </a:t>
            </a:r>
            <a:endParaRPr lang="en-US" dirty="0"/>
          </a:p>
        </p:txBody>
      </p:sp>
      <p:pic>
        <p:nvPicPr>
          <p:cNvPr id="5" name="Picture 4" descr="C:\Users\IBM\Desktop\اختبار ركض الزكزاك.jpg"/>
          <p:cNvPicPr/>
          <p:nvPr/>
        </p:nvPicPr>
        <p:blipFill>
          <a:blip r:embed="rId2"/>
          <a:srcRect/>
          <a:stretch>
            <a:fillRect/>
          </a:stretch>
        </p:blipFill>
        <p:spPr bwMode="auto">
          <a:xfrm>
            <a:off x="1071538" y="1357298"/>
            <a:ext cx="7572428"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4"/>
            <a:ext cx="8143932" cy="642942"/>
          </a:xfrm>
        </p:spPr>
        <p:txBody>
          <a:bodyPr/>
          <a:lstStyle/>
          <a:p>
            <a:r>
              <a:rPr lang="ar-IQ" dirty="0" smtClean="0"/>
              <a:t>اختبار الحلقات                                                  </a:t>
            </a:r>
            <a:endParaRPr lang="en-US" dirty="0"/>
          </a:p>
        </p:txBody>
      </p:sp>
      <p:pic>
        <p:nvPicPr>
          <p:cNvPr id="5122" name="Picture 2" descr="C:\Users\IBM\Desktop\New folder\اختبار الحلقات.jpg"/>
          <p:cNvPicPr>
            <a:picLocks noChangeAspect="1" noChangeArrowheads="1"/>
          </p:cNvPicPr>
          <p:nvPr/>
        </p:nvPicPr>
        <p:blipFill>
          <a:blip r:embed="rId2"/>
          <a:srcRect/>
          <a:stretch>
            <a:fillRect/>
          </a:stretch>
        </p:blipFill>
        <p:spPr bwMode="auto">
          <a:xfrm>
            <a:off x="3663950" y="1285860"/>
            <a:ext cx="1816100" cy="513399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29600" cy="5869006"/>
          </a:xfrm>
        </p:spPr>
        <p:txBody>
          <a:bodyPr>
            <a:normAutofit/>
          </a:bodyPr>
          <a:lstStyle/>
          <a:p>
            <a:r>
              <a:rPr lang="ar-IQ" dirty="0" smtClean="0"/>
              <a:t/>
            </a:r>
            <a:br>
              <a:rPr lang="ar-IQ" dirty="0" smtClean="0"/>
            </a:br>
            <a:r>
              <a:rPr lang="ar-IQ" dirty="0" smtClean="0"/>
              <a:t/>
            </a:r>
            <a:br>
              <a:rPr lang="ar-IQ" dirty="0" smtClean="0"/>
            </a:br>
            <a:r>
              <a:rPr lang="ar-IQ" b="1" dirty="0" smtClean="0">
                <a:cs typeface="+mn-cs"/>
              </a:rPr>
              <a:t>شكرا لحسن الاستماع</a:t>
            </a:r>
            <a:endParaRPr lang="en-US" b="1" dirty="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Abstract</a:t>
            </a:r>
            <a:endParaRPr lang="en-US" sz="2800" dirty="0"/>
          </a:p>
        </p:txBody>
      </p:sp>
      <p:sp>
        <p:nvSpPr>
          <p:cNvPr id="3" name="Content Placeholder 2"/>
          <p:cNvSpPr>
            <a:spLocks noGrp="1"/>
          </p:cNvSpPr>
          <p:nvPr>
            <p:ph idx="1"/>
          </p:nvPr>
        </p:nvSpPr>
        <p:spPr/>
        <p:txBody>
          <a:bodyPr>
            <a:normAutofit fontScale="40000" lnSpcReduction="20000"/>
          </a:bodyPr>
          <a:lstStyle/>
          <a:p>
            <a:pPr algn="ctr" rtl="1">
              <a:buNone/>
            </a:pPr>
            <a:endParaRPr lang="en-US" dirty="0" smtClean="0"/>
          </a:p>
          <a:p>
            <a:pPr rtl="1">
              <a:buNone/>
            </a:pPr>
            <a:r>
              <a:rPr lang="en-US" b="1" dirty="0" smtClean="0"/>
              <a:t>An analytical study of some physical and motor abilities and their relationship to the variables of the arms and achievement cycle in a 25 meter freestyle swimming for Erbil team swimmers</a:t>
            </a:r>
            <a:endParaRPr lang="en-US" dirty="0" smtClean="0"/>
          </a:p>
          <a:p>
            <a:pPr algn="ctr">
              <a:buNone/>
            </a:pPr>
            <a:r>
              <a:rPr lang="en-US" dirty="0" err="1" smtClean="0"/>
              <a:t>Asisst,Pro.D.BahreHasanAbdulla</a:t>
            </a:r>
            <a:r>
              <a:rPr lang="en-US" dirty="0" smtClean="0"/>
              <a:t> </a:t>
            </a:r>
            <a:r>
              <a:rPr lang="en-US" dirty="0" err="1" smtClean="0"/>
              <a:t>Pro.D.Arif</a:t>
            </a:r>
            <a:r>
              <a:rPr lang="en-US" dirty="0" smtClean="0"/>
              <a:t>. </a:t>
            </a:r>
            <a:r>
              <a:rPr lang="en-US" dirty="0" err="1" smtClean="0"/>
              <a:t>Mohsen</a:t>
            </a:r>
            <a:r>
              <a:rPr lang="en-US" dirty="0" smtClean="0"/>
              <a:t> Al </a:t>
            </a:r>
            <a:r>
              <a:rPr lang="en-US" dirty="0" err="1" smtClean="0"/>
              <a:t>Hasawee</a:t>
            </a:r>
            <a:endParaRPr lang="en-US" dirty="0" smtClean="0"/>
          </a:p>
          <a:p>
            <a:pPr algn="ctr">
              <a:buNone/>
            </a:pPr>
            <a:r>
              <a:rPr lang="en-US" dirty="0" smtClean="0"/>
              <a:t>Email:       arif.ibrahim@su.edu.krd</a:t>
            </a:r>
          </a:p>
          <a:p>
            <a:pPr algn="ctr">
              <a:buNone/>
            </a:pPr>
            <a:r>
              <a:rPr lang="en-US" dirty="0" smtClean="0"/>
              <a:t>                   Mobil:07507310215</a:t>
            </a:r>
          </a:p>
          <a:p>
            <a:pPr algn="ctr">
              <a:buNone/>
            </a:pPr>
            <a:r>
              <a:rPr lang="en-US" dirty="0" smtClean="0"/>
              <a:t>Email :         </a:t>
            </a:r>
            <a:r>
              <a:rPr lang="en-US" u="sng" dirty="0" smtClean="0">
                <a:hlinkClick r:id="rId2"/>
              </a:rPr>
              <a:t>bahre.abdulla@su.edu.Krd</a:t>
            </a:r>
            <a:r>
              <a:rPr lang="en-US" dirty="0" smtClean="0"/>
              <a:t>                 </a:t>
            </a:r>
          </a:p>
          <a:p>
            <a:pPr algn="just" rtl="1">
              <a:buNone/>
            </a:pPr>
            <a:r>
              <a:rPr lang="en-US" dirty="0" smtClean="0"/>
              <a:t>        The aims of the research was to identify the values of some physical fitness and motor fitness to arm cycle variables and achievement, and the relationship between physical and motor fitness with arm cycle variables and achievement in a 25 meter freestyle swim for the Erbil team. The researchers hypothesized that there is a significant correlation between some physical and motor fitness, Freestyle swimmers  for Erbil team. Use the descriptive approach to suit the nature of the search problem. Sample of the search of the elected members of the province of Erbil with freestyle swimming. The video was used during the swimming pool 25 meters freestyle swimming pool to measure the number of arm cycles, tests were conducted physical and motor fitness, including speed, strength and mobility agility - compatibility. Statistical methods used arithmetic mean, standard deviation and t-test to study the simple correlation relationship (Pearson).</a:t>
            </a:r>
          </a:p>
          <a:p>
            <a:pPr algn="just">
              <a:buNone/>
            </a:pPr>
            <a:r>
              <a:rPr lang="en-US" dirty="0" smtClean="0"/>
              <a:t>The researchers concluded:</a:t>
            </a:r>
          </a:p>
          <a:p>
            <a:pPr>
              <a:buNone/>
            </a:pPr>
            <a:r>
              <a:rPr lang="en-US" dirty="0" smtClean="0"/>
              <a:t>1 -Appeared the relationship between some physical fitness (speed and strength) with some variables for the arm cycle in the swimming 25 meters freestyle swimming.</a:t>
            </a:r>
          </a:p>
          <a:p>
            <a:pPr>
              <a:buNone/>
            </a:pPr>
            <a:r>
              <a:rPr lang="en-US" dirty="0" smtClean="0"/>
              <a:t>2 – Appeared the relationship between some motor fitness (fitness and compatibility) with all variables for the arm cycle in the swimming 25 meters freestyle swimming.</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fontScale="90000"/>
          </a:bodyPr>
          <a:lstStyle/>
          <a:p>
            <a:r>
              <a:rPr lang="en-US" sz="1800" dirty="0" smtClean="0"/>
              <a:t/>
            </a:r>
            <a:br>
              <a:rPr lang="en-US" sz="1800" dirty="0" smtClean="0"/>
            </a:br>
            <a:r>
              <a:rPr lang="ar-IQ" sz="1800" dirty="0" smtClean="0"/>
              <a:t>جدول  يبن قيم المعالم </a:t>
            </a:r>
            <a:r>
              <a:rPr lang="ar-IQ" sz="1800" smtClean="0"/>
              <a:t>الاحصائية ومعامل </a:t>
            </a:r>
            <a:r>
              <a:rPr lang="ar-IQ" sz="1800" dirty="0" smtClean="0"/>
              <a:t>الالتواء العينة في بعض القدرات البنية والانجاز لمسافة 25 متر سباحة حرة</a:t>
            </a:r>
            <a:r>
              <a:rPr lang="en-US" sz="1800" dirty="0" smtClean="0"/>
              <a:t/>
            </a:r>
            <a:br>
              <a:rPr lang="en-US" sz="1800" dirty="0" smtClean="0"/>
            </a:br>
            <a:endParaRPr lang="en-US" sz="1800" dirty="0"/>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714344" y="1643049"/>
          <a:ext cx="7215242" cy="4292208"/>
        </p:xfrm>
        <a:graphic>
          <a:graphicData uri="http://schemas.openxmlformats.org/drawingml/2006/table">
            <a:tbl>
              <a:tblPr/>
              <a:tblGrid>
                <a:gridCol w="1598844"/>
                <a:gridCol w="1330118"/>
                <a:gridCol w="1285884"/>
                <a:gridCol w="1248483"/>
                <a:gridCol w="1751913"/>
              </a:tblGrid>
              <a:tr h="1029845">
                <a:tc>
                  <a:txBody>
                    <a:bodyPr/>
                    <a:lstStyle/>
                    <a:p>
                      <a:pPr algn="ctr">
                        <a:lnSpc>
                          <a:spcPct val="115000"/>
                        </a:lnSpc>
                        <a:spcAft>
                          <a:spcPts val="0"/>
                        </a:spcAft>
                      </a:pPr>
                      <a:r>
                        <a:rPr lang="ar-IQ" sz="1400" dirty="0">
                          <a:latin typeface="Calibri"/>
                          <a:ea typeface="Calibri"/>
                          <a:cs typeface="Simplified Arabic"/>
                        </a:rPr>
                        <a:t>الزمن/ ثانية بدون البداية</a:t>
                      </a:r>
                      <a:endParaRPr lang="en-US" sz="1400" dirty="0">
                        <a:latin typeface="Calibri"/>
                        <a:ea typeface="Calibri"/>
                        <a:cs typeface="Arial"/>
                      </a:endParaRPr>
                    </a:p>
                    <a:p>
                      <a:pPr algn="ctr">
                        <a:lnSpc>
                          <a:spcPct val="115000"/>
                        </a:lnSpc>
                        <a:spcAft>
                          <a:spcPts val="0"/>
                        </a:spcAft>
                      </a:pPr>
                      <a:r>
                        <a:rPr lang="ar-IQ" sz="1400" dirty="0" smtClean="0">
                          <a:latin typeface="Calibri"/>
                          <a:ea typeface="Calibri"/>
                          <a:cs typeface="Simplified Arabic"/>
                        </a:rPr>
                        <a:t>في </a:t>
                      </a:r>
                      <a:r>
                        <a:rPr lang="ar-IQ" sz="1400" dirty="0">
                          <a:latin typeface="Calibri"/>
                          <a:ea typeface="Calibri"/>
                          <a:cs typeface="Simplified Arabic"/>
                        </a:rPr>
                        <a:t>الاختبار</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smtClean="0">
                          <a:latin typeface="Calibri"/>
                          <a:ea typeface="Calibri"/>
                          <a:cs typeface="Simplified Arabic"/>
                        </a:rPr>
                        <a:t>السرعة</a:t>
                      </a:r>
                    </a:p>
                    <a:p>
                      <a:pPr algn="ctr">
                        <a:lnSpc>
                          <a:spcPct val="115000"/>
                        </a:lnSpc>
                        <a:spcAft>
                          <a:spcPts val="0"/>
                        </a:spcAft>
                      </a:pPr>
                      <a:r>
                        <a:rPr lang="ar-IQ" sz="1400" dirty="0" smtClean="0">
                          <a:latin typeface="Calibri"/>
                          <a:ea typeface="Calibri"/>
                          <a:cs typeface="Simplified Arabic"/>
                        </a:rPr>
                        <a:t>مسافة 30متر</a:t>
                      </a:r>
                    </a:p>
                    <a:p>
                      <a:pPr algn="ctr">
                        <a:lnSpc>
                          <a:spcPct val="115000"/>
                        </a:lnSpc>
                        <a:spcAft>
                          <a:spcPts val="0"/>
                        </a:spcAft>
                      </a:pPr>
                      <a:r>
                        <a:rPr lang="ar-IQ" sz="1400" dirty="0" smtClean="0">
                          <a:latin typeface="Calibri"/>
                          <a:ea typeface="Calibri"/>
                          <a:cs typeface="Simplified Arabic"/>
                        </a:rPr>
                        <a:t>ثا</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smtClean="0">
                          <a:latin typeface="Calibri"/>
                          <a:ea typeface="Calibri"/>
                          <a:cs typeface="Simplified Arabic"/>
                        </a:rPr>
                        <a:t>رمي </a:t>
                      </a:r>
                      <a:r>
                        <a:rPr lang="ar-IQ" sz="1400" dirty="0">
                          <a:latin typeface="Calibri"/>
                          <a:ea typeface="Calibri"/>
                          <a:cs typeface="Simplified Arabic"/>
                        </a:rPr>
                        <a:t>الكرة </a:t>
                      </a:r>
                      <a:r>
                        <a:rPr lang="ar-IQ" sz="1400" dirty="0" smtClean="0">
                          <a:latin typeface="Calibri"/>
                          <a:ea typeface="Calibri"/>
                          <a:cs typeface="Simplified Arabic"/>
                        </a:rPr>
                        <a:t>الطبية</a:t>
                      </a:r>
                    </a:p>
                    <a:p>
                      <a:pPr algn="ctr">
                        <a:lnSpc>
                          <a:spcPct val="115000"/>
                        </a:lnSpc>
                        <a:spcAft>
                          <a:spcPts val="0"/>
                        </a:spcAft>
                      </a:pPr>
                      <a:r>
                        <a:rPr lang="ar-IQ" sz="1400" dirty="0" smtClean="0">
                          <a:latin typeface="Calibri"/>
                          <a:ea typeface="Calibri"/>
                          <a:cs typeface="Simplified Arabic"/>
                        </a:rPr>
                        <a:t>3كغم </a:t>
                      </a:r>
                    </a:p>
                    <a:p>
                      <a:pPr algn="ctr">
                        <a:lnSpc>
                          <a:spcPct val="115000"/>
                        </a:lnSpc>
                        <a:spcAft>
                          <a:spcPts val="0"/>
                        </a:spcAft>
                      </a:pPr>
                      <a:r>
                        <a:rPr lang="ar-IQ" sz="1400" dirty="0" smtClean="0">
                          <a:latin typeface="Calibri"/>
                          <a:ea typeface="Calibri"/>
                          <a:cs typeface="Simplified Arabic"/>
                        </a:rPr>
                        <a:t>متر</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a:latin typeface="Calibri"/>
                          <a:ea typeface="Calibri"/>
                          <a:cs typeface="Simplified Arabic"/>
                        </a:rPr>
                        <a:t>افضل انجاز زمن ثانية للسباحين من منصة البدء</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a:latin typeface="Calibri"/>
                          <a:ea typeface="Calibri"/>
                          <a:cs typeface="Simplified Arabic"/>
                        </a:rPr>
                        <a:t>اسماء العينة</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45">
                <a:tc>
                  <a:txBody>
                    <a:bodyPr/>
                    <a:lstStyle/>
                    <a:p>
                      <a:pPr algn="ctr" rtl="1">
                        <a:lnSpc>
                          <a:spcPct val="115000"/>
                        </a:lnSpc>
                        <a:spcAft>
                          <a:spcPts val="0"/>
                        </a:spcAft>
                      </a:pPr>
                      <a:r>
                        <a:rPr lang="en-US" sz="1400" dirty="0" smtClean="0">
                          <a:latin typeface="+mn-lt"/>
                          <a:ea typeface="Calibri"/>
                          <a:cs typeface="Arial"/>
                        </a:rPr>
                        <a:t>14.4</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4.30</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mn-lt"/>
                          <a:ea typeface="Calibri"/>
                          <a:cs typeface="Arial"/>
                        </a:rPr>
                        <a:t>7.60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13.1</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a:latin typeface="Calibri"/>
                          <a:ea typeface="Calibri"/>
                          <a:cs typeface="Simplified Arabic"/>
                        </a:rPr>
                        <a:t>خالص </a:t>
                      </a:r>
                      <a:r>
                        <a:rPr lang="ar-IQ" sz="1400" dirty="0" smtClean="0">
                          <a:latin typeface="Calibri"/>
                          <a:ea typeface="Calibri"/>
                          <a:cs typeface="Simplified Arabic"/>
                        </a:rPr>
                        <a:t>انور براهيم</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45">
                <a:tc>
                  <a:txBody>
                    <a:bodyPr/>
                    <a:lstStyle/>
                    <a:p>
                      <a:pPr algn="ctr" rtl="1">
                        <a:lnSpc>
                          <a:spcPct val="115000"/>
                        </a:lnSpc>
                        <a:spcAft>
                          <a:spcPts val="0"/>
                        </a:spcAft>
                      </a:pPr>
                      <a:r>
                        <a:rPr lang="en-US" sz="1400" dirty="0" smtClean="0">
                          <a:latin typeface="+mn-lt"/>
                          <a:ea typeface="Calibri"/>
                          <a:cs typeface="Arial"/>
                        </a:rPr>
                        <a:t>14.5</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4.20</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mn-lt"/>
                          <a:ea typeface="Calibri"/>
                          <a:cs typeface="Arial"/>
                        </a:rPr>
                        <a:t>7.80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13.2</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smtClean="0">
                          <a:latin typeface="Calibri"/>
                          <a:ea typeface="Calibri"/>
                          <a:cs typeface="Arial"/>
                        </a:rPr>
                        <a:t>حيدر حسين</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368">
                <a:tc>
                  <a:txBody>
                    <a:bodyPr/>
                    <a:lstStyle/>
                    <a:p>
                      <a:pPr algn="ctr" rtl="1">
                        <a:lnSpc>
                          <a:spcPct val="115000"/>
                        </a:lnSpc>
                        <a:spcAft>
                          <a:spcPts val="0"/>
                        </a:spcAft>
                      </a:pPr>
                      <a:r>
                        <a:rPr lang="en-US" sz="1400" dirty="0" smtClean="0">
                          <a:latin typeface="+mn-lt"/>
                          <a:ea typeface="Calibri"/>
                          <a:cs typeface="Arial"/>
                        </a:rPr>
                        <a:t>14.6</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4.00</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mn-lt"/>
                          <a:ea typeface="Calibri"/>
                          <a:cs typeface="Arial"/>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13.2</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smtClean="0">
                          <a:latin typeface="Calibri"/>
                          <a:ea typeface="Calibri"/>
                          <a:cs typeface="Simplified Arabic"/>
                        </a:rPr>
                        <a:t>ماليك اانو ابراهيم </a:t>
                      </a:r>
                      <a:r>
                        <a:rPr lang="en-US" sz="1400" dirty="0" smtClean="0">
                          <a:latin typeface="Calibri"/>
                          <a:ea typeface="Calibri"/>
                          <a:cs typeface="Simplified Arabic"/>
                        </a:rPr>
                        <a:t> </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45">
                <a:tc>
                  <a:txBody>
                    <a:bodyPr/>
                    <a:lstStyle/>
                    <a:p>
                      <a:pPr algn="ctr" rtl="1">
                        <a:lnSpc>
                          <a:spcPct val="115000"/>
                        </a:lnSpc>
                        <a:spcAft>
                          <a:spcPts val="0"/>
                        </a:spcAft>
                      </a:pPr>
                      <a:r>
                        <a:rPr lang="en-US" sz="1400" dirty="0" smtClean="0">
                          <a:latin typeface="+mn-lt"/>
                          <a:ea typeface="Calibri"/>
                          <a:cs typeface="Arial"/>
                        </a:rPr>
                        <a:t>14.5</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4.25</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mn-lt"/>
                          <a:ea typeface="Calibri"/>
                          <a:cs typeface="Arial"/>
                        </a:rPr>
                        <a:t>8.20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13.4</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smtClean="0">
                          <a:latin typeface="Calibri"/>
                          <a:ea typeface="Calibri"/>
                          <a:cs typeface="Simplified Arabic"/>
                        </a:rPr>
                        <a:t>محمد جلال</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245">
                <a:tc>
                  <a:txBody>
                    <a:bodyPr/>
                    <a:lstStyle/>
                    <a:p>
                      <a:pPr algn="ctr"/>
                      <a:r>
                        <a:rPr lang="en-US" sz="1400" dirty="0" smtClean="0">
                          <a:latin typeface="+mn-lt"/>
                        </a:rPr>
                        <a:t>14.7</a:t>
                      </a:r>
                      <a:endParaRPr lang="en-US" sz="1400" dirty="0">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4.00</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mn-lt"/>
                          <a:ea typeface="Calibri"/>
                          <a:cs typeface="Arial"/>
                        </a:rPr>
                        <a:t>8.70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13.4</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a:latin typeface="Calibri"/>
                          <a:ea typeface="Calibri"/>
                          <a:cs typeface="Simplified Arabic"/>
                        </a:rPr>
                        <a:t>عبدالكريم رعد</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080">
                <a:tc>
                  <a:txBody>
                    <a:bodyPr/>
                    <a:lstStyle/>
                    <a:p>
                      <a:pPr algn="ctr" rtl="1">
                        <a:lnSpc>
                          <a:spcPct val="115000"/>
                        </a:lnSpc>
                        <a:spcAft>
                          <a:spcPts val="0"/>
                        </a:spcAft>
                      </a:pPr>
                      <a:r>
                        <a:rPr lang="en-US" sz="1400" dirty="0" smtClean="0">
                          <a:latin typeface="+mn-lt"/>
                          <a:ea typeface="Calibri"/>
                          <a:cs typeface="Arial"/>
                        </a:rPr>
                        <a:t>14.54</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4.15</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8.060</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13.28</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smtClean="0">
                          <a:latin typeface="Calibri"/>
                          <a:ea typeface="Calibri"/>
                          <a:cs typeface="Simplified Arabic"/>
                        </a:rPr>
                        <a:t>الوسط الحسابي</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531">
                <a:tc>
                  <a:txBody>
                    <a:bodyPr/>
                    <a:lstStyle/>
                    <a:p>
                      <a:pPr algn="ctr" rtl="1">
                        <a:lnSpc>
                          <a:spcPct val="115000"/>
                        </a:lnSpc>
                        <a:spcAft>
                          <a:spcPts val="0"/>
                        </a:spcAft>
                      </a:pPr>
                      <a:r>
                        <a:rPr lang="en-US" sz="1400" dirty="0" smtClean="0">
                          <a:latin typeface="+mn-lt"/>
                          <a:ea typeface="Calibri"/>
                          <a:cs typeface="Arial"/>
                        </a:rPr>
                        <a:t>0.114</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smtClean="0">
                          <a:latin typeface="+mn-lt"/>
                          <a:ea typeface="Calibri"/>
                          <a:cs typeface="Arial"/>
                        </a:rPr>
                        <a:t>0.141</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en-US" sz="1400" dirty="0" smtClean="0">
                          <a:latin typeface="+mn-lt"/>
                          <a:ea typeface="Calibri"/>
                          <a:cs typeface="Arial"/>
                        </a:rPr>
                        <a:t>0.421</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400" dirty="0">
                          <a:latin typeface="+mn-lt"/>
                          <a:ea typeface="Calibri"/>
                          <a:cs typeface="Arial"/>
                        </a:rPr>
                        <a:t>0.130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smtClean="0">
                          <a:latin typeface="Calibri"/>
                          <a:ea typeface="Calibri"/>
                          <a:cs typeface="Arial"/>
                        </a:rPr>
                        <a:t>الانحراف المعياري</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404">
                <a:tc>
                  <a:txBody>
                    <a:bodyPr/>
                    <a:lstStyle/>
                    <a:p>
                      <a:pPr algn="ctr">
                        <a:lnSpc>
                          <a:spcPct val="115000"/>
                        </a:lnSpc>
                        <a:spcAft>
                          <a:spcPts val="0"/>
                        </a:spcAft>
                      </a:pPr>
                      <a:r>
                        <a:rPr lang="en-US" sz="1400" dirty="0" smtClean="0">
                          <a:latin typeface="+mn-lt"/>
                          <a:ea typeface="Calibri"/>
                          <a:cs typeface="Arial"/>
                        </a:rPr>
                        <a:t>0.405</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smtClean="0">
                          <a:latin typeface="+mn-lt"/>
                          <a:ea typeface="Calibri"/>
                          <a:cs typeface="Arial"/>
                        </a:rPr>
                        <a:t>0.331</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400" dirty="0" smtClean="0">
                          <a:latin typeface="+mn-lt"/>
                          <a:ea typeface="Calibri"/>
                          <a:cs typeface="Arial"/>
                        </a:rPr>
                        <a:t>0.831</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smtClean="0">
                          <a:latin typeface="+mn-lt"/>
                          <a:ea typeface="Calibri"/>
                          <a:cs typeface="Arial"/>
                        </a:rPr>
                        <a:t>0.541</a:t>
                      </a:r>
                      <a:endParaRPr lang="en-US" sz="1400" dirty="0">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r-IQ" sz="1400" dirty="0">
                          <a:latin typeface="Calibri"/>
                          <a:ea typeface="Calibri"/>
                          <a:cs typeface="Simplified Arabic"/>
                        </a:rPr>
                        <a:t>معامل الاختلاف</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1-2مشكلة البحث</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ar-IQ" dirty="0" smtClean="0"/>
              <a:t>يعتقد الباحثان ان القدرات البدنية والحركية تعد من العناصر الاساسية المهمة التي تساعد في تطوير الانجاز والاداء الفني للسباح ,وأن أي ضعف في اي منها سواء القدرات البدنية او الحركية يمكن يؤدي الى ضعف في الانجاز،ومن خلال معايشة الباحثان منتخب محافظة اربيل بالسباحة ولفترة ليست بالقصيرة  تبين وجود ضعف في  الانجاز واوعز السبب الى الضعف في  بعض المتغيرات لدورة الذراعين في السباحة الحرة للسباحين,</a:t>
            </a:r>
            <a:r>
              <a:rPr lang="ar-SA" dirty="0" smtClean="0"/>
              <a:t>ويمكن ان يعزى </a:t>
            </a:r>
            <a:r>
              <a:rPr lang="ar-IQ" dirty="0" smtClean="0"/>
              <a:t>ايضا</a:t>
            </a:r>
            <a:r>
              <a:rPr lang="ar-SA" dirty="0" smtClean="0"/>
              <a:t>  السبب الى الضعف في </a:t>
            </a:r>
            <a:r>
              <a:rPr lang="ar-IQ" dirty="0" smtClean="0"/>
              <a:t>بعض القدرات البدنية والحركية,والتي بالتالي تؤثر على الانجاز في السباحة الحرة وحتى في انواع طرق السباحة الاخرى,اذ تتغير بعض هذه القدرات البدنية والحركية تبعا لمستوى قدرات السباحين البدنية والحركية , اضافة الى ذلك فان ندرة البحوث التي اجريت في دراسة علاقة بعض متغيرات القدرات البدنية والحركية, ومن اجل ذلك عمل الباحثان على دراسـة العلاقـة بـين بعض القدرات البدنية والحركية مع بعض المتغيرات لدورة الذراعين وانجازسباحة (25م) حرة لسباحي منتخب اربيل  .</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ar-IQ" dirty="0" smtClean="0"/>
              <a:t>اهداف وفرضية البحث</a:t>
            </a:r>
            <a:endParaRPr lang="en-US" dirty="0"/>
          </a:p>
        </p:txBody>
      </p:sp>
      <p:sp>
        <p:nvSpPr>
          <p:cNvPr id="3" name="Content Placeholder 2"/>
          <p:cNvSpPr>
            <a:spLocks noGrp="1"/>
          </p:cNvSpPr>
          <p:nvPr>
            <p:ph idx="1"/>
          </p:nvPr>
        </p:nvSpPr>
        <p:spPr/>
        <p:txBody>
          <a:bodyPr>
            <a:normAutofit fontScale="70000" lnSpcReduction="20000"/>
          </a:bodyPr>
          <a:lstStyle/>
          <a:p>
            <a:pPr algn="r" rtl="1">
              <a:buNone/>
            </a:pPr>
            <a:r>
              <a:rPr lang="ar-IQ" dirty="0"/>
              <a:t>1-3 اهداف البحث :</a:t>
            </a:r>
            <a:endParaRPr lang="en-US" dirty="0"/>
          </a:p>
          <a:p>
            <a:pPr algn="r">
              <a:buNone/>
            </a:pPr>
            <a:r>
              <a:rPr lang="ar-IQ" dirty="0"/>
              <a:t>1-3-1 التعرف على قيم بعض القدرات البدنية والحركية لعينة البحث. </a:t>
            </a:r>
            <a:endParaRPr lang="en-US" dirty="0"/>
          </a:p>
          <a:p>
            <a:pPr algn="r">
              <a:buNone/>
            </a:pPr>
            <a:r>
              <a:rPr lang="ar-IQ" dirty="0"/>
              <a:t>1-3-2 التعرف على قيم بعض المتغيرات لدورة الذراعين والانجاز في سباحة 25 متر حرة لعينة البحث.</a:t>
            </a:r>
            <a:endParaRPr lang="en-US" dirty="0"/>
          </a:p>
          <a:p>
            <a:pPr algn="r">
              <a:buNone/>
            </a:pPr>
            <a:r>
              <a:rPr lang="ar-IQ" dirty="0"/>
              <a:t>1-3-3 التعرف على العلاقة بين قيم بعض القدرات البدنية والحركية مع  بعض المتغيرات لدورة الذراعين والانجاز في سباحة 25 متر حرة .</a:t>
            </a:r>
            <a:endParaRPr lang="en-US" dirty="0"/>
          </a:p>
          <a:p>
            <a:pPr algn="r">
              <a:buNone/>
            </a:pPr>
            <a:r>
              <a:rPr lang="ar-IQ" dirty="0"/>
              <a:t>1-4 فرضية البحث :</a:t>
            </a:r>
            <a:endParaRPr lang="en-US" dirty="0"/>
          </a:p>
          <a:p>
            <a:pPr algn="r">
              <a:buNone/>
            </a:pPr>
            <a:r>
              <a:rPr lang="ar-IQ" dirty="0"/>
              <a:t>وجود علاقة ارتباط معنوية بين قيم بعض القدرات البدنية والحركية مع بعض المتغيرات لدورة الذراعين والانجاز  في سباحة  25 متر حرة .</a:t>
            </a:r>
            <a:endParaRPr lang="en-US" dirty="0"/>
          </a:p>
          <a:p>
            <a:pPr algn="r">
              <a:buNone/>
            </a:pPr>
            <a:r>
              <a:rPr lang="ar-IQ" dirty="0"/>
              <a:t>1-5 مجالات البحث :</a:t>
            </a:r>
            <a:endParaRPr lang="en-US" dirty="0"/>
          </a:p>
          <a:p>
            <a:pPr algn="r">
              <a:buNone/>
            </a:pPr>
            <a:r>
              <a:rPr lang="ar-IQ" dirty="0"/>
              <a:t>1-5-1 المجال البشري :سباحو منتخب محافظة اربيل بالسباحة الحرة فئة المتقدمين .</a:t>
            </a:r>
            <a:endParaRPr lang="en-US" dirty="0"/>
          </a:p>
          <a:p>
            <a:pPr algn="r">
              <a:buNone/>
            </a:pPr>
            <a:r>
              <a:rPr lang="ar-IQ" dirty="0"/>
              <a:t>1-5-2 المجال الزماني : للفترة من 6 / 10 /2017 لغاية 13/2/2018</a:t>
            </a:r>
            <a:endParaRPr lang="en-US" dirty="0"/>
          </a:p>
          <a:p>
            <a:pPr algn="r">
              <a:buNone/>
            </a:pPr>
            <a:r>
              <a:rPr lang="ar-IQ" dirty="0"/>
              <a:t>1-5-3 المجال المكاني : المسبح المغلق في كلية التربية البدنية وعلوم الرياضة . جامعة صلاح الدين - اربيل .  </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3-اجراءات البحث الميدانية</a:t>
            </a:r>
            <a:endParaRPr lang="en-US" dirty="0"/>
          </a:p>
        </p:txBody>
      </p:sp>
      <p:sp>
        <p:nvSpPr>
          <p:cNvPr id="3" name="Content Placeholder 2"/>
          <p:cNvSpPr>
            <a:spLocks noGrp="1"/>
          </p:cNvSpPr>
          <p:nvPr>
            <p:ph idx="1"/>
          </p:nvPr>
        </p:nvSpPr>
        <p:spPr/>
        <p:txBody>
          <a:bodyPr>
            <a:normAutofit/>
          </a:bodyPr>
          <a:lstStyle/>
          <a:p>
            <a:pPr algn="r" rtl="1">
              <a:buNone/>
            </a:pPr>
            <a:r>
              <a:rPr lang="ar-IQ" dirty="0" smtClean="0"/>
              <a:t>3-1 منهج البحث :استخدم الباحثان المنهج الوصفي بأسلوب المسح لملائمة وطبيعة البحث .</a:t>
            </a:r>
            <a:endParaRPr lang="en-US" dirty="0" smtClean="0"/>
          </a:p>
          <a:p>
            <a:pPr algn="r" rtl="1">
              <a:buNone/>
            </a:pPr>
            <a:r>
              <a:rPr lang="ar-IQ" dirty="0" smtClean="0"/>
              <a:t>3-2 عينة البحث :</a:t>
            </a:r>
            <a:endParaRPr lang="en-US" dirty="0" smtClean="0"/>
          </a:p>
          <a:p>
            <a:pPr algn="r" rtl="1">
              <a:buNone/>
            </a:pPr>
            <a:r>
              <a:rPr lang="ar-IQ" dirty="0" smtClean="0"/>
              <a:t>تكونت عينة البحث من سباحو منتخب اربيل في السباحة الحرة  فئة المتقدمين والبالغ عددهم 5 سباحين والمسجلين فعلا في سجلات اتحاد السباحة في اربيل للعام 2017-2018 .</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ar-IQ" dirty="0" smtClean="0"/>
              <a:t>وسائل جمع البيانات:</a:t>
            </a:r>
            <a:endParaRPr lang="en-US" dirty="0" smtClean="0"/>
          </a:p>
          <a:p>
            <a:pPr algn="r" rtl="1">
              <a:buNone/>
            </a:pPr>
            <a:r>
              <a:rPr lang="ar-IQ" dirty="0" smtClean="0"/>
              <a:t>تم استخدام الوسائل التقنية العلمية والقياس كوسائل لجمع المعلومات الخاصة بالبحث الحالي اذ تم استخدام التصوير بالفيديو لتصوير عينة  البحث في مسبح كلية التربية البدنية وعلوم الرياضة - اربيل فضلا عن استخدام القياس والاختبارات الميدانية للقدرة البدنية والحركية في ملعب كلية التربية البدنية وعلوم الرياضة - اربيل  .</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3-4 الاختبارات الميدانية:</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329129"/>
          </a:xfrm>
        </p:spPr>
        <p:txBody>
          <a:bodyPr>
            <a:normAutofit/>
          </a:bodyPr>
          <a:lstStyle/>
          <a:p>
            <a:pPr algn="r" rtl="1">
              <a:buNone/>
            </a:pPr>
            <a:r>
              <a:rPr lang="ar-IQ" sz="2000" dirty="0" smtClean="0"/>
              <a:t>تم استخدام اختبارات للقدرات البدنية والحركية</a:t>
            </a:r>
            <a:r>
              <a:rPr lang="ar-SA" sz="2000" dirty="0" smtClean="0"/>
              <a:t>و</a:t>
            </a:r>
            <a:r>
              <a:rPr lang="ar-IQ" sz="2000" dirty="0" smtClean="0"/>
              <a:t>السباحةلمسافة 25 مترحرةوهي :</a:t>
            </a:r>
            <a:endParaRPr lang="en-US" sz="2000" dirty="0" smtClean="0"/>
          </a:p>
          <a:p>
            <a:pPr algn="r" rtl="1">
              <a:buNone/>
            </a:pPr>
            <a:r>
              <a:rPr lang="ar-IQ" sz="2000" dirty="0" smtClean="0"/>
              <a:t>1- اختبارات القدرات البدنية :</a:t>
            </a:r>
            <a:endParaRPr lang="en-US" sz="2000" dirty="0" smtClean="0"/>
          </a:p>
          <a:p>
            <a:pPr lvl="0" algn="r" rtl="1">
              <a:buNone/>
            </a:pPr>
            <a:r>
              <a:rPr lang="ar-IQ" sz="2000" dirty="0" smtClean="0"/>
              <a:t>اختبار السرعة (العدو لمسافة 30 متر )من التعجيل ثلاث خطوط.</a:t>
            </a:r>
            <a:endParaRPr lang="en-US" sz="2000" dirty="0" smtClean="0"/>
          </a:p>
          <a:p>
            <a:pPr lvl="0" algn="r" rtl="1">
              <a:buNone/>
            </a:pPr>
            <a:r>
              <a:rPr lang="ar-IQ" sz="2000" dirty="0" smtClean="0"/>
              <a:t>الهدف من الاختبار هو لقياس السرعة القصوى في الركض.</a:t>
            </a:r>
          </a:p>
          <a:p>
            <a:pPr lvl="0" algn="r" rtl="1">
              <a:buNone/>
            </a:pPr>
            <a:r>
              <a:rPr lang="ar-IQ" sz="2000" b="1" dirty="0" smtClean="0"/>
              <a:t>حساب الدرجات :</a:t>
            </a:r>
            <a:r>
              <a:rPr lang="ar-IQ" sz="2000" dirty="0" smtClean="0"/>
              <a:t>يسجل الزمن لا قرب 1/10 من الثانية.</a:t>
            </a:r>
          </a:p>
          <a:p>
            <a:pPr lvl="0" algn="r" rt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اختبار ركض 30 متر</a:t>
            </a:r>
            <a:endParaRPr lang="en-US" dirty="0"/>
          </a:p>
        </p:txBody>
      </p:sp>
      <p:graphicFrame>
        <p:nvGraphicFramePr>
          <p:cNvPr id="1026" name="Object 2"/>
          <p:cNvGraphicFramePr>
            <a:graphicFrameLocks noChangeAspect="1"/>
          </p:cNvGraphicFramePr>
          <p:nvPr/>
        </p:nvGraphicFramePr>
        <p:xfrm>
          <a:off x="1512888" y="1928802"/>
          <a:ext cx="6118225" cy="3857652"/>
        </p:xfrm>
        <a:graphic>
          <a:graphicData uri="http://schemas.openxmlformats.org/presentationml/2006/ole">
            <p:oleObj spid="_x0000_s34818" name="Document" r:id="rId3" imgW="6118143" imgH="3564848"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1914</Words>
  <Application>Microsoft Office PowerPoint</Application>
  <PresentationFormat>On-screen Show (4:3)</PresentationFormat>
  <Paragraphs>399</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Document</vt:lpstr>
      <vt:lpstr>   وزارة التعليم العالي والبحث العلمي  جامعة صلاح الدين – اربيل كلية التربية البدنية وعلوم الرياضة       دراسة تحليلية لبعض القدرات البدنية والحركية وعلاقتهما بمتغيرات دورة الذراعين والانجاز في سباحة 25  متر حرة لسباحي منتخب اربيل   بحث مقدم من قبل  أ.د عارف محسن الحساوي أ.م. د بحري حسن خوشناو Asisst,Pro.D.BahreHasanAbdulla Pro.D.Arif. Mohsen Al Hasawee Email:       arif.ibrahim@su.edu.krd                    Mobil:07507310215 Email :         bahre.abdulla@su.edu.Krd                       Mobil:07504487031 </vt:lpstr>
      <vt:lpstr>ملخص البحث</vt:lpstr>
      <vt:lpstr>The Abstract</vt:lpstr>
      <vt:lpstr>1-2مشكلة البحث</vt:lpstr>
      <vt:lpstr>اهداف وفرضية البحث</vt:lpstr>
      <vt:lpstr>3-اجراءات البحث الميدانية</vt:lpstr>
      <vt:lpstr>Slide 7</vt:lpstr>
      <vt:lpstr>3-4 الاختبارات الميدانية: </vt:lpstr>
      <vt:lpstr>اختبار ركض 30 متر</vt:lpstr>
      <vt:lpstr>اختبار دفع الكرة الطبية</vt:lpstr>
      <vt:lpstr>اختبار رمي الكرة الطبية</vt:lpstr>
      <vt:lpstr>اختبارات القدرات الحركية</vt:lpstr>
      <vt:lpstr>اختبار ركض الزكزاك  بارو                        </vt:lpstr>
      <vt:lpstr>اختبار الحلقات                                                  </vt:lpstr>
      <vt:lpstr>3-5 المتغيرات لدورة الذراعين</vt:lpstr>
      <vt:lpstr>3-6 التجربة الميدانية في اختبار 25 متر سباحة حرة</vt:lpstr>
      <vt:lpstr>الجدول ( 1  ) يبين علاقة الارتباط بين  بعض القدرات البدنية (السرعة ) وبعض المتغيرات لدورة الذراعين والانجاز في سباحة 25 متر حرة .</vt:lpstr>
      <vt:lpstr>الجدول ( 2  ) يبين علاقة الارتباط بين  بعض القدرات البدنية (القوة ) وبعض المتغيرات لدورة الذراعين والانجاز في سباحة 25 متر حرة . </vt:lpstr>
      <vt:lpstr>الجدول (  3 ) يبين علاقة الارتباط بين  بعض القدرات الحركية (الرشاقة-بارو) وبعض المتغيرات لدورة الذراعين والانجاز في سباحة 25 متر حرة . </vt:lpstr>
      <vt:lpstr>الجدول ( 4  ) يبين علاقة الارتباط بين  بعض القدرات الحركية (التوافق ) وبعض المتغيرات لدورة الذراعين والانجاز في سباحة 25 متر حرة . </vt:lpstr>
      <vt:lpstr>مناقشة نتائج البحث </vt:lpstr>
      <vt:lpstr>نموذج من مناقشة النتائج</vt:lpstr>
      <vt:lpstr>الاستنتاجات والتوصيات</vt:lpstr>
      <vt:lpstr>الملاحق  الاختبارات</vt:lpstr>
      <vt:lpstr>اختبار ركض 30 متر</vt:lpstr>
      <vt:lpstr>اختبار رمي الكرة الطبية</vt:lpstr>
      <vt:lpstr>اختبار ركض الزكزاك  بارو                        </vt:lpstr>
      <vt:lpstr>اختبار الحلقات                                                  </vt:lpstr>
      <vt:lpstr>  شكرا لحسن الاستماع</vt:lpstr>
      <vt:lpstr>Slide 30</vt:lpstr>
      <vt:lpstr> جدول  يبن قيم المعالم الاحصائية ومعامل الالتواء العينة في بعض القدرات البنية والانجاز لمسافة 25 متر سباحة حرة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القدرات البدنية والحركية </dc:title>
  <dc:creator>IBM</dc:creator>
  <cp:lastModifiedBy>IBM</cp:lastModifiedBy>
  <cp:revision>78</cp:revision>
  <dcterms:created xsi:type="dcterms:W3CDTF">2019-12-28T19:32:13Z</dcterms:created>
  <dcterms:modified xsi:type="dcterms:W3CDTF">2020-01-12T08:18:32Z</dcterms:modified>
</cp:coreProperties>
</file>