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7A54-880C-4473-B813-EEBE3DF40CD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6AD4-078F-482D-BBEA-1D781DD82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7A54-880C-4473-B813-EEBE3DF40CD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6AD4-078F-482D-BBEA-1D781DD82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7A54-880C-4473-B813-EEBE3DF40CD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6AD4-078F-482D-BBEA-1D781DD82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7A54-880C-4473-B813-EEBE3DF40CD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6AD4-078F-482D-BBEA-1D781DD82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7A54-880C-4473-B813-EEBE3DF40CD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6AD4-078F-482D-BBEA-1D781DD82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7A54-880C-4473-B813-EEBE3DF40CD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6AD4-078F-482D-BBEA-1D781DD82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7A54-880C-4473-B813-EEBE3DF40CD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6AD4-078F-482D-BBEA-1D781DD82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7A54-880C-4473-B813-EEBE3DF40CD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6AD4-078F-482D-BBEA-1D781DD82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7A54-880C-4473-B813-EEBE3DF40CD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6AD4-078F-482D-BBEA-1D781DD82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7A54-880C-4473-B813-EEBE3DF40CD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6AD4-078F-482D-BBEA-1D781DD82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7A54-880C-4473-B813-EEBE3DF40CD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6AD4-078F-482D-BBEA-1D781DD82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97A54-880C-4473-B813-EEBE3DF40CD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E6AD4-078F-482D-BBEA-1D781DD82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5429287"/>
          </a:xfrm>
        </p:spPr>
        <p:txBody>
          <a:bodyPr>
            <a:normAutofit fontScale="90000"/>
          </a:bodyPr>
          <a:lstStyle/>
          <a:p>
            <a:r>
              <a:rPr lang="ar-IQ" sz="2400" b="1" dirty="0" smtClean="0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  <a:t>كيفية استخدام النسب المئوية للشدد التدريبية المختلفة في السباحة والعاب </a:t>
            </a:r>
            <a:br>
              <a:rPr lang="ar-IQ" sz="2400" b="1" dirty="0" smtClean="0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</a:br>
            <a:r>
              <a:rPr lang="ar-IQ" sz="2400" b="1" dirty="0" smtClean="0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  <a:t>الساحة والميدان</a:t>
            </a:r>
            <a:br>
              <a:rPr lang="ar-IQ" sz="2400" b="1" dirty="0" smtClean="0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</a:br>
            <a:r>
              <a:rPr lang="ar-IQ" sz="2400" b="1" dirty="0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  <a:t/>
            </a:r>
            <a:br>
              <a:rPr lang="ar-IQ" sz="2400" b="1" dirty="0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</a:br>
            <a:r>
              <a:rPr lang="ar-IQ" sz="2400" b="1" dirty="0" smtClean="0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  <a:t/>
            </a:r>
            <a:br>
              <a:rPr lang="ar-IQ" sz="2400" b="1" dirty="0" smtClean="0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</a:br>
            <a:r>
              <a:rPr lang="ar-IQ" sz="2400" b="1" dirty="0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  <a:t/>
            </a:r>
            <a:br>
              <a:rPr lang="ar-IQ" sz="2400" b="1" dirty="0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</a:br>
            <a:r>
              <a:rPr lang="ar-IQ" sz="2400" b="1" dirty="0" smtClean="0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  <a:t/>
            </a:r>
            <a:br>
              <a:rPr lang="ar-IQ" sz="2400" b="1" dirty="0" smtClean="0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</a:br>
            <a:r>
              <a:rPr lang="ar-IQ" sz="2400" b="1" dirty="0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  <a:t/>
            </a:r>
            <a:br>
              <a:rPr lang="ar-IQ" sz="2400" b="1" dirty="0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</a:br>
            <a:r>
              <a:rPr lang="ar-IQ" sz="2400" b="1" dirty="0" smtClean="0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  <a:t/>
            </a:r>
            <a:br>
              <a:rPr lang="ar-IQ" sz="2400" b="1" dirty="0" smtClean="0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</a:br>
            <a:r>
              <a:rPr lang="ar-IQ" sz="2400" b="1" dirty="0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  <a:t/>
            </a:r>
            <a:br>
              <a:rPr lang="ar-IQ" sz="2400" b="1" dirty="0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</a:br>
            <a:r>
              <a:rPr lang="ar-IQ" sz="2400" b="1" dirty="0" smtClean="0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  <a:t/>
            </a:r>
            <a:br>
              <a:rPr lang="ar-IQ" sz="2400" b="1" dirty="0" smtClean="0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</a:br>
            <a:r>
              <a:rPr lang="ar-IQ" sz="2400" b="1" dirty="0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  <a:t/>
            </a:r>
            <a:br>
              <a:rPr lang="ar-IQ" sz="2400" b="1" dirty="0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</a:br>
            <a:r>
              <a:rPr lang="ar-IQ" sz="2400" b="1" dirty="0" smtClean="0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  <a:t/>
            </a:r>
            <a:br>
              <a:rPr lang="ar-IQ" sz="2400" b="1" dirty="0" smtClean="0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</a:br>
            <a:r>
              <a:rPr lang="ar-IQ" sz="2400" b="1" dirty="0" smtClean="0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  <a:t> </a:t>
            </a:r>
            <a:br>
              <a:rPr lang="ar-IQ" sz="2400" b="1" dirty="0" smtClean="0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</a:br>
            <a:r>
              <a:rPr lang="ar-IQ" sz="2400" b="1" dirty="0" smtClean="0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  <a:t>تقديم أ.د عارف الحساوي  </a:t>
            </a:r>
            <a:br>
              <a:rPr lang="ar-IQ" sz="2400" b="1" dirty="0" smtClean="0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</a:br>
            <a:r>
              <a:rPr lang="en-US" sz="2400" b="1" dirty="0" smtClean="0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  <a:t>2019</a:t>
            </a:r>
            <a:endParaRPr lang="en-US" sz="2400" b="1" dirty="0">
              <a:solidFill>
                <a:srgbClr val="FF0000"/>
              </a:solidFill>
              <a:latin typeface="Simplified Arabic Fixed" pitchFamily="49" charset="-78"/>
              <a:cs typeface="Simplified Arabic Fixed" pitchFamily="49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5311781"/>
          </a:xfrm>
        </p:spPr>
        <p:txBody>
          <a:bodyPr>
            <a:noAutofit/>
          </a:bodyPr>
          <a:lstStyle/>
          <a:p>
            <a:pPr algn="r">
              <a:lnSpc>
                <a:spcPct val="170000"/>
              </a:lnSpc>
              <a:buNone/>
            </a:pPr>
            <a:r>
              <a:rPr lang="ar-IQ" sz="1400" b="1" dirty="0" smtClean="0"/>
              <a:t>الحقيقة من خلال عملي في مجال الساحةوالميدان والسباحة ولسنوات عديدة في مجال التعليم والتدريب توصلت الى هذه االمعادلة في التدريب: </a:t>
            </a:r>
          </a:p>
          <a:p>
            <a:pPr algn="r">
              <a:lnSpc>
                <a:spcPct val="170000"/>
              </a:lnSpc>
              <a:buNone/>
            </a:pPr>
            <a:r>
              <a:rPr lang="ar-IQ" sz="1400" b="1" dirty="0" smtClean="0"/>
              <a:t>النسب </a:t>
            </a:r>
            <a:r>
              <a:rPr lang="ar-IQ" sz="1400" b="1" dirty="0"/>
              <a:t>المئوية  المختلفة لاستخدام الشدة في تدريبات السباحة والعاب الساحة والميدان بشكل علمي وعلى وفق معادلة علمية للشدة المستخدمة </a:t>
            </a:r>
            <a:r>
              <a:rPr lang="ar-IQ" sz="1400" b="1" dirty="0" smtClean="0"/>
              <a:t> في </a:t>
            </a:r>
            <a:r>
              <a:rPr lang="ar-IQ" sz="1400" b="1" dirty="0"/>
              <a:t>التدريب وهي كالاتي </a:t>
            </a:r>
            <a:r>
              <a:rPr lang="ar-IQ" sz="1400" b="1" dirty="0" smtClean="0"/>
              <a:t>: </a:t>
            </a:r>
            <a:r>
              <a:rPr lang="ar-IQ" sz="1400" b="1" dirty="0" smtClean="0">
                <a:solidFill>
                  <a:srgbClr val="FF0000"/>
                </a:solidFill>
              </a:rPr>
              <a:t>في مجال السباحة </a:t>
            </a:r>
            <a:endParaRPr lang="en-US" sz="1400" b="1" dirty="0">
              <a:solidFill>
                <a:srgbClr val="FF0000"/>
              </a:solidFill>
            </a:endParaRPr>
          </a:p>
          <a:p>
            <a:pPr algn="r">
              <a:lnSpc>
                <a:spcPct val="170000"/>
              </a:lnSpc>
              <a:buNone/>
            </a:pPr>
            <a:r>
              <a:rPr lang="ar-IQ" sz="1400" b="1" dirty="0"/>
              <a:t>الشدة القصوى (السرعة القصوى ) مثلا في سباحة 25 متر حرة كانت 25 ثانية..</a:t>
            </a:r>
            <a:endParaRPr lang="en-US" sz="1400" b="1" dirty="0"/>
          </a:p>
          <a:p>
            <a:pPr algn="r">
              <a:lnSpc>
                <a:spcPct val="170000"/>
              </a:lnSpc>
              <a:buNone/>
            </a:pPr>
            <a:r>
              <a:rPr lang="ar-IQ" sz="1400" b="1" dirty="0"/>
              <a:t> واردنا ان نبني منهاج تدريبي لسباحة السرعة في مسافة 25م - 50 م- </a:t>
            </a:r>
            <a:r>
              <a:rPr lang="ar-IQ" sz="1400" b="1" dirty="0" smtClean="0"/>
              <a:t>100م  </a:t>
            </a:r>
            <a:r>
              <a:rPr lang="ar-IQ" sz="1400" b="1" dirty="0"/>
              <a:t>سباحة حرة او اي نوع من طرق السباحة الاربعة ولاي مسافة محددة وهي كالاتي :</a:t>
            </a:r>
            <a:endParaRPr lang="en-US" sz="1400" b="1" dirty="0"/>
          </a:p>
          <a:p>
            <a:pPr algn="r">
              <a:lnSpc>
                <a:spcPct val="170000"/>
              </a:lnSpc>
              <a:buNone/>
            </a:pPr>
            <a:r>
              <a:rPr lang="ar-IQ" sz="1400" b="1" dirty="0"/>
              <a:t>مثلا اقصى سرعة  باقص شدة في مسافة 25 م كانت 25 ثانية واردنا ان نتتدرب بشدد مختلفة وهي كالاتي :</a:t>
            </a:r>
            <a:endParaRPr lang="en-US" sz="1400" b="1" dirty="0"/>
          </a:p>
          <a:p>
            <a:pPr algn="r">
              <a:lnSpc>
                <a:spcPct val="170000"/>
              </a:lnSpc>
              <a:buNone/>
            </a:pPr>
            <a:r>
              <a:rPr lang="ar-IQ" sz="1400" b="1" dirty="0"/>
              <a:t>  الشدة القصوى 100%– النسبة المئوية للشدة المطلوب العمل بها مثلا 90%</a:t>
            </a:r>
            <a:endParaRPr lang="en-US" sz="1400" b="1" dirty="0"/>
          </a:p>
          <a:p>
            <a:pPr algn="r">
              <a:lnSpc>
                <a:spcPct val="170000"/>
              </a:lnSpc>
              <a:buNone/>
            </a:pPr>
            <a:r>
              <a:rPr lang="ar-IQ" sz="1400" b="1" dirty="0"/>
              <a:t>100%-90%=  0.10 النسبة المئوية للشدة المطلوبة </a:t>
            </a:r>
            <a:endParaRPr lang="en-US" sz="1400" b="1" dirty="0"/>
          </a:p>
          <a:p>
            <a:pPr algn="r">
              <a:lnSpc>
                <a:spcPct val="170000"/>
              </a:lnSpc>
              <a:buNone/>
            </a:pPr>
            <a:r>
              <a:rPr lang="ar-IQ" sz="1400" b="1" dirty="0"/>
              <a:t>25ثا الشدة القصوى (السرعة القصوى ) ×0.10= 2.5 ثانية </a:t>
            </a:r>
            <a:endParaRPr lang="en-US" sz="1400" b="1" dirty="0"/>
          </a:p>
          <a:p>
            <a:pPr algn="r">
              <a:lnSpc>
                <a:spcPct val="170000"/>
              </a:lnSpc>
              <a:buNone/>
            </a:pPr>
            <a:r>
              <a:rPr lang="ar-IQ" sz="1400" b="1" dirty="0" smtClean="0"/>
              <a:t>25 </a:t>
            </a:r>
            <a:r>
              <a:rPr lang="ar-IQ" sz="1400" b="1" dirty="0"/>
              <a:t>ثا+2.5 ثا =27.5 ثا الشدة المطلوب فيها العمل بنسبة 90</a:t>
            </a:r>
            <a:r>
              <a:rPr lang="ar-IQ" sz="1400" b="1" dirty="0" smtClean="0"/>
              <a:t>%</a:t>
            </a:r>
          </a:p>
          <a:p>
            <a:pPr algn="r">
              <a:lnSpc>
                <a:spcPct val="170000"/>
              </a:lnSpc>
              <a:buNone/>
            </a:pPr>
            <a:r>
              <a:rPr lang="ar-IQ" sz="1400" b="1" dirty="0" smtClean="0"/>
              <a:t> </a:t>
            </a:r>
            <a:endParaRPr lang="en-US" sz="1400" b="1" dirty="0"/>
          </a:p>
          <a:p>
            <a:pPr algn="r"/>
            <a:r>
              <a:rPr lang="ar-IQ" sz="1400" b="1" dirty="0" smtClean="0"/>
              <a:t>وهكذا مع بقية النسب الاخرى في جميع طرائق السباحة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في مجال العاب الساحة والميدان كالاتي :</a:t>
            </a:r>
            <a:br>
              <a:rPr lang="ar-IQ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endParaRPr lang="ar-IQ" dirty="0" smtClean="0"/>
          </a:p>
          <a:p>
            <a:pPr algn="r">
              <a:buNone/>
            </a:pPr>
            <a:r>
              <a:rPr lang="ar-IQ" dirty="0" smtClean="0"/>
              <a:t>في مجال العاب الساحة والميدان كالاتي :</a:t>
            </a:r>
          </a:p>
          <a:p>
            <a:pPr algn="r">
              <a:buNone/>
            </a:pPr>
            <a:r>
              <a:rPr lang="ar-IQ" dirty="0" smtClean="0"/>
              <a:t>في </a:t>
            </a:r>
            <a:r>
              <a:rPr lang="ar-IQ" dirty="0"/>
              <a:t>العاب الساحة والميدان مثلا في ركض 100 متر حرة نتبع الاتي :</a:t>
            </a:r>
            <a:endParaRPr lang="en-US" dirty="0"/>
          </a:p>
          <a:p>
            <a:pPr algn="r">
              <a:buNone/>
            </a:pPr>
            <a:r>
              <a:rPr lang="ar-IQ" dirty="0"/>
              <a:t>الزمن في ركض 100 متر باقص سرعة </a:t>
            </a:r>
            <a:r>
              <a:rPr lang="ar-IQ" dirty="0" smtClean="0"/>
              <a:t> مثلا كانت </a:t>
            </a:r>
            <a:r>
              <a:rPr lang="ar-IQ" dirty="0"/>
              <a:t>11 ثانية واردنا العمل </a:t>
            </a:r>
            <a:r>
              <a:rPr lang="ar-IQ" dirty="0" smtClean="0"/>
              <a:t>بشدة </a:t>
            </a:r>
            <a:r>
              <a:rPr lang="ar-IQ" dirty="0"/>
              <a:t>90% نتبع الاجراء الاتي :</a:t>
            </a:r>
            <a:endParaRPr lang="en-US" dirty="0"/>
          </a:p>
          <a:p>
            <a:pPr algn="r">
              <a:buNone/>
            </a:pPr>
            <a:r>
              <a:rPr lang="ar-IQ" dirty="0"/>
              <a:t>100%-90%  = 0.10 </a:t>
            </a:r>
            <a:endParaRPr lang="en-US" dirty="0"/>
          </a:p>
          <a:p>
            <a:pPr algn="r">
              <a:buNone/>
            </a:pPr>
            <a:r>
              <a:rPr lang="ar-IQ" dirty="0"/>
              <a:t>11 ثانية ×0.10 = 1.1 ثانية </a:t>
            </a:r>
            <a:endParaRPr lang="en-US" dirty="0"/>
          </a:p>
          <a:p>
            <a:pPr algn="r">
              <a:buNone/>
            </a:pPr>
            <a:r>
              <a:rPr lang="ar-IQ" dirty="0"/>
              <a:t>11ثا+1.1ثا= 12.1 ثانية نسبة العمل في ركض 100 متر بشدة 90 % وهكذا مع بقية الشدد الاخرى 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IQ" b="1" dirty="0"/>
              <a:t>الحقيقة العلمية تنص على ان هناك تقارب بالعمل بالشدد بين السباحة والعاب الساحة والميدان من حيث الزمن المستغرق للمسافات المستخدمة وهي ¼ اي ان </a:t>
            </a:r>
            <a:r>
              <a:rPr lang="ar-IQ" b="1" dirty="0" smtClean="0"/>
              <a:t>زمن </a:t>
            </a:r>
            <a:r>
              <a:rPr lang="ar-IQ" b="1" dirty="0"/>
              <a:t>قطع مسافة 25 متر سباحة حرة هو </a:t>
            </a:r>
            <a:r>
              <a:rPr lang="ar-IQ" b="1" dirty="0" smtClean="0"/>
              <a:t>11 ثانية وهو نفس </a:t>
            </a:r>
            <a:r>
              <a:rPr lang="ar-IQ" b="1" dirty="0"/>
              <a:t>زمن قطع مسافة 100 متر ركض </a:t>
            </a:r>
            <a:r>
              <a:rPr lang="ar-IQ" b="1" dirty="0" smtClean="0"/>
              <a:t>حربزمن 11 ثانية ..هذا يدلل على ان النسب بين العاب الساحة والميدان والسباحة ¼ </a:t>
            </a:r>
          </a:p>
          <a:p>
            <a:pPr algn="ctr">
              <a:buNone/>
            </a:pPr>
            <a:r>
              <a:rPr lang="ar-IQ" b="1" dirty="0" smtClean="0"/>
              <a:t>والجدول الاتي يوضح النسب المئوية 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323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كيفية استخدام النسب المئوية للشدد التدريبية المختلفة في السباحة والعاب  الساحة والميدان             تقديم أ.د عارف الحساوي   2019</vt:lpstr>
      <vt:lpstr>Slide 2</vt:lpstr>
      <vt:lpstr>في مجال العاب الساحة والميدان كالاتي : 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كيفية استخدام النسب المئوية للشدد التدريبية المختلفة في السباحة والعاب  الساحة والميدان             تقديم أ.د عارف الحساوي   2019</dc:title>
  <dc:creator>IBM</dc:creator>
  <cp:lastModifiedBy>IBM</cp:lastModifiedBy>
  <cp:revision>4</cp:revision>
  <dcterms:created xsi:type="dcterms:W3CDTF">2019-12-08T15:50:46Z</dcterms:created>
  <dcterms:modified xsi:type="dcterms:W3CDTF">2019-12-08T19:34:00Z</dcterms:modified>
</cp:coreProperties>
</file>