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6" r:id="rId6"/>
    <p:sldId id="260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83410-BE0B-4A10-B268-CF78EBDC432B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F48CA-F109-46F6-9204-AA942F57A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6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48CA-F109-46F6-9204-AA942F57A0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5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5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9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1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4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8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8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7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2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038600" y="3865097"/>
            <a:ext cx="4724400" cy="184990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</a:rPr>
              <a:t>Shawnm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</a:rPr>
              <a:t>Mudhafar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</a:rPr>
              <a:t> Saleh</a:t>
            </a:r>
          </a:p>
          <a:p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</a:rPr>
              <a:t>Email: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</a:rPr>
              <a:t>shawnm.saleh@su.edu.krd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810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mbria" panose="020405030504060302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4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Salahaddin</a:t>
            </a:r>
            <a:r>
              <a:rPr lang="en-US" sz="2400" dirty="0">
                <a:latin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Hawler</a:t>
            </a:r>
            <a:r>
              <a:rPr lang="en-US" sz="2400" dirty="0"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Cambria" panose="02040503050406030204" pitchFamily="18" charset="0"/>
                <a:cs typeface="Times New Roman" panose="02020603050405020304" pitchFamily="18" charset="0"/>
              </a:rPr>
              <a:t>College of Engineering</a:t>
            </a:r>
            <a:br>
              <a:rPr lang="en-US" sz="24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Cambria" panose="02040503050406030204" pitchFamily="18" charset="0"/>
                <a:cs typeface="Times New Roman" panose="02020603050405020304" pitchFamily="18" charset="0"/>
              </a:rPr>
              <a:t>Water Resources Engineering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23622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Irrigation Engineering</a:t>
            </a:r>
          </a:p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Second year students</a:t>
            </a:r>
          </a:p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Academic year 2020-2021</a:t>
            </a:r>
          </a:p>
        </p:txBody>
      </p:sp>
    </p:spTree>
    <p:extLst>
      <p:ext uri="{BB962C8B-B14F-4D97-AF65-F5344CB8AC3E}">
        <p14:creationId xmlns:p14="http://schemas.microsoft.com/office/powerpoint/2010/main" val="351637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1"/>
            <a:ext cx="7924800" cy="1219200"/>
          </a:xfrm>
        </p:spPr>
        <p:txBody>
          <a:bodyPr/>
          <a:lstStyle/>
          <a:p>
            <a:pPr algn="l"/>
            <a:r>
              <a:rPr lang="en-US" dirty="0">
                <a:latin typeface="Cambria" panose="02040503050406030204" pitchFamily="18" charset="0"/>
              </a:rPr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441960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This course gives information about irrigation engineering, finding amount of water required to add to soil and studies flow of water into and through soil.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 The course also give students how we can design irrigation canals, their classification, crop water requirement, and studies methods of irrigation, benefits, defects for each methods.</a:t>
            </a: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315200" cy="115409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mbria" panose="02040503050406030204" pitchFamily="18" charset="0"/>
              </a:rPr>
              <a:t>Teaching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10600" cy="4724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600" dirty="0">
                <a:latin typeface="Cambria" panose="02040503050406030204" pitchFamily="18" charset="0"/>
              </a:rPr>
              <a:t>To achieve the objectives of the course following forms and techniques will be followed during teaching process:</a:t>
            </a:r>
          </a:p>
          <a:p>
            <a:pPr algn="just">
              <a:buNone/>
            </a:pPr>
            <a:endParaRPr lang="en-US" sz="2600" dirty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en-US" sz="2600" dirty="0">
                <a:latin typeface="Cambria" panose="02040503050406030204" pitchFamily="18" charset="0"/>
              </a:rPr>
              <a:t>1- Power point presentation for parts of the chapter as required.</a:t>
            </a:r>
          </a:p>
          <a:p>
            <a:pPr>
              <a:buNone/>
            </a:pPr>
            <a:r>
              <a:rPr lang="en-US" sz="2600" dirty="0">
                <a:latin typeface="Cambria" panose="02040503050406030204" pitchFamily="18" charset="0"/>
              </a:rPr>
              <a:t>2-White board will be used to derive the mathematical equations, draw sketches and solve problems in the class</a:t>
            </a:r>
          </a:p>
          <a:p>
            <a:pPr>
              <a:buNone/>
            </a:pPr>
            <a:r>
              <a:rPr lang="en-US" sz="2600" dirty="0">
                <a:latin typeface="Cambria" panose="02040503050406030204" pitchFamily="18" charset="0"/>
              </a:rPr>
              <a:t>3- Examples will be solved in the class through team work.</a:t>
            </a:r>
          </a:p>
          <a:p>
            <a:endParaRPr lang="en-US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23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15200" cy="92549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mbria" panose="02040503050406030204" pitchFamily="18" charset="0"/>
              </a:rPr>
              <a:t>Year requirements: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077200" cy="47091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Exams: The student must provide the following: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Midterm exam     	20 marks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Student activity   	20 marks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Cambria" panose="02040503050406030204" pitchFamily="18" charset="0"/>
              </a:rPr>
              <a:t>(homework, assignments, and quizzes)</a:t>
            </a:r>
          </a:p>
        </p:txBody>
      </p:sp>
    </p:spTree>
    <p:extLst>
      <p:ext uri="{BB962C8B-B14F-4D97-AF65-F5344CB8AC3E}">
        <p14:creationId xmlns:p14="http://schemas.microsoft.com/office/powerpoint/2010/main" val="393811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mbria" panose="02040503050406030204" pitchFamily="18" charset="0"/>
              </a:rPr>
              <a:t>Course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At the end of this semester the students would be able to know:</a:t>
            </a:r>
          </a:p>
          <a:p>
            <a:r>
              <a:rPr lang="en-US" sz="2400" dirty="0">
                <a:latin typeface="Cambria" panose="02040503050406030204" pitchFamily="18" charset="0"/>
              </a:rPr>
              <a:t>What is irrigation</a:t>
            </a:r>
          </a:p>
          <a:p>
            <a:r>
              <a:rPr lang="en-US" sz="2400" dirty="0">
                <a:latin typeface="Cambria" panose="02040503050406030204" pitchFamily="18" charset="0"/>
              </a:rPr>
              <a:t>Recognize different systems of irrigation</a:t>
            </a:r>
          </a:p>
          <a:p>
            <a:r>
              <a:rPr lang="en-US" sz="2400" dirty="0">
                <a:latin typeface="Cambria" panose="02040503050406030204" pitchFamily="18" charset="0"/>
              </a:rPr>
              <a:t>When irrigation is required </a:t>
            </a:r>
          </a:p>
          <a:p>
            <a:r>
              <a:rPr lang="en-US" sz="2400" dirty="0">
                <a:latin typeface="Cambria" panose="02040503050406030204" pitchFamily="18" charset="0"/>
              </a:rPr>
              <a:t>Analyze and Design of irrigation canal</a:t>
            </a:r>
          </a:p>
        </p:txBody>
      </p:sp>
    </p:spTree>
    <p:extLst>
      <p:ext uri="{BB962C8B-B14F-4D97-AF65-F5344CB8AC3E}">
        <p14:creationId xmlns:p14="http://schemas.microsoft.com/office/powerpoint/2010/main" val="76967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15200" cy="115409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mbria" panose="02040503050406030204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 " Irrigation and Water Resources Engineering " , 2005 , by G. L. </a:t>
            </a:r>
            <a:r>
              <a:rPr lang="en-US" sz="2800" dirty="0" err="1">
                <a:latin typeface="Cambria" panose="02040503050406030204" pitchFamily="18" charset="0"/>
              </a:rPr>
              <a:t>Asawa</a:t>
            </a:r>
            <a:r>
              <a:rPr lang="en-US" sz="2800" dirty="0">
                <a:latin typeface="Cambria" panose="020405030504060302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" Irrigation Engineering " , by Dr. K N Tiwari and Dr. N S </a:t>
            </a:r>
            <a:r>
              <a:rPr lang="en-US" sz="2800" dirty="0" err="1">
                <a:latin typeface="Cambria" panose="02040503050406030204" pitchFamily="18" charset="0"/>
              </a:rPr>
              <a:t>Raghuwanshi</a:t>
            </a:r>
            <a:endParaRPr lang="en-US" sz="2800" dirty="0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" Irrigation , Water Power and Water Resources Engineering "   , by Arora.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" Irrigation and Drainage Engineering" , by Peter Waller. </a:t>
            </a:r>
            <a:r>
              <a:rPr lang="en-US" sz="2800" dirty="0" err="1">
                <a:latin typeface="Cambria" panose="02040503050406030204" pitchFamily="18" charset="0"/>
              </a:rPr>
              <a:t>Muluneh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</a:rPr>
              <a:t>Yitayew</a:t>
            </a:r>
            <a:r>
              <a:rPr lang="en-US" sz="2800" dirty="0">
                <a:latin typeface="Cambria" panose="02040503050406030204" pitchFamily="18" charset="0"/>
              </a:rPr>
              <a:t>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1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96200" cy="990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mbria" panose="02040503050406030204" pitchFamily="18" charset="0"/>
              </a:rPr>
              <a:t>Course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2845" cy="52578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latin typeface="Cambria" panose="02040503050406030204" pitchFamily="18" charset="0"/>
              </a:rPr>
              <a:t>Week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Lect.1: Introduction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Lect.2: Soil Water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latin typeface="Cambria" panose="02040503050406030204" pitchFamily="18" charset="0"/>
              </a:rPr>
              <a:t>Week 2-3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Lect.3,4,5,6: Infiltration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latin typeface="Cambria" panose="02040503050406030204" pitchFamily="18" charset="0"/>
              </a:rPr>
              <a:t>Week 4-5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Lect.7,8,9,10: Corp water requirement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Week 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 11 &amp;12: When and how much water required for irrigation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Week 7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Lect.13: Water use efficiency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Lect.14:Water measurement structures</a:t>
            </a:r>
          </a:p>
          <a:p>
            <a:pPr marL="457200" lvl="1" indent="0">
              <a:buNone/>
            </a:pPr>
            <a:endParaRPr lang="en-US" sz="17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55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mbria" panose="02040503050406030204" pitchFamily="18" charset="0"/>
              </a:rPr>
              <a:t>Course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Week 8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Lect.15: Surface irrigation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Lect.16: Subsurface irrigation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Week 9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Lect.17 &amp; 18: Sprinkler irrigation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Week 10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Lect.19 &amp; 20: Drip irrigation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Week 11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 21 &amp; 22: Classification and planning of irrigation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Week 12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mbria" panose="02040503050406030204" pitchFamily="18" charset="0"/>
              </a:rPr>
              <a:t>Lect.23 &amp; 24: Design of cross section of canals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2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315200" cy="115409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mbria" panose="02040503050406030204" pitchFamily="18" charset="0"/>
              </a:rPr>
              <a:t>Lecture 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1"/>
            <a:ext cx="8382000" cy="46329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The student should attend the lecture and the allowable absence percent is 10%, this means 6 hours through the year.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Official number of hours per a year = 60 hrs.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543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3996</TotalTime>
  <Words>392</Words>
  <Application>Microsoft Office PowerPoint</Application>
  <PresentationFormat>On-screen Show (4:3)</PresentationFormat>
  <Paragraphs>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Office Theme</vt:lpstr>
      <vt:lpstr>      </vt:lpstr>
      <vt:lpstr>Objectives</vt:lpstr>
      <vt:lpstr>Teaching techniques</vt:lpstr>
      <vt:lpstr>Year requirements:</vt:lpstr>
      <vt:lpstr>Course Outcomes</vt:lpstr>
      <vt:lpstr>References</vt:lpstr>
      <vt:lpstr>Course program</vt:lpstr>
      <vt:lpstr>Course program</vt:lpstr>
      <vt:lpstr>Lecture attendance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Sarkawt</dc:creator>
  <cp:lastModifiedBy>arkan.hamza@gmail.com</cp:lastModifiedBy>
  <cp:revision>36</cp:revision>
  <dcterms:created xsi:type="dcterms:W3CDTF">2006-08-16T00:00:00Z</dcterms:created>
  <dcterms:modified xsi:type="dcterms:W3CDTF">2021-12-03T08:47:41Z</dcterms:modified>
</cp:coreProperties>
</file>