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8"/>
  </p:notesMasterIdLst>
  <p:sldIdLst>
    <p:sldId id="257" r:id="rId2"/>
    <p:sldId id="519" r:id="rId3"/>
    <p:sldId id="520" r:id="rId4"/>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552" r:id="rId36"/>
    <p:sldId id="553" r:id="rId37"/>
    <p:sldId id="554" r:id="rId38"/>
    <p:sldId id="555" r:id="rId39"/>
    <p:sldId id="556" r:id="rId40"/>
    <p:sldId id="557" r:id="rId41"/>
    <p:sldId id="558" r:id="rId42"/>
    <p:sldId id="559" r:id="rId43"/>
    <p:sldId id="560" r:id="rId44"/>
    <p:sldId id="561" r:id="rId45"/>
    <p:sldId id="562" r:id="rId46"/>
    <p:sldId id="563" r:id="rId47"/>
    <p:sldId id="564" r:id="rId48"/>
    <p:sldId id="565" r:id="rId49"/>
    <p:sldId id="566" r:id="rId50"/>
    <p:sldId id="567" r:id="rId51"/>
    <p:sldId id="568" r:id="rId52"/>
    <p:sldId id="569" r:id="rId53"/>
    <p:sldId id="570" r:id="rId54"/>
    <p:sldId id="571" r:id="rId55"/>
    <p:sldId id="572" r:id="rId56"/>
    <p:sldId id="573" r:id="rId57"/>
    <p:sldId id="574" r:id="rId58"/>
    <p:sldId id="575" r:id="rId59"/>
    <p:sldId id="624" r:id="rId60"/>
    <p:sldId id="576" r:id="rId61"/>
    <p:sldId id="577" r:id="rId62"/>
    <p:sldId id="578" r:id="rId63"/>
    <p:sldId id="579" r:id="rId64"/>
    <p:sldId id="580" r:id="rId65"/>
    <p:sldId id="581" r:id="rId66"/>
    <p:sldId id="582" r:id="rId67"/>
    <p:sldId id="583" r:id="rId68"/>
    <p:sldId id="584" r:id="rId69"/>
    <p:sldId id="585" r:id="rId70"/>
    <p:sldId id="586" r:id="rId71"/>
    <p:sldId id="587" r:id="rId72"/>
    <p:sldId id="588" r:id="rId73"/>
    <p:sldId id="589" r:id="rId74"/>
    <p:sldId id="590" r:id="rId75"/>
    <p:sldId id="591" r:id="rId76"/>
    <p:sldId id="592" r:id="rId77"/>
    <p:sldId id="593" r:id="rId78"/>
    <p:sldId id="594" r:id="rId79"/>
    <p:sldId id="595" r:id="rId80"/>
    <p:sldId id="596" r:id="rId81"/>
    <p:sldId id="597" r:id="rId82"/>
    <p:sldId id="598" r:id="rId83"/>
    <p:sldId id="599" r:id="rId84"/>
    <p:sldId id="600" r:id="rId85"/>
    <p:sldId id="625" r:id="rId86"/>
    <p:sldId id="601" r:id="rId87"/>
    <p:sldId id="602" r:id="rId88"/>
    <p:sldId id="603" r:id="rId89"/>
    <p:sldId id="604" r:id="rId90"/>
    <p:sldId id="605" r:id="rId91"/>
    <p:sldId id="606" r:id="rId92"/>
    <p:sldId id="607" r:id="rId93"/>
    <p:sldId id="608" r:id="rId94"/>
    <p:sldId id="609" r:id="rId95"/>
    <p:sldId id="610" r:id="rId96"/>
    <p:sldId id="611" r:id="rId97"/>
    <p:sldId id="612" r:id="rId98"/>
    <p:sldId id="613" r:id="rId99"/>
    <p:sldId id="614" r:id="rId100"/>
    <p:sldId id="615" r:id="rId101"/>
    <p:sldId id="616" r:id="rId102"/>
    <p:sldId id="617" r:id="rId103"/>
    <p:sldId id="618" r:id="rId104"/>
    <p:sldId id="619" r:id="rId105"/>
    <p:sldId id="620" r:id="rId106"/>
    <p:sldId id="621" r:id="rId107"/>
    <p:sldId id="622" r:id="rId108"/>
    <p:sldId id="623" r:id="rId109"/>
    <p:sldId id="627" r:id="rId110"/>
    <p:sldId id="629" r:id="rId111"/>
    <p:sldId id="630" r:id="rId112"/>
    <p:sldId id="631" r:id="rId113"/>
    <p:sldId id="632" r:id="rId114"/>
    <p:sldId id="633" r:id="rId115"/>
    <p:sldId id="635" r:id="rId116"/>
    <p:sldId id="634" r:id="rId117"/>
    <p:sldId id="636" r:id="rId118"/>
    <p:sldId id="637" r:id="rId119"/>
    <p:sldId id="638" r:id="rId120"/>
    <p:sldId id="639" r:id="rId121"/>
    <p:sldId id="640" r:id="rId122"/>
    <p:sldId id="641" r:id="rId123"/>
    <p:sldId id="642" r:id="rId124"/>
    <p:sldId id="643" r:id="rId125"/>
    <p:sldId id="644" r:id="rId126"/>
    <p:sldId id="645" r:id="rId127"/>
    <p:sldId id="649" r:id="rId128"/>
    <p:sldId id="646" r:id="rId129"/>
    <p:sldId id="647" r:id="rId130"/>
    <p:sldId id="650" r:id="rId131"/>
    <p:sldId id="651" r:id="rId132"/>
    <p:sldId id="652" r:id="rId133"/>
    <p:sldId id="653" r:id="rId134"/>
    <p:sldId id="654" r:id="rId135"/>
    <p:sldId id="655" r:id="rId136"/>
    <p:sldId id="656" r:id="rId137"/>
    <p:sldId id="657" r:id="rId138"/>
    <p:sldId id="658" r:id="rId139"/>
    <p:sldId id="659" r:id="rId140"/>
    <p:sldId id="681" r:id="rId141"/>
    <p:sldId id="703" r:id="rId142"/>
    <p:sldId id="660" r:id="rId143"/>
    <p:sldId id="661" r:id="rId144"/>
    <p:sldId id="682" r:id="rId145"/>
    <p:sldId id="684" r:id="rId146"/>
    <p:sldId id="685" r:id="rId147"/>
    <p:sldId id="686" r:id="rId148"/>
    <p:sldId id="687" r:id="rId149"/>
    <p:sldId id="688" r:id="rId150"/>
    <p:sldId id="689" r:id="rId151"/>
    <p:sldId id="690" r:id="rId152"/>
    <p:sldId id="662" r:id="rId153"/>
    <p:sldId id="691" r:id="rId154"/>
    <p:sldId id="663" r:id="rId155"/>
    <p:sldId id="664" r:id="rId156"/>
    <p:sldId id="696" r:id="rId157"/>
    <p:sldId id="697" r:id="rId158"/>
    <p:sldId id="698" r:id="rId159"/>
    <p:sldId id="699" r:id="rId160"/>
    <p:sldId id="700" r:id="rId161"/>
    <p:sldId id="665" r:id="rId162"/>
    <p:sldId id="692" r:id="rId163"/>
    <p:sldId id="667" r:id="rId164"/>
    <p:sldId id="701" r:id="rId165"/>
    <p:sldId id="702" r:id="rId166"/>
    <p:sldId id="668" r:id="rId167"/>
    <p:sldId id="693" r:id="rId168"/>
    <p:sldId id="670" r:id="rId169"/>
    <p:sldId id="694" r:id="rId170"/>
    <p:sldId id="695" r:id="rId171"/>
    <p:sldId id="671" r:id="rId172"/>
    <p:sldId id="673" r:id="rId173"/>
    <p:sldId id="674" r:id="rId174"/>
    <p:sldId id="675" r:id="rId175"/>
    <p:sldId id="676" r:id="rId176"/>
    <p:sldId id="677" r:id="rId177"/>
    <p:sldId id="678" r:id="rId178"/>
    <p:sldId id="679" r:id="rId179"/>
    <p:sldId id="680" r:id="rId180"/>
    <p:sldId id="704" r:id="rId181"/>
    <p:sldId id="705" r:id="rId182"/>
    <p:sldId id="706" r:id="rId183"/>
    <p:sldId id="707" r:id="rId184"/>
    <p:sldId id="708" r:id="rId185"/>
    <p:sldId id="709" r:id="rId186"/>
    <p:sldId id="710" r:id="rId187"/>
    <p:sldId id="711" r:id="rId188"/>
    <p:sldId id="712" r:id="rId189"/>
    <p:sldId id="713" r:id="rId190"/>
    <p:sldId id="714" r:id="rId191"/>
    <p:sldId id="715" r:id="rId192"/>
    <p:sldId id="716" r:id="rId193"/>
    <p:sldId id="718" r:id="rId194"/>
    <p:sldId id="717" r:id="rId195"/>
    <p:sldId id="719" r:id="rId196"/>
    <p:sldId id="720" r:id="rId197"/>
    <p:sldId id="721" r:id="rId198"/>
    <p:sldId id="722" r:id="rId199"/>
    <p:sldId id="725" r:id="rId200"/>
    <p:sldId id="726" r:id="rId201"/>
    <p:sldId id="727" r:id="rId202"/>
    <p:sldId id="724" r:id="rId203"/>
    <p:sldId id="728" r:id="rId204"/>
    <p:sldId id="731" r:id="rId205"/>
    <p:sldId id="729" r:id="rId206"/>
    <p:sldId id="732" r:id="rId20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66" autoAdjust="0"/>
  </p:normalViewPr>
  <p:slideViewPr>
    <p:cSldViewPr>
      <p:cViewPr varScale="1">
        <p:scale>
          <a:sx n="66" d="100"/>
          <a:sy n="66"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6CA645F-D8C4-42CF-A141-EF5AE327E3A8}" type="datetimeFigureOut">
              <a:rPr lang="tr-TR" smtClean="0"/>
              <a:t>18.10.2022</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DB43F23-2B1F-4818-ABF2-F1E12049D5C3}" type="slidenum">
              <a:rPr lang="tr-TR" smtClean="0"/>
              <a:t>‹#›</a:t>
            </a:fld>
            <a:endParaRPr lang="tr-TR"/>
          </a:p>
        </p:txBody>
      </p:sp>
    </p:spTree>
    <p:extLst>
      <p:ext uri="{BB962C8B-B14F-4D97-AF65-F5344CB8AC3E}">
        <p14:creationId xmlns:p14="http://schemas.microsoft.com/office/powerpoint/2010/main" val="239069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DB43F23-2B1F-4818-ABF2-F1E12049D5C3}" type="slidenum">
              <a:rPr lang="tr-TR" smtClean="0"/>
              <a:t>84</a:t>
            </a:fld>
            <a:endParaRPr lang="tr-TR"/>
          </a:p>
        </p:txBody>
      </p:sp>
    </p:spTree>
    <p:extLst>
      <p:ext uri="{BB962C8B-B14F-4D97-AF65-F5344CB8AC3E}">
        <p14:creationId xmlns:p14="http://schemas.microsoft.com/office/powerpoint/2010/main" val="426257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DB43F23-2B1F-4818-ABF2-F1E12049D5C3}" type="slidenum">
              <a:rPr lang="tr-TR" smtClean="0"/>
              <a:t>201</a:t>
            </a:fld>
            <a:endParaRPr lang="tr-TR"/>
          </a:p>
        </p:txBody>
      </p:sp>
    </p:spTree>
    <p:extLst>
      <p:ext uri="{BB962C8B-B14F-4D97-AF65-F5344CB8AC3E}">
        <p14:creationId xmlns:p14="http://schemas.microsoft.com/office/powerpoint/2010/main" val="300412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DB43F23-2B1F-4818-ABF2-F1E12049D5C3}" type="slidenum">
              <a:rPr lang="tr-TR" smtClean="0"/>
              <a:t>202</a:t>
            </a:fld>
            <a:endParaRPr lang="tr-TR"/>
          </a:p>
        </p:txBody>
      </p:sp>
    </p:spTree>
    <p:extLst>
      <p:ext uri="{BB962C8B-B14F-4D97-AF65-F5344CB8AC3E}">
        <p14:creationId xmlns:p14="http://schemas.microsoft.com/office/powerpoint/2010/main" val="363041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DB43F23-2B1F-4818-ABF2-F1E12049D5C3}" type="slidenum">
              <a:rPr lang="tr-TR" smtClean="0"/>
              <a:t>203</a:t>
            </a:fld>
            <a:endParaRPr lang="tr-TR"/>
          </a:p>
        </p:txBody>
      </p:sp>
    </p:spTree>
    <p:extLst>
      <p:ext uri="{BB962C8B-B14F-4D97-AF65-F5344CB8AC3E}">
        <p14:creationId xmlns:p14="http://schemas.microsoft.com/office/powerpoint/2010/main" val="5254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C03FCC72-AAA4-42EE-B118-7CD8541B826C}" type="datetimeFigureOut">
              <a:rPr lang="tr-TR" smtClean="0"/>
              <a:t>18.10.2022</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E2BAE53F-DA03-4A25-9A3E-26B00161DF58}"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03FCC72-AAA4-42EE-B118-7CD8541B826C}"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BAE53F-DA03-4A25-9A3E-26B00161DF5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03FCC72-AAA4-42EE-B118-7CD8541B826C}"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BAE53F-DA03-4A25-9A3E-26B00161DF58}"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03FCC72-AAA4-42EE-B118-7CD8541B826C}"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BAE53F-DA03-4A25-9A3E-26B00161DF5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C03FCC72-AAA4-42EE-B118-7CD8541B826C}" type="datetimeFigureOut">
              <a:rPr lang="tr-TR" smtClean="0"/>
              <a:t>18.10.2022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2BAE53F-DA03-4A25-9A3E-26B00161DF58}"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03FCC72-AAA4-42EE-B118-7CD8541B826C}" type="datetimeFigureOut">
              <a:rPr lang="tr-TR" smtClean="0"/>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BAE53F-DA03-4A25-9A3E-26B00161DF5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C03FCC72-AAA4-42EE-B118-7CD8541B826C}" type="datetimeFigureOut">
              <a:rPr lang="tr-TR" smtClean="0"/>
              <a:t>18.10.2022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2BAE53F-DA03-4A25-9A3E-26B00161DF5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C03FCC72-AAA4-42EE-B118-7CD8541B826C}" type="datetimeFigureOut">
              <a:rPr lang="tr-TR" smtClean="0"/>
              <a:t>18.10.2022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2BAE53F-DA03-4A25-9A3E-26B00161DF5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FCC72-AAA4-42EE-B118-7CD8541B826C}" type="datetimeFigureOut">
              <a:rPr lang="tr-TR" smtClean="0"/>
              <a:t>18.10.2022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2BAE53F-DA03-4A25-9A3E-26B00161DF5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03FCC72-AAA4-42EE-B118-7CD8541B826C}" type="datetimeFigureOut">
              <a:rPr lang="tr-TR" smtClean="0"/>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2BAE53F-DA03-4A25-9A3E-26B00161DF58}"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C03FCC72-AAA4-42EE-B118-7CD8541B826C}" type="datetimeFigureOut">
              <a:rPr lang="tr-TR" smtClean="0"/>
              <a:t>18.10.2022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E2BAE53F-DA03-4A25-9A3E-26B00161DF58}"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03FCC72-AAA4-42EE-B118-7CD8541B826C}" type="datetimeFigureOut">
              <a:rPr lang="tr-TR" smtClean="0"/>
              <a:t>18.10.2022</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BAE53F-DA03-4A25-9A3E-26B00161DF58}"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www.turkedebiyati.org/yakup_kadri_karaosmanoglu.html"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www.turkedebiyati.org/resat_nuri_guntekin.html"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Başlık"/>
          <p:cNvSpPr>
            <a:spLocks noGrp="1"/>
          </p:cNvSpPr>
          <p:nvPr>
            <p:ph type="title"/>
          </p:nvPr>
        </p:nvSpPr>
        <p:spPr>
          <a:xfrm>
            <a:off x="1602744" y="634702"/>
            <a:ext cx="4752975" cy="1149350"/>
          </a:xfrm>
        </p:spPr>
        <p:txBody>
          <a:bodyPr>
            <a:normAutofit/>
          </a:bodyPr>
          <a:lstStyle/>
          <a:p>
            <a:pPr algn="ctr"/>
            <a:r>
              <a:rPr lang="tr-TR" sz="2400" b="1" dirty="0" smtClean="0">
                <a:solidFill>
                  <a:schemeClr val="tx1"/>
                </a:solidFill>
              </a:rPr>
              <a:t>SALAHADDİN ÜNİVERSİTESİ   </a:t>
            </a:r>
            <a:br>
              <a:rPr lang="tr-TR" sz="2400" b="1" dirty="0" smtClean="0">
                <a:solidFill>
                  <a:schemeClr val="tx1"/>
                </a:solidFill>
              </a:rPr>
            </a:br>
            <a:r>
              <a:rPr lang="tr-TR" sz="2400" b="1" dirty="0" smtClean="0">
                <a:solidFill>
                  <a:schemeClr val="tx1"/>
                </a:solidFill>
              </a:rPr>
              <a:t>DİLLER FAKÜLTESİ</a:t>
            </a:r>
            <a:br>
              <a:rPr lang="tr-TR" sz="2400" b="1" dirty="0" smtClean="0">
                <a:solidFill>
                  <a:schemeClr val="tx1"/>
                </a:solidFill>
              </a:rPr>
            </a:br>
            <a:r>
              <a:rPr lang="tr-TR" sz="2400" b="1" dirty="0" smtClean="0">
                <a:solidFill>
                  <a:schemeClr val="tx1"/>
                </a:solidFill>
              </a:rPr>
              <a:t>TÜRK DİLİ VE EDEBİYATI BÖLÜMÜ</a:t>
            </a:r>
            <a:endParaRPr lang="en-US" sz="2400" dirty="0" smtClean="0"/>
          </a:p>
        </p:txBody>
      </p:sp>
      <p:sp>
        <p:nvSpPr>
          <p:cNvPr id="5122" name="2 İçerik Yer Tutucusu"/>
          <p:cNvSpPr>
            <a:spLocks noGrp="1"/>
          </p:cNvSpPr>
          <p:nvPr>
            <p:ph idx="1"/>
          </p:nvPr>
        </p:nvSpPr>
        <p:spPr>
          <a:xfrm>
            <a:off x="467544" y="2779713"/>
            <a:ext cx="8362950" cy="3383880"/>
          </a:xfrm>
        </p:spPr>
        <p:txBody>
          <a:bodyPr>
            <a:normAutofit lnSpcReduction="10000"/>
          </a:bodyPr>
          <a:lstStyle/>
          <a:p>
            <a:pPr algn="ctr">
              <a:spcBef>
                <a:spcPct val="0"/>
              </a:spcBef>
              <a:buFont typeface="Wingdings 2" pitchFamily="18" charset="2"/>
              <a:buNone/>
            </a:pPr>
            <a:r>
              <a:rPr lang="tr-TR" sz="5400" b="1" dirty="0" smtClean="0">
                <a:solidFill>
                  <a:srgbClr val="FF0000"/>
                </a:solidFill>
                <a:latin typeface="Calibri" pitchFamily="34" charset="0"/>
              </a:rPr>
              <a:t>YENİ TÜRK EDEBİYATI</a:t>
            </a:r>
          </a:p>
          <a:p>
            <a:pPr algn="ctr">
              <a:buFont typeface="Wingdings 2" pitchFamily="18" charset="2"/>
              <a:buNone/>
            </a:pPr>
            <a:endParaRPr lang="tr-TR" sz="2800" b="1" dirty="0" smtClean="0">
              <a:solidFill>
                <a:srgbClr val="002060"/>
              </a:solidFill>
            </a:endParaRPr>
          </a:p>
          <a:p>
            <a:pPr algn="ctr">
              <a:buFont typeface="Wingdings 2" pitchFamily="18" charset="2"/>
              <a:buNone/>
            </a:pPr>
            <a:r>
              <a:rPr lang="tr-TR" sz="2800" b="1" dirty="0" smtClean="0">
                <a:solidFill>
                  <a:srgbClr val="0000FF"/>
                </a:solidFill>
              </a:rPr>
              <a:t>-</a:t>
            </a:r>
            <a:r>
              <a:rPr lang="tr-TR" sz="2800" b="1" dirty="0" smtClean="0">
                <a:solidFill>
                  <a:srgbClr val="0000FF"/>
                </a:solidFill>
                <a:latin typeface="Calibri" pitchFamily="34" charset="0"/>
              </a:rPr>
              <a:t>DÖRDÜNCÜ SINIF- BİRİNCİ DÖNEM</a:t>
            </a:r>
          </a:p>
          <a:p>
            <a:pPr algn="ctr">
              <a:buFont typeface="Wingdings 2" pitchFamily="18" charset="2"/>
              <a:buNone/>
            </a:pPr>
            <a:r>
              <a:rPr lang="tr-TR" sz="2800" b="1" dirty="0" smtClean="0">
                <a:solidFill>
                  <a:srgbClr val="0000FF"/>
                </a:solidFill>
                <a:latin typeface="Calibri" pitchFamily="34" charset="0"/>
              </a:rPr>
              <a:t>2022-2023</a:t>
            </a:r>
          </a:p>
          <a:p>
            <a:pPr algn="ctr">
              <a:buFont typeface="Wingdings 2" pitchFamily="18" charset="2"/>
              <a:buNone/>
            </a:pPr>
            <a:endParaRPr lang="tr-TR" sz="2800" b="1" dirty="0" smtClean="0"/>
          </a:p>
          <a:p>
            <a:pPr algn="ctr">
              <a:buFont typeface="Wingdings 2" pitchFamily="18" charset="2"/>
              <a:buNone/>
            </a:pPr>
            <a:r>
              <a:rPr lang="tr-TR" sz="2800" b="1" dirty="0" smtClean="0">
                <a:solidFill>
                  <a:srgbClr val="1BAC14"/>
                </a:solidFill>
                <a:latin typeface="Calibri" pitchFamily="34" charset="0"/>
              </a:rPr>
              <a:t>DR. ERSAN HAŞİM MAHMUT SAKİ</a:t>
            </a:r>
            <a:endParaRPr lang="en-US" sz="2800" b="1" dirty="0" smtClean="0">
              <a:solidFill>
                <a:srgbClr val="1BAC14"/>
              </a:solidFill>
              <a:latin typeface="Calibri" pitchFamily="34" charset="0"/>
            </a:endParaRPr>
          </a:p>
        </p:txBody>
      </p:sp>
      <p:sp>
        <p:nvSpPr>
          <p:cNvPr id="5124" name="Picture 4"/>
          <p:cNvSpPr>
            <a:spLocks noChangeAspect="1" noChangeArrowheads="1"/>
          </p:cNvSpPr>
          <p:nvPr/>
        </p:nvSpPr>
        <p:spPr bwMode="auto">
          <a:xfrm>
            <a:off x="6372225" y="692150"/>
            <a:ext cx="22479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713" y="429915"/>
            <a:ext cx="16716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94063"/>
      </p:ext>
    </p:extLst>
  </p:cSld>
  <p:clrMapOvr>
    <a:masterClrMapping/>
  </p:clrMapOvr>
  <mc:AlternateContent xmlns:mc="http://schemas.openxmlformats.org/markup-compatibility/2006" xmlns:p14="http://schemas.microsoft.com/office/powerpoint/2010/main">
    <mc:Choice Requires="p14">
      <p:transition spd="slow" p14:dur="10500" advTm="602000"/>
    </mc:Choice>
    <mc:Fallback xmlns="">
      <p:transition spd="slow" advTm="60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82679" y="476672"/>
            <a:ext cx="7056438"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smtClean="0">
                <a:solidFill>
                  <a:srgbClr val="FF0000"/>
                </a:solidFill>
                <a:latin typeface="+mj-lt"/>
              </a:rPr>
              <a:t>FECR-İ ATİ EDEBİYATININ ÖZELLİKLERİ</a:t>
            </a:r>
            <a:endParaRPr lang="tr-TR" sz="3200" dirty="0">
              <a:solidFill>
                <a:srgbClr val="FF0000"/>
              </a:solidFill>
              <a:latin typeface="+mj-lt"/>
            </a:endParaRPr>
          </a:p>
        </p:txBody>
      </p:sp>
      <p:sp>
        <p:nvSpPr>
          <p:cNvPr id="4" name="Rectangle 1"/>
          <p:cNvSpPr txBox="1">
            <a:spLocks noChangeArrowheads="1"/>
          </p:cNvSpPr>
          <p:nvPr/>
        </p:nvSpPr>
        <p:spPr bwMode="auto">
          <a:xfrm>
            <a:off x="448180" y="1267598"/>
            <a:ext cx="84888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solidFill>
                  <a:srgbClr val="FF0000"/>
                </a:solidFill>
                <a:latin typeface="Times New Roman" pitchFamily="18" charset="0"/>
                <a:cs typeface="Times New Roman" pitchFamily="18" charset="0"/>
              </a:rPr>
              <a:t>1</a:t>
            </a:r>
            <a:r>
              <a:rPr lang="tr-TR" sz="2800" dirty="0" smtClean="0">
                <a:solidFill>
                  <a:srgbClr val="0000FF"/>
                </a:solidFill>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b="0" dirty="0" smtClean="0">
                <a:latin typeface="Times New Roman" pitchFamily="18" charset="0"/>
                <a:cs typeface="Times New Roman" pitchFamily="18" charset="0"/>
              </a:rPr>
              <a:t>Servet-i </a:t>
            </a:r>
            <a:r>
              <a:rPr lang="tr-TR" sz="2800" b="0" dirty="0" err="1">
                <a:latin typeface="Times New Roman" pitchFamily="18" charset="0"/>
                <a:cs typeface="Times New Roman" pitchFamily="18" charset="0"/>
              </a:rPr>
              <a:t>Fünun</a:t>
            </a:r>
            <a:r>
              <a:rPr lang="tr-TR" sz="2800" b="0" dirty="0">
                <a:latin typeface="Times New Roman" pitchFamily="18" charset="0"/>
                <a:cs typeface="Times New Roman" pitchFamily="18" charset="0"/>
              </a:rPr>
              <a:t> dergisinde 1910’da bir bildiri yayımlayarak kendilerini kamuoyuna duyuran bir edebiyat topluluğudur</a:t>
            </a:r>
            <a:r>
              <a:rPr lang="tr-TR" sz="2800" b="0" dirty="0" smtClean="0">
                <a:latin typeface="Times New Roman" pitchFamily="18" charset="0"/>
                <a:cs typeface="Times New Roman" pitchFamily="18" charset="0"/>
              </a:rPr>
              <a:t>.</a:t>
            </a:r>
          </a:p>
          <a:p>
            <a:pPr lvl="0"/>
            <a:endParaRPr lang="tr-TR" sz="2800" b="0" dirty="0" smtClean="0">
              <a:latin typeface="Times New Roman" pitchFamily="18" charset="0"/>
              <a:cs typeface="Times New Roman" pitchFamily="18" charset="0"/>
            </a:endParaRPr>
          </a:p>
          <a:p>
            <a:r>
              <a:rPr lang="tr-TR" sz="2800" dirty="0">
                <a:solidFill>
                  <a:srgbClr val="FF0000"/>
                </a:solidFill>
                <a:latin typeface="Times New Roman" pitchFamily="18" charset="0"/>
                <a:cs typeface="Times New Roman" pitchFamily="18" charset="0"/>
              </a:rPr>
              <a:t>2</a:t>
            </a:r>
            <a:r>
              <a:rPr lang="tr-TR" sz="2800" dirty="0">
                <a:solidFill>
                  <a:srgbClr val="0000FF"/>
                </a:solidFill>
                <a:latin typeface="Times New Roman" pitchFamily="18" charset="0"/>
                <a:cs typeface="Times New Roman" pitchFamily="18" charset="0"/>
              </a:rPr>
              <a:t>)</a:t>
            </a:r>
            <a:r>
              <a:rPr lang="tr-TR" sz="2800" dirty="0">
                <a:latin typeface="Times New Roman" pitchFamily="18" charset="0"/>
                <a:cs typeface="Times New Roman" pitchFamily="18" charset="0"/>
              </a:rPr>
              <a:t> </a:t>
            </a:r>
            <a:r>
              <a:rPr lang="tr-TR" sz="2800" b="0" dirty="0">
                <a:latin typeface="Times New Roman" pitchFamily="18" charset="0"/>
                <a:cs typeface="Times New Roman" pitchFamily="18" charset="0"/>
              </a:rPr>
              <a:t>Türk edebiyatında ilk edebi bildiriyi (beyanname) yayımlayan topluluktur</a:t>
            </a:r>
            <a:r>
              <a:rPr lang="tr-TR" sz="2800" b="0" dirty="0" smtClean="0">
                <a:latin typeface="Times New Roman" pitchFamily="18" charset="0"/>
                <a:cs typeface="Times New Roman" pitchFamily="18" charset="0"/>
              </a:rPr>
              <a:t>.</a:t>
            </a:r>
          </a:p>
          <a:p>
            <a:endParaRPr lang="tr-TR" sz="2800" b="0" dirty="0" smtClean="0">
              <a:latin typeface="Times New Roman" pitchFamily="18" charset="0"/>
              <a:cs typeface="Times New Roman" pitchFamily="18" charset="0"/>
            </a:endParaRPr>
          </a:p>
          <a:p>
            <a:r>
              <a:rPr lang="tr-TR" sz="2800" dirty="0" smtClean="0">
                <a:solidFill>
                  <a:srgbClr val="FF0000"/>
                </a:solidFill>
                <a:latin typeface="Times New Roman" pitchFamily="18" charset="0"/>
                <a:cs typeface="Times New Roman" pitchFamily="18" charset="0"/>
              </a:rPr>
              <a:t>3</a:t>
            </a:r>
            <a:r>
              <a:rPr lang="tr-TR" sz="2800" dirty="0" smtClean="0">
                <a:solidFill>
                  <a:srgbClr val="0000FF"/>
                </a:solidFill>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b="0" dirty="0" smtClean="0">
                <a:latin typeface="Times New Roman" pitchFamily="18" charset="0"/>
                <a:cs typeface="Times New Roman" pitchFamily="18" charset="0"/>
              </a:rPr>
              <a:t>Servet-i </a:t>
            </a:r>
            <a:r>
              <a:rPr lang="tr-TR" sz="2800" b="0" dirty="0" err="1" smtClean="0">
                <a:latin typeface="Times New Roman" pitchFamily="18" charset="0"/>
                <a:cs typeface="Times New Roman" pitchFamily="18" charset="0"/>
              </a:rPr>
              <a:t>Fünûn</a:t>
            </a:r>
            <a:r>
              <a:rPr lang="tr-TR" sz="2800" b="0" dirty="0" smtClean="0">
                <a:latin typeface="Times New Roman" pitchFamily="18" charset="0"/>
                <a:cs typeface="Times New Roman" pitchFamily="18" charset="0"/>
              </a:rPr>
              <a:t> edebiyatına tepki olarak doğmuştur.</a:t>
            </a:r>
            <a:br>
              <a:rPr lang="tr-TR" sz="2800" b="0" dirty="0" smtClean="0">
                <a:latin typeface="Times New Roman" pitchFamily="18" charset="0"/>
                <a:cs typeface="Times New Roman" pitchFamily="18" charset="0"/>
              </a:rPr>
            </a:br>
            <a:endParaRPr lang="tr-TR" sz="2800" b="0" dirty="0" smtClean="0">
              <a:latin typeface="Times New Roman" pitchFamily="18" charset="0"/>
              <a:cs typeface="Times New Roman" pitchFamily="18" charset="0"/>
            </a:endParaRPr>
          </a:p>
          <a:p>
            <a:r>
              <a:rPr lang="tr-TR" sz="2800" dirty="0" smtClean="0">
                <a:solidFill>
                  <a:srgbClr val="FF0000"/>
                </a:solidFill>
                <a:latin typeface="Times New Roman" pitchFamily="18" charset="0"/>
                <a:cs typeface="Times New Roman" pitchFamily="18" charset="0"/>
              </a:rPr>
              <a:t>4</a:t>
            </a:r>
            <a:r>
              <a:rPr lang="tr-TR" sz="2800" dirty="0" smtClean="0">
                <a:solidFill>
                  <a:srgbClr val="0000FF"/>
                </a:solidFill>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b="0" dirty="0">
                <a:latin typeface="Times New Roman" pitchFamily="18" charset="0"/>
                <a:cs typeface="Times New Roman" pitchFamily="18" charset="0"/>
              </a:rPr>
              <a:t>"Sanat şahsi ve muhteremdir." (Sanat kişisel ve saygıya değerdir) görüşüne bağlıdırlar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235437751"/>
      </p:ext>
    </p:extLst>
  </p:cSld>
  <p:clrMapOvr>
    <a:masterClrMapping/>
  </p:clrMapOvr>
  <p:transition spd="med">
    <p:checker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052736"/>
            <a:ext cx="8075240" cy="5037192"/>
          </a:xfrm>
        </p:spPr>
        <p:txBody>
          <a:bodyPr>
            <a:normAutofit/>
          </a:bodyPr>
          <a:lstStyle/>
          <a:p>
            <a:pPr marL="0" indent="0" fontAlgn="base">
              <a:buNone/>
            </a:pPr>
            <a:r>
              <a:rPr lang="tr-TR" sz="2800" b="1" dirty="0">
                <a:latin typeface="+mj-lt"/>
              </a:rPr>
              <a:t>Çiçeksin, bayılır kuşlar kokundan,</a:t>
            </a:r>
            <a:br>
              <a:rPr lang="tr-TR" sz="2800" b="1" dirty="0">
                <a:latin typeface="+mj-lt"/>
              </a:rPr>
            </a:br>
            <a:r>
              <a:rPr lang="tr-TR" sz="2800" b="1" dirty="0">
                <a:latin typeface="+mj-lt"/>
              </a:rPr>
              <a:t>Her dalın bir yay ki zümrüt okundan</a:t>
            </a:r>
            <a:br>
              <a:rPr lang="tr-TR" sz="2800" b="1" dirty="0">
                <a:latin typeface="+mj-lt"/>
              </a:rPr>
            </a:br>
            <a:r>
              <a:rPr lang="tr-TR" sz="2800" b="1" dirty="0">
                <a:latin typeface="+mj-lt"/>
              </a:rPr>
              <a:t>Müjdeler fısıldar Ergenekon'dan:</a:t>
            </a:r>
            <a:br>
              <a:rPr lang="tr-TR" sz="2800" b="1" dirty="0">
                <a:latin typeface="+mj-lt"/>
              </a:rPr>
            </a:br>
            <a:r>
              <a:rPr lang="tr-TR" sz="2800" b="1" dirty="0">
                <a:latin typeface="+mj-lt"/>
              </a:rPr>
              <a:t>Bu sese gönülden hayran gibisin</a:t>
            </a:r>
            <a:r>
              <a:rPr lang="tr-TR" sz="2800" b="1" dirty="0" smtClean="0">
                <a:latin typeface="+mj-lt"/>
              </a:rPr>
              <a:t>.</a:t>
            </a:r>
          </a:p>
          <a:p>
            <a:pPr fontAlgn="base"/>
            <a:endParaRPr lang="tr-TR" sz="2800" b="1" dirty="0">
              <a:latin typeface="+mj-lt"/>
            </a:endParaRPr>
          </a:p>
          <a:p>
            <a:pPr marL="0" indent="0" fontAlgn="base">
              <a:buNone/>
            </a:pPr>
            <a:r>
              <a:rPr lang="tr-TR" sz="2800" b="1" dirty="0">
                <a:latin typeface="+mj-lt"/>
              </a:rPr>
              <a:t>Ey bütün cihana bedel Türkeli,</a:t>
            </a:r>
            <a:br>
              <a:rPr lang="tr-TR" sz="2800" b="1" dirty="0">
                <a:latin typeface="+mj-lt"/>
              </a:rPr>
            </a:br>
            <a:r>
              <a:rPr lang="tr-TR" sz="2800" b="1" dirty="0">
                <a:latin typeface="+mj-lt"/>
              </a:rPr>
              <a:t>Açtığın cenklerin yoktur evveli.</a:t>
            </a:r>
            <a:br>
              <a:rPr lang="tr-TR" sz="2800" b="1" dirty="0">
                <a:latin typeface="+mj-lt"/>
              </a:rPr>
            </a:br>
            <a:r>
              <a:rPr lang="tr-TR" sz="2800" b="1" dirty="0">
                <a:latin typeface="+mj-lt"/>
              </a:rPr>
              <a:t>Tarih bir nehir ki coşkundur seli.</a:t>
            </a:r>
            <a:br>
              <a:rPr lang="tr-TR" sz="2800" b="1" dirty="0">
                <a:latin typeface="+mj-lt"/>
              </a:rPr>
            </a:br>
            <a:r>
              <a:rPr lang="tr-TR" sz="2800" b="1" dirty="0">
                <a:latin typeface="+mj-lt"/>
              </a:rPr>
              <a:t>Sen ona </a:t>
            </a:r>
            <a:r>
              <a:rPr lang="tr-TR" sz="2800" b="1" dirty="0" err="1">
                <a:latin typeface="+mj-lt"/>
              </a:rPr>
              <a:t>nisbetle</a:t>
            </a:r>
            <a:r>
              <a:rPr lang="tr-TR" sz="2800" b="1" dirty="0">
                <a:latin typeface="+mj-lt"/>
              </a:rPr>
              <a:t>, umman gibisin.</a:t>
            </a:r>
          </a:p>
          <a:p>
            <a:pPr marL="0" indent="0">
              <a:buNone/>
            </a:pPr>
            <a:endParaRPr lang="tr-TR" sz="2800" b="1" dirty="0">
              <a:latin typeface="+mj-lt"/>
            </a:endParaRPr>
          </a:p>
        </p:txBody>
      </p:sp>
    </p:spTree>
    <p:extLst>
      <p:ext uri="{BB962C8B-B14F-4D97-AF65-F5344CB8AC3E}">
        <p14:creationId xmlns:p14="http://schemas.microsoft.com/office/powerpoint/2010/main" val="32117784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052736"/>
            <a:ext cx="8075240" cy="5037192"/>
          </a:xfrm>
        </p:spPr>
        <p:txBody>
          <a:bodyPr>
            <a:normAutofit/>
          </a:bodyPr>
          <a:lstStyle/>
          <a:p>
            <a:pPr marL="0" indent="0" fontAlgn="base">
              <a:buNone/>
            </a:pPr>
            <a:r>
              <a:rPr lang="tr-TR" sz="2800" b="1" dirty="0">
                <a:latin typeface="+mj-lt"/>
              </a:rPr>
              <a:t>Bir yandan hep böyle taştın, köpürdün,</a:t>
            </a:r>
            <a:br>
              <a:rPr lang="tr-TR" sz="2800" b="1" dirty="0">
                <a:latin typeface="+mj-lt"/>
              </a:rPr>
            </a:br>
            <a:r>
              <a:rPr lang="tr-TR" sz="2800" b="1" dirty="0">
                <a:latin typeface="+mj-lt"/>
              </a:rPr>
              <a:t>Bir yandan cefalı bir ömür sürdün,</a:t>
            </a:r>
            <a:br>
              <a:rPr lang="tr-TR" sz="2800" b="1" dirty="0">
                <a:latin typeface="+mj-lt"/>
              </a:rPr>
            </a:br>
            <a:r>
              <a:rPr lang="tr-TR" sz="2800" b="1" dirty="0">
                <a:latin typeface="+mj-lt"/>
              </a:rPr>
              <a:t>Fakat ne derece ezildinse dün.</a:t>
            </a:r>
            <a:br>
              <a:rPr lang="tr-TR" sz="2800" b="1" dirty="0">
                <a:latin typeface="+mj-lt"/>
              </a:rPr>
            </a:br>
            <a:r>
              <a:rPr lang="tr-TR" sz="2800" b="1" dirty="0">
                <a:latin typeface="+mj-lt"/>
              </a:rPr>
              <a:t>Şimdi gene tunçtan kalkan gibisin</a:t>
            </a:r>
            <a:r>
              <a:rPr lang="tr-TR" sz="2800" b="1" dirty="0" smtClean="0">
                <a:latin typeface="+mj-lt"/>
              </a:rPr>
              <a:t>.</a:t>
            </a:r>
          </a:p>
          <a:p>
            <a:pPr marL="0" indent="0" fontAlgn="base">
              <a:buNone/>
            </a:pPr>
            <a:endParaRPr lang="tr-TR" sz="2800" b="1" dirty="0">
              <a:latin typeface="+mj-lt"/>
            </a:endParaRPr>
          </a:p>
          <a:p>
            <a:pPr marL="0" indent="0" fontAlgn="base">
              <a:buNone/>
            </a:pPr>
            <a:r>
              <a:rPr lang="tr-TR" sz="2800" b="1" dirty="0">
                <a:latin typeface="+mj-lt"/>
              </a:rPr>
              <a:t>Bir insan nihayet kemikle ettir,</a:t>
            </a:r>
            <a:br>
              <a:rPr lang="tr-TR" sz="2800" b="1" dirty="0">
                <a:latin typeface="+mj-lt"/>
              </a:rPr>
            </a:br>
            <a:r>
              <a:rPr lang="tr-TR" sz="2800" b="1" dirty="0">
                <a:latin typeface="+mj-lt"/>
              </a:rPr>
              <a:t>Bu et, bu kemiğe can hürriyettir.</a:t>
            </a:r>
            <a:br>
              <a:rPr lang="tr-TR" sz="2800" b="1" dirty="0">
                <a:latin typeface="+mj-lt"/>
              </a:rPr>
            </a:br>
            <a:r>
              <a:rPr lang="tr-TR" sz="2800" b="1" dirty="0">
                <a:latin typeface="+mj-lt"/>
              </a:rPr>
              <a:t>En büyük hürriyet Cumhuriyettir,</a:t>
            </a:r>
            <a:br>
              <a:rPr lang="tr-TR" sz="2800" b="1" dirty="0">
                <a:latin typeface="+mj-lt"/>
              </a:rPr>
            </a:br>
            <a:r>
              <a:rPr lang="tr-TR" sz="2800" b="1" dirty="0">
                <a:latin typeface="+mj-lt"/>
              </a:rPr>
              <a:t>Demek şimdi sen bir cihan gibisin.</a:t>
            </a:r>
          </a:p>
          <a:p>
            <a:pPr marL="0" indent="0">
              <a:buNone/>
            </a:pPr>
            <a:endParaRPr lang="tr-TR" sz="2800" b="1" dirty="0">
              <a:latin typeface="+mj-lt"/>
            </a:endParaRPr>
          </a:p>
        </p:txBody>
      </p:sp>
    </p:spTree>
    <p:extLst>
      <p:ext uri="{BB962C8B-B14F-4D97-AF65-F5344CB8AC3E}">
        <p14:creationId xmlns:p14="http://schemas.microsoft.com/office/powerpoint/2010/main" val="30983664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124744"/>
            <a:ext cx="8075240" cy="5037192"/>
          </a:xfrm>
        </p:spPr>
        <p:txBody>
          <a:bodyPr>
            <a:normAutofit/>
          </a:bodyPr>
          <a:lstStyle/>
          <a:p>
            <a:pPr marL="0" indent="0" fontAlgn="base">
              <a:buNone/>
            </a:pPr>
            <a:r>
              <a:rPr lang="tr-TR" sz="2800" b="1" dirty="0">
                <a:latin typeface="+mj-lt"/>
              </a:rPr>
              <a:t>Ey ana toprağı, ey Anadolu,</a:t>
            </a:r>
            <a:br>
              <a:rPr lang="tr-TR" sz="2800" b="1" dirty="0">
                <a:latin typeface="+mj-lt"/>
              </a:rPr>
            </a:br>
            <a:r>
              <a:rPr lang="tr-TR" sz="2800" b="1" dirty="0">
                <a:latin typeface="+mj-lt"/>
              </a:rPr>
              <a:t>Açıldı önünde terakki yolu.</a:t>
            </a:r>
            <a:br>
              <a:rPr lang="tr-TR" sz="2800" b="1" dirty="0">
                <a:latin typeface="+mj-lt"/>
              </a:rPr>
            </a:br>
            <a:r>
              <a:rPr lang="tr-TR" sz="2800" b="1" dirty="0">
                <a:latin typeface="+mj-lt"/>
              </a:rPr>
              <a:t>Hamdolsun her yanın bereket dolu,</a:t>
            </a:r>
            <a:br>
              <a:rPr lang="tr-TR" sz="2800" b="1" dirty="0">
                <a:latin typeface="+mj-lt"/>
              </a:rPr>
            </a:br>
            <a:r>
              <a:rPr lang="tr-TR" sz="2800" b="1" dirty="0">
                <a:latin typeface="+mj-lt"/>
              </a:rPr>
              <a:t>Cennette bir yeşil meydan gibisin</a:t>
            </a:r>
            <a:r>
              <a:rPr lang="tr-TR" sz="2800" b="1" dirty="0" smtClean="0">
                <a:latin typeface="+mj-lt"/>
              </a:rPr>
              <a:t>.</a:t>
            </a:r>
          </a:p>
          <a:p>
            <a:pPr marL="0" indent="0" fontAlgn="base">
              <a:buNone/>
            </a:pPr>
            <a:endParaRPr lang="tr-TR" sz="2800" b="1" dirty="0">
              <a:latin typeface="+mj-lt"/>
            </a:endParaRPr>
          </a:p>
          <a:p>
            <a:pPr marL="0" indent="0" fontAlgn="base">
              <a:buNone/>
            </a:pPr>
            <a:r>
              <a:rPr lang="tr-TR" sz="2800" b="1" dirty="0">
                <a:latin typeface="+mj-lt"/>
              </a:rPr>
              <a:t>Yeni bir ay ördün al bayrağına,</a:t>
            </a:r>
            <a:br>
              <a:rPr lang="tr-TR" sz="2800" b="1" dirty="0">
                <a:latin typeface="+mj-lt"/>
              </a:rPr>
            </a:br>
            <a:r>
              <a:rPr lang="tr-TR" sz="2800" b="1" dirty="0">
                <a:latin typeface="+mj-lt"/>
              </a:rPr>
              <a:t>Girdin en sonunda irfan bağına,</a:t>
            </a:r>
            <a:br>
              <a:rPr lang="tr-TR" sz="2800" b="1" dirty="0">
                <a:latin typeface="+mj-lt"/>
              </a:rPr>
            </a:br>
            <a:r>
              <a:rPr lang="tr-TR" sz="2800" b="1" dirty="0">
                <a:latin typeface="+mj-lt"/>
              </a:rPr>
              <a:t>Medeni hayatın nur ırmağına</a:t>
            </a:r>
            <a:br>
              <a:rPr lang="tr-TR" sz="2800" b="1" dirty="0">
                <a:latin typeface="+mj-lt"/>
              </a:rPr>
            </a:br>
            <a:r>
              <a:rPr lang="tr-TR" sz="2800" b="1" dirty="0">
                <a:latin typeface="+mj-lt"/>
              </a:rPr>
              <a:t>Ezelden susamış ceylan gibisin.</a:t>
            </a:r>
          </a:p>
          <a:p>
            <a:pPr marL="0" indent="0">
              <a:buNone/>
            </a:pPr>
            <a:endParaRPr lang="tr-TR" sz="2800" b="1" dirty="0">
              <a:latin typeface="+mj-lt"/>
            </a:endParaRPr>
          </a:p>
        </p:txBody>
      </p:sp>
    </p:spTree>
    <p:extLst>
      <p:ext uri="{BB962C8B-B14F-4D97-AF65-F5344CB8AC3E}">
        <p14:creationId xmlns:p14="http://schemas.microsoft.com/office/powerpoint/2010/main" val="41988049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692696"/>
            <a:ext cx="8229600" cy="842833"/>
          </a:xfrm>
        </p:spPr>
        <p:txBody>
          <a:bodyPr>
            <a:normAutofit/>
          </a:bodyPr>
          <a:lstStyle/>
          <a:p>
            <a:pPr marL="0" indent="0" algn="ctr"/>
            <a:r>
              <a:rPr lang="tr-TR" sz="3600" b="1" dirty="0" smtClean="0">
                <a:solidFill>
                  <a:srgbClr val="FF0000"/>
                </a:solidFill>
              </a:rPr>
              <a:t>ENİS BEHİÇ KORYÜREK-TUNA KIYISINDA</a:t>
            </a:r>
            <a:endParaRPr lang="tr-TR" sz="3600" b="1" dirty="0">
              <a:solidFill>
                <a:srgbClr val="FF0000"/>
              </a:solidFill>
            </a:endParaRPr>
          </a:p>
        </p:txBody>
      </p:sp>
      <p:sp>
        <p:nvSpPr>
          <p:cNvPr id="3" name="İçerik Yer Tutucusu 2"/>
          <p:cNvSpPr>
            <a:spLocks noGrp="1"/>
          </p:cNvSpPr>
          <p:nvPr>
            <p:ph idx="1"/>
          </p:nvPr>
        </p:nvSpPr>
        <p:spPr/>
        <p:txBody>
          <a:bodyPr>
            <a:noAutofit/>
          </a:bodyPr>
          <a:lstStyle/>
          <a:p>
            <a:pPr marL="0" indent="0" fontAlgn="base">
              <a:buNone/>
            </a:pPr>
            <a:r>
              <a:rPr lang="tr-TR" sz="2800" b="1" dirty="0" smtClean="0">
                <a:latin typeface="+mj-lt"/>
              </a:rPr>
              <a:t>E</a:t>
            </a:r>
            <a:r>
              <a:rPr lang="tr-TR" sz="2800" b="1" dirty="0">
                <a:latin typeface="+mj-lt"/>
              </a:rPr>
              <a:t>vimden uzakta, annemden uzak;</a:t>
            </a:r>
            <a:br>
              <a:rPr lang="tr-TR" sz="2800" b="1" dirty="0">
                <a:latin typeface="+mj-lt"/>
              </a:rPr>
            </a:br>
            <a:r>
              <a:rPr lang="tr-TR" sz="2800" b="1" dirty="0">
                <a:latin typeface="+mj-lt"/>
              </a:rPr>
              <a:t>Kimsesiz kalmışım yad ellerinde.</a:t>
            </a:r>
            <a:br>
              <a:rPr lang="tr-TR" sz="2800" b="1" dirty="0">
                <a:latin typeface="+mj-lt"/>
              </a:rPr>
            </a:br>
            <a:r>
              <a:rPr lang="tr-TR" sz="2800" b="1" dirty="0">
                <a:latin typeface="+mj-lt"/>
              </a:rPr>
              <a:t>Bir vefa ararım kalbe dolacak</a:t>
            </a:r>
            <a:br>
              <a:rPr lang="tr-TR" sz="2800" b="1" dirty="0">
                <a:latin typeface="+mj-lt"/>
              </a:rPr>
            </a:br>
            <a:r>
              <a:rPr lang="tr-TR" sz="2800" b="1" dirty="0">
                <a:latin typeface="+mj-lt"/>
              </a:rPr>
              <a:t>Gurbetin yabancı güzellerinde</a:t>
            </a:r>
            <a:r>
              <a:rPr lang="tr-TR" sz="2800" b="1" dirty="0" smtClean="0">
                <a:latin typeface="+mj-lt"/>
              </a:rPr>
              <a:t>.</a:t>
            </a:r>
          </a:p>
          <a:p>
            <a:pPr marL="0" indent="0" fontAlgn="base">
              <a:buNone/>
            </a:pPr>
            <a:endParaRPr lang="tr-TR" sz="2800" b="1" dirty="0">
              <a:latin typeface="+mj-lt"/>
            </a:endParaRPr>
          </a:p>
          <a:p>
            <a:pPr marL="0" indent="0" fontAlgn="base">
              <a:buNone/>
            </a:pPr>
            <a:r>
              <a:rPr lang="tr-TR" sz="2800" b="1" dirty="0">
                <a:latin typeface="+mj-lt"/>
              </a:rPr>
              <a:t>Tuna'nın üstünde güneş batarken</a:t>
            </a:r>
            <a:br>
              <a:rPr lang="tr-TR" sz="2800" b="1" dirty="0">
                <a:latin typeface="+mj-lt"/>
              </a:rPr>
            </a:br>
            <a:r>
              <a:rPr lang="tr-TR" sz="2800" b="1" dirty="0">
                <a:latin typeface="+mj-lt"/>
              </a:rPr>
              <a:t>Sevgili yurdumu andırır bana.</a:t>
            </a:r>
            <a:br>
              <a:rPr lang="tr-TR" sz="2800" b="1" dirty="0">
                <a:latin typeface="+mj-lt"/>
              </a:rPr>
            </a:br>
            <a:r>
              <a:rPr lang="tr-TR" sz="2800" b="1" dirty="0">
                <a:latin typeface="+mj-lt"/>
              </a:rPr>
              <a:t>Bir hayal isterim Boğaziçi'nden</a:t>
            </a:r>
            <a:br>
              <a:rPr lang="tr-TR" sz="2800" b="1" dirty="0">
                <a:latin typeface="+mj-lt"/>
              </a:rPr>
            </a:br>
            <a:r>
              <a:rPr lang="tr-TR" sz="2800" b="1" dirty="0">
                <a:latin typeface="+mj-lt"/>
              </a:rPr>
              <a:t>Bakarım "İstanbul! " diye her yana</a:t>
            </a:r>
          </a:p>
          <a:p>
            <a:pPr marL="0" indent="0" fontAlgn="base">
              <a:buNone/>
            </a:pPr>
            <a:endParaRPr lang="tr-TR" sz="2800" b="1" dirty="0">
              <a:latin typeface="+mj-lt"/>
            </a:endParaRPr>
          </a:p>
        </p:txBody>
      </p:sp>
    </p:spTree>
    <p:extLst>
      <p:ext uri="{BB962C8B-B14F-4D97-AF65-F5344CB8AC3E}">
        <p14:creationId xmlns:p14="http://schemas.microsoft.com/office/powerpoint/2010/main" val="6067093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08720"/>
            <a:ext cx="8075240" cy="5037192"/>
          </a:xfrm>
        </p:spPr>
        <p:txBody>
          <a:bodyPr>
            <a:normAutofit/>
          </a:bodyPr>
          <a:lstStyle/>
          <a:p>
            <a:pPr marL="0" indent="0" fontAlgn="base">
              <a:buNone/>
            </a:pPr>
            <a:r>
              <a:rPr lang="tr-TR" sz="2800" b="1" dirty="0">
                <a:latin typeface="+mj-lt"/>
              </a:rPr>
              <a:t>İstanbul! Ey sedef mehtaplarından</a:t>
            </a:r>
            <a:br>
              <a:rPr lang="tr-TR" sz="2800" b="1" dirty="0">
                <a:latin typeface="+mj-lt"/>
              </a:rPr>
            </a:br>
            <a:r>
              <a:rPr lang="tr-TR" sz="2800" b="1" dirty="0">
                <a:latin typeface="+mj-lt"/>
              </a:rPr>
              <a:t>Hülya gözlerime ilk ışık veren!</a:t>
            </a:r>
            <a:br>
              <a:rPr lang="tr-TR" sz="2800" b="1" dirty="0">
                <a:latin typeface="+mj-lt"/>
              </a:rPr>
            </a:br>
            <a:r>
              <a:rPr lang="tr-TR" sz="2800" b="1" dirty="0">
                <a:latin typeface="+mj-lt"/>
              </a:rPr>
              <a:t>Buranın ufkunda yanıp tozlanan</a:t>
            </a:r>
            <a:br>
              <a:rPr lang="tr-TR" sz="2800" b="1" dirty="0">
                <a:latin typeface="+mj-lt"/>
              </a:rPr>
            </a:br>
            <a:r>
              <a:rPr lang="tr-TR" sz="2800" b="1" dirty="0">
                <a:latin typeface="+mj-lt"/>
              </a:rPr>
              <a:t>En munis renge de biganeyim ben</a:t>
            </a:r>
            <a:r>
              <a:rPr lang="tr-TR" sz="2800" b="1" dirty="0" smtClean="0">
                <a:latin typeface="+mj-lt"/>
              </a:rPr>
              <a:t>.</a:t>
            </a:r>
          </a:p>
          <a:p>
            <a:pPr fontAlgn="base"/>
            <a:endParaRPr lang="tr-TR" sz="2800" b="1" dirty="0">
              <a:latin typeface="+mj-lt"/>
            </a:endParaRPr>
          </a:p>
          <a:p>
            <a:pPr marL="0" indent="0" fontAlgn="base">
              <a:buNone/>
            </a:pPr>
            <a:r>
              <a:rPr lang="tr-TR" sz="2800" b="1" dirty="0">
                <a:latin typeface="+mj-lt"/>
              </a:rPr>
              <a:t>Ah, orda renklerin -şark </a:t>
            </a:r>
            <a:r>
              <a:rPr lang="tr-TR" sz="2800" b="1" dirty="0" err="1">
                <a:latin typeface="+mj-lt"/>
              </a:rPr>
              <a:t>güneşile</a:t>
            </a:r>
            <a:r>
              <a:rPr lang="tr-TR" sz="2800" b="1" dirty="0">
                <a:latin typeface="+mj-lt"/>
              </a:rPr>
              <a:t/>
            </a:r>
            <a:br>
              <a:rPr lang="tr-TR" sz="2800" b="1" dirty="0">
                <a:latin typeface="+mj-lt"/>
              </a:rPr>
            </a:br>
            <a:r>
              <a:rPr lang="tr-TR" sz="2800" b="1" dirty="0">
                <a:latin typeface="+mj-lt"/>
              </a:rPr>
              <a:t>Naz eden- sihirbaz ahengi vardır.</a:t>
            </a:r>
            <a:br>
              <a:rPr lang="tr-TR" sz="2800" b="1" dirty="0">
                <a:latin typeface="+mj-lt"/>
              </a:rPr>
            </a:br>
            <a:r>
              <a:rPr lang="tr-TR" sz="2800" b="1" dirty="0">
                <a:latin typeface="+mj-lt"/>
              </a:rPr>
              <a:t>Bu akşam yurdumu andırsa bile</a:t>
            </a:r>
            <a:br>
              <a:rPr lang="tr-TR" sz="2800" b="1" dirty="0">
                <a:latin typeface="+mj-lt"/>
              </a:rPr>
            </a:br>
            <a:r>
              <a:rPr lang="tr-TR" sz="2800" b="1" dirty="0">
                <a:latin typeface="+mj-lt"/>
              </a:rPr>
              <a:t>Ah, orda akşamın bin rengi vardır.</a:t>
            </a:r>
          </a:p>
        </p:txBody>
      </p:sp>
    </p:spTree>
    <p:extLst>
      <p:ext uri="{BB962C8B-B14F-4D97-AF65-F5344CB8AC3E}">
        <p14:creationId xmlns:p14="http://schemas.microsoft.com/office/powerpoint/2010/main" val="397544640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692696"/>
            <a:ext cx="8229600" cy="842833"/>
          </a:xfrm>
        </p:spPr>
        <p:txBody>
          <a:bodyPr>
            <a:normAutofit/>
          </a:bodyPr>
          <a:lstStyle/>
          <a:p>
            <a:pPr marL="0" indent="0" algn="ctr"/>
            <a:r>
              <a:rPr lang="tr-TR" sz="3600" b="1" dirty="0" smtClean="0">
                <a:solidFill>
                  <a:srgbClr val="FF0000"/>
                </a:solidFill>
              </a:rPr>
              <a:t>YUSUF ZİYA ORTAÇ- GİDEN GELMEZ </a:t>
            </a:r>
            <a:endParaRPr lang="tr-TR" sz="3600" b="1" dirty="0">
              <a:solidFill>
                <a:srgbClr val="FF0000"/>
              </a:solidFill>
            </a:endParaRPr>
          </a:p>
        </p:txBody>
      </p:sp>
      <p:sp>
        <p:nvSpPr>
          <p:cNvPr id="3" name="İçerik Yer Tutucusu 2"/>
          <p:cNvSpPr>
            <a:spLocks noGrp="1"/>
          </p:cNvSpPr>
          <p:nvPr>
            <p:ph idx="1"/>
          </p:nvPr>
        </p:nvSpPr>
        <p:spPr>
          <a:xfrm>
            <a:off x="611560" y="1916832"/>
            <a:ext cx="8229600" cy="4389120"/>
          </a:xfrm>
        </p:spPr>
        <p:txBody>
          <a:bodyPr>
            <a:noAutofit/>
          </a:bodyPr>
          <a:lstStyle/>
          <a:p>
            <a:pPr marL="0" indent="0" fontAlgn="base">
              <a:buNone/>
            </a:pPr>
            <a:r>
              <a:rPr lang="tr-TR" sz="2800" b="1" dirty="0" smtClean="0">
                <a:latin typeface="+mj-lt"/>
              </a:rPr>
              <a:t>İşittim </a:t>
            </a:r>
            <a:r>
              <a:rPr lang="tr-TR" sz="2800" b="1" dirty="0">
                <a:latin typeface="+mj-lt"/>
              </a:rPr>
              <a:t>ki, benim için ağlıyormuşsun,</a:t>
            </a:r>
            <a:br>
              <a:rPr lang="tr-TR" sz="2800" b="1" dirty="0">
                <a:latin typeface="+mj-lt"/>
              </a:rPr>
            </a:br>
            <a:r>
              <a:rPr lang="tr-TR" sz="2800" b="1" dirty="0">
                <a:latin typeface="+mj-lt"/>
              </a:rPr>
              <a:t>Hala adım düşmüyormuş dudaklarından!</a:t>
            </a:r>
            <a:br>
              <a:rPr lang="tr-TR" sz="2800" b="1" dirty="0">
                <a:latin typeface="+mj-lt"/>
              </a:rPr>
            </a:br>
            <a:r>
              <a:rPr lang="tr-TR" sz="2800" b="1" dirty="0">
                <a:latin typeface="+mj-lt"/>
              </a:rPr>
              <a:t>Geçenlerde bir yolcudan beni sormuşsun,</a:t>
            </a:r>
            <a:br>
              <a:rPr lang="tr-TR" sz="2800" b="1" dirty="0">
                <a:latin typeface="+mj-lt"/>
              </a:rPr>
            </a:br>
            <a:r>
              <a:rPr lang="tr-TR" sz="2800" b="1" dirty="0">
                <a:latin typeface="+mj-lt"/>
              </a:rPr>
              <a:t>Metruk, ıssız bir manastır gibiymiş odan!</a:t>
            </a:r>
            <a:br>
              <a:rPr lang="tr-TR" sz="2800" b="1" dirty="0">
                <a:latin typeface="+mj-lt"/>
              </a:rPr>
            </a:br>
            <a:r>
              <a:rPr lang="tr-TR" sz="2800" b="1" dirty="0">
                <a:latin typeface="+mj-lt"/>
              </a:rPr>
              <a:t>Çamlıklarda tek başına geziyormuşsun,</a:t>
            </a:r>
            <a:br>
              <a:rPr lang="tr-TR" sz="2800" b="1" dirty="0">
                <a:latin typeface="+mj-lt"/>
              </a:rPr>
            </a:br>
            <a:r>
              <a:rPr lang="tr-TR" sz="2800" b="1" dirty="0">
                <a:latin typeface="+mj-lt"/>
              </a:rPr>
              <a:t>Gözyaşların anıyormuş eski günleri...</a:t>
            </a:r>
            <a:br>
              <a:rPr lang="tr-TR" sz="2800" b="1" dirty="0">
                <a:latin typeface="+mj-lt"/>
              </a:rPr>
            </a:br>
            <a:r>
              <a:rPr lang="tr-TR" sz="2800" b="1" dirty="0">
                <a:latin typeface="+mj-lt"/>
              </a:rPr>
              <a:t>Ümidini siyah ufuklarda yormuşsun,</a:t>
            </a:r>
            <a:br>
              <a:rPr lang="tr-TR" sz="2800" b="1" dirty="0">
                <a:latin typeface="+mj-lt"/>
              </a:rPr>
            </a:br>
            <a:r>
              <a:rPr lang="tr-TR" sz="2800" b="1" dirty="0">
                <a:latin typeface="+mj-lt"/>
              </a:rPr>
              <a:t>Sanmışsın ki, giden günler gelecek geri</a:t>
            </a:r>
            <a:r>
              <a:rPr lang="tr-TR" sz="2800" b="1" dirty="0" smtClean="0">
                <a:latin typeface="+mj-lt"/>
              </a:rPr>
              <a:t>!</a:t>
            </a:r>
            <a:endParaRPr lang="tr-TR" sz="2800" b="1" dirty="0">
              <a:latin typeface="+mj-lt"/>
            </a:endParaRPr>
          </a:p>
        </p:txBody>
      </p:sp>
    </p:spTree>
    <p:extLst>
      <p:ext uri="{BB962C8B-B14F-4D97-AF65-F5344CB8AC3E}">
        <p14:creationId xmlns:p14="http://schemas.microsoft.com/office/powerpoint/2010/main" val="10153298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fontAlgn="base">
              <a:buNone/>
            </a:pPr>
            <a:r>
              <a:rPr lang="tr-TR" sz="2800" b="1" dirty="0" smtClean="0">
                <a:latin typeface="+mj-lt"/>
              </a:rPr>
              <a:t>Artık </a:t>
            </a:r>
            <a:r>
              <a:rPr lang="tr-TR" sz="2800" b="1" dirty="0">
                <a:latin typeface="+mj-lt"/>
              </a:rPr>
              <a:t>ela gözlerinin altı çürümüş,</a:t>
            </a:r>
            <a:br>
              <a:rPr lang="tr-TR" sz="2800" b="1" dirty="0">
                <a:latin typeface="+mj-lt"/>
              </a:rPr>
            </a:br>
            <a:r>
              <a:rPr lang="tr-TR" sz="2800" b="1" dirty="0">
                <a:latin typeface="+mj-lt"/>
              </a:rPr>
              <a:t>Bahçemdeki kuşlar gibi susmuş kahkahan!</a:t>
            </a:r>
            <a:br>
              <a:rPr lang="tr-TR" sz="2800" b="1" dirty="0">
                <a:latin typeface="+mj-lt"/>
              </a:rPr>
            </a:br>
            <a:r>
              <a:rPr lang="tr-TR" sz="2800" b="1" dirty="0">
                <a:latin typeface="+mj-lt"/>
              </a:rPr>
              <a:t>Kalbin bir dal mevsimin hüznü bürümüş</a:t>
            </a:r>
            <a:r>
              <a:rPr lang="tr-TR" sz="2800" b="1" dirty="0" smtClean="0">
                <a:latin typeface="+mj-lt"/>
              </a:rPr>
              <a:t>...</a:t>
            </a:r>
          </a:p>
          <a:p>
            <a:pPr fontAlgn="base"/>
            <a:endParaRPr lang="tr-TR" sz="2800" b="1" dirty="0">
              <a:latin typeface="+mj-lt"/>
            </a:endParaRPr>
          </a:p>
          <a:p>
            <a:pPr marL="0" indent="0" fontAlgn="base">
              <a:buNone/>
            </a:pPr>
            <a:r>
              <a:rPr lang="tr-TR" sz="2800" b="1" dirty="0">
                <a:latin typeface="+mj-lt"/>
              </a:rPr>
              <a:t>Akşamları son yolcular geçerken kırdan</a:t>
            </a:r>
            <a:br>
              <a:rPr lang="tr-TR" sz="2800" b="1" dirty="0">
                <a:latin typeface="+mj-lt"/>
              </a:rPr>
            </a:br>
            <a:r>
              <a:rPr lang="tr-TR" sz="2800" b="1" dirty="0">
                <a:latin typeface="+mj-lt"/>
              </a:rPr>
              <a:t>Nazarların dalıyormuş, yıllardan beri</a:t>
            </a:r>
            <a:br>
              <a:rPr lang="tr-TR" sz="2800" b="1" dirty="0">
                <a:latin typeface="+mj-lt"/>
              </a:rPr>
            </a:br>
            <a:r>
              <a:rPr lang="tr-TR" sz="2800" b="1" dirty="0">
                <a:latin typeface="+mj-lt"/>
              </a:rPr>
              <a:t>Bir seyyahın bekleniyor gibi haberi</a:t>
            </a:r>
            <a:r>
              <a:rPr lang="tr-TR" sz="2800" b="1" dirty="0" smtClean="0">
                <a:latin typeface="+mj-lt"/>
              </a:rPr>
              <a:t>!</a:t>
            </a:r>
            <a:endParaRPr lang="tr-TR" sz="2800" b="1" dirty="0">
              <a:latin typeface="+mj-lt"/>
            </a:endParaRPr>
          </a:p>
        </p:txBody>
      </p:sp>
    </p:spTree>
    <p:extLst>
      <p:ext uri="{BB962C8B-B14F-4D97-AF65-F5344CB8AC3E}">
        <p14:creationId xmlns:p14="http://schemas.microsoft.com/office/powerpoint/2010/main" val="29050464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692696"/>
            <a:ext cx="8229600" cy="842833"/>
          </a:xfrm>
        </p:spPr>
        <p:txBody>
          <a:bodyPr>
            <a:normAutofit/>
          </a:bodyPr>
          <a:lstStyle/>
          <a:p>
            <a:pPr marL="0" indent="0" algn="ctr"/>
            <a:r>
              <a:rPr lang="tr-TR" sz="3600" b="1" dirty="0">
                <a:solidFill>
                  <a:srgbClr val="FF0000"/>
                </a:solidFill>
              </a:rPr>
              <a:t>FARUK NAFİZ </a:t>
            </a:r>
            <a:r>
              <a:rPr lang="tr-TR" sz="3600" b="1" dirty="0" smtClean="0">
                <a:solidFill>
                  <a:srgbClr val="FF0000"/>
                </a:solidFill>
              </a:rPr>
              <a:t>ÇAMLIBEL-GENÇLİK</a:t>
            </a:r>
            <a:endParaRPr lang="tr-TR" sz="3600" b="1" dirty="0">
              <a:solidFill>
                <a:srgbClr val="FF0000"/>
              </a:solidFill>
            </a:endParaRPr>
          </a:p>
        </p:txBody>
      </p:sp>
      <p:sp>
        <p:nvSpPr>
          <p:cNvPr id="3" name="İçerik Yer Tutucusu 2"/>
          <p:cNvSpPr>
            <a:spLocks noGrp="1"/>
          </p:cNvSpPr>
          <p:nvPr>
            <p:ph idx="1"/>
          </p:nvPr>
        </p:nvSpPr>
        <p:spPr>
          <a:xfrm>
            <a:off x="611560" y="1916832"/>
            <a:ext cx="8229600" cy="4389120"/>
          </a:xfrm>
        </p:spPr>
        <p:txBody>
          <a:bodyPr>
            <a:noAutofit/>
          </a:bodyPr>
          <a:lstStyle/>
          <a:p>
            <a:pPr marL="0" indent="0">
              <a:buNone/>
            </a:pPr>
            <a:r>
              <a:rPr lang="tr-TR" sz="2800" b="1" dirty="0">
                <a:latin typeface="+mj-lt"/>
              </a:rPr>
              <a:t>Anlattı erenler: Bir bahar değil,</a:t>
            </a:r>
          </a:p>
          <a:p>
            <a:pPr marL="0" indent="0">
              <a:buNone/>
            </a:pPr>
            <a:r>
              <a:rPr lang="tr-TR" sz="2800" b="1" dirty="0" err="1">
                <a:latin typeface="+mj-lt"/>
              </a:rPr>
              <a:t>Aşıkın</a:t>
            </a:r>
            <a:r>
              <a:rPr lang="tr-TR" sz="2800" b="1" dirty="0">
                <a:latin typeface="+mj-lt"/>
              </a:rPr>
              <a:t> ömründe bin bahar varmış.</a:t>
            </a:r>
          </a:p>
          <a:p>
            <a:pPr marL="0" indent="0">
              <a:buNone/>
            </a:pPr>
            <a:r>
              <a:rPr lang="tr-TR" sz="2800" b="1" dirty="0">
                <a:latin typeface="+mj-lt"/>
              </a:rPr>
              <a:t>Hicranla ağaran bu saçlar değil,</a:t>
            </a:r>
          </a:p>
          <a:p>
            <a:pPr marL="0" indent="0">
              <a:buNone/>
            </a:pPr>
            <a:r>
              <a:rPr lang="tr-TR" sz="2800" b="1" dirty="0">
                <a:latin typeface="+mj-lt"/>
              </a:rPr>
              <a:t>Sevgisiz kalan </a:t>
            </a:r>
            <a:r>
              <a:rPr lang="tr-TR" sz="2800" b="1" dirty="0" err="1">
                <a:latin typeface="+mj-lt"/>
              </a:rPr>
              <a:t>kalb</a:t>
            </a:r>
            <a:r>
              <a:rPr lang="tr-TR" sz="2800" b="1" dirty="0">
                <a:latin typeface="+mj-lt"/>
              </a:rPr>
              <a:t> ihtiyarlarmış...</a:t>
            </a:r>
          </a:p>
          <a:p>
            <a:pPr marL="0" indent="0">
              <a:buNone/>
            </a:pPr>
            <a:endParaRPr lang="tr-TR" sz="2800" b="1" dirty="0">
              <a:latin typeface="+mj-lt"/>
            </a:endParaRPr>
          </a:p>
          <a:p>
            <a:pPr marL="0" indent="0">
              <a:buNone/>
            </a:pPr>
            <a:r>
              <a:rPr lang="tr-TR" sz="2800" b="1" dirty="0">
                <a:latin typeface="+mj-lt"/>
              </a:rPr>
              <a:t>Sorardım sırrını hiç düşünmeden:</a:t>
            </a:r>
          </a:p>
          <a:p>
            <a:pPr marL="0" indent="0">
              <a:buNone/>
            </a:pPr>
            <a:r>
              <a:rPr lang="tr-TR" sz="2800" b="1" dirty="0">
                <a:latin typeface="+mj-lt"/>
              </a:rPr>
              <a:t>'Bu fani gönlümün sevinci neden?'</a:t>
            </a:r>
          </a:p>
          <a:p>
            <a:pPr marL="0" indent="0">
              <a:buNone/>
            </a:pPr>
            <a:r>
              <a:rPr lang="tr-TR" sz="2800" b="1" dirty="0">
                <a:latin typeface="+mj-lt"/>
              </a:rPr>
              <a:t>Beni günden güne meğer genç eden</a:t>
            </a:r>
          </a:p>
          <a:p>
            <a:pPr marL="0" indent="0">
              <a:buNone/>
            </a:pPr>
            <a:r>
              <a:rPr lang="tr-TR" sz="2800" b="1" dirty="0">
                <a:latin typeface="+mj-lt"/>
              </a:rPr>
              <a:t>Daima değişen maceralarmış!</a:t>
            </a:r>
          </a:p>
        </p:txBody>
      </p:sp>
    </p:spTree>
    <p:extLst>
      <p:ext uri="{BB962C8B-B14F-4D97-AF65-F5344CB8AC3E}">
        <p14:creationId xmlns:p14="http://schemas.microsoft.com/office/powerpoint/2010/main" val="26281174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075240" cy="5037192"/>
          </a:xfrm>
        </p:spPr>
        <p:txBody>
          <a:bodyPr>
            <a:normAutofit/>
          </a:bodyPr>
          <a:lstStyle/>
          <a:p>
            <a:pPr marL="0" indent="0">
              <a:buNone/>
            </a:pPr>
            <a:r>
              <a:rPr lang="tr-TR" sz="2800" b="1" dirty="0">
                <a:latin typeface="+mj-lt"/>
              </a:rPr>
              <a:t>Gönlümde kovalar eskiden beri</a:t>
            </a:r>
          </a:p>
          <a:p>
            <a:pPr marL="0" indent="0">
              <a:buNone/>
            </a:pPr>
            <a:r>
              <a:rPr lang="tr-TR" sz="2800" b="1" dirty="0">
                <a:latin typeface="+mj-lt"/>
              </a:rPr>
              <a:t>Sarışın kumralı, kumral esmeri.</a:t>
            </a:r>
          </a:p>
          <a:p>
            <a:pPr marL="0" indent="0">
              <a:buNone/>
            </a:pPr>
            <a:r>
              <a:rPr lang="tr-TR" sz="2800" b="1" dirty="0">
                <a:latin typeface="+mj-lt"/>
              </a:rPr>
              <a:t>Dolmadan boşalmaz birinin yeri.</a:t>
            </a:r>
          </a:p>
          <a:p>
            <a:pPr marL="0" indent="0">
              <a:buNone/>
            </a:pPr>
            <a:r>
              <a:rPr lang="tr-TR" sz="2800" b="1" dirty="0">
                <a:latin typeface="+mj-lt"/>
              </a:rPr>
              <a:t>Gönlümde, anladım, her dem baharmış.</a:t>
            </a:r>
          </a:p>
        </p:txBody>
      </p:sp>
    </p:spTree>
    <p:extLst>
      <p:ext uri="{BB962C8B-B14F-4D97-AF65-F5344CB8AC3E}">
        <p14:creationId xmlns:p14="http://schemas.microsoft.com/office/powerpoint/2010/main" val="29034735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86932" y="260648"/>
            <a:ext cx="7920879" cy="113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400" dirty="0" smtClean="0">
                <a:solidFill>
                  <a:srgbClr val="FF0000"/>
                </a:solidFill>
                <a:latin typeface="+mj-lt"/>
              </a:rPr>
              <a:t>CUMHURİYET EDEBİYAT DÖNEMİ TÜRK EDEBİYATI (1923–.....)</a:t>
            </a:r>
            <a:endParaRPr lang="tr-TR" sz="3400" dirty="0">
              <a:solidFill>
                <a:srgbClr val="FF0000"/>
              </a:solidFill>
              <a:latin typeface="+mj-lt"/>
            </a:endParaRPr>
          </a:p>
        </p:txBody>
      </p:sp>
      <p:sp>
        <p:nvSpPr>
          <p:cNvPr id="4" name="Rectangle 1"/>
          <p:cNvSpPr txBox="1">
            <a:spLocks noChangeArrowheads="1"/>
          </p:cNvSpPr>
          <p:nvPr/>
        </p:nvSpPr>
        <p:spPr bwMode="auto">
          <a:xfrm>
            <a:off x="323528" y="1399692"/>
            <a:ext cx="866155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0000FF"/>
                </a:solidFill>
                <a:latin typeface="+mj-lt"/>
              </a:rPr>
              <a:t>CUMHURİYET DÖNEMİ TÜRK EDEBİYATININ </a:t>
            </a:r>
            <a:r>
              <a:rPr lang="tr-TR" sz="2800" dirty="0" smtClean="0">
                <a:solidFill>
                  <a:srgbClr val="0000FF"/>
                </a:solidFill>
                <a:latin typeface="+mj-lt"/>
              </a:rPr>
              <a:t>OLUŞUMU</a:t>
            </a:r>
          </a:p>
          <a:p>
            <a:endParaRPr lang="tr-TR" dirty="0">
              <a:latin typeface="+mj-lt"/>
            </a:endParaRPr>
          </a:p>
          <a:p>
            <a:endParaRPr lang="tr-TR" dirty="0" smtClean="0">
              <a:latin typeface="+mj-lt"/>
            </a:endParaRPr>
          </a:p>
          <a:p>
            <a:r>
              <a:rPr lang="tr-TR" sz="2800" dirty="0" smtClean="0">
                <a:latin typeface="+mj-lt"/>
              </a:rPr>
              <a:t>Kurtuluş </a:t>
            </a:r>
            <a:r>
              <a:rPr lang="tr-TR" sz="2800" dirty="0">
                <a:latin typeface="+mj-lt"/>
              </a:rPr>
              <a:t>Savaşı’ndan sonra ulusal egemenliğe da­yalı, demokratik ve laik bir hukuk devleti olan Türkiye Cumhuriyeti kurulur. Türk ulusunu çağdaş uygarlık düzeyine yükseltmek için her alanda köklü değişiklikler yapılır. Çağ dışı kalmış kurumların yerine çağa uygun </a:t>
            </a:r>
            <a:r>
              <a:rPr lang="tr-TR" sz="2800" dirty="0" smtClean="0">
                <a:latin typeface="+mj-lt"/>
              </a:rPr>
              <a:t>yepyeni </a:t>
            </a:r>
            <a:r>
              <a:rPr lang="tr-TR" sz="2800" dirty="0">
                <a:latin typeface="+mj-lt"/>
              </a:rPr>
              <a:t>kurumlar oluşturulur. Dil ve tarih alanlarındaki dağınık çalışmalar örgütle­nip kurumsallaştırılır. Ülkenin kalkındırılması ve bayındırlaştırması için köklü atılımlar yapılır. Böylece ülke gerçeklerine ve çağın gereklerine </a:t>
            </a:r>
            <a:r>
              <a:rPr lang="tr-TR" sz="2800" dirty="0" smtClean="0">
                <a:latin typeface="+mj-lt"/>
              </a:rPr>
              <a:t>uygun </a:t>
            </a:r>
            <a:r>
              <a:rPr lang="tr-TR" sz="2800" dirty="0">
                <a:latin typeface="+mj-lt"/>
              </a:rPr>
              <a:t>yepyeni bir devlet yapısı oluşturulur</a:t>
            </a:r>
            <a:endParaRPr lang="en-US" sz="2800" dirty="0">
              <a:latin typeface="+mj-lt"/>
            </a:endParaRPr>
          </a:p>
          <a:p>
            <a:pPr lvl="0"/>
            <a:endParaRPr lang="en-US" sz="2800" dirty="0">
              <a:latin typeface="+mj-lt"/>
            </a:endParaRPr>
          </a:p>
        </p:txBody>
      </p:sp>
    </p:spTree>
    <p:extLst>
      <p:ext uri="{BB962C8B-B14F-4D97-AF65-F5344CB8AC3E}">
        <p14:creationId xmlns:p14="http://schemas.microsoft.com/office/powerpoint/2010/main" val="244190018"/>
      </p:ext>
    </p:extLst>
  </p:cSld>
  <p:clrMapOvr>
    <a:masterClrMapping/>
  </p:clrMapOvr>
  <p:transition spd="med">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51520" y="836712"/>
            <a:ext cx="8488888"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100" dirty="0" smtClean="0">
                <a:solidFill>
                  <a:srgbClr val="FF0000"/>
                </a:solidFill>
                <a:latin typeface="Times New Roman" pitchFamily="18" charset="0"/>
                <a:cs typeface="Times New Roman" pitchFamily="18" charset="0"/>
              </a:rPr>
              <a:t>5</a:t>
            </a:r>
            <a:r>
              <a:rPr lang="tr-TR" sz="3100" dirty="0" smtClean="0">
                <a:solidFill>
                  <a:srgbClr val="0000FF"/>
                </a:solidFill>
                <a:latin typeface="Times New Roman" pitchFamily="18" charset="0"/>
                <a:cs typeface="Times New Roman" pitchFamily="18" charset="0"/>
              </a:rPr>
              <a:t>)</a:t>
            </a:r>
            <a:r>
              <a:rPr lang="tr-TR" sz="3100" dirty="0" smtClean="0">
                <a:latin typeface="Times New Roman" pitchFamily="18" charset="0"/>
                <a:cs typeface="Times New Roman" pitchFamily="18" charset="0"/>
              </a:rPr>
              <a:t> </a:t>
            </a:r>
            <a:r>
              <a:rPr lang="tr-TR" sz="3100" b="0" dirty="0" smtClean="0">
                <a:latin typeface="Times New Roman" pitchFamily="18" charset="0"/>
                <a:cs typeface="Times New Roman" pitchFamily="18" charset="0"/>
              </a:rPr>
              <a:t>"Edebiyat </a:t>
            </a:r>
            <a:r>
              <a:rPr lang="tr-TR" sz="3100" b="0" dirty="0">
                <a:latin typeface="Times New Roman" pitchFamily="18" charset="0"/>
                <a:cs typeface="Times New Roman" pitchFamily="18" charset="0"/>
              </a:rPr>
              <a:t>ciddi ve önemli bir iştir, bunun halka anlatılması lazımdır." görüşüne sahiptirler</a:t>
            </a:r>
            <a:r>
              <a:rPr lang="tr-TR" sz="3100" b="0" dirty="0" smtClean="0">
                <a:latin typeface="Times New Roman" pitchFamily="18" charset="0"/>
                <a:cs typeface="Times New Roman" pitchFamily="18" charset="0"/>
              </a:rPr>
              <a:t>.</a:t>
            </a:r>
          </a:p>
          <a:p>
            <a:endParaRPr lang="tr-TR" sz="3100" b="0" dirty="0">
              <a:latin typeface="Times New Roman" pitchFamily="18" charset="0"/>
              <a:cs typeface="Times New Roman" pitchFamily="18" charset="0"/>
            </a:endParaRPr>
          </a:p>
          <a:p>
            <a:r>
              <a:rPr lang="tr-TR" sz="3100" dirty="0" smtClean="0">
                <a:solidFill>
                  <a:srgbClr val="FF0000"/>
                </a:solidFill>
                <a:latin typeface="Times New Roman" pitchFamily="18" charset="0"/>
                <a:cs typeface="Times New Roman" pitchFamily="18" charset="0"/>
              </a:rPr>
              <a:t>6</a:t>
            </a:r>
            <a:r>
              <a:rPr lang="tr-TR" sz="3100" dirty="0" smtClean="0">
                <a:solidFill>
                  <a:srgbClr val="0000FF"/>
                </a:solidFill>
                <a:latin typeface="Times New Roman" pitchFamily="18" charset="0"/>
                <a:cs typeface="Times New Roman" pitchFamily="18" charset="0"/>
              </a:rPr>
              <a:t>)</a:t>
            </a:r>
            <a:r>
              <a:rPr lang="tr-TR" sz="3100" dirty="0" smtClean="0">
                <a:latin typeface="Times New Roman" pitchFamily="18" charset="0"/>
                <a:cs typeface="Times New Roman" pitchFamily="18" charset="0"/>
              </a:rPr>
              <a:t> </a:t>
            </a:r>
            <a:r>
              <a:rPr lang="tr-TR" sz="3100" b="0" dirty="0" smtClean="0">
                <a:latin typeface="Times New Roman" pitchFamily="18" charset="0"/>
                <a:cs typeface="Times New Roman" pitchFamily="18" charset="0"/>
              </a:rPr>
              <a:t>Servet-i </a:t>
            </a:r>
            <a:r>
              <a:rPr lang="tr-TR" sz="3100" b="0" dirty="0" err="1" smtClean="0">
                <a:latin typeface="Times New Roman" pitchFamily="18" charset="0"/>
                <a:cs typeface="Times New Roman" pitchFamily="18" charset="0"/>
              </a:rPr>
              <a:t>Fünûn’a</a:t>
            </a:r>
            <a:r>
              <a:rPr lang="tr-TR" sz="3100" b="0" dirty="0" smtClean="0">
                <a:latin typeface="Times New Roman" pitchFamily="18" charset="0"/>
                <a:cs typeface="Times New Roman" pitchFamily="18" charset="0"/>
              </a:rPr>
              <a:t> </a:t>
            </a:r>
            <a:r>
              <a:rPr lang="tr-TR" sz="3100" b="0" dirty="0">
                <a:latin typeface="Times New Roman" pitchFamily="18" charset="0"/>
                <a:cs typeface="Times New Roman" pitchFamily="18" charset="0"/>
              </a:rPr>
              <a:t>bir tepki olarak ortaya çıkmasına rağmen, şiir sahasında bu edebiyatın özelliklerini sürdürürler.</a:t>
            </a:r>
            <a:br>
              <a:rPr lang="tr-TR" sz="3100" b="0" dirty="0">
                <a:latin typeface="Times New Roman" pitchFamily="18" charset="0"/>
                <a:cs typeface="Times New Roman" pitchFamily="18" charset="0"/>
              </a:rPr>
            </a:br>
            <a:endParaRPr lang="tr-TR" sz="3100" b="0" dirty="0">
              <a:latin typeface="Times New Roman" pitchFamily="18" charset="0"/>
              <a:cs typeface="Times New Roman" pitchFamily="18" charset="0"/>
            </a:endParaRPr>
          </a:p>
          <a:p>
            <a:r>
              <a:rPr lang="tr-TR" sz="3100" dirty="0" smtClean="0">
                <a:solidFill>
                  <a:srgbClr val="FF0000"/>
                </a:solidFill>
                <a:latin typeface="Times New Roman" pitchFamily="18" charset="0"/>
                <a:cs typeface="Times New Roman" pitchFamily="18" charset="0"/>
              </a:rPr>
              <a:t>7</a:t>
            </a:r>
            <a:r>
              <a:rPr lang="tr-TR" sz="3100" dirty="0" smtClean="0">
                <a:solidFill>
                  <a:srgbClr val="0000FF"/>
                </a:solidFill>
                <a:latin typeface="Times New Roman" pitchFamily="18" charset="0"/>
                <a:cs typeface="Times New Roman" pitchFamily="18" charset="0"/>
              </a:rPr>
              <a:t>)</a:t>
            </a:r>
            <a:r>
              <a:rPr lang="tr-TR" sz="3100" dirty="0" smtClean="0">
                <a:latin typeface="Times New Roman" pitchFamily="18" charset="0"/>
                <a:cs typeface="Times New Roman" pitchFamily="18" charset="0"/>
              </a:rPr>
              <a:t> </a:t>
            </a:r>
            <a:r>
              <a:rPr lang="tr-TR" sz="3100" b="0" dirty="0" smtClean="0">
                <a:latin typeface="Times New Roman" pitchFamily="18" charset="0"/>
                <a:cs typeface="Times New Roman" pitchFamily="18" charset="0"/>
              </a:rPr>
              <a:t>Şiirlerinde </a:t>
            </a:r>
            <a:r>
              <a:rPr lang="tr-TR" sz="3100" b="0" dirty="0">
                <a:latin typeface="Times New Roman" pitchFamily="18" charset="0"/>
                <a:cs typeface="Times New Roman" pitchFamily="18" charset="0"/>
              </a:rPr>
              <a:t>işledikleri başlıca temalar tabiat ve aşktır.</a:t>
            </a:r>
            <a:br>
              <a:rPr lang="tr-TR" sz="3100" b="0" dirty="0">
                <a:latin typeface="Times New Roman" pitchFamily="18" charset="0"/>
                <a:cs typeface="Times New Roman" pitchFamily="18" charset="0"/>
              </a:rPr>
            </a:br>
            <a:endParaRPr lang="tr-TR" sz="3100" b="0" dirty="0">
              <a:latin typeface="Times New Roman" pitchFamily="18" charset="0"/>
              <a:cs typeface="Times New Roman" pitchFamily="18" charset="0"/>
            </a:endParaRPr>
          </a:p>
          <a:p>
            <a:r>
              <a:rPr lang="tr-TR" sz="3100" dirty="0" smtClean="0">
                <a:solidFill>
                  <a:srgbClr val="FF0000"/>
                </a:solidFill>
                <a:latin typeface="Times New Roman" pitchFamily="18" charset="0"/>
                <a:cs typeface="Times New Roman" pitchFamily="18" charset="0"/>
              </a:rPr>
              <a:t>8</a:t>
            </a:r>
            <a:r>
              <a:rPr lang="tr-TR" sz="3100" dirty="0" smtClean="0">
                <a:solidFill>
                  <a:srgbClr val="0000FF"/>
                </a:solidFill>
                <a:latin typeface="Times New Roman" pitchFamily="18" charset="0"/>
                <a:cs typeface="Times New Roman" pitchFamily="18" charset="0"/>
              </a:rPr>
              <a:t>)</a:t>
            </a:r>
            <a:r>
              <a:rPr lang="tr-TR" sz="3100" dirty="0" smtClean="0">
                <a:latin typeface="Times New Roman" pitchFamily="18" charset="0"/>
                <a:cs typeface="Times New Roman" pitchFamily="18" charset="0"/>
              </a:rPr>
              <a:t> </a:t>
            </a:r>
            <a:r>
              <a:rPr lang="tr-TR" sz="3100" b="0" dirty="0" smtClean="0">
                <a:latin typeface="Times New Roman" pitchFamily="18" charset="0"/>
                <a:cs typeface="Times New Roman" pitchFamily="18" charset="0"/>
              </a:rPr>
              <a:t>Tabiat </a:t>
            </a:r>
            <a:r>
              <a:rPr lang="tr-TR" sz="3100" b="0" dirty="0">
                <a:latin typeface="Times New Roman" pitchFamily="18" charset="0"/>
                <a:cs typeface="Times New Roman" pitchFamily="18" charset="0"/>
              </a:rPr>
              <a:t>tasvirleri gerçekten uzak ve </a:t>
            </a:r>
            <a:r>
              <a:rPr lang="tr-TR" sz="3100" b="0" dirty="0" smtClean="0">
                <a:latin typeface="Times New Roman" pitchFamily="18" charset="0"/>
                <a:cs typeface="Times New Roman" pitchFamily="18" charset="0"/>
              </a:rPr>
              <a:t>sübjektiftir.</a:t>
            </a:r>
            <a:endParaRPr lang="tr-TR" sz="3100" b="0" dirty="0">
              <a:latin typeface="Times New Roman" pitchFamily="18" charset="0"/>
              <a:cs typeface="Times New Roman" pitchFamily="18" charset="0"/>
            </a:endParaRPr>
          </a:p>
        </p:txBody>
      </p:sp>
    </p:spTree>
    <p:extLst>
      <p:ext uri="{BB962C8B-B14F-4D97-AF65-F5344CB8AC3E}">
        <p14:creationId xmlns:p14="http://schemas.microsoft.com/office/powerpoint/2010/main" val="790929701"/>
      </p:ext>
    </p:extLst>
  </p:cSld>
  <p:clrMapOvr>
    <a:masterClrMapping/>
  </p:clrMapOvr>
  <p:transition spd="med">
    <p:checker dir="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621268"/>
            <a:ext cx="8711389"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latin typeface="+mj-lt"/>
              </a:rPr>
              <a:t>çağın </a:t>
            </a:r>
            <a:r>
              <a:rPr lang="tr-TR" sz="2800" dirty="0">
                <a:latin typeface="+mj-lt"/>
              </a:rPr>
              <a:t>gereklerine uy­gun yepyeni bir devlet yapısı </a:t>
            </a:r>
            <a:r>
              <a:rPr lang="tr-TR" sz="2800" dirty="0" smtClean="0">
                <a:latin typeface="+mj-lt"/>
              </a:rPr>
              <a:t>oluşturulur.</a:t>
            </a:r>
          </a:p>
          <a:p>
            <a:endParaRPr lang="tr-TR" sz="2800" dirty="0">
              <a:latin typeface="+mj-lt"/>
            </a:endParaRPr>
          </a:p>
          <a:p>
            <a:r>
              <a:rPr lang="tr-TR" sz="2800" dirty="0">
                <a:latin typeface="+mj-lt"/>
              </a:rPr>
              <a:t>Çağdaş bir devletin kurulması, Ankara’nın başkent olması, halkçılığın devlet programına girmesi, bilimsel ve lâik anlayışa dayanan ulusal eğitimin öngörülmesi, kadın özgürlüğü gibi toplumun çehresini değiştiren yeni oluşumlar, sanat ve </a:t>
            </a:r>
            <a:r>
              <a:rPr lang="tr-TR" sz="2800" dirty="0" smtClean="0">
                <a:latin typeface="+mj-lt"/>
              </a:rPr>
              <a:t>edebiyatın </a:t>
            </a:r>
            <a:r>
              <a:rPr lang="tr-TR" sz="2800" dirty="0">
                <a:latin typeface="+mj-lt"/>
              </a:rPr>
              <a:t>da derinden etkiler. Cumhuriyetin kuruluşundan günümüze kadar gelen </a:t>
            </a:r>
            <a:r>
              <a:rPr lang="tr-TR" sz="2800" dirty="0" smtClean="0">
                <a:latin typeface="+mj-lt"/>
              </a:rPr>
              <a:t>süreçte </a:t>
            </a:r>
            <a:r>
              <a:rPr lang="tr-TR" sz="2800" dirty="0">
                <a:latin typeface="+mj-lt"/>
              </a:rPr>
              <a:t>sosyal yapıdaki çeşitlilik, sanatçıların çeşitli düşün­celer doğrultusunda; çeşitli konuları, çeşitli anlatım yolları kullanarak; çeşitli biçimsel kalıplarla ya da hiçbir kalıba, kurala bağlı olmadan yansıtmasına olarak tanımıştır</a:t>
            </a:r>
            <a:r>
              <a:rPr lang="tr-TR" sz="2800" dirty="0" smtClean="0">
                <a:latin typeface="+mj-lt"/>
              </a:rPr>
              <a:t>.</a:t>
            </a:r>
            <a:endParaRPr lang="en-US" sz="2800" dirty="0">
              <a:latin typeface="+mj-lt"/>
            </a:endParaRPr>
          </a:p>
        </p:txBody>
      </p:sp>
    </p:spTree>
    <p:extLst>
      <p:ext uri="{BB962C8B-B14F-4D97-AF65-F5344CB8AC3E}">
        <p14:creationId xmlns:p14="http://schemas.microsoft.com/office/powerpoint/2010/main" val="3467841484"/>
      </p:ext>
    </p:extLst>
  </p:cSld>
  <p:clrMapOvr>
    <a:masterClrMapping/>
  </p:clrMapOvr>
  <p:transition spd="med">
    <p:checker dir="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53099" y="1440654"/>
            <a:ext cx="8877581"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Cumhuriyetin ilanından sonra </a:t>
            </a:r>
            <a:r>
              <a:rPr lang="tr-TR" sz="2800" dirty="0" smtClean="0">
                <a:latin typeface="+mj-lt"/>
              </a:rPr>
              <a:t>Türk edebiyatı, </a:t>
            </a:r>
            <a:r>
              <a:rPr lang="tr-TR" sz="2800" dirty="0">
                <a:latin typeface="+mj-lt"/>
              </a:rPr>
              <a:t>çağdaş anlayışlar doğrultusunda gelişmesini başarıyla sürdürmüştür. Cumhuriyetin ilk yıllarında “Beş Hececiler” olarak adlandırılan şairler topluluğu, en parlak dönemlerini yaşamaktaydı. Yine bu yıllarda Kurtuluş Savaşı’nın etkisiyle edebiyatta genel olarak Anadolu’ya bir yönelim başlar. Milli Edebiyatçılar, Bağımsızlar ve Beş Hececiler de yine bu dönemde eserler vermeye devam ederler.</a:t>
            </a:r>
            <a:endParaRPr lang="en-US" sz="2800" dirty="0">
              <a:latin typeface="+mj-lt"/>
            </a:endParaRPr>
          </a:p>
          <a:p>
            <a:endParaRPr lang="en-US" sz="4000" dirty="0">
              <a:latin typeface="+mj-lt"/>
            </a:endParaRPr>
          </a:p>
          <a:p>
            <a:pPr lvl="0"/>
            <a:endParaRPr lang="en-US" sz="4000" dirty="0">
              <a:latin typeface="+mj-lt"/>
            </a:endParaRPr>
          </a:p>
        </p:txBody>
      </p:sp>
    </p:spTree>
    <p:extLst>
      <p:ext uri="{BB962C8B-B14F-4D97-AF65-F5344CB8AC3E}">
        <p14:creationId xmlns:p14="http://schemas.microsoft.com/office/powerpoint/2010/main" val="1723574034"/>
      </p:ext>
    </p:extLst>
  </p:cSld>
  <p:clrMapOvr>
    <a:masterClrMapping/>
  </p:clrMapOvr>
  <p:transition spd="med">
    <p:checker dir="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66419" y="2253871"/>
            <a:ext cx="88775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latin typeface="+mj-lt"/>
              </a:rPr>
              <a:t>1) Yazı </a:t>
            </a:r>
            <a:r>
              <a:rPr lang="tr-TR" sz="2800" dirty="0">
                <a:latin typeface="+mj-lt"/>
              </a:rPr>
              <a:t>diliyle konuşma dili arasındaki fark ortadan kalkmış dildeki sadeleşme çabaları aralıksız olarak sürmüştür.</a:t>
            </a:r>
            <a:endParaRPr lang="en-US" sz="2800" dirty="0">
              <a:latin typeface="+mj-lt"/>
            </a:endParaRPr>
          </a:p>
          <a:p>
            <a:pPr lvl="0"/>
            <a:endParaRPr lang="tr-TR" sz="2800" dirty="0" smtClean="0">
              <a:latin typeface="+mj-lt"/>
            </a:endParaRPr>
          </a:p>
          <a:p>
            <a:pPr lvl="0"/>
            <a:r>
              <a:rPr lang="tr-TR" sz="2800" dirty="0" smtClean="0">
                <a:latin typeface="+mj-lt"/>
              </a:rPr>
              <a:t>2) Türk edebiyatın bu </a:t>
            </a:r>
            <a:r>
              <a:rPr lang="tr-TR" sz="2800" dirty="0">
                <a:latin typeface="+mj-lt"/>
              </a:rPr>
              <a:t>dönemde toplumcu bir karakter kazanmış gerçekçi bir anlayış güdülmüştür</a:t>
            </a:r>
            <a:r>
              <a:rPr lang="tr-TR" sz="2800" dirty="0" smtClean="0">
                <a:latin typeface="+mj-lt"/>
              </a:rPr>
              <a:t>.</a:t>
            </a:r>
          </a:p>
          <a:p>
            <a:pPr lvl="0"/>
            <a:endParaRPr lang="en-US" sz="2800" dirty="0">
              <a:latin typeface="+mj-lt"/>
            </a:endParaRPr>
          </a:p>
          <a:p>
            <a:r>
              <a:rPr lang="tr-TR" sz="2800" dirty="0" smtClean="0">
                <a:latin typeface="+mj-lt"/>
              </a:rPr>
              <a:t>3) Aruz </a:t>
            </a:r>
            <a:r>
              <a:rPr lang="tr-TR" sz="2800" dirty="0">
                <a:latin typeface="+mj-lt"/>
              </a:rPr>
              <a:t>ölçüsünün yerini hece ölçüsü almış, şiirlerde de günlük konuşma dili kullanılmıştır. Yine bu dönemde şiirin biçimce daha da serbestleşmesi sağlanmıştır</a:t>
            </a:r>
            <a:r>
              <a:rPr lang="tr-TR" sz="2800" dirty="0" smtClean="0">
                <a:latin typeface="+mj-lt"/>
              </a:rPr>
              <a:t>.</a:t>
            </a:r>
            <a:endParaRPr lang="en-US" sz="5400" dirty="0">
              <a:latin typeface="+mj-lt"/>
            </a:endParaRPr>
          </a:p>
        </p:txBody>
      </p:sp>
      <p:sp>
        <p:nvSpPr>
          <p:cNvPr id="3" name="Rectangle 2"/>
          <p:cNvSpPr txBox="1">
            <a:spLocks noChangeArrowheads="1"/>
          </p:cNvSpPr>
          <p:nvPr/>
        </p:nvSpPr>
        <p:spPr bwMode="auto">
          <a:xfrm>
            <a:off x="395536" y="620688"/>
            <a:ext cx="7920879" cy="113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400" dirty="0" smtClean="0">
                <a:solidFill>
                  <a:srgbClr val="FF0000"/>
                </a:solidFill>
                <a:latin typeface="+mj-lt"/>
              </a:rPr>
              <a:t>CUMHURİYET DÖNEMİ TÜRK </a:t>
            </a:r>
          </a:p>
          <a:p>
            <a:pPr algn="ctr"/>
            <a:r>
              <a:rPr lang="tr-TR" sz="3400" dirty="0" smtClean="0">
                <a:solidFill>
                  <a:srgbClr val="FF0000"/>
                </a:solidFill>
                <a:latin typeface="+mj-lt"/>
              </a:rPr>
              <a:t>EDEBİYATININ ÖZELLİKLERİ</a:t>
            </a:r>
            <a:endParaRPr lang="tr-TR" sz="3400" dirty="0">
              <a:solidFill>
                <a:srgbClr val="FF0000"/>
              </a:solidFill>
              <a:latin typeface="+mj-lt"/>
            </a:endParaRPr>
          </a:p>
        </p:txBody>
      </p:sp>
    </p:spTree>
    <p:extLst>
      <p:ext uri="{BB962C8B-B14F-4D97-AF65-F5344CB8AC3E}">
        <p14:creationId xmlns:p14="http://schemas.microsoft.com/office/powerpoint/2010/main" val="733145503"/>
      </p:ext>
    </p:extLst>
  </p:cSld>
  <p:clrMapOvr>
    <a:masterClrMapping/>
  </p:clrMapOvr>
  <p:transition spd="med">
    <p:checker dir="ver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1484784"/>
            <a:ext cx="869806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latin typeface="+mj-lt"/>
              </a:rPr>
              <a:t>4) Şiir</a:t>
            </a:r>
            <a:r>
              <a:rPr lang="tr-TR" sz="2800" dirty="0">
                <a:latin typeface="+mj-lt"/>
              </a:rPr>
              <a:t>, roman, hikâye ve tiyatro gibi türlerde önemli gelişmeler olmuştur. Romanda ve hikâyede halk gerçekleri tamamen yerleşmiştir. Yine tiyatro ve deneme alanında büyük gelişmeler </a:t>
            </a:r>
            <a:r>
              <a:rPr lang="tr-TR" sz="2800" dirty="0" smtClean="0">
                <a:latin typeface="+mj-lt"/>
              </a:rPr>
              <a:t>gösterilmiştir.</a:t>
            </a:r>
          </a:p>
          <a:p>
            <a:pPr lvl="0"/>
            <a:endParaRPr lang="tr-TR" sz="2800" dirty="0">
              <a:latin typeface="+mj-lt"/>
            </a:endParaRPr>
          </a:p>
          <a:p>
            <a:pPr lvl="0"/>
            <a:r>
              <a:rPr lang="tr-TR" sz="2800" dirty="0" smtClean="0">
                <a:latin typeface="+mj-lt"/>
              </a:rPr>
              <a:t>5) Cumhuriyetin </a:t>
            </a:r>
            <a:r>
              <a:rPr lang="tr-TR" sz="2800" dirty="0">
                <a:latin typeface="+mj-lt"/>
              </a:rPr>
              <a:t>kuruluşuyla 1940 (İkinci Dünya Savaşı) yılları arasında eser veren şair ve yazarlar genellikle daha önceki Milli Edebiyat akımının etkisinde tam anlamıyla “yerli” ve “halka doğru”; veya Batı’nın, özellikle Fransız edebiyatının etkisinde kişisel yollarında </a:t>
            </a:r>
            <a:r>
              <a:rPr lang="tr-TR" sz="2800" dirty="0" smtClean="0">
                <a:latin typeface="+mj-lt"/>
              </a:rPr>
              <a:t>yürümüşlerdir.</a:t>
            </a:r>
          </a:p>
        </p:txBody>
      </p:sp>
    </p:spTree>
    <p:extLst>
      <p:ext uri="{BB962C8B-B14F-4D97-AF65-F5344CB8AC3E}">
        <p14:creationId xmlns:p14="http://schemas.microsoft.com/office/powerpoint/2010/main" val="3210793641"/>
      </p:ext>
    </p:extLst>
  </p:cSld>
  <p:clrMapOvr>
    <a:masterClrMapping/>
  </p:clrMapOvr>
  <p:transition spd="med">
    <p:checker dir="ver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9548" y="2343656"/>
            <a:ext cx="887758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latin typeface="+mj-lt"/>
              </a:rPr>
              <a:t>6) Türk edebiyatın </a:t>
            </a:r>
            <a:r>
              <a:rPr lang="tr-TR" sz="2800" dirty="0">
                <a:latin typeface="+mj-lt"/>
              </a:rPr>
              <a:t>İstanbul aydınlarının tekelinden kurtulmaya başlanmıştır. Anadolu’dan aydın yetişmeye </a:t>
            </a:r>
            <a:r>
              <a:rPr lang="tr-TR" sz="2800" dirty="0" smtClean="0">
                <a:latin typeface="+mj-lt"/>
              </a:rPr>
              <a:t>başlamıştır.</a:t>
            </a:r>
          </a:p>
          <a:p>
            <a:pPr lvl="0"/>
            <a:endParaRPr lang="tr-TR" sz="2800" dirty="0">
              <a:latin typeface="+mj-lt"/>
            </a:endParaRPr>
          </a:p>
          <a:p>
            <a:pPr lvl="0"/>
            <a:r>
              <a:rPr lang="tr-TR" sz="2800" dirty="0" smtClean="0">
                <a:latin typeface="+mj-lt"/>
              </a:rPr>
              <a:t>7) Bu </a:t>
            </a:r>
            <a:r>
              <a:rPr lang="tr-TR" sz="2800" dirty="0">
                <a:latin typeface="+mj-lt"/>
              </a:rPr>
              <a:t>dönemden itibaren farklı edebi topluluklar ortaya çıkmaya başlamıştır.</a:t>
            </a:r>
            <a:endParaRPr lang="en-US" sz="7200" dirty="0">
              <a:latin typeface="+mj-lt"/>
            </a:endParaRPr>
          </a:p>
        </p:txBody>
      </p:sp>
    </p:spTree>
    <p:extLst>
      <p:ext uri="{BB962C8B-B14F-4D97-AF65-F5344CB8AC3E}">
        <p14:creationId xmlns:p14="http://schemas.microsoft.com/office/powerpoint/2010/main" val="1245707362"/>
      </p:ext>
    </p:extLst>
  </p:cSld>
  <p:clrMapOvr>
    <a:masterClrMapping/>
  </p:clrMapOvr>
  <p:transition spd="med">
    <p:checker dir="ver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70580" y="1628800"/>
            <a:ext cx="887758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latin typeface="+mj-lt"/>
              </a:rPr>
              <a:t>Cumhuriyet </a:t>
            </a:r>
            <a:r>
              <a:rPr lang="tr-TR" sz="2800" dirty="0">
                <a:latin typeface="+mj-lt"/>
              </a:rPr>
              <a:t>dönemi Türk edebiyatında öğretici metinlerin özellikleri </a:t>
            </a:r>
            <a:r>
              <a:rPr lang="tr-TR" sz="2800" dirty="0" smtClean="0">
                <a:latin typeface="+mj-lt"/>
              </a:rPr>
              <a:t>şunlardır:</a:t>
            </a:r>
            <a:endParaRPr lang="tr-TR" sz="2800" dirty="0">
              <a:latin typeface="+mj-lt"/>
            </a:endParaRPr>
          </a:p>
          <a:p>
            <a:pPr marL="457200" indent="-457200">
              <a:buAutoNum type="arabicParenR"/>
            </a:pPr>
            <a:endParaRPr lang="tr-TR" sz="2800" dirty="0">
              <a:latin typeface="+mj-lt"/>
            </a:endParaRPr>
          </a:p>
          <a:p>
            <a:r>
              <a:rPr lang="tr-TR" sz="2800" dirty="0">
                <a:latin typeface="+mj-lt"/>
              </a:rPr>
              <a:t>1</a:t>
            </a:r>
            <a:r>
              <a:rPr lang="tr-TR" sz="2800" dirty="0" smtClean="0">
                <a:latin typeface="+mj-lt"/>
              </a:rPr>
              <a:t>) Öğretici </a:t>
            </a:r>
            <a:r>
              <a:rPr lang="tr-TR" sz="2800" dirty="0">
                <a:latin typeface="+mj-lt"/>
              </a:rPr>
              <a:t>metinler bakımından bu dönemde büyük ilerlemeler kaydedilmiş; deneme, makale, gezi yazısı, hatıra, fıkra, eleştiri… alanlarında önemli eserler verilmiştir.</a:t>
            </a:r>
            <a:endParaRPr lang="en-US" sz="2800" dirty="0">
              <a:latin typeface="+mj-lt"/>
            </a:endParaRPr>
          </a:p>
          <a:p>
            <a:pPr marL="342900" lvl="0" indent="-342900">
              <a:buFont typeface="+mj-lt"/>
              <a:buAutoNum type="arabicPeriod"/>
            </a:pPr>
            <a:endParaRPr lang="tr-TR" sz="2800" dirty="0" smtClean="0">
              <a:latin typeface="+mj-lt"/>
            </a:endParaRPr>
          </a:p>
          <a:p>
            <a:pPr lvl="0"/>
            <a:r>
              <a:rPr lang="tr-TR" sz="2800" dirty="0">
                <a:latin typeface="+mj-lt"/>
              </a:rPr>
              <a:t>2</a:t>
            </a:r>
            <a:r>
              <a:rPr lang="tr-TR" sz="2800" dirty="0" smtClean="0">
                <a:latin typeface="+mj-lt"/>
              </a:rPr>
              <a:t>) Bilgi </a:t>
            </a:r>
            <a:r>
              <a:rPr lang="tr-TR" sz="2800" dirty="0">
                <a:latin typeface="+mj-lt"/>
              </a:rPr>
              <a:t>verme, düşündürme, açıklama amaçlanmış; metnin yapısı dil ve anlatımı, kullanılan motifler bu amaçlara göre belirlenmiştir</a:t>
            </a:r>
            <a:r>
              <a:rPr lang="tr-TR" sz="2800" dirty="0" smtClean="0">
                <a:latin typeface="+mj-lt"/>
              </a:rPr>
              <a:t>.</a:t>
            </a:r>
            <a:endParaRPr lang="en-US" sz="2800" dirty="0">
              <a:latin typeface="+mj-lt"/>
            </a:endParaRPr>
          </a:p>
        </p:txBody>
      </p:sp>
      <p:sp>
        <p:nvSpPr>
          <p:cNvPr id="3" name="Rectangle 2"/>
          <p:cNvSpPr txBox="1">
            <a:spLocks noChangeArrowheads="1"/>
          </p:cNvSpPr>
          <p:nvPr/>
        </p:nvSpPr>
        <p:spPr bwMode="auto">
          <a:xfrm>
            <a:off x="467544" y="55388"/>
            <a:ext cx="7920879" cy="121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400" dirty="0" smtClean="0">
                <a:solidFill>
                  <a:srgbClr val="FF0000"/>
                </a:solidFill>
                <a:latin typeface="+mj-lt"/>
              </a:rPr>
              <a:t>CUMHURİYET DÖNEMİ ÖĞRETİCİ METİNLER</a:t>
            </a:r>
            <a:endParaRPr lang="tr-TR" sz="3400" dirty="0">
              <a:solidFill>
                <a:srgbClr val="FF0000"/>
              </a:solidFill>
              <a:latin typeface="+mj-lt"/>
            </a:endParaRPr>
          </a:p>
        </p:txBody>
      </p:sp>
    </p:spTree>
    <p:extLst>
      <p:ext uri="{BB962C8B-B14F-4D97-AF65-F5344CB8AC3E}">
        <p14:creationId xmlns:p14="http://schemas.microsoft.com/office/powerpoint/2010/main" val="2449591932"/>
      </p:ext>
    </p:extLst>
  </p:cSld>
  <p:clrMapOvr>
    <a:masterClrMapping/>
  </p:clrMapOvr>
  <p:transition spd="med">
    <p:checker dir="ver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9548" y="835554"/>
            <a:ext cx="8877581"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a:latin typeface="+mj-lt"/>
              </a:rPr>
              <a:t>3</a:t>
            </a:r>
            <a:r>
              <a:rPr lang="tr-TR" sz="2800" dirty="0" smtClean="0">
                <a:latin typeface="+mj-lt"/>
              </a:rPr>
              <a:t>) Kurtuluş </a:t>
            </a:r>
            <a:r>
              <a:rPr lang="tr-TR" sz="2800" dirty="0">
                <a:latin typeface="+mj-lt"/>
              </a:rPr>
              <a:t>Savaşı’dan yeni çıkmış olan ülkenin Atatürk ilke ve inkılâpları doğrultusunda büyük bir kalkınmaya girişmesi sonucunda millete ve milletin kültürüne yönelinmiş, Anadolu ve Anadolu insanı konu edilmiştir</a:t>
            </a:r>
            <a:r>
              <a:rPr lang="tr-TR" sz="2800" dirty="0" smtClean="0">
                <a:latin typeface="+mj-lt"/>
              </a:rPr>
              <a:t>.</a:t>
            </a:r>
          </a:p>
          <a:p>
            <a:pPr lvl="0"/>
            <a:endParaRPr lang="en-US" sz="2800" dirty="0">
              <a:latin typeface="+mj-lt"/>
            </a:endParaRPr>
          </a:p>
          <a:p>
            <a:pPr lvl="0"/>
            <a:r>
              <a:rPr lang="tr-TR" sz="2800" dirty="0">
                <a:latin typeface="+mj-lt"/>
              </a:rPr>
              <a:t>4</a:t>
            </a:r>
            <a:r>
              <a:rPr lang="tr-TR" sz="2800" dirty="0" smtClean="0">
                <a:latin typeface="+mj-lt"/>
              </a:rPr>
              <a:t>) Öğretici </a:t>
            </a:r>
            <a:r>
              <a:rPr lang="tr-TR" sz="2800" dirty="0">
                <a:latin typeface="+mj-lt"/>
              </a:rPr>
              <a:t>metinlerde günlük konuşma dilindeki Türkçe sözcükler, halk söyleyişlerindeki tamlamalar kullanılır; Arapça ve Farsça sözcüklere fazla yer verilmez</a:t>
            </a:r>
            <a:r>
              <a:rPr lang="tr-TR" sz="2800" dirty="0" smtClean="0">
                <a:latin typeface="+mj-lt"/>
              </a:rPr>
              <a:t>.</a:t>
            </a:r>
          </a:p>
          <a:p>
            <a:pPr lvl="0"/>
            <a:endParaRPr lang="tr-TR" sz="2800" dirty="0">
              <a:latin typeface="+mj-lt"/>
            </a:endParaRPr>
          </a:p>
          <a:p>
            <a:r>
              <a:rPr lang="tr-TR" sz="2800" dirty="0" smtClean="0">
                <a:latin typeface="+mj-lt"/>
              </a:rPr>
              <a:t>5) Bu dönem yazarları, öğretici metinlerde terim ve kavramları, gündelik hayata ait sözcük ve sözcük gruplarını kullanarak edebi bakımdan güçlü bir anlatıma ulaşmayı amaçlarlar.</a:t>
            </a:r>
            <a:endParaRPr lang="en-US" sz="2800" dirty="0" smtClean="0">
              <a:latin typeface="+mj-lt"/>
            </a:endParaRPr>
          </a:p>
        </p:txBody>
      </p:sp>
    </p:spTree>
    <p:extLst>
      <p:ext uri="{BB962C8B-B14F-4D97-AF65-F5344CB8AC3E}">
        <p14:creationId xmlns:p14="http://schemas.microsoft.com/office/powerpoint/2010/main" val="3381493661"/>
      </p:ext>
    </p:extLst>
  </p:cSld>
  <p:clrMapOvr>
    <a:masterClrMapping/>
  </p:clrMapOvr>
  <p:transition spd="med">
    <p:checker dir="ver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9548" y="1666553"/>
            <a:ext cx="887758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latin typeface="+mj-lt"/>
              </a:rPr>
              <a:t>6) </a:t>
            </a:r>
            <a:r>
              <a:rPr lang="tr-TR" sz="2800" dirty="0">
                <a:latin typeface="+mj-lt"/>
              </a:rPr>
              <a:t>Cumhuriyet dönemi Türk edebiyatı öğretici metinlerinde yazı dilinin konuşma diline yaklaştırılması, açık ve sade bir dilin kullanılması daha fazla okura ulaşılmasını sağlamıştır</a:t>
            </a:r>
            <a:r>
              <a:rPr lang="tr-TR" sz="2800" dirty="0" smtClean="0">
                <a:latin typeface="+mj-lt"/>
              </a:rPr>
              <a:t>.</a:t>
            </a:r>
          </a:p>
          <a:p>
            <a:pPr lvl="0"/>
            <a:endParaRPr lang="en-US" sz="2800" dirty="0">
              <a:latin typeface="+mj-lt"/>
            </a:endParaRPr>
          </a:p>
          <a:p>
            <a:pPr lvl="0"/>
            <a:r>
              <a:rPr lang="tr-TR" sz="2800" dirty="0" smtClean="0">
                <a:latin typeface="+mj-lt"/>
              </a:rPr>
              <a:t>7) Cumhuriyet </a:t>
            </a:r>
            <a:r>
              <a:rPr lang="tr-TR" sz="2800" dirty="0">
                <a:latin typeface="+mj-lt"/>
              </a:rPr>
              <a:t>dönemi Türk edebiyatında öğretici metin türlerinde eserler kaleme alan önemli sanatçılar şunlardır:</a:t>
            </a:r>
            <a:endParaRPr lang="en-US" sz="2800" dirty="0">
              <a:latin typeface="+mj-lt"/>
            </a:endParaRPr>
          </a:p>
          <a:p>
            <a:pPr lvl="0"/>
            <a:endParaRPr lang="en-US" sz="8800" dirty="0">
              <a:latin typeface="+mj-lt"/>
            </a:endParaRPr>
          </a:p>
        </p:txBody>
      </p:sp>
    </p:spTree>
    <p:extLst>
      <p:ext uri="{BB962C8B-B14F-4D97-AF65-F5344CB8AC3E}">
        <p14:creationId xmlns:p14="http://schemas.microsoft.com/office/powerpoint/2010/main" val="157363846"/>
      </p:ext>
    </p:extLst>
  </p:cSld>
  <p:clrMapOvr>
    <a:masterClrMapping/>
  </p:clrMapOvr>
  <p:transition spd="med">
    <p:checker dir="ver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66419" y="456247"/>
            <a:ext cx="8877581"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Deneme: </a:t>
            </a:r>
            <a:endParaRPr lang="tr-TR" sz="2800" dirty="0" smtClean="0">
              <a:latin typeface="+mj-lt"/>
            </a:endParaRPr>
          </a:p>
          <a:p>
            <a:r>
              <a:rPr lang="tr-TR" sz="2800" i="1" dirty="0" smtClean="0">
                <a:latin typeface="+mj-lt"/>
              </a:rPr>
              <a:t>Nurullah </a:t>
            </a:r>
            <a:r>
              <a:rPr lang="tr-TR" sz="2800" i="1" dirty="0">
                <a:latin typeface="+mj-lt"/>
              </a:rPr>
              <a:t>Ataç, Suut Kemal Yetkin, Sabahattin Eyüboğlu, Salah Birsel, Oktay Akbal, Cemil Meriç, Mehmet Kaplan, Nihat Sami Banarlı, Nermi Uygur, Ahmet Hamdi Tanpınar, Vedat Günyol, Orhan Burian, Tahsin Yücel, Akşit Göktürk, Hilmi Yavuz</a:t>
            </a:r>
            <a:endParaRPr lang="en-US" sz="2800" dirty="0">
              <a:latin typeface="+mj-lt"/>
            </a:endParaRPr>
          </a:p>
          <a:p>
            <a:r>
              <a:rPr lang="tr-TR" sz="2800" dirty="0">
                <a:latin typeface="+mj-lt"/>
              </a:rPr>
              <a:t> </a:t>
            </a:r>
            <a:endParaRPr lang="en-US" sz="2800" dirty="0">
              <a:latin typeface="+mj-lt"/>
            </a:endParaRPr>
          </a:p>
          <a:p>
            <a:r>
              <a:rPr lang="tr-TR" sz="2800" dirty="0">
                <a:latin typeface="+mj-lt"/>
              </a:rPr>
              <a:t>Makale: </a:t>
            </a:r>
            <a:endParaRPr lang="tr-TR" sz="2800" dirty="0" smtClean="0">
              <a:latin typeface="+mj-lt"/>
            </a:endParaRPr>
          </a:p>
          <a:p>
            <a:r>
              <a:rPr lang="tr-TR" sz="2800" i="1" dirty="0" smtClean="0">
                <a:latin typeface="+mj-lt"/>
              </a:rPr>
              <a:t>Ahmet </a:t>
            </a:r>
            <a:r>
              <a:rPr lang="tr-TR" sz="2800" i="1" dirty="0">
                <a:latin typeface="+mj-lt"/>
              </a:rPr>
              <a:t>Hamdi, Peyami Safa, Falih Rıfkı, Erol Güngör, Cemil Meriç, Nurettin Topçu</a:t>
            </a:r>
            <a:endParaRPr lang="en-US" sz="2800" dirty="0">
              <a:latin typeface="+mj-lt"/>
            </a:endParaRPr>
          </a:p>
          <a:p>
            <a:r>
              <a:rPr lang="tr-TR" sz="2800" dirty="0">
                <a:latin typeface="+mj-lt"/>
              </a:rPr>
              <a:t> </a:t>
            </a:r>
            <a:endParaRPr lang="en-US" sz="2800" dirty="0">
              <a:latin typeface="+mj-lt"/>
            </a:endParaRPr>
          </a:p>
          <a:p>
            <a:r>
              <a:rPr lang="tr-TR" sz="2800" dirty="0">
                <a:latin typeface="+mj-lt"/>
              </a:rPr>
              <a:t>Gezi yazısı: </a:t>
            </a:r>
            <a:endParaRPr lang="tr-TR" sz="2800" dirty="0" smtClean="0">
              <a:latin typeface="+mj-lt"/>
            </a:endParaRPr>
          </a:p>
          <a:p>
            <a:r>
              <a:rPr lang="tr-TR" sz="2800" i="1" dirty="0" smtClean="0">
                <a:latin typeface="+mj-lt"/>
              </a:rPr>
              <a:t>Haldun </a:t>
            </a:r>
            <a:r>
              <a:rPr lang="tr-TR" sz="2800" i="1" dirty="0">
                <a:latin typeface="+mj-lt"/>
              </a:rPr>
              <a:t>Taner, Azra Erhat, Bedri Rahmi Eyüboğlu, Oktay Akbal, Falih Rıfkı Atay</a:t>
            </a:r>
            <a:endParaRPr lang="en-US" sz="2800" dirty="0">
              <a:latin typeface="+mj-lt"/>
            </a:endParaRPr>
          </a:p>
          <a:p>
            <a:r>
              <a:rPr lang="tr-TR" dirty="0"/>
              <a:t> </a:t>
            </a:r>
            <a:endParaRPr lang="en-US" dirty="0"/>
          </a:p>
        </p:txBody>
      </p:sp>
    </p:spTree>
    <p:extLst>
      <p:ext uri="{BB962C8B-B14F-4D97-AF65-F5344CB8AC3E}">
        <p14:creationId xmlns:p14="http://schemas.microsoft.com/office/powerpoint/2010/main" val="2815180376"/>
      </p:ext>
    </p:extLst>
  </p:cSld>
  <p:clrMapOvr>
    <a:masterClrMapping/>
  </p:clrMapOvr>
  <p:transition spd="med">
    <p:checker dir="ver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548680"/>
            <a:ext cx="8877581"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Anı: </a:t>
            </a:r>
            <a:endParaRPr lang="tr-TR" sz="2800" dirty="0" smtClean="0">
              <a:latin typeface="+mj-lt"/>
            </a:endParaRPr>
          </a:p>
          <a:p>
            <a:r>
              <a:rPr lang="tr-TR" sz="2800" i="1" dirty="0" smtClean="0">
                <a:latin typeface="+mj-lt"/>
              </a:rPr>
              <a:t>Ruşen </a:t>
            </a:r>
            <a:r>
              <a:rPr lang="tr-TR" sz="2800" i="1" dirty="0">
                <a:latin typeface="+mj-lt"/>
              </a:rPr>
              <a:t>Eşref, Falih Rıfkı, Yusuf Ziya Ortaç, Oktay Akbal, Yahya Kemal, Vedat Nedim Tör, Salah Birsel, Halikarnas Balıkçısı</a:t>
            </a:r>
            <a:endParaRPr lang="en-US" sz="2800" dirty="0">
              <a:latin typeface="+mj-lt"/>
            </a:endParaRPr>
          </a:p>
          <a:p>
            <a:r>
              <a:rPr lang="tr-TR" sz="2800" dirty="0">
                <a:latin typeface="+mj-lt"/>
              </a:rPr>
              <a:t> </a:t>
            </a:r>
            <a:endParaRPr lang="en-US" sz="2800" dirty="0">
              <a:latin typeface="+mj-lt"/>
            </a:endParaRPr>
          </a:p>
          <a:p>
            <a:r>
              <a:rPr lang="tr-TR" sz="2800" dirty="0">
                <a:latin typeface="+mj-lt"/>
              </a:rPr>
              <a:t>Fıkra: </a:t>
            </a:r>
            <a:endParaRPr lang="tr-TR" sz="2800" dirty="0" smtClean="0">
              <a:latin typeface="+mj-lt"/>
            </a:endParaRPr>
          </a:p>
          <a:p>
            <a:r>
              <a:rPr lang="tr-TR" sz="2800" i="1" dirty="0" smtClean="0">
                <a:latin typeface="+mj-lt"/>
              </a:rPr>
              <a:t>Peyami </a:t>
            </a:r>
            <a:r>
              <a:rPr lang="tr-TR" sz="2800" i="1" dirty="0">
                <a:latin typeface="+mj-lt"/>
              </a:rPr>
              <a:t>Safa, Falih Rıfkı, Yusuf Ziya, Burhan Felek, Necip Fazıl, Çetin Altan, Abdi İpekçi, Uğur Mumcu, İlhan Selçuk</a:t>
            </a:r>
            <a:endParaRPr lang="en-US" sz="2800" dirty="0">
              <a:latin typeface="+mj-lt"/>
            </a:endParaRPr>
          </a:p>
          <a:p>
            <a:r>
              <a:rPr lang="tr-TR" sz="2800" dirty="0">
                <a:latin typeface="+mj-lt"/>
              </a:rPr>
              <a:t> </a:t>
            </a:r>
            <a:endParaRPr lang="en-US" sz="2800" dirty="0">
              <a:latin typeface="+mj-lt"/>
            </a:endParaRPr>
          </a:p>
          <a:p>
            <a:r>
              <a:rPr lang="tr-TR" sz="2800" dirty="0">
                <a:latin typeface="+mj-lt"/>
              </a:rPr>
              <a:t>Eleştiri: </a:t>
            </a:r>
            <a:endParaRPr lang="tr-TR" sz="2800" dirty="0" smtClean="0">
              <a:latin typeface="+mj-lt"/>
            </a:endParaRPr>
          </a:p>
          <a:p>
            <a:r>
              <a:rPr lang="tr-TR" sz="2800" i="1" dirty="0" smtClean="0">
                <a:latin typeface="+mj-lt"/>
              </a:rPr>
              <a:t>Mehmet </a:t>
            </a:r>
            <a:r>
              <a:rPr lang="tr-TR" sz="2800" i="1" dirty="0">
                <a:latin typeface="+mj-lt"/>
              </a:rPr>
              <a:t>Kaplan, Fethi Naci, Asım Bezirci, Tahir Alangu, Berna Moran, Fahir Onger, Mehmet Fuat, Mehmet H. Doğan, Adnan Binyazar, Semih Gümüş, Muzaffer Erdost, Gürsel Aytaç, Adnan Benk</a:t>
            </a:r>
            <a:endParaRPr lang="en-US" sz="2800" dirty="0">
              <a:latin typeface="+mj-lt"/>
            </a:endParaRPr>
          </a:p>
          <a:p>
            <a:r>
              <a:rPr lang="tr-TR" sz="2800" dirty="0">
                <a:latin typeface="+mj-lt"/>
              </a:rPr>
              <a:t> </a:t>
            </a:r>
            <a:endParaRPr lang="en-US" sz="2800" dirty="0">
              <a:latin typeface="+mj-lt"/>
            </a:endParaRPr>
          </a:p>
          <a:p>
            <a:r>
              <a:rPr lang="tr-TR" sz="2800" dirty="0">
                <a:latin typeface="+mj-lt"/>
              </a:rPr>
              <a:t> </a:t>
            </a:r>
            <a:endParaRPr lang="en-US" sz="2800" dirty="0">
              <a:latin typeface="+mj-lt"/>
            </a:endParaRPr>
          </a:p>
          <a:p>
            <a:r>
              <a:rPr lang="tr-TR" sz="2800" dirty="0">
                <a:latin typeface="+mj-lt"/>
              </a:rPr>
              <a:t> </a:t>
            </a:r>
            <a:endParaRPr lang="en-US" sz="2800" dirty="0">
              <a:latin typeface="+mj-lt"/>
            </a:endParaRPr>
          </a:p>
        </p:txBody>
      </p:sp>
    </p:spTree>
    <p:extLst>
      <p:ext uri="{BB962C8B-B14F-4D97-AF65-F5344CB8AC3E}">
        <p14:creationId xmlns:p14="http://schemas.microsoft.com/office/powerpoint/2010/main" val="3481077420"/>
      </p:ext>
    </p:extLst>
  </p:cSld>
  <p:clrMapOvr>
    <a:masterClrMapping/>
  </p:clrMapOvr>
  <p:transition spd="med">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51520" y="1124744"/>
            <a:ext cx="8640960"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100" dirty="0" smtClean="0">
                <a:solidFill>
                  <a:srgbClr val="FF0000"/>
                </a:solidFill>
                <a:latin typeface="Times New Roman" pitchFamily="18" charset="0"/>
                <a:cs typeface="Times New Roman" pitchFamily="18" charset="0"/>
              </a:rPr>
              <a:t>9</a:t>
            </a:r>
            <a:r>
              <a:rPr lang="tr-TR" sz="3100" dirty="0" smtClean="0">
                <a:solidFill>
                  <a:srgbClr val="0000FF"/>
                </a:solidFill>
                <a:latin typeface="Times New Roman" pitchFamily="18" charset="0"/>
                <a:cs typeface="Times New Roman" pitchFamily="18" charset="0"/>
              </a:rPr>
              <a:t>)</a:t>
            </a:r>
            <a:r>
              <a:rPr lang="tr-TR" sz="3100" dirty="0" smtClean="0">
                <a:latin typeface="Times New Roman" pitchFamily="18" charset="0"/>
                <a:cs typeface="Times New Roman" pitchFamily="18" charset="0"/>
              </a:rPr>
              <a:t> </a:t>
            </a:r>
            <a:r>
              <a:rPr lang="tr-TR" sz="3100" b="0" dirty="0" smtClean="0">
                <a:latin typeface="Times New Roman" pitchFamily="18" charset="0"/>
                <a:cs typeface="Times New Roman" pitchFamily="18" charset="0"/>
              </a:rPr>
              <a:t>Dil </a:t>
            </a:r>
            <a:r>
              <a:rPr lang="tr-TR" sz="3100" b="0" dirty="0">
                <a:latin typeface="Times New Roman" pitchFamily="18" charset="0"/>
                <a:cs typeface="Times New Roman" pitchFamily="18" charset="0"/>
              </a:rPr>
              <a:t>bakımından Servet-i </a:t>
            </a:r>
            <a:r>
              <a:rPr lang="tr-TR" sz="3100" b="0" dirty="0" err="1">
                <a:latin typeface="Times New Roman" pitchFamily="18" charset="0"/>
                <a:cs typeface="Times New Roman" pitchFamily="18" charset="0"/>
              </a:rPr>
              <a:t>Fünûn'un</a:t>
            </a:r>
            <a:r>
              <a:rPr lang="tr-TR" sz="3100" b="0" dirty="0">
                <a:latin typeface="Times New Roman" pitchFamily="18" charset="0"/>
                <a:cs typeface="Times New Roman" pitchFamily="18" charset="0"/>
              </a:rPr>
              <a:t> devamıdır. Arapça ve Farsça kelime ve tamlamalarla dolu, günlük dilden uzak ve kapalı bir şiir dili oluşturmuşlardır.</a:t>
            </a:r>
          </a:p>
          <a:p>
            <a:endParaRPr lang="tr-TR" sz="3100" b="0" dirty="0">
              <a:latin typeface="Times New Roman" pitchFamily="18" charset="0"/>
              <a:cs typeface="Times New Roman" pitchFamily="18" charset="0"/>
            </a:endParaRPr>
          </a:p>
          <a:p>
            <a:r>
              <a:rPr lang="tr-TR" sz="3100" dirty="0" smtClean="0">
                <a:solidFill>
                  <a:srgbClr val="FF0000"/>
                </a:solidFill>
                <a:latin typeface="Times New Roman" pitchFamily="18" charset="0"/>
                <a:cs typeface="Times New Roman" pitchFamily="18" charset="0"/>
              </a:rPr>
              <a:t>10</a:t>
            </a:r>
            <a:r>
              <a:rPr lang="tr-TR" sz="3100" dirty="0" smtClean="0">
                <a:solidFill>
                  <a:srgbClr val="0000FF"/>
                </a:solidFill>
                <a:latin typeface="Times New Roman" pitchFamily="18" charset="0"/>
                <a:cs typeface="Times New Roman" pitchFamily="18" charset="0"/>
              </a:rPr>
              <a:t>)</a:t>
            </a:r>
            <a:r>
              <a:rPr lang="tr-TR" sz="3100" dirty="0" smtClean="0">
                <a:latin typeface="Times New Roman" pitchFamily="18" charset="0"/>
                <a:cs typeface="Times New Roman" pitchFamily="18" charset="0"/>
              </a:rPr>
              <a:t> </a:t>
            </a:r>
            <a:r>
              <a:rPr lang="tr-TR" sz="3100" b="0" dirty="0" smtClean="0">
                <a:latin typeface="Times New Roman" pitchFamily="18" charset="0"/>
                <a:cs typeface="Times New Roman" pitchFamily="18" charset="0"/>
              </a:rPr>
              <a:t>Aruz </a:t>
            </a:r>
            <a:r>
              <a:rPr lang="tr-TR" sz="3100" b="0" dirty="0">
                <a:latin typeface="Times New Roman" pitchFamily="18" charset="0"/>
                <a:cs typeface="Times New Roman" pitchFamily="18" charset="0"/>
              </a:rPr>
              <a:t>veznini kullanarak serbest müstezat türünü daha da geliştirmişlerdir.</a:t>
            </a:r>
          </a:p>
          <a:p>
            <a:endParaRPr lang="tr-TR" sz="3100" b="0" dirty="0">
              <a:latin typeface="Times New Roman" pitchFamily="18" charset="0"/>
              <a:cs typeface="Times New Roman" pitchFamily="18" charset="0"/>
            </a:endParaRPr>
          </a:p>
          <a:p>
            <a:r>
              <a:rPr lang="tr-TR" sz="3100" dirty="0" smtClean="0">
                <a:solidFill>
                  <a:srgbClr val="FF0000"/>
                </a:solidFill>
                <a:latin typeface="Times New Roman" pitchFamily="18" charset="0"/>
                <a:cs typeface="Times New Roman" pitchFamily="18" charset="0"/>
              </a:rPr>
              <a:t>11</a:t>
            </a:r>
            <a:r>
              <a:rPr lang="tr-TR" sz="3100" dirty="0" smtClean="0">
                <a:solidFill>
                  <a:srgbClr val="0000FF"/>
                </a:solidFill>
                <a:latin typeface="Times New Roman" pitchFamily="18" charset="0"/>
                <a:cs typeface="Times New Roman" pitchFamily="18" charset="0"/>
              </a:rPr>
              <a:t>)</a:t>
            </a:r>
            <a:r>
              <a:rPr lang="tr-TR" sz="3100" dirty="0" smtClean="0">
                <a:latin typeface="Times New Roman" pitchFamily="18" charset="0"/>
                <a:cs typeface="Times New Roman" pitchFamily="18" charset="0"/>
              </a:rPr>
              <a:t> </a:t>
            </a:r>
            <a:r>
              <a:rPr lang="tr-TR" sz="3100" b="0" dirty="0" err="1" smtClean="0">
                <a:latin typeface="Times New Roman" pitchFamily="18" charset="0"/>
                <a:cs typeface="Times New Roman" pitchFamily="18" charset="0"/>
              </a:rPr>
              <a:t>Fecr</a:t>
            </a:r>
            <a:r>
              <a:rPr lang="tr-TR" sz="3100" b="0" dirty="0" smtClean="0">
                <a:latin typeface="Times New Roman" pitchFamily="18" charset="0"/>
                <a:cs typeface="Times New Roman" pitchFamily="18" charset="0"/>
              </a:rPr>
              <a:t>-i </a:t>
            </a:r>
            <a:r>
              <a:rPr lang="tr-TR" sz="3100" b="0" dirty="0" err="1">
                <a:latin typeface="Times New Roman" pitchFamily="18" charset="0"/>
                <a:cs typeface="Times New Roman" pitchFamily="18" charset="0"/>
              </a:rPr>
              <a:t>Aticiler</a:t>
            </a:r>
            <a:r>
              <a:rPr lang="tr-TR" sz="3100" b="0" dirty="0">
                <a:latin typeface="Times New Roman" pitchFamily="18" charset="0"/>
                <a:cs typeface="Times New Roman" pitchFamily="18" charset="0"/>
              </a:rPr>
              <a:t> tiyatro ile yakından ilgilenmişlerdir.</a:t>
            </a:r>
            <a:br>
              <a:rPr lang="tr-TR" sz="3100" b="0" dirty="0">
                <a:latin typeface="Times New Roman" pitchFamily="18" charset="0"/>
                <a:cs typeface="Times New Roman" pitchFamily="18" charset="0"/>
              </a:rPr>
            </a:br>
            <a:endParaRPr lang="tr-TR" sz="3100" b="0" dirty="0">
              <a:latin typeface="Times New Roman" pitchFamily="18" charset="0"/>
              <a:cs typeface="Times New Roman" pitchFamily="18" charset="0"/>
            </a:endParaRPr>
          </a:p>
        </p:txBody>
      </p:sp>
    </p:spTree>
    <p:extLst>
      <p:ext uri="{BB962C8B-B14F-4D97-AF65-F5344CB8AC3E}">
        <p14:creationId xmlns:p14="http://schemas.microsoft.com/office/powerpoint/2010/main" val="1881915511"/>
      </p:ext>
    </p:extLst>
  </p:cSld>
  <p:clrMapOvr>
    <a:masterClrMapping/>
  </p:clrMapOvr>
  <p:transition spd="med">
    <p:checker dir="ver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66419" y="1556213"/>
            <a:ext cx="887758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 </a:t>
            </a:r>
            <a:endParaRPr lang="en-US" sz="2800" dirty="0">
              <a:latin typeface="+mj-lt"/>
            </a:endParaRPr>
          </a:p>
          <a:p>
            <a:r>
              <a:rPr lang="tr-TR" sz="2800" dirty="0">
                <a:latin typeface="+mj-lt"/>
              </a:rPr>
              <a:t>Günlük: </a:t>
            </a:r>
            <a:endParaRPr lang="tr-TR" sz="2800" dirty="0" smtClean="0">
              <a:latin typeface="+mj-lt"/>
            </a:endParaRPr>
          </a:p>
          <a:p>
            <a:r>
              <a:rPr lang="tr-TR" sz="2800" i="1" dirty="0" smtClean="0">
                <a:latin typeface="+mj-lt"/>
              </a:rPr>
              <a:t>Nurullah </a:t>
            </a:r>
            <a:r>
              <a:rPr lang="tr-TR" sz="2800" i="1" dirty="0">
                <a:latin typeface="+mj-lt"/>
              </a:rPr>
              <a:t>Ataç, Salah Birsel, Oktay Akbal, Tomris Uyar, Muzaffer Buyrukçu, Mehmet Şeyda</a:t>
            </a:r>
            <a:endParaRPr lang="en-US" sz="2800" dirty="0">
              <a:latin typeface="+mj-lt"/>
            </a:endParaRPr>
          </a:p>
          <a:p>
            <a:r>
              <a:rPr lang="tr-TR" sz="2800" dirty="0">
                <a:latin typeface="+mj-lt"/>
              </a:rPr>
              <a:t> </a:t>
            </a:r>
            <a:endParaRPr lang="en-US" sz="2800" dirty="0">
              <a:latin typeface="+mj-lt"/>
            </a:endParaRPr>
          </a:p>
        </p:txBody>
      </p:sp>
    </p:spTree>
    <p:extLst>
      <p:ext uri="{BB962C8B-B14F-4D97-AF65-F5344CB8AC3E}">
        <p14:creationId xmlns:p14="http://schemas.microsoft.com/office/powerpoint/2010/main" val="2500426433"/>
      </p:ext>
    </p:extLst>
  </p:cSld>
  <p:clrMapOvr>
    <a:masterClrMapping/>
  </p:clrMapOvr>
  <p:transition spd="med">
    <p:checker dir="ver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70580" y="1844245"/>
            <a:ext cx="887758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285750" lvl="0" indent="-285750">
              <a:buFont typeface="Arial" panose="020B0604020202020204" pitchFamily="34" charset="0"/>
              <a:buChar char="•"/>
            </a:pPr>
            <a:r>
              <a:rPr lang="tr-TR" sz="2800" dirty="0">
                <a:latin typeface="+mj-lt"/>
              </a:rPr>
              <a:t>Deneme ve eleştiri türünde usta bir isimdir.</a:t>
            </a:r>
            <a:endParaRPr lang="en-US" sz="2800" dirty="0">
              <a:latin typeface="+mj-lt"/>
            </a:endParaRPr>
          </a:p>
          <a:p>
            <a:pPr marL="285750" lvl="0" indent="-285750">
              <a:buFont typeface="Arial" panose="020B0604020202020204" pitchFamily="34" charset="0"/>
              <a:buChar char="•"/>
            </a:pPr>
            <a:r>
              <a:rPr lang="tr-TR" sz="2800" dirty="0">
                <a:latin typeface="+mj-lt"/>
              </a:rPr>
              <a:t>Batılı anlamda ilk deneme ve eleştiri yazılarının yazarıdır.</a:t>
            </a:r>
            <a:endParaRPr lang="en-US" sz="2800" dirty="0">
              <a:latin typeface="+mj-lt"/>
            </a:endParaRPr>
          </a:p>
          <a:p>
            <a:pPr marL="285750" lvl="0" indent="-285750">
              <a:buFont typeface="Arial" panose="020B0604020202020204" pitchFamily="34" charset="0"/>
              <a:buChar char="•"/>
            </a:pPr>
            <a:r>
              <a:rPr lang="tr-TR" sz="2800" dirty="0">
                <a:latin typeface="+mj-lt"/>
              </a:rPr>
              <a:t>1940’tan sonraki yazılarında Türkçeyi özleştirme çabası öne çıkar.</a:t>
            </a:r>
            <a:endParaRPr lang="en-US" sz="2800" dirty="0">
              <a:latin typeface="+mj-lt"/>
            </a:endParaRPr>
          </a:p>
          <a:p>
            <a:r>
              <a:rPr lang="tr-TR" sz="2800" dirty="0">
                <a:latin typeface="+mj-lt"/>
              </a:rPr>
              <a:t> </a:t>
            </a:r>
            <a:endParaRPr lang="en-US" sz="2800" dirty="0">
              <a:latin typeface="+mj-lt"/>
            </a:endParaRPr>
          </a:p>
          <a:p>
            <a:r>
              <a:rPr lang="tr-TR" sz="2800" dirty="0">
                <a:solidFill>
                  <a:srgbClr val="0000FF"/>
                </a:solidFill>
                <a:latin typeface="+mj-lt"/>
              </a:rPr>
              <a:t>Eserleri:</a:t>
            </a:r>
            <a:endParaRPr lang="en-US" sz="2800" dirty="0">
              <a:solidFill>
                <a:srgbClr val="0000FF"/>
              </a:solidFill>
              <a:latin typeface="+mj-lt"/>
            </a:endParaRPr>
          </a:p>
          <a:p>
            <a:r>
              <a:rPr lang="tr-TR" sz="2800" dirty="0">
                <a:latin typeface="+mj-lt"/>
              </a:rPr>
              <a:t>Deneme-Eleştiri: </a:t>
            </a:r>
            <a:r>
              <a:rPr lang="tr-TR" sz="2800" i="1" dirty="0">
                <a:latin typeface="+mj-lt"/>
              </a:rPr>
              <a:t>Günlerin Getirdiği, Karalama Defteri, Sözden Söze, Ararken, Diyelim, Söz Arasında, Okuruma Mektuplar</a:t>
            </a:r>
            <a:endParaRPr lang="en-US" sz="2800" dirty="0">
              <a:latin typeface="+mj-lt"/>
            </a:endParaRPr>
          </a:p>
          <a:p>
            <a:r>
              <a:rPr lang="tr-TR" sz="2800" dirty="0">
                <a:latin typeface="+mj-lt"/>
              </a:rPr>
              <a:t>Günlük: </a:t>
            </a:r>
            <a:r>
              <a:rPr lang="tr-TR" sz="2800" i="1" dirty="0">
                <a:latin typeface="+mj-lt"/>
              </a:rPr>
              <a:t>Günce</a:t>
            </a:r>
            <a:endParaRPr lang="en-US" sz="2800" dirty="0">
              <a:latin typeface="+mj-lt"/>
            </a:endParaRPr>
          </a:p>
        </p:txBody>
      </p:sp>
      <p:sp>
        <p:nvSpPr>
          <p:cNvPr id="3" name="Rectangle 2"/>
          <p:cNvSpPr txBox="1">
            <a:spLocks noChangeArrowheads="1"/>
          </p:cNvSpPr>
          <p:nvPr/>
        </p:nvSpPr>
        <p:spPr bwMode="auto">
          <a:xfrm>
            <a:off x="1691680" y="476672"/>
            <a:ext cx="6192689"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solidFill>
                  <a:srgbClr val="FF0000"/>
                </a:solidFill>
              </a:rPr>
              <a:t>NURULLAH ATAÇ (1898-1957)</a:t>
            </a:r>
            <a:endParaRPr lang="en-US" sz="3200" dirty="0">
              <a:solidFill>
                <a:srgbClr val="FF0000"/>
              </a:solidFill>
            </a:endParaRPr>
          </a:p>
        </p:txBody>
      </p:sp>
    </p:spTree>
    <p:extLst>
      <p:ext uri="{BB962C8B-B14F-4D97-AF65-F5344CB8AC3E}">
        <p14:creationId xmlns:p14="http://schemas.microsoft.com/office/powerpoint/2010/main" val="3804631038"/>
      </p:ext>
    </p:extLst>
  </p:cSld>
  <p:clrMapOvr>
    <a:masterClrMapping/>
  </p:clrMapOvr>
  <p:transition spd="med">
    <p:checker dir="ver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980728"/>
            <a:ext cx="8549892"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smtClean="0"/>
              <a:t>Deneme </a:t>
            </a:r>
            <a:r>
              <a:rPr lang="tr-TR" sz="2800" dirty="0"/>
              <a:t>ve eleştiriyle tanınmıştır.</a:t>
            </a:r>
            <a:endParaRPr lang="en-US" sz="2800" dirty="0"/>
          </a:p>
          <a:p>
            <a:pPr marL="457200" lvl="0" indent="-457200">
              <a:buFont typeface="Arial" panose="020B0604020202020204" pitchFamily="34" charset="0"/>
              <a:buChar char="•"/>
            </a:pPr>
            <a:r>
              <a:rPr lang="tr-TR" sz="2800" dirty="0"/>
              <a:t>Sanat, estetik, resim ve felsefe alanlarında eserler vermiştir.</a:t>
            </a:r>
            <a:endParaRPr lang="en-US" sz="2800" dirty="0"/>
          </a:p>
          <a:p>
            <a:pPr marL="457200" lvl="0" indent="-457200">
              <a:buFont typeface="Arial" panose="020B0604020202020204" pitchFamily="34" charset="0"/>
              <a:buChar char="•"/>
            </a:pPr>
            <a:r>
              <a:rPr lang="tr-TR" sz="2800" dirty="0"/>
              <a:t>Düşüncelerini açık ve yalın bir anlatımla kaleme almıştır.</a:t>
            </a:r>
            <a:endParaRPr lang="en-US" sz="2800" dirty="0"/>
          </a:p>
          <a:p>
            <a:pPr marL="457200" indent="-457200">
              <a:buFont typeface="Arial" panose="020B0604020202020204" pitchFamily="34" charset="0"/>
              <a:buChar char="•"/>
            </a:pPr>
            <a:r>
              <a:rPr lang="tr-TR" sz="2800" dirty="0"/>
              <a:t> </a:t>
            </a:r>
            <a:endParaRPr lang="en-US" sz="2800" dirty="0"/>
          </a:p>
          <a:p>
            <a:r>
              <a:rPr lang="tr-TR" sz="2800" dirty="0" smtClean="0">
                <a:solidFill>
                  <a:srgbClr val="0000FF"/>
                </a:solidFill>
                <a:latin typeface="+mj-lt"/>
              </a:rPr>
              <a:t>Eserleri:</a:t>
            </a:r>
          </a:p>
          <a:p>
            <a:r>
              <a:rPr lang="tr-TR" sz="2800" dirty="0"/>
              <a:t>Deneme: Günlerin Götürdüğü, Edebiyat Konuşmaları, Edebiyat Üzerine, Düşün Payı, Yokuşa Doğru, Şiir Üzerine Düşünceler, Denemeler</a:t>
            </a:r>
            <a:endParaRPr lang="en-US" sz="2800" dirty="0"/>
          </a:p>
          <a:p>
            <a:r>
              <a:rPr lang="tr-TR" sz="2800" dirty="0"/>
              <a:t>İnceleme-Araştırma: Ahmet Haşim ve Sembolizm, Sanat Felsefesi, Edebiyatta Akımlar</a:t>
            </a:r>
            <a:endParaRPr lang="en-US" sz="2800" dirty="0"/>
          </a:p>
          <a:p>
            <a:endParaRPr lang="en-US" sz="4000" dirty="0">
              <a:solidFill>
                <a:srgbClr val="0000FF"/>
              </a:solidFill>
              <a:latin typeface="+mj-lt"/>
            </a:endParaRPr>
          </a:p>
        </p:txBody>
      </p:sp>
      <p:sp>
        <p:nvSpPr>
          <p:cNvPr id="3" name="Rectangle 2"/>
          <p:cNvSpPr txBox="1">
            <a:spLocks noChangeArrowheads="1"/>
          </p:cNvSpPr>
          <p:nvPr/>
        </p:nvSpPr>
        <p:spPr bwMode="auto">
          <a:xfrm>
            <a:off x="971600" y="193567"/>
            <a:ext cx="6984777"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solidFill>
                  <a:srgbClr val="FF0000"/>
                </a:solidFill>
              </a:rPr>
              <a:t>SUUT KEMAL YETKİN (1903-1980)</a:t>
            </a:r>
            <a:endParaRPr lang="en-US" sz="3200" dirty="0">
              <a:solidFill>
                <a:srgbClr val="FF0000"/>
              </a:solidFill>
            </a:endParaRPr>
          </a:p>
        </p:txBody>
      </p:sp>
    </p:spTree>
    <p:extLst>
      <p:ext uri="{BB962C8B-B14F-4D97-AF65-F5344CB8AC3E}">
        <p14:creationId xmlns:p14="http://schemas.microsoft.com/office/powerpoint/2010/main" val="3967976344"/>
      </p:ext>
    </p:extLst>
  </p:cSld>
  <p:clrMapOvr>
    <a:masterClrMapping/>
  </p:clrMapOvr>
  <p:transition spd="med">
    <p:checker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70581" y="1413359"/>
            <a:ext cx="847788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smtClean="0"/>
              <a:t>Milli </a:t>
            </a:r>
            <a:r>
              <a:rPr lang="tr-TR" sz="2800" dirty="0"/>
              <a:t>mücadeleye destek veren önemli yazarlardandır.</a:t>
            </a:r>
            <a:endParaRPr lang="en-US" sz="2800" dirty="0"/>
          </a:p>
          <a:p>
            <a:pPr marL="457200" lvl="0" indent="-457200">
              <a:buFont typeface="Arial" panose="020B0604020202020204" pitchFamily="34" charset="0"/>
              <a:buChar char="•"/>
            </a:pPr>
            <a:r>
              <a:rPr lang="tr-TR" sz="2800" dirty="0"/>
              <a:t>“İzmir’e Doğru” ve “Açıksöz” gazetelerinde başyazarlık yapmıştır.</a:t>
            </a:r>
            <a:endParaRPr lang="en-US" sz="2800" dirty="0"/>
          </a:p>
          <a:p>
            <a:pPr marL="457200" lvl="0" indent="-457200">
              <a:buFont typeface="Arial" panose="020B0604020202020204" pitchFamily="34" charset="0"/>
              <a:buChar char="•"/>
            </a:pPr>
            <a:r>
              <a:rPr lang="tr-TR" sz="2800" dirty="0"/>
              <a:t>Türk edebiyatı tarihi, anı, gezi yazısı gibi türlerde eserler vermiştir.</a:t>
            </a:r>
            <a:endParaRPr lang="en-US" sz="2800" dirty="0"/>
          </a:p>
          <a:p>
            <a:r>
              <a:rPr lang="tr-TR" sz="2800" dirty="0"/>
              <a:t> </a:t>
            </a:r>
            <a:endParaRPr lang="en-US" sz="2800" dirty="0"/>
          </a:p>
          <a:p>
            <a:r>
              <a:rPr lang="tr-TR" sz="2800" dirty="0">
                <a:solidFill>
                  <a:srgbClr val="0000FF"/>
                </a:solidFill>
              </a:rPr>
              <a:t>Eserleri:</a:t>
            </a:r>
            <a:endParaRPr lang="en-US" sz="2800" dirty="0">
              <a:solidFill>
                <a:srgbClr val="0000FF"/>
              </a:solidFill>
            </a:endParaRPr>
          </a:p>
          <a:p>
            <a:r>
              <a:rPr lang="tr-TR" sz="2800" dirty="0"/>
              <a:t>Edebiyat Tarihi – İnceleme: Türk Teceddüt Tarihi, Avrupa Edebiyatı ve Biz, Edebiyat Bilgileri</a:t>
            </a:r>
            <a:endParaRPr lang="en-US" sz="2800" dirty="0"/>
          </a:p>
          <a:p>
            <a:r>
              <a:rPr lang="tr-TR" sz="2800" dirty="0"/>
              <a:t>Gezi Yazısı: Tuna’dan Batı’ya Yurttan Yazılar</a:t>
            </a:r>
            <a:endParaRPr lang="en-US" sz="2800" dirty="0"/>
          </a:p>
          <a:p>
            <a:r>
              <a:rPr lang="tr-TR" sz="2800" dirty="0"/>
              <a:t>Anı: O Zamanlar</a:t>
            </a:r>
            <a:endParaRPr lang="en-US" sz="2800" dirty="0"/>
          </a:p>
        </p:txBody>
      </p:sp>
      <p:sp>
        <p:nvSpPr>
          <p:cNvPr id="3" name="Rectangle 2"/>
          <p:cNvSpPr txBox="1">
            <a:spLocks noChangeArrowheads="1"/>
          </p:cNvSpPr>
          <p:nvPr/>
        </p:nvSpPr>
        <p:spPr bwMode="auto">
          <a:xfrm>
            <a:off x="874262" y="476672"/>
            <a:ext cx="7848873"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600" dirty="0">
                <a:solidFill>
                  <a:srgbClr val="FF0000"/>
                </a:solidFill>
              </a:rPr>
              <a:t>İSMAİL HABİP SEVÜK (1892-1954</a:t>
            </a:r>
            <a:r>
              <a:rPr lang="tr-TR"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1411903537"/>
      </p:ext>
    </p:extLst>
  </p:cSld>
  <p:clrMapOvr>
    <a:masterClrMapping/>
  </p:clrMapOvr>
  <p:transition spd="med">
    <p:checker dir="ver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70580" y="1844245"/>
            <a:ext cx="887758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285750" lvl="0" indent="-285750">
              <a:buFont typeface="Arial" panose="020B0604020202020204" pitchFamily="34" charset="0"/>
              <a:buChar char="•"/>
            </a:pPr>
            <a:r>
              <a:rPr lang="tr-TR" sz="2800" b="0" dirty="0" smtClean="0"/>
              <a:t>Deneme </a:t>
            </a:r>
            <a:r>
              <a:rPr lang="tr-TR" sz="2800" b="0" dirty="0"/>
              <a:t>türünün usta isimlerindendir.</a:t>
            </a:r>
            <a:endParaRPr lang="en-US" sz="2800" b="0" dirty="0"/>
          </a:p>
          <a:p>
            <a:pPr marL="285750" lvl="0" indent="-285750">
              <a:buFont typeface="Arial" panose="020B0604020202020204" pitchFamily="34" charset="0"/>
              <a:buChar char="•"/>
            </a:pPr>
            <a:r>
              <a:rPr lang="tr-TR" sz="2800" b="0" dirty="0"/>
              <a:t>Denemeleri dışında, edebiyat tarihi, felsefe, tarih çalışmaları ve çevirileri de vardır.</a:t>
            </a:r>
            <a:endParaRPr lang="en-US" sz="2800" b="0" dirty="0"/>
          </a:p>
          <a:p>
            <a:r>
              <a:rPr lang="tr-TR" sz="2800" b="0" dirty="0"/>
              <a:t> </a:t>
            </a:r>
            <a:endParaRPr lang="en-US" sz="2800" b="0" dirty="0"/>
          </a:p>
          <a:p>
            <a:r>
              <a:rPr lang="tr-TR" sz="2800" dirty="0" smtClean="0">
                <a:solidFill>
                  <a:srgbClr val="0000FF"/>
                </a:solidFill>
                <a:latin typeface="+mj-lt"/>
              </a:rPr>
              <a:t>Eserleri</a:t>
            </a:r>
            <a:r>
              <a:rPr lang="tr-TR" sz="2800" dirty="0">
                <a:solidFill>
                  <a:srgbClr val="0000FF"/>
                </a:solidFill>
                <a:latin typeface="+mj-lt"/>
              </a:rPr>
              <a:t>:</a:t>
            </a:r>
            <a:endParaRPr lang="en-US" sz="2800" dirty="0">
              <a:solidFill>
                <a:srgbClr val="0000FF"/>
              </a:solidFill>
              <a:latin typeface="+mj-lt"/>
            </a:endParaRPr>
          </a:p>
          <a:p>
            <a:r>
              <a:rPr lang="tr-TR" sz="2800" b="0" dirty="0"/>
              <a:t>Deneme: Bu Ülke, Mağaradakiler</a:t>
            </a:r>
            <a:endParaRPr lang="en-US" sz="2800" b="0" dirty="0"/>
          </a:p>
          <a:p>
            <a:r>
              <a:rPr lang="tr-TR" sz="2800" b="0" dirty="0"/>
              <a:t>Araştırıma-İnceleme: Umrandan Uygarlığa, Kırk Ambar, Bir Dünyanın Eşiğinde</a:t>
            </a:r>
            <a:endParaRPr lang="en-US" sz="2800" b="0" dirty="0"/>
          </a:p>
          <a:p>
            <a:r>
              <a:rPr lang="tr-TR" sz="2800" b="0" dirty="0"/>
              <a:t> </a:t>
            </a:r>
            <a:endParaRPr lang="en-US" sz="2800" b="0" dirty="0"/>
          </a:p>
          <a:p>
            <a:r>
              <a:rPr lang="tr-TR" sz="2800" b="0" dirty="0"/>
              <a:t> </a:t>
            </a:r>
            <a:endParaRPr lang="en-US" sz="2800" b="0" dirty="0"/>
          </a:p>
        </p:txBody>
      </p:sp>
      <p:sp>
        <p:nvSpPr>
          <p:cNvPr id="3" name="Rectangle 2"/>
          <p:cNvSpPr txBox="1">
            <a:spLocks noChangeArrowheads="1"/>
          </p:cNvSpPr>
          <p:nvPr/>
        </p:nvSpPr>
        <p:spPr bwMode="auto">
          <a:xfrm>
            <a:off x="1691680" y="476672"/>
            <a:ext cx="6192689"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rPr>
              <a:t>CEMİL MERİÇ (1917-1987)</a:t>
            </a:r>
            <a:endParaRPr lang="en-US" sz="3200" dirty="0">
              <a:solidFill>
                <a:srgbClr val="FF0000"/>
              </a:solidFill>
            </a:endParaRPr>
          </a:p>
        </p:txBody>
      </p:sp>
    </p:spTree>
    <p:extLst>
      <p:ext uri="{BB962C8B-B14F-4D97-AF65-F5344CB8AC3E}">
        <p14:creationId xmlns:p14="http://schemas.microsoft.com/office/powerpoint/2010/main" val="1829820909"/>
      </p:ext>
    </p:extLst>
  </p:cSld>
  <p:clrMapOvr>
    <a:masterClrMapping/>
  </p:clrMapOvr>
  <p:transition spd="med">
    <p:checker dir="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70580" y="1844247"/>
            <a:ext cx="887758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t>Cumhuriyet döneminde şiirlerin genel özellikleri şunlardır:</a:t>
            </a:r>
            <a:endParaRPr lang="en-US" sz="2800" dirty="0"/>
          </a:p>
          <a:p>
            <a:r>
              <a:rPr lang="tr-TR" sz="2800" dirty="0"/>
              <a:t> </a:t>
            </a:r>
            <a:endParaRPr lang="en-US" sz="2800" dirty="0"/>
          </a:p>
          <a:p>
            <a:pPr lvl="0"/>
            <a:r>
              <a:rPr lang="tr-TR" sz="2800" dirty="0" smtClean="0"/>
              <a:t>1) Şiirlerde </a:t>
            </a:r>
            <a:r>
              <a:rPr lang="tr-TR" sz="2800" dirty="0"/>
              <a:t>kullanılan dil son derece sadedir.</a:t>
            </a:r>
            <a:endParaRPr lang="en-US" sz="2800" dirty="0"/>
          </a:p>
          <a:p>
            <a:pPr lvl="0"/>
            <a:r>
              <a:rPr lang="tr-TR" sz="2800" dirty="0" smtClean="0"/>
              <a:t>2) Şiirde </a:t>
            </a:r>
            <a:r>
              <a:rPr lang="tr-TR" sz="2800" dirty="0"/>
              <a:t>aruz ölçüsü yerine hece ölçüsü yaygınlaşmıştır.</a:t>
            </a:r>
            <a:endParaRPr lang="en-US" sz="2800" dirty="0"/>
          </a:p>
          <a:p>
            <a:pPr lvl="0"/>
            <a:r>
              <a:rPr lang="tr-TR" sz="2800" dirty="0" smtClean="0"/>
              <a:t>3) Ahmet </a:t>
            </a:r>
            <a:r>
              <a:rPr lang="tr-TR" sz="2800" dirty="0"/>
              <a:t>Haşim, Yahya Kemal aruzla şiir yazmaya devam etmiştir.</a:t>
            </a:r>
            <a:endParaRPr lang="en-US" sz="2800" dirty="0"/>
          </a:p>
          <a:p>
            <a:pPr lvl="0"/>
            <a:r>
              <a:rPr lang="tr-TR" sz="2800" dirty="0" smtClean="0"/>
              <a:t>4) Halk </a:t>
            </a:r>
            <a:r>
              <a:rPr lang="tr-TR" sz="2800" dirty="0"/>
              <a:t>şiiri geleneği, Cumhuriyet Dönemi şiiri için en önemli kaynak olmuştur.</a:t>
            </a:r>
            <a:endParaRPr lang="en-US" sz="2800" dirty="0"/>
          </a:p>
        </p:txBody>
      </p:sp>
      <p:sp>
        <p:nvSpPr>
          <p:cNvPr id="3" name="Rectangle 2"/>
          <p:cNvSpPr txBox="1">
            <a:spLocks noChangeArrowheads="1"/>
          </p:cNvSpPr>
          <p:nvPr/>
        </p:nvSpPr>
        <p:spPr bwMode="auto">
          <a:xfrm>
            <a:off x="532906" y="548680"/>
            <a:ext cx="835292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CUMHURİYET DÖNEMİNDE COŞKU VE HEYECANI DİLE GETİREN METİNLER (ŞİİRLER)</a:t>
            </a:r>
            <a:endParaRPr lang="en-US" sz="2800" dirty="0">
              <a:solidFill>
                <a:srgbClr val="FF0000"/>
              </a:solidFill>
            </a:endParaRPr>
          </a:p>
        </p:txBody>
      </p:sp>
    </p:spTree>
    <p:extLst>
      <p:ext uri="{BB962C8B-B14F-4D97-AF65-F5344CB8AC3E}">
        <p14:creationId xmlns:p14="http://schemas.microsoft.com/office/powerpoint/2010/main" val="2799995004"/>
      </p:ext>
    </p:extLst>
  </p:cSld>
  <p:clrMapOvr>
    <a:masterClrMapping/>
  </p:clrMapOvr>
  <p:transition spd="med">
    <p:checker dir="ver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6279" y="1267598"/>
            <a:ext cx="887758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t>5) Şiirlerde </a:t>
            </a:r>
            <a:r>
              <a:rPr lang="tr-TR" sz="2800" dirty="0"/>
              <a:t>hamasi (destansı) söyleyişler dikkati çeker.</a:t>
            </a:r>
            <a:endParaRPr lang="en-US" sz="2800" dirty="0"/>
          </a:p>
          <a:p>
            <a:pPr lvl="0"/>
            <a:r>
              <a:rPr lang="tr-TR" sz="2800" dirty="0" smtClean="0"/>
              <a:t>6) Gurbet </a:t>
            </a:r>
            <a:r>
              <a:rPr lang="tr-TR" sz="2800" dirty="0"/>
              <a:t>teması şiirlerde sıkça işlenmiştir.</a:t>
            </a:r>
            <a:endParaRPr lang="en-US" sz="2800" dirty="0"/>
          </a:p>
          <a:p>
            <a:pPr lvl="0"/>
            <a:r>
              <a:rPr lang="tr-TR" sz="2800" dirty="0" smtClean="0"/>
              <a:t>7) Ulus </a:t>
            </a:r>
            <a:r>
              <a:rPr lang="tr-TR" sz="2800" dirty="0"/>
              <a:t>sevgisi, yurdu tanıtma ve yüceltme coşkusu şiirlerde önemli yer tutar.</a:t>
            </a:r>
            <a:endParaRPr lang="en-US" sz="2800" dirty="0"/>
          </a:p>
          <a:p>
            <a:pPr lvl="0"/>
            <a:r>
              <a:rPr lang="tr-TR" sz="2800" dirty="0" smtClean="0"/>
              <a:t>8) Şiirde </a:t>
            </a:r>
            <a:r>
              <a:rPr lang="tr-TR" sz="2800" dirty="0"/>
              <a:t>biçim ve içerik açısından büyük değişiklikler olmuş, çeşitli şiir toplulukları ortaya çıkmıştır.</a:t>
            </a:r>
            <a:endParaRPr lang="en-US" sz="2800" dirty="0"/>
          </a:p>
          <a:p>
            <a:pPr lvl="0"/>
            <a:r>
              <a:rPr lang="tr-TR" sz="2800" dirty="0" smtClean="0"/>
              <a:t>9) Anadolu </a:t>
            </a:r>
            <a:r>
              <a:rPr lang="tr-TR" sz="2800" dirty="0"/>
              <a:t>insanı ve Anadolu’yu anlatan şiirler </a:t>
            </a:r>
            <a:r>
              <a:rPr lang="tr-TR" sz="2800" dirty="0" smtClean="0"/>
              <a:t>yazılmıştır</a:t>
            </a:r>
            <a:r>
              <a:rPr lang="tr-TR" sz="2800" dirty="0"/>
              <a:t>.</a:t>
            </a:r>
            <a:endParaRPr lang="tr-TR" sz="2800" dirty="0" smtClean="0"/>
          </a:p>
        </p:txBody>
      </p:sp>
    </p:spTree>
    <p:extLst>
      <p:ext uri="{BB962C8B-B14F-4D97-AF65-F5344CB8AC3E}">
        <p14:creationId xmlns:p14="http://schemas.microsoft.com/office/powerpoint/2010/main" val="3403042746"/>
      </p:ext>
    </p:extLst>
  </p:cSld>
  <p:clrMapOvr>
    <a:masterClrMapping/>
  </p:clrMapOvr>
  <p:transition spd="med">
    <p:checker dir="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66419" y="1268760"/>
            <a:ext cx="887758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t>10) Beş </a:t>
            </a:r>
            <a:r>
              <a:rPr lang="tr-TR" sz="2800" dirty="0"/>
              <a:t>Hececilerin izinden giden Kemalettin Kamu, Behçet Kemal, Ahmet Kutsi, Ömer Bedrettin gibi şairler duygusal bir anlatımla Anadolu’yu anlatmış, övmüşlerdir.</a:t>
            </a:r>
            <a:endParaRPr lang="en-US" sz="2800" dirty="0"/>
          </a:p>
          <a:p>
            <a:pPr lvl="0"/>
            <a:r>
              <a:rPr lang="tr-TR" sz="2800" dirty="0" smtClean="0"/>
              <a:t>11) Nazım </a:t>
            </a:r>
            <a:r>
              <a:rPr lang="tr-TR" sz="2800" dirty="0"/>
              <a:t>Hikmet, Ahmet Arif, Fazıl Hüsnü, Cahit Külebi gibi şairler Anadolu’yu gerçekçi biçimde anlatmıştır.</a:t>
            </a:r>
            <a:endParaRPr lang="en-US" sz="2800" dirty="0"/>
          </a:p>
          <a:p>
            <a:pPr lvl="0"/>
            <a:r>
              <a:rPr lang="tr-TR" sz="2800" dirty="0" smtClean="0"/>
              <a:t>12)1940’tan </a:t>
            </a:r>
            <a:r>
              <a:rPr lang="tr-TR" sz="2800" dirty="0"/>
              <a:t>sonra serbest şiir yaygınlaşmıştır.</a:t>
            </a:r>
            <a:endParaRPr lang="en-US" sz="2800" dirty="0"/>
          </a:p>
        </p:txBody>
      </p:sp>
    </p:spTree>
    <p:extLst>
      <p:ext uri="{BB962C8B-B14F-4D97-AF65-F5344CB8AC3E}">
        <p14:creationId xmlns:p14="http://schemas.microsoft.com/office/powerpoint/2010/main" val="495199692"/>
      </p:ext>
    </p:extLst>
  </p:cSld>
  <p:clrMapOvr>
    <a:masterClrMapping/>
  </p:clrMapOvr>
  <p:transition spd="med">
    <p:checker dir="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66419" y="1484784"/>
            <a:ext cx="887758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t>Türk edebiyatında “Saf Şiir” (Öz Şiir) eğilimi Ahmet Haşim’in “Şiir Hakkında Bazı Mülahazalar” adlı makalesiyle başlar.</a:t>
            </a:r>
            <a:endParaRPr lang="en-US" sz="2800" dirty="0"/>
          </a:p>
          <a:p>
            <a:r>
              <a:rPr lang="tr-TR" sz="2800" dirty="0"/>
              <a:t> </a:t>
            </a:r>
            <a:endParaRPr lang="en-US" sz="2800" dirty="0"/>
          </a:p>
          <a:p>
            <a:r>
              <a:rPr lang="tr-TR" sz="2800" dirty="0"/>
              <a:t>Sanatın bir form sorunu olduğuna inanan bu şairler için önemli olan iyi ve güzel şiir yazmaktır. Bu anlayışla kendilerine özgü özel bir imge düzeni oluştururlar. Özgün ve yaratıcı olan bu imgeler, dilin mantığına uygun ve dilin anlam alanını genişletip dile yeni olanaklar sunacak bir yapıya sahiptir. Dilde saflaşma düşüncesi, kendini rahat şiir yazma şeklinde başat öğe olarak gösterir. </a:t>
            </a:r>
            <a:endParaRPr lang="en-US" sz="2800" dirty="0"/>
          </a:p>
        </p:txBody>
      </p:sp>
      <p:sp>
        <p:nvSpPr>
          <p:cNvPr id="3" name="Rectangle 2"/>
          <p:cNvSpPr txBox="1">
            <a:spLocks noChangeArrowheads="1"/>
          </p:cNvSpPr>
          <p:nvPr/>
        </p:nvSpPr>
        <p:spPr bwMode="auto">
          <a:xfrm>
            <a:off x="464187" y="404664"/>
            <a:ext cx="8482044"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ÖZ ŞİİR ANLAYIŞINI SÜRDÜREN </a:t>
            </a:r>
            <a:r>
              <a:rPr lang="tr-TR" sz="2800" dirty="0" smtClean="0">
                <a:solidFill>
                  <a:srgbClr val="FF0000"/>
                </a:solidFill>
              </a:rPr>
              <a:t>ŞİİR(SAF </a:t>
            </a:r>
            <a:r>
              <a:rPr lang="tr-TR" sz="2800" dirty="0">
                <a:solidFill>
                  <a:srgbClr val="FF0000"/>
                </a:solidFill>
              </a:rPr>
              <a:t>ŞİİR)</a:t>
            </a:r>
            <a:endParaRPr lang="en-US" sz="2800" dirty="0">
              <a:solidFill>
                <a:srgbClr val="FF0000"/>
              </a:solidFill>
            </a:endParaRPr>
          </a:p>
        </p:txBody>
      </p:sp>
    </p:spTree>
    <p:extLst>
      <p:ext uri="{BB962C8B-B14F-4D97-AF65-F5344CB8AC3E}">
        <p14:creationId xmlns:p14="http://schemas.microsoft.com/office/powerpoint/2010/main" val="2964804029"/>
      </p:ext>
    </p:extLst>
  </p:cSld>
  <p:clrMapOvr>
    <a:masterClrMapping/>
  </p:clrMapOvr>
  <p:transition spd="med">
    <p:checker dir="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549261"/>
            <a:ext cx="8877581"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t>Şiirde her türlü ideolojik sapmanın dışında kalarak sadece okuyucuda estetik haz uyandıran şiir yazma eğilimi, bu şairleri her türlü mektepleşme eğiliminin dışında kalıp müstakil şahsiyetler olarak şiir yazmaya yöneltmiştir.</a:t>
            </a:r>
            <a:endParaRPr lang="en-US" sz="2800" dirty="0"/>
          </a:p>
          <a:p>
            <a:r>
              <a:rPr lang="tr-TR" sz="2800" dirty="0"/>
              <a:t> </a:t>
            </a:r>
            <a:endParaRPr lang="en-US" sz="2800" dirty="0"/>
          </a:p>
          <a:p>
            <a:r>
              <a:rPr lang="tr-TR" sz="2800" dirty="0"/>
              <a:t>Şiiri soylu bir sanat olarak kabul eden bu şairlerde düşsel (hayali) ve bireysel yön ağır basar. İçsel ve bireyci bir yaklaşımla evrensel insan tecrübesini dile getirirler</a:t>
            </a:r>
            <a:r>
              <a:rPr lang="tr-TR" sz="2800" dirty="0" smtClean="0"/>
              <a:t>.</a:t>
            </a:r>
          </a:p>
          <a:p>
            <a:endParaRPr lang="en-US" sz="2800" dirty="0"/>
          </a:p>
          <a:p>
            <a:r>
              <a:rPr lang="tr-TR" dirty="0"/>
              <a:t> </a:t>
            </a:r>
            <a:endParaRPr lang="en-US" dirty="0"/>
          </a:p>
        </p:txBody>
      </p:sp>
    </p:spTree>
    <p:extLst>
      <p:ext uri="{BB962C8B-B14F-4D97-AF65-F5344CB8AC3E}">
        <p14:creationId xmlns:p14="http://schemas.microsoft.com/office/powerpoint/2010/main" val="1777371593"/>
      </p:ext>
    </p:extLst>
  </p:cSld>
  <p:clrMapOvr>
    <a:masterClrMapping/>
  </p:clrMapOvr>
  <p:transition spd="med">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51520" y="951522"/>
            <a:ext cx="864096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latin typeface="Times New Roman" pitchFamily="18" charset="0"/>
                <a:cs typeface="Times New Roman" pitchFamily="18" charset="0"/>
              </a:rPr>
              <a:t>12</a:t>
            </a:r>
            <a:r>
              <a:rPr lang="tr-TR" sz="2800" dirty="0" smtClean="0">
                <a:solidFill>
                  <a:srgbClr val="0000FF"/>
                </a:solidFill>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b="0" dirty="0" smtClean="0">
                <a:latin typeface="Times New Roman" pitchFamily="18" charset="0"/>
                <a:cs typeface="Times New Roman" pitchFamily="18" charset="0"/>
              </a:rPr>
              <a:t>Şiirde </a:t>
            </a:r>
            <a:r>
              <a:rPr lang="tr-TR" sz="2800" b="0" dirty="0">
                <a:latin typeface="Times New Roman" pitchFamily="18" charset="0"/>
                <a:cs typeface="Times New Roman" pitchFamily="18" charset="0"/>
              </a:rPr>
              <a:t>özellikle Sembolizmin etkisi söz </a:t>
            </a:r>
            <a:r>
              <a:rPr lang="tr-TR" sz="2800" b="0" dirty="0" smtClean="0">
                <a:latin typeface="Times New Roman" pitchFamily="18" charset="0"/>
                <a:cs typeface="Times New Roman" pitchFamily="18" charset="0"/>
              </a:rPr>
              <a:t>konusudur. Hikâyede</a:t>
            </a:r>
            <a:r>
              <a:rPr lang="tr-TR" sz="2800" b="0" dirty="0">
                <a:latin typeface="Times New Roman" pitchFamily="18" charset="0"/>
                <a:cs typeface="Times New Roman" pitchFamily="18" charset="0"/>
              </a:rPr>
              <a:t> </a:t>
            </a:r>
            <a:r>
              <a:rPr lang="tr-TR" sz="2800" b="0" dirty="0" err="1">
                <a:latin typeface="Times New Roman" pitchFamily="18" charset="0"/>
                <a:cs typeface="Times New Roman" pitchFamily="18" charset="0"/>
              </a:rPr>
              <a:t>Maupassant</a:t>
            </a:r>
            <a:r>
              <a:rPr lang="tr-TR" sz="2800" b="0" dirty="0">
                <a:latin typeface="Times New Roman" pitchFamily="18" charset="0"/>
                <a:cs typeface="Times New Roman" pitchFamily="18" charset="0"/>
              </a:rPr>
              <a:t>, tiyatroda ise </a:t>
            </a:r>
            <a:r>
              <a:rPr lang="tr-TR" sz="2800" b="0" dirty="0" err="1">
                <a:latin typeface="Times New Roman" pitchFamily="18" charset="0"/>
                <a:cs typeface="Times New Roman" pitchFamily="18" charset="0"/>
              </a:rPr>
              <a:t>Henrich</a:t>
            </a:r>
            <a:r>
              <a:rPr lang="tr-TR" sz="2800" b="0" dirty="0">
                <a:latin typeface="Times New Roman" pitchFamily="18" charset="0"/>
                <a:cs typeface="Times New Roman" pitchFamily="18" charset="0"/>
              </a:rPr>
              <a:t> </a:t>
            </a:r>
            <a:r>
              <a:rPr lang="tr-TR" sz="2800" b="0" dirty="0" err="1">
                <a:latin typeface="Times New Roman" pitchFamily="18" charset="0"/>
                <a:cs typeface="Times New Roman" pitchFamily="18" charset="0"/>
              </a:rPr>
              <a:t>İbsen</a:t>
            </a:r>
            <a:r>
              <a:rPr lang="tr-TR" sz="2800" b="0" dirty="0">
                <a:latin typeface="Times New Roman" pitchFamily="18" charset="0"/>
                <a:cs typeface="Times New Roman" pitchFamily="18" charset="0"/>
              </a:rPr>
              <a:t> örnek alınır</a:t>
            </a:r>
            <a:r>
              <a:rPr lang="tr-TR" sz="2800" b="0" dirty="0" smtClean="0">
                <a:latin typeface="Times New Roman" pitchFamily="18" charset="0"/>
                <a:cs typeface="Times New Roman" pitchFamily="18" charset="0"/>
              </a:rPr>
              <a:t>.</a:t>
            </a:r>
          </a:p>
          <a:p>
            <a:endParaRPr lang="tr-TR" sz="2800" b="0" dirty="0" smtClean="0">
              <a:latin typeface="Times New Roman" pitchFamily="18" charset="0"/>
              <a:cs typeface="Times New Roman" pitchFamily="18" charset="0"/>
            </a:endParaRPr>
          </a:p>
          <a:p>
            <a:r>
              <a:rPr lang="tr-TR" sz="2800" dirty="0" smtClean="0">
                <a:solidFill>
                  <a:srgbClr val="FF0000"/>
                </a:solidFill>
                <a:latin typeface="Times New Roman" pitchFamily="18" charset="0"/>
                <a:cs typeface="Times New Roman" pitchFamily="18" charset="0"/>
              </a:rPr>
              <a:t>13</a:t>
            </a:r>
            <a:r>
              <a:rPr lang="tr-TR" sz="2800" dirty="0" smtClean="0">
                <a:solidFill>
                  <a:srgbClr val="0000FF"/>
                </a:solidFill>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b="0" dirty="0">
                <a:latin typeface="Times New Roman" pitchFamily="18" charset="0"/>
                <a:cs typeface="Times New Roman" pitchFamily="18" charset="0"/>
              </a:rPr>
              <a:t>Dağılmalarında özellikle Ömer Seyfettin ve Ziya Gökalp'in çıkardıkları Genç Kalemler dergisi etkilidir. Yani Milli Edebiyat hareketinin başlaması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
            </a:r>
            <a:r>
              <a:rPr lang="tr-TR" sz="2800" b="0" dirty="0" err="1" smtClean="0">
                <a:latin typeface="Times New Roman" pitchFamily="18" charset="0"/>
                <a:cs typeface="Times New Roman" pitchFamily="18" charset="0"/>
              </a:rPr>
              <a:t>Ati’yi</a:t>
            </a:r>
            <a:r>
              <a:rPr lang="tr-TR" sz="2800" b="0" dirty="0" smtClean="0">
                <a:latin typeface="Times New Roman" pitchFamily="18" charset="0"/>
                <a:cs typeface="Times New Roman" pitchFamily="18" charset="0"/>
              </a:rPr>
              <a:t> </a:t>
            </a:r>
            <a:r>
              <a:rPr lang="tr-TR" sz="2800" b="0" dirty="0">
                <a:latin typeface="Times New Roman" pitchFamily="18" charset="0"/>
                <a:cs typeface="Times New Roman" pitchFamily="18" charset="0"/>
              </a:rPr>
              <a:t>bitirir.</a:t>
            </a:r>
            <a:br>
              <a:rPr lang="tr-TR" sz="2800" b="0" dirty="0">
                <a:latin typeface="Times New Roman" pitchFamily="18" charset="0"/>
                <a:cs typeface="Times New Roman" pitchFamily="18" charset="0"/>
              </a:rPr>
            </a:br>
            <a:endParaRPr lang="tr-TR" sz="2800" b="0" dirty="0">
              <a:latin typeface="Times New Roman" pitchFamily="18" charset="0"/>
              <a:cs typeface="Times New Roman" pitchFamily="18" charset="0"/>
            </a:endParaRPr>
          </a:p>
          <a:p>
            <a:r>
              <a:rPr lang="tr-TR" sz="2800" dirty="0" smtClean="0">
                <a:solidFill>
                  <a:srgbClr val="FF0000"/>
                </a:solidFill>
                <a:latin typeface="Times New Roman" pitchFamily="18" charset="0"/>
                <a:cs typeface="Times New Roman" pitchFamily="18" charset="0"/>
              </a:rPr>
              <a:t>14</a:t>
            </a:r>
            <a:r>
              <a:rPr lang="tr-TR" sz="2800" dirty="0" smtClean="0">
                <a:solidFill>
                  <a:srgbClr val="0000FF"/>
                </a:solidFill>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b="0" dirty="0" err="1" smtClean="0">
                <a:latin typeface="Times New Roman" pitchFamily="18" charset="0"/>
                <a:cs typeface="Times New Roman" pitchFamily="18" charset="0"/>
              </a:rPr>
              <a:t>Fecr</a:t>
            </a:r>
            <a:r>
              <a:rPr lang="tr-TR" sz="2800" b="0" dirty="0" smtClean="0">
                <a:latin typeface="Times New Roman" pitchFamily="18" charset="0"/>
                <a:cs typeface="Times New Roman" pitchFamily="18" charset="0"/>
              </a:rPr>
              <a:t>-i </a:t>
            </a:r>
            <a:r>
              <a:rPr lang="tr-TR" sz="2800" b="0" dirty="0">
                <a:latin typeface="Times New Roman" pitchFamily="18" charset="0"/>
                <a:cs typeface="Times New Roman" pitchFamily="18" charset="0"/>
              </a:rPr>
              <a:t>Ati, Edebiyat-ı Cedide ile Milli Edebiyat arasında bir köprü görevi görür.</a:t>
            </a:r>
            <a:br>
              <a:rPr lang="tr-TR" sz="2800" b="0" dirty="0">
                <a:latin typeface="Times New Roman" pitchFamily="18" charset="0"/>
                <a:cs typeface="Times New Roman" pitchFamily="18" charset="0"/>
              </a:rPr>
            </a:br>
            <a:endParaRPr lang="tr-TR" sz="2800" b="0" dirty="0">
              <a:latin typeface="Times New Roman" pitchFamily="18" charset="0"/>
              <a:cs typeface="Times New Roman" pitchFamily="18" charset="0"/>
            </a:endParaRPr>
          </a:p>
          <a:p>
            <a:r>
              <a:rPr lang="tr-TR" sz="2800" dirty="0" smtClean="0">
                <a:solidFill>
                  <a:srgbClr val="FF0000"/>
                </a:solidFill>
                <a:latin typeface="Times New Roman" pitchFamily="18" charset="0"/>
                <a:cs typeface="Times New Roman" pitchFamily="18" charset="0"/>
              </a:rPr>
              <a:t>15</a:t>
            </a:r>
            <a:r>
              <a:rPr lang="tr-TR" sz="2800" dirty="0" smtClean="0">
                <a:solidFill>
                  <a:srgbClr val="0000FF"/>
                </a:solidFill>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b="0" dirty="0" err="1" smtClean="0">
                <a:latin typeface="Times New Roman" pitchFamily="18" charset="0"/>
                <a:cs typeface="Times New Roman" pitchFamily="18" charset="0"/>
              </a:rPr>
              <a:t>Fecr</a:t>
            </a:r>
            <a:r>
              <a:rPr lang="tr-TR" sz="2800" b="0" dirty="0" smtClean="0">
                <a:latin typeface="Times New Roman" pitchFamily="18" charset="0"/>
                <a:cs typeface="Times New Roman" pitchFamily="18" charset="0"/>
              </a:rPr>
              <a:t>-i </a:t>
            </a:r>
            <a:r>
              <a:rPr lang="tr-TR" sz="2800" b="0" dirty="0" err="1" smtClean="0">
                <a:latin typeface="Times New Roman" pitchFamily="18" charset="0"/>
                <a:cs typeface="Times New Roman" pitchFamily="18" charset="0"/>
              </a:rPr>
              <a:t>Ati’nin</a:t>
            </a:r>
            <a:r>
              <a:rPr lang="tr-TR" sz="2800" b="0" dirty="0" smtClean="0">
                <a:latin typeface="Times New Roman" pitchFamily="18" charset="0"/>
                <a:cs typeface="Times New Roman" pitchFamily="18" charset="0"/>
              </a:rPr>
              <a:t> </a:t>
            </a:r>
            <a:r>
              <a:rPr lang="tr-TR" sz="2800" b="0" dirty="0">
                <a:latin typeface="Times New Roman" pitchFamily="18" charset="0"/>
                <a:cs typeface="Times New Roman" pitchFamily="18" charset="0"/>
              </a:rPr>
              <a:t>en önemli temsilcisi Ahmet </a:t>
            </a:r>
            <a:r>
              <a:rPr lang="tr-TR" sz="2800" b="0" dirty="0" smtClean="0">
                <a:latin typeface="Times New Roman" pitchFamily="18" charset="0"/>
                <a:cs typeface="Times New Roman" pitchFamily="18" charset="0"/>
              </a:rPr>
              <a:t>Haşim’dir.</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3640793440"/>
      </p:ext>
    </p:extLst>
  </p:cSld>
  <p:clrMapOvr>
    <a:masterClrMapping/>
  </p:clrMapOvr>
  <p:transition spd="med">
    <p:checker dir="ver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79512" y="1124744"/>
            <a:ext cx="887758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t>Saf şiir anlayışında estetik tavır ön plandadır. Bu anlayıştaki şairler didaktik bilgiden uzak durup; bir şey öğretmeyi değil, musikiyle ya da musikinin çağrıştırdığı, uyandırdığı imgelerle insanın estetik duyarlılığını doyurmayı amaç edinirler. Kısacası bu şairler şiirde anlama fazla önem vermezler. Anlaşılmak için değil; duyulmak, hissedilmek için şiir yazarlar.</a:t>
            </a:r>
            <a:endParaRPr lang="en-US" sz="2800" dirty="0"/>
          </a:p>
          <a:p>
            <a:r>
              <a:rPr lang="tr-TR" sz="2800" dirty="0"/>
              <a:t> </a:t>
            </a:r>
            <a:endParaRPr lang="en-US" sz="2800" dirty="0"/>
          </a:p>
          <a:p>
            <a:r>
              <a:rPr lang="tr-TR" sz="2800" dirty="0"/>
              <a:t>Şiirde biçim endişesi duyan bu şairlerde dize ve dil baş tacıdır. Disiplinli çalışarak mükemmele varan halis şiir yazma endişesi kendini hissettirir</a:t>
            </a:r>
            <a:r>
              <a:rPr lang="tr-TR" sz="2800" dirty="0" smtClean="0"/>
              <a:t>.</a:t>
            </a:r>
            <a:r>
              <a:rPr lang="tr-TR" sz="2800" dirty="0"/>
              <a:t> </a:t>
            </a:r>
            <a:endParaRPr lang="en-US" sz="2800" dirty="0"/>
          </a:p>
        </p:txBody>
      </p:sp>
    </p:spTree>
    <p:extLst>
      <p:ext uri="{BB962C8B-B14F-4D97-AF65-F5344CB8AC3E}">
        <p14:creationId xmlns:p14="http://schemas.microsoft.com/office/powerpoint/2010/main" val="1977514621"/>
      </p:ext>
    </p:extLst>
  </p:cSld>
  <p:clrMapOvr>
    <a:masterClrMapping/>
  </p:clrMapOvr>
  <p:transition spd="med">
    <p:checker dir="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74028" y="2487672"/>
            <a:ext cx="8877581"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t>Şiirde </a:t>
            </a:r>
            <a:r>
              <a:rPr lang="tr-TR" sz="2800" dirty="0"/>
              <a:t>biçim endişesi duyan bu şairlerde dize ve dil baş tacıdır. Disiplinli çalışarak mükemmele varan halis şiir yazma endişesi kendini hissettirir.</a:t>
            </a:r>
            <a:endParaRPr lang="en-US" sz="2800" dirty="0"/>
          </a:p>
          <a:p>
            <a:r>
              <a:rPr lang="tr-TR" sz="2800" dirty="0"/>
              <a:t> </a:t>
            </a:r>
            <a:endParaRPr lang="en-US" sz="2800" dirty="0"/>
          </a:p>
          <a:p>
            <a:r>
              <a:rPr lang="tr-TR" sz="2800" dirty="0"/>
              <a:t>Gizemsellik, simgecilik, bireysellik, ruh, ölüm, masal, rüya, mit temalarının yoğunca işlendiği bu şiirler zekâ ve bilincin disipliniyle bütünleştirilerek yazılmıştır.</a:t>
            </a:r>
            <a:endParaRPr lang="en-US" sz="2800" dirty="0"/>
          </a:p>
          <a:p>
            <a:endParaRPr lang="en-US" sz="4000" dirty="0"/>
          </a:p>
          <a:p>
            <a:r>
              <a:rPr lang="tr-TR" sz="2800" dirty="0"/>
              <a:t> </a:t>
            </a:r>
            <a:endParaRPr lang="en-US" sz="2800" dirty="0"/>
          </a:p>
        </p:txBody>
      </p:sp>
    </p:spTree>
    <p:extLst>
      <p:ext uri="{BB962C8B-B14F-4D97-AF65-F5344CB8AC3E}">
        <p14:creationId xmlns:p14="http://schemas.microsoft.com/office/powerpoint/2010/main" val="332969874"/>
      </p:ext>
    </p:extLst>
  </p:cSld>
  <p:clrMapOvr>
    <a:masterClrMapping/>
  </p:clrMapOvr>
  <p:transition spd="med">
    <p:checker dir="ver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95197" y="1271084"/>
            <a:ext cx="887758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t>1) Milli </a:t>
            </a:r>
            <a:r>
              <a:rPr lang="tr-TR" sz="2800" dirty="0"/>
              <a:t>Edebiyat Döneminin şiir hareketleri bu dönemin oluşmasında etkili olmuştur.</a:t>
            </a:r>
            <a:endParaRPr lang="en-US" sz="2800" dirty="0"/>
          </a:p>
          <a:p>
            <a:pPr lvl="0"/>
            <a:r>
              <a:rPr lang="tr-TR" sz="2800" dirty="0" smtClean="0"/>
              <a:t>2) Şiir </a:t>
            </a:r>
            <a:r>
              <a:rPr lang="tr-TR" sz="2800" dirty="0"/>
              <a:t>dili her şeyin üzerindedir.</a:t>
            </a:r>
            <a:endParaRPr lang="en-US" sz="2800" dirty="0"/>
          </a:p>
          <a:p>
            <a:pPr lvl="0"/>
            <a:r>
              <a:rPr lang="tr-TR" sz="2800" dirty="0" smtClean="0"/>
              <a:t>3) Şiir </a:t>
            </a:r>
            <a:r>
              <a:rPr lang="tr-TR" sz="2800" dirty="0"/>
              <a:t>bir biçim (form) sorunudur. Ahenk söyleyiş tarzı, ritim, kafiye ile sağlanır.</a:t>
            </a:r>
            <a:endParaRPr lang="en-US" sz="2800" dirty="0"/>
          </a:p>
          <a:p>
            <a:pPr lvl="0"/>
            <a:r>
              <a:rPr lang="tr-TR" sz="2800" dirty="0" smtClean="0"/>
              <a:t>4) Amaç </a:t>
            </a:r>
            <a:r>
              <a:rPr lang="tr-TR" sz="2800" dirty="0"/>
              <a:t>iyi ve güzel şiir yazabilmektir</a:t>
            </a:r>
            <a:r>
              <a:rPr lang="tr-TR" sz="2800" dirty="0" smtClean="0"/>
              <a:t>.</a:t>
            </a:r>
          </a:p>
          <a:p>
            <a:pPr lvl="0"/>
            <a:r>
              <a:rPr lang="tr-TR" sz="2800" dirty="0" smtClean="0"/>
              <a:t>5) Dilde </a:t>
            </a:r>
            <a:r>
              <a:rPr lang="tr-TR" sz="2800" dirty="0"/>
              <a:t>saflaşma, sadeleşme görülür.</a:t>
            </a:r>
            <a:endParaRPr lang="en-US" sz="2800" dirty="0"/>
          </a:p>
          <a:p>
            <a:pPr lvl="0"/>
            <a:r>
              <a:rPr lang="tr-TR" sz="2800" dirty="0" smtClean="0"/>
              <a:t>6) Şiir</a:t>
            </a:r>
            <a:r>
              <a:rPr lang="tr-TR" sz="2800" dirty="0"/>
              <a:t>, soylu bir sanat olarak kabul edilir.</a:t>
            </a:r>
            <a:endParaRPr lang="en-US" sz="2800" dirty="0"/>
          </a:p>
          <a:p>
            <a:pPr lvl="0"/>
            <a:r>
              <a:rPr lang="tr-TR" sz="2800" dirty="0" smtClean="0"/>
              <a:t>7) En </a:t>
            </a:r>
            <a:r>
              <a:rPr lang="tr-TR" sz="2800" dirty="0"/>
              <a:t>değerli şey dizedir.</a:t>
            </a:r>
            <a:endParaRPr lang="en-US" sz="2800" dirty="0"/>
          </a:p>
          <a:p>
            <a:pPr lvl="0"/>
            <a:endParaRPr lang="en-US" sz="2800" dirty="0"/>
          </a:p>
        </p:txBody>
      </p:sp>
      <p:sp>
        <p:nvSpPr>
          <p:cNvPr id="3" name="Rectangle 2"/>
          <p:cNvSpPr txBox="1">
            <a:spLocks noChangeArrowheads="1"/>
          </p:cNvSpPr>
          <p:nvPr/>
        </p:nvSpPr>
        <p:spPr bwMode="auto">
          <a:xfrm>
            <a:off x="295197" y="476672"/>
            <a:ext cx="8679812"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ÖZ ŞİİR ANLAYIŞINI SÜRDÜREN </a:t>
            </a:r>
            <a:endParaRPr lang="tr-TR" sz="2800" dirty="0" smtClean="0">
              <a:solidFill>
                <a:srgbClr val="FF0000"/>
              </a:solidFill>
            </a:endParaRPr>
          </a:p>
          <a:p>
            <a:pPr algn="ctr"/>
            <a:r>
              <a:rPr lang="tr-TR" sz="2800" dirty="0" smtClean="0">
                <a:solidFill>
                  <a:srgbClr val="FF0000"/>
                </a:solidFill>
              </a:rPr>
              <a:t>ŞİİRİN ÖZELLİKLERİ</a:t>
            </a:r>
            <a:endParaRPr lang="en-US" sz="2800" dirty="0">
              <a:solidFill>
                <a:srgbClr val="FF0000"/>
              </a:solidFill>
            </a:endParaRPr>
          </a:p>
        </p:txBody>
      </p:sp>
    </p:spTree>
    <p:extLst>
      <p:ext uri="{BB962C8B-B14F-4D97-AF65-F5344CB8AC3E}">
        <p14:creationId xmlns:p14="http://schemas.microsoft.com/office/powerpoint/2010/main" val="1645054115"/>
      </p:ext>
    </p:extLst>
  </p:cSld>
  <p:clrMapOvr>
    <a:masterClrMapping/>
  </p:clrMapOvr>
  <p:transition spd="med">
    <p:checker dir="ver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95197" y="1486528"/>
            <a:ext cx="88775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a:t>8</a:t>
            </a:r>
            <a:r>
              <a:rPr lang="tr-TR" sz="2800" dirty="0" smtClean="0"/>
              <a:t>) </a:t>
            </a:r>
            <a:r>
              <a:rPr lang="tr-TR" sz="2800" dirty="0"/>
              <a:t>Şairlerin kendilerine özgü bir imge düzenleri vardır.</a:t>
            </a:r>
            <a:endParaRPr lang="en-US" sz="2800" dirty="0"/>
          </a:p>
          <a:p>
            <a:pPr lvl="0"/>
            <a:r>
              <a:rPr lang="tr-TR" sz="2800" dirty="0" smtClean="0"/>
              <a:t>9) İçsel </a:t>
            </a:r>
            <a:r>
              <a:rPr lang="tr-TR" sz="2800" dirty="0"/>
              <a:t>bir yaklaşımla insan anlatılır.</a:t>
            </a:r>
            <a:endParaRPr lang="en-US" sz="2800" dirty="0"/>
          </a:p>
          <a:p>
            <a:pPr lvl="0"/>
            <a:r>
              <a:rPr lang="tr-TR" sz="2800" dirty="0" smtClean="0"/>
              <a:t>10) Şiirin </a:t>
            </a:r>
            <a:r>
              <a:rPr lang="tr-TR" sz="2800" dirty="0"/>
              <a:t>toplum için değil sanat için olduğunu iddia ederler ve şiirlerini sanat için yazarlar.</a:t>
            </a:r>
            <a:endParaRPr lang="en-US" sz="2800" dirty="0"/>
          </a:p>
          <a:p>
            <a:pPr lvl="0"/>
            <a:r>
              <a:rPr lang="tr-TR" sz="2800" dirty="0" smtClean="0"/>
              <a:t>11)Şiirler </a:t>
            </a:r>
            <a:r>
              <a:rPr lang="tr-TR" sz="2800" dirty="0"/>
              <a:t>ideolojinin esiri olmamalıdır.</a:t>
            </a:r>
            <a:endParaRPr lang="en-US" sz="2800" dirty="0"/>
          </a:p>
          <a:p>
            <a:pPr lvl="0"/>
            <a:r>
              <a:rPr lang="tr-TR" sz="2800" smtClean="0"/>
              <a:t>12) </a:t>
            </a:r>
            <a:r>
              <a:rPr lang="tr-TR" sz="2800" dirty="0" smtClean="0"/>
              <a:t>Güzel </a:t>
            </a:r>
            <a:r>
              <a:rPr lang="tr-TR" sz="2800" dirty="0"/>
              <a:t>şiir ancak çalışarak elde edilir.</a:t>
            </a:r>
            <a:endParaRPr lang="en-US" sz="2800" dirty="0"/>
          </a:p>
          <a:p>
            <a:pPr lvl="0"/>
            <a:r>
              <a:rPr lang="tr-TR" sz="2800" dirty="0" smtClean="0"/>
              <a:t>13)Şiir </a:t>
            </a:r>
            <a:r>
              <a:rPr lang="tr-TR" sz="2800" dirty="0"/>
              <a:t>emek işidir.</a:t>
            </a:r>
            <a:endParaRPr lang="en-US" sz="2800" dirty="0"/>
          </a:p>
          <a:p>
            <a:pPr lvl="0"/>
            <a:endParaRPr lang="en-US" sz="2800" dirty="0"/>
          </a:p>
        </p:txBody>
      </p:sp>
      <p:sp>
        <p:nvSpPr>
          <p:cNvPr id="3" name="Rectangle 2"/>
          <p:cNvSpPr txBox="1">
            <a:spLocks noChangeArrowheads="1"/>
          </p:cNvSpPr>
          <p:nvPr/>
        </p:nvSpPr>
        <p:spPr bwMode="auto">
          <a:xfrm>
            <a:off x="295197" y="476672"/>
            <a:ext cx="8679812"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ÖZ ŞİİR ANLAYIŞINI SÜRDÜREN </a:t>
            </a:r>
            <a:endParaRPr lang="tr-TR" sz="2800" dirty="0" smtClean="0">
              <a:solidFill>
                <a:srgbClr val="FF0000"/>
              </a:solidFill>
            </a:endParaRPr>
          </a:p>
          <a:p>
            <a:pPr algn="ctr"/>
            <a:r>
              <a:rPr lang="tr-TR" sz="2800" dirty="0" smtClean="0">
                <a:solidFill>
                  <a:srgbClr val="FF0000"/>
                </a:solidFill>
              </a:rPr>
              <a:t>ŞİİRİN ÖZELLİKLERİ</a:t>
            </a:r>
            <a:endParaRPr lang="en-US" sz="2800" dirty="0">
              <a:solidFill>
                <a:srgbClr val="FF0000"/>
              </a:solidFill>
            </a:endParaRPr>
          </a:p>
        </p:txBody>
      </p:sp>
    </p:spTree>
    <p:extLst>
      <p:ext uri="{BB962C8B-B14F-4D97-AF65-F5344CB8AC3E}">
        <p14:creationId xmlns:p14="http://schemas.microsoft.com/office/powerpoint/2010/main" val="4136585396"/>
      </p:ext>
    </p:extLst>
  </p:cSld>
  <p:clrMapOvr>
    <a:masterClrMapping/>
  </p:clrMapOvr>
  <p:transition spd="med">
    <p:checker dir="ver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42871" y="902178"/>
            <a:ext cx="8877581"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en-US" sz="2800" b="0" dirty="0" err="1"/>
              <a:t>Dilimiz</a:t>
            </a:r>
            <a:r>
              <a:rPr lang="en-US" sz="2800" b="0" dirty="0"/>
              <a:t>, </a:t>
            </a:r>
            <a:r>
              <a:rPr lang="en-US" sz="2800" b="0" dirty="0" err="1"/>
              <a:t>konuşma</a:t>
            </a:r>
            <a:r>
              <a:rPr lang="en-US" sz="2800" b="0" dirty="0"/>
              <a:t> </a:t>
            </a:r>
            <a:r>
              <a:rPr lang="en-US" sz="2800" b="0" dirty="0" err="1"/>
              <a:t>dilimizden</a:t>
            </a:r>
            <a:r>
              <a:rPr lang="en-US" sz="2800" b="0" dirty="0"/>
              <a:t> </a:t>
            </a:r>
            <a:r>
              <a:rPr lang="en-US" sz="2800" b="0" dirty="0" err="1"/>
              <a:t>çok</a:t>
            </a:r>
            <a:r>
              <a:rPr lang="en-US" sz="2800" b="0" dirty="0"/>
              <a:t> </a:t>
            </a:r>
            <a:r>
              <a:rPr lang="en-US" sz="2800" b="0" dirty="0" err="1"/>
              <a:t>yazı</a:t>
            </a:r>
            <a:r>
              <a:rPr lang="en-US" sz="2800" b="0" dirty="0"/>
              <a:t> </a:t>
            </a:r>
            <a:r>
              <a:rPr lang="en-US" sz="2800" b="0" dirty="0" err="1"/>
              <a:t>dilimiz</a:t>
            </a:r>
            <a:r>
              <a:rPr lang="en-US" sz="2800" b="0" dirty="0"/>
              <a:t>, </a:t>
            </a:r>
            <a:r>
              <a:rPr lang="en-US" sz="2800" b="0" dirty="0" err="1"/>
              <a:t>yıllardan</a:t>
            </a:r>
            <a:r>
              <a:rPr lang="en-US" sz="2800" b="0" dirty="0"/>
              <a:t> </a:t>
            </a:r>
            <a:r>
              <a:rPr lang="en-US" sz="2800" b="0" dirty="0" err="1"/>
              <a:t>beri</a:t>
            </a:r>
            <a:r>
              <a:rPr lang="en-US" sz="2800" b="0" dirty="0"/>
              <a:t>, </a:t>
            </a:r>
            <a:r>
              <a:rPr lang="en-US" sz="2800" b="0" dirty="0" err="1"/>
              <a:t>yüzyılı</a:t>
            </a:r>
            <a:r>
              <a:rPr lang="en-US" sz="2800" b="0" dirty="0"/>
              <a:t> </a:t>
            </a:r>
            <a:r>
              <a:rPr lang="en-US" sz="2800" b="0" dirty="0" err="1"/>
              <a:t>aşkın</a:t>
            </a:r>
            <a:r>
              <a:rPr lang="en-US" sz="2800" b="0" dirty="0"/>
              <a:t> </a:t>
            </a:r>
            <a:r>
              <a:rPr lang="en-US" sz="2800" b="0" dirty="0" err="1"/>
              <a:t>bir</a:t>
            </a:r>
            <a:r>
              <a:rPr lang="en-US" sz="2800" b="0" dirty="0"/>
              <a:t> </a:t>
            </a:r>
            <a:r>
              <a:rPr lang="en-US" sz="2800" b="0" dirty="0" err="1"/>
              <a:t>zamandan</a:t>
            </a:r>
            <a:r>
              <a:rPr lang="en-US" sz="2800" b="0" dirty="0"/>
              <a:t> </a:t>
            </a:r>
            <a:r>
              <a:rPr lang="en-US" sz="2800" b="0" dirty="0" err="1"/>
              <a:t>beri</a:t>
            </a:r>
            <a:r>
              <a:rPr lang="en-US" sz="2800" b="0" dirty="0"/>
              <a:t> </a:t>
            </a:r>
            <a:r>
              <a:rPr lang="en-US" sz="2800" b="0" dirty="0" err="1"/>
              <a:t>durmadan</a:t>
            </a:r>
            <a:r>
              <a:rPr lang="en-US" sz="2800" b="0" dirty="0"/>
              <a:t> </a:t>
            </a:r>
            <a:r>
              <a:rPr lang="en-US" sz="2800" b="0" dirty="0" err="1"/>
              <a:t>değişiyor</a:t>
            </a:r>
            <a:r>
              <a:rPr lang="en-US" sz="2800" b="0" dirty="0"/>
              <a:t>. </a:t>
            </a:r>
            <a:r>
              <a:rPr lang="en-US" sz="2800" b="0" dirty="0" err="1"/>
              <a:t>Değişmesini</a:t>
            </a:r>
            <a:r>
              <a:rPr lang="en-US" sz="2800" b="0" dirty="0"/>
              <a:t> </a:t>
            </a:r>
            <a:r>
              <a:rPr lang="en-US" sz="2800" b="0" dirty="0" err="1"/>
              <a:t>bir</a:t>
            </a:r>
            <a:r>
              <a:rPr lang="en-US" sz="2800" b="0" dirty="0"/>
              <a:t> </a:t>
            </a:r>
            <a:r>
              <a:rPr lang="en-US" sz="2800" b="0" dirty="0" err="1"/>
              <a:t>dileyen</a:t>
            </a:r>
            <a:r>
              <a:rPr lang="en-US" sz="2800" b="0" dirty="0"/>
              <a:t> </a:t>
            </a:r>
            <a:r>
              <a:rPr lang="en-US" sz="2800" b="0" dirty="0" err="1"/>
              <a:t>oldu</a:t>
            </a:r>
            <a:r>
              <a:rPr lang="en-US" sz="2800" b="0" dirty="0"/>
              <a:t> </a:t>
            </a:r>
            <a:r>
              <a:rPr lang="en-US" sz="2800" b="0" dirty="0" err="1"/>
              <a:t>bir</a:t>
            </a:r>
            <a:r>
              <a:rPr lang="en-US" sz="2800" b="0" dirty="0"/>
              <a:t> </a:t>
            </a:r>
            <a:r>
              <a:rPr lang="en-US" sz="2800" b="0" dirty="0" err="1"/>
              <a:t>buyuran</a:t>
            </a:r>
            <a:r>
              <a:rPr lang="en-US" sz="2800" b="0" dirty="0"/>
              <a:t> </a:t>
            </a:r>
            <a:r>
              <a:rPr lang="en-US" sz="2800" b="0" dirty="0" err="1"/>
              <a:t>oldu</a:t>
            </a:r>
            <a:r>
              <a:rPr lang="en-US" sz="2800" b="0" dirty="0"/>
              <a:t> </a:t>
            </a:r>
            <a:r>
              <a:rPr lang="en-US" sz="2800" b="0" dirty="0" err="1"/>
              <a:t>diye</a:t>
            </a:r>
            <a:r>
              <a:rPr lang="en-US" sz="2800" b="0" dirty="0"/>
              <a:t> </a:t>
            </a:r>
            <a:r>
              <a:rPr lang="en-US" sz="2800" b="0" dirty="0" err="1"/>
              <a:t>değil</a:t>
            </a:r>
            <a:r>
              <a:rPr lang="en-US" sz="2800" b="0" dirty="0"/>
              <a:t>, </a:t>
            </a:r>
            <a:r>
              <a:rPr lang="en-US" sz="2800" b="0" dirty="0" err="1"/>
              <a:t>değişmesi</a:t>
            </a:r>
            <a:r>
              <a:rPr lang="en-US" sz="2800" b="0" dirty="0"/>
              <a:t> </a:t>
            </a:r>
            <a:r>
              <a:rPr lang="en-US" sz="2800" b="0" dirty="0" err="1"/>
              <a:t>gerektiği</a:t>
            </a:r>
            <a:r>
              <a:rPr lang="en-US" sz="2800" b="0" dirty="0"/>
              <a:t> </a:t>
            </a:r>
            <a:r>
              <a:rPr lang="en-US" sz="2800" b="0" dirty="0" err="1"/>
              <a:t>için</a:t>
            </a:r>
            <a:r>
              <a:rPr lang="en-US" sz="2800" b="0" dirty="0"/>
              <a:t>, </a:t>
            </a:r>
            <a:r>
              <a:rPr lang="en-US" sz="2800" b="0" dirty="0" err="1"/>
              <a:t>değiştirmek</a:t>
            </a:r>
            <a:r>
              <a:rPr lang="en-US" sz="2800" b="0" dirty="0"/>
              <a:t> </a:t>
            </a:r>
            <a:r>
              <a:rPr lang="en-US" sz="2800" b="0" dirty="0" err="1"/>
              <a:t>zorunda</a:t>
            </a:r>
            <a:r>
              <a:rPr lang="en-US" sz="2800" b="0" dirty="0"/>
              <a:t> </a:t>
            </a:r>
            <a:r>
              <a:rPr lang="en-US" sz="2800" b="0" dirty="0" err="1"/>
              <a:t>olduğumuzdan</a:t>
            </a:r>
            <a:r>
              <a:rPr lang="en-US" sz="2800" b="0" dirty="0"/>
              <a:t>, </a:t>
            </a:r>
            <a:r>
              <a:rPr lang="en-US" sz="2800" b="0" dirty="0" err="1"/>
              <a:t>içimizden</a:t>
            </a:r>
            <a:r>
              <a:rPr lang="en-US" sz="2800" b="0" dirty="0"/>
              <a:t> </a:t>
            </a:r>
            <a:r>
              <a:rPr lang="en-US" sz="2800" b="0" dirty="0" err="1"/>
              <a:t>duyduğumuz</a:t>
            </a:r>
            <a:r>
              <a:rPr lang="en-US" sz="2800" b="0" dirty="0"/>
              <a:t> </a:t>
            </a:r>
            <a:r>
              <a:rPr lang="en-US" sz="2800" b="0" dirty="0" err="1"/>
              <a:t>için</a:t>
            </a:r>
            <a:r>
              <a:rPr lang="en-US" sz="2800" b="0" dirty="0"/>
              <a:t> </a:t>
            </a:r>
            <a:r>
              <a:rPr lang="en-US" sz="2800" b="0" dirty="0" err="1"/>
              <a:t>değişiyor</a:t>
            </a:r>
            <a:r>
              <a:rPr lang="en-US" sz="2800" b="0" dirty="0"/>
              <a:t>. </a:t>
            </a:r>
            <a:r>
              <a:rPr lang="en-US" sz="2800" b="0" dirty="0" err="1"/>
              <a:t>Elimizdeki</a:t>
            </a:r>
            <a:r>
              <a:rPr lang="en-US" sz="2800" b="0" dirty="0"/>
              <a:t> </a:t>
            </a:r>
            <a:r>
              <a:rPr lang="en-US" sz="2800" b="0" dirty="0" err="1"/>
              <a:t>dille</a:t>
            </a:r>
            <a:r>
              <a:rPr lang="en-US" sz="2800" b="0" dirty="0"/>
              <a:t>, </a:t>
            </a:r>
            <a:r>
              <a:rPr lang="en-US" sz="2800" b="0" dirty="0" err="1"/>
              <a:t>dünden</a:t>
            </a:r>
            <a:r>
              <a:rPr lang="en-US" sz="2800" b="0" dirty="0"/>
              <a:t> </a:t>
            </a:r>
            <a:r>
              <a:rPr lang="en-US" sz="2800" b="0" dirty="0" err="1"/>
              <a:t>kalan</a:t>
            </a:r>
            <a:r>
              <a:rPr lang="en-US" sz="2800" b="0" dirty="0"/>
              <a:t> </a:t>
            </a:r>
            <a:r>
              <a:rPr lang="en-US" sz="2800" b="0" dirty="0" err="1"/>
              <a:t>dille</a:t>
            </a:r>
            <a:r>
              <a:rPr lang="en-US" sz="2800" b="0" dirty="0"/>
              <a:t>, </a:t>
            </a:r>
            <a:r>
              <a:rPr lang="en-US" sz="2800" b="0" dirty="0" err="1"/>
              <a:t>istediğimizi</a:t>
            </a:r>
            <a:r>
              <a:rPr lang="en-US" sz="2800" b="0" dirty="0"/>
              <a:t> </a:t>
            </a:r>
            <a:r>
              <a:rPr lang="en-US" sz="2800" b="0" dirty="0" err="1"/>
              <a:t>söyleyemediğimiz</a:t>
            </a:r>
            <a:r>
              <a:rPr lang="en-US" sz="2800" b="0" dirty="0"/>
              <a:t>, </a:t>
            </a:r>
            <a:r>
              <a:rPr lang="en-US" sz="2800" b="0" dirty="0" err="1"/>
              <a:t>istediğimiz</a:t>
            </a:r>
            <a:r>
              <a:rPr lang="en-US" sz="2800" b="0" dirty="0"/>
              <a:t> </a:t>
            </a:r>
            <a:r>
              <a:rPr lang="en-US" sz="2800" b="0" dirty="0" err="1"/>
              <a:t>gibi</a:t>
            </a:r>
            <a:r>
              <a:rPr lang="en-US" sz="2800" b="0" dirty="0"/>
              <a:t> </a:t>
            </a:r>
            <a:r>
              <a:rPr lang="en-US" sz="2800" b="0" dirty="0" err="1"/>
              <a:t>söyleyemediğimiz</a:t>
            </a:r>
            <a:r>
              <a:rPr lang="en-US" sz="2800" b="0" dirty="0"/>
              <a:t> </a:t>
            </a:r>
            <a:r>
              <a:rPr lang="en-US" sz="2800" b="0" dirty="0" err="1"/>
              <a:t>için</a:t>
            </a:r>
            <a:r>
              <a:rPr lang="en-US" sz="2800" b="0" dirty="0"/>
              <a:t> </a:t>
            </a:r>
            <a:r>
              <a:rPr lang="en-US" sz="2800" b="0" dirty="0" err="1"/>
              <a:t>değişiyor</a:t>
            </a:r>
            <a:r>
              <a:rPr lang="en-US" sz="2800" b="0" dirty="0"/>
              <a:t>. Bu </a:t>
            </a:r>
            <a:r>
              <a:rPr lang="en-US" sz="2800" b="0" dirty="0" err="1"/>
              <a:t>değişme</a:t>
            </a:r>
            <a:r>
              <a:rPr lang="en-US" sz="2800" b="0" dirty="0"/>
              <a:t>, </a:t>
            </a:r>
            <a:r>
              <a:rPr lang="en-US" sz="2800" b="0" dirty="0" err="1"/>
              <a:t>bir</a:t>
            </a:r>
            <a:r>
              <a:rPr lang="en-US" sz="2800" b="0" dirty="0"/>
              <a:t> </a:t>
            </a:r>
            <a:r>
              <a:rPr lang="en-US" sz="2800" b="0" dirty="0" err="1"/>
              <a:t>bakıyorsunuz</a:t>
            </a:r>
            <a:r>
              <a:rPr lang="en-US" sz="2800" b="0" dirty="0"/>
              <a:t> </a:t>
            </a:r>
            <a:r>
              <a:rPr lang="en-US" sz="2800" b="0" dirty="0" err="1"/>
              <a:t>hızlanıyor</a:t>
            </a:r>
            <a:r>
              <a:rPr lang="en-US" sz="2800" b="0" dirty="0"/>
              <a:t>, </a:t>
            </a:r>
            <a:r>
              <a:rPr lang="en-US" sz="2800" b="0" dirty="0" err="1"/>
              <a:t>çok</a:t>
            </a:r>
            <a:r>
              <a:rPr lang="en-US" sz="2800" b="0" dirty="0"/>
              <a:t> </a:t>
            </a:r>
            <a:r>
              <a:rPr lang="en-US" sz="2800" b="0" dirty="0" err="1"/>
              <a:t>kimseleri</a:t>
            </a:r>
            <a:r>
              <a:rPr lang="en-US" sz="2800" b="0" dirty="0"/>
              <a:t> </a:t>
            </a:r>
            <a:r>
              <a:rPr lang="en-US" sz="2800" b="0" dirty="0" err="1"/>
              <a:t>şaşırtacak</a:t>
            </a:r>
            <a:r>
              <a:rPr lang="en-US" sz="2800" b="0" dirty="0"/>
              <a:t>, </a:t>
            </a:r>
            <a:r>
              <a:rPr lang="en-US" sz="2800" b="0" dirty="0" err="1"/>
              <a:t>başlarını</a:t>
            </a:r>
            <a:r>
              <a:rPr lang="en-US" sz="2800" b="0" dirty="0"/>
              <a:t> </a:t>
            </a:r>
            <a:r>
              <a:rPr lang="en-US" sz="2800" b="0" dirty="0" err="1"/>
              <a:t>döndürecek</a:t>
            </a:r>
            <a:r>
              <a:rPr lang="en-US" sz="2800" b="0" dirty="0"/>
              <a:t> </a:t>
            </a:r>
            <a:r>
              <a:rPr lang="en-US" sz="2800" b="0" dirty="0" err="1"/>
              <a:t>kadar</a:t>
            </a:r>
            <a:r>
              <a:rPr lang="en-US" sz="2800" b="0" dirty="0"/>
              <a:t> </a:t>
            </a:r>
            <a:r>
              <a:rPr lang="en-US" sz="2800" b="0" dirty="0" err="1"/>
              <a:t>hızlanıyor</a:t>
            </a:r>
            <a:r>
              <a:rPr lang="en-US" sz="2800" b="0" dirty="0"/>
              <a:t>; </a:t>
            </a:r>
            <a:r>
              <a:rPr lang="en-US" sz="2800" b="0" dirty="0" err="1"/>
              <a:t>bir</a:t>
            </a:r>
            <a:r>
              <a:rPr lang="en-US" sz="2800" b="0" dirty="0"/>
              <a:t> </a:t>
            </a:r>
            <a:r>
              <a:rPr lang="en-US" sz="2800" b="0" dirty="0" err="1"/>
              <a:t>bakıyorsunuz</a:t>
            </a:r>
            <a:r>
              <a:rPr lang="en-US" sz="2800" b="0" dirty="0"/>
              <a:t> </a:t>
            </a:r>
            <a:r>
              <a:rPr lang="en-US" sz="2800" b="0" dirty="0" err="1"/>
              <a:t>ağırlaşıyor</a:t>
            </a:r>
            <a:r>
              <a:rPr lang="en-US" sz="2800" b="0" dirty="0"/>
              <a:t>, </a:t>
            </a:r>
            <a:r>
              <a:rPr lang="en-US" sz="2800" b="0" dirty="0" err="1"/>
              <a:t>artık</a:t>
            </a:r>
            <a:r>
              <a:rPr lang="en-US" sz="2800" b="0" dirty="0"/>
              <a:t> </a:t>
            </a:r>
            <a:r>
              <a:rPr lang="en-US" sz="2800" b="0" dirty="0" err="1"/>
              <a:t>duracak</a:t>
            </a:r>
            <a:r>
              <a:rPr lang="en-US" sz="2800" b="0" dirty="0"/>
              <a:t> </a:t>
            </a:r>
            <a:r>
              <a:rPr lang="en-US" sz="2800" b="0" dirty="0" err="1"/>
              <a:t>sanıyorsunuz</a:t>
            </a:r>
            <a:r>
              <a:rPr lang="en-US" sz="2800" b="0" dirty="0"/>
              <a:t>. </a:t>
            </a:r>
            <a:r>
              <a:rPr lang="en-US" sz="2800" b="0" dirty="0" err="1"/>
              <a:t>Ama</a:t>
            </a:r>
            <a:r>
              <a:rPr lang="en-US" sz="2800" b="0" dirty="0"/>
              <a:t> </a:t>
            </a:r>
            <a:r>
              <a:rPr lang="en-US" sz="2800" b="0" dirty="0" err="1"/>
              <a:t>durmuyor</a:t>
            </a:r>
            <a:r>
              <a:rPr lang="en-US" sz="2800" b="0" dirty="0"/>
              <a:t>. </a:t>
            </a:r>
            <a:r>
              <a:rPr lang="en-US" sz="2800" b="0" dirty="0" err="1"/>
              <a:t>Durdurmak</a:t>
            </a:r>
            <a:r>
              <a:rPr lang="en-US" sz="2800" b="0" dirty="0"/>
              <a:t> </a:t>
            </a:r>
            <a:r>
              <a:rPr lang="en-US" sz="2800" b="0" dirty="0" err="1"/>
              <a:t>kimsenin</a:t>
            </a:r>
            <a:r>
              <a:rPr lang="en-US" sz="2800" b="0" dirty="0"/>
              <a:t> </a:t>
            </a:r>
            <a:r>
              <a:rPr lang="en-US" sz="2800" b="0" dirty="0" err="1"/>
              <a:t>elinde</a:t>
            </a:r>
            <a:r>
              <a:rPr lang="en-US" sz="2800" b="0" dirty="0"/>
              <a:t> </a:t>
            </a:r>
            <a:r>
              <a:rPr lang="en-US" sz="2800" b="0" dirty="0" err="1"/>
              <a:t>değil</a:t>
            </a:r>
            <a:r>
              <a:rPr lang="en-US" sz="2800" b="0" dirty="0"/>
              <a:t>; </a:t>
            </a:r>
            <a:r>
              <a:rPr lang="en-US" sz="2800" b="0" dirty="0" err="1"/>
              <a:t>durdurabilsek</a:t>
            </a:r>
            <a:r>
              <a:rPr lang="en-US" sz="2800" b="0" dirty="0"/>
              <a:t>, </a:t>
            </a:r>
            <a:r>
              <a:rPr lang="en-US" sz="2800" b="0" dirty="0" err="1"/>
              <a:t>çoktan</a:t>
            </a:r>
            <a:r>
              <a:rPr lang="en-US" sz="2800" b="0" dirty="0"/>
              <a:t> </a:t>
            </a:r>
            <a:r>
              <a:rPr lang="en-US" sz="2800" b="0" dirty="0" err="1"/>
              <a:t>durduracaktık</a:t>
            </a:r>
            <a:r>
              <a:rPr lang="en-US" sz="2800" b="0" dirty="0"/>
              <a:t>. </a:t>
            </a:r>
            <a:endParaRPr lang="en-US" sz="4000" dirty="0"/>
          </a:p>
        </p:txBody>
      </p:sp>
      <p:sp>
        <p:nvSpPr>
          <p:cNvPr id="3" name="Rectangle 2"/>
          <p:cNvSpPr txBox="1">
            <a:spLocks noChangeArrowheads="1"/>
          </p:cNvSpPr>
          <p:nvPr/>
        </p:nvSpPr>
        <p:spPr bwMode="auto">
          <a:xfrm>
            <a:off x="341755" y="51166"/>
            <a:ext cx="8679812"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smtClean="0">
                <a:solidFill>
                  <a:srgbClr val="FF0000"/>
                </a:solidFill>
              </a:rPr>
              <a:t>Dilimiz Üzerine- Deneme Örneği</a:t>
            </a:r>
            <a:endParaRPr lang="en-US" sz="2800" dirty="0">
              <a:solidFill>
                <a:srgbClr val="FF0000"/>
              </a:solidFill>
            </a:endParaRPr>
          </a:p>
        </p:txBody>
      </p:sp>
    </p:spTree>
    <p:extLst>
      <p:ext uri="{BB962C8B-B14F-4D97-AF65-F5344CB8AC3E}">
        <p14:creationId xmlns:p14="http://schemas.microsoft.com/office/powerpoint/2010/main" val="2641077779"/>
      </p:ext>
    </p:extLst>
  </p:cSld>
  <p:clrMapOvr>
    <a:masterClrMapping/>
  </p:clrMapOvr>
  <p:transition spd="med">
    <p:checker dir="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97428" y="924563"/>
            <a:ext cx="887758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en-US" sz="2800" b="0" dirty="0" err="1" smtClean="0"/>
              <a:t>Yazarlarımızın</a:t>
            </a:r>
            <a:r>
              <a:rPr lang="en-US" sz="2800" b="0" dirty="0" smtClean="0"/>
              <a:t> </a:t>
            </a:r>
            <a:r>
              <a:rPr lang="en-US" sz="2800" b="0" dirty="0" err="1"/>
              <a:t>çoğu</a:t>
            </a:r>
            <a:r>
              <a:rPr lang="en-US" sz="2800" b="0" dirty="0"/>
              <a:t> ta </a:t>
            </a:r>
            <a:r>
              <a:rPr lang="en-US" sz="2800" b="0" dirty="0" err="1"/>
              <a:t>başlangıçtan</a:t>
            </a:r>
            <a:r>
              <a:rPr lang="en-US" sz="2800" b="0" dirty="0"/>
              <a:t> </a:t>
            </a:r>
            <a:r>
              <a:rPr lang="en-US" sz="2800" b="0" dirty="0" err="1"/>
              <a:t>beri</a:t>
            </a:r>
            <a:r>
              <a:rPr lang="en-US" sz="2800" b="0" dirty="0"/>
              <a:t>, </a:t>
            </a:r>
            <a:r>
              <a:rPr lang="en-US" sz="2800" b="0" dirty="0" err="1"/>
              <a:t>bu</a:t>
            </a:r>
            <a:r>
              <a:rPr lang="en-US" sz="2800" b="0" dirty="0"/>
              <a:t> </a:t>
            </a:r>
            <a:r>
              <a:rPr lang="en-US" sz="2800" b="0" dirty="0" err="1"/>
              <a:t>değişmeye</a:t>
            </a:r>
            <a:r>
              <a:rPr lang="en-US" sz="2800" b="0" dirty="0"/>
              <a:t> </a:t>
            </a:r>
            <a:r>
              <a:rPr lang="en-US" sz="2800" b="0" dirty="0" err="1"/>
              <a:t>sinirleniyor</a:t>
            </a:r>
            <a:r>
              <a:rPr lang="en-US" sz="2800" b="0" dirty="0"/>
              <a:t>, </a:t>
            </a:r>
            <a:r>
              <a:rPr lang="en-US" sz="2800" b="0" dirty="0" err="1"/>
              <a:t>bu</a:t>
            </a:r>
            <a:r>
              <a:rPr lang="en-US" sz="2800" b="0" dirty="0"/>
              <a:t> </a:t>
            </a:r>
            <a:r>
              <a:rPr lang="en-US" sz="2800" b="0" dirty="0" err="1"/>
              <a:t>değişmeyi</a:t>
            </a:r>
            <a:r>
              <a:rPr lang="en-US" sz="2800" b="0" dirty="0"/>
              <a:t> </a:t>
            </a:r>
            <a:r>
              <a:rPr lang="en-US" sz="2800" b="0" dirty="0" err="1"/>
              <a:t>istemiyor</a:t>
            </a:r>
            <a:r>
              <a:rPr lang="en-US" sz="2800" b="0" dirty="0"/>
              <a:t>. </a:t>
            </a:r>
            <a:r>
              <a:rPr lang="en-US" sz="2800" b="0" dirty="0" err="1"/>
              <a:t>Kimi</a:t>
            </a:r>
            <a:r>
              <a:rPr lang="en-US" sz="2800" b="0" dirty="0"/>
              <a:t> </a:t>
            </a:r>
            <a:r>
              <a:rPr lang="en-US" sz="2800" b="0" dirty="0" err="1"/>
              <a:t>öfkelenip</a:t>
            </a:r>
            <a:r>
              <a:rPr lang="en-US" sz="2800" b="0" dirty="0"/>
              <a:t> </a:t>
            </a:r>
            <a:r>
              <a:rPr lang="en-US" sz="2800" b="0" dirty="0" err="1"/>
              <a:t>bağırıyor</a:t>
            </a:r>
            <a:r>
              <a:rPr lang="en-US" sz="2800" b="0" dirty="0"/>
              <a:t>. </a:t>
            </a:r>
            <a:r>
              <a:rPr lang="en-US" sz="2800" b="0" dirty="0" err="1"/>
              <a:t>Sonra</a:t>
            </a:r>
            <a:r>
              <a:rPr lang="en-US" sz="2800" b="0" dirty="0"/>
              <a:t> </a:t>
            </a:r>
            <a:r>
              <a:rPr lang="en-US" sz="2800" b="0" dirty="0" err="1"/>
              <a:t>öfkeleneni</a:t>
            </a:r>
            <a:r>
              <a:rPr lang="en-US" sz="2800" b="0" dirty="0"/>
              <a:t> de, </a:t>
            </a:r>
            <a:r>
              <a:rPr lang="en-US" sz="2800" b="0" dirty="0" err="1"/>
              <a:t>eğlenip</a:t>
            </a:r>
            <a:r>
              <a:rPr lang="en-US" sz="2800" b="0" dirty="0"/>
              <a:t> </a:t>
            </a:r>
            <a:r>
              <a:rPr lang="en-US" sz="2800" b="0" dirty="0" err="1"/>
              <a:t>alay</a:t>
            </a:r>
            <a:r>
              <a:rPr lang="en-US" sz="2800" b="0" dirty="0"/>
              <a:t> </a:t>
            </a:r>
            <a:r>
              <a:rPr lang="en-US" sz="2800" b="0" dirty="0" err="1"/>
              <a:t>edeni</a:t>
            </a:r>
            <a:r>
              <a:rPr lang="en-US" sz="2800" b="0" dirty="0"/>
              <a:t> de </a:t>
            </a:r>
            <a:r>
              <a:rPr lang="en-US" sz="2800" b="0" dirty="0" err="1"/>
              <a:t>değişmeye</a:t>
            </a:r>
            <a:r>
              <a:rPr lang="en-US" sz="2800" b="0" dirty="0"/>
              <a:t> </a:t>
            </a:r>
            <a:r>
              <a:rPr lang="en-US" sz="2800" b="0" dirty="0" err="1"/>
              <a:t>uyuyor</a:t>
            </a:r>
            <a:r>
              <a:rPr lang="en-US" sz="2800" b="0" dirty="0"/>
              <a:t>, </a:t>
            </a:r>
            <a:r>
              <a:rPr lang="en-US" sz="2800" b="0" dirty="0" err="1"/>
              <a:t>dilini</a:t>
            </a:r>
            <a:r>
              <a:rPr lang="en-US" sz="2800" b="0" dirty="0"/>
              <a:t> </a:t>
            </a:r>
            <a:r>
              <a:rPr lang="en-US" sz="2800" b="0" dirty="0" err="1"/>
              <a:t>değiştiriyor</a:t>
            </a:r>
            <a:r>
              <a:rPr lang="en-US" sz="2800" b="0" dirty="0"/>
              <a:t>, </a:t>
            </a:r>
            <a:r>
              <a:rPr lang="en-US" sz="2800" b="0" dirty="0" err="1"/>
              <a:t>bir</a:t>
            </a:r>
            <a:r>
              <a:rPr lang="en-US" sz="2800" b="0" dirty="0"/>
              <a:t> </a:t>
            </a:r>
            <a:r>
              <a:rPr lang="en-US" sz="2800" b="0" dirty="0" err="1"/>
              <a:t>gün</a:t>
            </a:r>
            <a:r>
              <a:rPr lang="en-US" sz="2800" b="0" dirty="0"/>
              <a:t> </a:t>
            </a:r>
            <a:r>
              <a:rPr lang="en-US" sz="2800" b="0" dirty="0" err="1"/>
              <a:t>önce</a:t>
            </a:r>
            <a:r>
              <a:rPr lang="en-US" sz="2800" b="0" dirty="0"/>
              <a:t> </a:t>
            </a:r>
            <a:r>
              <a:rPr lang="en-US" sz="2800" b="0" dirty="0" err="1"/>
              <a:t>istemediği</a:t>
            </a:r>
            <a:r>
              <a:rPr lang="en-US" sz="2800" b="0" dirty="0"/>
              <a:t> </a:t>
            </a:r>
            <a:r>
              <a:rPr lang="en-US" sz="2800" b="0" dirty="0" err="1"/>
              <a:t>yeni</a:t>
            </a:r>
            <a:r>
              <a:rPr lang="en-US" sz="2800" b="0" dirty="0"/>
              <a:t> </a:t>
            </a:r>
            <a:r>
              <a:rPr lang="en-US" sz="2800" b="0" dirty="0" err="1"/>
              <a:t>dille</a:t>
            </a:r>
            <a:r>
              <a:rPr lang="en-US" sz="2800" b="0" dirty="0"/>
              <a:t> </a:t>
            </a:r>
            <a:r>
              <a:rPr lang="en-US" sz="2800" b="0" dirty="0" err="1"/>
              <a:t>yazıyor</a:t>
            </a:r>
            <a:r>
              <a:rPr lang="en-US" sz="2800" b="0" dirty="0" smtClean="0"/>
              <a:t>.</a:t>
            </a:r>
          </a:p>
          <a:p>
            <a:pPr lvl="0"/>
            <a:endParaRPr lang="en-US" sz="2800" b="0" dirty="0"/>
          </a:p>
          <a:p>
            <a:pPr lvl="0"/>
            <a:r>
              <a:rPr lang="en-US" sz="2800" b="0" dirty="0" err="1"/>
              <a:t>Türkçe'de</a:t>
            </a:r>
            <a:r>
              <a:rPr lang="en-US" sz="2800" b="0" dirty="0"/>
              <a:t>, </a:t>
            </a:r>
            <a:r>
              <a:rPr lang="en-US" sz="2800" b="0" dirty="0" err="1"/>
              <a:t>yazı</a:t>
            </a:r>
            <a:r>
              <a:rPr lang="en-US" sz="2800" b="0" dirty="0"/>
              <a:t> </a:t>
            </a:r>
            <a:r>
              <a:rPr lang="en-US" sz="2800" b="0" dirty="0" err="1"/>
              <a:t>dilimizden</a:t>
            </a:r>
            <a:r>
              <a:rPr lang="en-US" sz="2800" b="0" dirty="0"/>
              <a:t> </a:t>
            </a:r>
            <a:r>
              <a:rPr lang="en-US" sz="2800" b="0" dirty="0" err="1"/>
              <a:t>Arap</a:t>
            </a:r>
            <a:r>
              <a:rPr lang="en-US" sz="2800" b="0" dirty="0"/>
              <a:t> </a:t>
            </a:r>
            <a:r>
              <a:rPr lang="en-US" sz="2800" b="0" dirty="0" err="1"/>
              <a:t>dilinin</a:t>
            </a:r>
            <a:r>
              <a:rPr lang="en-US" sz="2800" b="0" dirty="0"/>
              <a:t>, Fars </a:t>
            </a:r>
            <a:r>
              <a:rPr lang="en-US" sz="2800" b="0" dirty="0" err="1"/>
              <a:t>dilinin</a:t>
            </a:r>
            <a:r>
              <a:rPr lang="en-US" sz="2800" b="0" dirty="0"/>
              <a:t> </a:t>
            </a:r>
            <a:r>
              <a:rPr lang="en-US" sz="2800" b="0" dirty="0" err="1"/>
              <a:t>kurallarına</a:t>
            </a:r>
            <a:r>
              <a:rPr lang="en-US" sz="2800" b="0" dirty="0"/>
              <a:t> </a:t>
            </a:r>
            <a:r>
              <a:rPr lang="en-US" sz="2800" b="0" dirty="0" err="1"/>
              <a:t>göre</a:t>
            </a:r>
            <a:r>
              <a:rPr lang="en-US" sz="2800" b="0" dirty="0"/>
              <a:t> </a:t>
            </a:r>
            <a:r>
              <a:rPr lang="en-US" sz="2800" b="0" dirty="0" err="1"/>
              <a:t>kurulmuş</a:t>
            </a:r>
            <a:r>
              <a:rPr lang="en-US" sz="2800" b="0" dirty="0"/>
              <a:t> </a:t>
            </a:r>
            <a:r>
              <a:rPr lang="en-US" sz="2800" b="0" dirty="0" err="1"/>
              <a:t>isim</a:t>
            </a:r>
            <a:r>
              <a:rPr lang="en-US" sz="2800" b="0" dirty="0"/>
              <a:t>, </a:t>
            </a:r>
            <a:r>
              <a:rPr lang="en-US" sz="2800" b="0" dirty="0" err="1"/>
              <a:t>sıfat</a:t>
            </a:r>
            <a:r>
              <a:rPr lang="en-US" sz="2800" b="0" dirty="0"/>
              <a:t> </a:t>
            </a:r>
            <a:r>
              <a:rPr lang="en-US" sz="2800" b="0" dirty="0" err="1"/>
              <a:t>takımlarının</a:t>
            </a:r>
            <a:r>
              <a:rPr lang="en-US" sz="2800" b="0" dirty="0"/>
              <a:t>, </a:t>
            </a:r>
            <a:r>
              <a:rPr lang="en-US" sz="2800" b="0" dirty="0" err="1"/>
              <a:t>nasıl</a:t>
            </a:r>
            <a:r>
              <a:rPr lang="en-US" sz="2800" b="0" dirty="0"/>
              <a:t> </a:t>
            </a:r>
            <a:r>
              <a:rPr lang="en-US" sz="2800" b="0" dirty="0" err="1"/>
              <a:t>kaldırıldığını</a:t>
            </a:r>
            <a:r>
              <a:rPr lang="en-US" sz="2800" b="0" dirty="0"/>
              <a:t> </a:t>
            </a:r>
            <a:r>
              <a:rPr lang="en-US" sz="2800" b="0" dirty="0" err="1"/>
              <a:t>bir</a:t>
            </a:r>
            <a:r>
              <a:rPr lang="en-US" sz="2800" b="0" dirty="0"/>
              <a:t> </a:t>
            </a:r>
            <a:r>
              <a:rPr lang="en-US" sz="2800" b="0" dirty="0" err="1"/>
              <a:t>düşünün</a:t>
            </a:r>
            <a:r>
              <a:rPr lang="en-US" sz="2800" b="0" dirty="0"/>
              <a:t>. </a:t>
            </a:r>
            <a:r>
              <a:rPr lang="en-US" sz="2800" b="0" dirty="0" err="1"/>
              <a:t>Yazarlarımız</a:t>
            </a:r>
            <a:r>
              <a:rPr lang="en-US" sz="2800" b="0" dirty="0"/>
              <a:t>, </a:t>
            </a:r>
            <a:r>
              <a:rPr lang="en-US" sz="2800" b="0" dirty="0" err="1"/>
              <a:t>en</a:t>
            </a:r>
            <a:r>
              <a:rPr lang="en-US" sz="2800" b="0" dirty="0"/>
              <a:t> </a:t>
            </a:r>
            <a:r>
              <a:rPr lang="en-US" sz="2800" b="0" dirty="0" err="1"/>
              <a:t>ünlü</a:t>
            </a:r>
            <a:r>
              <a:rPr lang="en-US" sz="2800" b="0" dirty="0"/>
              <a:t> </a:t>
            </a:r>
            <a:r>
              <a:rPr lang="en-US" sz="2800" b="0" dirty="0" err="1"/>
              <a:t>yazarlarımız</a:t>
            </a:r>
            <a:r>
              <a:rPr lang="en-US" sz="2800" b="0" dirty="0"/>
              <a:t>, </a:t>
            </a:r>
            <a:r>
              <a:rPr lang="en-US" sz="2800" b="0" dirty="0" err="1"/>
              <a:t>karşı</a:t>
            </a:r>
            <a:r>
              <a:rPr lang="en-US" sz="2800" b="0" dirty="0"/>
              <a:t> </a:t>
            </a:r>
            <a:r>
              <a:rPr lang="en-US" sz="2800" b="0" dirty="0" err="1"/>
              <a:t>koymak</a:t>
            </a:r>
            <a:r>
              <a:rPr lang="en-US" sz="2800" b="0" dirty="0"/>
              <a:t> </a:t>
            </a:r>
            <a:r>
              <a:rPr lang="en-US" sz="2800" b="0" dirty="0" err="1"/>
              <a:t>için</a:t>
            </a:r>
            <a:r>
              <a:rPr lang="en-US" sz="2800" b="0" dirty="0"/>
              <a:t> </a:t>
            </a:r>
            <a:r>
              <a:rPr lang="en-US" sz="2800" b="0" dirty="0" err="1"/>
              <a:t>neler</a:t>
            </a:r>
            <a:r>
              <a:rPr lang="en-US" sz="2800" b="0" dirty="0"/>
              <a:t> </a:t>
            </a:r>
            <a:r>
              <a:rPr lang="en-US" sz="2800" b="0" dirty="0" err="1"/>
              <a:t>yapmadılar</a:t>
            </a:r>
            <a:r>
              <a:rPr lang="en-US" sz="2800" b="0" dirty="0"/>
              <a:t>! "</a:t>
            </a:r>
            <a:r>
              <a:rPr lang="en-US" sz="2800" b="0" dirty="0" err="1"/>
              <a:t>Terkipler</a:t>
            </a:r>
            <a:r>
              <a:rPr lang="en-US" sz="2800" b="0" dirty="0"/>
              <a:t> </a:t>
            </a:r>
            <a:r>
              <a:rPr lang="en-US" sz="2800" b="0" dirty="0" err="1"/>
              <a:t>kalkarsa</a:t>
            </a:r>
            <a:r>
              <a:rPr lang="en-US" sz="2800" b="0" dirty="0"/>
              <a:t> </a:t>
            </a:r>
            <a:r>
              <a:rPr lang="en-US" sz="2800" b="0" dirty="0" err="1"/>
              <a:t>Türkçe</a:t>
            </a:r>
            <a:r>
              <a:rPr lang="en-US" sz="2800" b="0" dirty="0"/>
              <a:t> </a:t>
            </a:r>
            <a:r>
              <a:rPr lang="en-US" sz="2800" b="0" dirty="0" err="1"/>
              <a:t>yazı</a:t>
            </a:r>
            <a:r>
              <a:rPr lang="en-US" sz="2800" b="0" dirty="0"/>
              <a:t> </a:t>
            </a:r>
            <a:r>
              <a:rPr lang="en-US" sz="2800" b="0" dirty="0" err="1"/>
              <a:t>yazılamaz</a:t>
            </a:r>
            <a:r>
              <a:rPr lang="en-US" sz="2800" b="0" dirty="0"/>
              <a:t>... </a:t>
            </a:r>
            <a:r>
              <a:rPr lang="en-US" sz="2800" b="0" dirty="0" err="1"/>
              <a:t>Dilimiz</a:t>
            </a:r>
            <a:r>
              <a:rPr lang="en-US" sz="2800" b="0" dirty="0"/>
              <a:t> </a:t>
            </a:r>
            <a:r>
              <a:rPr lang="en-US" sz="2800" b="0" dirty="0" err="1"/>
              <a:t>çirkinleşir</a:t>
            </a:r>
            <a:r>
              <a:rPr lang="en-US" sz="2800" b="0" dirty="0"/>
              <a:t>..." </a:t>
            </a:r>
            <a:r>
              <a:rPr lang="en-US" sz="2800" b="0" dirty="0" err="1"/>
              <a:t>dediler</a:t>
            </a:r>
            <a:r>
              <a:rPr lang="en-US" sz="2800" b="0" dirty="0"/>
              <a:t>:</a:t>
            </a:r>
            <a:endParaRPr lang="en-US" sz="2800" dirty="0"/>
          </a:p>
        </p:txBody>
      </p:sp>
      <p:sp>
        <p:nvSpPr>
          <p:cNvPr id="3" name="Rectangle 2"/>
          <p:cNvSpPr txBox="1">
            <a:spLocks noChangeArrowheads="1"/>
          </p:cNvSpPr>
          <p:nvPr/>
        </p:nvSpPr>
        <p:spPr bwMode="auto">
          <a:xfrm>
            <a:off x="276228" y="-8237"/>
            <a:ext cx="8679812"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smtClean="0">
                <a:solidFill>
                  <a:srgbClr val="FF0000"/>
                </a:solidFill>
              </a:rPr>
              <a:t>Deneme Örneği</a:t>
            </a:r>
            <a:endParaRPr lang="en-US" sz="2800" dirty="0">
              <a:solidFill>
                <a:srgbClr val="FF0000"/>
              </a:solidFill>
            </a:endParaRPr>
          </a:p>
        </p:txBody>
      </p:sp>
    </p:spTree>
    <p:extLst>
      <p:ext uri="{BB962C8B-B14F-4D97-AF65-F5344CB8AC3E}">
        <p14:creationId xmlns:p14="http://schemas.microsoft.com/office/powerpoint/2010/main" val="4196236670"/>
      </p:ext>
    </p:extLst>
  </p:cSld>
  <p:clrMapOvr>
    <a:masterClrMapping/>
  </p:clrMapOvr>
  <p:transition spd="med">
    <p:checker dir="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97428" y="1140009"/>
            <a:ext cx="887758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en-US" sz="2800" b="0" dirty="0" err="1"/>
              <a:t>Genç</a:t>
            </a:r>
            <a:r>
              <a:rPr lang="en-US" sz="2800" b="0" dirty="0"/>
              <a:t> </a:t>
            </a:r>
            <a:r>
              <a:rPr lang="en-US" sz="2800" b="0" dirty="0" err="1"/>
              <a:t>Kalemciler'e</a:t>
            </a:r>
            <a:r>
              <a:rPr lang="en-US" sz="2800" b="0" dirty="0"/>
              <a:t> </a:t>
            </a:r>
            <a:r>
              <a:rPr lang="en-US" sz="2800" b="0" dirty="0" err="1"/>
              <a:t>ters</a:t>
            </a:r>
            <a:r>
              <a:rPr lang="en-US" sz="2800" b="0" dirty="0"/>
              <a:t> </a:t>
            </a:r>
            <a:r>
              <a:rPr lang="en-US" sz="2800" b="0" dirty="0" err="1"/>
              <a:t>baktılar</a:t>
            </a:r>
            <a:r>
              <a:rPr lang="en-US" sz="2800" b="0" dirty="0"/>
              <a:t>, </a:t>
            </a:r>
            <a:r>
              <a:rPr lang="en-US" sz="2800" b="0" dirty="0" err="1"/>
              <a:t>saldırdılar</a:t>
            </a:r>
            <a:r>
              <a:rPr lang="en-US" sz="2800" b="0" dirty="0"/>
              <a:t>. </a:t>
            </a:r>
            <a:r>
              <a:rPr lang="en-US" sz="2800" b="0" dirty="0" err="1"/>
              <a:t>Genç</a:t>
            </a:r>
            <a:r>
              <a:rPr lang="en-US" sz="2800" b="0" dirty="0"/>
              <a:t> </a:t>
            </a:r>
            <a:r>
              <a:rPr lang="en-US" sz="2800" b="0" dirty="0" err="1"/>
              <a:t>Kalemciler'e</a:t>
            </a:r>
            <a:r>
              <a:rPr lang="en-US" sz="2800" b="0" dirty="0"/>
              <a:t> </a:t>
            </a:r>
            <a:r>
              <a:rPr lang="en-US" sz="2800" b="0" dirty="0" err="1"/>
              <a:t>yenildi</a:t>
            </a:r>
            <a:r>
              <a:rPr lang="en-US" sz="2800" b="0" dirty="0"/>
              <a:t>, </a:t>
            </a:r>
            <a:r>
              <a:rPr lang="en-US" sz="2800" b="0" dirty="0" err="1"/>
              <a:t>bozuldu</a:t>
            </a:r>
            <a:r>
              <a:rPr lang="en-US" sz="2800" b="0" dirty="0"/>
              <a:t>, </a:t>
            </a:r>
            <a:r>
              <a:rPr lang="en-US" sz="2800" b="0" dirty="0" err="1"/>
              <a:t>ezildi</a:t>
            </a:r>
            <a:r>
              <a:rPr lang="en-US" sz="2800" b="0" dirty="0"/>
              <a:t> </a:t>
            </a:r>
            <a:r>
              <a:rPr lang="en-US" sz="2800" b="0" dirty="0" err="1"/>
              <a:t>sandık</a:t>
            </a:r>
            <a:r>
              <a:rPr lang="en-US" sz="2800" b="0" dirty="0"/>
              <a:t>. </a:t>
            </a:r>
            <a:r>
              <a:rPr lang="en-US" sz="2800" b="0" dirty="0" err="1"/>
              <a:t>Bir</a:t>
            </a:r>
            <a:r>
              <a:rPr lang="en-US" sz="2800" b="0" dirty="0"/>
              <a:t> de </a:t>
            </a:r>
            <a:r>
              <a:rPr lang="en-US" sz="2800" b="0" dirty="0" err="1"/>
              <a:t>baktık</a:t>
            </a:r>
            <a:r>
              <a:rPr lang="en-US" sz="2800" b="0" dirty="0"/>
              <a:t> </a:t>
            </a:r>
            <a:r>
              <a:rPr lang="en-US" sz="2800" b="0" dirty="0" err="1"/>
              <a:t>ki</a:t>
            </a:r>
            <a:r>
              <a:rPr lang="en-US" sz="2800" b="0" dirty="0"/>
              <a:t> </a:t>
            </a:r>
            <a:r>
              <a:rPr lang="en-US" sz="2800" b="0" dirty="0" err="1"/>
              <a:t>onların</a:t>
            </a:r>
            <a:r>
              <a:rPr lang="en-US" sz="2800" b="0" dirty="0"/>
              <a:t> </a:t>
            </a:r>
            <a:r>
              <a:rPr lang="en-US" sz="2800" b="0" dirty="0" err="1"/>
              <a:t>dediği</a:t>
            </a:r>
            <a:r>
              <a:rPr lang="en-US" sz="2800" b="0" dirty="0"/>
              <a:t> </a:t>
            </a:r>
            <a:r>
              <a:rPr lang="en-US" sz="2800" b="0" dirty="0" err="1"/>
              <a:t>oluvermiş</a:t>
            </a:r>
            <a:r>
              <a:rPr lang="en-US" sz="2800" b="0" dirty="0"/>
              <a:t>, </a:t>
            </a:r>
            <a:r>
              <a:rPr lang="en-US" sz="2800" b="0" dirty="0" err="1"/>
              <a:t>terkipler</a:t>
            </a:r>
            <a:r>
              <a:rPr lang="en-US" sz="2800" b="0" dirty="0"/>
              <a:t> </a:t>
            </a:r>
            <a:r>
              <a:rPr lang="en-US" sz="2800" b="0" dirty="0" err="1"/>
              <a:t>ortadan</a:t>
            </a:r>
            <a:r>
              <a:rPr lang="en-US" sz="2800" b="0" dirty="0"/>
              <a:t> </a:t>
            </a:r>
            <a:r>
              <a:rPr lang="en-US" sz="2800" b="0" dirty="0" err="1"/>
              <a:t>kalkıvermiş</a:t>
            </a:r>
            <a:r>
              <a:rPr lang="en-US" sz="2800" b="0" dirty="0"/>
              <a:t>. </a:t>
            </a:r>
            <a:r>
              <a:rPr lang="en-US" sz="2800" b="0" dirty="0" err="1"/>
              <a:t>Dilimize</a:t>
            </a:r>
            <a:r>
              <a:rPr lang="en-US" sz="2800" b="0" dirty="0"/>
              <a:t> </a:t>
            </a:r>
            <a:r>
              <a:rPr lang="en-US" sz="2800" b="0" dirty="0" err="1"/>
              <a:t>bir</a:t>
            </a:r>
            <a:r>
              <a:rPr lang="en-US" sz="2800" b="0" dirty="0"/>
              <a:t> </a:t>
            </a:r>
            <a:r>
              <a:rPr lang="en-US" sz="2800" b="0" dirty="0" err="1"/>
              <a:t>güzellik</a:t>
            </a:r>
            <a:r>
              <a:rPr lang="en-US" sz="2800" b="0" dirty="0"/>
              <a:t> </a:t>
            </a:r>
            <a:r>
              <a:rPr lang="en-US" sz="2800" b="0" dirty="0" err="1"/>
              <a:t>verdikleri</a:t>
            </a:r>
            <a:r>
              <a:rPr lang="en-US" sz="2800" b="0" dirty="0"/>
              <a:t> </a:t>
            </a:r>
            <a:r>
              <a:rPr lang="en-US" sz="2800" b="0" dirty="0" err="1"/>
              <a:t>söylenen</a:t>
            </a:r>
            <a:r>
              <a:rPr lang="en-US" sz="2800" b="0" dirty="0"/>
              <a:t> o </a:t>
            </a:r>
            <a:r>
              <a:rPr lang="en-US" sz="2800" b="0" dirty="0" err="1"/>
              <a:t>terkipler</a:t>
            </a:r>
            <a:r>
              <a:rPr lang="en-US" sz="2800" b="0" dirty="0"/>
              <a:t> </a:t>
            </a:r>
            <a:r>
              <a:rPr lang="en-US" sz="2800" b="0" dirty="0" err="1"/>
              <a:t>bize</a:t>
            </a:r>
            <a:r>
              <a:rPr lang="en-US" sz="2800" b="0" dirty="0"/>
              <a:t> </a:t>
            </a:r>
            <a:r>
              <a:rPr lang="en-US" sz="2800" b="0" dirty="0" err="1"/>
              <a:t>bir</a:t>
            </a:r>
            <a:r>
              <a:rPr lang="en-US" sz="2800" b="0" dirty="0"/>
              <a:t> </a:t>
            </a:r>
            <a:r>
              <a:rPr lang="en-US" sz="2800" b="0" dirty="0" err="1"/>
              <a:t>çirkin</a:t>
            </a:r>
            <a:r>
              <a:rPr lang="en-US" sz="2800" b="0" dirty="0"/>
              <a:t> </a:t>
            </a:r>
            <a:r>
              <a:rPr lang="en-US" sz="2800" b="0" dirty="0" err="1"/>
              <a:t>görünüverdi</a:t>
            </a:r>
            <a:r>
              <a:rPr lang="en-US" sz="2800" b="0" dirty="0" smtClean="0"/>
              <a:t>!</a:t>
            </a:r>
          </a:p>
          <a:p>
            <a:pPr fontAlgn="base"/>
            <a:endParaRPr lang="en-US" sz="2800" b="0" dirty="0"/>
          </a:p>
          <a:p>
            <a:pPr fontAlgn="base"/>
            <a:r>
              <a:rPr lang="en-US" sz="2800" b="0" dirty="0"/>
              <a:t>O </a:t>
            </a:r>
            <a:r>
              <a:rPr lang="en-US" sz="2800" b="0" dirty="0" err="1"/>
              <a:t>kelimeleri</a:t>
            </a:r>
            <a:r>
              <a:rPr lang="en-US" sz="2800" b="0" dirty="0"/>
              <a:t> </a:t>
            </a:r>
            <a:r>
              <a:rPr lang="en-US" sz="2800" b="0" dirty="0" err="1"/>
              <a:t>atacak</a:t>
            </a:r>
            <a:r>
              <a:rPr lang="en-US" sz="2800" b="0" dirty="0"/>
              <a:t> </a:t>
            </a:r>
            <a:r>
              <a:rPr lang="en-US" sz="2800" b="0" dirty="0" err="1"/>
              <a:t>olursak</a:t>
            </a:r>
            <a:r>
              <a:rPr lang="en-US" sz="2800" b="0" dirty="0"/>
              <a:t> </a:t>
            </a:r>
            <a:r>
              <a:rPr lang="en-US" sz="2800" b="0" dirty="0" err="1"/>
              <a:t>birbirimizle</a:t>
            </a:r>
            <a:r>
              <a:rPr lang="en-US" sz="2800" b="0" dirty="0"/>
              <a:t> </a:t>
            </a:r>
            <a:r>
              <a:rPr lang="en-US" sz="2800" b="0" dirty="0" err="1"/>
              <a:t>anlaşamayacakmışız</a:t>
            </a:r>
            <a:r>
              <a:rPr lang="en-US" sz="2800" b="0" dirty="0"/>
              <a:t>; </a:t>
            </a:r>
            <a:r>
              <a:rPr lang="en-US" sz="2800" b="0" dirty="0" err="1"/>
              <a:t>yeni</a:t>
            </a:r>
            <a:r>
              <a:rPr lang="en-US" sz="2800" b="0" dirty="0"/>
              <a:t> </a:t>
            </a:r>
            <a:r>
              <a:rPr lang="en-US" sz="2800" b="0" dirty="0" err="1"/>
              <a:t>kelimeler</a:t>
            </a:r>
            <a:r>
              <a:rPr lang="en-US" sz="2800" b="0" dirty="0"/>
              <a:t> </a:t>
            </a:r>
            <a:r>
              <a:rPr lang="en-US" sz="2800" b="0" dirty="0" err="1"/>
              <a:t>uydurma</a:t>
            </a:r>
            <a:r>
              <a:rPr lang="en-US" sz="2800" b="0" dirty="0"/>
              <a:t> </a:t>
            </a:r>
            <a:r>
              <a:rPr lang="en-US" sz="2800" b="0" dirty="0" err="1"/>
              <a:t>imiş</a:t>
            </a:r>
            <a:r>
              <a:rPr lang="en-US" sz="2800" b="0" dirty="0"/>
              <a:t>, </a:t>
            </a:r>
            <a:r>
              <a:rPr lang="en-US" sz="2800" b="0" dirty="0" err="1"/>
              <a:t>kimse</a:t>
            </a:r>
            <a:r>
              <a:rPr lang="en-US" sz="2800" b="0" dirty="0"/>
              <a:t> </a:t>
            </a:r>
            <a:r>
              <a:rPr lang="en-US" sz="2800" b="0" dirty="0" err="1"/>
              <a:t>bilmiyormuş</a:t>
            </a:r>
            <a:r>
              <a:rPr lang="en-US" sz="2800" b="0" dirty="0"/>
              <a:t>. </a:t>
            </a:r>
            <a:r>
              <a:rPr lang="en-US" sz="2800" b="0" dirty="0" err="1"/>
              <a:t>Doğrusu</a:t>
            </a:r>
            <a:r>
              <a:rPr lang="en-US" sz="2800" b="0" dirty="0"/>
              <a:t>, biz </a:t>
            </a:r>
            <a:r>
              <a:rPr lang="en-US" sz="2800" b="0" dirty="0" err="1"/>
              <a:t>eski</a:t>
            </a:r>
            <a:r>
              <a:rPr lang="en-US" sz="2800" b="0" dirty="0"/>
              <a:t> </a:t>
            </a:r>
            <a:r>
              <a:rPr lang="en-US" sz="2800" b="0" dirty="0" err="1"/>
              <a:t>kelimeleri</a:t>
            </a:r>
            <a:r>
              <a:rPr lang="en-US" sz="2800" b="0" dirty="0"/>
              <a:t> </a:t>
            </a:r>
            <a:r>
              <a:rPr lang="en-US" sz="2800" b="0" dirty="0" err="1"/>
              <a:t>bilmiyoruz</a:t>
            </a:r>
            <a:r>
              <a:rPr lang="en-US" sz="2800" b="0" dirty="0"/>
              <a:t> da </a:t>
            </a:r>
            <a:r>
              <a:rPr lang="en-US" sz="2800" b="0" dirty="0" err="1"/>
              <a:t>asıl</a:t>
            </a:r>
            <a:r>
              <a:rPr lang="en-US" sz="2800" b="0" dirty="0"/>
              <a:t> </a:t>
            </a:r>
            <a:r>
              <a:rPr lang="en-US" sz="2800" b="0" dirty="0" err="1"/>
              <a:t>yeni</a:t>
            </a:r>
            <a:r>
              <a:rPr lang="en-US" sz="2800" b="0" dirty="0"/>
              <a:t> </a:t>
            </a:r>
            <a:r>
              <a:rPr lang="en-US" sz="2800" b="0" dirty="0" err="1"/>
              <a:t>kelimeleri</a:t>
            </a:r>
            <a:r>
              <a:rPr lang="en-US" sz="2800" b="0" dirty="0"/>
              <a:t> </a:t>
            </a:r>
            <a:r>
              <a:rPr lang="en-US" sz="2800" b="0" dirty="0" err="1"/>
              <a:t>biliyor</a:t>
            </a:r>
            <a:r>
              <a:rPr lang="en-US" sz="2800" b="0" dirty="0"/>
              <a:t>, </a:t>
            </a:r>
            <a:r>
              <a:rPr lang="en-US" sz="2800" b="0" dirty="0" err="1"/>
              <a:t>asıl</a:t>
            </a:r>
            <a:r>
              <a:rPr lang="en-US" sz="2800" b="0" dirty="0"/>
              <a:t> </a:t>
            </a:r>
            <a:r>
              <a:rPr lang="en-US" sz="2800" b="0" dirty="0" err="1"/>
              <a:t>onları</a:t>
            </a:r>
            <a:r>
              <a:rPr lang="en-US" sz="2800" b="0" dirty="0"/>
              <a:t> </a:t>
            </a:r>
            <a:r>
              <a:rPr lang="en-US" sz="2800" b="0" dirty="0" err="1"/>
              <a:t>anlıyoruz</a:t>
            </a:r>
            <a:r>
              <a:rPr lang="en-US" sz="2800" b="0" dirty="0"/>
              <a:t>. </a:t>
            </a:r>
            <a:r>
              <a:rPr lang="en-US" sz="2800" b="0" dirty="0" err="1"/>
              <a:t>Bunu</a:t>
            </a:r>
            <a:r>
              <a:rPr lang="en-US" sz="2800" b="0" dirty="0"/>
              <a:t> </a:t>
            </a:r>
            <a:r>
              <a:rPr lang="en-US" sz="2800" b="0" dirty="0" err="1"/>
              <a:t>görmek</a:t>
            </a:r>
            <a:r>
              <a:rPr lang="en-US" sz="2800" b="0" dirty="0"/>
              <a:t> </a:t>
            </a:r>
            <a:r>
              <a:rPr lang="en-US" sz="2800" b="0" dirty="0" err="1"/>
              <a:t>istemiyorlar</a:t>
            </a:r>
            <a:r>
              <a:rPr lang="en-US" sz="2800" b="0" dirty="0"/>
              <a:t>.</a:t>
            </a:r>
          </a:p>
        </p:txBody>
      </p:sp>
      <p:sp>
        <p:nvSpPr>
          <p:cNvPr id="3" name="Rectangle 2"/>
          <p:cNvSpPr txBox="1">
            <a:spLocks noChangeArrowheads="1"/>
          </p:cNvSpPr>
          <p:nvPr/>
        </p:nvSpPr>
        <p:spPr bwMode="auto">
          <a:xfrm>
            <a:off x="276228" y="-8237"/>
            <a:ext cx="8679812"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smtClean="0">
                <a:solidFill>
                  <a:srgbClr val="FF0000"/>
                </a:solidFill>
              </a:rPr>
              <a:t>Deneme Örneği</a:t>
            </a:r>
            <a:endParaRPr lang="en-US" sz="2800" dirty="0">
              <a:solidFill>
                <a:srgbClr val="FF0000"/>
              </a:solidFill>
            </a:endParaRPr>
          </a:p>
        </p:txBody>
      </p:sp>
    </p:spTree>
    <p:extLst>
      <p:ext uri="{BB962C8B-B14F-4D97-AF65-F5344CB8AC3E}">
        <p14:creationId xmlns:p14="http://schemas.microsoft.com/office/powerpoint/2010/main" val="238913626"/>
      </p:ext>
    </p:extLst>
  </p:cSld>
  <p:clrMapOvr>
    <a:masterClrMapping/>
  </p:clrMapOvr>
  <p:transition spd="med">
    <p:checker dir="ver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97428" y="1570897"/>
            <a:ext cx="88775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en-US" sz="2800" b="0" dirty="0" err="1"/>
              <a:t>Yazarlarımızın</a:t>
            </a:r>
            <a:r>
              <a:rPr lang="en-US" sz="2800" b="0" dirty="0"/>
              <a:t> </a:t>
            </a:r>
            <a:r>
              <a:rPr lang="en-US" sz="2800" b="0" dirty="0" err="1"/>
              <a:t>çoğunun</a:t>
            </a:r>
            <a:r>
              <a:rPr lang="en-US" sz="2800" b="0" dirty="0"/>
              <a:t> </a:t>
            </a:r>
            <a:r>
              <a:rPr lang="en-US" sz="2800" b="0" dirty="0" err="1"/>
              <a:t>yeni</a:t>
            </a:r>
            <a:r>
              <a:rPr lang="en-US" sz="2800" b="0" dirty="0"/>
              <a:t> </a:t>
            </a:r>
            <a:r>
              <a:rPr lang="en-US" sz="2800" b="0" dirty="0" err="1"/>
              <a:t>dile</a:t>
            </a:r>
            <a:r>
              <a:rPr lang="en-US" sz="2800" b="0" dirty="0"/>
              <a:t> </a:t>
            </a:r>
            <a:r>
              <a:rPr lang="en-US" sz="2800" b="0" dirty="0" err="1"/>
              <a:t>karşı</a:t>
            </a:r>
            <a:r>
              <a:rPr lang="en-US" sz="2800" b="0" dirty="0"/>
              <a:t> </a:t>
            </a:r>
            <a:r>
              <a:rPr lang="en-US" sz="2800" b="0" dirty="0" err="1"/>
              <a:t>koymaya</a:t>
            </a:r>
            <a:r>
              <a:rPr lang="en-US" sz="2800" b="0" dirty="0"/>
              <a:t> </a:t>
            </a:r>
            <a:r>
              <a:rPr lang="en-US" sz="2800" b="0" dirty="0" err="1"/>
              <a:t>kalkmalarının</a:t>
            </a:r>
            <a:r>
              <a:rPr lang="en-US" sz="2800" b="0" dirty="0"/>
              <a:t> </a:t>
            </a:r>
            <a:r>
              <a:rPr lang="en-US" sz="2800" b="0" dirty="0" err="1"/>
              <a:t>dil</a:t>
            </a:r>
            <a:r>
              <a:rPr lang="en-US" sz="2800" b="0" dirty="0"/>
              <a:t> </a:t>
            </a:r>
            <a:r>
              <a:rPr lang="en-US" sz="2800" b="0" dirty="0" err="1"/>
              <a:t>için</a:t>
            </a:r>
            <a:r>
              <a:rPr lang="en-US" sz="2800" b="0" dirty="0"/>
              <a:t> de, o </a:t>
            </a:r>
            <a:r>
              <a:rPr lang="en-US" sz="2800" b="0" dirty="0" err="1"/>
              <a:t>yazarlar</a:t>
            </a:r>
            <a:r>
              <a:rPr lang="en-US" sz="2800" b="0" dirty="0"/>
              <a:t> </a:t>
            </a:r>
            <a:r>
              <a:rPr lang="en-US" sz="2800" b="0" dirty="0" err="1"/>
              <a:t>için</a:t>
            </a:r>
            <a:r>
              <a:rPr lang="en-US" sz="2800" b="0" dirty="0"/>
              <a:t> de </a:t>
            </a:r>
            <a:r>
              <a:rPr lang="en-US" sz="2800" b="0" dirty="0" err="1"/>
              <a:t>büyük</a:t>
            </a:r>
            <a:r>
              <a:rPr lang="en-US" sz="2800" b="0" dirty="0"/>
              <a:t> </a:t>
            </a:r>
            <a:r>
              <a:rPr lang="en-US" sz="2800" b="0" dirty="0" err="1"/>
              <a:t>bir</a:t>
            </a:r>
            <a:r>
              <a:rPr lang="en-US" sz="2800" b="0" dirty="0"/>
              <a:t> </a:t>
            </a:r>
            <a:r>
              <a:rPr lang="en-US" sz="2800" b="0" dirty="0" err="1"/>
              <a:t>kötülüğü</a:t>
            </a:r>
            <a:r>
              <a:rPr lang="en-US" sz="2800" b="0" dirty="0"/>
              <a:t> </a:t>
            </a:r>
            <a:r>
              <a:rPr lang="en-US" sz="2800" b="0" dirty="0" err="1"/>
              <a:t>oluyor</a:t>
            </a:r>
            <a:r>
              <a:rPr lang="en-US" sz="2800" b="0" dirty="0"/>
              <a:t>. </a:t>
            </a:r>
            <a:r>
              <a:rPr lang="en-US" sz="2800" b="0" dirty="0" err="1"/>
              <a:t>Dil</a:t>
            </a:r>
            <a:r>
              <a:rPr lang="en-US" sz="2800" b="0" dirty="0"/>
              <a:t> </a:t>
            </a:r>
            <a:r>
              <a:rPr lang="en-US" sz="2800" b="0" dirty="0" err="1"/>
              <a:t>için</a:t>
            </a:r>
            <a:r>
              <a:rPr lang="en-US" sz="2800" b="0" dirty="0"/>
              <a:t> de </a:t>
            </a:r>
            <a:r>
              <a:rPr lang="en-US" sz="2800" b="0" dirty="0" err="1"/>
              <a:t>kötülüğü</a:t>
            </a:r>
            <a:r>
              <a:rPr lang="en-US" sz="2800" b="0" dirty="0"/>
              <a:t> </a:t>
            </a:r>
            <a:r>
              <a:rPr lang="en-US" sz="2800" b="0" dirty="0" err="1"/>
              <a:t>oluyor</a:t>
            </a:r>
            <a:r>
              <a:rPr lang="en-US" sz="2800" b="0" dirty="0"/>
              <a:t>, </a:t>
            </a:r>
            <a:r>
              <a:rPr lang="en-US" sz="2800" b="0" dirty="0" err="1"/>
              <a:t>çünkü</a:t>
            </a:r>
            <a:r>
              <a:rPr lang="en-US" sz="2800" b="0" dirty="0"/>
              <a:t> </a:t>
            </a:r>
            <a:r>
              <a:rPr lang="en-US" sz="2800" b="0" dirty="0" err="1"/>
              <a:t>yeni</a:t>
            </a:r>
            <a:r>
              <a:rPr lang="en-US" sz="2800" b="0" dirty="0"/>
              <a:t> </a:t>
            </a:r>
            <a:r>
              <a:rPr lang="en-US" sz="2800" b="0" dirty="0" err="1"/>
              <a:t>dil</a:t>
            </a:r>
            <a:r>
              <a:rPr lang="en-US" sz="2800" b="0" dirty="0"/>
              <a:t>, </a:t>
            </a:r>
            <a:r>
              <a:rPr lang="en-US" sz="2800" b="0" dirty="0" err="1"/>
              <a:t>yazarların</a:t>
            </a:r>
            <a:r>
              <a:rPr lang="en-US" sz="2800" b="0" dirty="0"/>
              <a:t>, </a:t>
            </a:r>
            <a:r>
              <a:rPr lang="en-US" sz="2800" b="0" dirty="0" err="1"/>
              <a:t>yani</a:t>
            </a:r>
            <a:r>
              <a:rPr lang="en-US" sz="2800" b="0" dirty="0"/>
              <a:t> </a:t>
            </a:r>
            <a:r>
              <a:rPr lang="en-US" sz="2800" b="0" dirty="0" err="1"/>
              <a:t>kendisini</a:t>
            </a:r>
            <a:r>
              <a:rPr lang="en-US" sz="2800" b="0" dirty="0"/>
              <a:t> </a:t>
            </a:r>
            <a:r>
              <a:rPr lang="en-US" sz="2800" b="0" dirty="0" err="1"/>
              <a:t>asıl</a:t>
            </a:r>
            <a:r>
              <a:rPr lang="en-US" sz="2800" b="0" dirty="0"/>
              <a:t> </a:t>
            </a:r>
            <a:r>
              <a:rPr lang="en-US" sz="2800" b="0" dirty="0" err="1"/>
              <a:t>kullanacak</a:t>
            </a:r>
            <a:r>
              <a:rPr lang="en-US" sz="2800" b="0" dirty="0"/>
              <a:t> </a:t>
            </a:r>
            <a:r>
              <a:rPr lang="en-US" sz="2800" b="0" dirty="0" err="1"/>
              <a:t>kimselerin</a:t>
            </a:r>
            <a:r>
              <a:rPr lang="en-US" sz="2800" b="0" dirty="0"/>
              <a:t> </a:t>
            </a:r>
            <a:r>
              <a:rPr lang="en-US" sz="2800" b="0" dirty="0" err="1"/>
              <a:t>payı</a:t>
            </a:r>
            <a:r>
              <a:rPr lang="en-US" sz="2800" b="0" dirty="0"/>
              <a:t> </a:t>
            </a:r>
            <a:r>
              <a:rPr lang="en-US" sz="2800" b="0" dirty="0" err="1"/>
              <a:t>olmadan</a:t>
            </a:r>
            <a:r>
              <a:rPr lang="en-US" sz="2800" b="0" dirty="0"/>
              <a:t> </a:t>
            </a:r>
            <a:r>
              <a:rPr lang="en-US" sz="2800" b="0" dirty="0" err="1"/>
              <a:t>kuruluyor</a:t>
            </a:r>
            <a:r>
              <a:rPr lang="en-US" sz="2800" b="0" dirty="0"/>
              <a:t>; </a:t>
            </a:r>
            <a:r>
              <a:rPr lang="en-US" sz="2800" b="0" dirty="0" err="1"/>
              <a:t>bu</a:t>
            </a:r>
            <a:r>
              <a:rPr lang="en-US" sz="2800" b="0" dirty="0"/>
              <a:t> </a:t>
            </a:r>
            <a:r>
              <a:rPr lang="en-US" sz="2800" b="0" dirty="0" err="1"/>
              <a:t>yüzden</a:t>
            </a:r>
            <a:r>
              <a:rPr lang="en-US" sz="2800" b="0" dirty="0"/>
              <a:t> </a:t>
            </a:r>
            <a:r>
              <a:rPr lang="en-US" sz="2800" b="0" dirty="0" err="1"/>
              <a:t>birtakım</a:t>
            </a:r>
            <a:r>
              <a:rPr lang="en-US" sz="2800" b="0" dirty="0"/>
              <a:t> </a:t>
            </a:r>
            <a:r>
              <a:rPr lang="en-US" sz="2800" b="0" dirty="0" err="1"/>
              <a:t>zevksizliklerin</a:t>
            </a:r>
            <a:r>
              <a:rPr lang="en-US" sz="2800" b="0" dirty="0"/>
              <a:t> </a:t>
            </a:r>
            <a:r>
              <a:rPr lang="en-US" sz="2800" b="0" dirty="0" err="1"/>
              <a:t>önüne</a:t>
            </a:r>
            <a:r>
              <a:rPr lang="en-US" sz="2800" b="0" dirty="0"/>
              <a:t> </a:t>
            </a:r>
            <a:r>
              <a:rPr lang="en-US" sz="2800" b="0" dirty="0" err="1"/>
              <a:t>geçilemiyor</a:t>
            </a:r>
            <a:r>
              <a:rPr lang="en-US" sz="2800" b="0" dirty="0"/>
              <a:t>. </a:t>
            </a:r>
            <a:r>
              <a:rPr lang="en-US" sz="2800" b="0" dirty="0" err="1"/>
              <a:t>Yazarlarımız</a:t>
            </a:r>
            <a:r>
              <a:rPr lang="en-US" sz="2800" b="0" dirty="0"/>
              <a:t> </a:t>
            </a:r>
            <a:r>
              <a:rPr lang="en-US" sz="2800" b="0" dirty="0" err="1"/>
              <a:t>için</a:t>
            </a:r>
            <a:r>
              <a:rPr lang="en-US" sz="2800" b="0" dirty="0"/>
              <a:t> </a:t>
            </a:r>
            <a:r>
              <a:rPr lang="en-US" sz="2800" b="0" dirty="0" err="1"/>
              <a:t>kötü</a:t>
            </a:r>
            <a:r>
              <a:rPr lang="en-US" sz="2800" b="0" dirty="0"/>
              <a:t> </a:t>
            </a:r>
            <a:r>
              <a:rPr lang="en-US" sz="2800" b="0" dirty="0" err="1"/>
              <a:t>oluyor</a:t>
            </a:r>
            <a:r>
              <a:rPr lang="en-US" sz="2800" b="0" dirty="0"/>
              <a:t>, </a:t>
            </a:r>
            <a:r>
              <a:rPr lang="en-US" sz="2800" b="0" dirty="0" err="1"/>
              <a:t>çünkü</a:t>
            </a:r>
            <a:r>
              <a:rPr lang="en-US" sz="2800" b="0" dirty="0"/>
              <a:t> </a:t>
            </a:r>
            <a:r>
              <a:rPr lang="en-US" sz="2800" b="0" dirty="0" err="1"/>
              <a:t>yarın</a:t>
            </a:r>
            <a:r>
              <a:rPr lang="en-US" sz="2800" b="0" dirty="0"/>
              <a:t> </a:t>
            </a:r>
            <a:r>
              <a:rPr lang="en-US" sz="2800" b="0" dirty="0" err="1"/>
              <a:t>onlar</a:t>
            </a:r>
            <a:r>
              <a:rPr lang="en-US" sz="2800" b="0" dirty="0"/>
              <a:t> </a:t>
            </a:r>
            <a:r>
              <a:rPr lang="en-US" sz="2800" b="0" dirty="0" err="1"/>
              <a:t>küçük</a:t>
            </a:r>
            <a:r>
              <a:rPr lang="en-US" sz="2800" b="0" dirty="0"/>
              <a:t> </a:t>
            </a:r>
            <a:r>
              <a:rPr lang="en-US" sz="2800" b="0" dirty="0" err="1"/>
              <a:t>düşecekler</a:t>
            </a:r>
            <a:r>
              <a:rPr lang="en-US" sz="2800" b="0" dirty="0"/>
              <a:t>. Bu </a:t>
            </a:r>
            <a:r>
              <a:rPr lang="en-US" sz="2800" b="0" dirty="0" err="1"/>
              <a:t>dili</a:t>
            </a:r>
            <a:r>
              <a:rPr lang="en-US" sz="2800" b="0" dirty="0"/>
              <a:t> </a:t>
            </a:r>
            <a:r>
              <a:rPr lang="en-US" sz="2800" b="0" dirty="0" err="1"/>
              <a:t>ister</a:t>
            </a:r>
            <a:r>
              <a:rPr lang="en-US" sz="2800" b="0" dirty="0"/>
              <a:t> </a:t>
            </a:r>
            <a:r>
              <a:rPr lang="en-US" sz="2800" b="0" dirty="0" err="1"/>
              <a:t>istemez</a:t>
            </a:r>
            <a:r>
              <a:rPr lang="en-US" sz="2800" b="0" dirty="0"/>
              <a:t> </a:t>
            </a:r>
            <a:r>
              <a:rPr lang="en-US" sz="2800" b="0" dirty="0" err="1"/>
              <a:t>kullanacaklar</a:t>
            </a:r>
            <a:r>
              <a:rPr lang="en-US" sz="2800" b="0" dirty="0"/>
              <a:t>, </a:t>
            </a:r>
            <a:r>
              <a:rPr lang="en-US" sz="2800" b="0" dirty="0" err="1"/>
              <a:t>daha</a:t>
            </a:r>
            <a:r>
              <a:rPr lang="en-US" sz="2800" b="0" dirty="0"/>
              <a:t> </a:t>
            </a:r>
            <a:r>
              <a:rPr lang="en-US" sz="2800" b="0" dirty="0" err="1"/>
              <a:t>doğrusu</a:t>
            </a:r>
            <a:r>
              <a:rPr lang="en-US" sz="2800" b="0" dirty="0"/>
              <a:t> </a:t>
            </a:r>
            <a:r>
              <a:rPr lang="en-US" sz="2800" b="0" dirty="0" err="1"/>
              <a:t>isteyerek</a:t>
            </a:r>
            <a:r>
              <a:rPr lang="en-US" sz="2800" b="0" dirty="0"/>
              <a:t>, </a:t>
            </a:r>
            <a:r>
              <a:rPr lang="en-US" sz="2800" b="0" dirty="0" err="1"/>
              <a:t>ötedenberi</a:t>
            </a:r>
            <a:r>
              <a:rPr lang="en-US" sz="2800" b="0" dirty="0"/>
              <a:t> </a:t>
            </a:r>
            <a:r>
              <a:rPr lang="en-US" sz="2800" b="0" dirty="0" err="1"/>
              <a:t>istediklerini</a:t>
            </a:r>
            <a:r>
              <a:rPr lang="en-US" sz="2800" b="0" dirty="0"/>
              <a:t> </a:t>
            </a:r>
            <a:r>
              <a:rPr lang="en-US" sz="2800" b="0" dirty="0" err="1"/>
              <a:t>sanarak</a:t>
            </a:r>
            <a:r>
              <a:rPr lang="en-US" sz="2800" b="0" dirty="0"/>
              <a:t> </a:t>
            </a:r>
            <a:r>
              <a:rPr lang="en-US" sz="2800" b="0" dirty="0" err="1"/>
              <a:t>kullanacaklar</a:t>
            </a:r>
            <a:r>
              <a:rPr lang="en-US" sz="2800" b="0" dirty="0"/>
              <a:t>.</a:t>
            </a:r>
            <a:endParaRPr lang="en-US" sz="4000" b="0" dirty="0"/>
          </a:p>
        </p:txBody>
      </p:sp>
      <p:sp>
        <p:nvSpPr>
          <p:cNvPr id="3" name="Rectangle 2"/>
          <p:cNvSpPr txBox="1">
            <a:spLocks noChangeArrowheads="1"/>
          </p:cNvSpPr>
          <p:nvPr/>
        </p:nvSpPr>
        <p:spPr bwMode="auto">
          <a:xfrm>
            <a:off x="276228" y="-8237"/>
            <a:ext cx="8679812"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smtClean="0">
                <a:solidFill>
                  <a:srgbClr val="FF0000"/>
                </a:solidFill>
              </a:rPr>
              <a:t>Deneme Örneği</a:t>
            </a:r>
            <a:endParaRPr lang="en-US" sz="2800" dirty="0">
              <a:solidFill>
                <a:srgbClr val="FF0000"/>
              </a:solidFill>
            </a:endParaRPr>
          </a:p>
        </p:txBody>
      </p:sp>
    </p:spTree>
    <p:extLst>
      <p:ext uri="{BB962C8B-B14F-4D97-AF65-F5344CB8AC3E}">
        <p14:creationId xmlns:p14="http://schemas.microsoft.com/office/powerpoint/2010/main" val="586206864"/>
      </p:ext>
    </p:extLst>
  </p:cSld>
  <p:clrMapOvr>
    <a:masterClrMapping/>
  </p:clrMapOvr>
  <p:transition spd="med">
    <p:checker dir="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01829" y="1526015"/>
            <a:ext cx="887758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en-US" sz="3200" b="0" dirty="0" err="1"/>
              <a:t>Bunun</a:t>
            </a:r>
            <a:r>
              <a:rPr lang="en-US" sz="3200" b="0" dirty="0"/>
              <a:t> </a:t>
            </a:r>
            <a:r>
              <a:rPr lang="en-US" sz="3200" b="0" dirty="0" err="1"/>
              <a:t>böyle</a:t>
            </a:r>
            <a:r>
              <a:rPr lang="en-US" sz="3200" b="0" dirty="0"/>
              <a:t> </a:t>
            </a:r>
            <a:r>
              <a:rPr lang="en-US" sz="3200" b="0" dirty="0" err="1"/>
              <a:t>olacağına</a:t>
            </a:r>
            <a:r>
              <a:rPr lang="en-US" sz="3200" b="0" dirty="0"/>
              <a:t> </a:t>
            </a:r>
            <a:r>
              <a:rPr lang="en-US" sz="3200" b="0" dirty="0" err="1"/>
              <a:t>hiç</a:t>
            </a:r>
            <a:r>
              <a:rPr lang="en-US" sz="3200" b="0" dirty="0"/>
              <a:t> </a:t>
            </a:r>
            <a:r>
              <a:rPr lang="en-US" sz="3200" b="0" dirty="0" err="1"/>
              <a:t>şüphemiz</a:t>
            </a:r>
            <a:r>
              <a:rPr lang="en-US" sz="3200" b="0" dirty="0"/>
              <a:t> yok. </a:t>
            </a:r>
            <a:r>
              <a:rPr lang="en-US" sz="3200" b="0" dirty="0" err="1"/>
              <a:t>Çünkü</a:t>
            </a:r>
            <a:r>
              <a:rPr lang="en-US" sz="3200" b="0" dirty="0"/>
              <a:t> </a:t>
            </a:r>
            <a:r>
              <a:rPr lang="en-US" sz="3200" b="0" dirty="0" err="1"/>
              <a:t>bu</a:t>
            </a:r>
            <a:r>
              <a:rPr lang="en-US" sz="3200" b="0" dirty="0"/>
              <a:t> </a:t>
            </a:r>
            <a:r>
              <a:rPr lang="en-US" sz="3200" b="0" dirty="0" err="1"/>
              <a:t>iş</a:t>
            </a:r>
            <a:r>
              <a:rPr lang="en-US" sz="3200" b="0" dirty="0"/>
              <a:t> </a:t>
            </a:r>
            <a:r>
              <a:rPr lang="en-US" sz="3200" b="0" dirty="0" err="1"/>
              <a:t>şunun</a:t>
            </a:r>
            <a:r>
              <a:rPr lang="en-US" sz="3200" b="0" dirty="0"/>
              <a:t> </a:t>
            </a:r>
            <a:r>
              <a:rPr lang="en-US" sz="3200" b="0" dirty="0" err="1"/>
              <a:t>bunun</a:t>
            </a:r>
            <a:r>
              <a:rPr lang="en-US" sz="3200" b="0" dirty="0"/>
              <a:t> </a:t>
            </a:r>
            <a:r>
              <a:rPr lang="en-US" sz="3200" b="0" dirty="0" err="1"/>
              <a:t>istemesiyle</a:t>
            </a:r>
            <a:r>
              <a:rPr lang="en-US" sz="3200" b="0" dirty="0"/>
              <a:t>, </a:t>
            </a:r>
            <a:r>
              <a:rPr lang="en-US" sz="3200" b="0" dirty="0" err="1"/>
              <a:t>buyurmasıyla</a:t>
            </a:r>
            <a:r>
              <a:rPr lang="en-US" sz="3200" b="0" dirty="0"/>
              <a:t> </a:t>
            </a:r>
            <a:r>
              <a:rPr lang="en-US" sz="3200" b="0" dirty="0" err="1"/>
              <a:t>olmuyor</a:t>
            </a:r>
            <a:r>
              <a:rPr lang="en-US" sz="3200" b="0" dirty="0"/>
              <a:t>; </a:t>
            </a:r>
            <a:r>
              <a:rPr lang="en-US" sz="3200" b="0" dirty="0" err="1"/>
              <a:t>bu</a:t>
            </a:r>
            <a:r>
              <a:rPr lang="en-US" sz="3200" b="0" dirty="0"/>
              <a:t> </a:t>
            </a:r>
            <a:r>
              <a:rPr lang="en-US" sz="3200" b="0" dirty="0" err="1"/>
              <a:t>iş</a:t>
            </a:r>
            <a:r>
              <a:rPr lang="en-US" sz="3200" b="0" dirty="0"/>
              <a:t> </a:t>
            </a:r>
            <a:r>
              <a:rPr lang="en-US" sz="3200" b="0" dirty="0" err="1"/>
              <a:t>yüz</a:t>
            </a:r>
            <a:r>
              <a:rPr lang="en-US" sz="3200" b="0" dirty="0"/>
              <a:t> </a:t>
            </a:r>
            <a:r>
              <a:rPr lang="en-US" sz="3200" b="0" dirty="0" err="1"/>
              <a:t>yıldan</a:t>
            </a:r>
            <a:r>
              <a:rPr lang="en-US" sz="3200" b="0" dirty="0"/>
              <a:t> </a:t>
            </a:r>
            <a:r>
              <a:rPr lang="en-US" sz="3200" b="0" dirty="0" err="1"/>
              <a:t>beri</a:t>
            </a:r>
            <a:r>
              <a:rPr lang="en-US" sz="3200" b="0" dirty="0"/>
              <a:t> </a:t>
            </a:r>
            <a:r>
              <a:rPr lang="en-US" sz="3200" b="0" dirty="0" err="1"/>
              <a:t>bütün</a:t>
            </a:r>
            <a:r>
              <a:rPr lang="en-US" sz="3200" b="0" dirty="0"/>
              <a:t> </a:t>
            </a:r>
            <a:r>
              <a:rPr lang="en-US" sz="3200" b="0" dirty="0" err="1"/>
              <a:t>ulusun</a:t>
            </a:r>
            <a:r>
              <a:rPr lang="en-US" sz="3200" b="0" dirty="0"/>
              <a:t> </a:t>
            </a:r>
            <a:r>
              <a:rPr lang="en-US" sz="3200" b="0" dirty="0" err="1"/>
              <a:t>buyurmasıyla</a:t>
            </a:r>
            <a:r>
              <a:rPr lang="en-US" sz="3200" b="0" dirty="0"/>
              <a:t> </a:t>
            </a:r>
            <a:r>
              <a:rPr lang="en-US" sz="3200" b="0" dirty="0" err="1"/>
              <a:t>oluyor</a:t>
            </a:r>
            <a:r>
              <a:rPr lang="en-US" sz="3200" b="0" dirty="0"/>
              <a:t>. </a:t>
            </a:r>
            <a:r>
              <a:rPr lang="en-US" sz="3200" b="0" dirty="0" err="1"/>
              <a:t>Türk</a:t>
            </a:r>
            <a:r>
              <a:rPr lang="en-US" sz="3200" b="0" dirty="0"/>
              <a:t> </a:t>
            </a:r>
            <a:r>
              <a:rPr lang="en-US" sz="3200" b="0" dirty="0" err="1"/>
              <a:t>topluluğu</a:t>
            </a:r>
            <a:r>
              <a:rPr lang="en-US" sz="3200" b="0" dirty="0"/>
              <a:t> </a:t>
            </a:r>
            <a:r>
              <a:rPr lang="en-US" sz="3200" b="0" dirty="0" err="1"/>
              <a:t>yeni</a:t>
            </a:r>
            <a:r>
              <a:rPr lang="en-US" sz="3200" b="0" dirty="0"/>
              <a:t> </a:t>
            </a:r>
            <a:r>
              <a:rPr lang="en-US" sz="3200" b="0" dirty="0" err="1"/>
              <a:t>bir</a:t>
            </a:r>
            <a:r>
              <a:rPr lang="en-US" sz="3200" b="0" dirty="0"/>
              <a:t> </a:t>
            </a:r>
            <a:r>
              <a:rPr lang="en-US" sz="3200" b="0" dirty="0" err="1"/>
              <a:t>dil</a:t>
            </a:r>
            <a:r>
              <a:rPr lang="en-US" sz="3200" b="0" dirty="0"/>
              <a:t> </a:t>
            </a:r>
            <a:r>
              <a:rPr lang="en-US" sz="3200" b="0" dirty="0" err="1"/>
              <a:t>arıyor</a:t>
            </a:r>
            <a:r>
              <a:rPr lang="en-US" sz="3200" b="0" dirty="0"/>
              <a:t>, </a:t>
            </a:r>
            <a:r>
              <a:rPr lang="en-US" sz="3200" b="0" dirty="0" err="1"/>
              <a:t>istediğini</a:t>
            </a:r>
            <a:r>
              <a:rPr lang="en-US" sz="3200" b="0" dirty="0"/>
              <a:t> </a:t>
            </a:r>
            <a:r>
              <a:rPr lang="en-US" sz="3200" b="0" dirty="0" err="1"/>
              <a:t>istediği</a:t>
            </a:r>
            <a:r>
              <a:rPr lang="en-US" sz="3200" b="0" dirty="0"/>
              <a:t> </a:t>
            </a:r>
            <a:r>
              <a:rPr lang="en-US" sz="3200" b="0" dirty="0" err="1"/>
              <a:t>gibi</a:t>
            </a:r>
            <a:r>
              <a:rPr lang="en-US" sz="3200" b="0" dirty="0"/>
              <a:t> </a:t>
            </a:r>
            <a:r>
              <a:rPr lang="en-US" sz="3200" b="0" dirty="0" err="1"/>
              <a:t>söyleyecek</a:t>
            </a:r>
            <a:r>
              <a:rPr lang="en-US" sz="3200" b="0" dirty="0"/>
              <a:t>, </a:t>
            </a:r>
            <a:r>
              <a:rPr lang="en-US" sz="3200" b="0" dirty="0" err="1"/>
              <a:t>kafa</a:t>
            </a:r>
            <a:r>
              <a:rPr lang="en-US" sz="3200" b="0" dirty="0"/>
              <a:t> </a:t>
            </a:r>
            <a:r>
              <a:rPr lang="en-US" sz="3200" b="0" dirty="0" err="1"/>
              <a:t>dili</a:t>
            </a:r>
            <a:r>
              <a:rPr lang="en-US" sz="3200" b="0" dirty="0"/>
              <a:t> </a:t>
            </a:r>
            <a:r>
              <a:rPr lang="en-US" sz="3200" b="0" dirty="0" err="1"/>
              <a:t>olabilecek</a:t>
            </a:r>
            <a:r>
              <a:rPr lang="en-US" sz="3200" b="0" dirty="0"/>
              <a:t> </a:t>
            </a:r>
            <a:r>
              <a:rPr lang="en-US" sz="3200" b="0" dirty="0" err="1"/>
              <a:t>bir</a:t>
            </a:r>
            <a:r>
              <a:rPr lang="en-US" sz="3200" b="0" dirty="0"/>
              <a:t> </a:t>
            </a:r>
            <a:r>
              <a:rPr lang="en-US" sz="3200" b="0" dirty="0" err="1"/>
              <a:t>dil</a:t>
            </a:r>
            <a:r>
              <a:rPr lang="en-US" sz="3200" b="0" dirty="0"/>
              <a:t> </a:t>
            </a:r>
            <a:r>
              <a:rPr lang="en-US" sz="3200" b="0" dirty="0" err="1"/>
              <a:t>arıyor</a:t>
            </a:r>
            <a:r>
              <a:rPr lang="en-US" sz="3200" b="0" dirty="0"/>
              <a:t>. </a:t>
            </a:r>
            <a:r>
              <a:rPr lang="en-US" sz="3200" b="0" dirty="0" err="1"/>
              <a:t>Yazarların</a:t>
            </a:r>
            <a:r>
              <a:rPr lang="en-US" sz="3200" b="0" dirty="0"/>
              <a:t> </a:t>
            </a:r>
            <a:r>
              <a:rPr lang="en-US" sz="3200" b="0" dirty="0" err="1"/>
              <a:t>buna</a:t>
            </a:r>
            <a:r>
              <a:rPr lang="en-US" sz="3200" b="0" dirty="0"/>
              <a:t> </a:t>
            </a:r>
            <a:r>
              <a:rPr lang="en-US" sz="3200" b="0" dirty="0" err="1"/>
              <a:t>karşı</a:t>
            </a:r>
            <a:r>
              <a:rPr lang="en-US" sz="3200" b="0" dirty="0"/>
              <a:t> </a:t>
            </a:r>
            <a:r>
              <a:rPr lang="en-US" sz="3200" b="0" dirty="0" err="1"/>
              <a:t>koymaları</a:t>
            </a:r>
            <a:r>
              <a:rPr lang="en-US" sz="3200" b="0" dirty="0"/>
              <a:t> </a:t>
            </a:r>
            <a:r>
              <a:rPr lang="en-US" sz="3200" b="0" dirty="0" err="1"/>
              <a:t>değil</a:t>
            </a:r>
            <a:r>
              <a:rPr lang="en-US" sz="3200" b="0" dirty="0"/>
              <a:t>, </a:t>
            </a:r>
            <a:r>
              <a:rPr lang="en-US" sz="3200" b="0" dirty="0" err="1"/>
              <a:t>bunu</a:t>
            </a:r>
            <a:r>
              <a:rPr lang="en-US" sz="3200" b="0" dirty="0"/>
              <a:t> </a:t>
            </a:r>
            <a:r>
              <a:rPr lang="en-US" sz="3200" b="0" dirty="0" err="1"/>
              <a:t>anlayıp</a:t>
            </a:r>
            <a:r>
              <a:rPr lang="en-US" sz="3200" b="0" dirty="0"/>
              <a:t> o </a:t>
            </a:r>
            <a:r>
              <a:rPr lang="en-US" sz="3200" b="0" dirty="0" err="1"/>
              <a:t>dilin</a:t>
            </a:r>
            <a:r>
              <a:rPr lang="en-US" sz="3200" b="0" dirty="0"/>
              <a:t> </a:t>
            </a:r>
            <a:r>
              <a:rPr lang="en-US" sz="3200" b="0" dirty="0" err="1"/>
              <a:t>kurulmasına</a:t>
            </a:r>
            <a:r>
              <a:rPr lang="en-US" sz="3200" b="0" dirty="0"/>
              <a:t> </a:t>
            </a:r>
            <a:r>
              <a:rPr lang="en-US" sz="3200" b="0" dirty="0" err="1"/>
              <a:t>çalışmaları</a:t>
            </a:r>
            <a:r>
              <a:rPr lang="en-US" sz="3200" b="0" dirty="0"/>
              <a:t> </a:t>
            </a:r>
            <a:r>
              <a:rPr lang="en-US" sz="3200" b="0" dirty="0" err="1"/>
              <a:t>gerekir</a:t>
            </a:r>
            <a:r>
              <a:rPr lang="en-US" sz="3200" b="0" dirty="0"/>
              <a:t>.</a:t>
            </a:r>
            <a:endParaRPr lang="en-US" sz="6000" b="0" dirty="0"/>
          </a:p>
        </p:txBody>
      </p:sp>
      <p:sp>
        <p:nvSpPr>
          <p:cNvPr id="3" name="Rectangle 2"/>
          <p:cNvSpPr txBox="1">
            <a:spLocks noChangeArrowheads="1"/>
          </p:cNvSpPr>
          <p:nvPr/>
        </p:nvSpPr>
        <p:spPr bwMode="auto">
          <a:xfrm>
            <a:off x="276228" y="-8237"/>
            <a:ext cx="8679812"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smtClean="0">
                <a:solidFill>
                  <a:srgbClr val="FF0000"/>
                </a:solidFill>
              </a:rPr>
              <a:t>Deneme Örneği</a:t>
            </a:r>
            <a:endParaRPr lang="en-US" sz="2800" dirty="0">
              <a:solidFill>
                <a:srgbClr val="FF0000"/>
              </a:solidFill>
            </a:endParaRPr>
          </a:p>
        </p:txBody>
      </p:sp>
    </p:spTree>
    <p:extLst>
      <p:ext uri="{BB962C8B-B14F-4D97-AF65-F5344CB8AC3E}">
        <p14:creationId xmlns:p14="http://schemas.microsoft.com/office/powerpoint/2010/main" val="3184014098"/>
      </p:ext>
    </p:extLst>
  </p:cSld>
  <p:clrMapOvr>
    <a:masterClrMapping/>
  </p:clrMapOvr>
  <p:transition spd="med">
    <p:checker dir="ver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53230" y="1844824"/>
            <a:ext cx="8527178"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NECİP FAZIL KISAKÜREK (1905-1983</a:t>
            </a:r>
            <a:r>
              <a:rPr lang="tr-TR" sz="2800" dirty="0" smtClean="0">
                <a:solidFill>
                  <a:srgbClr val="0000FF"/>
                </a:solidFill>
              </a:rPr>
              <a:t>)</a:t>
            </a:r>
          </a:p>
          <a:p>
            <a:endParaRPr lang="en-US" sz="2800" dirty="0">
              <a:solidFill>
                <a:srgbClr val="0000FF"/>
              </a:solidFill>
            </a:endParaRPr>
          </a:p>
          <a:p>
            <a:pPr marL="457200" lvl="0" indent="-457200">
              <a:buFont typeface="Arial" panose="020B0604020202020204" pitchFamily="34" charset="0"/>
              <a:buChar char="•"/>
            </a:pPr>
            <a:r>
              <a:rPr lang="tr-TR" sz="2800" dirty="0"/>
              <a:t>Şiirleri ve tiyatrolarıyla ün kazanmış usta bir yazardır.</a:t>
            </a:r>
            <a:endParaRPr lang="en-US" sz="2800" dirty="0"/>
          </a:p>
          <a:p>
            <a:pPr marL="457200" lvl="0" indent="-457200">
              <a:buFont typeface="Arial" panose="020B0604020202020204" pitchFamily="34" charset="0"/>
              <a:buChar char="•"/>
            </a:pPr>
            <a:r>
              <a:rPr lang="tr-TR" sz="2800" dirty="0"/>
              <a:t>“Büyük Doğu” ve “Ağaç” dergilerini çıkarmıştır.</a:t>
            </a:r>
            <a:endParaRPr lang="en-US" sz="2800" dirty="0"/>
          </a:p>
          <a:p>
            <a:pPr marL="457200" lvl="0" indent="-457200">
              <a:buFont typeface="Arial" panose="020B0604020202020204" pitchFamily="34" charset="0"/>
              <a:buChar char="•"/>
            </a:pPr>
            <a:r>
              <a:rPr lang="tr-TR" sz="2800" dirty="0"/>
              <a:t>Fransız sembolistlerinden ve halk şiirinden yararlanarak heceyle kendine has, başarılı şiirler yazmıştır.</a:t>
            </a:r>
            <a:endParaRPr lang="en-US" sz="2800" dirty="0"/>
          </a:p>
          <a:p>
            <a:pPr lvl="0"/>
            <a:endParaRPr lang="en-US" sz="4000" dirty="0"/>
          </a:p>
        </p:txBody>
      </p:sp>
      <p:sp>
        <p:nvSpPr>
          <p:cNvPr id="3" name="Rectangle 2"/>
          <p:cNvSpPr txBox="1">
            <a:spLocks noChangeArrowheads="1"/>
          </p:cNvSpPr>
          <p:nvPr/>
        </p:nvSpPr>
        <p:spPr bwMode="auto">
          <a:xfrm>
            <a:off x="365303" y="620688"/>
            <a:ext cx="8679812"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4000" dirty="0">
                <a:solidFill>
                  <a:srgbClr val="FF0000"/>
                </a:solidFill>
                <a:latin typeface="+mj-lt"/>
              </a:rPr>
              <a:t>ÖZ ŞİİR ANLAYIŞINI SÜRDÜREN </a:t>
            </a:r>
            <a:r>
              <a:rPr lang="tr-TR" sz="4000" dirty="0" smtClean="0">
                <a:solidFill>
                  <a:srgbClr val="FF0000"/>
                </a:solidFill>
                <a:latin typeface="+mj-lt"/>
              </a:rPr>
              <a:t>ŞAİRLER</a:t>
            </a:r>
            <a:endParaRPr lang="en-US" sz="4000" dirty="0">
              <a:solidFill>
                <a:srgbClr val="FF0000"/>
              </a:solidFill>
              <a:latin typeface="+mj-lt"/>
            </a:endParaRPr>
          </a:p>
        </p:txBody>
      </p:sp>
    </p:spTree>
    <p:extLst>
      <p:ext uri="{BB962C8B-B14F-4D97-AF65-F5344CB8AC3E}">
        <p14:creationId xmlns:p14="http://schemas.microsoft.com/office/powerpoint/2010/main" val="618569756"/>
      </p:ext>
    </p:extLst>
  </p:cSld>
  <p:clrMapOvr>
    <a:masterClrMapping/>
  </p:clrMapOvr>
  <p:transition spd="med">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3568" y="548680"/>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smtClean="0">
                <a:solidFill>
                  <a:srgbClr val="FF0000"/>
                </a:solidFill>
                <a:latin typeface="+mj-lt"/>
              </a:rPr>
              <a:t>FECR-İ ATİ EDEBİYATINDA ŞİİR ANLAYIŞI</a:t>
            </a:r>
            <a:endParaRPr lang="tr-TR" sz="3200" dirty="0">
              <a:solidFill>
                <a:srgbClr val="FF0000"/>
              </a:solidFill>
              <a:latin typeface="+mj-lt"/>
            </a:endParaRPr>
          </a:p>
        </p:txBody>
      </p:sp>
      <p:sp>
        <p:nvSpPr>
          <p:cNvPr id="4" name="Rectangle 1"/>
          <p:cNvSpPr txBox="1">
            <a:spLocks noChangeArrowheads="1"/>
          </p:cNvSpPr>
          <p:nvPr/>
        </p:nvSpPr>
        <p:spPr bwMode="auto">
          <a:xfrm>
            <a:off x="323528" y="1484786"/>
            <a:ext cx="860912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b="0" dirty="0">
                <a:latin typeface="Times New Roman" pitchFamily="18" charset="0"/>
                <a:cs typeface="Times New Roman" pitchFamily="18" charset="0"/>
              </a:rPr>
              <a:t>Aruz ölçüsü kullanılmıştır.</a:t>
            </a:r>
          </a:p>
          <a:p>
            <a:pPr marL="457200" lvl="0" indent="-457200" fontAlgn="base">
              <a:buFont typeface="Arial" pitchFamily="34" charset="0"/>
              <a:buChar char="•"/>
            </a:pPr>
            <a:r>
              <a:rPr lang="tr-TR" sz="2800" b="0" dirty="0">
                <a:latin typeface="Times New Roman" pitchFamily="18" charset="0"/>
                <a:cs typeface="Times New Roman" pitchFamily="18" charset="0"/>
              </a:rPr>
              <a:t>Önceki dönemlerde kullanılan nazım biçimlerinin dışında ağırlıklı olarak sone ve serbest </a:t>
            </a:r>
            <a:r>
              <a:rPr lang="tr-TR" sz="2800" b="0" dirty="0" err="1">
                <a:latin typeface="Times New Roman" pitchFamily="18" charset="0"/>
                <a:cs typeface="Times New Roman" pitchFamily="18" charset="0"/>
              </a:rPr>
              <a:t>müstezatı</a:t>
            </a:r>
            <a:r>
              <a:rPr lang="tr-TR" sz="2800" b="0" dirty="0">
                <a:latin typeface="Times New Roman" pitchFamily="18" charset="0"/>
                <a:cs typeface="Times New Roman" pitchFamily="18" charset="0"/>
              </a:rPr>
              <a:t> kullanmışlardır.</a:t>
            </a:r>
          </a:p>
          <a:p>
            <a:pPr marL="457200" lvl="0" indent="-457200" fontAlgn="base">
              <a:buFont typeface="Arial" pitchFamily="34" charset="0"/>
              <a:buChar char="•"/>
            </a:pPr>
            <a:r>
              <a:rPr lang="tr-TR" sz="2800" b="0" dirty="0">
                <a:latin typeface="Times New Roman" pitchFamily="18" charset="0"/>
                <a:cs typeface="Times New Roman" pitchFamily="18" charset="0"/>
              </a:rPr>
              <a:t>Ağırlıklı olarak aşk ve doğa konuları kullanılmıştır.</a:t>
            </a:r>
          </a:p>
          <a:p>
            <a:pPr marL="457200" lvl="0" indent="-457200" fontAlgn="base">
              <a:buFont typeface="Arial" pitchFamily="34" charset="0"/>
              <a:buChar char="•"/>
            </a:pPr>
            <a:r>
              <a:rPr lang="tr-TR" sz="2800" b="0" dirty="0">
                <a:latin typeface="Times New Roman" pitchFamily="18" charset="0"/>
                <a:cs typeface="Times New Roman" pitchFamily="18" charset="0"/>
              </a:rPr>
              <a:t>Serbest müstezat daha da serbestleştirilerek kullanılmıştır.</a:t>
            </a:r>
          </a:p>
          <a:p>
            <a:pPr marL="457200" lvl="0" indent="-457200" fontAlgn="base">
              <a:buFont typeface="Arial" pitchFamily="34" charset="0"/>
              <a:buChar char="•"/>
            </a:pPr>
            <a:r>
              <a:rPr lang="tr-TR" sz="2800" b="0" dirty="0">
                <a:latin typeface="Times New Roman" pitchFamily="18" charset="0"/>
                <a:cs typeface="Times New Roman" pitchFamily="18" charset="0"/>
              </a:rPr>
              <a:t>Arapça ve Farsçanın etkisinde ağır bir dil söz konusudur.</a:t>
            </a:r>
          </a:p>
          <a:p>
            <a:pPr marL="457200" lvl="0" indent="-457200" fontAlgn="base">
              <a:buFont typeface="Arial" pitchFamily="34" charset="0"/>
              <a:buChar char="•"/>
            </a:pPr>
            <a:r>
              <a:rPr lang="tr-TR" sz="2800" b="0" dirty="0">
                <a:latin typeface="Times New Roman" pitchFamily="18" charset="0"/>
                <a:cs typeface="Times New Roman" pitchFamily="18" charset="0"/>
              </a:rPr>
              <a:t>Sembolizm en etkili edebi akımdır.</a:t>
            </a:r>
          </a:p>
          <a:p>
            <a:pPr marL="457200" lvl="0" indent="-457200" fontAlgn="base">
              <a:buFont typeface="Arial" pitchFamily="34" charset="0"/>
              <a:buChar char="•"/>
            </a:pPr>
            <a:r>
              <a:rPr lang="tr-TR" sz="2800" b="0" dirty="0">
                <a:latin typeface="Times New Roman" pitchFamily="18" charset="0"/>
                <a:cs typeface="Times New Roman" pitchFamily="18" charset="0"/>
              </a:rPr>
              <a:t>Şiirde konudan çok söyleyiş önemlidir.</a:t>
            </a:r>
          </a:p>
        </p:txBody>
      </p:sp>
    </p:spTree>
    <p:extLst>
      <p:ext uri="{BB962C8B-B14F-4D97-AF65-F5344CB8AC3E}">
        <p14:creationId xmlns:p14="http://schemas.microsoft.com/office/powerpoint/2010/main" val="2039364699"/>
      </p:ext>
    </p:extLst>
  </p:cSld>
  <p:clrMapOvr>
    <a:masterClrMapping/>
  </p:clrMapOvr>
  <p:transition spd="med">
    <p:checker dir="ver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53230" y="3568372"/>
            <a:ext cx="852717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endParaRPr lang="en-US" sz="2800" dirty="0">
              <a:solidFill>
                <a:srgbClr val="0000FF"/>
              </a:solidFill>
            </a:endParaRPr>
          </a:p>
          <a:p>
            <a:pPr lvl="0"/>
            <a:endParaRPr lang="en-US" sz="4000" dirty="0"/>
          </a:p>
        </p:txBody>
      </p:sp>
      <p:sp>
        <p:nvSpPr>
          <p:cNvPr id="3" name="Rectangle 2"/>
          <p:cNvSpPr txBox="1">
            <a:spLocks noChangeArrowheads="1"/>
          </p:cNvSpPr>
          <p:nvPr/>
        </p:nvSpPr>
        <p:spPr bwMode="auto">
          <a:xfrm>
            <a:off x="304102" y="332656"/>
            <a:ext cx="8679812" cy="135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rPr>
              <a:t>NECİP FAZIL KISAKÜREK </a:t>
            </a:r>
            <a:endParaRPr lang="tr-TR" sz="3600" dirty="0" smtClean="0">
              <a:solidFill>
                <a:srgbClr val="FF0000"/>
              </a:solidFill>
            </a:endParaRPr>
          </a:p>
          <a:p>
            <a:pPr algn="ctr"/>
            <a:r>
              <a:rPr lang="tr-TR" sz="3600" dirty="0" smtClean="0">
                <a:solidFill>
                  <a:srgbClr val="FF0000"/>
                </a:solidFill>
              </a:rPr>
              <a:t>(</a:t>
            </a:r>
            <a:r>
              <a:rPr lang="tr-TR" sz="3600" dirty="0">
                <a:solidFill>
                  <a:srgbClr val="FF0000"/>
                </a:solidFill>
              </a:rPr>
              <a:t>1905-1983)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30" y="1988840"/>
            <a:ext cx="4290778" cy="4134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988840"/>
            <a:ext cx="3655293" cy="4134619"/>
          </a:xfrm>
          <a:prstGeom prst="rect">
            <a:avLst/>
          </a:prstGeom>
        </p:spPr>
      </p:pic>
    </p:spTree>
    <p:extLst>
      <p:ext uri="{BB962C8B-B14F-4D97-AF65-F5344CB8AC3E}">
        <p14:creationId xmlns:p14="http://schemas.microsoft.com/office/powerpoint/2010/main" val="2421550452"/>
      </p:ext>
    </p:extLst>
  </p:cSld>
  <p:clrMapOvr>
    <a:masterClrMapping/>
  </p:clrMapOvr>
  <p:transition spd="med">
    <p:checker dir="ver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53230" y="3568372"/>
            <a:ext cx="852717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endParaRPr lang="en-US" sz="2800" dirty="0">
              <a:solidFill>
                <a:srgbClr val="0000FF"/>
              </a:solidFill>
            </a:endParaRPr>
          </a:p>
          <a:p>
            <a:pPr lvl="0"/>
            <a:endParaRPr lang="en-US" sz="4000" dirty="0"/>
          </a:p>
        </p:txBody>
      </p:sp>
      <p:sp>
        <p:nvSpPr>
          <p:cNvPr id="3" name="Rectangle 2"/>
          <p:cNvSpPr txBox="1">
            <a:spLocks noChangeArrowheads="1"/>
          </p:cNvSpPr>
          <p:nvPr/>
        </p:nvSpPr>
        <p:spPr bwMode="auto">
          <a:xfrm>
            <a:off x="304102" y="332656"/>
            <a:ext cx="8679812" cy="135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endParaRPr lang="tr-TR" sz="36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194" y="2348880"/>
            <a:ext cx="6953250" cy="3914775"/>
          </a:xfrm>
          <a:prstGeom prst="rect">
            <a:avLst/>
          </a:prstGeom>
        </p:spPr>
      </p:pic>
    </p:spTree>
    <p:extLst>
      <p:ext uri="{BB962C8B-B14F-4D97-AF65-F5344CB8AC3E}">
        <p14:creationId xmlns:p14="http://schemas.microsoft.com/office/powerpoint/2010/main" val="142657779"/>
      </p:ext>
    </p:extLst>
  </p:cSld>
  <p:clrMapOvr>
    <a:masterClrMapping/>
  </p:clrMapOvr>
  <p:transition spd="med">
    <p:checker dir="ver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1556792"/>
            <a:ext cx="850261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285750" lvl="0" indent="-285750">
              <a:buFont typeface="Arial" panose="020B0604020202020204" pitchFamily="34" charset="0"/>
              <a:buChar char="•"/>
            </a:pPr>
            <a:r>
              <a:rPr lang="tr-TR" sz="2800" dirty="0"/>
              <a:t>İlk dönem şiirlerinden sonra mistik konuları, madde ve ruh ilişkisini, insanın evrendeki yerini konu edinen şiirler yazmıştır.</a:t>
            </a:r>
            <a:endParaRPr lang="en-US" sz="2800" dirty="0"/>
          </a:p>
          <a:p>
            <a:pPr marL="285750" lvl="0" indent="-285750">
              <a:buFont typeface="Arial" panose="020B0604020202020204" pitchFamily="34" charset="0"/>
              <a:buChar char="•"/>
            </a:pPr>
            <a:r>
              <a:rPr lang="tr-TR" sz="2800" dirty="0"/>
              <a:t>“Kaldırımlar” şiiriyle geniş bir kesim tarafından tanınmış ve sevilmiştir.</a:t>
            </a:r>
            <a:endParaRPr lang="en-US" sz="2800" dirty="0"/>
          </a:p>
          <a:p>
            <a:pPr marL="285750" lvl="0" indent="-285750">
              <a:buFont typeface="Arial" panose="020B0604020202020204" pitchFamily="34" charset="0"/>
              <a:buChar char="•"/>
            </a:pPr>
            <a:r>
              <a:rPr lang="tr-TR" sz="2800" dirty="0"/>
              <a:t>Şiirlerini “Çile” başlığı altında bir kitapta toplamış ve bu kitapta şiir anlayışını düzyazı olarak anlatmıştır.</a:t>
            </a:r>
            <a:endParaRPr lang="en-US" sz="2800" dirty="0"/>
          </a:p>
        </p:txBody>
      </p:sp>
    </p:spTree>
    <p:extLst>
      <p:ext uri="{BB962C8B-B14F-4D97-AF65-F5344CB8AC3E}">
        <p14:creationId xmlns:p14="http://schemas.microsoft.com/office/powerpoint/2010/main" val="483732300"/>
      </p:ext>
    </p:extLst>
  </p:cSld>
  <p:clrMapOvr>
    <a:masterClrMapping/>
  </p:clrMapOvr>
  <p:transition spd="med">
    <p:checker dir="ver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57408" y="1628800"/>
            <a:ext cx="850261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0000FF"/>
                </a:solidFill>
              </a:rPr>
              <a:t>Şiir</a:t>
            </a:r>
            <a:r>
              <a:rPr lang="tr-TR" sz="2800" dirty="0"/>
              <a:t>: Örümcek Ağı, Kaldırımlar, Ben ve Ötesi, Sonsuzluk Kervanı, </a:t>
            </a:r>
            <a:r>
              <a:rPr lang="tr-TR" sz="2800" dirty="0" smtClean="0"/>
              <a:t>Çile</a:t>
            </a:r>
          </a:p>
          <a:p>
            <a:endParaRPr lang="en-US" sz="2800" dirty="0"/>
          </a:p>
          <a:p>
            <a:r>
              <a:rPr lang="tr-TR" sz="2800" dirty="0">
                <a:solidFill>
                  <a:srgbClr val="0000FF"/>
                </a:solidFill>
              </a:rPr>
              <a:t>Oyun:</a:t>
            </a:r>
            <a:r>
              <a:rPr lang="tr-TR" sz="2800" dirty="0"/>
              <a:t> Tohum, Bir Adam Yaratmak, Künye, Sabırtaşı, Para, Nam-ı Diğer Parmaksız Salih, Reis Bey, Yunus Emre, Abdülhamit Han, Ahşap Konak, Siyah Pelerinli </a:t>
            </a:r>
            <a:r>
              <a:rPr lang="tr-TR" sz="2800" dirty="0" smtClean="0"/>
              <a:t>Adam</a:t>
            </a:r>
          </a:p>
          <a:p>
            <a:endParaRPr lang="en-US" sz="2800" dirty="0"/>
          </a:p>
          <a:p>
            <a:r>
              <a:rPr lang="tr-TR" sz="2800" dirty="0">
                <a:solidFill>
                  <a:srgbClr val="0000FF"/>
                </a:solidFill>
              </a:rPr>
              <a:t>Öykü</a:t>
            </a:r>
            <a:r>
              <a:rPr lang="tr-TR" sz="2800" dirty="0"/>
              <a:t>: </a:t>
            </a:r>
            <a:r>
              <a:rPr lang="tr-TR" sz="2800" dirty="0" smtClean="0"/>
              <a:t>Hikâyelerim</a:t>
            </a:r>
            <a:endParaRPr lang="en-US" sz="2800" dirty="0"/>
          </a:p>
          <a:p>
            <a:r>
              <a:rPr lang="tr-TR" sz="2800" dirty="0">
                <a:solidFill>
                  <a:srgbClr val="0000FF"/>
                </a:solidFill>
              </a:rPr>
              <a:t>Roman</a:t>
            </a:r>
            <a:r>
              <a:rPr lang="tr-TR" sz="2800" dirty="0"/>
              <a:t>: Aynadaki </a:t>
            </a:r>
            <a:r>
              <a:rPr lang="tr-TR" sz="2800" dirty="0" smtClean="0"/>
              <a:t>Yalan</a:t>
            </a:r>
            <a:endParaRPr lang="en-US" sz="2800" dirty="0"/>
          </a:p>
          <a:p>
            <a:r>
              <a:rPr lang="tr-TR" sz="2800" dirty="0">
                <a:solidFill>
                  <a:srgbClr val="0000FF"/>
                </a:solidFill>
              </a:rPr>
              <a:t>Anı</a:t>
            </a:r>
            <a:r>
              <a:rPr lang="tr-TR" sz="2800" dirty="0"/>
              <a:t>: Yılanlı Kuyudan</a:t>
            </a:r>
            <a:endParaRPr lang="en-US" sz="4000" dirty="0"/>
          </a:p>
        </p:txBody>
      </p:sp>
      <p:sp>
        <p:nvSpPr>
          <p:cNvPr id="3" name="Rectangle 2"/>
          <p:cNvSpPr txBox="1">
            <a:spLocks noChangeArrowheads="1"/>
          </p:cNvSpPr>
          <p:nvPr/>
        </p:nvSpPr>
        <p:spPr bwMode="auto">
          <a:xfrm>
            <a:off x="611560" y="620688"/>
            <a:ext cx="8679812" cy="5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rPr>
              <a:t>ESERLERİ</a:t>
            </a:r>
            <a:endParaRPr lang="en-US" sz="2800" dirty="0">
              <a:solidFill>
                <a:srgbClr val="FF0000"/>
              </a:solidFill>
            </a:endParaRPr>
          </a:p>
        </p:txBody>
      </p:sp>
    </p:spTree>
    <p:extLst>
      <p:ext uri="{BB962C8B-B14F-4D97-AF65-F5344CB8AC3E}">
        <p14:creationId xmlns:p14="http://schemas.microsoft.com/office/powerpoint/2010/main" val="1263442286"/>
      </p:ext>
    </p:extLst>
  </p:cSld>
  <p:clrMapOvr>
    <a:masterClrMapping/>
  </p:clrMapOvr>
  <p:transition spd="med">
    <p:checker dir="vert"/>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1340768"/>
            <a:ext cx="850261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t>I</a:t>
            </a:r>
            <a:endParaRPr lang="en-US" sz="2800" dirty="0"/>
          </a:p>
          <a:p>
            <a:pPr fontAlgn="base"/>
            <a:r>
              <a:rPr lang="tr-TR" sz="2800" dirty="0"/>
              <a:t>Sokaktayım, kimsesiz bir sokak ortasında;</a:t>
            </a:r>
            <a:br>
              <a:rPr lang="tr-TR" sz="2800" dirty="0"/>
            </a:br>
            <a:r>
              <a:rPr lang="tr-TR" sz="2800" dirty="0"/>
              <a:t>Yürüyorum, arkama bakmadan yürüyorum.</a:t>
            </a:r>
            <a:br>
              <a:rPr lang="tr-TR" sz="2800" dirty="0"/>
            </a:br>
            <a:r>
              <a:rPr lang="tr-TR" sz="2800" dirty="0"/>
              <a:t>Yolumun karanlığa saplanan noktasında,</a:t>
            </a:r>
            <a:br>
              <a:rPr lang="tr-TR" sz="2800" dirty="0"/>
            </a:br>
            <a:r>
              <a:rPr lang="tr-TR" sz="2800" dirty="0"/>
              <a:t>Sanki beni bekleyen bir hayal görüyorum.</a:t>
            </a:r>
            <a:endParaRPr lang="en-US" sz="2800" dirty="0"/>
          </a:p>
          <a:p>
            <a:pPr fontAlgn="base"/>
            <a:r>
              <a:rPr lang="tr-TR" sz="2800" dirty="0"/>
              <a:t> </a:t>
            </a:r>
            <a:endParaRPr lang="en-US" sz="2800" dirty="0"/>
          </a:p>
          <a:p>
            <a:pPr fontAlgn="base"/>
            <a:r>
              <a:rPr lang="tr-TR" sz="2800" dirty="0"/>
              <a:t>Kara gökler kül rengi bulutlarla kapanık;</a:t>
            </a:r>
            <a:br>
              <a:rPr lang="tr-TR" sz="2800" dirty="0"/>
            </a:br>
            <a:r>
              <a:rPr lang="tr-TR" sz="2800" dirty="0"/>
              <a:t>Evlerin bacasını kolluyor yıldırımlar.</a:t>
            </a:r>
            <a:br>
              <a:rPr lang="tr-TR" sz="2800" dirty="0"/>
            </a:br>
            <a:r>
              <a:rPr lang="tr-TR" sz="2800" dirty="0"/>
              <a:t>İn cin uykuda, yalnız iki yoldaş uyanık;</a:t>
            </a:r>
            <a:br>
              <a:rPr lang="tr-TR" sz="2800" dirty="0"/>
            </a:br>
            <a:r>
              <a:rPr lang="tr-TR" sz="2800" dirty="0"/>
              <a:t>Biri benim, biri de serseri kaldırımlar</a:t>
            </a:r>
            <a:r>
              <a:rPr lang="tr-TR" dirty="0"/>
              <a:t>.</a:t>
            </a:r>
            <a:endParaRPr lang="en-US" dirty="0"/>
          </a:p>
          <a:p>
            <a:endParaRPr lang="en-US" sz="4000" dirty="0"/>
          </a:p>
        </p:txBody>
      </p:sp>
      <p:sp>
        <p:nvSpPr>
          <p:cNvPr id="3" name="Rectangle 2"/>
          <p:cNvSpPr txBox="1">
            <a:spLocks noChangeArrowheads="1"/>
          </p:cNvSpPr>
          <p:nvPr/>
        </p:nvSpPr>
        <p:spPr bwMode="auto">
          <a:xfrm>
            <a:off x="611560" y="620688"/>
            <a:ext cx="8679812" cy="5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rPr>
              <a:t>KALDIRIMLAR ŞİİRİ</a:t>
            </a:r>
            <a:endParaRPr lang="en-US" sz="2800" dirty="0">
              <a:solidFill>
                <a:srgbClr val="FF0000"/>
              </a:solidFill>
            </a:endParaRPr>
          </a:p>
        </p:txBody>
      </p:sp>
    </p:spTree>
    <p:extLst>
      <p:ext uri="{BB962C8B-B14F-4D97-AF65-F5344CB8AC3E}">
        <p14:creationId xmlns:p14="http://schemas.microsoft.com/office/powerpoint/2010/main" val="2580153001"/>
      </p:ext>
    </p:extLst>
  </p:cSld>
  <p:clrMapOvr>
    <a:masterClrMapping/>
  </p:clrMapOvr>
  <p:transition spd="med">
    <p:checker dir="ver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9466" y="1215336"/>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İçimde damla damla bir korku birikiyor;</a:t>
            </a:r>
            <a:b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Sanıyorum, her sokak başını kesmiş devler...</a:t>
            </a:r>
            <a:b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Üstüme camlarını, hep simsiyah, dikiyor;</a:t>
            </a:r>
            <a:b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Gözüne mil çekilmiş bir âmâ gibi evler.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3200"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Kaldırımlar, çilekeş yalnızların annesi;</a:t>
            </a:r>
            <a:b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Kaldırımlar, içimde yaşamış bir insandır.</a:t>
            </a:r>
            <a:b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Kaldırımlar, duyulur, ses kesilince sesi;</a:t>
            </a:r>
            <a:b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tr-TR" altLang="ar-IQ" sz="3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Kaldırımlar, içimde kıvrılan bir lisandır.</a:t>
            </a:r>
            <a:endParaRPr kumimoji="0" lang="en-US" altLang="ar-IQ" sz="3200" b="1" i="0" u="none" strike="noStrike" cap="none" normalizeH="0" baseline="0" dirty="0" smtClean="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546057724"/>
      </p:ext>
    </p:extLst>
  </p:cSld>
  <p:clrMapOvr>
    <a:masterClrMapping/>
  </p:clrMapOvr>
  <p:transition spd="med">
    <p:checker dir="vert"/>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1268760"/>
            <a:ext cx="858502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tr-TR" sz="2800" b="1" dirty="0"/>
              <a:t>Bana düşmez can vermek, yumuşak bir kucakta;</a:t>
            </a:r>
            <a:br>
              <a:rPr lang="tr-TR" sz="2800" b="1" dirty="0"/>
            </a:br>
            <a:r>
              <a:rPr lang="tr-TR" sz="2800" b="1" dirty="0"/>
              <a:t>Ben bu kaldırımların emzirdiği çocuğum!</a:t>
            </a:r>
            <a:br>
              <a:rPr lang="tr-TR" sz="2800" b="1" dirty="0"/>
            </a:br>
            <a:r>
              <a:rPr lang="tr-TR" sz="2800" b="1" dirty="0"/>
              <a:t>Aman, sabah olmasın, bu karanlık sokakta;</a:t>
            </a:r>
            <a:br>
              <a:rPr lang="tr-TR" sz="2800" b="1" dirty="0"/>
            </a:br>
            <a:r>
              <a:rPr lang="tr-TR" sz="2800" b="1" dirty="0"/>
              <a:t>Bu karanlık sokakta bitmesin yolculuğum!</a:t>
            </a:r>
            <a:endParaRPr lang="en-US" sz="2800" b="1" dirty="0"/>
          </a:p>
          <a:p>
            <a:r>
              <a:rPr lang="tr-TR" sz="2800" b="1" dirty="0"/>
              <a:t> </a:t>
            </a:r>
            <a:endParaRPr lang="en-US" sz="2800" b="1" dirty="0"/>
          </a:p>
          <a:p>
            <a:r>
              <a:rPr lang="tr-TR" sz="2800" b="1" dirty="0"/>
              <a:t>Bana düşmez can vermek, yumuşak bir kucakta;</a:t>
            </a:r>
            <a:br>
              <a:rPr lang="tr-TR" sz="2800" b="1" dirty="0"/>
            </a:br>
            <a:r>
              <a:rPr lang="tr-TR" sz="2800" b="1" dirty="0"/>
              <a:t>Ben bu kaldırımların emzirdiği çocuğum!</a:t>
            </a:r>
            <a:br>
              <a:rPr lang="tr-TR" sz="2800" b="1" dirty="0"/>
            </a:br>
            <a:r>
              <a:rPr lang="tr-TR" sz="2800" b="1" dirty="0"/>
              <a:t>Aman, sabah olmasın, bu karanlık sokakta;</a:t>
            </a:r>
            <a:br>
              <a:rPr lang="tr-TR" sz="2800" b="1" dirty="0"/>
            </a:br>
            <a:r>
              <a:rPr lang="tr-TR" sz="2800" b="1" dirty="0"/>
              <a:t>Bu karanlık sokakta bitmesin yolculuğum!</a:t>
            </a:r>
            <a:endParaRPr lang="en-US" sz="2800" b="1" dirty="0"/>
          </a:p>
        </p:txBody>
      </p:sp>
    </p:spTree>
    <p:extLst>
      <p:ext uri="{BB962C8B-B14F-4D97-AF65-F5344CB8AC3E}">
        <p14:creationId xmlns:p14="http://schemas.microsoft.com/office/powerpoint/2010/main" val="4257068549"/>
      </p:ext>
    </p:extLst>
  </p:cSld>
  <p:clrMapOvr>
    <a:masterClrMapping/>
  </p:clrMapOvr>
  <p:transition spd="med">
    <p:checker dir="ver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340768"/>
            <a:ext cx="858502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tr-TR" sz="2800" b="1" dirty="0"/>
              <a:t>Ben gideyim, yol gitsin, ben gideyim, yol gitsin;</a:t>
            </a:r>
            <a:br>
              <a:rPr lang="tr-TR" sz="2800" b="1" dirty="0"/>
            </a:br>
            <a:r>
              <a:rPr lang="tr-TR" sz="2800" b="1" dirty="0"/>
              <a:t>İki yanımdan aksın, bir sel gibi fenerler.</a:t>
            </a:r>
            <a:br>
              <a:rPr lang="tr-TR" sz="2800" b="1" dirty="0"/>
            </a:br>
            <a:r>
              <a:rPr lang="tr-TR" sz="2800" b="1" dirty="0"/>
              <a:t>Tak, tak, ayak sesimi aç köpekler işitsin;</a:t>
            </a:r>
            <a:br>
              <a:rPr lang="tr-TR" sz="2800" b="1" dirty="0"/>
            </a:br>
            <a:r>
              <a:rPr lang="tr-TR" sz="2800" b="1" dirty="0"/>
              <a:t>Yolumun zafer tâkı, gölgeden taş kemerler.</a:t>
            </a:r>
            <a:endParaRPr lang="en-US" sz="2800" b="1" dirty="0"/>
          </a:p>
          <a:p>
            <a:pPr fontAlgn="base"/>
            <a:r>
              <a:rPr lang="tr-TR" sz="2800" b="1" dirty="0"/>
              <a:t> </a:t>
            </a:r>
            <a:endParaRPr lang="en-US" sz="2800" b="1" dirty="0"/>
          </a:p>
          <a:p>
            <a:pPr fontAlgn="base"/>
            <a:r>
              <a:rPr lang="tr-TR" sz="2800" b="1" dirty="0"/>
              <a:t>Ne sabahı göreyim, ne sabah görüneyim;</a:t>
            </a:r>
            <a:br>
              <a:rPr lang="tr-TR" sz="2800" b="1" dirty="0"/>
            </a:br>
            <a:r>
              <a:rPr lang="tr-TR" sz="2800" b="1" dirty="0"/>
              <a:t>Gündüzler size kalsın, verin karanlıkları!</a:t>
            </a:r>
            <a:br>
              <a:rPr lang="tr-TR" sz="2800" b="1" dirty="0"/>
            </a:br>
            <a:r>
              <a:rPr lang="tr-TR" sz="2800" b="1" dirty="0"/>
              <a:t>Islak bir yorgan gibi, sımsıkı bürüneyim;</a:t>
            </a:r>
            <a:br>
              <a:rPr lang="tr-TR" sz="2800" b="1" dirty="0"/>
            </a:br>
            <a:r>
              <a:rPr lang="tr-TR" sz="2800" b="1" dirty="0"/>
              <a:t>Örtün, üstüme örtün, serin karanlıkları.</a:t>
            </a:r>
            <a:endParaRPr lang="en-US" sz="2800" b="1" dirty="0"/>
          </a:p>
        </p:txBody>
      </p:sp>
    </p:spTree>
    <p:extLst>
      <p:ext uri="{BB962C8B-B14F-4D97-AF65-F5344CB8AC3E}">
        <p14:creationId xmlns:p14="http://schemas.microsoft.com/office/powerpoint/2010/main" val="2349396790"/>
      </p:ext>
    </p:extLst>
  </p:cSld>
  <p:clrMapOvr>
    <a:masterClrMapping/>
  </p:clrMapOvr>
  <p:transition spd="med">
    <p:checker dir="vert"/>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125327"/>
            <a:ext cx="858502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tr-TR" sz="2800" b="1" dirty="0"/>
              <a:t>Uzanıverse gövdem, taşlara boydan boya;</a:t>
            </a:r>
            <a:br>
              <a:rPr lang="tr-TR" sz="2800" b="1" dirty="0"/>
            </a:br>
            <a:r>
              <a:rPr lang="tr-TR" sz="2800" b="1" dirty="0"/>
              <a:t>Alsa buz gibi taşlar alnımdan bu ateşi.</a:t>
            </a:r>
            <a:br>
              <a:rPr lang="tr-TR" sz="2800" b="1" dirty="0"/>
            </a:br>
            <a:r>
              <a:rPr lang="tr-TR" sz="2800" b="1" dirty="0"/>
              <a:t>Dalıp, sokaklar kadar esrarlı bir uykuya,</a:t>
            </a:r>
            <a:br>
              <a:rPr lang="tr-TR" sz="2800" b="1" dirty="0"/>
            </a:br>
            <a:r>
              <a:rPr lang="tr-TR" sz="2800" b="1" dirty="0"/>
              <a:t>Ölse, kaldırımların kara sevdalı eşi...</a:t>
            </a:r>
            <a:endParaRPr lang="en-US" sz="2800" b="1" dirty="0"/>
          </a:p>
          <a:p>
            <a:pPr fontAlgn="base"/>
            <a:r>
              <a:rPr lang="tr-TR" sz="2800" b="1" dirty="0"/>
              <a:t> </a:t>
            </a:r>
            <a:endParaRPr lang="en-US" sz="2800" b="1" dirty="0"/>
          </a:p>
          <a:p>
            <a:pPr fontAlgn="base"/>
            <a:r>
              <a:rPr lang="tr-TR" sz="2800" b="1" dirty="0"/>
              <a:t>II</a:t>
            </a:r>
            <a:endParaRPr lang="en-US" sz="2800" b="1" dirty="0"/>
          </a:p>
          <a:p>
            <a:pPr fontAlgn="base"/>
            <a:r>
              <a:rPr lang="tr-TR" sz="2800" b="1" dirty="0"/>
              <a:t>Başını bir gayeye satmış bir kahraman gibi,</a:t>
            </a:r>
            <a:br>
              <a:rPr lang="tr-TR" sz="2800" b="1" dirty="0"/>
            </a:br>
            <a:r>
              <a:rPr lang="tr-TR" sz="2800" b="1" dirty="0"/>
              <a:t>Etinle, kemiğinle, sokakların malısın!</a:t>
            </a:r>
            <a:br>
              <a:rPr lang="tr-TR" sz="2800" b="1" dirty="0"/>
            </a:br>
            <a:r>
              <a:rPr lang="tr-TR" sz="2800" b="1" dirty="0"/>
              <a:t>Kurulup şiltesine bir tahtaravan gibi,</a:t>
            </a:r>
            <a:br>
              <a:rPr lang="tr-TR" sz="2800" b="1" dirty="0"/>
            </a:br>
            <a:r>
              <a:rPr lang="tr-TR" sz="2800" b="1" dirty="0"/>
              <a:t>Sonsuz mesafelerin üstünden aşmalısın!</a:t>
            </a:r>
            <a:endParaRPr lang="en-US" sz="2800" b="1" dirty="0"/>
          </a:p>
        </p:txBody>
      </p:sp>
    </p:spTree>
    <p:extLst>
      <p:ext uri="{BB962C8B-B14F-4D97-AF65-F5344CB8AC3E}">
        <p14:creationId xmlns:p14="http://schemas.microsoft.com/office/powerpoint/2010/main" val="1862529215"/>
      </p:ext>
    </p:extLst>
  </p:cSld>
  <p:clrMapOvr>
    <a:masterClrMapping/>
  </p:clrMapOvr>
  <p:transition spd="med">
    <p:checker dir="ver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340772"/>
            <a:ext cx="858502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tr-TR" sz="2800" b="1" dirty="0"/>
              <a:t>Fahişe yataklardan kaçtığın günden beri,</a:t>
            </a:r>
            <a:br>
              <a:rPr lang="tr-TR" sz="2800" b="1" dirty="0"/>
            </a:br>
            <a:r>
              <a:rPr lang="tr-TR" sz="2800" b="1" dirty="0"/>
              <a:t>Erimiş ruhlarınız bir derdin potasında.</a:t>
            </a:r>
            <a:br>
              <a:rPr lang="tr-TR" sz="2800" b="1" dirty="0"/>
            </a:br>
            <a:r>
              <a:rPr lang="tr-TR" sz="2800" b="1" dirty="0"/>
              <a:t>Senin gölgeni içmiş, onun gözbebekleri;</a:t>
            </a:r>
            <a:br>
              <a:rPr lang="tr-TR" sz="2800" b="1" dirty="0"/>
            </a:br>
            <a:r>
              <a:rPr lang="tr-TR" sz="2800" b="1" dirty="0"/>
              <a:t>Onun taşı erimiş, senin kafatasında.</a:t>
            </a:r>
            <a:endParaRPr lang="en-US" sz="2800" b="1" dirty="0"/>
          </a:p>
          <a:p>
            <a:pPr fontAlgn="base"/>
            <a:r>
              <a:rPr lang="tr-TR" sz="2800" b="1" dirty="0"/>
              <a:t> </a:t>
            </a:r>
            <a:endParaRPr lang="en-US" sz="2800" b="1" dirty="0"/>
          </a:p>
          <a:p>
            <a:pPr fontAlgn="base"/>
            <a:r>
              <a:rPr lang="tr-TR" sz="2800" b="1" dirty="0"/>
              <a:t>İkinizin de ne eş, ne arkadaşınız var;</a:t>
            </a:r>
            <a:br>
              <a:rPr lang="tr-TR" sz="2800" b="1" dirty="0"/>
            </a:br>
            <a:r>
              <a:rPr lang="tr-TR" sz="2800" b="1" dirty="0"/>
              <a:t>Sükût gibi münzevî, çığlık gibi hürsünüz.</a:t>
            </a:r>
            <a:br>
              <a:rPr lang="tr-TR" sz="2800" b="1" dirty="0"/>
            </a:br>
            <a:r>
              <a:rPr lang="tr-TR" sz="2800" b="1" dirty="0"/>
              <a:t>Dünyada taşınacak bir kuru başınız var;</a:t>
            </a:r>
            <a:br>
              <a:rPr lang="tr-TR" sz="2800" b="1" dirty="0"/>
            </a:br>
            <a:r>
              <a:rPr lang="tr-TR" sz="2800" b="1" dirty="0"/>
              <a:t>Onu da, hangi diyar olsa götürürsünüz.</a:t>
            </a:r>
            <a:endParaRPr lang="en-US" sz="2800" b="1" dirty="0"/>
          </a:p>
        </p:txBody>
      </p:sp>
    </p:spTree>
    <p:extLst>
      <p:ext uri="{BB962C8B-B14F-4D97-AF65-F5344CB8AC3E}">
        <p14:creationId xmlns:p14="http://schemas.microsoft.com/office/powerpoint/2010/main" val="3264339450"/>
      </p:ext>
    </p:extLst>
  </p:cSld>
  <p:clrMapOvr>
    <a:masterClrMapping/>
  </p:clrMapOvr>
  <p:transition spd="med">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9" y="908139"/>
            <a:ext cx="864096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b="0" dirty="0" smtClean="0">
                <a:latin typeface="Times New Roman" pitchFamily="18" charset="0"/>
                <a:cs typeface="Times New Roman" pitchFamily="18" charset="0"/>
              </a:rPr>
              <a:t>Onlara </a:t>
            </a:r>
            <a:r>
              <a:rPr lang="tr-TR" sz="2800" b="0" dirty="0">
                <a:latin typeface="Times New Roman" pitchFamily="18" charset="0"/>
                <a:cs typeface="Times New Roman" pitchFamily="18" charset="0"/>
              </a:rPr>
              <a:t>göre şiir yarı kapalı olmalı, açık seçik anlam içermemelidir.</a:t>
            </a:r>
          </a:p>
          <a:p>
            <a:pPr marL="457200" lvl="0" indent="-457200" fontAlgn="base">
              <a:buFont typeface="Arial" pitchFamily="34" charset="0"/>
              <a:buChar char="•"/>
            </a:pPr>
            <a:r>
              <a:rPr lang="tr-TR" sz="2800" b="0" dirty="0">
                <a:latin typeface="Times New Roman" pitchFamily="18" charset="0"/>
                <a:cs typeface="Times New Roman" pitchFamily="18" charset="0"/>
              </a:rPr>
              <a:t>Musikiye düşkünlükleri  ve tablo gibi şiir yazma düşünceleri bol miktarda sıfat </a:t>
            </a:r>
            <a:r>
              <a:rPr lang="tr-TR" sz="2800" b="0" dirty="0" smtClean="0">
                <a:latin typeface="Times New Roman" pitchFamily="18" charset="0"/>
                <a:cs typeface="Times New Roman" pitchFamily="18" charset="0"/>
              </a:rPr>
              <a:t>kullanmalarına</a:t>
            </a:r>
            <a:r>
              <a:rPr lang="tr-TR" sz="2800" b="0" dirty="0">
                <a:latin typeface="Times New Roman" pitchFamily="18" charset="0"/>
                <a:cs typeface="Times New Roman" pitchFamily="18" charset="0"/>
              </a:rPr>
              <a:t>, fiili ise mümkün olduğunca çıkarmalarına neden olmuştur. Şiirlerini hareketsiz ve durağan bir kimliğe bürünmesini önüne bol miktarda fiilimsi </a:t>
            </a:r>
            <a:r>
              <a:rPr lang="tr-TR" sz="2800" b="0" dirty="0" smtClean="0">
                <a:latin typeface="Times New Roman" pitchFamily="18" charset="0"/>
                <a:cs typeface="Times New Roman" pitchFamily="18" charset="0"/>
              </a:rPr>
              <a:t>kullanarak </a:t>
            </a:r>
            <a:r>
              <a:rPr lang="tr-TR" sz="2800" b="0" dirty="0">
                <a:latin typeface="Times New Roman" pitchFamily="18" charset="0"/>
                <a:cs typeface="Times New Roman" pitchFamily="18" charset="0"/>
              </a:rPr>
              <a:t>geçmeye çalışmışlardır.</a:t>
            </a:r>
          </a:p>
          <a:p>
            <a:pPr marL="457200" lvl="0" indent="-457200" fontAlgn="base">
              <a:buFont typeface="Arial" pitchFamily="34" charset="0"/>
              <a:buChar char="•"/>
            </a:pPr>
            <a:r>
              <a:rPr lang="tr-TR" sz="2800" b="0" dirty="0">
                <a:latin typeface="Times New Roman" pitchFamily="18" charset="0"/>
                <a:cs typeface="Times New Roman" pitchFamily="18" charset="0"/>
              </a:rPr>
              <a:t> “Sanat için sanat” anlayışında bir kademe daha ilerleyerek “ Sanat şahsi ve muhteremdir.” demişlerdir.  </a:t>
            </a:r>
          </a:p>
          <a:p>
            <a:pPr marL="457200" lvl="0" indent="-457200" fontAlgn="base">
              <a:buFont typeface="Arial" pitchFamily="34" charset="0"/>
              <a:buChar char="•"/>
            </a:pPr>
            <a:r>
              <a:rPr lang="tr-TR" sz="2800" b="0" dirty="0">
                <a:latin typeface="Times New Roman" pitchFamily="18" charset="0"/>
                <a:cs typeface="Times New Roman" pitchFamily="18" charset="0"/>
              </a:rPr>
              <a:t>Topluluğun en etkili ve sonuna kadar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Ati düşüncesini savunan sanatçısı Ahmet Haşim’dir.</a:t>
            </a:r>
          </a:p>
        </p:txBody>
      </p:sp>
    </p:spTree>
    <p:extLst>
      <p:ext uri="{BB962C8B-B14F-4D97-AF65-F5344CB8AC3E}">
        <p14:creationId xmlns:p14="http://schemas.microsoft.com/office/powerpoint/2010/main" val="1556629377"/>
      </p:ext>
    </p:extLst>
  </p:cSld>
  <p:clrMapOvr>
    <a:masterClrMapping/>
  </p:clrMapOvr>
  <p:transition spd="med">
    <p:checker dir="ver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125331"/>
            <a:ext cx="858502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tr-TR" sz="2800" b="1" dirty="0"/>
              <a:t>Yağız atlı süvari, koştur, atını, koştur!</a:t>
            </a:r>
            <a:br>
              <a:rPr lang="tr-TR" sz="2800" b="1" dirty="0"/>
            </a:br>
            <a:r>
              <a:rPr lang="tr-TR" sz="2800" b="1" dirty="0"/>
              <a:t>Sonunda kabre çıkar bu yolun kıvrımları.</a:t>
            </a:r>
            <a:br>
              <a:rPr lang="tr-TR" sz="2800" b="1" dirty="0"/>
            </a:br>
            <a:r>
              <a:rPr lang="tr-TR" sz="2800" b="1" dirty="0"/>
              <a:t>Ne kaldırımlar kadar seni anlayan olur...</a:t>
            </a:r>
            <a:br>
              <a:rPr lang="tr-TR" sz="2800" b="1" dirty="0"/>
            </a:br>
            <a:r>
              <a:rPr lang="tr-TR" sz="2800" b="1" dirty="0"/>
              <a:t>Ne senin anladığın kadar, kaldırımları...</a:t>
            </a:r>
            <a:endParaRPr lang="en-US" sz="2800" b="1" dirty="0"/>
          </a:p>
          <a:p>
            <a:pPr fontAlgn="base"/>
            <a:r>
              <a:rPr lang="tr-TR" sz="2800" b="1" dirty="0"/>
              <a:t> </a:t>
            </a:r>
            <a:endParaRPr lang="en-US" sz="2800" b="1" dirty="0"/>
          </a:p>
          <a:p>
            <a:pPr fontAlgn="base"/>
            <a:r>
              <a:rPr lang="tr-TR" sz="2800" b="1" dirty="0"/>
              <a:t>III</a:t>
            </a:r>
            <a:endParaRPr lang="en-US" sz="2800" b="1" dirty="0"/>
          </a:p>
          <a:p>
            <a:pPr fontAlgn="base"/>
            <a:r>
              <a:rPr lang="tr-TR" sz="2800" b="1" dirty="0"/>
              <a:t>Bir esmer kadındır ki, kaldırımlarda gece,</a:t>
            </a:r>
            <a:br>
              <a:rPr lang="tr-TR" sz="2800" b="1" dirty="0"/>
            </a:br>
            <a:r>
              <a:rPr lang="tr-TR" sz="2800" b="1" dirty="0"/>
              <a:t>Vecd içinde başı dik, hayalini sürükler.</a:t>
            </a:r>
            <a:br>
              <a:rPr lang="tr-TR" sz="2800" b="1" dirty="0"/>
            </a:br>
            <a:r>
              <a:rPr lang="tr-TR" sz="2800" b="1" dirty="0"/>
              <a:t>Simsiyah gözlerine, bir ân, gözüm değince,</a:t>
            </a:r>
            <a:br>
              <a:rPr lang="tr-TR" sz="2800" b="1" dirty="0"/>
            </a:br>
            <a:r>
              <a:rPr lang="tr-TR" sz="2800" b="1" dirty="0"/>
              <a:t>Yolumu bekleyen genç, haydi düş peşime der.</a:t>
            </a:r>
            <a:endParaRPr lang="en-US" sz="2800" b="1" dirty="0"/>
          </a:p>
        </p:txBody>
      </p:sp>
    </p:spTree>
    <p:extLst>
      <p:ext uri="{BB962C8B-B14F-4D97-AF65-F5344CB8AC3E}">
        <p14:creationId xmlns:p14="http://schemas.microsoft.com/office/powerpoint/2010/main" val="2740006753"/>
      </p:ext>
    </p:extLst>
  </p:cSld>
  <p:clrMapOvr>
    <a:masterClrMapping/>
  </p:clrMapOvr>
  <p:transition spd="med">
    <p:checker dir="ver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764704"/>
            <a:ext cx="858502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tr-TR" sz="2800" b="1" dirty="0"/>
              <a:t>Ondan bir temas gibi rüzgâr beni bürür de,</a:t>
            </a:r>
            <a:br>
              <a:rPr lang="tr-TR" sz="2800" b="1" dirty="0"/>
            </a:br>
            <a:r>
              <a:rPr lang="tr-TR" sz="2800" b="1" dirty="0"/>
              <a:t>Tutmak, tutmak isterim, onu göğsüme alıp.</a:t>
            </a:r>
            <a:br>
              <a:rPr lang="tr-TR" sz="2800" b="1" dirty="0"/>
            </a:br>
            <a:r>
              <a:rPr lang="tr-TR" sz="2800" b="1" dirty="0"/>
              <a:t>Bir türlü yetişemem, fecre kadar yürür de,</a:t>
            </a:r>
            <a:br>
              <a:rPr lang="tr-TR" sz="2800" b="1" dirty="0"/>
            </a:br>
            <a:r>
              <a:rPr lang="tr-TR" sz="2800" b="1" dirty="0"/>
              <a:t>Heyhat, o bir ince ruh, bense etten bir kalıp.</a:t>
            </a:r>
            <a:endParaRPr lang="en-US" sz="2800" b="1" dirty="0"/>
          </a:p>
          <a:p>
            <a:pPr fontAlgn="base"/>
            <a:r>
              <a:rPr lang="tr-TR" sz="2800" b="1" dirty="0"/>
              <a:t> </a:t>
            </a:r>
            <a:endParaRPr lang="en-US" sz="2800" b="1" dirty="0"/>
          </a:p>
          <a:p>
            <a:pPr fontAlgn="base"/>
            <a:r>
              <a:rPr lang="tr-TR" sz="2800" b="1" dirty="0"/>
              <a:t>Arkamdan bir kahkaha duysam yaralanırım;</a:t>
            </a:r>
            <a:br>
              <a:rPr lang="tr-TR" sz="2800" b="1" dirty="0"/>
            </a:br>
            <a:r>
              <a:rPr lang="tr-TR" sz="2800" b="1" dirty="0"/>
              <a:t>Onu bir başkasına râm oluyor sanırım,</a:t>
            </a:r>
            <a:br>
              <a:rPr lang="tr-TR" sz="2800" b="1" dirty="0"/>
            </a:br>
            <a:r>
              <a:rPr lang="tr-TR" sz="2800" b="1" dirty="0"/>
              <a:t>Görsem pencerelerde soyunan bir karaltı.</a:t>
            </a:r>
            <a:endParaRPr lang="en-US" sz="2800" b="1" dirty="0"/>
          </a:p>
          <a:p>
            <a:pPr fontAlgn="base"/>
            <a:r>
              <a:rPr lang="tr-TR" sz="2800" b="1" dirty="0"/>
              <a:t> </a:t>
            </a:r>
            <a:endParaRPr lang="en-US" sz="2800" b="1" dirty="0"/>
          </a:p>
          <a:p>
            <a:pPr fontAlgn="base"/>
            <a:r>
              <a:rPr lang="tr-TR" sz="2800" b="1" dirty="0"/>
              <a:t>Varsın, bugün bir acı duymasın gözyaşımdan;</a:t>
            </a:r>
            <a:br>
              <a:rPr lang="tr-TR" sz="2800" b="1" dirty="0"/>
            </a:br>
            <a:r>
              <a:rPr lang="tr-TR" sz="2800" b="1" dirty="0"/>
              <a:t>Bana rahat bir döşek serince yerin altı,</a:t>
            </a:r>
            <a:br>
              <a:rPr lang="tr-TR" sz="2800" b="1" dirty="0"/>
            </a:br>
            <a:r>
              <a:rPr lang="tr-TR" sz="2800" b="1" dirty="0"/>
              <a:t>Bilirim, kalkmayacak, bir yâr gibi başımdan...</a:t>
            </a:r>
            <a:endParaRPr lang="en-US" sz="2800" b="1" dirty="0"/>
          </a:p>
        </p:txBody>
      </p:sp>
    </p:spTree>
    <p:extLst>
      <p:ext uri="{BB962C8B-B14F-4D97-AF65-F5344CB8AC3E}">
        <p14:creationId xmlns:p14="http://schemas.microsoft.com/office/powerpoint/2010/main" val="2813369540"/>
      </p:ext>
    </p:extLst>
  </p:cSld>
  <p:clrMapOvr>
    <a:masterClrMapping/>
  </p:clrMapOvr>
  <p:transition spd="med">
    <p:checker dir="vert"/>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41620" y="1988840"/>
            <a:ext cx="852717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a:t>Şiir, öykü, roman, edebiyat tarihi, makale, deneme alanlarında eserler vermiştir.</a:t>
            </a:r>
            <a:endParaRPr lang="en-US" sz="2800" dirty="0"/>
          </a:p>
          <a:p>
            <a:pPr marL="457200" lvl="0" indent="-457200">
              <a:buFont typeface="Arial" panose="020B0604020202020204" pitchFamily="34" charset="0"/>
              <a:buChar char="•"/>
            </a:pPr>
            <a:r>
              <a:rPr lang="tr-TR" sz="2800" dirty="0"/>
              <a:t>Eserlerinde Doğu-Batı çatışması, “rüya” ve “zaman” kavramları, “geçmişe özlem”, “mimari” ve “musiki” öne çıkar.</a:t>
            </a:r>
            <a:endParaRPr lang="en-US" sz="2800" dirty="0"/>
          </a:p>
          <a:p>
            <a:pPr marL="457200" lvl="0" indent="-457200">
              <a:buFont typeface="Arial" panose="020B0604020202020204" pitchFamily="34" charset="0"/>
              <a:buChar char="•"/>
            </a:pPr>
            <a:r>
              <a:rPr lang="tr-TR" sz="2800" dirty="0"/>
              <a:t>“Ne içindeyim zamanın! Ne de büsbütün dışında” dizeleri onun zamanı kavrayışının özünü vermektedir.</a:t>
            </a:r>
            <a:endParaRPr lang="en-US" sz="2800" dirty="0"/>
          </a:p>
          <a:p>
            <a:pPr marL="457200" lvl="0" indent="-457200">
              <a:buFont typeface="Arial" panose="020B0604020202020204" pitchFamily="34" charset="0"/>
              <a:buChar char="•"/>
            </a:pPr>
            <a:r>
              <a:rPr lang="tr-TR" sz="2800" dirty="0"/>
              <a:t>“Bursa’da Zaman” şiiri geniş bir kesim tarafından sevilmiştir</a:t>
            </a:r>
            <a:r>
              <a:rPr lang="tr-TR" sz="2800" dirty="0" smtClean="0"/>
              <a:t>.</a:t>
            </a:r>
            <a:endParaRPr lang="en-US" sz="2800" dirty="0"/>
          </a:p>
        </p:txBody>
      </p:sp>
      <p:sp>
        <p:nvSpPr>
          <p:cNvPr id="3" name="Rectangle 2"/>
          <p:cNvSpPr txBox="1">
            <a:spLocks noChangeArrowheads="1"/>
          </p:cNvSpPr>
          <p:nvPr/>
        </p:nvSpPr>
        <p:spPr bwMode="auto">
          <a:xfrm>
            <a:off x="899592" y="548680"/>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solidFill>
                  <a:srgbClr val="FF0000"/>
                </a:solidFill>
              </a:rPr>
              <a:t>AHMET HAMDİ TANPINAR (1901-1962)</a:t>
            </a:r>
            <a:endParaRPr lang="en-US" sz="3200" dirty="0">
              <a:solidFill>
                <a:srgbClr val="FF0000"/>
              </a:solidFill>
            </a:endParaRPr>
          </a:p>
        </p:txBody>
      </p:sp>
    </p:spTree>
    <p:extLst>
      <p:ext uri="{BB962C8B-B14F-4D97-AF65-F5344CB8AC3E}">
        <p14:creationId xmlns:p14="http://schemas.microsoft.com/office/powerpoint/2010/main" val="4027202335"/>
      </p:ext>
    </p:extLst>
  </p:cSld>
  <p:clrMapOvr>
    <a:masterClrMapping/>
  </p:clrMapOvr>
  <p:transition spd="med">
    <p:checker dir="ver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99592" y="548680"/>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solidFill>
                  <a:srgbClr val="FF0000"/>
                </a:solidFill>
              </a:rPr>
              <a:t>AHMET HAMDİ TANPINAR (1901-1962)</a:t>
            </a:r>
            <a:endParaRPr lang="en-US" sz="32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28800"/>
            <a:ext cx="7560840" cy="4537323"/>
          </a:xfrm>
          <a:prstGeom prst="rect">
            <a:avLst/>
          </a:prstGeom>
        </p:spPr>
      </p:pic>
    </p:spTree>
    <p:extLst>
      <p:ext uri="{BB962C8B-B14F-4D97-AF65-F5344CB8AC3E}">
        <p14:creationId xmlns:p14="http://schemas.microsoft.com/office/powerpoint/2010/main" val="3210331227"/>
      </p:ext>
    </p:extLst>
  </p:cSld>
  <p:clrMapOvr>
    <a:masterClrMapping/>
  </p:clrMapOvr>
  <p:transition spd="med">
    <p:checker dir="vert"/>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53349" y="548680"/>
            <a:ext cx="8790651"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a:t>Ahmet Haşim’in özellikle de Yahya Kemal’in etkisinde kalmış, Sembolizmden etkilenmiştir.</a:t>
            </a:r>
            <a:endParaRPr lang="en-US" sz="2800" dirty="0"/>
          </a:p>
          <a:p>
            <a:pPr marL="457200" lvl="0" indent="-457200">
              <a:buFont typeface="Arial" panose="020B0604020202020204" pitchFamily="34" charset="0"/>
              <a:buChar char="•"/>
            </a:pPr>
            <a:r>
              <a:rPr lang="tr-TR" sz="2800" dirty="0"/>
              <a:t>Romanlarında psikolojik tahlillere önemle eğilen yazarın; kendine has bir üslubu vardır.</a:t>
            </a:r>
            <a:endParaRPr lang="en-US" sz="2800" dirty="0"/>
          </a:p>
          <a:p>
            <a:pPr marL="457200" lvl="0" indent="-457200">
              <a:buFont typeface="Arial" panose="020B0604020202020204" pitchFamily="34" charset="0"/>
              <a:buChar char="•"/>
            </a:pPr>
            <a:r>
              <a:rPr lang="tr-TR" sz="2800" dirty="0"/>
              <a:t>Yazarlığı dışında İstanbul Üniversitesi’nde edebiyat profesörlüğü, milletvekilliği de yapmıştır.</a:t>
            </a:r>
            <a:endParaRPr lang="en-US" sz="2800" dirty="0"/>
          </a:p>
          <a:p>
            <a:pPr marL="457200" lvl="0" indent="-457200">
              <a:buFont typeface="Arial" panose="020B0604020202020204" pitchFamily="34" charset="0"/>
              <a:buChar char="•"/>
            </a:pPr>
            <a:r>
              <a:rPr lang="tr-TR" sz="2800" dirty="0"/>
              <a:t>“Beş Şehir” adlı önemli deneme kitabında Ankara, Erzurum, Bursa, Konya ve İstanbul’u anlatmıştır.</a:t>
            </a:r>
            <a:endParaRPr lang="en-US" sz="2800" dirty="0"/>
          </a:p>
          <a:p>
            <a:pPr marL="457200" lvl="0" indent="-457200">
              <a:buFont typeface="Arial" panose="020B0604020202020204" pitchFamily="34" charset="0"/>
              <a:buChar char="•"/>
            </a:pPr>
            <a:r>
              <a:rPr lang="tr-TR" sz="2800" dirty="0"/>
              <a:t>“Huzur” romanı, aşkı, psikolojiyi ve Doğu-Batı karşıtlığını içerir; roman kişilerinin adlarının verildiği dört bölümden oluşur: İhsan, Nuran, Suat ve Mümtaz.</a:t>
            </a:r>
            <a:endParaRPr lang="en-US" sz="2800" dirty="0"/>
          </a:p>
        </p:txBody>
      </p:sp>
    </p:spTree>
    <p:extLst>
      <p:ext uri="{BB962C8B-B14F-4D97-AF65-F5344CB8AC3E}">
        <p14:creationId xmlns:p14="http://schemas.microsoft.com/office/powerpoint/2010/main" val="4188451"/>
      </p:ext>
    </p:extLst>
  </p:cSld>
  <p:clrMapOvr>
    <a:masterClrMapping/>
  </p:clrMapOvr>
  <p:transition spd="med">
    <p:checker dir="vert"/>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1052736"/>
            <a:ext cx="850261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Şiir</a:t>
            </a:r>
            <a:r>
              <a:rPr lang="tr-TR" sz="2800" dirty="0"/>
              <a:t>: Bütün </a:t>
            </a:r>
            <a:r>
              <a:rPr lang="tr-TR" sz="2800" dirty="0" smtClean="0"/>
              <a:t>Şiirleri</a:t>
            </a:r>
          </a:p>
          <a:p>
            <a:endParaRPr lang="en-US" sz="2800" dirty="0"/>
          </a:p>
          <a:p>
            <a:r>
              <a:rPr lang="tr-TR" sz="2800" dirty="0">
                <a:solidFill>
                  <a:srgbClr val="0000FF"/>
                </a:solidFill>
              </a:rPr>
              <a:t>Roman</a:t>
            </a:r>
            <a:r>
              <a:rPr lang="tr-TR" sz="2800" dirty="0"/>
              <a:t>: Mahur Beste, Saatleri Ayarlama Enstitüsü, Huzur, Sahnenin Dışındakiler, Aydaki Kadın</a:t>
            </a:r>
            <a:r>
              <a:rPr lang="tr-TR" sz="2800" dirty="0" smtClean="0"/>
              <a:t>.</a:t>
            </a:r>
          </a:p>
          <a:p>
            <a:endParaRPr lang="en-US" sz="2800" dirty="0"/>
          </a:p>
          <a:p>
            <a:r>
              <a:rPr lang="tr-TR" sz="2800" dirty="0">
                <a:solidFill>
                  <a:srgbClr val="0000FF"/>
                </a:solidFill>
              </a:rPr>
              <a:t>Öykü</a:t>
            </a:r>
            <a:r>
              <a:rPr lang="tr-TR" sz="2800" dirty="0"/>
              <a:t>: Abdullah Efendi’nin Rüyaları, Yaz Yağmuru</a:t>
            </a:r>
            <a:r>
              <a:rPr lang="tr-TR" sz="2800" dirty="0" smtClean="0"/>
              <a:t>.</a:t>
            </a:r>
          </a:p>
          <a:p>
            <a:endParaRPr lang="en-US" sz="2800" dirty="0"/>
          </a:p>
          <a:p>
            <a:r>
              <a:rPr lang="tr-TR" sz="2800" dirty="0">
                <a:solidFill>
                  <a:srgbClr val="0000FF"/>
                </a:solidFill>
              </a:rPr>
              <a:t>Deneme</a:t>
            </a:r>
            <a:r>
              <a:rPr lang="tr-TR" sz="2800" dirty="0"/>
              <a:t>: Beş Şehir, Yaşadığım Gibi</a:t>
            </a:r>
            <a:r>
              <a:rPr lang="tr-TR" sz="2800" dirty="0" smtClean="0"/>
              <a:t>.</a:t>
            </a:r>
          </a:p>
          <a:p>
            <a:endParaRPr lang="en-US" sz="2800" dirty="0"/>
          </a:p>
          <a:p>
            <a:r>
              <a:rPr lang="tr-TR" sz="2800" dirty="0">
                <a:solidFill>
                  <a:srgbClr val="0000FF"/>
                </a:solidFill>
              </a:rPr>
              <a:t>Makale – İnceleme</a:t>
            </a:r>
            <a:r>
              <a:rPr lang="tr-TR" sz="2800" dirty="0"/>
              <a:t>: Yahya Kemal, XIX. Asır Türk Edebiyatı Tarihi, Edebiyat Üzerine Makaleler</a:t>
            </a:r>
            <a:endParaRPr lang="en-US" sz="2800" dirty="0"/>
          </a:p>
        </p:txBody>
      </p:sp>
      <p:sp>
        <p:nvSpPr>
          <p:cNvPr id="3" name="Rectangle 2"/>
          <p:cNvSpPr txBox="1">
            <a:spLocks noChangeArrowheads="1"/>
          </p:cNvSpPr>
          <p:nvPr/>
        </p:nvSpPr>
        <p:spPr bwMode="auto">
          <a:xfrm>
            <a:off x="611560" y="320680"/>
            <a:ext cx="8679812" cy="5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rPr>
              <a:t>ESERLERİ</a:t>
            </a:r>
            <a:endParaRPr lang="en-US" sz="2800" dirty="0">
              <a:solidFill>
                <a:srgbClr val="FF0000"/>
              </a:solidFill>
            </a:endParaRPr>
          </a:p>
        </p:txBody>
      </p:sp>
    </p:spTree>
    <p:extLst>
      <p:ext uri="{BB962C8B-B14F-4D97-AF65-F5344CB8AC3E}">
        <p14:creationId xmlns:p14="http://schemas.microsoft.com/office/powerpoint/2010/main" val="2956784151"/>
      </p:ext>
    </p:extLst>
  </p:cSld>
  <p:clrMapOvr>
    <a:masterClrMapping/>
  </p:clrMapOvr>
  <p:transition spd="med">
    <p:checker dir="vert"/>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1628800"/>
            <a:ext cx="850261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en-US" sz="2800" dirty="0" err="1"/>
              <a:t>Bursa'da</a:t>
            </a:r>
            <a:r>
              <a:rPr lang="en-US" sz="2800" dirty="0"/>
              <a:t> </a:t>
            </a:r>
            <a:r>
              <a:rPr lang="en-US" sz="2800" dirty="0" err="1"/>
              <a:t>bir</a:t>
            </a:r>
            <a:r>
              <a:rPr lang="en-US" sz="2800" dirty="0"/>
              <a:t> </a:t>
            </a:r>
            <a:r>
              <a:rPr lang="en-US" sz="2800" dirty="0" err="1"/>
              <a:t>eski</a:t>
            </a:r>
            <a:r>
              <a:rPr lang="en-US" sz="2800" dirty="0"/>
              <a:t> </a:t>
            </a:r>
            <a:r>
              <a:rPr lang="en-US" sz="2800" dirty="0" err="1"/>
              <a:t>cami</a:t>
            </a:r>
            <a:r>
              <a:rPr lang="en-US" sz="2800" dirty="0"/>
              <a:t> </a:t>
            </a:r>
            <a:r>
              <a:rPr lang="en-US" sz="2800" dirty="0" err="1"/>
              <a:t>avlusu</a:t>
            </a:r>
            <a:r>
              <a:rPr lang="en-US" sz="2800" dirty="0"/>
              <a:t>,</a:t>
            </a:r>
            <a:r>
              <a:rPr lang="en-US" sz="4000" dirty="0"/>
              <a:t/>
            </a:r>
            <a:br>
              <a:rPr lang="en-US" sz="4000" dirty="0"/>
            </a:br>
            <a:r>
              <a:rPr lang="en-US" sz="2800" dirty="0" err="1"/>
              <a:t>Küçük</a:t>
            </a:r>
            <a:r>
              <a:rPr lang="en-US" sz="2800" dirty="0"/>
              <a:t> </a:t>
            </a:r>
            <a:r>
              <a:rPr lang="en-US" sz="2800" dirty="0" err="1"/>
              <a:t>şadırvanda</a:t>
            </a:r>
            <a:r>
              <a:rPr lang="en-US" sz="2800" dirty="0"/>
              <a:t> </a:t>
            </a:r>
            <a:r>
              <a:rPr lang="en-US" sz="2800" dirty="0" err="1"/>
              <a:t>şakırdıyan</a:t>
            </a:r>
            <a:r>
              <a:rPr lang="en-US" sz="2800" dirty="0"/>
              <a:t> </a:t>
            </a:r>
            <a:r>
              <a:rPr lang="en-US" sz="2800" dirty="0" err="1"/>
              <a:t>su</a:t>
            </a:r>
            <a:r>
              <a:rPr lang="en-US" sz="2800" dirty="0"/>
              <a:t>;</a:t>
            </a:r>
            <a:r>
              <a:rPr lang="en-US" sz="4000" dirty="0"/>
              <a:t/>
            </a:r>
            <a:br>
              <a:rPr lang="en-US" sz="4000" dirty="0"/>
            </a:br>
            <a:r>
              <a:rPr lang="en-US" sz="2800" dirty="0" err="1"/>
              <a:t>Orhan</a:t>
            </a:r>
            <a:r>
              <a:rPr lang="en-US" sz="2800" dirty="0"/>
              <a:t> </a:t>
            </a:r>
            <a:r>
              <a:rPr lang="en-US" sz="2800" dirty="0" err="1"/>
              <a:t>zamanından</a:t>
            </a:r>
            <a:r>
              <a:rPr lang="en-US" sz="2800" dirty="0"/>
              <a:t> </a:t>
            </a:r>
            <a:r>
              <a:rPr lang="en-US" sz="2800" dirty="0" err="1"/>
              <a:t>kalma</a:t>
            </a:r>
            <a:r>
              <a:rPr lang="en-US" sz="2800" dirty="0"/>
              <a:t> </a:t>
            </a:r>
            <a:r>
              <a:rPr lang="en-US" sz="2800" dirty="0" err="1"/>
              <a:t>bir</a:t>
            </a:r>
            <a:r>
              <a:rPr lang="en-US" sz="2800" dirty="0"/>
              <a:t> </a:t>
            </a:r>
            <a:r>
              <a:rPr lang="en-US" sz="2800" dirty="0" err="1"/>
              <a:t>duvar</a:t>
            </a:r>
            <a:r>
              <a:rPr lang="en-US" sz="2800" dirty="0"/>
              <a:t>...</a:t>
            </a:r>
            <a:r>
              <a:rPr lang="en-US" sz="4000" dirty="0"/>
              <a:t/>
            </a:r>
            <a:br>
              <a:rPr lang="en-US" sz="4000" dirty="0"/>
            </a:br>
            <a:r>
              <a:rPr lang="en-US" sz="2800" dirty="0" err="1"/>
              <a:t>Onunla</a:t>
            </a:r>
            <a:r>
              <a:rPr lang="en-US" sz="2800" dirty="0"/>
              <a:t> </a:t>
            </a:r>
            <a:r>
              <a:rPr lang="en-US" sz="2800" dirty="0" err="1"/>
              <a:t>bir</a:t>
            </a:r>
            <a:r>
              <a:rPr lang="en-US" sz="2800" dirty="0"/>
              <a:t> </a:t>
            </a:r>
            <a:r>
              <a:rPr lang="en-US" sz="2800" dirty="0" err="1"/>
              <a:t>yaşta</a:t>
            </a:r>
            <a:r>
              <a:rPr lang="en-US" sz="2800" dirty="0"/>
              <a:t> </a:t>
            </a:r>
            <a:r>
              <a:rPr lang="en-US" sz="2800" dirty="0" err="1"/>
              <a:t>ihtiyar</a:t>
            </a:r>
            <a:r>
              <a:rPr lang="en-US" sz="2800" dirty="0"/>
              <a:t> </a:t>
            </a:r>
            <a:r>
              <a:rPr lang="en-US" sz="2800" dirty="0" err="1"/>
              <a:t>çınar</a:t>
            </a:r>
            <a:r>
              <a:rPr lang="en-US" sz="4000" dirty="0"/>
              <a:t/>
            </a:r>
            <a:br>
              <a:rPr lang="en-US" sz="4000" dirty="0"/>
            </a:br>
            <a:r>
              <a:rPr lang="en-US" sz="2800" dirty="0" err="1"/>
              <a:t>Eliyor</a:t>
            </a:r>
            <a:r>
              <a:rPr lang="en-US" sz="2800" dirty="0"/>
              <a:t> </a:t>
            </a:r>
            <a:r>
              <a:rPr lang="en-US" sz="2800" dirty="0" err="1"/>
              <a:t>dört</a:t>
            </a:r>
            <a:r>
              <a:rPr lang="en-US" sz="2800" dirty="0"/>
              <a:t> </a:t>
            </a:r>
            <a:r>
              <a:rPr lang="en-US" sz="2800" dirty="0" err="1"/>
              <a:t>yana</a:t>
            </a:r>
            <a:r>
              <a:rPr lang="en-US" sz="2800" dirty="0"/>
              <a:t> </a:t>
            </a:r>
            <a:r>
              <a:rPr lang="en-US" sz="2800" dirty="0" err="1"/>
              <a:t>sakin</a:t>
            </a:r>
            <a:r>
              <a:rPr lang="en-US" sz="2800" dirty="0"/>
              <a:t> </a:t>
            </a:r>
            <a:r>
              <a:rPr lang="en-US" sz="2800" dirty="0" err="1"/>
              <a:t>bir</a:t>
            </a:r>
            <a:r>
              <a:rPr lang="en-US" sz="2800" dirty="0"/>
              <a:t> </a:t>
            </a:r>
            <a:r>
              <a:rPr lang="en-US" sz="2800" dirty="0" err="1"/>
              <a:t>günü</a:t>
            </a:r>
            <a:r>
              <a:rPr lang="en-US" sz="2800" dirty="0"/>
              <a:t>.</a:t>
            </a:r>
            <a:r>
              <a:rPr lang="en-US" sz="4000" dirty="0"/>
              <a:t/>
            </a:r>
            <a:br>
              <a:rPr lang="en-US" sz="4000" dirty="0"/>
            </a:br>
            <a:r>
              <a:rPr lang="en-US" sz="2800" dirty="0" err="1"/>
              <a:t>Bir</a:t>
            </a:r>
            <a:r>
              <a:rPr lang="en-US" sz="2800" dirty="0"/>
              <a:t> </a:t>
            </a:r>
            <a:r>
              <a:rPr lang="en-US" sz="2800" dirty="0" err="1"/>
              <a:t>rüyadan</a:t>
            </a:r>
            <a:r>
              <a:rPr lang="en-US" sz="2800" dirty="0"/>
              <a:t> </a:t>
            </a:r>
            <a:r>
              <a:rPr lang="en-US" sz="2800" dirty="0" err="1"/>
              <a:t>arta</a:t>
            </a:r>
            <a:r>
              <a:rPr lang="en-US" sz="2800" dirty="0"/>
              <a:t> </a:t>
            </a:r>
            <a:r>
              <a:rPr lang="en-US" sz="2800" dirty="0" err="1"/>
              <a:t>kalmanın</a:t>
            </a:r>
            <a:r>
              <a:rPr lang="en-US" sz="2800" dirty="0"/>
              <a:t> </a:t>
            </a:r>
            <a:r>
              <a:rPr lang="en-US" sz="2800" dirty="0" err="1"/>
              <a:t>hüznü</a:t>
            </a:r>
            <a:r>
              <a:rPr lang="en-US" sz="4000" dirty="0"/>
              <a:t/>
            </a:r>
            <a:br>
              <a:rPr lang="en-US" sz="4000" dirty="0"/>
            </a:br>
            <a:r>
              <a:rPr lang="en-US" sz="2800" dirty="0" err="1"/>
              <a:t>İçinde</a:t>
            </a:r>
            <a:r>
              <a:rPr lang="en-US" sz="2800" dirty="0"/>
              <a:t> </a:t>
            </a:r>
            <a:r>
              <a:rPr lang="en-US" sz="2800" dirty="0" err="1"/>
              <a:t>gülüyor</a:t>
            </a:r>
            <a:r>
              <a:rPr lang="en-US" sz="2800" dirty="0"/>
              <a:t> </a:t>
            </a:r>
            <a:r>
              <a:rPr lang="en-US" sz="2800" dirty="0" err="1"/>
              <a:t>bana</a:t>
            </a:r>
            <a:r>
              <a:rPr lang="en-US" sz="2800" dirty="0"/>
              <a:t> </a:t>
            </a:r>
            <a:r>
              <a:rPr lang="en-US" sz="2800" dirty="0" err="1"/>
              <a:t>derinden</a:t>
            </a:r>
            <a:r>
              <a:rPr lang="en-US" sz="2800" dirty="0"/>
              <a:t>.</a:t>
            </a:r>
            <a:r>
              <a:rPr lang="en-US" sz="4000" dirty="0"/>
              <a:t/>
            </a:r>
            <a:br>
              <a:rPr lang="en-US" sz="4000" dirty="0"/>
            </a:br>
            <a:r>
              <a:rPr lang="en-US" sz="2800" dirty="0" err="1"/>
              <a:t>Yüzlerce</a:t>
            </a:r>
            <a:r>
              <a:rPr lang="en-US" sz="2800" dirty="0"/>
              <a:t> </a:t>
            </a:r>
            <a:r>
              <a:rPr lang="en-US" sz="2800" dirty="0" err="1"/>
              <a:t>çeşmenin</a:t>
            </a:r>
            <a:r>
              <a:rPr lang="en-US" sz="2800" dirty="0"/>
              <a:t> </a:t>
            </a:r>
            <a:r>
              <a:rPr lang="en-US" sz="2800" dirty="0" err="1"/>
              <a:t>serinliğinden</a:t>
            </a:r>
            <a:r>
              <a:rPr lang="en-US" sz="4000" dirty="0"/>
              <a:t/>
            </a:r>
            <a:br>
              <a:rPr lang="en-US" sz="4000" dirty="0"/>
            </a:br>
            <a:r>
              <a:rPr lang="en-US" sz="2800" dirty="0" err="1"/>
              <a:t>Ovanın</a:t>
            </a:r>
            <a:r>
              <a:rPr lang="en-US" sz="2800" dirty="0"/>
              <a:t> </a:t>
            </a:r>
            <a:r>
              <a:rPr lang="en-US" sz="2800" dirty="0" err="1"/>
              <a:t>yeşili</a:t>
            </a:r>
            <a:r>
              <a:rPr lang="en-US" sz="2800" dirty="0"/>
              <a:t> </a:t>
            </a:r>
            <a:r>
              <a:rPr lang="en-US" sz="2800" dirty="0" err="1"/>
              <a:t>göğün</a:t>
            </a:r>
            <a:r>
              <a:rPr lang="en-US" sz="2800" dirty="0"/>
              <a:t> </a:t>
            </a:r>
            <a:r>
              <a:rPr lang="en-US" sz="2800" dirty="0" err="1"/>
              <a:t>mavisi</a:t>
            </a:r>
            <a:r>
              <a:rPr lang="en-US" sz="4000" dirty="0"/>
              <a:t/>
            </a:r>
            <a:br>
              <a:rPr lang="en-US" sz="4000" dirty="0"/>
            </a:br>
            <a:r>
              <a:rPr lang="en-US" sz="2800" dirty="0" err="1"/>
              <a:t>Ve</a:t>
            </a:r>
            <a:r>
              <a:rPr lang="en-US" sz="2800" dirty="0"/>
              <a:t> </a:t>
            </a:r>
            <a:r>
              <a:rPr lang="en-US" sz="2800" dirty="0" err="1"/>
              <a:t>mimarîlerin</a:t>
            </a:r>
            <a:r>
              <a:rPr lang="en-US" sz="2800" dirty="0"/>
              <a:t> </a:t>
            </a:r>
            <a:r>
              <a:rPr lang="en-US" sz="2800" dirty="0" err="1"/>
              <a:t>en</a:t>
            </a:r>
            <a:r>
              <a:rPr lang="en-US" sz="2800" dirty="0"/>
              <a:t> </a:t>
            </a:r>
            <a:r>
              <a:rPr lang="en-US" sz="2800" dirty="0" err="1"/>
              <a:t>ilâhisi</a:t>
            </a:r>
            <a:r>
              <a:rPr lang="en-US" sz="2800" dirty="0"/>
              <a:t>.</a:t>
            </a:r>
            <a:endParaRPr lang="en-US" sz="4000" dirty="0"/>
          </a:p>
        </p:txBody>
      </p:sp>
      <p:sp>
        <p:nvSpPr>
          <p:cNvPr id="3" name="Rectangle 2"/>
          <p:cNvSpPr txBox="1">
            <a:spLocks noChangeArrowheads="1"/>
          </p:cNvSpPr>
          <p:nvPr/>
        </p:nvSpPr>
        <p:spPr bwMode="auto">
          <a:xfrm>
            <a:off x="1475656" y="620688"/>
            <a:ext cx="8679812" cy="5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rPr>
              <a:t>BURSA’DA ZAMAN ŞİİRİ</a:t>
            </a:r>
            <a:endParaRPr lang="en-US" sz="2800" dirty="0">
              <a:solidFill>
                <a:srgbClr val="FF0000"/>
              </a:solidFill>
            </a:endParaRPr>
          </a:p>
        </p:txBody>
      </p:sp>
    </p:spTree>
    <p:extLst>
      <p:ext uri="{BB962C8B-B14F-4D97-AF65-F5344CB8AC3E}">
        <p14:creationId xmlns:p14="http://schemas.microsoft.com/office/powerpoint/2010/main" val="3402954386"/>
      </p:ext>
    </p:extLst>
  </p:cSld>
  <p:clrMapOvr>
    <a:masterClrMapping/>
  </p:clrMapOvr>
  <p:transition spd="med">
    <p:checker dir="vert"/>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1206042"/>
            <a:ext cx="8502619"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en-US" sz="2400" dirty="0" err="1"/>
              <a:t>Bir</a:t>
            </a:r>
            <a:r>
              <a:rPr lang="en-US" sz="2400" dirty="0"/>
              <a:t> </a:t>
            </a:r>
            <a:r>
              <a:rPr lang="en-US" sz="2400" dirty="0" err="1"/>
              <a:t>zafer</a:t>
            </a:r>
            <a:r>
              <a:rPr lang="en-US" sz="2400" dirty="0"/>
              <a:t> </a:t>
            </a:r>
            <a:r>
              <a:rPr lang="en-US" sz="2400" dirty="0" err="1"/>
              <a:t>müjdesi</a:t>
            </a:r>
            <a:r>
              <a:rPr lang="en-US" sz="2400" dirty="0"/>
              <a:t> </a:t>
            </a:r>
            <a:r>
              <a:rPr lang="en-US" sz="2400" dirty="0" err="1"/>
              <a:t>burda</a:t>
            </a:r>
            <a:r>
              <a:rPr lang="en-US" sz="2400" dirty="0"/>
              <a:t> her </a:t>
            </a:r>
            <a:r>
              <a:rPr lang="en-US" sz="2400" dirty="0" err="1"/>
              <a:t>isim</a:t>
            </a:r>
            <a:r>
              <a:rPr lang="en-US" sz="2400" dirty="0"/>
              <a:t>:</a:t>
            </a:r>
            <a:r>
              <a:rPr lang="en-US" sz="3600" dirty="0"/>
              <a:t/>
            </a:r>
            <a:br>
              <a:rPr lang="en-US" sz="3600" dirty="0"/>
            </a:br>
            <a:r>
              <a:rPr lang="en-US" sz="2400" dirty="0"/>
              <a:t>Sanki </a:t>
            </a:r>
            <a:r>
              <a:rPr lang="en-US" sz="2400" dirty="0" err="1"/>
              <a:t>tek</a:t>
            </a:r>
            <a:r>
              <a:rPr lang="en-US" sz="2400" dirty="0"/>
              <a:t> </a:t>
            </a:r>
            <a:r>
              <a:rPr lang="en-US" sz="2400" dirty="0" err="1"/>
              <a:t>bir</a:t>
            </a:r>
            <a:r>
              <a:rPr lang="en-US" sz="2400" dirty="0"/>
              <a:t> </a:t>
            </a:r>
            <a:r>
              <a:rPr lang="en-US" sz="2400" dirty="0" err="1"/>
              <a:t>anda</a:t>
            </a:r>
            <a:r>
              <a:rPr lang="en-US" sz="2400" dirty="0"/>
              <a:t> </a:t>
            </a:r>
            <a:r>
              <a:rPr lang="en-US" sz="2400" dirty="0" err="1"/>
              <a:t>gün</a:t>
            </a:r>
            <a:r>
              <a:rPr lang="en-US" sz="2400" dirty="0"/>
              <a:t>, </a:t>
            </a:r>
            <a:r>
              <a:rPr lang="en-US" sz="2400" dirty="0" err="1"/>
              <a:t>saat</a:t>
            </a:r>
            <a:r>
              <a:rPr lang="en-US" sz="2400" dirty="0"/>
              <a:t>, </a:t>
            </a:r>
            <a:r>
              <a:rPr lang="en-US" sz="2400" dirty="0" err="1"/>
              <a:t>mevsim</a:t>
            </a:r>
            <a:r>
              <a:rPr lang="en-US" sz="3600" dirty="0"/>
              <a:t/>
            </a:r>
            <a:br>
              <a:rPr lang="en-US" sz="3600" dirty="0"/>
            </a:br>
            <a:r>
              <a:rPr lang="en-US" sz="2400" dirty="0" err="1"/>
              <a:t>Yaşıyor</a:t>
            </a:r>
            <a:r>
              <a:rPr lang="en-US" sz="2400" dirty="0"/>
              <a:t> </a:t>
            </a:r>
            <a:r>
              <a:rPr lang="en-US" sz="2400" dirty="0" err="1"/>
              <a:t>sihrini</a:t>
            </a:r>
            <a:r>
              <a:rPr lang="en-US" sz="2400" dirty="0"/>
              <a:t> </a:t>
            </a:r>
            <a:r>
              <a:rPr lang="en-US" sz="2400" dirty="0" err="1"/>
              <a:t>geçmiş</a:t>
            </a:r>
            <a:r>
              <a:rPr lang="en-US" sz="2400" dirty="0"/>
              <a:t> </a:t>
            </a:r>
            <a:r>
              <a:rPr lang="en-US" sz="2400" dirty="0" err="1"/>
              <a:t>zamanın</a:t>
            </a:r>
            <a:r>
              <a:rPr lang="en-US" sz="3600" dirty="0"/>
              <a:t/>
            </a:r>
            <a:br>
              <a:rPr lang="en-US" sz="3600" dirty="0"/>
            </a:br>
            <a:r>
              <a:rPr lang="en-US" sz="2400" dirty="0" err="1"/>
              <a:t>Hâlâ</a:t>
            </a:r>
            <a:r>
              <a:rPr lang="en-US" sz="2400" dirty="0"/>
              <a:t> </a:t>
            </a:r>
            <a:r>
              <a:rPr lang="en-US" sz="2400" dirty="0" err="1"/>
              <a:t>bu</a:t>
            </a:r>
            <a:r>
              <a:rPr lang="en-US" sz="2400" dirty="0"/>
              <a:t> </a:t>
            </a:r>
            <a:r>
              <a:rPr lang="en-US" sz="2400" dirty="0" err="1"/>
              <a:t>taşlarda</a:t>
            </a:r>
            <a:r>
              <a:rPr lang="en-US" sz="2400" dirty="0"/>
              <a:t> </a:t>
            </a:r>
            <a:r>
              <a:rPr lang="en-US" sz="2400" dirty="0" err="1"/>
              <a:t>gülen</a:t>
            </a:r>
            <a:r>
              <a:rPr lang="en-US" sz="2400" dirty="0"/>
              <a:t> </a:t>
            </a:r>
            <a:r>
              <a:rPr lang="en-US" sz="2400" dirty="0" err="1"/>
              <a:t>rüyanın</a:t>
            </a:r>
            <a:r>
              <a:rPr lang="en-US" sz="2400" dirty="0"/>
              <a:t>.</a:t>
            </a:r>
            <a:r>
              <a:rPr lang="en-US" sz="3600" dirty="0"/>
              <a:t/>
            </a:r>
            <a:br>
              <a:rPr lang="en-US" sz="3600" dirty="0"/>
            </a:br>
            <a:r>
              <a:rPr lang="en-US" sz="2400" dirty="0" err="1"/>
              <a:t>Güvercin</a:t>
            </a:r>
            <a:r>
              <a:rPr lang="en-US" sz="2400" dirty="0"/>
              <a:t> </a:t>
            </a:r>
            <a:r>
              <a:rPr lang="en-US" sz="2400" dirty="0" err="1"/>
              <a:t>bakışlı</a:t>
            </a:r>
            <a:r>
              <a:rPr lang="en-US" sz="2400" dirty="0"/>
              <a:t> </a:t>
            </a:r>
            <a:r>
              <a:rPr lang="en-US" sz="2400" dirty="0" err="1"/>
              <a:t>sessizlik</a:t>
            </a:r>
            <a:r>
              <a:rPr lang="en-US" sz="2400" dirty="0"/>
              <a:t> bile</a:t>
            </a:r>
            <a:r>
              <a:rPr lang="en-US" sz="3600" dirty="0"/>
              <a:t/>
            </a:r>
            <a:br>
              <a:rPr lang="en-US" sz="3600" dirty="0"/>
            </a:br>
            <a:r>
              <a:rPr lang="en-US" sz="2400" dirty="0" err="1"/>
              <a:t>Çınlıyor</a:t>
            </a:r>
            <a:r>
              <a:rPr lang="en-US" sz="2400" dirty="0"/>
              <a:t> </a:t>
            </a:r>
            <a:r>
              <a:rPr lang="en-US" sz="2400" dirty="0" err="1"/>
              <a:t>bir</a:t>
            </a:r>
            <a:r>
              <a:rPr lang="en-US" sz="2400" dirty="0"/>
              <a:t> </a:t>
            </a:r>
            <a:r>
              <a:rPr lang="en-US" sz="2400" dirty="0" err="1"/>
              <a:t>sonsuz</a:t>
            </a:r>
            <a:r>
              <a:rPr lang="en-US" sz="2400" dirty="0"/>
              <a:t> </a:t>
            </a:r>
            <a:r>
              <a:rPr lang="en-US" sz="2400" dirty="0" err="1"/>
              <a:t>devam</a:t>
            </a:r>
            <a:r>
              <a:rPr lang="en-US" sz="2400" dirty="0"/>
              <a:t> </a:t>
            </a:r>
            <a:r>
              <a:rPr lang="en-US" sz="2400" dirty="0" err="1"/>
              <a:t>vehmiyle</a:t>
            </a:r>
            <a:r>
              <a:rPr lang="en-US" sz="2400" dirty="0"/>
              <a:t>.</a:t>
            </a:r>
            <a:r>
              <a:rPr lang="en-US" sz="3600" dirty="0"/>
              <a:t/>
            </a:r>
            <a:br>
              <a:rPr lang="en-US" sz="3600" dirty="0"/>
            </a:br>
            <a:r>
              <a:rPr lang="en-US" sz="2400" dirty="0" err="1"/>
              <a:t>Gümüşlü</a:t>
            </a:r>
            <a:r>
              <a:rPr lang="en-US" sz="2400" dirty="0"/>
              <a:t> </a:t>
            </a:r>
            <a:r>
              <a:rPr lang="en-US" sz="2400" dirty="0" err="1"/>
              <a:t>bir</a:t>
            </a:r>
            <a:r>
              <a:rPr lang="en-US" sz="2400" dirty="0"/>
              <a:t> </a:t>
            </a:r>
            <a:r>
              <a:rPr lang="en-US" sz="2400" dirty="0" err="1"/>
              <a:t>fecrin</a:t>
            </a:r>
            <a:r>
              <a:rPr lang="en-US" sz="2400" dirty="0"/>
              <a:t> </a:t>
            </a:r>
            <a:r>
              <a:rPr lang="en-US" sz="2400" dirty="0" err="1"/>
              <a:t>zafer</a:t>
            </a:r>
            <a:r>
              <a:rPr lang="en-US" sz="2400" dirty="0"/>
              <a:t> </a:t>
            </a:r>
            <a:r>
              <a:rPr lang="en-US" sz="2400" dirty="0" err="1"/>
              <a:t>aynası</a:t>
            </a:r>
            <a:r>
              <a:rPr lang="en-US" sz="2400" dirty="0"/>
              <a:t>,</a:t>
            </a:r>
            <a:r>
              <a:rPr lang="en-US" sz="3600" dirty="0"/>
              <a:t/>
            </a:r>
            <a:br>
              <a:rPr lang="en-US" sz="3600" dirty="0"/>
            </a:br>
            <a:r>
              <a:rPr lang="en-US" sz="2400" dirty="0" err="1"/>
              <a:t>Muradiye</a:t>
            </a:r>
            <a:r>
              <a:rPr lang="en-US" sz="2400" dirty="0"/>
              <a:t>, </a:t>
            </a:r>
            <a:r>
              <a:rPr lang="en-US" sz="2400" dirty="0" err="1"/>
              <a:t>sabrın</a:t>
            </a:r>
            <a:r>
              <a:rPr lang="en-US" sz="2400" dirty="0"/>
              <a:t> </a:t>
            </a:r>
            <a:r>
              <a:rPr lang="en-US" sz="2400" dirty="0" err="1"/>
              <a:t>acı</a:t>
            </a:r>
            <a:r>
              <a:rPr lang="en-US" sz="2400" dirty="0"/>
              <a:t> </a:t>
            </a:r>
            <a:r>
              <a:rPr lang="en-US" sz="2400" dirty="0" err="1"/>
              <a:t>meyvası</a:t>
            </a:r>
            <a:r>
              <a:rPr lang="en-US" sz="2400" dirty="0"/>
              <a:t>,</a:t>
            </a:r>
            <a:r>
              <a:rPr lang="en-US" sz="3600" dirty="0"/>
              <a:t/>
            </a:r>
            <a:br>
              <a:rPr lang="en-US" sz="3600" dirty="0"/>
            </a:br>
            <a:r>
              <a:rPr lang="en-US" sz="2400" dirty="0" err="1"/>
              <a:t>Ömrünün</a:t>
            </a:r>
            <a:r>
              <a:rPr lang="en-US" sz="2400" dirty="0"/>
              <a:t> </a:t>
            </a:r>
            <a:r>
              <a:rPr lang="en-US" sz="2400" dirty="0" err="1"/>
              <a:t>timsali</a:t>
            </a:r>
            <a:r>
              <a:rPr lang="en-US" sz="2400" dirty="0"/>
              <a:t> </a:t>
            </a:r>
            <a:r>
              <a:rPr lang="en-US" sz="2400" dirty="0" err="1"/>
              <a:t>beyaz</a:t>
            </a:r>
            <a:r>
              <a:rPr lang="en-US" sz="2400" dirty="0"/>
              <a:t> </a:t>
            </a:r>
            <a:r>
              <a:rPr lang="en-US" sz="2400" dirty="0" err="1"/>
              <a:t>Nilüfer</a:t>
            </a:r>
            <a:r>
              <a:rPr lang="en-US" sz="2400" dirty="0"/>
              <a:t>,</a:t>
            </a:r>
            <a:r>
              <a:rPr lang="en-US" sz="3600" dirty="0"/>
              <a:t/>
            </a:r>
            <a:br>
              <a:rPr lang="en-US" sz="3600" dirty="0"/>
            </a:br>
            <a:r>
              <a:rPr lang="en-US" sz="2400" dirty="0" err="1"/>
              <a:t>Türbeler</a:t>
            </a:r>
            <a:r>
              <a:rPr lang="en-US" sz="2400" dirty="0"/>
              <a:t>, </a:t>
            </a:r>
            <a:r>
              <a:rPr lang="en-US" sz="2400" dirty="0" err="1"/>
              <a:t>camiler</a:t>
            </a:r>
            <a:r>
              <a:rPr lang="en-US" sz="2400" dirty="0"/>
              <a:t>, </a:t>
            </a:r>
            <a:r>
              <a:rPr lang="en-US" sz="2400" dirty="0" err="1"/>
              <a:t>eski</a:t>
            </a:r>
            <a:r>
              <a:rPr lang="en-US" sz="2400" dirty="0"/>
              <a:t> </a:t>
            </a:r>
            <a:r>
              <a:rPr lang="en-US" sz="2400" dirty="0" err="1"/>
              <a:t>bahçeler</a:t>
            </a:r>
            <a:r>
              <a:rPr lang="en-US" sz="2400" dirty="0"/>
              <a:t>,</a:t>
            </a:r>
            <a:r>
              <a:rPr lang="en-US" sz="3600" dirty="0"/>
              <a:t/>
            </a:r>
            <a:br>
              <a:rPr lang="en-US" sz="3600" dirty="0"/>
            </a:br>
            <a:r>
              <a:rPr lang="en-US" sz="2400" dirty="0" err="1"/>
              <a:t>Şanlı</a:t>
            </a:r>
            <a:r>
              <a:rPr lang="en-US" sz="2400" dirty="0"/>
              <a:t> </a:t>
            </a:r>
            <a:r>
              <a:rPr lang="en-US" sz="2400" dirty="0" err="1"/>
              <a:t>hikâyesi</a:t>
            </a:r>
            <a:r>
              <a:rPr lang="en-US" sz="2400" dirty="0"/>
              <a:t> </a:t>
            </a:r>
            <a:r>
              <a:rPr lang="en-US" sz="2400" dirty="0" err="1"/>
              <a:t>binlerce</a:t>
            </a:r>
            <a:r>
              <a:rPr lang="en-US" sz="2400" dirty="0"/>
              <a:t> </a:t>
            </a:r>
            <a:r>
              <a:rPr lang="en-US" sz="2400" dirty="0" err="1"/>
              <a:t>erin</a:t>
            </a:r>
            <a:r>
              <a:rPr lang="en-US" sz="3600" dirty="0"/>
              <a:t/>
            </a:r>
            <a:br>
              <a:rPr lang="en-US" sz="3600" dirty="0"/>
            </a:br>
            <a:r>
              <a:rPr lang="en-US" sz="2400" dirty="0" err="1"/>
              <a:t>Sesi</a:t>
            </a:r>
            <a:r>
              <a:rPr lang="en-US" sz="2400" dirty="0"/>
              <a:t> </a:t>
            </a:r>
            <a:r>
              <a:rPr lang="en-US" sz="2400" dirty="0" err="1"/>
              <a:t>nabzım</a:t>
            </a:r>
            <a:r>
              <a:rPr lang="en-US" sz="2400" dirty="0"/>
              <a:t> </a:t>
            </a:r>
            <a:r>
              <a:rPr lang="en-US" sz="2400" dirty="0" err="1"/>
              <a:t>olmuş</a:t>
            </a:r>
            <a:r>
              <a:rPr lang="en-US" sz="2400" dirty="0"/>
              <a:t> </a:t>
            </a:r>
            <a:r>
              <a:rPr lang="en-US" sz="2400" dirty="0" err="1"/>
              <a:t>hengâmelerin</a:t>
            </a:r>
            <a:r>
              <a:rPr lang="en-US" sz="3600" dirty="0"/>
              <a:t/>
            </a:r>
            <a:br>
              <a:rPr lang="en-US" sz="3600" dirty="0"/>
            </a:br>
            <a:r>
              <a:rPr lang="en-US" sz="2400" dirty="0" err="1"/>
              <a:t>Nakleder</a:t>
            </a:r>
            <a:r>
              <a:rPr lang="en-US" sz="2400" dirty="0"/>
              <a:t> </a:t>
            </a:r>
            <a:r>
              <a:rPr lang="en-US" sz="2400" dirty="0" err="1"/>
              <a:t>yâdını</a:t>
            </a:r>
            <a:r>
              <a:rPr lang="en-US" sz="2400" dirty="0"/>
              <a:t> </a:t>
            </a:r>
            <a:r>
              <a:rPr lang="en-US" sz="2400" dirty="0" err="1"/>
              <a:t>gelen</a:t>
            </a:r>
            <a:r>
              <a:rPr lang="en-US" sz="2400" dirty="0"/>
              <a:t> </a:t>
            </a:r>
            <a:r>
              <a:rPr lang="en-US" sz="2400" dirty="0" err="1"/>
              <a:t>geçene</a:t>
            </a:r>
            <a:r>
              <a:rPr lang="en-US" sz="2400" dirty="0"/>
              <a:t>.</a:t>
            </a:r>
            <a:endParaRPr lang="en-US" sz="4800" dirty="0"/>
          </a:p>
        </p:txBody>
      </p:sp>
    </p:spTree>
    <p:extLst>
      <p:ext uri="{BB962C8B-B14F-4D97-AF65-F5344CB8AC3E}">
        <p14:creationId xmlns:p14="http://schemas.microsoft.com/office/powerpoint/2010/main" val="3757203870"/>
      </p:ext>
    </p:extLst>
  </p:cSld>
  <p:clrMapOvr>
    <a:masterClrMapping/>
  </p:clrMapOvr>
  <p:transition spd="med">
    <p:checker dir="vert"/>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2129379"/>
            <a:ext cx="850261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en-US" sz="2800" dirty="0"/>
              <a:t>Bu </a:t>
            </a:r>
            <a:r>
              <a:rPr lang="en-US" sz="2800" dirty="0" err="1"/>
              <a:t>hayâle</a:t>
            </a:r>
            <a:r>
              <a:rPr lang="en-US" sz="2800" dirty="0"/>
              <a:t> </a:t>
            </a:r>
            <a:r>
              <a:rPr lang="en-US" sz="2800" dirty="0" err="1"/>
              <a:t>uyur</a:t>
            </a:r>
            <a:r>
              <a:rPr lang="en-US" sz="2800" dirty="0"/>
              <a:t> Bursa her </a:t>
            </a:r>
            <a:r>
              <a:rPr lang="en-US" sz="2800" dirty="0" err="1"/>
              <a:t>gece</a:t>
            </a:r>
            <a:r>
              <a:rPr lang="en-US" sz="2800" dirty="0"/>
              <a:t>,</a:t>
            </a:r>
            <a:r>
              <a:rPr lang="en-US" sz="4000" dirty="0"/>
              <a:t/>
            </a:r>
            <a:br>
              <a:rPr lang="en-US" sz="4000" dirty="0"/>
            </a:br>
            <a:r>
              <a:rPr lang="en-US" sz="2800" dirty="0"/>
              <a:t>Her </a:t>
            </a:r>
            <a:r>
              <a:rPr lang="en-US" sz="2800" dirty="0" err="1"/>
              <a:t>şafak</a:t>
            </a:r>
            <a:r>
              <a:rPr lang="en-US" sz="2800" dirty="0"/>
              <a:t> </a:t>
            </a:r>
            <a:r>
              <a:rPr lang="en-US" sz="2800" dirty="0" err="1"/>
              <a:t>onunla</a:t>
            </a:r>
            <a:r>
              <a:rPr lang="en-US" sz="2800" dirty="0"/>
              <a:t> </a:t>
            </a:r>
            <a:r>
              <a:rPr lang="en-US" sz="2800" dirty="0" err="1"/>
              <a:t>uyanır</a:t>
            </a:r>
            <a:r>
              <a:rPr lang="en-US" sz="2800" dirty="0"/>
              <a:t>, </a:t>
            </a:r>
            <a:r>
              <a:rPr lang="en-US" sz="2800" dirty="0" err="1"/>
              <a:t>güler</a:t>
            </a:r>
            <a:r>
              <a:rPr lang="en-US" sz="4000" dirty="0"/>
              <a:t/>
            </a:r>
            <a:br>
              <a:rPr lang="en-US" sz="4000" dirty="0"/>
            </a:br>
            <a:r>
              <a:rPr lang="en-US" sz="2800" dirty="0" err="1"/>
              <a:t>Gümüş</a:t>
            </a:r>
            <a:r>
              <a:rPr lang="en-US" sz="2800" dirty="0"/>
              <a:t> </a:t>
            </a:r>
            <a:r>
              <a:rPr lang="en-US" sz="2800" dirty="0" err="1"/>
              <a:t>aydınlıkta</a:t>
            </a:r>
            <a:r>
              <a:rPr lang="en-US" sz="2800" dirty="0"/>
              <a:t> </a:t>
            </a:r>
            <a:r>
              <a:rPr lang="en-US" sz="2800" dirty="0" err="1"/>
              <a:t>serviler</a:t>
            </a:r>
            <a:r>
              <a:rPr lang="en-US" sz="2800" dirty="0"/>
              <a:t>, </a:t>
            </a:r>
            <a:r>
              <a:rPr lang="en-US" sz="2800" dirty="0" err="1"/>
              <a:t>güller</a:t>
            </a:r>
            <a:r>
              <a:rPr lang="en-US" sz="4000" dirty="0"/>
              <a:t/>
            </a:r>
            <a:br>
              <a:rPr lang="en-US" sz="4000" dirty="0"/>
            </a:br>
            <a:r>
              <a:rPr lang="en-US" sz="2800" dirty="0" err="1"/>
              <a:t>Serin</a:t>
            </a:r>
            <a:r>
              <a:rPr lang="en-US" sz="2800" dirty="0"/>
              <a:t> </a:t>
            </a:r>
            <a:r>
              <a:rPr lang="en-US" sz="2800" dirty="0" err="1"/>
              <a:t>hülyasıyla</a:t>
            </a:r>
            <a:r>
              <a:rPr lang="en-US" sz="2800" dirty="0"/>
              <a:t> </a:t>
            </a:r>
            <a:r>
              <a:rPr lang="en-US" sz="2800" dirty="0" err="1"/>
              <a:t>çeşmelerinin</a:t>
            </a:r>
            <a:r>
              <a:rPr lang="en-US" sz="2800" dirty="0"/>
              <a:t>.</a:t>
            </a:r>
            <a:r>
              <a:rPr lang="en-US" sz="4000" dirty="0"/>
              <a:t/>
            </a:r>
            <a:br>
              <a:rPr lang="en-US" sz="4000" dirty="0"/>
            </a:br>
            <a:r>
              <a:rPr lang="en-US" sz="2800" dirty="0" err="1"/>
              <a:t>Başındayım</a:t>
            </a:r>
            <a:r>
              <a:rPr lang="en-US" sz="2800" dirty="0"/>
              <a:t> </a:t>
            </a:r>
            <a:r>
              <a:rPr lang="en-US" sz="2800" dirty="0" err="1"/>
              <a:t>sanki</a:t>
            </a:r>
            <a:r>
              <a:rPr lang="en-US" sz="2800" dirty="0"/>
              <a:t> </a:t>
            </a:r>
            <a:r>
              <a:rPr lang="en-US" sz="2800" dirty="0" err="1"/>
              <a:t>bir</a:t>
            </a:r>
            <a:r>
              <a:rPr lang="en-US" sz="2800" dirty="0"/>
              <a:t> </a:t>
            </a:r>
            <a:r>
              <a:rPr lang="en-US" sz="2800" dirty="0" err="1"/>
              <a:t>mucizenin</a:t>
            </a:r>
            <a:r>
              <a:rPr lang="en-US" sz="2800" dirty="0"/>
              <a:t>,</a:t>
            </a:r>
            <a:r>
              <a:rPr lang="en-US" sz="4000" dirty="0"/>
              <a:t/>
            </a:r>
            <a:br>
              <a:rPr lang="en-US" sz="4000" dirty="0"/>
            </a:br>
            <a:r>
              <a:rPr lang="en-US" sz="2800" dirty="0"/>
              <a:t>Su </a:t>
            </a:r>
            <a:r>
              <a:rPr lang="en-US" sz="2800" dirty="0" err="1"/>
              <a:t>sesi</a:t>
            </a:r>
            <a:r>
              <a:rPr lang="en-US" sz="2800" dirty="0"/>
              <a:t> </a:t>
            </a:r>
            <a:r>
              <a:rPr lang="en-US" sz="2800" dirty="0" err="1"/>
              <a:t>ve</a:t>
            </a:r>
            <a:r>
              <a:rPr lang="en-US" sz="2800" dirty="0"/>
              <a:t> </a:t>
            </a:r>
            <a:r>
              <a:rPr lang="en-US" sz="2800" dirty="0" err="1"/>
              <a:t>kanat</a:t>
            </a:r>
            <a:r>
              <a:rPr lang="en-US" sz="2800" dirty="0"/>
              <a:t> </a:t>
            </a:r>
            <a:r>
              <a:rPr lang="en-US" sz="2800" dirty="0" err="1"/>
              <a:t>şakırtılarından</a:t>
            </a:r>
            <a:r>
              <a:rPr lang="en-US" sz="4000" dirty="0"/>
              <a:t/>
            </a:r>
            <a:br>
              <a:rPr lang="en-US" sz="4000" dirty="0"/>
            </a:br>
            <a:r>
              <a:rPr lang="en-US" sz="2800" dirty="0" err="1"/>
              <a:t>Billûr</a:t>
            </a:r>
            <a:r>
              <a:rPr lang="en-US" sz="2800" dirty="0"/>
              <a:t> </a:t>
            </a:r>
            <a:r>
              <a:rPr lang="en-US" sz="2800" dirty="0" err="1"/>
              <a:t>bir</a:t>
            </a:r>
            <a:r>
              <a:rPr lang="en-US" sz="2800" dirty="0"/>
              <a:t> </a:t>
            </a:r>
            <a:r>
              <a:rPr lang="en-US" sz="2800" dirty="0" err="1"/>
              <a:t>âvize</a:t>
            </a:r>
            <a:r>
              <a:rPr lang="en-US" sz="2800" dirty="0"/>
              <a:t> </a:t>
            </a:r>
            <a:r>
              <a:rPr lang="en-US" sz="2800" dirty="0" err="1"/>
              <a:t>Bursa'da</a:t>
            </a:r>
            <a:r>
              <a:rPr lang="en-US" sz="2800" dirty="0"/>
              <a:t> </a:t>
            </a:r>
            <a:r>
              <a:rPr lang="en-US" sz="2800" dirty="0" smtClean="0"/>
              <a:t>zaman</a:t>
            </a:r>
            <a:endParaRPr lang="en-US" sz="7200" dirty="0"/>
          </a:p>
        </p:txBody>
      </p:sp>
    </p:spTree>
    <p:extLst>
      <p:ext uri="{BB962C8B-B14F-4D97-AF65-F5344CB8AC3E}">
        <p14:creationId xmlns:p14="http://schemas.microsoft.com/office/powerpoint/2010/main" val="3324617338"/>
      </p:ext>
    </p:extLst>
  </p:cSld>
  <p:clrMapOvr>
    <a:masterClrMapping/>
  </p:clrMapOvr>
  <p:transition spd="med">
    <p:checker dir="vert"/>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1340768"/>
            <a:ext cx="850261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en-US" sz="2800" dirty="0" err="1"/>
              <a:t>Yeşil</a:t>
            </a:r>
            <a:r>
              <a:rPr lang="en-US" sz="2800" dirty="0"/>
              <a:t> </a:t>
            </a:r>
            <a:r>
              <a:rPr lang="en-US" sz="2800" dirty="0" err="1"/>
              <a:t>türbesini</a:t>
            </a:r>
            <a:r>
              <a:rPr lang="en-US" sz="2800" dirty="0"/>
              <a:t> </a:t>
            </a:r>
            <a:r>
              <a:rPr lang="en-US" sz="2800" dirty="0" err="1"/>
              <a:t>gezdik</a:t>
            </a:r>
            <a:r>
              <a:rPr lang="en-US" sz="2800" dirty="0"/>
              <a:t> </a:t>
            </a:r>
            <a:r>
              <a:rPr lang="en-US" sz="2800" dirty="0" err="1"/>
              <a:t>dün</a:t>
            </a:r>
            <a:r>
              <a:rPr lang="en-US" sz="2800" dirty="0"/>
              <a:t> </a:t>
            </a:r>
            <a:r>
              <a:rPr lang="en-US" sz="2800" dirty="0" err="1"/>
              <a:t>akşam</a:t>
            </a:r>
            <a:r>
              <a:rPr lang="en-US" sz="2800" dirty="0"/>
              <a:t>,</a:t>
            </a:r>
            <a:r>
              <a:rPr lang="en-US" sz="4000" dirty="0"/>
              <a:t/>
            </a:r>
            <a:br>
              <a:rPr lang="en-US" sz="4000" dirty="0"/>
            </a:br>
            <a:r>
              <a:rPr lang="en-US" sz="2800" dirty="0" err="1"/>
              <a:t>Duyduk</a:t>
            </a:r>
            <a:r>
              <a:rPr lang="en-US" sz="2800" dirty="0"/>
              <a:t> </a:t>
            </a:r>
            <a:r>
              <a:rPr lang="en-US" sz="2800" dirty="0" err="1"/>
              <a:t>bir</a:t>
            </a:r>
            <a:r>
              <a:rPr lang="en-US" sz="2800" dirty="0"/>
              <a:t> </a:t>
            </a:r>
            <a:r>
              <a:rPr lang="en-US" sz="2800" dirty="0" err="1"/>
              <a:t>musikî</a:t>
            </a:r>
            <a:r>
              <a:rPr lang="en-US" sz="2800" dirty="0"/>
              <a:t> </a:t>
            </a:r>
            <a:r>
              <a:rPr lang="en-US" sz="2800" dirty="0" err="1"/>
              <a:t>gibi</a:t>
            </a:r>
            <a:r>
              <a:rPr lang="en-US" sz="2800" dirty="0"/>
              <a:t> </a:t>
            </a:r>
            <a:r>
              <a:rPr lang="en-US" sz="2800" dirty="0" err="1"/>
              <a:t>zamandan</a:t>
            </a:r>
            <a:r>
              <a:rPr lang="en-US" sz="4000" dirty="0"/>
              <a:t/>
            </a:r>
            <a:br>
              <a:rPr lang="en-US" sz="4000" dirty="0"/>
            </a:br>
            <a:r>
              <a:rPr lang="en-US" sz="2800" dirty="0" err="1"/>
              <a:t>Çinilere</a:t>
            </a:r>
            <a:r>
              <a:rPr lang="en-US" sz="2800" dirty="0"/>
              <a:t> </a:t>
            </a:r>
            <a:r>
              <a:rPr lang="en-US" sz="2800" dirty="0" err="1"/>
              <a:t>sinmiş</a:t>
            </a:r>
            <a:r>
              <a:rPr lang="en-US" sz="2800" dirty="0"/>
              <a:t> </a:t>
            </a:r>
            <a:r>
              <a:rPr lang="en-US" sz="2800" dirty="0" err="1"/>
              <a:t>Kur'an</a:t>
            </a:r>
            <a:r>
              <a:rPr lang="en-US" sz="2800" dirty="0"/>
              <a:t> </a:t>
            </a:r>
            <a:r>
              <a:rPr lang="en-US" sz="2800" dirty="0" err="1"/>
              <a:t>sesini</a:t>
            </a:r>
            <a:r>
              <a:rPr lang="en-US" sz="2800" dirty="0"/>
              <a:t>.</a:t>
            </a:r>
            <a:r>
              <a:rPr lang="en-US" sz="4000" dirty="0"/>
              <a:t/>
            </a:r>
            <a:br>
              <a:rPr lang="en-US" sz="4000" dirty="0"/>
            </a:br>
            <a:r>
              <a:rPr lang="en-US" sz="2800" dirty="0" err="1"/>
              <a:t>Fetih</a:t>
            </a:r>
            <a:r>
              <a:rPr lang="en-US" sz="2800" dirty="0"/>
              <a:t> </a:t>
            </a:r>
            <a:r>
              <a:rPr lang="en-US" sz="2800" dirty="0" err="1"/>
              <a:t>günlerinin</a:t>
            </a:r>
            <a:r>
              <a:rPr lang="en-US" sz="2800" dirty="0"/>
              <a:t> </a:t>
            </a:r>
            <a:r>
              <a:rPr lang="en-US" sz="2800" dirty="0" err="1"/>
              <a:t>saf</a:t>
            </a:r>
            <a:r>
              <a:rPr lang="en-US" sz="2800" dirty="0"/>
              <a:t> </a:t>
            </a:r>
            <a:r>
              <a:rPr lang="en-US" sz="2800" dirty="0" err="1"/>
              <a:t>neşesini</a:t>
            </a:r>
            <a:r>
              <a:rPr lang="en-US" sz="4000" dirty="0"/>
              <a:t/>
            </a:r>
            <a:br>
              <a:rPr lang="en-US" sz="4000" dirty="0"/>
            </a:br>
            <a:r>
              <a:rPr lang="en-US" sz="2800" dirty="0" err="1"/>
              <a:t>Aydınlanmış</a:t>
            </a:r>
            <a:r>
              <a:rPr lang="en-US" sz="2800" dirty="0"/>
              <a:t> </a:t>
            </a:r>
            <a:r>
              <a:rPr lang="en-US" sz="2800" dirty="0" err="1"/>
              <a:t>buldum</a:t>
            </a:r>
            <a:r>
              <a:rPr lang="en-US" sz="2800" dirty="0"/>
              <a:t> </a:t>
            </a:r>
            <a:r>
              <a:rPr lang="en-US" sz="2800" dirty="0" err="1"/>
              <a:t>tebessümünle</a:t>
            </a:r>
            <a:r>
              <a:rPr lang="en-US" sz="2800" dirty="0"/>
              <a:t>.</a:t>
            </a:r>
            <a:endParaRPr lang="en-US" sz="9600" dirty="0"/>
          </a:p>
        </p:txBody>
      </p:sp>
    </p:spTree>
    <p:extLst>
      <p:ext uri="{BB962C8B-B14F-4D97-AF65-F5344CB8AC3E}">
        <p14:creationId xmlns:p14="http://schemas.microsoft.com/office/powerpoint/2010/main" val="4022236969"/>
      </p:ext>
    </p:extLst>
  </p:cSld>
  <p:clrMapOvr>
    <a:masterClrMapping/>
  </p:clrMapOvr>
  <p:transition spd="med">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3568" y="548680"/>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200" dirty="0">
                <a:solidFill>
                  <a:srgbClr val="FF0000"/>
                </a:solidFill>
                <a:latin typeface="+mj-lt"/>
              </a:rPr>
              <a:t>FECR-İ ATİ DÖNEMİNDE ROMAN VE HİKÂYE</a:t>
            </a:r>
          </a:p>
        </p:txBody>
      </p:sp>
      <p:sp>
        <p:nvSpPr>
          <p:cNvPr id="4" name="Rectangle 1"/>
          <p:cNvSpPr txBox="1">
            <a:spLocks noChangeArrowheads="1"/>
          </p:cNvSpPr>
          <p:nvPr/>
        </p:nvSpPr>
        <p:spPr bwMode="auto">
          <a:xfrm>
            <a:off x="323528" y="1484784"/>
            <a:ext cx="860912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b="0" dirty="0">
                <a:latin typeface="Times New Roman" pitchFamily="18" charset="0"/>
                <a:cs typeface="Times New Roman" pitchFamily="18" charset="0"/>
              </a:rPr>
              <a:t> Fecri </a:t>
            </a:r>
            <a:r>
              <a:rPr lang="tr-TR" sz="2800" b="0" dirty="0" err="1">
                <a:latin typeface="Times New Roman" pitchFamily="18" charset="0"/>
                <a:cs typeface="Times New Roman" pitchFamily="18" charset="0"/>
              </a:rPr>
              <a:t>Aticiler</a:t>
            </a:r>
            <a:r>
              <a:rPr lang="tr-TR" sz="2800" b="0" dirty="0">
                <a:latin typeface="Times New Roman" pitchFamily="18" charset="0"/>
                <a:cs typeface="Times New Roman" pitchFamily="18" charset="0"/>
              </a:rPr>
              <a:t> şiirde olduğu gibi roman ve hikâyede de  Servet-i </a:t>
            </a:r>
            <a:r>
              <a:rPr lang="tr-TR" sz="2800" b="0" dirty="0" err="1">
                <a:latin typeface="Times New Roman" pitchFamily="18" charset="0"/>
                <a:cs typeface="Times New Roman" pitchFamily="18" charset="0"/>
              </a:rPr>
              <a:t>Fünuncuları</a:t>
            </a:r>
            <a:r>
              <a:rPr lang="tr-TR" sz="2800" b="0" dirty="0">
                <a:latin typeface="Times New Roman" pitchFamily="18" charset="0"/>
                <a:cs typeface="Times New Roman" pitchFamily="18" charset="0"/>
              </a:rPr>
              <a:t>  takip etmişlerdir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Ati roman ve </a:t>
            </a:r>
            <a:r>
              <a:rPr lang="tr-TR" sz="2800" b="0" dirty="0" smtClean="0">
                <a:latin typeface="Times New Roman" pitchFamily="18" charset="0"/>
                <a:cs typeface="Times New Roman" pitchFamily="18" charset="0"/>
              </a:rPr>
              <a:t>hikâyecilerin çoğu</a:t>
            </a:r>
            <a:r>
              <a:rPr lang="tr-TR" sz="2800" b="0" dirty="0">
                <a:latin typeface="Times New Roman" pitchFamily="18" charset="0"/>
                <a:cs typeface="Times New Roman" pitchFamily="18" charset="0"/>
              </a:rPr>
              <a:t> </a:t>
            </a:r>
            <a:r>
              <a:rPr lang="tr-TR" sz="2800" b="0" dirty="0" smtClean="0">
                <a:latin typeface="Times New Roman" pitchFamily="18" charset="0"/>
                <a:cs typeface="Times New Roman" pitchFamily="18" charset="0"/>
              </a:rPr>
              <a:t>üslupta</a:t>
            </a:r>
          </a:p>
          <a:p>
            <a:pPr lvl="0" fontAlgn="base"/>
            <a:r>
              <a:rPr lang="tr-TR" sz="2800" b="0" dirty="0" smtClean="0">
                <a:latin typeface="Times New Roman" pitchFamily="18" charset="0"/>
                <a:cs typeface="Times New Roman" pitchFamily="18" charset="0"/>
              </a:rPr>
              <a:t>yapmacıklı </a:t>
            </a:r>
            <a:r>
              <a:rPr lang="tr-TR" sz="2800" b="0" dirty="0">
                <a:latin typeface="Times New Roman" pitchFamily="18" charset="0"/>
                <a:cs typeface="Times New Roman" pitchFamily="18" charset="0"/>
              </a:rPr>
              <a:t>bir tarza bürünmüşlerdir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dirty="0">
                <a:solidFill>
                  <a:srgbClr val="0000FF"/>
                </a:solidFill>
                <a:latin typeface="Times New Roman" pitchFamily="18" charset="0"/>
                <a:cs typeface="Times New Roman" pitchFamily="18" charset="0"/>
              </a:rPr>
              <a:t>Refik Halit</a:t>
            </a:r>
            <a:r>
              <a:rPr lang="tr-TR" sz="2800" b="0" dirty="0">
                <a:latin typeface="Times New Roman" pitchFamily="18" charset="0"/>
                <a:cs typeface="Times New Roman" pitchFamily="18" charset="0"/>
              </a:rPr>
              <a:t> ve </a:t>
            </a:r>
            <a:r>
              <a:rPr lang="tr-TR" sz="2800" dirty="0">
                <a:solidFill>
                  <a:srgbClr val="0000FF"/>
                </a:solidFill>
                <a:latin typeface="Times New Roman" pitchFamily="18" charset="0"/>
                <a:cs typeface="Times New Roman" pitchFamily="18" charset="0"/>
              </a:rPr>
              <a:t>Yakup Kadri Karaosmanoğlu</a:t>
            </a:r>
            <a:r>
              <a:rPr lang="tr-TR" sz="2800" b="0" dirty="0">
                <a:latin typeface="Times New Roman" pitchFamily="18" charset="0"/>
                <a:cs typeface="Times New Roman" pitchFamily="18" charset="0"/>
              </a:rPr>
              <a:t> bu dönemin en </a:t>
            </a:r>
            <a:r>
              <a:rPr lang="tr-TR" sz="2800" b="0" dirty="0" smtClean="0">
                <a:latin typeface="Times New Roman" pitchFamily="18" charset="0"/>
                <a:cs typeface="Times New Roman" pitchFamily="18" charset="0"/>
              </a:rPr>
              <a:t>önemli </a:t>
            </a:r>
            <a:r>
              <a:rPr lang="tr-TR" sz="2800" b="0" dirty="0">
                <a:latin typeface="Times New Roman" pitchFamily="18" charset="0"/>
                <a:cs typeface="Times New Roman" pitchFamily="18" charset="0"/>
              </a:rPr>
              <a:t>roman ve hikâye yazarlarıdır. Ancak ikisi de sonradan  Milli Edebiyat akımına dahil olmuşlardır. Bu yazarlar asıl edebi hünerlerini Milli Edebiyat Akımı içerisinde göstermişlerdir.</a:t>
            </a:r>
          </a:p>
        </p:txBody>
      </p:sp>
    </p:spTree>
    <p:extLst>
      <p:ext uri="{BB962C8B-B14F-4D97-AF65-F5344CB8AC3E}">
        <p14:creationId xmlns:p14="http://schemas.microsoft.com/office/powerpoint/2010/main" val="798022471"/>
      </p:ext>
    </p:extLst>
  </p:cSld>
  <p:clrMapOvr>
    <a:masterClrMapping/>
  </p:clrMapOvr>
  <p:transition spd="med">
    <p:checker dir="vert"/>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1421504"/>
            <a:ext cx="850261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en-US" sz="3200" dirty="0" err="1"/>
              <a:t>İsterdim</a:t>
            </a:r>
            <a:r>
              <a:rPr lang="en-US" sz="3200" dirty="0"/>
              <a:t> </a:t>
            </a:r>
            <a:r>
              <a:rPr lang="en-US" sz="3200" dirty="0" err="1"/>
              <a:t>bu</a:t>
            </a:r>
            <a:r>
              <a:rPr lang="en-US" sz="3200" dirty="0"/>
              <a:t> </a:t>
            </a:r>
            <a:r>
              <a:rPr lang="en-US" sz="3200" dirty="0" err="1"/>
              <a:t>eski</a:t>
            </a:r>
            <a:r>
              <a:rPr lang="en-US" sz="3200" dirty="0"/>
              <a:t> </a:t>
            </a:r>
            <a:r>
              <a:rPr lang="en-US" sz="3200" dirty="0" err="1"/>
              <a:t>yerde</a:t>
            </a:r>
            <a:r>
              <a:rPr lang="en-US" sz="3200" dirty="0"/>
              <a:t> </a:t>
            </a:r>
            <a:r>
              <a:rPr lang="en-US" sz="3200" dirty="0" err="1"/>
              <a:t>seninle</a:t>
            </a:r>
            <a:r>
              <a:rPr lang="en-US" sz="4400" dirty="0"/>
              <a:t/>
            </a:r>
            <a:br>
              <a:rPr lang="en-US" sz="4400" dirty="0"/>
            </a:br>
            <a:r>
              <a:rPr lang="en-US" sz="3200" dirty="0" err="1"/>
              <a:t>Başbaşa</a:t>
            </a:r>
            <a:r>
              <a:rPr lang="en-US" sz="3200" dirty="0"/>
              <a:t> </a:t>
            </a:r>
            <a:r>
              <a:rPr lang="en-US" sz="3200" dirty="0" err="1"/>
              <a:t>uyumak</a:t>
            </a:r>
            <a:r>
              <a:rPr lang="en-US" sz="3200" dirty="0"/>
              <a:t> son </a:t>
            </a:r>
            <a:r>
              <a:rPr lang="en-US" sz="3200" dirty="0" err="1"/>
              <a:t>uykumuzu</a:t>
            </a:r>
            <a:r>
              <a:rPr lang="en-US" sz="3200" dirty="0"/>
              <a:t>,</a:t>
            </a:r>
            <a:r>
              <a:rPr lang="en-US" sz="4400" dirty="0"/>
              <a:t/>
            </a:r>
            <a:br>
              <a:rPr lang="en-US" sz="4400" dirty="0"/>
            </a:br>
            <a:r>
              <a:rPr lang="en-US" sz="3200" dirty="0"/>
              <a:t>Bu </a:t>
            </a:r>
            <a:r>
              <a:rPr lang="en-US" sz="3200" dirty="0" err="1"/>
              <a:t>hayâl</a:t>
            </a:r>
            <a:r>
              <a:rPr lang="en-US" sz="3200" dirty="0"/>
              <a:t> </a:t>
            </a:r>
            <a:r>
              <a:rPr lang="en-US" sz="3200" dirty="0" err="1"/>
              <a:t>içinde</a:t>
            </a:r>
            <a:r>
              <a:rPr lang="en-US" sz="3200" dirty="0"/>
              <a:t>... </a:t>
            </a:r>
            <a:r>
              <a:rPr lang="en-US" sz="3200" dirty="0" err="1"/>
              <a:t>Ve</a:t>
            </a:r>
            <a:r>
              <a:rPr lang="en-US" sz="3200" dirty="0"/>
              <a:t> </a:t>
            </a:r>
            <a:r>
              <a:rPr lang="en-US" sz="3200" dirty="0" err="1"/>
              <a:t>ufkumuzu</a:t>
            </a:r>
            <a:r>
              <a:rPr lang="en-US" sz="4400" dirty="0"/>
              <a:t/>
            </a:r>
            <a:br>
              <a:rPr lang="en-US" sz="4400" dirty="0"/>
            </a:br>
            <a:r>
              <a:rPr lang="en-US" sz="3200" dirty="0" err="1"/>
              <a:t>Çepçevre</a:t>
            </a:r>
            <a:r>
              <a:rPr lang="en-US" sz="3200" dirty="0"/>
              <a:t> </a:t>
            </a:r>
            <a:r>
              <a:rPr lang="en-US" sz="3200" dirty="0" err="1"/>
              <a:t>kaplasın</a:t>
            </a:r>
            <a:r>
              <a:rPr lang="en-US" sz="3200" dirty="0"/>
              <a:t> </a:t>
            </a:r>
            <a:r>
              <a:rPr lang="en-US" sz="3200" dirty="0" err="1"/>
              <a:t>bu</a:t>
            </a:r>
            <a:r>
              <a:rPr lang="en-US" sz="3200" dirty="0"/>
              <a:t> </a:t>
            </a:r>
            <a:r>
              <a:rPr lang="en-US" sz="3200" dirty="0" err="1"/>
              <a:t>ziya</a:t>
            </a:r>
            <a:r>
              <a:rPr lang="en-US" sz="3200" dirty="0"/>
              <a:t>, </a:t>
            </a:r>
            <a:r>
              <a:rPr lang="en-US" sz="3200" dirty="0" err="1"/>
              <a:t>bu</a:t>
            </a:r>
            <a:r>
              <a:rPr lang="en-US" sz="3200" dirty="0"/>
              <a:t> </a:t>
            </a:r>
            <a:r>
              <a:rPr lang="en-US" sz="3200" dirty="0" err="1"/>
              <a:t>renk</a:t>
            </a:r>
            <a:r>
              <a:rPr lang="en-US" sz="3200" dirty="0"/>
              <a:t>,</a:t>
            </a:r>
            <a:r>
              <a:rPr lang="en-US" sz="4400" dirty="0"/>
              <a:t/>
            </a:r>
            <a:br>
              <a:rPr lang="en-US" sz="4400" dirty="0"/>
            </a:br>
            <a:r>
              <a:rPr lang="en-US" sz="3200" dirty="0" err="1"/>
              <a:t>Havayı</a:t>
            </a:r>
            <a:r>
              <a:rPr lang="en-US" sz="3200" dirty="0"/>
              <a:t> </a:t>
            </a:r>
            <a:r>
              <a:rPr lang="en-US" sz="3200" dirty="0" err="1"/>
              <a:t>dolduran</a:t>
            </a:r>
            <a:r>
              <a:rPr lang="en-US" sz="3200" dirty="0"/>
              <a:t> </a:t>
            </a:r>
            <a:r>
              <a:rPr lang="en-US" sz="3200" dirty="0" err="1"/>
              <a:t>uhrevî</a:t>
            </a:r>
            <a:r>
              <a:rPr lang="en-US" sz="3200" dirty="0"/>
              <a:t> </a:t>
            </a:r>
            <a:r>
              <a:rPr lang="en-US" sz="3200" dirty="0" err="1"/>
              <a:t>âhenk</a:t>
            </a:r>
            <a:r>
              <a:rPr lang="en-US" sz="3200" dirty="0"/>
              <a:t>..</a:t>
            </a:r>
            <a:r>
              <a:rPr lang="en-US" sz="4400" dirty="0"/>
              <a:t/>
            </a:r>
            <a:br>
              <a:rPr lang="en-US" sz="4400" dirty="0"/>
            </a:br>
            <a:r>
              <a:rPr lang="en-US" sz="3200" dirty="0" err="1"/>
              <a:t>Bir</a:t>
            </a:r>
            <a:r>
              <a:rPr lang="en-US" sz="3200" dirty="0"/>
              <a:t> </a:t>
            </a:r>
            <a:r>
              <a:rPr lang="en-US" sz="3200" dirty="0" err="1"/>
              <a:t>ilâh</a:t>
            </a:r>
            <a:r>
              <a:rPr lang="en-US" sz="3200" dirty="0"/>
              <a:t> </a:t>
            </a:r>
            <a:r>
              <a:rPr lang="en-US" sz="3200" dirty="0" err="1"/>
              <a:t>uykusu</a:t>
            </a:r>
            <a:r>
              <a:rPr lang="en-US" sz="3200" dirty="0"/>
              <a:t> </a:t>
            </a:r>
            <a:r>
              <a:rPr lang="en-US" sz="3200" dirty="0" err="1"/>
              <a:t>olur</a:t>
            </a:r>
            <a:r>
              <a:rPr lang="en-US" sz="3200" dirty="0"/>
              <a:t> </a:t>
            </a:r>
            <a:r>
              <a:rPr lang="en-US" sz="3200" dirty="0" err="1"/>
              <a:t>elbette</a:t>
            </a:r>
            <a:r>
              <a:rPr lang="en-US" sz="4400" dirty="0"/>
              <a:t/>
            </a:r>
            <a:br>
              <a:rPr lang="en-US" sz="4400" dirty="0"/>
            </a:br>
            <a:r>
              <a:rPr lang="en-US" sz="3200" dirty="0" err="1"/>
              <a:t>Ölüm</a:t>
            </a:r>
            <a:r>
              <a:rPr lang="en-US" sz="3200" dirty="0"/>
              <a:t> </a:t>
            </a:r>
            <a:r>
              <a:rPr lang="en-US" sz="3200" dirty="0" err="1"/>
              <a:t>bu</a:t>
            </a:r>
            <a:r>
              <a:rPr lang="en-US" sz="3200" dirty="0"/>
              <a:t> </a:t>
            </a:r>
            <a:r>
              <a:rPr lang="en-US" sz="3200" dirty="0" err="1"/>
              <a:t>tılsımlı</a:t>
            </a:r>
            <a:r>
              <a:rPr lang="en-US" sz="3200" dirty="0"/>
              <a:t> </a:t>
            </a:r>
            <a:r>
              <a:rPr lang="en-US" sz="3200" dirty="0" err="1"/>
              <a:t>ebediyette</a:t>
            </a:r>
            <a:r>
              <a:rPr lang="en-US" sz="3200" dirty="0"/>
              <a:t>,</a:t>
            </a:r>
            <a:r>
              <a:rPr lang="en-US" sz="4400" dirty="0"/>
              <a:t/>
            </a:r>
            <a:br>
              <a:rPr lang="en-US" sz="4400" dirty="0"/>
            </a:br>
            <a:r>
              <a:rPr lang="en-US" sz="3200" dirty="0" err="1"/>
              <a:t>Belki</a:t>
            </a:r>
            <a:r>
              <a:rPr lang="en-US" sz="3200" dirty="0"/>
              <a:t> de </a:t>
            </a:r>
            <a:r>
              <a:rPr lang="en-US" sz="3200" dirty="0" err="1"/>
              <a:t>rüyâsı</a:t>
            </a:r>
            <a:r>
              <a:rPr lang="en-US" sz="3200" dirty="0"/>
              <a:t> </a:t>
            </a:r>
            <a:r>
              <a:rPr lang="en-US" sz="3200" dirty="0" err="1"/>
              <a:t>bu</a:t>
            </a:r>
            <a:r>
              <a:rPr lang="en-US" sz="3200" dirty="0"/>
              <a:t> </a:t>
            </a:r>
            <a:r>
              <a:rPr lang="en-US" sz="3200" dirty="0" err="1"/>
              <a:t>cetlerin</a:t>
            </a:r>
            <a:r>
              <a:rPr lang="en-US" sz="3200" dirty="0"/>
              <a:t>,</a:t>
            </a:r>
            <a:r>
              <a:rPr lang="en-US" sz="4400" dirty="0"/>
              <a:t/>
            </a:r>
            <a:br>
              <a:rPr lang="en-US" sz="4400" dirty="0"/>
            </a:br>
            <a:r>
              <a:rPr lang="en-US" sz="3200" dirty="0" err="1"/>
              <a:t>Beyaz</a:t>
            </a:r>
            <a:r>
              <a:rPr lang="en-US" sz="3200" dirty="0"/>
              <a:t> </a:t>
            </a:r>
            <a:r>
              <a:rPr lang="en-US" sz="3200" dirty="0" err="1"/>
              <a:t>bahçesinde</a:t>
            </a:r>
            <a:r>
              <a:rPr lang="en-US" sz="3200" dirty="0"/>
              <a:t> </a:t>
            </a:r>
            <a:r>
              <a:rPr lang="en-US" sz="3200" dirty="0" err="1"/>
              <a:t>su</a:t>
            </a:r>
            <a:r>
              <a:rPr lang="en-US" sz="3200" dirty="0"/>
              <a:t> </a:t>
            </a:r>
            <a:r>
              <a:rPr lang="en-US" sz="3200" dirty="0" err="1"/>
              <a:t>seslerinin</a:t>
            </a:r>
            <a:r>
              <a:rPr lang="en-US" sz="3200" dirty="0"/>
              <a:t>.</a:t>
            </a:r>
            <a:endParaRPr lang="en-US" sz="11500" dirty="0"/>
          </a:p>
        </p:txBody>
      </p:sp>
    </p:spTree>
    <p:extLst>
      <p:ext uri="{BB962C8B-B14F-4D97-AF65-F5344CB8AC3E}">
        <p14:creationId xmlns:p14="http://schemas.microsoft.com/office/powerpoint/2010/main" val="3346709455"/>
      </p:ext>
    </p:extLst>
  </p:cSld>
  <p:clrMapOvr>
    <a:masterClrMapping/>
  </p:clrMapOvr>
  <p:transition spd="med">
    <p:checker dir="vert"/>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2060848"/>
            <a:ext cx="852717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smtClean="0"/>
              <a:t>Şiirleriyle </a:t>
            </a:r>
            <a:r>
              <a:rPr lang="tr-TR" sz="2800" dirty="0"/>
              <a:t>tanınmakla birlikte tiyatro eserleri de vardır. Fransız sembolizmiyle Türk şiir geleneğini başarıyla kaynaştırmıştır.</a:t>
            </a:r>
            <a:endParaRPr lang="en-US" sz="2800" dirty="0"/>
          </a:p>
          <a:p>
            <a:pPr marL="457200" lvl="0" indent="-457200">
              <a:buFont typeface="Arial" panose="020B0604020202020204" pitchFamily="34" charset="0"/>
              <a:buChar char="•"/>
            </a:pPr>
            <a:r>
              <a:rPr lang="tr-TR" sz="2800" dirty="0"/>
              <a:t>Hece ölçüsüyle biçimsel mükemmelliğe önem verdiği şiirler yazmıştır. Aşk, insanın iç dünyası gibi bireysel duyguları işlemiştir.</a:t>
            </a:r>
            <a:endParaRPr lang="en-US" sz="2800" dirty="0"/>
          </a:p>
          <a:p>
            <a:pPr marL="457200" lvl="0" indent="-457200">
              <a:buFont typeface="Arial" panose="020B0604020202020204" pitchFamily="34" charset="0"/>
              <a:buChar char="•"/>
            </a:pPr>
            <a:r>
              <a:rPr lang="tr-TR" sz="2800" dirty="0"/>
              <a:t>Kar, Olvido, Ağrı ve Fahriye Abla şiirleriyle sevilmiştir.</a:t>
            </a:r>
            <a:endParaRPr lang="en-US" sz="2800" dirty="0"/>
          </a:p>
        </p:txBody>
      </p:sp>
      <p:sp>
        <p:nvSpPr>
          <p:cNvPr id="3" name="Rectangle 2"/>
          <p:cNvSpPr txBox="1">
            <a:spLocks noChangeArrowheads="1"/>
          </p:cNvSpPr>
          <p:nvPr/>
        </p:nvSpPr>
        <p:spPr bwMode="auto">
          <a:xfrm>
            <a:off x="899592" y="548680"/>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solidFill>
                  <a:srgbClr val="FF0000"/>
                </a:solidFill>
              </a:rPr>
              <a:t>AHMET MUHİP DIRANAS (1908-1980)</a:t>
            </a:r>
            <a:endParaRPr lang="en-US" sz="3200" dirty="0">
              <a:solidFill>
                <a:srgbClr val="FF0000"/>
              </a:solidFill>
            </a:endParaRPr>
          </a:p>
        </p:txBody>
      </p:sp>
    </p:spTree>
    <p:extLst>
      <p:ext uri="{BB962C8B-B14F-4D97-AF65-F5344CB8AC3E}">
        <p14:creationId xmlns:p14="http://schemas.microsoft.com/office/powerpoint/2010/main" val="2457168806"/>
      </p:ext>
    </p:extLst>
  </p:cSld>
  <p:clrMapOvr>
    <a:masterClrMapping/>
  </p:clrMapOvr>
  <p:transition spd="med">
    <p:checker dir="vert"/>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3568953"/>
            <a:ext cx="8527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endParaRPr lang="en-US" sz="2800" dirty="0"/>
          </a:p>
        </p:txBody>
      </p:sp>
      <p:sp>
        <p:nvSpPr>
          <p:cNvPr id="3" name="Rectangle 2"/>
          <p:cNvSpPr txBox="1">
            <a:spLocks noChangeArrowheads="1"/>
          </p:cNvSpPr>
          <p:nvPr/>
        </p:nvSpPr>
        <p:spPr bwMode="auto">
          <a:xfrm>
            <a:off x="899592" y="548680"/>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solidFill>
                  <a:srgbClr val="FF0000"/>
                </a:solidFill>
              </a:rPr>
              <a:t>AHMET MUHİP DIRANAS (1908-1980)</a:t>
            </a:r>
            <a:endParaRPr lang="en-US" sz="32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175741"/>
            <a:ext cx="3752017" cy="37838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225" y="2210235"/>
            <a:ext cx="3799309" cy="3749402"/>
          </a:xfrm>
          <a:prstGeom prst="rect">
            <a:avLst/>
          </a:prstGeom>
        </p:spPr>
      </p:pic>
    </p:spTree>
    <p:extLst>
      <p:ext uri="{BB962C8B-B14F-4D97-AF65-F5344CB8AC3E}">
        <p14:creationId xmlns:p14="http://schemas.microsoft.com/office/powerpoint/2010/main" val="1678357163"/>
      </p:ext>
    </p:extLst>
  </p:cSld>
  <p:clrMapOvr>
    <a:masterClrMapping/>
  </p:clrMapOvr>
  <p:transition spd="med">
    <p:checker dir="vert"/>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1988840"/>
            <a:ext cx="85026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Şiir</a:t>
            </a:r>
            <a:r>
              <a:rPr lang="tr-TR" sz="2800" dirty="0"/>
              <a:t>: </a:t>
            </a:r>
            <a:r>
              <a:rPr lang="tr-TR" sz="2800" dirty="0" smtClean="0"/>
              <a:t>Şiirler</a:t>
            </a:r>
          </a:p>
          <a:p>
            <a:endParaRPr lang="en-US" sz="2800" dirty="0"/>
          </a:p>
          <a:p>
            <a:r>
              <a:rPr lang="tr-TR" sz="2800" dirty="0">
                <a:solidFill>
                  <a:srgbClr val="0000FF"/>
                </a:solidFill>
              </a:rPr>
              <a:t>Oyun</a:t>
            </a:r>
            <a:r>
              <a:rPr lang="tr-TR" sz="2800" dirty="0"/>
              <a:t>: Gölgeler, O Böyle İstemezdi</a:t>
            </a:r>
            <a:endParaRPr lang="en-US" sz="2800" dirty="0"/>
          </a:p>
        </p:txBody>
      </p:sp>
      <p:sp>
        <p:nvSpPr>
          <p:cNvPr id="3" name="Rectangle 2"/>
          <p:cNvSpPr txBox="1">
            <a:spLocks noChangeArrowheads="1"/>
          </p:cNvSpPr>
          <p:nvPr/>
        </p:nvSpPr>
        <p:spPr bwMode="auto">
          <a:xfrm>
            <a:off x="611560" y="836712"/>
            <a:ext cx="8679812" cy="5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rPr>
              <a:t>ESERLERİ</a:t>
            </a:r>
            <a:endParaRPr lang="en-US" sz="2800" dirty="0">
              <a:solidFill>
                <a:srgbClr val="FF0000"/>
              </a:solidFill>
            </a:endParaRPr>
          </a:p>
        </p:txBody>
      </p:sp>
    </p:spTree>
    <p:extLst>
      <p:ext uri="{BB962C8B-B14F-4D97-AF65-F5344CB8AC3E}">
        <p14:creationId xmlns:p14="http://schemas.microsoft.com/office/powerpoint/2010/main" val="1875236597"/>
      </p:ext>
    </p:extLst>
  </p:cSld>
  <p:clrMapOvr>
    <a:masterClrMapping/>
  </p:clrMapOvr>
  <p:transition spd="med">
    <p:checker dir="vert"/>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1988259"/>
            <a:ext cx="850261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en-US" sz="2800" dirty="0" err="1"/>
              <a:t>Hoyrattır</a:t>
            </a:r>
            <a:r>
              <a:rPr lang="en-US" sz="2800" dirty="0"/>
              <a:t> </a:t>
            </a:r>
            <a:r>
              <a:rPr lang="en-US" sz="2800" dirty="0" err="1"/>
              <a:t>bu</a:t>
            </a:r>
            <a:r>
              <a:rPr lang="en-US" sz="2800" dirty="0"/>
              <a:t> </a:t>
            </a:r>
            <a:r>
              <a:rPr lang="en-US" sz="2800" dirty="0" err="1"/>
              <a:t>akşamüstüler</a:t>
            </a:r>
            <a:r>
              <a:rPr lang="en-US" sz="2800" dirty="0"/>
              <a:t> </a:t>
            </a:r>
            <a:r>
              <a:rPr lang="en-US" sz="2800" dirty="0" err="1"/>
              <a:t>daima</a:t>
            </a:r>
            <a:r>
              <a:rPr lang="en-US" sz="2800" dirty="0"/>
              <a:t>.</a:t>
            </a:r>
            <a:br>
              <a:rPr lang="en-US" sz="2800" dirty="0"/>
            </a:br>
            <a:r>
              <a:rPr lang="en-US" sz="2800" dirty="0" err="1"/>
              <a:t>Gün</a:t>
            </a:r>
            <a:r>
              <a:rPr lang="en-US" sz="2800" dirty="0"/>
              <a:t> </a:t>
            </a:r>
            <a:r>
              <a:rPr lang="en-US" sz="2800" dirty="0" err="1"/>
              <a:t>saltanatıyla</a:t>
            </a:r>
            <a:r>
              <a:rPr lang="en-US" sz="2800" dirty="0"/>
              <a:t> </a:t>
            </a:r>
            <a:r>
              <a:rPr lang="en-US" sz="2800" dirty="0" err="1"/>
              <a:t>gitti</a:t>
            </a:r>
            <a:r>
              <a:rPr lang="en-US" sz="2800" dirty="0"/>
              <a:t> mi </a:t>
            </a:r>
            <a:r>
              <a:rPr lang="en-US" sz="2800" dirty="0" err="1"/>
              <a:t>bir</a:t>
            </a:r>
            <a:r>
              <a:rPr lang="en-US" sz="2800" dirty="0"/>
              <a:t> </a:t>
            </a:r>
            <a:r>
              <a:rPr lang="en-US" sz="2800" dirty="0" err="1"/>
              <a:t>defa</a:t>
            </a:r>
            <a:r>
              <a:rPr lang="en-US" sz="2800" dirty="0"/>
              <a:t/>
            </a:r>
            <a:br>
              <a:rPr lang="en-US" sz="2800" dirty="0"/>
            </a:br>
            <a:r>
              <a:rPr lang="en-US" sz="2800" dirty="0" err="1"/>
              <a:t>Yalnızlığımızla</a:t>
            </a:r>
            <a:r>
              <a:rPr lang="en-US" sz="2800" dirty="0"/>
              <a:t> </a:t>
            </a:r>
            <a:r>
              <a:rPr lang="en-US" sz="2800" dirty="0" err="1"/>
              <a:t>doldurup</a:t>
            </a:r>
            <a:r>
              <a:rPr lang="en-US" sz="2800" dirty="0"/>
              <a:t> her </a:t>
            </a:r>
            <a:r>
              <a:rPr lang="en-US" sz="2800" dirty="0" err="1"/>
              <a:t>yeri</a:t>
            </a:r>
            <a:r>
              <a:rPr lang="en-US" sz="2800" dirty="0"/>
              <a:t/>
            </a:r>
            <a:br>
              <a:rPr lang="en-US" sz="2800" dirty="0"/>
            </a:br>
            <a:r>
              <a:rPr lang="en-US" sz="2800" dirty="0" err="1"/>
              <a:t>Bir</a:t>
            </a:r>
            <a:r>
              <a:rPr lang="en-US" sz="2800" dirty="0"/>
              <a:t> </a:t>
            </a:r>
            <a:r>
              <a:rPr lang="en-US" sz="2800" dirty="0" err="1"/>
              <a:t>renk</a:t>
            </a:r>
            <a:r>
              <a:rPr lang="en-US" sz="2800" dirty="0"/>
              <a:t> </a:t>
            </a:r>
            <a:r>
              <a:rPr lang="en-US" sz="2800" dirty="0" err="1"/>
              <a:t>çığlığı</a:t>
            </a:r>
            <a:r>
              <a:rPr lang="en-US" sz="2800" dirty="0"/>
              <a:t> </a:t>
            </a:r>
            <a:r>
              <a:rPr lang="en-US" sz="2800" dirty="0" err="1"/>
              <a:t>içinde</a:t>
            </a:r>
            <a:r>
              <a:rPr lang="en-US" sz="2800" dirty="0"/>
              <a:t> </a:t>
            </a:r>
            <a:r>
              <a:rPr lang="en-US" sz="2800" dirty="0" err="1"/>
              <a:t>bahçemizden</a:t>
            </a:r>
            <a:r>
              <a:rPr lang="en-US" sz="2800" dirty="0"/>
              <a:t>,</a:t>
            </a:r>
            <a:br>
              <a:rPr lang="en-US" sz="2800" dirty="0"/>
            </a:br>
            <a:r>
              <a:rPr lang="en-US" sz="2800" dirty="0" err="1"/>
              <a:t>Bir</a:t>
            </a:r>
            <a:r>
              <a:rPr lang="en-US" sz="2800" dirty="0"/>
              <a:t> el </a:t>
            </a:r>
            <a:r>
              <a:rPr lang="en-US" sz="2800" dirty="0" err="1"/>
              <a:t>çıkarmaya</a:t>
            </a:r>
            <a:r>
              <a:rPr lang="en-US" sz="2800" dirty="0"/>
              <a:t> </a:t>
            </a:r>
            <a:r>
              <a:rPr lang="en-US" sz="2800" dirty="0" err="1"/>
              <a:t>başlar</a:t>
            </a:r>
            <a:r>
              <a:rPr lang="en-US" sz="2800" dirty="0"/>
              <a:t> </a:t>
            </a:r>
            <a:r>
              <a:rPr lang="en-US" sz="2800" dirty="0" err="1"/>
              <a:t>bohçamızdan</a:t>
            </a:r>
            <a:r>
              <a:rPr lang="en-US" sz="2800" dirty="0"/>
              <a:t/>
            </a:r>
            <a:br>
              <a:rPr lang="en-US" sz="2800" dirty="0"/>
            </a:br>
            <a:r>
              <a:rPr lang="en-US" sz="2800" dirty="0" err="1"/>
              <a:t>Lavanta</a:t>
            </a:r>
            <a:r>
              <a:rPr lang="en-US" sz="2800" dirty="0"/>
              <a:t> </a:t>
            </a:r>
            <a:r>
              <a:rPr lang="en-US" sz="2800" dirty="0" err="1"/>
              <a:t>çiçeği</a:t>
            </a:r>
            <a:r>
              <a:rPr lang="en-US" sz="2800" dirty="0"/>
              <a:t> </a:t>
            </a:r>
            <a:r>
              <a:rPr lang="en-US" sz="2800" dirty="0" err="1"/>
              <a:t>kokan</a:t>
            </a:r>
            <a:r>
              <a:rPr lang="en-US" sz="2800" dirty="0"/>
              <a:t> </a:t>
            </a:r>
            <a:r>
              <a:rPr lang="en-US" sz="2800" dirty="0" err="1"/>
              <a:t>kederleri</a:t>
            </a:r>
            <a:r>
              <a:rPr lang="en-US" sz="2800" dirty="0"/>
              <a:t>;</a:t>
            </a:r>
            <a:br>
              <a:rPr lang="en-US" sz="2800" dirty="0"/>
            </a:br>
            <a:r>
              <a:rPr lang="en-US" sz="2800" dirty="0" err="1"/>
              <a:t>Hoyrattır</a:t>
            </a:r>
            <a:r>
              <a:rPr lang="en-US" sz="2800" dirty="0"/>
              <a:t> </a:t>
            </a:r>
            <a:r>
              <a:rPr lang="en-US" sz="2800" dirty="0" err="1"/>
              <a:t>bu</a:t>
            </a:r>
            <a:r>
              <a:rPr lang="en-US" sz="2800" dirty="0"/>
              <a:t> </a:t>
            </a:r>
            <a:r>
              <a:rPr lang="en-US" sz="2800" dirty="0" err="1"/>
              <a:t>akşamüstüler</a:t>
            </a:r>
            <a:r>
              <a:rPr lang="en-US" sz="2800" dirty="0"/>
              <a:t> </a:t>
            </a:r>
            <a:r>
              <a:rPr lang="en-US" sz="2800" dirty="0" err="1"/>
              <a:t>daima</a:t>
            </a:r>
            <a:r>
              <a:rPr lang="en-US" sz="2800" dirty="0"/>
              <a:t>.</a:t>
            </a:r>
          </a:p>
          <a:p>
            <a:pPr fontAlgn="base"/>
            <a:r>
              <a:rPr lang="en-US" sz="2800" dirty="0"/>
              <a:t/>
            </a:r>
            <a:br>
              <a:rPr lang="en-US" sz="2800" dirty="0"/>
            </a:br>
            <a:endParaRPr lang="en-US" sz="2800" dirty="0"/>
          </a:p>
        </p:txBody>
      </p:sp>
      <p:sp>
        <p:nvSpPr>
          <p:cNvPr id="3" name="Rectangle 2"/>
          <p:cNvSpPr txBox="1">
            <a:spLocks noChangeArrowheads="1"/>
          </p:cNvSpPr>
          <p:nvPr/>
        </p:nvSpPr>
        <p:spPr bwMode="auto">
          <a:xfrm>
            <a:off x="971600" y="764704"/>
            <a:ext cx="3816424" cy="5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en-US" sz="4800" dirty="0" err="1">
                <a:solidFill>
                  <a:srgbClr val="FF0000"/>
                </a:solidFill>
              </a:rPr>
              <a:t>Olvido</a:t>
            </a:r>
            <a:endParaRPr lang="en-US" sz="4800" dirty="0">
              <a:solidFill>
                <a:srgbClr val="FF0000"/>
              </a:solidFill>
            </a:endParaRPr>
          </a:p>
        </p:txBody>
      </p:sp>
    </p:spTree>
    <p:extLst>
      <p:ext uri="{BB962C8B-B14F-4D97-AF65-F5344CB8AC3E}">
        <p14:creationId xmlns:p14="http://schemas.microsoft.com/office/powerpoint/2010/main" val="2627505654"/>
      </p:ext>
    </p:extLst>
  </p:cSld>
  <p:clrMapOvr>
    <a:masterClrMapping/>
  </p:clrMapOvr>
  <p:transition spd="med">
    <p:checker dir="vert"/>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1911316"/>
            <a:ext cx="850261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en-US" sz="2800" dirty="0" err="1" smtClean="0"/>
              <a:t>Dalga</a:t>
            </a:r>
            <a:r>
              <a:rPr lang="en-US" sz="2800" dirty="0" smtClean="0"/>
              <a:t> </a:t>
            </a:r>
            <a:r>
              <a:rPr lang="en-US" sz="2800" dirty="0" err="1"/>
              <a:t>dalga</a:t>
            </a:r>
            <a:r>
              <a:rPr lang="en-US" sz="2800" dirty="0"/>
              <a:t> </a:t>
            </a:r>
            <a:r>
              <a:rPr lang="en-US" sz="2800" dirty="0" err="1"/>
              <a:t>hücum</a:t>
            </a:r>
            <a:r>
              <a:rPr lang="en-US" sz="2800" dirty="0"/>
              <a:t> </a:t>
            </a:r>
            <a:r>
              <a:rPr lang="en-US" sz="2800" dirty="0" err="1"/>
              <a:t>edip</a:t>
            </a:r>
            <a:r>
              <a:rPr lang="en-US" sz="2800" dirty="0"/>
              <a:t> </a:t>
            </a:r>
            <a:r>
              <a:rPr lang="en-US" sz="2800" dirty="0" err="1"/>
              <a:t>pişmanlıklar</a:t>
            </a:r>
            <a:r>
              <a:rPr lang="en-US" sz="2800" dirty="0"/>
              <a:t/>
            </a:r>
            <a:br>
              <a:rPr lang="en-US" sz="2800" dirty="0"/>
            </a:br>
            <a:r>
              <a:rPr lang="en-US" sz="2800" dirty="0" err="1"/>
              <a:t>Unutuşun</a:t>
            </a:r>
            <a:r>
              <a:rPr lang="en-US" sz="2800" dirty="0"/>
              <a:t> o </a:t>
            </a:r>
            <a:r>
              <a:rPr lang="en-US" sz="2800" dirty="0" err="1"/>
              <a:t>tunç</a:t>
            </a:r>
            <a:r>
              <a:rPr lang="en-US" sz="2800" dirty="0"/>
              <a:t> </a:t>
            </a:r>
            <a:r>
              <a:rPr lang="en-US" sz="2800" dirty="0" err="1"/>
              <a:t>kapısını</a:t>
            </a:r>
            <a:r>
              <a:rPr lang="en-US" sz="2800" dirty="0"/>
              <a:t> </a:t>
            </a:r>
            <a:r>
              <a:rPr lang="en-US" sz="2800" dirty="0" err="1"/>
              <a:t>zorlar</a:t>
            </a:r>
            <a:r>
              <a:rPr lang="en-US" sz="2800" dirty="0"/>
              <a:t/>
            </a:r>
            <a:br>
              <a:rPr lang="en-US" sz="2800" dirty="0"/>
            </a:br>
            <a:r>
              <a:rPr lang="en-US" sz="2800" dirty="0" err="1"/>
              <a:t>Ve</a:t>
            </a:r>
            <a:r>
              <a:rPr lang="en-US" sz="2800" dirty="0"/>
              <a:t> </a:t>
            </a:r>
            <a:r>
              <a:rPr lang="en-US" sz="2800" dirty="0" err="1"/>
              <a:t>ruh</a:t>
            </a:r>
            <a:r>
              <a:rPr lang="en-US" sz="2800" dirty="0"/>
              <a:t>, </a:t>
            </a:r>
            <a:r>
              <a:rPr lang="en-US" sz="2800" dirty="0" err="1"/>
              <a:t>atılan</a:t>
            </a:r>
            <a:r>
              <a:rPr lang="en-US" sz="2800" dirty="0"/>
              <a:t> </a:t>
            </a:r>
            <a:r>
              <a:rPr lang="en-US" sz="2800" dirty="0" err="1"/>
              <a:t>oklarla</a:t>
            </a:r>
            <a:r>
              <a:rPr lang="en-US" sz="2800" dirty="0"/>
              <a:t> </a:t>
            </a:r>
            <a:r>
              <a:rPr lang="en-US" sz="2800" dirty="0" err="1"/>
              <a:t>delik</a:t>
            </a:r>
            <a:r>
              <a:rPr lang="en-US" sz="2800" dirty="0"/>
              <a:t> </a:t>
            </a:r>
            <a:r>
              <a:rPr lang="en-US" sz="2800" dirty="0" err="1"/>
              <a:t>deşik</a:t>
            </a:r>
            <a:r>
              <a:rPr lang="en-US" sz="2800" dirty="0"/>
              <a:t>;</a:t>
            </a:r>
            <a:br>
              <a:rPr lang="en-US" sz="2800" dirty="0"/>
            </a:br>
            <a:r>
              <a:rPr lang="en-US" sz="2800" dirty="0" err="1"/>
              <a:t>İşte</a:t>
            </a:r>
            <a:r>
              <a:rPr lang="en-US" sz="2800" dirty="0"/>
              <a:t>, </a:t>
            </a:r>
            <a:r>
              <a:rPr lang="en-US" sz="2800" dirty="0" err="1"/>
              <a:t>doğduğun</a:t>
            </a:r>
            <a:r>
              <a:rPr lang="en-US" sz="2800" dirty="0"/>
              <a:t> </a:t>
            </a:r>
            <a:r>
              <a:rPr lang="en-US" sz="2800" dirty="0" err="1"/>
              <a:t>eski</a:t>
            </a:r>
            <a:r>
              <a:rPr lang="en-US" sz="2800" dirty="0"/>
              <a:t> </a:t>
            </a:r>
            <a:r>
              <a:rPr lang="en-US" sz="2800" dirty="0" err="1"/>
              <a:t>evdesin</a:t>
            </a:r>
            <a:r>
              <a:rPr lang="en-US" sz="2800" dirty="0"/>
              <a:t> </a:t>
            </a:r>
            <a:r>
              <a:rPr lang="en-US" sz="2800" dirty="0" err="1"/>
              <a:t>birden</a:t>
            </a:r>
            <a:r>
              <a:rPr lang="en-US" sz="2800" dirty="0"/>
              <a:t/>
            </a:r>
            <a:br>
              <a:rPr lang="en-US" sz="2800" dirty="0"/>
            </a:br>
            <a:r>
              <a:rPr lang="en-US" sz="2800" dirty="0" err="1"/>
              <a:t>Yolunu</a:t>
            </a:r>
            <a:r>
              <a:rPr lang="en-US" sz="2800" dirty="0"/>
              <a:t> </a:t>
            </a:r>
            <a:r>
              <a:rPr lang="en-US" sz="2800" dirty="0" err="1"/>
              <a:t>gözlüyor</a:t>
            </a:r>
            <a:r>
              <a:rPr lang="en-US" sz="2800" dirty="0"/>
              <a:t> </a:t>
            </a:r>
            <a:r>
              <a:rPr lang="en-US" sz="2800" dirty="0" err="1"/>
              <a:t>lamba</a:t>
            </a:r>
            <a:r>
              <a:rPr lang="en-US" sz="2800" dirty="0"/>
              <a:t> </a:t>
            </a:r>
            <a:r>
              <a:rPr lang="en-US" sz="2800" dirty="0" err="1"/>
              <a:t>ve</a:t>
            </a:r>
            <a:r>
              <a:rPr lang="en-US" sz="2800" dirty="0"/>
              <a:t> </a:t>
            </a:r>
            <a:r>
              <a:rPr lang="en-US" sz="2800" dirty="0" err="1"/>
              <a:t>merdiven</a:t>
            </a:r>
            <a:r>
              <a:rPr lang="en-US" sz="2800" dirty="0"/>
              <a:t>,</a:t>
            </a:r>
            <a:br>
              <a:rPr lang="en-US" sz="2800" dirty="0"/>
            </a:br>
            <a:r>
              <a:rPr lang="en-US" sz="2800" dirty="0" err="1"/>
              <a:t>Susmuş</a:t>
            </a:r>
            <a:r>
              <a:rPr lang="en-US" sz="2800" dirty="0"/>
              <a:t> </a:t>
            </a:r>
            <a:r>
              <a:rPr lang="en-US" sz="2800" dirty="0" err="1"/>
              <a:t>ninnilerle</a:t>
            </a:r>
            <a:r>
              <a:rPr lang="en-US" sz="2800" dirty="0"/>
              <a:t> </a:t>
            </a:r>
            <a:r>
              <a:rPr lang="en-US" sz="2800" dirty="0" err="1"/>
              <a:t>gıcırdıyor</a:t>
            </a:r>
            <a:r>
              <a:rPr lang="en-US" sz="2800" dirty="0"/>
              <a:t> </a:t>
            </a:r>
            <a:r>
              <a:rPr lang="en-US" sz="2800" dirty="0" err="1"/>
              <a:t>beşik</a:t>
            </a:r>
            <a:r>
              <a:rPr lang="en-US" sz="2800" dirty="0"/>
              <a:t/>
            </a:r>
            <a:br>
              <a:rPr lang="en-US" sz="2800" dirty="0"/>
            </a:br>
            <a:r>
              <a:rPr lang="en-US" sz="2800" dirty="0" err="1"/>
              <a:t>Ve</a:t>
            </a:r>
            <a:r>
              <a:rPr lang="en-US" sz="2800" dirty="0"/>
              <a:t> </a:t>
            </a:r>
            <a:r>
              <a:rPr lang="en-US" sz="2800" dirty="0" err="1"/>
              <a:t>cümle</a:t>
            </a:r>
            <a:r>
              <a:rPr lang="en-US" sz="2800" dirty="0"/>
              <a:t> </a:t>
            </a:r>
            <a:r>
              <a:rPr lang="en-US" sz="2800" dirty="0" err="1"/>
              <a:t>yitikler</a:t>
            </a:r>
            <a:r>
              <a:rPr lang="en-US" sz="2800" dirty="0"/>
              <a:t>, </a:t>
            </a:r>
            <a:r>
              <a:rPr lang="en-US" sz="2800" dirty="0" err="1"/>
              <a:t>mağlûplar</a:t>
            </a:r>
            <a:r>
              <a:rPr lang="en-US" sz="2800" dirty="0"/>
              <a:t>, </a:t>
            </a:r>
            <a:r>
              <a:rPr lang="en-US" sz="2800" dirty="0" err="1"/>
              <a:t>mahzunlar</a:t>
            </a:r>
            <a:r>
              <a:rPr lang="en-US" sz="2800" dirty="0"/>
              <a:t>...</a:t>
            </a:r>
          </a:p>
          <a:p>
            <a:pPr fontAlgn="base"/>
            <a:endParaRPr lang="en-US" sz="2800" smtClean="0"/>
          </a:p>
          <a:p>
            <a:pPr fontAlgn="base"/>
            <a:r>
              <a:rPr lang="en-US" sz="2800" smtClean="0"/>
              <a:t>Söylenmemiş</a:t>
            </a:r>
            <a:r>
              <a:rPr lang="en-US" sz="2800" dirty="0" smtClean="0"/>
              <a:t> </a:t>
            </a:r>
            <a:r>
              <a:rPr lang="en-US" sz="2800" dirty="0" err="1"/>
              <a:t>aşkın</a:t>
            </a:r>
            <a:r>
              <a:rPr lang="en-US" sz="2800" dirty="0"/>
              <a:t> </a:t>
            </a:r>
            <a:r>
              <a:rPr lang="en-US" sz="2800" dirty="0" err="1"/>
              <a:t>güzelli</a:t>
            </a:r>
            <a:endParaRPr lang="en-US" sz="2800" dirty="0"/>
          </a:p>
        </p:txBody>
      </p:sp>
    </p:spTree>
    <p:extLst>
      <p:ext uri="{BB962C8B-B14F-4D97-AF65-F5344CB8AC3E}">
        <p14:creationId xmlns:p14="http://schemas.microsoft.com/office/powerpoint/2010/main" val="937812889"/>
      </p:ext>
    </p:extLst>
  </p:cSld>
  <p:clrMapOvr>
    <a:masterClrMapping/>
  </p:clrMapOvr>
  <p:transition spd="med">
    <p:checker dir="vert"/>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1916832"/>
            <a:ext cx="8527178"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dirty="0"/>
              <a:t> </a:t>
            </a:r>
            <a:endParaRPr lang="en-US" dirty="0"/>
          </a:p>
          <a:p>
            <a:pPr marL="457200" lvl="0" indent="-457200">
              <a:buFont typeface="Arial" panose="020B0604020202020204" pitchFamily="34" charset="0"/>
              <a:buChar char="•"/>
            </a:pPr>
            <a:r>
              <a:rPr lang="tr-TR" sz="2800" dirty="0" smtClean="0"/>
              <a:t>Otuz </a:t>
            </a:r>
            <a:r>
              <a:rPr lang="tr-TR" sz="2800" dirty="0"/>
              <a:t>Beş Yaş, Desem ki ve Gün Eksilmesin Penceremden şiirleriyle tanınır.</a:t>
            </a:r>
            <a:endParaRPr lang="en-US" sz="2800" dirty="0"/>
          </a:p>
          <a:p>
            <a:pPr marL="457200" lvl="0" indent="-457200">
              <a:buFont typeface="Arial" panose="020B0604020202020204" pitchFamily="34" charset="0"/>
              <a:buChar char="•"/>
            </a:pPr>
            <a:r>
              <a:rPr lang="tr-TR" sz="2800" dirty="0"/>
              <a:t>Şiirlerinin çoğunda ölüm konusunu işlemiştir.</a:t>
            </a:r>
            <a:endParaRPr lang="en-US" sz="2800" dirty="0"/>
          </a:p>
          <a:p>
            <a:pPr marL="457200" lvl="0" indent="-457200">
              <a:buFont typeface="Arial" panose="020B0604020202020204" pitchFamily="34" charset="0"/>
              <a:buChar char="•"/>
            </a:pPr>
            <a:r>
              <a:rPr lang="tr-TR" sz="2800" dirty="0"/>
              <a:t>Romantizm ve sembolizmden etkilenmiştir.</a:t>
            </a:r>
            <a:endParaRPr lang="en-US" sz="2800" dirty="0"/>
          </a:p>
          <a:p>
            <a:pPr marL="457200" lvl="0" indent="-457200">
              <a:buFont typeface="Arial" panose="020B0604020202020204" pitchFamily="34" charset="0"/>
              <a:buChar char="•"/>
            </a:pPr>
            <a:r>
              <a:rPr lang="tr-TR" sz="2800" dirty="0"/>
              <a:t>Hece ölçüsüyle yazdığı şiirleri de serbest şiirleri de vardır.</a:t>
            </a:r>
            <a:endParaRPr lang="en-US" sz="2800" dirty="0"/>
          </a:p>
          <a:p>
            <a:pPr marL="457200" lvl="0" indent="-457200">
              <a:buFont typeface="Arial" panose="020B0604020202020204" pitchFamily="34" charset="0"/>
              <a:buChar char="•"/>
            </a:pPr>
            <a:r>
              <a:rPr lang="tr-TR" sz="2800" dirty="0"/>
              <a:t>Şiirde biçime, kafiyeye ve ahenge önem vermiştir.</a:t>
            </a:r>
            <a:endParaRPr lang="en-US" sz="2800" dirty="0"/>
          </a:p>
        </p:txBody>
      </p:sp>
      <p:sp>
        <p:nvSpPr>
          <p:cNvPr id="3" name="Rectangle 2"/>
          <p:cNvSpPr txBox="1">
            <a:spLocks noChangeArrowheads="1"/>
          </p:cNvSpPr>
          <p:nvPr/>
        </p:nvSpPr>
        <p:spPr bwMode="auto">
          <a:xfrm>
            <a:off x="770693" y="548680"/>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rPr>
              <a:t>CAHİT SITKI TARANCI (1910-1956)</a:t>
            </a:r>
            <a:endParaRPr lang="en-US" sz="3600" dirty="0">
              <a:solidFill>
                <a:srgbClr val="FF0000"/>
              </a:solidFill>
            </a:endParaRPr>
          </a:p>
        </p:txBody>
      </p:sp>
    </p:spTree>
    <p:extLst>
      <p:ext uri="{BB962C8B-B14F-4D97-AF65-F5344CB8AC3E}">
        <p14:creationId xmlns:p14="http://schemas.microsoft.com/office/powerpoint/2010/main" val="3892774512"/>
      </p:ext>
    </p:extLst>
  </p:cSld>
  <p:clrMapOvr>
    <a:masterClrMapping/>
  </p:clrMapOvr>
  <p:transition spd="med">
    <p:checker dir="vert"/>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3563436"/>
            <a:ext cx="8527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endParaRPr lang="en-US" sz="2800" dirty="0"/>
          </a:p>
        </p:txBody>
      </p:sp>
      <p:sp>
        <p:nvSpPr>
          <p:cNvPr id="3" name="Rectangle 2"/>
          <p:cNvSpPr txBox="1">
            <a:spLocks noChangeArrowheads="1"/>
          </p:cNvSpPr>
          <p:nvPr/>
        </p:nvSpPr>
        <p:spPr bwMode="auto">
          <a:xfrm>
            <a:off x="770693" y="548680"/>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rPr>
              <a:t>CAHİT SITKI TARANCI (1910-1956)</a:t>
            </a:r>
            <a:endParaRPr lang="en-US" sz="3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22" y="1844825"/>
            <a:ext cx="3415938" cy="4327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844825"/>
            <a:ext cx="4177680" cy="4327400"/>
          </a:xfrm>
          <a:prstGeom prst="rect">
            <a:avLst/>
          </a:prstGeom>
        </p:spPr>
      </p:pic>
    </p:spTree>
    <p:extLst>
      <p:ext uri="{BB962C8B-B14F-4D97-AF65-F5344CB8AC3E}">
        <p14:creationId xmlns:p14="http://schemas.microsoft.com/office/powerpoint/2010/main" val="2957024906"/>
      </p:ext>
    </p:extLst>
  </p:cSld>
  <p:clrMapOvr>
    <a:masterClrMapping/>
  </p:clrMapOvr>
  <p:transition spd="med">
    <p:checker dir="vert"/>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1700808"/>
            <a:ext cx="85026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0000FF"/>
                </a:solidFill>
              </a:rPr>
              <a:t>Şiir</a:t>
            </a:r>
            <a:r>
              <a:rPr lang="tr-TR" sz="2800" dirty="0"/>
              <a:t>: Otuz Beş Yaş, Düşten Güzel, Ömrümde Sükût, </a:t>
            </a:r>
            <a:r>
              <a:rPr lang="tr-TR" sz="2800" dirty="0" smtClean="0"/>
              <a:t>Sonrası</a:t>
            </a:r>
          </a:p>
          <a:p>
            <a:endParaRPr lang="en-US" sz="2800" dirty="0"/>
          </a:p>
          <a:p>
            <a:r>
              <a:rPr lang="tr-TR" sz="2800" dirty="0">
                <a:solidFill>
                  <a:srgbClr val="0000FF"/>
                </a:solidFill>
              </a:rPr>
              <a:t>Mektup</a:t>
            </a:r>
            <a:r>
              <a:rPr lang="tr-TR" sz="2800" dirty="0"/>
              <a:t>: Ziya’ya Mektuplar</a:t>
            </a:r>
            <a:endParaRPr lang="en-US" sz="2800" dirty="0"/>
          </a:p>
        </p:txBody>
      </p:sp>
      <p:sp>
        <p:nvSpPr>
          <p:cNvPr id="3" name="Rectangle 2"/>
          <p:cNvSpPr txBox="1">
            <a:spLocks noChangeArrowheads="1"/>
          </p:cNvSpPr>
          <p:nvPr/>
        </p:nvSpPr>
        <p:spPr bwMode="auto">
          <a:xfrm>
            <a:off x="611560" y="620688"/>
            <a:ext cx="8679812" cy="5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rPr>
              <a:t>ESERLERİ</a:t>
            </a:r>
            <a:endParaRPr lang="en-US" sz="2800" dirty="0">
              <a:solidFill>
                <a:srgbClr val="FF0000"/>
              </a:solidFill>
            </a:endParaRPr>
          </a:p>
        </p:txBody>
      </p:sp>
    </p:spTree>
    <p:extLst>
      <p:ext uri="{BB962C8B-B14F-4D97-AF65-F5344CB8AC3E}">
        <p14:creationId xmlns:p14="http://schemas.microsoft.com/office/powerpoint/2010/main" val="2061064758"/>
      </p:ext>
    </p:extLst>
  </p:cSld>
  <p:clrMapOvr>
    <a:masterClrMapping/>
  </p:clrMapOvr>
  <p:transition spd="med">
    <p:checker dir="vert"/>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1410355"/>
            <a:ext cx="850261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en-US" sz="2800" dirty="0" err="1"/>
              <a:t>Memleket</a:t>
            </a:r>
            <a:r>
              <a:rPr lang="en-US" sz="2800" dirty="0"/>
              <a:t> </a:t>
            </a:r>
            <a:r>
              <a:rPr lang="en-US" sz="2800" dirty="0" err="1"/>
              <a:t>isterim</a:t>
            </a:r>
            <a:endParaRPr lang="en-US" sz="2800" dirty="0"/>
          </a:p>
          <a:p>
            <a:r>
              <a:rPr lang="en-US" sz="2800" dirty="0" err="1"/>
              <a:t>Gök</a:t>
            </a:r>
            <a:r>
              <a:rPr lang="en-US" sz="2800" dirty="0"/>
              <a:t> </a:t>
            </a:r>
            <a:r>
              <a:rPr lang="en-US" sz="2800" dirty="0" err="1"/>
              <a:t>mavi</a:t>
            </a:r>
            <a:r>
              <a:rPr lang="en-US" sz="2800" dirty="0"/>
              <a:t>, dal </a:t>
            </a:r>
            <a:r>
              <a:rPr lang="en-US" sz="2800" dirty="0" err="1"/>
              <a:t>yeşil</a:t>
            </a:r>
            <a:r>
              <a:rPr lang="en-US" sz="2800" dirty="0"/>
              <a:t>, </a:t>
            </a:r>
            <a:r>
              <a:rPr lang="en-US" sz="2800" dirty="0" err="1"/>
              <a:t>tarla</a:t>
            </a:r>
            <a:r>
              <a:rPr lang="en-US" sz="2800" dirty="0"/>
              <a:t> sarı </a:t>
            </a:r>
            <a:r>
              <a:rPr lang="en-US" sz="2800" dirty="0" err="1"/>
              <a:t>olsun</a:t>
            </a:r>
            <a:r>
              <a:rPr lang="en-US" sz="2800" dirty="0"/>
              <a:t>;</a:t>
            </a:r>
          </a:p>
          <a:p>
            <a:r>
              <a:rPr lang="en-US" sz="2800" dirty="0" err="1"/>
              <a:t>Kuşların</a:t>
            </a:r>
            <a:r>
              <a:rPr lang="en-US" sz="2800" dirty="0"/>
              <a:t> </a:t>
            </a:r>
            <a:r>
              <a:rPr lang="en-US" sz="2800" dirty="0" err="1"/>
              <a:t>çiçeklerin</a:t>
            </a:r>
            <a:r>
              <a:rPr lang="en-US" sz="2800" dirty="0"/>
              <a:t> </a:t>
            </a:r>
            <a:r>
              <a:rPr lang="en-US" sz="2800" dirty="0" err="1"/>
              <a:t>diyarı</a:t>
            </a:r>
            <a:r>
              <a:rPr lang="en-US" sz="2800" dirty="0"/>
              <a:t> </a:t>
            </a:r>
            <a:r>
              <a:rPr lang="en-US" sz="2800" dirty="0" err="1" smtClean="0"/>
              <a:t>olsun</a:t>
            </a:r>
            <a:endParaRPr lang="tr-TR" sz="2800" dirty="0" smtClean="0"/>
          </a:p>
          <a:p>
            <a:endParaRPr lang="tr-TR" sz="4000" dirty="0"/>
          </a:p>
          <a:p>
            <a:r>
              <a:rPr lang="en-US" sz="2800" dirty="0" err="1"/>
              <a:t>Memleket</a:t>
            </a:r>
            <a:r>
              <a:rPr lang="en-US" sz="2800" dirty="0"/>
              <a:t> </a:t>
            </a:r>
            <a:r>
              <a:rPr lang="en-US" sz="2800" dirty="0" err="1"/>
              <a:t>isterim</a:t>
            </a:r>
            <a:endParaRPr lang="en-US" sz="2800" dirty="0"/>
          </a:p>
          <a:p>
            <a:r>
              <a:rPr lang="en-US" sz="2800" dirty="0"/>
              <a:t>Ne </a:t>
            </a:r>
            <a:r>
              <a:rPr lang="en-US" sz="2800" dirty="0" err="1"/>
              <a:t>başta</a:t>
            </a:r>
            <a:r>
              <a:rPr lang="en-US" sz="2800" dirty="0"/>
              <a:t> </a:t>
            </a:r>
            <a:r>
              <a:rPr lang="en-US" sz="2800" dirty="0" err="1"/>
              <a:t>dert</a:t>
            </a:r>
            <a:r>
              <a:rPr lang="en-US" sz="2800" dirty="0"/>
              <a:t>, ne </a:t>
            </a:r>
            <a:r>
              <a:rPr lang="en-US" sz="2800" dirty="0" err="1"/>
              <a:t>gönülde</a:t>
            </a:r>
            <a:r>
              <a:rPr lang="en-US" sz="2800" dirty="0"/>
              <a:t> </a:t>
            </a:r>
            <a:r>
              <a:rPr lang="en-US" sz="2800" dirty="0" err="1"/>
              <a:t>hasret</a:t>
            </a:r>
            <a:r>
              <a:rPr lang="en-US" sz="2800" dirty="0"/>
              <a:t> </a:t>
            </a:r>
            <a:r>
              <a:rPr lang="en-US" sz="2800" dirty="0" err="1"/>
              <a:t>olsun</a:t>
            </a:r>
            <a:r>
              <a:rPr lang="en-US" sz="2800" dirty="0"/>
              <a:t>;</a:t>
            </a:r>
          </a:p>
          <a:p>
            <a:r>
              <a:rPr lang="en-US" sz="2800" dirty="0" err="1"/>
              <a:t>Kardeş</a:t>
            </a:r>
            <a:r>
              <a:rPr lang="en-US" sz="2800" dirty="0"/>
              <a:t> </a:t>
            </a:r>
            <a:r>
              <a:rPr lang="en-US" sz="2800" dirty="0" err="1"/>
              <a:t>kavgasına</a:t>
            </a:r>
            <a:r>
              <a:rPr lang="en-US" sz="2800" dirty="0"/>
              <a:t> </a:t>
            </a:r>
            <a:r>
              <a:rPr lang="en-US" sz="2800" dirty="0" err="1"/>
              <a:t>bir</a:t>
            </a:r>
            <a:r>
              <a:rPr lang="en-US" sz="2800" dirty="0"/>
              <a:t> </a:t>
            </a:r>
            <a:r>
              <a:rPr lang="en-US" sz="2800" dirty="0" err="1"/>
              <a:t>nihayet</a:t>
            </a:r>
            <a:r>
              <a:rPr lang="en-US" sz="2800" dirty="0"/>
              <a:t> </a:t>
            </a:r>
            <a:r>
              <a:rPr lang="en-US" sz="2800" dirty="0" err="1"/>
              <a:t>olsun</a:t>
            </a:r>
            <a:r>
              <a:rPr lang="en-US" sz="2800" dirty="0"/>
              <a:t>.</a:t>
            </a:r>
          </a:p>
          <a:p>
            <a:r>
              <a:rPr lang="en-US" sz="2800" dirty="0"/>
              <a:t> </a:t>
            </a:r>
          </a:p>
          <a:p>
            <a:r>
              <a:rPr lang="en-US" sz="2800" dirty="0" err="1"/>
              <a:t>Memleket</a:t>
            </a:r>
            <a:r>
              <a:rPr lang="en-US" sz="2800" dirty="0"/>
              <a:t> </a:t>
            </a:r>
            <a:r>
              <a:rPr lang="en-US" sz="2800" dirty="0" err="1"/>
              <a:t>isterim</a:t>
            </a:r>
            <a:endParaRPr lang="en-US" sz="2800" dirty="0"/>
          </a:p>
          <a:p>
            <a:r>
              <a:rPr lang="en-US" sz="2800" dirty="0"/>
              <a:t>Ne </a:t>
            </a:r>
            <a:r>
              <a:rPr lang="en-US" sz="2800" dirty="0" err="1"/>
              <a:t>zengin</a:t>
            </a:r>
            <a:r>
              <a:rPr lang="en-US" sz="2800" dirty="0"/>
              <a:t> fakir, ne </a:t>
            </a:r>
            <a:r>
              <a:rPr lang="en-US" sz="2800" dirty="0" err="1"/>
              <a:t>sen</a:t>
            </a:r>
            <a:r>
              <a:rPr lang="en-US" sz="2800" dirty="0"/>
              <a:t> ben </a:t>
            </a:r>
            <a:r>
              <a:rPr lang="en-US" sz="2800" dirty="0" err="1"/>
              <a:t>farkı</a:t>
            </a:r>
            <a:r>
              <a:rPr lang="en-US" sz="2800" dirty="0"/>
              <a:t> </a:t>
            </a:r>
            <a:r>
              <a:rPr lang="en-US" sz="2800" dirty="0" err="1"/>
              <a:t>olsun</a:t>
            </a:r>
            <a:r>
              <a:rPr lang="en-US" sz="2800" dirty="0"/>
              <a:t>;</a:t>
            </a:r>
          </a:p>
          <a:p>
            <a:r>
              <a:rPr lang="en-US" sz="2800" dirty="0" err="1"/>
              <a:t>Kış</a:t>
            </a:r>
            <a:r>
              <a:rPr lang="en-US" sz="2800" dirty="0"/>
              <a:t> </a:t>
            </a:r>
            <a:r>
              <a:rPr lang="en-US" sz="2800" dirty="0" err="1"/>
              <a:t>günü</a:t>
            </a:r>
            <a:r>
              <a:rPr lang="en-US" sz="2800" dirty="0"/>
              <a:t> </a:t>
            </a:r>
            <a:r>
              <a:rPr lang="en-US" sz="2800" dirty="0" err="1"/>
              <a:t>herkesin</a:t>
            </a:r>
            <a:r>
              <a:rPr lang="en-US" sz="2800" dirty="0"/>
              <a:t> </a:t>
            </a:r>
            <a:r>
              <a:rPr lang="en-US" sz="2800" dirty="0" err="1"/>
              <a:t>evi</a:t>
            </a:r>
            <a:r>
              <a:rPr lang="en-US" sz="2800" dirty="0"/>
              <a:t> </a:t>
            </a:r>
            <a:r>
              <a:rPr lang="en-US" sz="2800" dirty="0" err="1"/>
              <a:t>barkı</a:t>
            </a:r>
            <a:r>
              <a:rPr lang="en-US" sz="2800" dirty="0"/>
              <a:t> </a:t>
            </a:r>
            <a:r>
              <a:rPr lang="en-US" sz="2800" dirty="0" err="1"/>
              <a:t>olsun</a:t>
            </a:r>
            <a:r>
              <a:rPr lang="en-US" sz="2800" dirty="0"/>
              <a:t>.</a:t>
            </a:r>
          </a:p>
          <a:p>
            <a:endParaRPr lang="en-US" sz="2800" dirty="0"/>
          </a:p>
        </p:txBody>
      </p:sp>
      <p:sp>
        <p:nvSpPr>
          <p:cNvPr id="3" name="Rectangle 2"/>
          <p:cNvSpPr txBox="1">
            <a:spLocks noChangeArrowheads="1"/>
          </p:cNvSpPr>
          <p:nvPr/>
        </p:nvSpPr>
        <p:spPr bwMode="auto">
          <a:xfrm>
            <a:off x="611560" y="620688"/>
            <a:ext cx="8679812" cy="5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rPr>
              <a:t>MEMLEKET İSTERİM</a:t>
            </a:r>
            <a:endParaRPr lang="en-US" sz="2800" dirty="0">
              <a:solidFill>
                <a:srgbClr val="FF0000"/>
              </a:solidFill>
            </a:endParaRPr>
          </a:p>
        </p:txBody>
      </p:sp>
    </p:spTree>
    <p:extLst>
      <p:ext uri="{BB962C8B-B14F-4D97-AF65-F5344CB8AC3E}">
        <p14:creationId xmlns:p14="http://schemas.microsoft.com/office/powerpoint/2010/main" val="837912608"/>
      </p:ext>
    </p:extLst>
  </p:cSld>
  <p:clrMapOvr>
    <a:masterClrMapping/>
  </p:clrMapOvr>
  <p:transition spd="med">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9118" y="583603"/>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dirty="0">
                <a:solidFill>
                  <a:srgbClr val="0000FF"/>
                </a:solidFill>
                <a:latin typeface="Times New Roman" pitchFamily="18" charset="0"/>
                <a:cs typeface="Times New Roman" pitchFamily="18" charset="0"/>
              </a:rPr>
              <a:t>İzzet Melih Devrim </a:t>
            </a:r>
            <a:r>
              <a:rPr lang="tr-TR" sz="2800" b="0" dirty="0">
                <a:latin typeface="Times New Roman" pitchFamily="18" charset="0"/>
                <a:cs typeface="Times New Roman" pitchFamily="18" charset="0"/>
              </a:rPr>
              <a:t>ve</a:t>
            </a:r>
            <a:r>
              <a:rPr lang="tr-TR" sz="2800" dirty="0">
                <a:solidFill>
                  <a:srgbClr val="0000FF"/>
                </a:solidFill>
                <a:latin typeface="Times New Roman" pitchFamily="18" charset="0"/>
                <a:cs typeface="Times New Roman" pitchFamily="18" charset="0"/>
              </a:rPr>
              <a:t> Cemil </a:t>
            </a:r>
            <a:r>
              <a:rPr lang="tr-TR" sz="2800" dirty="0" smtClean="0">
                <a:solidFill>
                  <a:srgbClr val="0000FF"/>
                </a:solidFill>
                <a:latin typeface="Times New Roman" pitchFamily="18" charset="0"/>
                <a:cs typeface="Times New Roman" pitchFamily="18" charset="0"/>
              </a:rPr>
              <a:t>Süleyman</a:t>
            </a:r>
            <a:r>
              <a:rPr lang="tr-TR" sz="2800" dirty="0">
                <a:solidFill>
                  <a:srgbClr val="0000FF"/>
                </a:solidFill>
                <a:latin typeface="Times New Roman" pitchFamily="18" charset="0"/>
                <a:cs typeface="Times New Roman" pitchFamily="18" charset="0"/>
              </a:rPr>
              <a:t> </a:t>
            </a:r>
            <a:r>
              <a:rPr lang="tr-TR" sz="2800" b="0" dirty="0">
                <a:latin typeface="Times New Roman" pitchFamily="18" charset="0"/>
                <a:cs typeface="Times New Roman" pitchFamily="18" charset="0"/>
              </a:rPr>
              <a:t>bu dönemde roman ve hikâye yazan diğer iki sanatçıdır. Ancak onlarda da sonraları Milli Edebiyatın tesirleri görülmeye başlanır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b="0" dirty="0">
                <a:latin typeface="Times New Roman" pitchFamily="18" charset="0"/>
                <a:cs typeface="Times New Roman" pitchFamily="18" charset="0"/>
              </a:rPr>
              <a:t>Cemil </a:t>
            </a:r>
            <a:r>
              <a:rPr lang="tr-TR" sz="2800" b="0" dirty="0" smtClean="0">
                <a:latin typeface="Times New Roman" pitchFamily="18" charset="0"/>
                <a:cs typeface="Times New Roman" pitchFamily="18" charset="0"/>
              </a:rPr>
              <a:t>Süleyman’ın </a:t>
            </a:r>
            <a:r>
              <a:rPr lang="tr-TR" sz="2800" b="0" dirty="0">
                <a:latin typeface="Times New Roman" pitchFamily="18" charset="0"/>
                <a:cs typeface="Times New Roman" pitchFamily="18" charset="0"/>
              </a:rPr>
              <a:t>üzerinde Mehmet </a:t>
            </a:r>
            <a:r>
              <a:rPr lang="tr-TR" sz="2800" b="0" dirty="0" smtClean="0">
                <a:latin typeface="Times New Roman" pitchFamily="18" charset="0"/>
                <a:cs typeface="Times New Roman" pitchFamily="18" charset="0"/>
              </a:rPr>
              <a:t>Rauf’un </a:t>
            </a:r>
            <a:r>
              <a:rPr lang="tr-TR" sz="2800" b="0" dirty="0">
                <a:latin typeface="Times New Roman" pitchFamily="18" charset="0"/>
                <a:cs typeface="Times New Roman" pitchFamily="18" charset="0"/>
              </a:rPr>
              <a:t>etkisi görülür. </a:t>
            </a:r>
            <a:r>
              <a:rPr lang="tr-TR" sz="2800" dirty="0" smtClean="0">
                <a:solidFill>
                  <a:srgbClr val="FF0000"/>
                </a:solidFill>
                <a:latin typeface="Times New Roman" pitchFamily="18" charset="0"/>
                <a:cs typeface="Times New Roman" pitchFamily="18" charset="0"/>
              </a:rPr>
              <a:t>‘‘Siyah Gözler’’ </a:t>
            </a:r>
            <a:r>
              <a:rPr lang="tr-TR" sz="2800" b="0" dirty="0">
                <a:latin typeface="Times New Roman" pitchFamily="18" charset="0"/>
                <a:cs typeface="Times New Roman" pitchFamily="18" charset="0"/>
              </a:rPr>
              <a:t>adlı romanında dul bir kadının psikolojik tahliline yer verilmesi bu düşünceyi desteklemektedir. Ayrıca hikayelerinde sıradan halk tiplerini hikayelerinde karakterize etmesi Cemil Süleyman'ın dikkat çeken özelliklerindendir</a:t>
            </a:r>
            <a:r>
              <a:rPr lang="tr-TR" sz="2800" b="0" dirty="0" smtClean="0">
                <a:latin typeface="Times New Roman" pitchFamily="18" charset="0"/>
                <a:cs typeface="Times New Roman" pitchFamily="18" charset="0"/>
              </a:rPr>
              <a:t>.</a:t>
            </a:r>
          </a:p>
          <a:p>
            <a:pPr lvl="0" fontAlgn="base"/>
            <a:endParaRPr lang="tr-TR" sz="2800" b="0" dirty="0" smtClean="0">
              <a:latin typeface="Times New Roman" pitchFamily="18" charset="0"/>
              <a:cs typeface="Times New Roman" pitchFamily="18" charset="0"/>
            </a:endParaRPr>
          </a:p>
          <a:p>
            <a:pPr marL="457200" lvl="0" indent="-457200" fontAlgn="base">
              <a:buFont typeface="Arial" pitchFamily="34" charset="0"/>
              <a:buChar char="•"/>
            </a:pPr>
            <a:r>
              <a:rPr lang="tr-TR" sz="2800" b="0" dirty="0">
                <a:latin typeface="Times New Roman" pitchFamily="18" charset="0"/>
                <a:cs typeface="Times New Roman" pitchFamily="18" charset="0"/>
              </a:rPr>
              <a:t>İzzet </a:t>
            </a:r>
            <a:r>
              <a:rPr lang="tr-TR" sz="2800" b="0" dirty="0" smtClean="0">
                <a:latin typeface="Times New Roman" pitchFamily="18" charset="0"/>
                <a:cs typeface="Times New Roman" pitchFamily="18" charset="0"/>
              </a:rPr>
              <a:t>Melih’in</a:t>
            </a:r>
            <a:r>
              <a:rPr lang="tr-TR" sz="2800" b="0" dirty="0">
                <a:latin typeface="Times New Roman" pitchFamily="18" charset="0"/>
                <a:cs typeface="Times New Roman" pitchFamily="18" charset="0"/>
              </a:rPr>
              <a:t> en belirgin özelliği ise aşk konusunu yapmacıklı ve özentili bir tarzda vermesidir. Tezat isimli romanında bu açıkça görülür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4068631168"/>
      </p:ext>
    </p:extLst>
  </p:cSld>
  <p:clrMapOvr>
    <a:masterClrMapping/>
  </p:clrMapOvr>
  <p:transition spd="med">
    <p:checker dir="ver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2060848"/>
            <a:ext cx="850261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endParaRPr lang="en-US" dirty="0"/>
          </a:p>
          <a:p>
            <a:r>
              <a:rPr lang="en-US" sz="2800" dirty="0" err="1"/>
              <a:t>Memleket</a:t>
            </a:r>
            <a:r>
              <a:rPr lang="en-US" sz="2800" dirty="0"/>
              <a:t> </a:t>
            </a:r>
            <a:r>
              <a:rPr lang="en-US" sz="2800" dirty="0" err="1"/>
              <a:t>isterim</a:t>
            </a:r>
            <a:endParaRPr lang="en-US" sz="2800" dirty="0"/>
          </a:p>
          <a:p>
            <a:r>
              <a:rPr lang="en-US" sz="2800" dirty="0" err="1"/>
              <a:t>Yaşamak</a:t>
            </a:r>
            <a:r>
              <a:rPr lang="en-US" sz="2800" dirty="0"/>
              <a:t>, </a:t>
            </a:r>
            <a:r>
              <a:rPr lang="en-US" sz="2800" dirty="0" err="1"/>
              <a:t>sevmek</a:t>
            </a:r>
            <a:r>
              <a:rPr lang="en-US" sz="2800" dirty="0"/>
              <a:t> </a:t>
            </a:r>
            <a:r>
              <a:rPr lang="en-US" sz="2800" dirty="0" err="1"/>
              <a:t>gibi</a:t>
            </a:r>
            <a:r>
              <a:rPr lang="en-US" sz="2800" dirty="0"/>
              <a:t> </a:t>
            </a:r>
            <a:r>
              <a:rPr lang="en-US" sz="2800" dirty="0" err="1"/>
              <a:t>gönülden</a:t>
            </a:r>
            <a:r>
              <a:rPr lang="en-US" sz="2800" dirty="0"/>
              <a:t> </a:t>
            </a:r>
            <a:r>
              <a:rPr lang="en-US" sz="2800" dirty="0" err="1"/>
              <a:t>olsun</a:t>
            </a:r>
            <a:r>
              <a:rPr lang="en-US" sz="2800" dirty="0"/>
              <a:t>;</a:t>
            </a:r>
          </a:p>
          <a:p>
            <a:r>
              <a:rPr lang="en-US" sz="2800" dirty="0" err="1"/>
              <a:t>Olursa</a:t>
            </a:r>
            <a:r>
              <a:rPr lang="en-US" sz="2800" dirty="0"/>
              <a:t> </a:t>
            </a:r>
            <a:r>
              <a:rPr lang="en-US" sz="2800" dirty="0" err="1"/>
              <a:t>bir</a:t>
            </a:r>
            <a:r>
              <a:rPr lang="en-US" sz="2800" dirty="0"/>
              <a:t> </a:t>
            </a:r>
            <a:r>
              <a:rPr lang="en-US" sz="2800" dirty="0" err="1"/>
              <a:t>şikayet</a:t>
            </a:r>
            <a:r>
              <a:rPr lang="en-US" sz="2800" dirty="0"/>
              <a:t> </a:t>
            </a:r>
            <a:r>
              <a:rPr lang="en-US" sz="2800" dirty="0" err="1"/>
              <a:t>ölümden</a:t>
            </a:r>
            <a:r>
              <a:rPr lang="en-US" sz="2800" dirty="0"/>
              <a:t> </a:t>
            </a:r>
            <a:r>
              <a:rPr lang="en-US" sz="2800" dirty="0" err="1"/>
              <a:t>olsun</a:t>
            </a:r>
            <a:r>
              <a:rPr lang="en-US" sz="2800" dirty="0"/>
              <a:t>.</a:t>
            </a:r>
          </a:p>
          <a:p>
            <a:pPr fontAlgn="base"/>
            <a:r>
              <a:rPr lang="tr-TR" sz="2800" dirty="0"/>
              <a:t> </a:t>
            </a:r>
            <a:endParaRPr lang="en-US" sz="2800" dirty="0"/>
          </a:p>
        </p:txBody>
      </p:sp>
    </p:spTree>
    <p:extLst>
      <p:ext uri="{BB962C8B-B14F-4D97-AF65-F5344CB8AC3E}">
        <p14:creationId xmlns:p14="http://schemas.microsoft.com/office/powerpoint/2010/main" val="2439742192"/>
      </p:ext>
    </p:extLst>
  </p:cSld>
  <p:clrMapOvr>
    <a:masterClrMapping/>
  </p:clrMapOvr>
  <p:transition spd="med">
    <p:checker dir="vert"/>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2348880"/>
            <a:ext cx="852717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solidFill>
                  <a:srgbClr val="0000FF"/>
                </a:solidFill>
              </a:rPr>
              <a:t>Cumhuriyet Dönemi Türk Hikâye ve romanı 4 ana bölüm halinde incelenebilir</a:t>
            </a:r>
            <a:r>
              <a:rPr lang="tr-TR" sz="2800" dirty="0" smtClean="0">
                <a:solidFill>
                  <a:srgbClr val="0000FF"/>
                </a:solidFill>
              </a:rPr>
              <a:t>:</a:t>
            </a:r>
          </a:p>
          <a:p>
            <a:pPr fontAlgn="base"/>
            <a:endParaRPr lang="en-US" sz="2800" dirty="0"/>
          </a:p>
          <a:p>
            <a:pPr fontAlgn="base"/>
            <a:r>
              <a:rPr lang="tr-TR" sz="2800" dirty="0"/>
              <a:t>1. Milli Edebiyat Zevk ve Anlayışını Sürdüren Sanatçılar</a:t>
            </a:r>
            <a:br>
              <a:rPr lang="tr-TR" sz="2800" dirty="0"/>
            </a:br>
            <a:r>
              <a:rPr lang="tr-TR" sz="2800" dirty="0"/>
              <a:t>2. Toplumcu Gerçekçi Anlayışla Yazan Sanatçılar</a:t>
            </a:r>
            <a:br>
              <a:rPr lang="tr-TR" sz="2800" dirty="0"/>
            </a:br>
            <a:r>
              <a:rPr lang="tr-TR" sz="2800" dirty="0"/>
              <a:t>3. Bireyin İç Dünyasını Esas Alan Sanatçılar</a:t>
            </a:r>
            <a:br>
              <a:rPr lang="tr-TR" sz="2800" dirty="0"/>
            </a:br>
            <a:r>
              <a:rPr lang="tr-TR" sz="2800" dirty="0"/>
              <a:t>4. Modernizmi Esas Alan Sanatçılar</a:t>
            </a:r>
            <a:endParaRPr lang="en-US" sz="2800" dirty="0"/>
          </a:p>
        </p:txBody>
      </p:sp>
      <p:sp>
        <p:nvSpPr>
          <p:cNvPr id="3" name="Rectangle 2"/>
          <p:cNvSpPr txBox="1">
            <a:spLocks noChangeArrowheads="1"/>
          </p:cNvSpPr>
          <p:nvPr/>
        </p:nvSpPr>
        <p:spPr bwMode="auto">
          <a:xfrm>
            <a:off x="770693" y="836712"/>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200" dirty="0">
                <a:solidFill>
                  <a:srgbClr val="FF0000"/>
                </a:solidFill>
              </a:rPr>
              <a:t>CUMHURİYET DÖNEMİ TÜRK EDEBİYATINDA HİKÂYE VE ROMAN</a:t>
            </a:r>
            <a:endParaRPr lang="en-US" sz="3200" dirty="0">
              <a:solidFill>
                <a:srgbClr val="FF0000"/>
              </a:solidFill>
            </a:endParaRPr>
          </a:p>
        </p:txBody>
      </p:sp>
    </p:spTree>
    <p:extLst>
      <p:ext uri="{BB962C8B-B14F-4D97-AF65-F5344CB8AC3E}">
        <p14:creationId xmlns:p14="http://schemas.microsoft.com/office/powerpoint/2010/main" val="3460153201"/>
      </p:ext>
    </p:extLst>
  </p:cSld>
  <p:clrMapOvr>
    <a:masterClrMapping/>
  </p:clrMapOvr>
  <p:transition spd="med">
    <p:checker dir="ver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8761" y="1772816"/>
            <a:ext cx="8671194"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smtClean="0"/>
              <a:t>Milli </a:t>
            </a:r>
            <a:r>
              <a:rPr lang="tr-TR" sz="2800" dirty="0"/>
              <a:t>Edebiyat </a:t>
            </a:r>
            <a:r>
              <a:rPr lang="tr-TR" sz="2800" dirty="0" smtClean="0"/>
              <a:t>akımına </a:t>
            </a:r>
            <a:r>
              <a:rPr lang="tr-TR" sz="2800" dirty="0"/>
              <a:t>bağlı birçok sanatçı Cumhuriyet döneminde de eser vermeyi sürdürmüştür. Bunları “Milli Edebiyat zevk ve anlayışını sürdüren sanatçılar” olarak ifade edilmektedir. Bu sanatçıların en tanınmışları şunlardır</a:t>
            </a:r>
            <a:r>
              <a:rPr lang="tr-TR" sz="2800" dirty="0" smtClean="0"/>
              <a:t>:</a:t>
            </a:r>
          </a:p>
          <a:p>
            <a:pPr fontAlgn="base"/>
            <a:endParaRPr lang="tr-TR" sz="2800" dirty="0" smtClean="0">
              <a:solidFill>
                <a:srgbClr val="0000FF"/>
              </a:solidFill>
            </a:endParaRPr>
          </a:p>
          <a:p>
            <a:pPr marL="342900" lvl="0" indent="-342900" fontAlgn="base">
              <a:buFont typeface="Arial" panose="020B0604020202020204" pitchFamily="34" charset="0"/>
              <a:buChar char="•"/>
            </a:pPr>
            <a:r>
              <a:rPr lang="tr-TR" sz="2400" dirty="0">
                <a:solidFill>
                  <a:srgbClr val="0000FF"/>
                </a:solidFill>
              </a:rPr>
              <a:t>Reşat Nuri Güntekin</a:t>
            </a:r>
            <a:endParaRPr lang="en-US" sz="2400" dirty="0">
              <a:solidFill>
                <a:srgbClr val="0000FF"/>
              </a:solidFill>
            </a:endParaRPr>
          </a:p>
          <a:p>
            <a:pPr marL="342900" lvl="0" indent="-342900" fontAlgn="base">
              <a:buFont typeface="Arial" panose="020B0604020202020204" pitchFamily="34" charset="0"/>
              <a:buChar char="•"/>
            </a:pPr>
            <a:r>
              <a:rPr lang="tr-TR" sz="2400" dirty="0">
                <a:solidFill>
                  <a:srgbClr val="0000FF"/>
                </a:solidFill>
              </a:rPr>
              <a:t>Yakup Kadri Karaosmanoğlu</a:t>
            </a:r>
            <a:endParaRPr lang="en-US" sz="2400" dirty="0">
              <a:solidFill>
                <a:srgbClr val="0000FF"/>
              </a:solidFill>
            </a:endParaRPr>
          </a:p>
          <a:p>
            <a:pPr marL="342900" lvl="0" indent="-342900" fontAlgn="base">
              <a:buFont typeface="Arial" panose="020B0604020202020204" pitchFamily="34" charset="0"/>
              <a:buChar char="•"/>
            </a:pPr>
            <a:r>
              <a:rPr lang="tr-TR" sz="2400" dirty="0">
                <a:solidFill>
                  <a:srgbClr val="0000FF"/>
                </a:solidFill>
              </a:rPr>
              <a:t>Refik Halit Karay</a:t>
            </a:r>
            <a:endParaRPr lang="en-US" sz="2400" dirty="0">
              <a:solidFill>
                <a:srgbClr val="0000FF"/>
              </a:solidFill>
            </a:endParaRPr>
          </a:p>
          <a:p>
            <a:pPr marL="342900" lvl="0" indent="-342900" fontAlgn="base">
              <a:buFont typeface="Arial" panose="020B0604020202020204" pitchFamily="34" charset="0"/>
              <a:buChar char="•"/>
            </a:pPr>
            <a:r>
              <a:rPr lang="tr-TR" sz="2400" dirty="0">
                <a:solidFill>
                  <a:srgbClr val="0000FF"/>
                </a:solidFill>
              </a:rPr>
              <a:t>Halide Edip Adıvar</a:t>
            </a:r>
            <a:endParaRPr lang="en-US" sz="2400" dirty="0">
              <a:solidFill>
                <a:srgbClr val="0000FF"/>
              </a:solidFill>
            </a:endParaRPr>
          </a:p>
          <a:p>
            <a:pPr marL="342900" lvl="0" indent="-342900" fontAlgn="base">
              <a:buFont typeface="Arial" panose="020B0604020202020204" pitchFamily="34" charset="0"/>
              <a:buChar char="•"/>
            </a:pPr>
            <a:r>
              <a:rPr lang="tr-TR" sz="2400" dirty="0">
                <a:solidFill>
                  <a:srgbClr val="0000FF"/>
                </a:solidFill>
              </a:rPr>
              <a:t>Hüseyin Rahmi </a:t>
            </a:r>
            <a:r>
              <a:rPr lang="tr-TR" sz="2400" dirty="0" smtClean="0">
                <a:solidFill>
                  <a:srgbClr val="0000FF"/>
                </a:solidFill>
              </a:rPr>
              <a:t>Gürpınar</a:t>
            </a:r>
            <a:endParaRPr lang="en-US" sz="2400" dirty="0">
              <a:solidFill>
                <a:srgbClr val="0000FF"/>
              </a:solidFill>
            </a:endParaRPr>
          </a:p>
        </p:txBody>
      </p:sp>
      <p:sp>
        <p:nvSpPr>
          <p:cNvPr id="3" name="Rectangle 2"/>
          <p:cNvSpPr txBox="1">
            <a:spLocks noChangeArrowheads="1"/>
          </p:cNvSpPr>
          <p:nvPr/>
        </p:nvSpPr>
        <p:spPr bwMode="auto">
          <a:xfrm>
            <a:off x="683568" y="764704"/>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3600" dirty="0">
                <a:solidFill>
                  <a:srgbClr val="FF0000"/>
                </a:solidFill>
              </a:rPr>
              <a:t>1. Milli Edebiyat Zevk ve Anlayışını Sürdüren Sanatçılar</a:t>
            </a:r>
            <a:endParaRPr lang="en-US" sz="3600" dirty="0">
              <a:solidFill>
                <a:srgbClr val="FF0000"/>
              </a:solidFill>
            </a:endParaRPr>
          </a:p>
        </p:txBody>
      </p:sp>
    </p:spTree>
    <p:extLst>
      <p:ext uri="{BB962C8B-B14F-4D97-AF65-F5344CB8AC3E}">
        <p14:creationId xmlns:p14="http://schemas.microsoft.com/office/powerpoint/2010/main" val="777782163"/>
      </p:ext>
    </p:extLst>
  </p:cSld>
  <p:clrMapOvr>
    <a:masterClrMapping/>
  </p:clrMapOvr>
  <p:transition spd="med">
    <p:checker dir="vert"/>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764704"/>
            <a:ext cx="857462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t>Cumhuriyet Döneminde hikaye ve roman yazarlarının önemli bir kısmı Birinci Dünya Savaşı ve Milli Mücadele ile ilgili olaylara ilgi duymuşlar, Atatürk İlke ve İnkılapları çevresinde oluşan konuların işlenmesine önem vermişlerdir</a:t>
            </a:r>
            <a:r>
              <a:rPr lang="tr-TR" sz="2800" dirty="0" smtClean="0"/>
              <a:t>.</a:t>
            </a:r>
          </a:p>
          <a:p>
            <a:pPr fontAlgn="base"/>
            <a:endParaRPr lang="en-US" sz="2800" dirty="0"/>
          </a:p>
          <a:p>
            <a:pPr fontAlgn="base"/>
            <a:r>
              <a:rPr lang="tr-TR" sz="2800" dirty="0"/>
              <a:t>Hikaye ve romanların birçoğunda Anadolu insanının yaşama tarzı ele alınmış; ahlak bozuklukları, yanlış Batılılaşma ve hurafeler üzerinde durulmuştur. Yine bu dönemde Doğu-Batı çatışması temasının işlenmesi sürdürülmüş; savaş sonrası şehirde ve kırsalda sürdürülen hayat değişik eserlerde ele alınmıştır.</a:t>
            </a:r>
            <a:endParaRPr lang="en-US" sz="2800" dirty="0"/>
          </a:p>
        </p:txBody>
      </p:sp>
    </p:spTree>
    <p:extLst>
      <p:ext uri="{BB962C8B-B14F-4D97-AF65-F5344CB8AC3E}">
        <p14:creationId xmlns:p14="http://schemas.microsoft.com/office/powerpoint/2010/main" val="1143530575"/>
      </p:ext>
    </p:extLst>
  </p:cSld>
  <p:clrMapOvr>
    <a:masterClrMapping/>
  </p:clrMapOvr>
  <p:transition spd="med">
    <p:checker dir="vert"/>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908720"/>
            <a:ext cx="857462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t>Halk-aydın yabancılaşması da önemle işlenen temalardan biri olmuştur. Sanatçılar hikaye ve romanlarda daha çok realist bir bakış açısı kullanmışlardır. Hikayede “Maupassant tarzı” geçerliliğini Cumhuriyet’in ilk yıllarında da sürdürmüştür. Bu dönemde yazılan ve Kurtuluş Savaşı Dönemini konu edinen romanlar ayrı bir önem taşır. Bunlar, aşağıda belirtilmiştir:</a:t>
            </a:r>
            <a:endParaRPr lang="en-US" sz="2800" dirty="0"/>
          </a:p>
        </p:txBody>
      </p:sp>
    </p:spTree>
    <p:extLst>
      <p:ext uri="{BB962C8B-B14F-4D97-AF65-F5344CB8AC3E}">
        <p14:creationId xmlns:p14="http://schemas.microsoft.com/office/powerpoint/2010/main" val="4009451482"/>
      </p:ext>
    </p:extLst>
  </p:cSld>
  <p:clrMapOvr>
    <a:masterClrMapping/>
  </p:clrMapOvr>
  <p:transition spd="med">
    <p:checker dir="vert"/>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909882"/>
            <a:ext cx="857462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solidFill>
                  <a:srgbClr val="0000FF"/>
                </a:solidFill>
              </a:rPr>
              <a:t>Kurtuluş Savaşı Dönemini Anlatan </a:t>
            </a:r>
            <a:r>
              <a:rPr lang="tr-TR" sz="2800" dirty="0" smtClean="0">
                <a:solidFill>
                  <a:srgbClr val="0000FF"/>
                </a:solidFill>
              </a:rPr>
              <a:t>Romanlar</a:t>
            </a:r>
          </a:p>
          <a:p>
            <a:pPr fontAlgn="base"/>
            <a:endParaRPr lang="en-US" sz="2800" dirty="0"/>
          </a:p>
          <a:p>
            <a:pPr marL="457200" lvl="0" indent="-457200" fontAlgn="base">
              <a:buFont typeface="Arial" panose="020B0604020202020204" pitchFamily="34" charset="0"/>
              <a:buChar char="•"/>
            </a:pPr>
            <a:r>
              <a:rPr lang="tr-TR" sz="2800" dirty="0"/>
              <a:t>Ateşten Gömlek ↔ Halide Edip Adıvar</a:t>
            </a:r>
            <a:endParaRPr lang="en-US" sz="2800" dirty="0"/>
          </a:p>
          <a:p>
            <a:pPr marL="457200" lvl="0" indent="-457200" fontAlgn="base">
              <a:buFont typeface="Arial" panose="020B0604020202020204" pitchFamily="34" charset="0"/>
              <a:buChar char="•"/>
            </a:pPr>
            <a:r>
              <a:rPr lang="tr-TR" sz="2800" dirty="0"/>
              <a:t>Vurun Kahpeye ↔ Halide Edip Adıvar</a:t>
            </a:r>
            <a:endParaRPr lang="en-US" sz="2800" dirty="0"/>
          </a:p>
          <a:p>
            <a:pPr marL="457200" lvl="0" indent="-457200" fontAlgn="base">
              <a:buFont typeface="Arial" panose="020B0604020202020204" pitchFamily="34" charset="0"/>
              <a:buChar char="•"/>
            </a:pPr>
            <a:r>
              <a:rPr lang="tr-TR" sz="2800" dirty="0" smtClean="0"/>
              <a:t>Yaban</a:t>
            </a:r>
            <a:r>
              <a:rPr lang="tr-TR" sz="2800" dirty="0"/>
              <a:t> ↔ Yakup Kadri Karaosmanoğlu</a:t>
            </a:r>
            <a:endParaRPr lang="en-US" sz="2800" dirty="0"/>
          </a:p>
          <a:p>
            <a:pPr marL="457200" lvl="0" indent="-457200" fontAlgn="base">
              <a:buFont typeface="Arial" panose="020B0604020202020204" pitchFamily="34" charset="0"/>
              <a:buChar char="•"/>
            </a:pPr>
            <a:r>
              <a:rPr lang="tr-TR" sz="2800" dirty="0"/>
              <a:t>Yorgun </a:t>
            </a:r>
            <a:r>
              <a:rPr lang="tr-TR" sz="2800" dirty="0" smtClean="0"/>
              <a:t>Savaşçı</a:t>
            </a:r>
            <a:r>
              <a:rPr lang="tr-TR" sz="2800" dirty="0"/>
              <a:t> </a:t>
            </a:r>
            <a:r>
              <a:rPr lang="tr-TR" sz="2800" dirty="0" smtClean="0"/>
              <a:t>↔ </a:t>
            </a:r>
            <a:r>
              <a:rPr lang="tr-TR" sz="2800" dirty="0"/>
              <a:t>Kemal Tahir</a:t>
            </a:r>
            <a:endParaRPr lang="en-US" sz="2800" dirty="0"/>
          </a:p>
          <a:p>
            <a:pPr marL="457200" lvl="0" indent="-457200" fontAlgn="base">
              <a:buFont typeface="Arial" panose="020B0604020202020204" pitchFamily="34" charset="0"/>
              <a:buChar char="•"/>
            </a:pPr>
            <a:r>
              <a:rPr lang="tr-TR" sz="2800" dirty="0"/>
              <a:t>Küçük Ağa ↔ Tarık Buğra</a:t>
            </a:r>
            <a:endParaRPr lang="en-US" sz="2800" dirty="0"/>
          </a:p>
          <a:p>
            <a:pPr marL="457200" lvl="0" indent="-457200" fontAlgn="base">
              <a:buFont typeface="Arial" panose="020B0604020202020204" pitchFamily="34" charset="0"/>
              <a:buChar char="•"/>
            </a:pPr>
            <a:r>
              <a:rPr lang="tr-TR" sz="2800" dirty="0"/>
              <a:t>Kalpaklılar ↔ Samim Kocagöz</a:t>
            </a:r>
            <a:endParaRPr lang="en-US" sz="2800" dirty="0"/>
          </a:p>
          <a:p>
            <a:pPr marL="457200" lvl="0" indent="-457200" fontAlgn="base">
              <a:buFont typeface="Arial" panose="020B0604020202020204" pitchFamily="34" charset="0"/>
              <a:buChar char="•"/>
            </a:pPr>
            <a:r>
              <a:rPr lang="tr-TR" sz="2800" dirty="0"/>
              <a:t>Doludizgin ↔ Samim Kocagöz</a:t>
            </a:r>
            <a:endParaRPr lang="en-US" sz="2800" dirty="0"/>
          </a:p>
          <a:p>
            <a:pPr marL="457200" lvl="0" indent="-457200" fontAlgn="base">
              <a:buFont typeface="Arial" panose="020B0604020202020204" pitchFamily="34" charset="0"/>
              <a:buChar char="•"/>
            </a:pPr>
            <a:r>
              <a:rPr lang="tr-TR" sz="2800" dirty="0"/>
              <a:t>Toz Duman İçinde ↔ Talip Apaydın</a:t>
            </a:r>
            <a:endParaRPr lang="en-US" sz="2800" dirty="0"/>
          </a:p>
          <a:p>
            <a:pPr marL="457200" lvl="0" indent="-457200" fontAlgn="base">
              <a:buFont typeface="Arial" panose="020B0604020202020204" pitchFamily="34" charset="0"/>
              <a:buChar char="•"/>
            </a:pPr>
            <a:r>
              <a:rPr lang="tr-TR" sz="2800" dirty="0"/>
              <a:t>Sahnenin Dışındakiler ↔ Ahmet Hamdi Tanpınar</a:t>
            </a:r>
            <a:endParaRPr lang="en-US" sz="2800" dirty="0"/>
          </a:p>
        </p:txBody>
      </p:sp>
    </p:spTree>
    <p:extLst>
      <p:ext uri="{BB962C8B-B14F-4D97-AF65-F5344CB8AC3E}">
        <p14:creationId xmlns:p14="http://schemas.microsoft.com/office/powerpoint/2010/main" val="3287419464"/>
      </p:ext>
    </p:extLst>
  </p:cSld>
  <p:clrMapOvr>
    <a:masterClrMapping/>
  </p:clrMapOvr>
  <p:transition spd="med">
    <p:checker dir="vert"/>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0199" y="2060848"/>
            <a:ext cx="867119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t>Cumhuriyet’in ilanından sonraki yıllarda Türkiye'de çok hızlı bir sosyo-ekonomik değişim yaşanmış, toplumun tüm kesimleri bu değişimden etkilenmiştir. Roman ve hikâyelerde halkın yaşadığı sorunlar gerçekçi ve toplumcu bir yaklaşımla dile getirilmeye başlanmıştır. Sanatçıların dünya görüşleri ve benimsedikleri ideolojiler de bunda etkili olmuştur.</a:t>
            </a:r>
            <a:endParaRPr lang="en-US" sz="2800" dirty="0"/>
          </a:p>
        </p:txBody>
      </p:sp>
      <p:sp>
        <p:nvSpPr>
          <p:cNvPr id="3" name="Rectangle 2"/>
          <p:cNvSpPr txBox="1">
            <a:spLocks noChangeArrowheads="1"/>
          </p:cNvSpPr>
          <p:nvPr/>
        </p:nvSpPr>
        <p:spPr bwMode="auto">
          <a:xfrm>
            <a:off x="698685" y="719137"/>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200" dirty="0">
                <a:solidFill>
                  <a:srgbClr val="FF0000"/>
                </a:solidFill>
              </a:rPr>
              <a:t>2. Toplumcu Gerçekçi Anlayışla </a:t>
            </a:r>
            <a:endParaRPr lang="tr-TR" sz="3200" dirty="0" smtClean="0">
              <a:solidFill>
                <a:srgbClr val="FF0000"/>
              </a:solidFill>
            </a:endParaRPr>
          </a:p>
          <a:p>
            <a:pPr algn="ctr" fontAlgn="base"/>
            <a:r>
              <a:rPr lang="tr-TR" sz="3200" dirty="0" smtClean="0">
                <a:solidFill>
                  <a:srgbClr val="FF0000"/>
                </a:solidFill>
              </a:rPr>
              <a:t>Yazan </a:t>
            </a:r>
            <a:r>
              <a:rPr lang="tr-TR" sz="3200" dirty="0">
                <a:solidFill>
                  <a:srgbClr val="FF0000"/>
                </a:solidFill>
              </a:rPr>
              <a:t>Sanatçılar</a:t>
            </a:r>
            <a:endParaRPr lang="en-US" sz="3200" dirty="0">
              <a:solidFill>
                <a:srgbClr val="FF0000"/>
              </a:solidFill>
            </a:endParaRPr>
          </a:p>
        </p:txBody>
      </p:sp>
    </p:spTree>
    <p:extLst>
      <p:ext uri="{BB962C8B-B14F-4D97-AF65-F5344CB8AC3E}">
        <p14:creationId xmlns:p14="http://schemas.microsoft.com/office/powerpoint/2010/main" val="1963514919"/>
      </p:ext>
    </p:extLst>
  </p:cSld>
  <p:clrMapOvr>
    <a:masterClrMapping/>
  </p:clrMapOvr>
  <p:transition spd="med">
    <p:checker dir="vert"/>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908720"/>
            <a:ext cx="857462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solidFill>
                  <a:srgbClr val="FF0000"/>
                </a:solidFill>
              </a:rPr>
              <a:t>Cumhuriyet Dönemi Türk Edebiyatında “toplumcu gerçekçi” bir anlayışla yazan sanatçılar şunlardır</a:t>
            </a:r>
            <a:r>
              <a:rPr lang="tr-TR" sz="2800" dirty="0" smtClean="0">
                <a:solidFill>
                  <a:srgbClr val="FF0000"/>
                </a:solidFill>
              </a:rPr>
              <a:t>:</a:t>
            </a:r>
          </a:p>
          <a:p>
            <a:pPr fontAlgn="base"/>
            <a:endParaRPr lang="en-US" sz="2800" dirty="0"/>
          </a:p>
          <a:p>
            <a:pPr marL="457200" lvl="0" indent="-457200" fontAlgn="base">
              <a:buFont typeface="Arial" panose="020B0604020202020204" pitchFamily="34" charset="0"/>
              <a:buChar char="•"/>
            </a:pPr>
            <a:r>
              <a:rPr lang="tr-TR" sz="2800" dirty="0"/>
              <a:t>Kemal Tahir</a:t>
            </a:r>
            <a:endParaRPr lang="en-US" sz="2800" dirty="0"/>
          </a:p>
          <a:p>
            <a:pPr marL="457200" lvl="0" indent="-457200" fontAlgn="base">
              <a:buFont typeface="Arial" panose="020B0604020202020204" pitchFamily="34" charset="0"/>
              <a:buChar char="•"/>
            </a:pPr>
            <a:r>
              <a:rPr lang="tr-TR" sz="2800" dirty="0"/>
              <a:t>Orhan Kemal</a:t>
            </a:r>
            <a:endParaRPr lang="en-US" sz="2800" dirty="0"/>
          </a:p>
          <a:p>
            <a:pPr marL="457200" lvl="0" indent="-457200" fontAlgn="base">
              <a:buFont typeface="Arial" panose="020B0604020202020204" pitchFamily="34" charset="0"/>
              <a:buChar char="•"/>
            </a:pPr>
            <a:r>
              <a:rPr lang="tr-TR" sz="2800" dirty="0"/>
              <a:t>Yaşar Kemal</a:t>
            </a:r>
            <a:endParaRPr lang="en-US" sz="2800" dirty="0"/>
          </a:p>
          <a:p>
            <a:pPr marL="457200" lvl="0" indent="-457200" fontAlgn="base">
              <a:buFont typeface="Arial" panose="020B0604020202020204" pitchFamily="34" charset="0"/>
              <a:buChar char="•"/>
            </a:pPr>
            <a:r>
              <a:rPr lang="tr-TR" sz="2800" dirty="0"/>
              <a:t>Talip Apaydın</a:t>
            </a:r>
            <a:endParaRPr lang="en-US" sz="2800" dirty="0"/>
          </a:p>
          <a:p>
            <a:pPr marL="457200" lvl="0" indent="-457200" fontAlgn="base">
              <a:buFont typeface="Arial" panose="020B0604020202020204" pitchFamily="34" charset="0"/>
              <a:buChar char="•"/>
            </a:pPr>
            <a:r>
              <a:rPr lang="tr-TR" sz="2800" dirty="0"/>
              <a:t>Sabahattin Ali</a:t>
            </a:r>
            <a:endParaRPr lang="en-US" sz="2800" dirty="0"/>
          </a:p>
          <a:p>
            <a:pPr marL="457200" lvl="0" indent="-457200" fontAlgn="base">
              <a:buFont typeface="Arial" panose="020B0604020202020204" pitchFamily="34" charset="0"/>
              <a:buChar char="•"/>
            </a:pPr>
            <a:r>
              <a:rPr lang="tr-TR" sz="2800" dirty="0"/>
              <a:t>Fakir Baykurt</a:t>
            </a:r>
            <a:endParaRPr lang="en-US" sz="2800" dirty="0"/>
          </a:p>
          <a:p>
            <a:pPr marL="457200" lvl="0" indent="-457200" fontAlgn="base">
              <a:buFont typeface="Arial" panose="020B0604020202020204" pitchFamily="34" charset="0"/>
              <a:buChar char="•"/>
            </a:pPr>
            <a:r>
              <a:rPr lang="tr-TR" sz="2800" dirty="0"/>
              <a:t>Sadri Ertem</a:t>
            </a:r>
            <a:endParaRPr lang="en-US" sz="2800" dirty="0"/>
          </a:p>
        </p:txBody>
      </p:sp>
    </p:spTree>
    <p:extLst>
      <p:ext uri="{BB962C8B-B14F-4D97-AF65-F5344CB8AC3E}">
        <p14:creationId xmlns:p14="http://schemas.microsoft.com/office/powerpoint/2010/main" val="3256668039"/>
      </p:ext>
    </p:extLst>
  </p:cSld>
  <p:clrMapOvr>
    <a:masterClrMapping/>
  </p:clrMapOvr>
  <p:transition spd="med">
    <p:checker dir="vert"/>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759470"/>
            <a:ext cx="871864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t>Yukarıda adları verilen sanatçıların çoğu,1930’lu yıllardan itibaren köylüden, işçiden, dar geiirliden söz etmeye başlamıştır. Sözgelişi Sadri Ertem ilk kez işçilerin sorunlarını dile getiren romanlar yazmıştır. Köy Enstitüleri’ni bitiren öğretmen kökenli yazarlar (Fakir Baykurt, Talip Apaydın) Anadolu köyünü ve köylü sorunlarını geniş ölçüde edebiyata taşımıştır</a:t>
            </a:r>
            <a:r>
              <a:rPr lang="tr-TR" sz="2800" dirty="0" smtClean="0"/>
              <a:t>.</a:t>
            </a:r>
          </a:p>
          <a:p>
            <a:pPr fontAlgn="base"/>
            <a:endParaRPr lang="en-US" sz="2800" dirty="0"/>
          </a:p>
          <a:p>
            <a:pPr fontAlgn="base"/>
            <a:r>
              <a:rPr lang="tr-TR" sz="2800" dirty="0"/>
              <a:t>Toplumcu gerçekçi yazarlar, toplumdaki düzensizlik ve çatışmalar ile köy gibi küçük yerleşim yerlerinin sorunları üzerinde yoğunlaşmışlar; eserlerini ağa-köylü</a:t>
            </a:r>
            <a:r>
              <a:rPr lang="tr-TR" sz="2800" dirty="0" smtClean="0"/>
              <a:t>,</a:t>
            </a:r>
            <a:endParaRPr lang="en-US" sz="2800" dirty="0"/>
          </a:p>
        </p:txBody>
      </p:sp>
    </p:spTree>
    <p:extLst>
      <p:ext uri="{BB962C8B-B14F-4D97-AF65-F5344CB8AC3E}">
        <p14:creationId xmlns:p14="http://schemas.microsoft.com/office/powerpoint/2010/main" val="3534409115"/>
      </p:ext>
    </p:extLst>
  </p:cSld>
  <p:clrMapOvr>
    <a:masterClrMapping/>
  </p:clrMapOvr>
  <p:transition spd="med">
    <p:checker dir="vert"/>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548680"/>
            <a:ext cx="8574627"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t> öğretmen-imam, halk-yönetici, zengin-fakir, güçlü-güçsüz, aydın-cahil gibi belirgin farklılıklar üzerine kurmuşlardır. </a:t>
            </a:r>
            <a:endParaRPr lang="tr-TR" sz="2800" dirty="0" smtClean="0"/>
          </a:p>
          <a:p>
            <a:pPr fontAlgn="base"/>
            <a:endParaRPr lang="en-US" sz="2800" dirty="0"/>
          </a:p>
          <a:p>
            <a:pPr fontAlgn="base"/>
            <a:r>
              <a:rPr lang="tr-TR" sz="2800" dirty="0" smtClean="0"/>
              <a:t>Toplumcu-gerçekçi </a:t>
            </a:r>
            <a:r>
              <a:rPr lang="tr-TR" sz="2800" dirty="0"/>
              <a:t>yazarların bir kısmı, kimi eserlerinde ideolojik bir kurguyu esas almışlar, kendi görüşlerinin doğruluğunu kanıtlamak için çaba göstermişlerdir. Yani sanat eserini bir ideolojiyi benimsetmede “araç” olarak kullanmışlardır. Halkı aydınlatmak düşüncesi ile bazı yazarlar, bazı bölgeleri özellikle konu olarak seçmişlerdir. Bu dönem roman ve hikâyesinde olay örgüsü, İnsana özgü bir gerçekliği ifade etmek üzere düzenlenmiştir.</a:t>
            </a:r>
            <a:endParaRPr lang="en-US" sz="2800" dirty="0"/>
          </a:p>
        </p:txBody>
      </p:sp>
    </p:spTree>
    <p:extLst>
      <p:ext uri="{BB962C8B-B14F-4D97-AF65-F5344CB8AC3E}">
        <p14:creationId xmlns:p14="http://schemas.microsoft.com/office/powerpoint/2010/main" val="3171717940"/>
      </p:ext>
    </p:extLst>
  </p:cSld>
  <p:clrMapOvr>
    <a:masterClrMapping/>
  </p:clrMapOvr>
  <p:transition spd="med">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9" y="692698"/>
            <a:ext cx="864096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b="0" dirty="0" smtClean="0">
                <a:latin typeface="Times New Roman" pitchFamily="18" charset="0"/>
                <a:cs typeface="Times New Roman" pitchFamily="18" charset="0"/>
              </a:rPr>
              <a:t>Bu </a:t>
            </a:r>
            <a:r>
              <a:rPr lang="tr-TR" sz="2800" b="0" dirty="0">
                <a:latin typeface="Times New Roman" pitchFamily="18" charset="0"/>
                <a:cs typeface="Times New Roman" pitchFamily="18" charset="0"/>
              </a:rPr>
              <a:t>dönem hikâye ve romanları teknik açıdan kusurlu bir görünüme sahiptir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b="0" dirty="0">
                <a:latin typeface="Times New Roman" pitchFamily="18" charset="0"/>
                <a:cs typeface="Times New Roman" pitchFamily="18" charset="0"/>
              </a:rPr>
              <a:t>Özellikle romanlardaki psikolojik tahliller oldukça başarılıdır</a:t>
            </a:r>
            <a:r>
              <a:rPr lang="tr-TR" sz="2800" b="0" dirty="0" smtClean="0">
                <a:latin typeface="Times New Roman" pitchFamily="18" charset="0"/>
                <a:cs typeface="Times New Roman" pitchFamily="18" charset="0"/>
              </a:rPr>
              <a:t>.</a:t>
            </a:r>
          </a:p>
          <a:p>
            <a:pPr lvl="0" fontAlgn="base"/>
            <a:endParaRPr lang="tr-TR" sz="2800" b="0" dirty="0" smtClean="0">
              <a:latin typeface="Times New Roman" pitchFamily="18" charset="0"/>
              <a:cs typeface="Times New Roman" pitchFamily="18" charset="0"/>
            </a:endParaRPr>
          </a:p>
          <a:p>
            <a:pPr marL="457200" lvl="0" indent="-457200" fontAlgn="base">
              <a:buFont typeface="Arial" pitchFamily="34" charset="0"/>
              <a:buChar char="•"/>
            </a:pPr>
            <a:r>
              <a:rPr lang="tr-TR" sz="2800" b="0" dirty="0">
                <a:latin typeface="Times New Roman" pitchFamily="18" charset="0"/>
                <a:cs typeface="Times New Roman" pitchFamily="18" charset="0"/>
              </a:rPr>
              <a:t>Hikâye ve romanlar ağır ve süslü bir dille yazılmış, yer yer yapmacıklığa düşülmüştür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b="0" dirty="0" err="1">
                <a:latin typeface="Times New Roman" pitchFamily="18" charset="0"/>
                <a:cs typeface="Times New Roman" pitchFamily="18" charset="0"/>
              </a:rPr>
              <a:t>Maupassant</a:t>
            </a:r>
            <a:r>
              <a:rPr lang="tr-TR" sz="2800" b="0" dirty="0">
                <a:latin typeface="Times New Roman" pitchFamily="18" charset="0"/>
                <a:cs typeface="Times New Roman" pitchFamily="18" charset="0"/>
              </a:rPr>
              <a:t> tarzı dediğimiz olay öyküsü örnek alınarak eserler yazılmıştır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b="0" dirty="0">
                <a:latin typeface="Times New Roman" pitchFamily="18" charset="0"/>
                <a:cs typeface="Times New Roman" pitchFamily="18" charset="0"/>
              </a:rPr>
              <a:t>Realizm ve Natüralizmden etkilenilmiştir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4081578637"/>
      </p:ext>
    </p:extLst>
  </p:cSld>
  <p:clrMapOvr>
    <a:masterClrMapping/>
  </p:clrMapOvr>
  <p:transition spd="med">
    <p:checker dir="vert"/>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72806" y="2060848"/>
            <a:ext cx="86711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t>1928 </a:t>
            </a:r>
            <a:r>
              <a:rPr lang="tr-TR" sz="2800" dirty="0"/>
              <a:t>yılında ortaya çıkan bu topluluk, şiir ve yazılarını “Yedi Meşale” adlı kitapta toplamışlardır. Türkiye’de Cumhuriyet döneminde “sanat sanat içindir” deyip öz şiir anlayışını benimseyen ilk grup Yedi Meşaleciler’dir. Bunlara göre şiir hiçbir fikir ve ideolojinin hizmetinde kullanılamazdı. Gerçek şiir, sanat için yazılan, samimi ve yenilik dolu olan şiirdir.</a:t>
            </a:r>
            <a:endParaRPr lang="en-US" sz="2800" dirty="0"/>
          </a:p>
          <a:p>
            <a:r>
              <a:rPr lang="tr-TR" sz="2800" dirty="0"/>
              <a:t> </a:t>
            </a:r>
            <a:endParaRPr lang="en-US" sz="2800" dirty="0"/>
          </a:p>
        </p:txBody>
      </p:sp>
      <p:sp>
        <p:nvSpPr>
          <p:cNvPr id="3" name="Rectangle 2"/>
          <p:cNvSpPr txBox="1">
            <a:spLocks noChangeArrowheads="1"/>
          </p:cNvSpPr>
          <p:nvPr/>
        </p:nvSpPr>
        <p:spPr bwMode="auto">
          <a:xfrm>
            <a:off x="698685" y="719137"/>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rPr>
              <a:t>YEDİ MEŞALECİLER (TOPLULUĞU)</a:t>
            </a:r>
            <a:endParaRPr lang="en-US" sz="3200" dirty="0">
              <a:solidFill>
                <a:srgbClr val="FF0000"/>
              </a:solidFill>
            </a:endParaRPr>
          </a:p>
        </p:txBody>
      </p:sp>
    </p:spTree>
    <p:extLst>
      <p:ext uri="{BB962C8B-B14F-4D97-AF65-F5344CB8AC3E}">
        <p14:creationId xmlns:p14="http://schemas.microsoft.com/office/powerpoint/2010/main" val="3664015971"/>
      </p:ext>
    </p:extLst>
  </p:cSld>
  <p:clrMapOvr>
    <a:masterClrMapping/>
  </p:clrMapOvr>
  <p:transition spd="med">
    <p:checker dir="vert"/>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79512" y="2271648"/>
            <a:ext cx="910324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a:t>Sanat, sanat için olmalıdır.</a:t>
            </a:r>
            <a:endParaRPr lang="en-US" sz="2800" dirty="0"/>
          </a:p>
          <a:p>
            <a:pPr marL="457200" lvl="0" indent="-457200">
              <a:buFont typeface="Arial" panose="020B0604020202020204" pitchFamily="34" charset="0"/>
              <a:buChar char="•"/>
            </a:pPr>
            <a:r>
              <a:rPr lang="tr-TR" sz="2800" dirty="0"/>
              <a:t>Edebiyatta taklitten kaçınılmalı, daima yenilik, içtenlik, canlılık aranmalıdır.</a:t>
            </a:r>
            <a:endParaRPr lang="en-US" sz="2800" dirty="0"/>
          </a:p>
          <a:p>
            <a:pPr marL="457200" lvl="0" indent="-457200">
              <a:buFont typeface="Arial" panose="020B0604020202020204" pitchFamily="34" charset="0"/>
              <a:buChar char="•"/>
            </a:pPr>
            <a:r>
              <a:rPr lang="tr-TR" sz="2800" dirty="0"/>
              <a:t>Batılı ilkelerle sanat yapılmalı, geleneksel temalar yerine yeni temalar bulunmalıdır.</a:t>
            </a:r>
            <a:endParaRPr lang="en-US" sz="2800" dirty="0"/>
          </a:p>
          <a:p>
            <a:pPr marL="457200" lvl="0" indent="-457200">
              <a:buFont typeface="Arial" panose="020B0604020202020204" pitchFamily="34" charset="0"/>
              <a:buChar char="•"/>
            </a:pPr>
            <a:r>
              <a:rPr lang="tr-TR" sz="2800" dirty="0"/>
              <a:t>Şiirde konu zenginliği sağlamak için hayalden yararlanılmalıdır.</a:t>
            </a:r>
            <a:endParaRPr lang="en-US" sz="2800" dirty="0"/>
          </a:p>
          <a:p>
            <a:pPr marL="457200" lvl="0" indent="-457200">
              <a:buFont typeface="Arial" panose="020B0604020202020204" pitchFamily="34" charset="0"/>
              <a:buChar char="•"/>
            </a:pPr>
            <a:r>
              <a:rPr lang="tr-TR" sz="2800" dirty="0" smtClean="0"/>
              <a:t>Şiirde hece ölçüsünü kullanmışlardır.</a:t>
            </a:r>
          </a:p>
        </p:txBody>
      </p:sp>
      <p:sp>
        <p:nvSpPr>
          <p:cNvPr id="3" name="Rectangle 2"/>
          <p:cNvSpPr txBox="1">
            <a:spLocks noChangeArrowheads="1"/>
          </p:cNvSpPr>
          <p:nvPr/>
        </p:nvSpPr>
        <p:spPr bwMode="auto">
          <a:xfrm>
            <a:off x="819122" y="332656"/>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rPr>
              <a:t>YEDİ MEŞALECİLRİN ÖZELLİKLERİ:</a:t>
            </a:r>
            <a:endParaRPr lang="en-US" sz="3200" dirty="0">
              <a:solidFill>
                <a:srgbClr val="FF0000"/>
              </a:solidFill>
            </a:endParaRPr>
          </a:p>
        </p:txBody>
      </p:sp>
    </p:spTree>
    <p:extLst>
      <p:ext uri="{BB962C8B-B14F-4D97-AF65-F5344CB8AC3E}">
        <p14:creationId xmlns:p14="http://schemas.microsoft.com/office/powerpoint/2010/main" val="1971715411"/>
      </p:ext>
    </p:extLst>
  </p:cSld>
  <p:clrMapOvr>
    <a:masterClrMapping/>
  </p:clrMapOvr>
  <p:transition spd="med">
    <p:checker dir="vert"/>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79512" y="2056204"/>
            <a:ext cx="910324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endParaRPr lang="tr-TR" sz="2800" dirty="0" smtClean="0"/>
          </a:p>
          <a:p>
            <a:pPr marL="457200" lvl="0" indent="-457200">
              <a:buFont typeface="Arial" panose="020B0604020202020204" pitchFamily="34" charset="0"/>
              <a:buChar char="•"/>
            </a:pPr>
            <a:r>
              <a:rPr lang="tr-TR" sz="2800" dirty="0"/>
              <a:t>Çarpıcı imge ve benzetmelerle zenginleştirdikleri şiirleri, ustalıkla yapılmış birer tablo değeri taşır.</a:t>
            </a:r>
            <a:endParaRPr lang="en-US" sz="2800" dirty="0"/>
          </a:p>
          <a:p>
            <a:pPr marL="457200" lvl="0" indent="-457200">
              <a:buFont typeface="Arial" panose="020B0604020202020204" pitchFamily="34" charset="0"/>
              <a:buChar char="•"/>
            </a:pPr>
            <a:r>
              <a:rPr lang="tr-TR" sz="2800" dirty="0"/>
              <a:t>Fransız sembolistlerin etkisinde kalmışlardır.</a:t>
            </a:r>
            <a:endParaRPr lang="en-US" sz="2800" dirty="0"/>
          </a:p>
          <a:p>
            <a:pPr marL="457200" lvl="0" indent="-457200">
              <a:buFont typeface="Arial" panose="020B0604020202020204" pitchFamily="34" charset="0"/>
              <a:buChar char="•"/>
            </a:pPr>
            <a:r>
              <a:rPr lang="tr-TR" sz="2800" dirty="0"/>
              <a:t>Türk edebiyatında kısa süreli bir yankı uyandıran Yedi Meşaleciler, hedeflerine gerçekleştiremeden dağılmışlardır.</a:t>
            </a:r>
            <a:endParaRPr lang="en-US" sz="2800" dirty="0"/>
          </a:p>
          <a:p>
            <a:pPr marL="457200" lvl="0" indent="-457200">
              <a:buFont typeface="Arial" panose="020B0604020202020204" pitchFamily="34" charset="0"/>
              <a:buChar char="•"/>
            </a:pPr>
            <a:endParaRPr lang="tr-TR" sz="2800" dirty="0" smtClean="0"/>
          </a:p>
          <a:p>
            <a:pPr marL="457200" lvl="0" indent="-457200">
              <a:buFont typeface="Arial" panose="020B0604020202020204" pitchFamily="34" charset="0"/>
              <a:buChar char="•"/>
            </a:pPr>
            <a:endParaRPr lang="en-US" sz="2800" dirty="0"/>
          </a:p>
        </p:txBody>
      </p:sp>
      <p:sp>
        <p:nvSpPr>
          <p:cNvPr id="3" name="Rectangle 2"/>
          <p:cNvSpPr txBox="1">
            <a:spLocks noChangeArrowheads="1"/>
          </p:cNvSpPr>
          <p:nvPr/>
        </p:nvSpPr>
        <p:spPr bwMode="auto">
          <a:xfrm>
            <a:off x="819122" y="332656"/>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rPr>
              <a:t>YEDİ MEŞALECİLRİN ÖZELLİKLERİ:</a:t>
            </a:r>
            <a:endParaRPr lang="en-US" sz="3200" dirty="0">
              <a:solidFill>
                <a:srgbClr val="FF0000"/>
              </a:solidFill>
            </a:endParaRPr>
          </a:p>
        </p:txBody>
      </p:sp>
    </p:spTree>
    <p:extLst>
      <p:ext uri="{BB962C8B-B14F-4D97-AF65-F5344CB8AC3E}">
        <p14:creationId xmlns:p14="http://schemas.microsoft.com/office/powerpoint/2010/main" val="4139744061"/>
      </p:ext>
    </p:extLst>
  </p:cSld>
  <p:clrMapOvr>
    <a:masterClrMapping/>
  </p:clrMapOvr>
  <p:transition spd="med">
    <p:checker dir="vert"/>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79512" y="2056206"/>
            <a:ext cx="910324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SABRİ ESAD SİYAVUŞGİL (1907-1968</a:t>
            </a:r>
            <a:r>
              <a:rPr lang="tr-TR" sz="2800" dirty="0" smtClean="0">
                <a:solidFill>
                  <a:srgbClr val="0000FF"/>
                </a:solidFill>
              </a:rPr>
              <a:t>)</a:t>
            </a:r>
          </a:p>
          <a:p>
            <a:endParaRPr lang="en-US" sz="2800" dirty="0"/>
          </a:p>
          <a:p>
            <a:r>
              <a:rPr lang="tr-TR" sz="2800" dirty="0"/>
              <a:t>İlgi çeken ev içi eşya ve tasvirlerinden sonra özellikle çevirileri ve edebiyatı yakından takip eden denemeleriyle edebiyatla olan bağlantısını sürdürdü. Psikoloji profesörü olarak ilmi çalışmalara kendisini verdi Şiirlerini </a:t>
            </a:r>
            <a:r>
              <a:rPr lang="tr-TR" sz="2800" i="1" dirty="0"/>
              <a:t>Odalar ve Sofalar</a:t>
            </a:r>
            <a:r>
              <a:rPr lang="tr-TR" sz="2800" dirty="0"/>
              <a:t> adlı kitapta topladı.</a:t>
            </a:r>
            <a:endParaRPr lang="en-US" sz="2800" dirty="0"/>
          </a:p>
          <a:p>
            <a:pPr lvl="0"/>
            <a:endParaRPr lang="tr-TR" sz="2800" dirty="0" smtClean="0"/>
          </a:p>
          <a:p>
            <a:pPr marL="457200" lvl="0" indent="-457200">
              <a:buFont typeface="Arial" panose="020B0604020202020204" pitchFamily="34" charset="0"/>
              <a:buChar char="•"/>
            </a:pPr>
            <a:endParaRPr lang="en-US" sz="2800" dirty="0"/>
          </a:p>
        </p:txBody>
      </p:sp>
      <p:sp>
        <p:nvSpPr>
          <p:cNvPr id="3" name="Rectangle 2"/>
          <p:cNvSpPr txBox="1">
            <a:spLocks noChangeArrowheads="1"/>
          </p:cNvSpPr>
          <p:nvPr/>
        </p:nvSpPr>
        <p:spPr bwMode="auto">
          <a:xfrm>
            <a:off x="770693" y="764704"/>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YEDİ MEŞALECİLER </a:t>
            </a:r>
            <a:endParaRPr lang="tr-TR" sz="2800" dirty="0" smtClean="0">
              <a:solidFill>
                <a:srgbClr val="FF0000"/>
              </a:solidFill>
            </a:endParaRPr>
          </a:p>
          <a:p>
            <a:pPr algn="ctr"/>
            <a:r>
              <a:rPr lang="tr-TR" sz="2800" dirty="0" smtClean="0">
                <a:solidFill>
                  <a:srgbClr val="FF0000"/>
                </a:solidFill>
              </a:rPr>
              <a:t>TOPLULUĞUN </a:t>
            </a:r>
            <a:r>
              <a:rPr lang="tr-TR" sz="2800" dirty="0">
                <a:solidFill>
                  <a:srgbClr val="FF0000"/>
                </a:solidFill>
              </a:rPr>
              <a:t>SANAÇTILARI</a:t>
            </a:r>
            <a:endParaRPr lang="en-US" sz="2800" dirty="0">
              <a:solidFill>
                <a:srgbClr val="FF0000"/>
              </a:solidFill>
            </a:endParaRPr>
          </a:p>
        </p:txBody>
      </p:sp>
    </p:spTree>
    <p:extLst>
      <p:ext uri="{BB962C8B-B14F-4D97-AF65-F5344CB8AC3E}">
        <p14:creationId xmlns:p14="http://schemas.microsoft.com/office/powerpoint/2010/main" val="3078228392"/>
      </p:ext>
    </p:extLst>
  </p:cSld>
  <p:clrMapOvr>
    <a:masterClrMapping/>
  </p:clrMapOvr>
  <p:transition spd="med">
    <p:checker dir="vert"/>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74649" y="1916832"/>
            <a:ext cx="871296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YAŞAR NABİ NAYIR (1908-1981</a:t>
            </a:r>
            <a:r>
              <a:rPr lang="tr-TR" sz="2800" dirty="0" smtClean="0">
                <a:solidFill>
                  <a:srgbClr val="0000FF"/>
                </a:solidFill>
              </a:rPr>
              <a:t>)</a:t>
            </a:r>
          </a:p>
          <a:p>
            <a:endParaRPr lang="en-US" sz="2800" dirty="0"/>
          </a:p>
          <a:p>
            <a:r>
              <a:rPr lang="tr-TR" sz="2800" dirty="0"/>
              <a:t>Şiirlerini </a:t>
            </a:r>
            <a:r>
              <a:rPr lang="tr-TR" sz="2800" i="1" dirty="0"/>
              <a:t>Kahramanlar</a:t>
            </a:r>
            <a:r>
              <a:rPr lang="tr-TR" sz="2800" dirty="0"/>
              <a:t> ve </a:t>
            </a:r>
            <a:r>
              <a:rPr lang="tr-TR" sz="2800" i="1" dirty="0"/>
              <a:t>Onar Mısra</a:t>
            </a:r>
            <a:r>
              <a:rPr lang="tr-TR" sz="2800" dirty="0"/>
              <a:t> adlı kitaplarda topladı ve diğer edebiyat türlerinde eserler verdi. 1933 yılında çıkarmaya başladığı </a:t>
            </a:r>
            <a:r>
              <a:rPr lang="tr-TR" sz="2800" i="1" dirty="0"/>
              <a:t>Varlık</a:t>
            </a:r>
            <a:r>
              <a:rPr lang="tr-TR" sz="2800" dirty="0"/>
              <a:t> dergisini ömür boyu devam ettirdi. Bu dergi Türk edebiyatının gelişmesinde, yeni kabiliyetlerin yetişmesinde ve tanıtılmasında önemli rol oynadı. Ayrıca Varlık yayınlarıyla da bir edebiyat kütüphanesi kurdu. </a:t>
            </a:r>
            <a:endParaRPr lang="en-US" sz="2800" dirty="0"/>
          </a:p>
          <a:p>
            <a:pPr lvl="0"/>
            <a:endParaRPr lang="tr-TR" sz="2800" dirty="0" smtClean="0"/>
          </a:p>
          <a:p>
            <a:pPr marL="457200" lvl="0" indent="-457200">
              <a:buFont typeface="Arial" panose="020B0604020202020204" pitchFamily="34" charset="0"/>
              <a:buChar char="•"/>
            </a:pPr>
            <a:endParaRPr lang="en-US" sz="2800" dirty="0"/>
          </a:p>
        </p:txBody>
      </p:sp>
      <p:sp>
        <p:nvSpPr>
          <p:cNvPr id="3" name="Rectangle 2"/>
          <p:cNvSpPr txBox="1">
            <a:spLocks noChangeArrowheads="1"/>
          </p:cNvSpPr>
          <p:nvPr/>
        </p:nvSpPr>
        <p:spPr bwMode="auto">
          <a:xfrm>
            <a:off x="770693" y="764704"/>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YEDİ MEŞALECİLER </a:t>
            </a:r>
            <a:endParaRPr lang="tr-TR" sz="2800" dirty="0" smtClean="0">
              <a:solidFill>
                <a:srgbClr val="FF0000"/>
              </a:solidFill>
            </a:endParaRPr>
          </a:p>
          <a:p>
            <a:pPr algn="ctr"/>
            <a:r>
              <a:rPr lang="tr-TR" sz="2800" dirty="0" smtClean="0">
                <a:solidFill>
                  <a:srgbClr val="FF0000"/>
                </a:solidFill>
              </a:rPr>
              <a:t>TOPLULUĞUN </a:t>
            </a:r>
            <a:r>
              <a:rPr lang="tr-TR" sz="2800" dirty="0">
                <a:solidFill>
                  <a:srgbClr val="FF0000"/>
                </a:solidFill>
              </a:rPr>
              <a:t>SANAÇTILARI</a:t>
            </a:r>
            <a:endParaRPr lang="en-US" sz="2800" dirty="0">
              <a:solidFill>
                <a:srgbClr val="FF0000"/>
              </a:solidFill>
            </a:endParaRPr>
          </a:p>
        </p:txBody>
      </p:sp>
    </p:spTree>
    <p:extLst>
      <p:ext uri="{BB962C8B-B14F-4D97-AF65-F5344CB8AC3E}">
        <p14:creationId xmlns:p14="http://schemas.microsoft.com/office/powerpoint/2010/main" val="1204375370"/>
      </p:ext>
    </p:extLst>
  </p:cSld>
  <p:clrMapOvr>
    <a:masterClrMapping/>
  </p:clrMapOvr>
  <p:transition spd="med">
    <p:checker dir="vert"/>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74649" y="2209221"/>
            <a:ext cx="8712968"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VASFİ MAHİR KOCATÜRK (1907-1961)</a:t>
            </a:r>
            <a:endParaRPr lang="en-US" sz="2800" dirty="0">
              <a:solidFill>
                <a:srgbClr val="0000FF"/>
              </a:solidFill>
            </a:endParaRPr>
          </a:p>
          <a:p>
            <a:r>
              <a:rPr lang="tr-TR" sz="2800" dirty="0"/>
              <a:t>Şiirlerini </a:t>
            </a:r>
            <a:r>
              <a:rPr lang="tr-TR" sz="2800" i="1" dirty="0"/>
              <a:t>Tunç Sesleri, Geçmiş Geceler, Bizim Türküler, Ergenekon</a:t>
            </a:r>
            <a:r>
              <a:rPr lang="tr-TR" sz="2800" dirty="0"/>
              <a:t> adlı kitaplarda topladı. Asıl çalışmasını edebiyat tarihi ve incelemesine ayırdı. </a:t>
            </a:r>
            <a:endParaRPr lang="en-US" sz="2800" dirty="0"/>
          </a:p>
          <a:p>
            <a:r>
              <a:rPr lang="tr-TR" sz="2800" dirty="0"/>
              <a:t> </a:t>
            </a:r>
            <a:endParaRPr lang="en-US" sz="2800" dirty="0"/>
          </a:p>
          <a:p>
            <a:r>
              <a:rPr lang="tr-TR" sz="2800" dirty="0">
                <a:solidFill>
                  <a:srgbClr val="0000FF"/>
                </a:solidFill>
              </a:rPr>
              <a:t>CEVDET KUDRET SOLOK (1907-1992)</a:t>
            </a:r>
            <a:endParaRPr lang="en-US" sz="2800" dirty="0">
              <a:solidFill>
                <a:srgbClr val="0000FF"/>
              </a:solidFill>
            </a:endParaRPr>
          </a:p>
          <a:p>
            <a:r>
              <a:rPr lang="tr-TR" sz="2800" i="1" dirty="0"/>
              <a:t>Birinci Perde</a:t>
            </a:r>
            <a:r>
              <a:rPr lang="tr-TR" sz="2800" dirty="0"/>
              <a:t> adlı kitabında şiirlerini topladı. Roman ve tiyatro türlerinde de eser veren Cevdet Kudret, okul kitapları ve edebiyat tarihimizle ilgili ciddi eserler yazdı.</a:t>
            </a:r>
            <a:endParaRPr lang="en-US" sz="2800" dirty="0"/>
          </a:p>
          <a:p>
            <a:r>
              <a:rPr lang="tr-TR" dirty="0"/>
              <a:t> </a:t>
            </a:r>
            <a:endParaRPr lang="en-US" dirty="0"/>
          </a:p>
        </p:txBody>
      </p:sp>
      <p:sp>
        <p:nvSpPr>
          <p:cNvPr id="3" name="Rectangle 2"/>
          <p:cNvSpPr txBox="1">
            <a:spLocks noChangeArrowheads="1"/>
          </p:cNvSpPr>
          <p:nvPr/>
        </p:nvSpPr>
        <p:spPr bwMode="auto">
          <a:xfrm>
            <a:off x="770693" y="764704"/>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YEDİ MEŞALECİLER </a:t>
            </a:r>
            <a:endParaRPr lang="tr-TR" sz="2800" dirty="0" smtClean="0">
              <a:solidFill>
                <a:srgbClr val="FF0000"/>
              </a:solidFill>
            </a:endParaRPr>
          </a:p>
          <a:p>
            <a:pPr algn="ctr"/>
            <a:r>
              <a:rPr lang="tr-TR" sz="2800" dirty="0" smtClean="0">
                <a:solidFill>
                  <a:srgbClr val="FF0000"/>
                </a:solidFill>
              </a:rPr>
              <a:t>TOPLULUĞUN </a:t>
            </a:r>
            <a:r>
              <a:rPr lang="tr-TR" sz="2800" dirty="0">
                <a:solidFill>
                  <a:srgbClr val="FF0000"/>
                </a:solidFill>
              </a:rPr>
              <a:t>SANAÇTILARI</a:t>
            </a:r>
            <a:endParaRPr lang="en-US" sz="2800" dirty="0">
              <a:solidFill>
                <a:srgbClr val="FF0000"/>
              </a:solidFill>
            </a:endParaRPr>
          </a:p>
        </p:txBody>
      </p:sp>
    </p:spTree>
    <p:extLst>
      <p:ext uri="{BB962C8B-B14F-4D97-AF65-F5344CB8AC3E}">
        <p14:creationId xmlns:p14="http://schemas.microsoft.com/office/powerpoint/2010/main" val="3702133781"/>
      </p:ext>
    </p:extLst>
  </p:cSld>
  <p:clrMapOvr>
    <a:masterClrMapping/>
  </p:clrMapOvr>
  <p:transition spd="med">
    <p:checker dir="vert"/>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56927" y="1700227"/>
            <a:ext cx="8316924"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KENAN HULUSİ KORAY (1906-1944</a:t>
            </a:r>
            <a:r>
              <a:rPr lang="tr-TR" sz="2800" dirty="0" smtClean="0">
                <a:solidFill>
                  <a:srgbClr val="0000FF"/>
                </a:solidFill>
              </a:rPr>
              <a:t>)</a:t>
            </a:r>
          </a:p>
          <a:p>
            <a:endParaRPr lang="en-US" sz="2800" dirty="0"/>
          </a:p>
          <a:p>
            <a:r>
              <a:rPr lang="tr-TR" sz="2800" dirty="0"/>
              <a:t>İçlerindeki tek hikâye yazardır. Yaşadığı sürede beş hikâye </a:t>
            </a:r>
            <a:r>
              <a:rPr lang="tr-TR" sz="2800" dirty="0" smtClean="0"/>
              <a:t>kitabı </a:t>
            </a:r>
            <a:r>
              <a:rPr lang="tr-TR" sz="2800" smtClean="0"/>
              <a:t>yayınlamış,</a:t>
            </a:r>
            <a:r>
              <a:rPr lang="tr-TR" sz="2800" i="1" smtClean="0"/>
              <a:t>“</a:t>
            </a:r>
            <a:r>
              <a:rPr lang="tr-TR" sz="2800" i="1"/>
              <a:t>Osmanoflar</a:t>
            </a:r>
            <a:r>
              <a:rPr lang="tr-TR" sz="2800" i="1" smtClean="0"/>
              <a:t>”</a:t>
            </a:r>
          </a:p>
          <a:p>
            <a:r>
              <a:rPr lang="tr-TR" sz="2800" dirty="0"/>
              <a:t> romanı ve kısa hikâyelerinin birçoğu gazete sayfalarında kaybolup gitmiştir. Gazeteciliğinin de etkisiyle küçük hikâye tarzını benimseyen sanatçı, Cumhuriyet döneminde korku türünde örnekler veren ilk hikâyecidir. Önemli hikâyeleri: </a:t>
            </a:r>
            <a:r>
              <a:rPr lang="tr-TR" sz="2800" i="1" dirty="0"/>
              <a:t>Bir Yudum Su, Osmanoflar, Bahar Hikâyeleri, Bir Otelde Yedi Kişi</a:t>
            </a:r>
            <a:r>
              <a:rPr lang="tr-TR" sz="2800" dirty="0"/>
              <a:t>.</a:t>
            </a:r>
            <a:endParaRPr lang="en-US" sz="2800" dirty="0"/>
          </a:p>
          <a:p>
            <a:r>
              <a:rPr lang="tr-TR" dirty="0"/>
              <a:t> </a:t>
            </a:r>
            <a:endParaRPr lang="en-US" dirty="0"/>
          </a:p>
        </p:txBody>
      </p:sp>
      <p:sp>
        <p:nvSpPr>
          <p:cNvPr id="3" name="Rectangle 2"/>
          <p:cNvSpPr txBox="1">
            <a:spLocks noChangeArrowheads="1"/>
          </p:cNvSpPr>
          <p:nvPr/>
        </p:nvSpPr>
        <p:spPr bwMode="auto">
          <a:xfrm>
            <a:off x="771049" y="332656"/>
            <a:ext cx="7920880"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YEDİ MEŞALECİLER </a:t>
            </a:r>
            <a:endParaRPr lang="tr-TR" sz="2800" dirty="0" smtClean="0">
              <a:solidFill>
                <a:srgbClr val="FF0000"/>
              </a:solidFill>
            </a:endParaRPr>
          </a:p>
          <a:p>
            <a:pPr algn="ctr"/>
            <a:r>
              <a:rPr lang="tr-TR" sz="2800" dirty="0" smtClean="0">
                <a:solidFill>
                  <a:srgbClr val="FF0000"/>
                </a:solidFill>
              </a:rPr>
              <a:t>TOPLULUĞUN </a:t>
            </a:r>
            <a:r>
              <a:rPr lang="tr-TR" sz="2800" dirty="0">
                <a:solidFill>
                  <a:srgbClr val="FF0000"/>
                </a:solidFill>
              </a:rPr>
              <a:t>SANAÇTILARI</a:t>
            </a:r>
            <a:endParaRPr lang="en-US" sz="2800" dirty="0">
              <a:solidFill>
                <a:srgbClr val="FF0000"/>
              </a:solidFill>
            </a:endParaRPr>
          </a:p>
        </p:txBody>
      </p:sp>
    </p:spTree>
    <p:extLst>
      <p:ext uri="{BB962C8B-B14F-4D97-AF65-F5344CB8AC3E}">
        <p14:creationId xmlns:p14="http://schemas.microsoft.com/office/powerpoint/2010/main" val="375340949"/>
      </p:ext>
    </p:extLst>
  </p:cSld>
  <p:clrMapOvr>
    <a:masterClrMapping/>
  </p:clrMapOvr>
  <p:transition spd="med">
    <p:checker dir="vert"/>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51520" y="1916832"/>
            <a:ext cx="864095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Serbest Nazım: </a:t>
            </a:r>
            <a:r>
              <a:rPr lang="tr-TR" sz="2800" dirty="0"/>
              <a:t>Genellikle ölçü ve kafiyeye bağlı bulunmayan, dizelerindeki hece sayısı değişik olan şiirlerdir. Servet-i Fünûn’dan sonra kullanılmaya başlanan bu nazım şekli günümüzde çok yaygınlaşmıştır. Ölçü ve kafiye şiire ahenk verir. Serbest nazımlarda ise bu ahenk aliterasyon ve asonanslarla sağlanır.</a:t>
            </a:r>
            <a:endParaRPr lang="en-US" sz="2800" dirty="0"/>
          </a:p>
          <a:p>
            <a:r>
              <a:rPr lang="tr-TR" sz="2800" dirty="0"/>
              <a:t> </a:t>
            </a:r>
            <a:endParaRPr lang="en-US" sz="2800" dirty="0"/>
          </a:p>
          <a:p>
            <a:r>
              <a:rPr lang="tr-TR" sz="2800" dirty="0"/>
              <a:t>Serbest nazmın, şairlerin kullanışlarına göre pek çok çeşitleri vardır. Bunun için de henüz belirginleşmiş bir kuralı yoktur.</a:t>
            </a:r>
            <a:endParaRPr lang="en-US" sz="2800" dirty="0"/>
          </a:p>
          <a:p>
            <a:r>
              <a:rPr lang="tr-TR" sz="2800" dirty="0"/>
              <a:t> </a:t>
            </a:r>
            <a:endParaRPr lang="en-US" sz="2800" dirty="0"/>
          </a:p>
        </p:txBody>
      </p:sp>
      <p:sp>
        <p:nvSpPr>
          <p:cNvPr id="3" name="Rectangle 2"/>
          <p:cNvSpPr txBox="1">
            <a:spLocks noChangeArrowheads="1"/>
          </p:cNvSpPr>
          <p:nvPr/>
        </p:nvSpPr>
        <p:spPr bwMode="auto">
          <a:xfrm>
            <a:off x="611559" y="777788"/>
            <a:ext cx="7920880" cy="113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en-US" sz="3200" dirty="0">
                <a:solidFill>
                  <a:srgbClr val="FF0000"/>
                </a:solidFill>
              </a:rPr>
              <a:t>SERBEST NAZIM VE </a:t>
            </a:r>
            <a:endParaRPr lang="en-US" sz="3200" dirty="0" smtClean="0">
              <a:solidFill>
                <a:srgbClr val="FF0000"/>
              </a:solidFill>
            </a:endParaRPr>
          </a:p>
          <a:p>
            <a:pPr algn="ctr"/>
            <a:r>
              <a:rPr lang="en-US" sz="3200" dirty="0" smtClean="0">
                <a:solidFill>
                  <a:srgbClr val="FF0000"/>
                </a:solidFill>
              </a:rPr>
              <a:t>TOPLUMCU </a:t>
            </a:r>
            <a:r>
              <a:rPr lang="tr-TR" sz="3200" dirty="0">
                <a:solidFill>
                  <a:srgbClr val="FF0000"/>
                </a:solidFill>
              </a:rPr>
              <a:t>ŞİİR (</a:t>
            </a:r>
            <a:r>
              <a:rPr lang="tr-TR" sz="3600" dirty="0">
                <a:solidFill>
                  <a:srgbClr val="FF0000"/>
                </a:solidFill>
              </a:rPr>
              <a:t>1920-1960)</a:t>
            </a:r>
            <a:endParaRPr lang="en-US" sz="3600" dirty="0">
              <a:solidFill>
                <a:srgbClr val="FF0000"/>
              </a:solidFill>
            </a:endParaRPr>
          </a:p>
        </p:txBody>
      </p:sp>
    </p:spTree>
    <p:extLst>
      <p:ext uri="{BB962C8B-B14F-4D97-AF65-F5344CB8AC3E}">
        <p14:creationId xmlns:p14="http://schemas.microsoft.com/office/powerpoint/2010/main" val="2660431287"/>
      </p:ext>
    </p:extLst>
  </p:cSld>
  <p:clrMapOvr>
    <a:masterClrMapping/>
  </p:clrMapOvr>
  <p:transition spd="med">
    <p:checker dir="vert"/>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610136"/>
            <a:ext cx="8640959"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Toplumcu Şiir: </a:t>
            </a:r>
            <a:r>
              <a:rPr lang="tr-TR" sz="2800" dirty="0"/>
              <a:t>Halkı ve halkın sorunlarını anlatan şiir türüdür. Nazım Hikmet ve Rıfat Ilgaz’ın şiirleri buna örnektir. Yirminci yüzyılın başlarında, neredeyse tüm dünyada eş zamanlı olarak gelişen siyasal ve toplumsal hareketlere bağlı olarak yeni bir edebiyat akımı doğar.</a:t>
            </a:r>
            <a:endParaRPr lang="en-US" sz="2800" dirty="0"/>
          </a:p>
          <a:p>
            <a:r>
              <a:rPr lang="tr-TR" sz="2800" dirty="0"/>
              <a:t> </a:t>
            </a:r>
            <a:endParaRPr lang="en-US" sz="2800" dirty="0"/>
          </a:p>
          <a:p>
            <a:r>
              <a:rPr lang="tr-TR" sz="2800" dirty="0"/>
              <a:t>Toplumsal gerçekçilik ya da sosyalist gerçekçilik adı verilen bu akım; şiirden, edebiyatın ve sanatın her alanına kadar geniş bir yelpazede etkisini gösterir. Emekçilerin sorunlarını, emek-sermaye çelişkisini ve yaşamsal kaygılarını konu alan bu akım, “toplum için sanat” görüşünü temsil eder.</a:t>
            </a:r>
            <a:endParaRPr lang="en-US" sz="2800" dirty="0"/>
          </a:p>
          <a:p>
            <a:r>
              <a:rPr lang="tr-TR" sz="3600" dirty="0"/>
              <a:t> </a:t>
            </a:r>
            <a:endParaRPr lang="en-US" sz="3600" dirty="0"/>
          </a:p>
        </p:txBody>
      </p:sp>
    </p:spTree>
    <p:extLst>
      <p:ext uri="{BB962C8B-B14F-4D97-AF65-F5344CB8AC3E}">
        <p14:creationId xmlns:p14="http://schemas.microsoft.com/office/powerpoint/2010/main" val="298541158"/>
      </p:ext>
    </p:extLst>
  </p:cSld>
  <p:clrMapOvr>
    <a:masterClrMapping/>
  </p:clrMapOvr>
  <p:transition spd="med">
    <p:checker dir="vert"/>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03041" y="2025908"/>
            <a:ext cx="86409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342900" lvl="0" indent="-342900">
              <a:buFont typeface="+mj-lt"/>
              <a:buAutoNum type="arabicParenR"/>
            </a:pPr>
            <a:r>
              <a:rPr lang="tr-TR" sz="2800" dirty="0"/>
              <a:t>Şiir tezlidir, savunulan bir görüş vardır ve bu görüş kendini şiirde belli eder.</a:t>
            </a:r>
            <a:endParaRPr lang="en-US" sz="2800" dirty="0"/>
          </a:p>
          <a:p>
            <a:pPr marL="342900" lvl="0" indent="-342900">
              <a:buFont typeface="+mj-lt"/>
              <a:buAutoNum type="arabicParenR"/>
            </a:pPr>
            <a:r>
              <a:rPr lang="tr-TR" sz="2800" dirty="0"/>
              <a:t>Şair, toplumun bir parçası olduğu için şiirlerini toplumsal bir kaygı ile yazmalıdır.</a:t>
            </a:r>
            <a:endParaRPr lang="en-US" sz="2800" dirty="0"/>
          </a:p>
          <a:p>
            <a:pPr marL="342900" lvl="0" indent="-342900">
              <a:buFont typeface="+mj-lt"/>
              <a:buAutoNum type="arabicParenR"/>
            </a:pPr>
            <a:r>
              <a:rPr lang="tr-TR" sz="2800" dirty="0"/>
              <a:t>Şair ancak toplum şiirleri yazarak kendini geliştirebilir. Bireysellikten önce kolektiflik vardır.</a:t>
            </a:r>
            <a:endParaRPr lang="en-US" sz="2800" dirty="0"/>
          </a:p>
          <a:p>
            <a:pPr marL="342900" lvl="0" indent="-342900">
              <a:buFont typeface="+mj-lt"/>
              <a:buAutoNum type="arabicParenR"/>
            </a:pPr>
            <a:r>
              <a:rPr lang="tr-TR" sz="2800" dirty="0"/>
              <a:t>Dilin harekete geçiren gücünden, etkisinden yararlanılmıştır.</a:t>
            </a:r>
            <a:endParaRPr lang="en-US" sz="2800" dirty="0"/>
          </a:p>
          <a:p>
            <a:pPr marL="342900" lvl="0" indent="-342900">
              <a:buFont typeface="+mj-lt"/>
              <a:buAutoNum type="arabicParenR"/>
            </a:pPr>
            <a:r>
              <a:rPr lang="tr-TR" sz="2800" dirty="0" smtClean="0"/>
              <a:t>Söylev üslubundan yararlanılmıştır.</a:t>
            </a:r>
            <a:endParaRPr lang="en-US" sz="2800" dirty="0" smtClean="0"/>
          </a:p>
          <a:p>
            <a:r>
              <a:rPr lang="tr-TR" sz="2800" dirty="0"/>
              <a:t> </a:t>
            </a:r>
            <a:endParaRPr lang="en-US" sz="2800" dirty="0"/>
          </a:p>
        </p:txBody>
      </p:sp>
      <p:sp>
        <p:nvSpPr>
          <p:cNvPr id="3" name="Rectangle 2"/>
          <p:cNvSpPr txBox="1">
            <a:spLocks noChangeArrowheads="1"/>
          </p:cNvSpPr>
          <p:nvPr/>
        </p:nvSpPr>
        <p:spPr bwMode="auto">
          <a:xfrm>
            <a:off x="611559" y="404664"/>
            <a:ext cx="7920880" cy="113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en-US" sz="3200" dirty="0">
                <a:solidFill>
                  <a:srgbClr val="FF0000"/>
                </a:solidFill>
              </a:rPr>
              <a:t>SERBEST NAZIM VE </a:t>
            </a:r>
            <a:endParaRPr lang="en-US" sz="3200" dirty="0" smtClean="0">
              <a:solidFill>
                <a:srgbClr val="FF0000"/>
              </a:solidFill>
            </a:endParaRPr>
          </a:p>
          <a:p>
            <a:pPr algn="ctr"/>
            <a:r>
              <a:rPr lang="en-US" sz="3200" dirty="0" smtClean="0">
                <a:solidFill>
                  <a:srgbClr val="FF0000"/>
                </a:solidFill>
              </a:rPr>
              <a:t>TOPLUMCU </a:t>
            </a:r>
            <a:r>
              <a:rPr lang="tr-TR" sz="3200" dirty="0" smtClean="0">
                <a:solidFill>
                  <a:srgbClr val="FF0000"/>
                </a:solidFill>
              </a:rPr>
              <a:t>ŞİİRİN ÖZELLİKLERİ</a:t>
            </a:r>
            <a:endParaRPr lang="en-US" sz="3600" dirty="0">
              <a:solidFill>
                <a:srgbClr val="FF0000"/>
              </a:solidFill>
            </a:endParaRPr>
          </a:p>
        </p:txBody>
      </p:sp>
    </p:spTree>
    <p:extLst>
      <p:ext uri="{BB962C8B-B14F-4D97-AF65-F5344CB8AC3E}">
        <p14:creationId xmlns:p14="http://schemas.microsoft.com/office/powerpoint/2010/main" val="1738725465"/>
      </p:ext>
    </p:extLst>
  </p:cSld>
  <p:clrMapOvr>
    <a:masterClrMapping/>
  </p:clrMapOvr>
  <p:transition spd="med">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17365" y="737773"/>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latin typeface="+mj-lt"/>
                <a:cs typeface="Times New Roman" pitchFamily="18" charset="0"/>
              </a:rPr>
              <a:t>FECR-İ ATİ DÖNEMİNDE TİYATRO</a:t>
            </a:r>
          </a:p>
        </p:txBody>
      </p:sp>
      <p:sp>
        <p:nvSpPr>
          <p:cNvPr id="4" name="Rectangle 1"/>
          <p:cNvSpPr txBox="1">
            <a:spLocks noChangeArrowheads="1"/>
          </p:cNvSpPr>
          <p:nvPr/>
        </p:nvSpPr>
        <p:spPr bwMode="auto">
          <a:xfrm>
            <a:off x="323528" y="1700808"/>
            <a:ext cx="860912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b="0" dirty="0">
                <a:latin typeface="Times New Roman" pitchFamily="18" charset="0"/>
                <a:cs typeface="Times New Roman" pitchFamily="18" charset="0"/>
              </a:rPr>
              <a:t>II. Meşrutiyetin ilânından sonraki yıllara rastladığı için tiyatro çalışmalarının yoğunlaştığı bir dönemde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
            </a:r>
            <a:r>
              <a:rPr lang="tr-TR" sz="2800" b="0" dirty="0" err="1">
                <a:latin typeface="Times New Roman" pitchFamily="18" charset="0"/>
                <a:cs typeface="Times New Roman" pitchFamily="18" charset="0"/>
              </a:rPr>
              <a:t>Aticiler</a:t>
            </a:r>
            <a:r>
              <a:rPr lang="tr-TR" sz="2800" b="0" dirty="0">
                <a:latin typeface="Times New Roman" pitchFamily="18" charset="0"/>
                <a:cs typeface="Times New Roman" pitchFamily="18" charset="0"/>
              </a:rPr>
              <a:t> tiyatro konusunda verimli değildirler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b="0" dirty="0">
                <a:latin typeface="Times New Roman" pitchFamily="18" charset="0"/>
                <a:cs typeface="Times New Roman" pitchFamily="18" charset="0"/>
              </a:rPr>
              <a:t>Namık </a:t>
            </a:r>
            <a:r>
              <a:rPr lang="tr-TR" sz="2800" b="0" dirty="0" smtClean="0">
                <a:latin typeface="Times New Roman" pitchFamily="18" charset="0"/>
                <a:cs typeface="Times New Roman" pitchFamily="18" charset="0"/>
              </a:rPr>
              <a:t>Kemal’in </a:t>
            </a:r>
            <a:r>
              <a:rPr lang="tr-TR" sz="2800" b="0" dirty="0">
                <a:latin typeface="Times New Roman" pitchFamily="18" charset="0"/>
                <a:cs typeface="Times New Roman" pitchFamily="18" charset="0"/>
              </a:rPr>
              <a:t>oyunları, </a:t>
            </a:r>
            <a:r>
              <a:rPr lang="tr-TR" sz="2800" b="0" dirty="0" smtClean="0">
                <a:latin typeface="Times New Roman" pitchFamily="18" charset="0"/>
                <a:cs typeface="Times New Roman" pitchFamily="18" charset="0"/>
              </a:rPr>
              <a:t>özellikle </a:t>
            </a:r>
            <a:r>
              <a:rPr lang="tr-TR" sz="2800" b="0" dirty="0">
                <a:solidFill>
                  <a:srgbClr val="0000FF"/>
                </a:solidFill>
                <a:latin typeface="Times New Roman" pitchFamily="18" charset="0"/>
                <a:cs typeface="Times New Roman" pitchFamily="18" charset="0"/>
              </a:rPr>
              <a:t>Vatan yahut Silistre </a:t>
            </a:r>
            <a:r>
              <a:rPr lang="tr-TR" sz="2800" b="0" dirty="0">
                <a:latin typeface="Times New Roman" pitchFamily="18" charset="0"/>
                <a:cs typeface="Times New Roman" pitchFamily="18" charset="0"/>
              </a:rPr>
              <a:t>ve</a:t>
            </a:r>
            <a:r>
              <a:rPr lang="tr-TR" sz="2800" b="0" dirty="0">
                <a:solidFill>
                  <a:srgbClr val="0000FF"/>
                </a:solidFill>
                <a:latin typeface="Times New Roman" pitchFamily="18" charset="0"/>
                <a:cs typeface="Times New Roman" pitchFamily="18" charset="0"/>
              </a:rPr>
              <a:t> Akif Bey </a:t>
            </a:r>
            <a:r>
              <a:rPr lang="tr-TR" sz="2800" b="0" dirty="0">
                <a:latin typeface="Times New Roman" pitchFamily="18" charset="0"/>
                <a:cs typeface="Times New Roman" pitchFamily="18" charset="0"/>
              </a:rPr>
              <a:t>çok ilgi görmüş, çok oynanmıştır. Ancak bu urum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Ati Edebiyatı ile ilgili değildir. O dönemin genel atmosferi ile ilgilidir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41290110"/>
      </p:ext>
    </p:extLst>
  </p:cSld>
  <p:clrMapOvr>
    <a:masterClrMapping/>
  </p:clrMapOvr>
  <p:transition spd="med">
    <p:checker dir="vert"/>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2060848"/>
            <a:ext cx="864095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a:r>
              <a:rPr lang="tr-TR" sz="2800" dirty="0" smtClean="0"/>
              <a:t>6) Geniş </a:t>
            </a:r>
            <a:r>
              <a:rPr lang="tr-TR" sz="2800" dirty="0"/>
              <a:t>kitlelere hitap etmek, onları harekete geçirmek için </a:t>
            </a:r>
            <a:r>
              <a:rPr lang="tr-TR" sz="2800" dirty="0" smtClean="0"/>
              <a:t>yazılmıştır.</a:t>
            </a:r>
            <a:endParaRPr lang="tr-TR" sz="2800" dirty="0"/>
          </a:p>
          <a:p>
            <a:pPr lvl="0"/>
            <a:r>
              <a:rPr lang="tr-TR" sz="2800" dirty="0" smtClean="0"/>
              <a:t>7) Şiirde </a:t>
            </a:r>
            <a:r>
              <a:rPr lang="tr-TR" sz="2800" dirty="0"/>
              <a:t>biçimden çok içeriğe önem vermişler bu sebeple de ölçüsüz, kafiyesiz şiirler </a:t>
            </a:r>
            <a:r>
              <a:rPr lang="tr-TR" sz="2800" dirty="0" smtClean="0"/>
              <a:t>yazmışlardır.</a:t>
            </a:r>
            <a:endParaRPr lang="tr-TR" sz="2800" dirty="0"/>
          </a:p>
          <a:p>
            <a:pPr lvl="0"/>
            <a:r>
              <a:rPr lang="tr-TR" sz="2800" dirty="0" smtClean="0"/>
              <a:t>8) Gelecekçilik </a:t>
            </a:r>
            <a:r>
              <a:rPr lang="tr-TR" sz="2800" dirty="0"/>
              <a:t>(Fütürizm) akımından etkilenmişlerdir.</a:t>
            </a:r>
            <a:endParaRPr lang="en-US" sz="2800" dirty="0"/>
          </a:p>
          <a:p>
            <a:r>
              <a:rPr lang="tr-TR" sz="4000" dirty="0"/>
              <a:t> </a:t>
            </a:r>
            <a:endParaRPr lang="en-US" sz="4000" dirty="0"/>
          </a:p>
        </p:txBody>
      </p:sp>
    </p:spTree>
    <p:extLst>
      <p:ext uri="{BB962C8B-B14F-4D97-AF65-F5344CB8AC3E}">
        <p14:creationId xmlns:p14="http://schemas.microsoft.com/office/powerpoint/2010/main" val="278283218"/>
      </p:ext>
    </p:extLst>
  </p:cSld>
  <p:clrMapOvr>
    <a:masterClrMapping/>
  </p:clrMapOvr>
  <p:transition spd="med">
    <p:checker dir="vert"/>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5" y="1591125"/>
            <a:ext cx="853214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t>Gelecekçilik (Fütürizm): 20. yüzyılın başlarında İtalya’da ortaya çıkan bu akımın sanatçıları, şiirde temel öğelerin cesaret, isyan ve cüret olduğunu savunmuşlardır. Edebiyatın durgun değil hareketli, barışçıl değil kavgacıl olmasını istemişlerdir. Savaşı övmüşler ve geçmişi kötülemişlerdir. Türk Edebiyatında Nazım Hikmet, ünlü Rus şairi gelecekçi Mayokovski’den etkilenmiştir.</a:t>
            </a:r>
            <a:endParaRPr lang="en-US" sz="2800" dirty="0"/>
          </a:p>
          <a:p>
            <a:r>
              <a:rPr lang="tr-TR" sz="5400" dirty="0"/>
              <a:t> </a:t>
            </a:r>
            <a:endParaRPr lang="en-US" sz="5400" dirty="0"/>
          </a:p>
        </p:txBody>
      </p:sp>
      <p:sp>
        <p:nvSpPr>
          <p:cNvPr id="3" name="Rectangle 2"/>
          <p:cNvSpPr txBox="1">
            <a:spLocks noChangeArrowheads="1"/>
          </p:cNvSpPr>
          <p:nvPr/>
        </p:nvSpPr>
        <p:spPr bwMode="auto">
          <a:xfrm>
            <a:off x="773177" y="692696"/>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rPr>
              <a:t>Gelecekçilik (Fütürizm)</a:t>
            </a:r>
            <a:endParaRPr lang="en-US" sz="4000" dirty="0">
              <a:solidFill>
                <a:srgbClr val="FF0000"/>
              </a:solidFill>
            </a:endParaRPr>
          </a:p>
        </p:txBody>
      </p:sp>
    </p:spTree>
    <p:extLst>
      <p:ext uri="{BB962C8B-B14F-4D97-AF65-F5344CB8AC3E}">
        <p14:creationId xmlns:p14="http://schemas.microsoft.com/office/powerpoint/2010/main" val="1517781703"/>
      </p:ext>
    </p:extLst>
  </p:cSld>
  <p:clrMapOvr>
    <a:masterClrMapping/>
  </p:clrMapOvr>
  <p:transition spd="med">
    <p:checker dir="vert"/>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51520" y="1844824"/>
            <a:ext cx="853214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NAZIM HİKMET (1902 –1963</a:t>
            </a:r>
            <a:r>
              <a:rPr lang="tr-TR" sz="2800" dirty="0" smtClean="0">
                <a:solidFill>
                  <a:srgbClr val="0000FF"/>
                </a:solidFill>
              </a:rPr>
              <a:t>)</a:t>
            </a:r>
          </a:p>
          <a:p>
            <a:pPr marL="28575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tr-TR" sz="2800" dirty="0"/>
              <a:t>Toplumcu gerçekçi edebiyatın öncüsü olup, ilk şiirlerini ölçülü ve uyaklı yazmıştır.</a:t>
            </a:r>
            <a:endParaRPr lang="en-US" sz="2800" dirty="0"/>
          </a:p>
          <a:p>
            <a:pPr marL="285750" lvl="0" indent="-285750">
              <a:buFont typeface="Arial" panose="020B0604020202020204" pitchFamily="34" charset="0"/>
              <a:buChar char="•"/>
            </a:pPr>
            <a:r>
              <a:rPr lang="tr-TR" sz="2800" dirty="0"/>
              <a:t>Rusya’daki öğrenim yıllarında Fütürist şair Mayakovski’nin sanat görüşünü benimsemiş, ölçülü ve uyaklı şiiri bırakmıştır</a:t>
            </a:r>
            <a:r>
              <a:rPr lang="tr-TR" sz="2800" dirty="0" smtClean="0"/>
              <a:t>.</a:t>
            </a:r>
          </a:p>
          <a:p>
            <a:pPr marL="285750" indent="-285750">
              <a:buFont typeface="Arial" panose="020B0604020202020204" pitchFamily="34" charset="0"/>
              <a:buChar char="•"/>
            </a:pPr>
            <a:r>
              <a:rPr lang="tr-TR" sz="2800" dirty="0"/>
              <a:t>Rusya’dan döndükten sonra öz, biçim ve tema bakımından yeni şiirleriyle serbest nazmın ve toplumcu şiirin ilk örneklerini vermiş; bu yönüyle pek çok şairi etkilemiştir</a:t>
            </a:r>
            <a:r>
              <a:rPr lang="tr-TR" sz="2800" dirty="0" smtClean="0"/>
              <a:t>.</a:t>
            </a:r>
          </a:p>
          <a:p>
            <a:pPr marL="285750" lvl="0" indent="-285750">
              <a:buFont typeface="Arial" panose="020B0604020202020204" pitchFamily="34" charset="0"/>
              <a:buChar char="•"/>
            </a:pPr>
            <a:endParaRPr lang="en-US" sz="2800" dirty="0"/>
          </a:p>
        </p:txBody>
      </p:sp>
      <p:sp>
        <p:nvSpPr>
          <p:cNvPr id="3" name="Rectangle 2"/>
          <p:cNvSpPr txBox="1">
            <a:spLocks noChangeArrowheads="1"/>
          </p:cNvSpPr>
          <p:nvPr/>
        </p:nvSpPr>
        <p:spPr bwMode="auto">
          <a:xfrm>
            <a:off x="467545" y="886833"/>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rPr>
              <a:t>SERBEST NAZIM VE TOPLUMCU ŞİİRİN ÖEMLİ TEMSİLCİLERİ</a:t>
            </a:r>
            <a:endParaRPr lang="en-US" sz="3200" dirty="0">
              <a:solidFill>
                <a:srgbClr val="FF0000"/>
              </a:solidFill>
            </a:endParaRPr>
          </a:p>
        </p:txBody>
      </p:sp>
    </p:spTree>
    <p:extLst>
      <p:ext uri="{BB962C8B-B14F-4D97-AF65-F5344CB8AC3E}">
        <p14:creationId xmlns:p14="http://schemas.microsoft.com/office/powerpoint/2010/main" val="184709791"/>
      </p:ext>
    </p:extLst>
  </p:cSld>
  <p:clrMapOvr>
    <a:masterClrMapping/>
  </p:clrMapOvr>
  <p:transition spd="med">
    <p:checker dir="vert"/>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608345" y="620688"/>
            <a:ext cx="853214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285750" lvl="0" indent="-285750">
              <a:buFont typeface="Arial" panose="020B0604020202020204" pitchFamily="34" charset="0"/>
              <a:buChar char="•"/>
            </a:pPr>
            <a:r>
              <a:rPr lang="tr-TR" sz="2800" dirty="0">
                <a:latin typeface="+mj-lt"/>
              </a:rPr>
              <a:t>Şiir dışında roman, tiyatro, masal, mektup gibi türlerde eserler vermiştir.</a:t>
            </a:r>
            <a:endParaRPr lang="en-US" sz="2800" dirty="0">
              <a:latin typeface="+mj-lt"/>
            </a:endParaRPr>
          </a:p>
          <a:p>
            <a:pPr marL="285750" lvl="0" indent="-285750">
              <a:buFont typeface="Arial" panose="020B0604020202020204" pitchFamily="34" charset="0"/>
              <a:buChar char="•"/>
            </a:pPr>
            <a:r>
              <a:rPr lang="tr-TR" sz="2800" i="1" dirty="0">
                <a:latin typeface="+mj-lt"/>
              </a:rPr>
              <a:t>“Memleketimden İnsan Manzaraları”</a:t>
            </a:r>
            <a:r>
              <a:rPr lang="tr-TR" sz="2800" dirty="0">
                <a:latin typeface="+mj-lt"/>
              </a:rPr>
              <a:t> ve Kuruluş Savaşı’nı anlattığı </a:t>
            </a:r>
            <a:r>
              <a:rPr lang="tr-TR" sz="2800" i="1" dirty="0">
                <a:latin typeface="+mj-lt"/>
              </a:rPr>
              <a:t>“Kuvayı Milliye Destanı”</a:t>
            </a:r>
            <a:r>
              <a:rPr lang="tr-TR" sz="2800" dirty="0">
                <a:latin typeface="+mj-lt"/>
              </a:rPr>
              <a:t> önemli eserlerindendir.</a:t>
            </a:r>
            <a:endParaRPr lang="en-US" sz="2800" dirty="0">
              <a:latin typeface="+mj-lt"/>
            </a:endParaRPr>
          </a:p>
          <a:p>
            <a:r>
              <a:rPr lang="tr-TR" sz="2800" dirty="0">
                <a:latin typeface="+mj-lt"/>
              </a:rPr>
              <a:t> </a:t>
            </a:r>
            <a:endParaRPr lang="en-US" sz="2800" dirty="0">
              <a:latin typeface="+mj-lt"/>
            </a:endParaRPr>
          </a:p>
          <a:p>
            <a:r>
              <a:rPr lang="tr-TR" sz="2800" dirty="0">
                <a:solidFill>
                  <a:srgbClr val="0000FF"/>
                </a:solidFill>
                <a:latin typeface="+mj-lt"/>
              </a:rPr>
              <a:t>Eserleri:</a:t>
            </a:r>
            <a:endParaRPr lang="en-US" sz="2800" dirty="0">
              <a:solidFill>
                <a:srgbClr val="0000FF"/>
              </a:solidFill>
              <a:latin typeface="+mj-lt"/>
            </a:endParaRPr>
          </a:p>
          <a:p>
            <a:r>
              <a:rPr lang="tr-TR" sz="2800" dirty="0">
                <a:solidFill>
                  <a:srgbClr val="FF0000"/>
                </a:solidFill>
                <a:latin typeface="+mj-lt"/>
              </a:rPr>
              <a:t>Şiir:</a:t>
            </a:r>
            <a:r>
              <a:rPr lang="tr-TR" sz="2800" dirty="0">
                <a:latin typeface="+mj-lt"/>
              </a:rPr>
              <a:t> </a:t>
            </a:r>
            <a:r>
              <a:rPr lang="tr-TR" sz="2800" i="1" dirty="0">
                <a:latin typeface="+mj-lt"/>
              </a:rPr>
              <a:t>835 Satır, Jokond ile Si-Ya-u, Memleketimden İnsan Manzaraları, Kuvayı Milliye Destanı</a:t>
            </a:r>
            <a:endParaRPr lang="en-US" sz="2800" dirty="0">
              <a:latin typeface="+mj-lt"/>
            </a:endParaRPr>
          </a:p>
          <a:p>
            <a:r>
              <a:rPr lang="tr-TR" sz="2800" dirty="0">
                <a:solidFill>
                  <a:srgbClr val="FF0000"/>
                </a:solidFill>
                <a:latin typeface="+mj-lt"/>
              </a:rPr>
              <a:t>Tiyatro</a:t>
            </a:r>
            <a:r>
              <a:rPr lang="tr-TR" sz="2800" dirty="0">
                <a:latin typeface="+mj-lt"/>
              </a:rPr>
              <a:t>: </a:t>
            </a:r>
            <a:r>
              <a:rPr lang="tr-TR" sz="2800" i="1" dirty="0">
                <a:latin typeface="+mj-lt"/>
              </a:rPr>
              <a:t>Kafatası, Yusuf ile Menofis</a:t>
            </a:r>
            <a:endParaRPr lang="en-US" sz="2800" dirty="0">
              <a:latin typeface="+mj-lt"/>
            </a:endParaRPr>
          </a:p>
          <a:p>
            <a:r>
              <a:rPr lang="tr-TR" sz="2800" dirty="0">
                <a:solidFill>
                  <a:srgbClr val="FF0000"/>
                </a:solidFill>
                <a:latin typeface="+mj-lt"/>
              </a:rPr>
              <a:t>Roman</a:t>
            </a:r>
            <a:r>
              <a:rPr lang="tr-TR" sz="2800" dirty="0">
                <a:latin typeface="+mj-lt"/>
              </a:rPr>
              <a:t>: </a:t>
            </a:r>
            <a:r>
              <a:rPr lang="tr-TR" sz="2800" i="1" dirty="0">
                <a:latin typeface="+mj-lt"/>
              </a:rPr>
              <a:t>Kan Konuşmaz</a:t>
            </a:r>
            <a:endParaRPr lang="en-US" sz="2800" dirty="0">
              <a:latin typeface="+mj-lt"/>
            </a:endParaRPr>
          </a:p>
          <a:p>
            <a:r>
              <a:rPr lang="tr-TR" sz="2800" dirty="0">
                <a:solidFill>
                  <a:srgbClr val="FF0000"/>
                </a:solidFill>
                <a:latin typeface="+mj-lt"/>
              </a:rPr>
              <a:t>Masal</a:t>
            </a:r>
            <a:r>
              <a:rPr lang="tr-TR" sz="2800" dirty="0">
                <a:latin typeface="+mj-lt"/>
              </a:rPr>
              <a:t>:</a:t>
            </a:r>
            <a:r>
              <a:rPr lang="tr-TR" sz="2800" i="1" dirty="0">
                <a:latin typeface="+mj-lt"/>
              </a:rPr>
              <a:t> Sevdalı Bulut</a:t>
            </a:r>
            <a:endParaRPr lang="en-US" sz="2800" dirty="0">
              <a:latin typeface="+mj-lt"/>
            </a:endParaRPr>
          </a:p>
          <a:p>
            <a:r>
              <a:rPr lang="tr-TR" sz="2800" dirty="0">
                <a:solidFill>
                  <a:srgbClr val="FF0000"/>
                </a:solidFill>
                <a:latin typeface="+mj-lt"/>
              </a:rPr>
              <a:t>Mektup</a:t>
            </a:r>
            <a:r>
              <a:rPr lang="tr-TR" sz="2800" dirty="0">
                <a:latin typeface="+mj-lt"/>
              </a:rPr>
              <a:t>:</a:t>
            </a:r>
            <a:r>
              <a:rPr lang="tr-TR" sz="2800" i="1" dirty="0">
                <a:latin typeface="+mj-lt"/>
              </a:rPr>
              <a:t> Kemal Tahir’e Mahpushaneden Mektuplar</a:t>
            </a:r>
            <a:endParaRPr lang="en-US" sz="2800" dirty="0">
              <a:latin typeface="+mj-lt"/>
            </a:endParaRPr>
          </a:p>
        </p:txBody>
      </p:sp>
    </p:spTree>
    <p:extLst>
      <p:ext uri="{BB962C8B-B14F-4D97-AF65-F5344CB8AC3E}">
        <p14:creationId xmlns:p14="http://schemas.microsoft.com/office/powerpoint/2010/main" val="2466181358"/>
      </p:ext>
    </p:extLst>
  </p:cSld>
  <p:clrMapOvr>
    <a:masterClrMapping/>
  </p:clrMapOvr>
  <p:transition spd="med">
    <p:checker dir="vert"/>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51520" y="2060848"/>
            <a:ext cx="8532144"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285750" lvl="0" indent="-285750">
              <a:buFont typeface="Arial" panose="020B0604020202020204" pitchFamily="34" charset="0"/>
              <a:buChar char="•"/>
            </a:pPr>
            <a:r>
              <a:rPr lang="tr-TR" sz="2800" dirty="0" smtClean="0"/>
              <a:t>Toplumcu </a:t>
            </a:r>
            <a:r>
              <a:rPr lang="tr-TR" sz="2800" dirty="0"/>
              <a:t>gerçekçi bir şair ve yazardır.</a:t>
            </a:r>
            <a:endParaRPr lang="en-US" sz="2800" dirty="0"/>
          </a:p>
          <a:p>
            <a:pPr marL="285750" lvl="0" indent="-285750">
              <a:buFont typeface="Arial" panose="020B0604020202020204" pitchFamily="34" charset="0"/>
              <a:buChar char="•"/>
            </a:pPr>
            <a:r>
              <a:rPr lang="tr-TR" sz="2800" dirty="0"/>
              <a:t>Özellikle 1940’lı yıllarda yoksulların yaşamlarını anlattığı şiirleriyle, toplumcu gerçekçi şairlerin önemli temsilcilerindedir.</a:t>
            </a:r>
            <a:endParaRPr lang="en-US" sz="2800" dirty="0"/>
          </a:p>
          <a:p>
            <a:pPr marL="285750" lvl="0" indent="-285750">
              <a:buFont typeface="Arial" panose="020B0604020202020204" pitchFamily="34" charset="0"/>
              <a:buChar char="•"/>
            </a:pPr>
            <a:r>
              <a:rPr lang="tr-TR" sz="2800" i="1" dirty="0"/>
              <a:t>“Markopaşa”</a:t>
            </a:r>
            <a:r>
              <a:rPr lang="tr-TR" sz="2800" dirty="0"/>
              <a:t> dergisinde mizahi yazılar yazmıştır.</a:t>
            </a:r>
            <a:endParaRPr lang="en-US" sz="2800" dirty="0"/>
          </a:p>
          <a:p>
            <a:pPr marL="285750" lvl="0" indent="-285750">
              <a:buFont typeface="Arial" panose="020B0604020202020204" pitchFamily="34" charset="0"/>
              <a:buChar char="•"/>
            </a:pPr>
            <a:r>
              <a:rPr lang="tr-TR" sz="2800" dirty="0"/>
              <a:t>En önemli eserlerinden olan </a:t>
            </a:r>
            <a:r>
              <a:rPr lang="tr-TR" sz="2800" i="1" dirty="0"/>
              <a:t>Hababam Sınıfı</a:t>
            </a:r>
            <a:r>
              <a:rPr lang="tr-TR" sz="2800" dirty="0"/>
              <a:t>, başlangıçta tiyatro olarak yayımlanmıştır.</a:t>
            </a:r>
            <a:endParaRPr lang="en-US" sz="2800" dirty="0"/>
          </a:p>
          <a:p>
            <a:r>
              <a:rPr lang="tr-TR" sz="5400" dirty="0"/>
              <a:t> </a:t>
            </a:r>
            <a:endParaRPr lang="en-US" sz="5400" dirty="0"/>
          </a:p>
        </p:txBody>
      </p:sp>
      <p:sp>
        <p:nvSpPr>
          <p:cNvPr id="3" name="Rectangle 2"/>
          <p:cNvSpPr txBox="1">
            <a:spLocks noChangeArrowheads="1"/>
          </p:cNvSpPr>
          <p:nvPr/>
        </p:nvSpPr>
        <p:spPr bwMode="auto">
          <a:xfrm>
            <a:off x="773177" y="692696"/>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rPr>
              <a:t>RIFAT ILGAZ (1911 – 1993)</a:t>
            </a:r>
            <a:endParaRPr lang="en-US" sz="3600" dirty="0">
              <a:solidFill>
                <a:srgbClr val="FF0000"/>
              </a:solidFill>
            </a:endParaRPr>
          </a:p>
        </p:txBody>
      </p:sp>
    </p:spTree>
    <p:extLst>
      <p:ext uri="{BB962C8B-B14F-4D97-AF65-F5344CB8AC3E}">
        <p14:creationId xmlns:p14="http://schemas.microsoft.com/office/powerpoint/2010/main" val="4032235718"/>
      </p:ext>
    </p:extLst>
  </p:cSld>
  <p:clrMapOvr>
    <a:masterClrMapping/>
  </p:clrMapOvr>
  <p:transition spd="med">
    <p:checker dir="vert"/>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1268760"/>
            <a:ext cx="828092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Eserleri</a:t>
            </a:r>
            <a:r>
              <a:rPr lang="tr-TR" sz="2800" dirty="0" smtClean="0">
                <a:solidFill>
                  <a:srgbClr val="0000FF"/>
                </a:solidFill>
              </a:rPr>
              <a:t>:</a:t>
            </a:r>
          </a:p>
          <a:p>
            <a:endParaRPr lang="en-US" sz="2800" dirty="0">
              <a:solidFill>
                <a:srgbClr val="0000FF"/>
              </a:solidFill>
            </a:endParaRPr>
          </a:p>
          <a:p>
            <a:r>
              <a:rPr lang="tr-TR" sz="2800" dirty="0">
                <a:solidFill>
                  <a:srgbClr val="FF0000"/>
                </a:solidFill>
              </a:rPr>
              <a:t>Şiir: </a:t>
            </a:r>
            <a:r>
              <a:rPr lang="tr-TR" sz="2800" i="1" dirty="0"/>
              <a:t>Sınıf, Yaşadıkça, Devam, Bütün Şiirleri</a:t>
            </a:r>
            <a:endParaRPr lang="en-US" sz="2800" dirty="0"/>
          </a:p>
          <a:p>
            <a:r>
              <a:rPr lang="tr-TR" sz="2800" dirty="0">
                <a:solidFill>
                  <a:srgbClr val="FF0000"/>
                </a:solidFill>
              </a:rPr>
              <a:t>Roman</a:t>
            </a:r>
            <a:r>
              <a:rPr lang="tr-TR" sz="2800" dirty="0"/>
              <a:t>:</a:t>
            </a:r>
            <a:r>
              <a:rPr lang="tr-TR" sz="2800" i="1" dirty="0"/>
              <a:t> Karartma Geceleri, Sarı Yazma</a:t>
            </a:r>
            <a:endParaRPr lang="en-US" sz="2800" dirty="0"/>
          </a:p>
          <a:p>
            <a:r>
              <a:rPr lang="tr-TR" sz="2800" dirty="0">
                <a:solidFill>
                  <a:srgbClr val="FF0000"/>
                </a:solidFill>
              </a:rPr>
              <a:t>Mizahi Hikâyeler</a:t>
            </a:r>
            <a:r>
              <a:rPr lang="tr-TR" sz="2800" dirty="0"/>
              <a:t>:</a:t>
            </a:r>
            <a:r>
              <a:rPr lang="tr-TR" sz="2800" i="1" dirty="0"/>
              <a:t> Don Kişot İstanbul’da, Radarın Anahtarı</a:t>
            </a:r>
            <a:endParaRPr lang="en-US" sz="2800" dirty="0"/>
          </a:p>
          <a:p>
            <a:r>
              <a:rPr lang="tr-TR" sz="2800" dirty="0">
                <a:solidFill>
                  <a:srgbClr val="FF0000"/>
                </a:solidFill>
              </a:rPr>
              <a:t>Mizahi Romanlar</a:t>
            </a:r>
            <a:r>
              <a:rPr lang="tr-TR" sz="2800" dirty="0"/>
              <a:t>:</a:t>
            </a:r>
            <a:r>
              <a:rPr lang="tr-TR" sz="2800" i="1" dirty="0"/>
              <a:t> Hababam Sınıfı, Pijamalılar</a:t>
            </a:r>
            <a:r>
              <a:rPr lang="tr-TR" sz="2800" dirty="0"/>
              <a:t> </a:t>
            </a:r>
            <a:endParaRPr lang="en-US" sz="2800" dirty="0"/>
          </a:p>
        </p:txBody>
      </p:sp>
    </p:spTree>
    <p:extLst>
      <p:ext uri="{BB962C8B-B14F-4D97-AF65-F5344CB8AC3E}">
        <p14:creationId xmlns:p14="http://schemas.microsoft.com/office/powerpoint/2010/main" val="1650213279"/>
      </p:ext>
    </p:extLst>
  </p:cSld>
  <p:clrMapOvr>
    <a:masterClrMapping/>
  </p:clrMapOvr>
  <p:transition spd="med">
    <p:checker dir="vert"/>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51520" y="2353236"/>
            <a:ext cx="853214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smtClean="0"/>
              <a:t>Hasan </a:t>
            </a:r>
            <a:r>
              <a:rPr lang="tr-TR" sz="2800" dirty="0"/>
              <a:t>Ali Yücel’in oğludur.</a:t>
            </a:r>
            <a:endParaRPr lang="en-US" sz="2800" dirty="0"/>
          </a:p>
          <a:p>
            <a:pPr marL="457200" lvl="0" indent="-457200">
              <a:buFont typeface="Arial" panose="020B0604020202020204" pitchFamily="34" charset="0"/>
              <a:buChar char="•"/>
            </a:pPr>
            <a:r>
              <a:rPr lang="tr-TR" sz="2800" dirty="0"/>
              <a:t>Modern şiirimizde hiciv ustalarından biridir.</a:t>
            </a:r>
            <a:endParaRPr lang="en-US" sz="2800" dirty="0"/>
          </a:p>
          <a:p>
            <a:pPr marL="457200" lvl="0" indent="-457200">
              <a:buFont typeface="Arial" panose="020B0604020202020204" pitchFamily="34" charset="0"/>
              <a:buChar char="•"/>
            </a:pPr>
            <a:r>
              <a:rPr lang="tr-TR" sz="2800" dirty="0"/>
              <a:t>İlk kitabı “Yazma”dan sonra uzun bir süre biçim arayışlarıyla oyalanmıştır.</a:t>
            </a:r>
            <a:endParaRPr lang="en-US" sz="2800" dirty="0"/>
          </a:p>
          <a:p>
            <a:pPr marL="457200" lvl="0" indent="-457200">
              <a:buFont typeface="Arial" panose="020B0604020202020204" pitchFamily="34" charset="0"/>
              <a:buChar char="•"/>
            </a:pPr>
            <a:r>
              <a:rPr lang="tr-TR" sz="2800" dirty="0"/>
              <a:t>Şairliğini külhanca raconlarından yararlanarak siyasal inançlarıyla yoğurmuştur.</a:t>
            </a:r>
            <a:endParaRPr lang="en-US" sz="2800" dirty="0"/>
          </a:p>
          <a:p>
            <a:r>
              <a:rPr lang="tr-TR" dirty="0"/>
              <a:t> </a:t>
            </a:r>
            <a:endParaRPr lang="en-US" dirty="0"/>
          </a:p>
          <a:p>
            <a:r>
              <a:rPr lang="tr-TR" sz="5400" dirty="0"/>
              <a:t> </a:t>
            </a:r>
            <a:endParaRPr lang="en-US" sz="5400" dirty="0"/>
          </a:p>
        </p:txBody>
      </p:sp>
      <p:sp>
        <p:nvSpPr>
          <p:cNvPr id="3" name="Rectangle 2"/>
          <p:cNvSpPr txBox="1">
            <a:spLocks noChangeArrowheads="1"/>
          </p:cNvSpPr>
          <p:nvPr/>
        </p:nvSpPr>
        <p:spPr bwMode="auto">
          <a:xfrm>
            <a:off x="773177" y="692696"/>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rPr>
              <a:t>CAN YÜCEL (1926 – 1999)</a:t>
            </a:r>
            <a:endParaRPr lang="en-US" sz="3600" dirty="0">
              <a:solidFill>
                <a:srgbClr val="FF0000"/>
              </a:solidFill>
            </a:endParaRPr>
          </a:p>
        </p:txBody>
      </p:sp>
    </p:spTree>
    <p:extLst>
      <p:ext uri="{BB962C8B-B14F-4D97-AF65-F5344CB8AC3E}">
        <p14:creationId xmlns:p14="http://schemas.microsoft.com/office/powerpoint/2010/main" val="3409107782"/>
      </p:ext>
    </p:extLst>
  </p:cSld>
  <p:clrMapOvr>
    <a:masterClrMapping/>
  </p:clrMapOvr>
  <p:transition spd="med">
    <p:checker dir="vert"/>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1341349"/>
            <a:ext cx="853214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t> </a:t>
            </a:r>
            <a:endParaRPr lang="en-US" sz="2800" dirty="0"/>
          </a:p>
          <a:p>
            <a:r>
              <a:rPr lang="tr-TR" sz="2800" dirty="0">
                <a:solidFill>
                  <a:srgbClr val="0000FF"/>
                </a:solidFill>
              </a:rPr>
              <a:t>Eserleri</a:t>
            </a:r>
            <a:r>
              <a:rPr lang="tr-TR" sz="2800" dirty="0" smtClean="0">
                <a:solidFill>
                  <a:srgbClr val="0000FF"/>
                </a:solidFill>
              </a:rPr>
              <a:t>:</a:t>
            </a:r>
          </a:p>
          <a:p>
            <a:endParaRPr lang="en-US" sz="2800" dirty="0">
              <a:solidFill>
                <a:srgbClr val="0000FF"/>
              </a:solidFill>
            </a:endParaRPr>
          </a:p>
          <a:p>
            <a:r>
              <a:rPr lang="tr-TR" sz="2800" dirty="0">
                <a:solidFill>
                  <a:srgbClr val="FF0000"/>
                </a:solidFill>
              </a:rPr>
              <a:t>Şiir: </a:t>
            </a:r>
            <a:r>
              <a:rPr lang="tr-TR" sz="2800" i="1" dirty="0"/>
              <a:t>Sevgi Duvarı, Bir Siyasinin Şiirleri, Ölüm ve Oğlum, Şiir Alayı, Canfeda, Çok Bi Çocuk, Kısa Devre, Kuzgunun Yavrusu, Gece Vardiyası, Gezintiler, Maaile, Seke Seke, Alavara, Mekânım Datça Olsun, Güle Güle-Seslerin Sessizliği</a:t>
            </a:r>
            <a:endParaRPr lang="en-US" sz="2800" dirty="0"/>
          </a:p>
          <a:p>
            <a:r>
              <a:rPr lang="tr-TR" sz="2800" dirty="0"/>
              <a:t> </a:t>
            </a:r>
            <a:endParaRPr lang="en-US" sz="2800" dirty="0"/>
          </a:p>
          <a:p>
            <a:r>
              <a:rPr lang="tr-TR" sz="5400" dirty="0"/>
              <a:t> </a:t>
            </a:r>
            <a:endParaRPr lang="en-US" sz="5400" dirty="0"/>
          </a:p>
        </p:txBody>
      </p:sp>
    </p:spTree>
    <p:extLst>
      <p:ext uri="{BB962C8B-B14F-4D97-AF65-F5344CB8AC3E}">
        <p14:creationId xmlns:p14="http://schemas.microsoft.com/office/powerpoint/2010/main" val="1381885447"/>
      </p:ext>
    </p:extLst>
  </p:cSld>
  <p:clrMapOvr>
    <a:masterClrMapping/>
  </p:clrMapOvr>
  <p:transition spd="med">
    <p:checker dir="vert"/>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1556792"/>
            <a:ext cx="8532144"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t>1950’lerde “Hisar” dergisi etrafında toplanan Munis Faik Ozansoy, İlhan Geçer, Mehmet Çınarlı, Gültekin Samanoğlu, Mustafa Necati Karaer, Yavuz Bülent Bakiler gibi sanatçıların oluşturduğu edebi topluluktur.</a:t>
            </a:r>
            <a:endParaRPr lang="en-US" sz="2800" dirty="0" smtClean="0"/>
          </a:p>
          <a:p>
            <a:r>
              <a:rPr lang="tr-TR" sz="2800" dirty="0" smtClean="0"/>
              <a:t> </a:t>
            </a:r>
            <a:endParaRPr lang="en-US" sz="2800" dirty="0" smtClean="0"/>
          </a:p>
          <a:p>
            <a:r>
              <a:rPr lang="tr-TR" sz="2800" dirty="0" smtClean="0"/>
              <a:t>Gelenekçidir, geleneğe bağlıdır. Yeniliğe, Batıya karşı değillerdir ama Türk şiir geleneğinin yıkılmasına karşıdırlar. Ölçü, uyak ve gelenekten gelen nazım biçimlerini kullanırlar. Sanatın ideolojinin emrine girmesine karşı oldukları için Marksizm ve komünizme de karşı çıkmışlardır.</a:t>
            </a:r>
            <a:endParaRPr lang="en-US" sz="2800" dirty="0" smtClean="0"/>
          </a:p>
          <a:p>
            <a:r>
              <a:rPr lang="tr-TR" dirty="0" smtClean="0"/>
              <a:t> </a:t>
            </a:r>
            <a:endParaRPr lang="en-US" dirty="0" smtClean="0"/>
          </a:p>
          <a:p>
            <a:r>
              <a:rPr lang="tr-TR" dirty="0"/>
              <a:t> </a:t>
            </a:r>
            <a:endParaRPr lang="en-US" dirty="0"/>
          </a:p>
          <a:p>
            <a:r>
              <a:rPr lang="tr-TR" sz="5400" dirty="0"/>
              <a:t> </a:t>
            </a:r>
            <a:endParaRPr lang="en-US" sz="5400" dirty="0"/>
          </a:p>
        </p:txBody>
      </p:sp>
      <p:sp>
        <p:nvSpPr>
          <p:cNvPr id="3" name="Rectangle 2"/>
          <p:cNvSpPr txBox="1">
            <a:spLocks noChangeArrowheads="1"/>
          </p:cNvSpPr>
          <p:nvPr/>
        </p:nvSpPr>
        <p:spPr bwMode="auto">
          <a:xfrm>
            <a:off x="701168" y="620688"/>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smtClean="0">
                <a:solidFill>
                  <a:srgbClr val="FF0000"/>
                </a:solidFill>
              </a:rPr>
              <a:t>HİSARCILAR</a:t>
            </a:r>
            <a:endParaRPr lang="en-US" sz="3600" dirty="0">
              <a:solidFill>
                <a:srgbClr val="FF0000"/>
              </a:solidFill>
            </a:endParaRPr>
          </a:p>
        </p:txBody>
      </p:sp>
    </p:spTree>
    <p:extLst>
      <p:ext uri="{BB962C8B-B14F-4D97-AF65-F5344CB8AC3E}">
        <p14:creationId xmlns:p14="http://schemas.microsoft.com/office/powerpoint/2010/main" val="1226894834"/>
      </p:ext>
    </p:extLst>
  </p:cSld>
  <p:clrMapOvr>
    <a:masterClrMapping/>
  </p:clrMapOvr>
  <p:transition spd="med">
    <p:checker dir="vert"/>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1943722"/>
            <a:ext cx="891763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a:t>İlk sayısı 1950’de yayımlanan Hisar dergisi, iki ayrı dönemde yayın hayatını sürdürmüştür. 1950-1957 arasında yetmiş beş sayı; 1964-1980 arasında iki yüz iki sayı yayımlanmıştır.</a:t>
            </a:r>
            <a:endParaRPr lang="en-US" sz="2800" dirty="0"/>
          </a:p>
          <a:p>
            <a:pPr marL="457200" lvl="0" indent="-457200">
              <a:buFont typeface="Arial" panose="020B0604020202020204" pitchFamily="34" charset="0"/>
              <a:buChar char="•"/>
            </a:pPr>
            <a:r>
              <a:rPr lang="tr-TR" sz="2800" dirty="0"/>
              <a:t>Garipçilere ve İkinci Yeniciler’e tepki göstermişler ve milli duyguları manevi değerleri öne çıkaran bir edebiyattan yana olmuşlardır.</a:t>
            </a:r>
            <a:endParaRPr lang="en-US" sz="2800" dirty="0"/>
          </a:p>
          <a:p>
            <a:pPr marL="457200" lvl="0" indent="-457200">
              <a:buFont typeface="Arial" panose="020B0604020202020204" pitchFamily="34" charset="0"/>
              <a:buChar char="•"/>
            </a:pPr>
            <a:r>
              <a:rPr lang="tr-TR" sz="2800" dirty="0"/>
              <a:t>Ölçü, uyak gibi klâsik edebiyat öğelerini kullanarak, aşk, doğa ve vatan sevgisi gibi konuları işlemişlerdir.</a:t>
            </a:r>
            <a:endParaRPr lang="en-US" sz="2800" dirty="0"/>
          </a:p>
          <a:p>
            <a:r>
              <a:rPr lang="tr-TR" sz="7200" dirty="0"/>
              <a:t> </a:t>
            </a:r>
            <a:endParaRPr lang="en-US" sz="7200" dirty="0"/>
          </a:p>
        </p:txBody>
      </p:sp>
      <p:sp>
        <p:nvSpPr>
          <p:cNvPr id="3" name="Rectangle 2"/>
          <p:cNvSpPr txBox="1">
            <a:spLocks noChangeArrowheads="1"/>
          </p:cNvSpPr>
          <p:nvPr/>
        </p:nvSpPr>
        <p:spPr bwMode="auto">
          <a:xfrm>
            <a:off x="701168" y="620688"/>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rPr>
              <a:t>HİSARCILAR'IN ÖZELLİKLERİ:</a:t>
            </a:r>
            <a:endParaRPr lang="en-US" sz="3200" dirty="0">
              <a:solidFill>
                <a:srgbClr val="FF0000"/>
              </a:solidFill>
            </a:endParaRPr>
          </a:p>
        </p:txBody>
      </p:sp>
    </p:spTree>
    <p:extLst>
      <p:ext uri="{BB962C8B-B14F-4D97-AF65-F5344CB8AC3E}">
        <p14:creationId xmlns:p14="http://schemas.microsoft.com/office/powerpoint/2010/main" val="874870956"/>
      </p:ext>
    </p:extLst>
  </p:cSld>
  <p:clrMapOvr>
    <a:masterClrMapping/>
  </p:clrMapOvr>
  <p:transition spd="med">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txBox="1">
            <a:spLocks noChangeArrowheads="1"/>
          </p:cNvSpPr>
          <p:nvPr/>
        </p:nvSpPr>
        <p:spPr bwMode="auto">
          <a:xfrm>
            <a:off x="611560" y="3676675"/>
            <a:ext cx="7997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latin typeface="+mj-lt"/>
              </a:rPr>
              <a:t>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72419"/>
            <a:ext cx="7920880" cy="4608512"/>
          </a:xfrm>
          <a:prstGeom prst="rect">
            <a:avLst/>
          </a:prstGeom>
        </p:spPr>
      </p:pic>
    </p:spTree>
    <p:extLst>
      <p:ext uri="{BB962C8B-B14F-4D97-AF65-F5344CB8AC3E}">
        <p14:creationId xmlns:p14="http://schemas.microsoft.com/office/powerpoint/2010/main" val="2993663724"/>
      </p:ext>
    </p:extLst>
  </p:cSld>
  <p:clrMapOvr>
    <a:masterClrMapping/>
  </p:clrMapOvr>
  <p:transition spd="med">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179512" y="906979"/>
            <a:ext cx="875314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b="0" dirty="0">
                <a:latin typeface="Times New Roman" pitchFamily="18" charset="0"/>
                <a:cs typeface="Times New Roman" pitchFamily="18" charset="0"/>
              </a:rPr>
              <a:t>Yurtseverlik, istibdat aleyhtarlığı gibi konuların işlendiği oyunların oynandığı düşünülürse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
            </a:r>
            <a:r>
              <a:rPr lang="tr-TR" sz="2800" b="0" dirty="0" err="1">
                <a:latin typeface="Times New Roman" pitchFamily="18" charset="0"/>
                <a:cs typeface="Times New Roman" pitchFamily="18" charset="0"/>
              </a:rPr>
              <a:t>Atti</a:t>
            </a:r>
            <a:r>
              <a:rPr lang="tr-TR" sz="2800" b="0" dirty="0">
                <a:latin typeface="Times New Roman" pitchFamily="18" charset="0"/>
                <a:cs typeface="Times New Roman" pitchFamily="18" charset="0"/>
              </a:rPr>
              <a:t> düşünce yapısı ile pek uyuşmamaktadır. Sonuçta sanatı muhterem ve şahsi algılayan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
            </a:r>
            <a:r>
              <a:rPr lang="tr-TR" sz="2800" b="0" dirty="0" err="1">
                <a:latin typeface="Times New Roman" pitchFamily="18" charset="0"/>
                <a:cs typeface="Times New Roman" pitchFamily="18" charset="0"/>
              </a:rPr>
              <a:t>Aticiler</a:t>
            </a:r>
            <a:r>
              <a:rPr lang="tr-TR" sz="2800" b="0" dirty="0">
                <a:latin typeface="Times New Roman" pitchFamily="18" charset="0"/>
                <a:cs typeface="Times New Roman" pitchFamily="18" charset="0"/>
              </a:rPr>
              <a:t> toplumsal konuda yoğunlaşmış bir tiyatro ile pek ilgilenmemişlerdir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b="0" dirty="0">
                <a:latin typeface="Times New Roman" pitchFamily="18" charset="0"/>
                <a:cs typeface="Times New Roman" pitchFamily="18" charset="0"/>
              </a:rPr>
              <a:t>Yine de ağırlıklı olmamakla beraber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Ati içerisinde Tiyatro ile ilgilenenler olmuştur. Şehabettin Süleyman (1885-1921) ve </a:t>
            </a:r>
            <a:r>
              <a:rPr lang="tr-TR" sz="2800" dirty="0">
                <a:solidFill>
                  <a:srgbClr val="0000FF"/>
                </a:solidFill>
                <a:latin typeface="Times New Roman" pitchFamily="18" charset="0"/>
                <a:cs typeface="Times New Roman" pitchFamily="18" charset="0"/>
              </a:rPr>
              <a:t>Tahsin Nahit </a:t>
            </a:r>
            <a:r>
              <a:rPr lang="tr-TR" sz="2800" b="0" dirty="0">
                <a:latin typeface="Times New Roman" pitchFamily="18" charset="0"/>
                <a:cs typeface="Times New Roman" pitchFamily="18" charset="0"/>
              </a:rPr>
              <a:t>bunların önde gelenleridir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b="0" dirty="0">
                <a:latin typeface="Times New Roman" pitchFamily="18" charset="0"/>
                <a:cs typeface="Times New Roman" pitchFamily="18" charset="0"/>
              </a:rPr>
              <a:t>Teknik olarak daha iyi bir tiyatro yazarı olan </a:t>
            </a:r>
            <a:r>
              <a:rPr lang="tr-TR" sz="2800" dirty="0">
                <a:solidFill>
                  <a:srgbClr val="0000FF"/>
                </a:solidFill>
                <a:latin typeface="Times New Roman" pitchFamily="18" charset="0"/>
                <a:cs typeface="Times New Roman" pitchFamily="18" charset="0"/>
              </a:rPr>
              <a:t>Müfit </a:t>
            </a:r>
            <a:r>
              <a:rPr lang="tr-TR" sz="2800" dirty="0" err="1" smtClean="0">
                <a:solidFill>
                  <a:srgbClr val="0000FF"/>
                </a:solidFill>
                <a:latin typeface="Times New Roman" pitchFamily="18" charset="0"/>
                <a:cs typeface="Times New Roman" pitchFamily="18" charset="0"/>
              </a:rPr>
              <a:t>Ratip</a:t>
            </a:r>
            <a:r>
              <a:rPr lang="tr-TR" sz="2800" dirty="0" smtClean="0">
                <a:solidFill>
                  <a:srgbClr val="0000FF"/>
                </a:solidFill>
                <a:latin typeface="Times New Roman" pitchFamily="18" charset="0"/>
                <a:cs typeface="Times New Roman" pitchFamily="18" charset="0"/>
              </a:rPr>
              <a:t> </a:t>
            </a:r>
            <a:r>
              <a:rPr lang="tr-TR" sz="2800" b="0" dirty="0">
                <a:latin typeface="Times New Roman" pitchFamily="18" charset="0"/>
                <a:cs typeface="Times New Roman" pitchFamily="18" charset="0"/>
              </a:rPr>
              <a:t>(1887-1917) ise genç yaşta öldüğü için az sayıda eser verebilmiştir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077935744"/>
      </p:ext>
    </p:extLst>
  </p:cSld>
  <p:clrMapOvr>
    <a:masterClrMapping/>
  </p:clrMapOvr>
  <p:transition spd="med">
    <p:checker dir="vert"/>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1556792"/>
            <a:ext cx="8496944"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smtClean="0"/>
              <a:t>Sanatçının </a:t>
            </a:r>
            <a:r>
              <a:rPr lang="tr-TR" sz="2800" dirty="0"/>
              <a:t>hiçbir ideolojinin sözcülüğünü yapmaması ve bağımsız olması gerektiğini savunmuşlardır.</a:t>
            </a:r>
            <a:endParaRPr lang="en-US" sz="2800" dirty="0"/>
          </a:p>
          <a:p>
            <a:pPr marL="457200" lvl="0" indent="-457200">
              <a:buFont typeface="Arial" panose="020B0604020202020204" pitchFamily="34" charset="0"/>
              <a:buChar char="•"/>
            </a:pPr>
            <a:r>
              <a:rPr lang="tr-TR" sz="2800" dirty="0"/>
              <a:t>Şiir güzelliğini korumak koşuluyla; aruzu, heceyi, serbest şiiri kullanmayı, şiiri nesre yaklaştırmayı uygun görmüşlerdir.</a:t>
            </a:r>
            <a:endParaRPr lang="en-US" sz="2800" dirty="0"/>
          </a:p>
          <a:p>
            <a:r>
              <a:rPr lang="tr-TR" sz="2800" dirty="0" smtClean="0"/>
              <a:t> </a:t>
            </a:r>
            <a:endParaRPr lang="en-US" sz="2800" dirty="0" smtClean="0"/>
          </a:p>
          <a:p>
            <a:r>
              <a:rPr lang="tr-TR" sz="2800" dirty="0"/>
              <a:t> </a:t>
            </a:r>
            <a:endParaRPr lang="en-US" sz="2800" dirty="0"/>
          </a:p>
          <a:p>
            <a:r>
              <a:rPr lang="tr-TR" sz="7200" dirty="0"/>
              <a:t> </a:t>
            </a:r>
            <a:endParaRPr lang="en-US" sz="7200" dirty="0"/>
          </a:p>
        </p:txBody>
      </p:sp>
    </p:spTree>
    <p:extLst>
      <p:ext uri="{BB962C8B-B14F-4D97-AF65-F5344CB8AC3E}">
        <p14:creationId xmlns:p14="http://schemas.microsoft.com/office/powerpoint/2010/main" val="10067901"/>
      </p:ext>
    </p:extLst>
  </p:cSld>
  <p:clrMapOvr>
    <a:masterClrMapping/>
  </p:clrMapOvr>
  <p:transition spd="med">
    <p:checker dir="vert"/>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00338" y="1988840"/>
            <a:ext cx="85321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İLHAN GEÇER (1917-2004)</a:t>
            </a:r>
            <a:endParaRPr lang="en-US" sz="2800" dirty="0">
              <a:solidFill>
                <a:srgbClr val="0000FF"/>
              </a:solidFill>
            </a:endParaRPr>
          </a:p>
          <a:p>
            <a:pPr lvl="0"/>
            <a:r>
              <a:rPr lang="tr-TR" sz="2800" dirty="0"/>
              <a:t>Daha çok duyguya yaslanan şiirler yazmıştır.</a:t>
            </a:r>
            <a:endParaRPr lang="en-US" sz="2800" dirty="0"/>
          </a:p>
          <a:p>
            <a:pPr lvl="0"/>
            <a:r>
              <a:rPr lang="tr-TR" sz="2800" dirty="0"/>
              <a:t>Şiirleri dışında eleştirileri de vardır.</a:t>
            </a:r>
            <a:endParaRPr lang="en-US" sz="2800" dirty="0"/>
          </a:p>
          <a:p>
            <a:pPr lvl="0"/>
            <a:r>
              <a:rPr lang="tr-TR" sz="2800" dirty="0"/>
              <a:t>Uzun yıllar Hisar dergisinin yazı işleri müdürlüğünü yapmıştır.</a:t>
            </a:r>
            <a:endParaRPr lang="en-US" sz="2800" dirty="0"/>
          </a:p>
          <a:p>
            <a:r>
              <a:rPr lang="tr-TR" sz="2800" dirty="0"/>
              <a:t> </a:t>
            </a:r>
            <a:endParaRPr lang="en-US" sz="2800" dirty="0"/>
          </a:p>
          <a:p>
            <a:r>
              <a:rPr lang="tr-TR" sz="2800" dirty="0">
                <a:solidFill>
                  <a:srgbClr val="FF0000"/>
                </a:solidFill>
              </a:rPr>
              <a:t>Eserleri</a:t>
            </a:r>
            <a:endParaRPr lang="en-US" sz="2800" dirty="0">
              <a:solidFill>
                <a:srgbClr val="FF0000"/>
              </a:solidFill>
            </a:endParaRPr>
          </a:p>
          <a:p>
            <a:r>
              <a:rPr lang="tr-TR" sz="2800" dirty="0"/>
              <a:t>Şiir: </a:t>
            </a:r>
            <a:r>
              <a:rPr lang="tr-TR" sz="2800" i="1" dirty="0"/>
              <a:t>Büyüyen Eller, Belki, Yeşil Çağ, Hüzzam Beste</a:t>
            </a:r>
            <a:endParaRPr lang="en-US" sz="2800" dirty="0"/>
          </a:p>
        </p:txBody>
      </p:sp>
      <p:sp>
        <p:nvSpPr>
          <p:cNvPr id="3" name="Rectangle 2"/>
          <p:cNvSpPr txBox="1">
            <a:spLocks noChangeArrowheads="1"/>
          </p:cNvSpPr>
          <p:nvPr/>
        </p:nvSpPr>
        <p:spPr bwMode="auto">
          <a:xfrm>
            <a:off x="701168" y="620688"/>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endParaRPr lang="en-US" sz="3600" dirty="0">
              <a:solidFill>
                <a:srgbClr val="FF0000"/>
              </a:solidFill>
            </a:endParaRPr>
          </a:p>
        </p:txBody>
      </p:sp>
      <p:sp>
        <p:nvSpPr>
          <p:cNvPr id="2" name="Rectangle 1"/>
          <p:cNvSpPr/>
          <p:nvPr/>
        </p:nvSpPr>
        <p:spPr>
          <a:xfrm>
            <a:off x="526649" y="836712"/>
            <a:ext cx="8079522" cy="738664"/>
          </a:xfrm>
          <a:prstGeom prst="rect">
            <a:avLst/>
          </a:prstGeom>
        </p:spPr>
        <p:txBody>
          <a:bodyPr wrap="square">
            <a:spAutoFit/>
          </a:bodyPr>
          <a:lstStyle/>
          <a:p>
            <a:pPr indent="450215" algn="just">
              <a:lnSpc>
                <a:spcPct val="150000"/>
              </a:lnSpc>
              <a:spcAft>
                <a:spcPts val="0"/>
              </a:spcAft>
            </a:pPr>
            <a:r>
              <a:rPr lang="tr-TR"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HİSARCILAR'IN ÖNEMLİ TEMSİLCİLERİ</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3638081"/>
      </p:ext>
    </p:extLst>
  </p:cSld>
  <p:clrMapOvr>
    <a:masterClrMapping/>
  </p:clrMapOvr>
  <p:transition spd="med">
    <p:checker dir="vert"/>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00338" y="1557955"/>
            <a:ext cx="853214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anose="020B0604020202020204" pitchFamily="34" charset="0"/>
              <a:buChar char="•"/>
            </a:pPr>
            <a:r>
              <a:rPr lang="tr-TR" sz="2800" dirty="0" smtClean="0"/>
              <a:t>Hisar </a:t>
            </a:r>
            <a:r>
              <a:rPr lang="tr-TR" sz="2800" dirty="0"/>
              <a:t>dergisi çevresine girerek burada başyazılar yazmıştır.</a:t>
            </a:r>
            <a:endParaRPr lang="en-US" sz="2800" dirty="0"/>
          </a:p>
          <a:p>
            <a:pPr marL="457200" lvl="0" indent="-457200">
              <a:buFont typeface="Arial" panose="020B0604020202020204" pitchFamily="34" charset="0"/>
              <a:buChar char="•"/>
            </a:pPr>
            <a:r>
              <a:rPr lang="tr-TR" sz="2800" dirty="0"/>
              <a:t>Bir duygu şairi olarak, Yahya Kemal Beyatlı ve Ahmet Hamdi Tanpınar’daki şiir zevkini yakalamaya çalışmıştır.</a:t>
            </a:r>
            <a:endParaRPr lang="en-US" sz="2800" dirty="0"/>
          </a:p>
          <a:p>
            <a:r>
              <a:rPr lang="tr-TR" sz="2800" dirty="0"/>
              <a:t> </a:t>
            </a:r>
            <a:endParaRPr lang="en-US" sz="2800" dirty="0"/>
          </a:p>
          <a:p>
            <a:r>
              <a:rPr lang="tr-TR" sz="2800" dirty="0">
                <a:solidFill>
                  <a:srgbClr val="FF0000"/>
                </a:solidFill>
              </a:rPr>
              <a:t>Eserleri</a:t>
            </a:r>
            <a:endParaRPr lang="en-US" sz="2800" dirty="0">
              <a:solidFill>
                <a:srgbClr val="FF0000"/>
              </a:solidFill>
            </a:endParaRPr>
          </a:p>
          <a:p>
            <a:r>
              <a:rPr lang="tr-TR" sz="2800" dirty="0"/>
              <a:t>Şiir:</a:t>
            </a:r>
            <a:r>
              <a:rPr lang="tr-TR" sz="2800" i="1" dirty="0"/>
              <a:t> Büyük Mabedin Eşiğinde, Hayal Ettiğim Gibi, Yakarış, Bir Daha, Zaman Saati, Yakınma, Kaybolan Dünya, Düşündüğün Gibi</a:t>
            </a:r>
            <a:endParaRPr lang="en-US" sz="2800" dirty="0"/>
          </a:p>
          <a:p>
            <a:r>
              <a:rPr lang="tr-TR" sz="2800" dirty="0"/>
              <a:t> </a:t>
            </a:r>
            <a:endParaRPr lang="en-US" sz="2800" dirty="0"/>
          </a:p>
        </p:txBody>
      </p:sp>
      <p:sp>
        <p:nvSpPr>
          <p:cNvPr id="3" name="Rectangle 2"/>
          <p:cNvSpPr txBox="1">
            <a:spLocks noChangeArrowheads="1"/>
          </p:cNvSpPr>
          <p:nvPr/>
        </p:nvSpPr>
        <p:spPr bwMode="auto">
          <a:xfrm>
            <a:off x="701168" y="620688"/>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endParaRPr lang="en-US" sz="3600" dirty="0">
              <a:solidFill>
                <a:srgbClr val="FF0000"/>
              </a:solidFill>
            </a:endParaRPr>
          </a:p>
        </p:txBody>
      </p:sp>
      <p:sp>
        <p:nvSpPr>
          <p:cNvPr id="2" name="Rectangle 1"/>
          <p:cNvSpPr/>
          <p:nvPr/>
        </p:nvSpPr>
        <p:spPr>
          <a:xfrm>
            <a:off x="621847" y="672938"/>
            <a:ext cx="8079522" cy="646331"/>
          </a:xfrm>
          <a:prstGeom prst="rect">
            <a:avLst/>
          </a:prstGeom>
        </p:spPr>
        <p:txBody>
          <a:bodyPr wrap="square">
            <a:spAutoFit/>
          </a:bodyPr>
          <a:lstStyle/>
          <a:p>
            <a:pPr algn="ctr"/>
            <a:r>
              <a:rPr lang="tr-TR" sz="3600" b="1" dirty="0">
                <a:solidFill>
                  <a:srgbClr val="FF0000"/>
                </a:solidFill>
                <a:latin typeface="+mj-lt"/>
              </a:rPr>
              <a:t>MUNİS FAİK OZANSOY (1911-1975)</a:t>
            </a:r>
            <a:endParaRPr lang="en-US" sz="3600" b="1" dirty="0">
              <a:solidFill>
                <a:srgbClr val="FF0000"/>
              </a:solidFill>
              <a:latin typeface="+mj-lt"/>
            </a:endParaRPr>
          </a:p>
        </p:txBody>
      </p:sp>
    </p:spTree>
    <p:extLst>
      <p:ext uri="{BB962C8B-B14F-4D97-AF65-F5344CB8AC3E}">
        <p14:creationId xmlns:p14="http://schemas.microsoft.com/office/powerpoint/2010/main" val="4004919260"/>
      </p:ext>
    </p:extLst>
  </p:cSld>
  <p:clrMapOvr>
    <a:masterClrMapping/>
  </p:clrMapOvr>
  <p:transition spd="med">
    <p:checker dir="vert"/>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2420888"/>
            <a:ext cx="853214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285750" lvl="0" indent="-285750">
              <a:buFont typeface="Arial" panose="020B0604020202020204" pitchFamily="34" charset="0"/>
              <a:buChar char="•"/>
            </a:pPr>
            <a:r>
              <a:rPr lang="tr-TR" sz="2800" dirty="0" smtClean="0"/>
              <a:t>Geleneksel </a:t>
            </a:r>
            <a:r>
              <a:rPr lang="tr-TR" sz="2800" dirty="0"/>
              <a:t>şiirimizin öz ve şekil özelliklerini kendi şiir potasında eriterek kişiliğine kavuşmuştur.</a:t>
            </a:r>
            <a:endParaRPr lang="en-US" sz="2800" dirty="0"/>
          </a:p>
          <a:p>
            <a:pPr marL="285750" lvl="0" indent="-285750">
              <a:buFont typeface="Arial" panose="020B0604020202020204" pitchFamily="34" charset="0"/>
              <a:buChar char="•"/>
            </a:pPr>
            <a:r>
              <a:rPr lang="tr-TR" sz="2800" dirty="0"/>
              <a:t>Şiirlerinde, Anadolu’ya, Anadolu insanına eğilmiş, onların sorunlarını yapıcı bir tavırla dile getirmiştir.</a:t>
            </a:r>
            <a:endParaRPr lang="en-US" sz="2800" dirty="0"/>
          </a:p>
          <a:p>
            <a:pPr marL="285750" lvl="0" indent="-285750">
              <a:buFont typeface="Arial" panose="020B0604020202020204" pitchFamily="34" charset="0"/>
              <a:buChar char="•"/>
            </a:pPr>
            <a:r>
              <a:rPr lang="tr-TR" sz="2800" dirty="0"/>
              <a:t>Sade ve rahat bir dili, aydınlık bir üslubu vardır.</a:t>
            </a:r>
            <a:endParaRPr lang="en-US" sz="2800" dirty="0"/>
          </a:p>
          <a:p>
            <a:pPr marL="285750" lvl="0" indent="-285750">
              <a:buFont typeface="Arial" panose="020B0604020202020204" pitchFamily="34" charset="0"/>
              <a:buChar char="•"/>
            </a:pPr>
            <a:r>
              <a:rPr lang="tr-TR" sz="2800" dirty="0"/>
              <a:t>Milli ve manevi değerlere bağlı kalmıştır.</a:t>
            </a:r>
            <a:endParaRPr lang="en-US" sz="2800" dirty="0"/>
          </a:p>
        </p:txBody>
      </p:sp>
      <p:sp>
        <p:nvSpPr>
          <p:cNvPr id="3" name="Rectangle 2"/>
          <p:cNvSpPr txBox="1">
            <a:spLocks noChangeArrowheads="1"/>
          </p:cNvSpPr>
          <p:nvPr/>
        </p:nvSpPr>
        <p:spPr bwMode="auto">
          <a:xfrm>
            <a:off x="701168" y="620688"/>
            <a:ext cx="7920880" cy="7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endParaRPr lang="en-US" sz="3600" dirty="0">
              <a:solidFill>
                <a:srgbClr val="FF0000"/>
              </a:solidFill>
            </a:endParaRPr>
          </a:p>
        </p:txBody>
      </p:sp>
      <p:sp>
        <p:nvSpPr>
          <p:cNvPr id="2" name="Rectangle 1"/>
          <p:cNvSpPr/>
          <p:nvPr/>
        </p:nvSpPr>
        <p:spPr>
          <a:xfrm>
            <a:off x="526649" y="836712"/>
            <a:ext cx="8079522" cy="1015663"/>
          </a:xfrm>
          <a:prstGeom prst="rect">
            <a:avLst/>
          </a:prstGeom>
        </p:spPr>
        <p:txBody>
          <a:bodyPr wrap="square">
            <a:spAutoFit/>
          </a:bodyPr>
          <a:lstStyle/>
          <a:p>
            <a:r>
              <a:rPr lang="tr-TR" sz="2800" dirty="0"/>
              <a:t> </a:t>
            </a:r>
            <a:endParaRPr lang="en-US" sz="2800" dirty="0"/>
          </a:p>
          <a:p>
            <a:pPr algn="ctr"/>
            <a:r>
              <a:rPr lang="tr-TR" sz="3200" b="1" dirty="0">
                <a:solidFill>
                  <a:srgbClr val="FF0000"/>
                </a:solidFill>
                <a:latin typeface="+mj-lt"/>
              </a:rPr>
              <a:t>YAVUZ BÜLENT BAKİLER (1936-…)</a:t>
            </a:r>
            <a:endParaRPr lang="en-US" sz="3200" b="1" dirty="0">
              <a:solidFill>
                <a:srgbClr val="FF0000"/>
              </a:solidFill>
              <a:latin typeface="+mj-lt"/>
            </a:endParaRPr>
          </a:p>
        </p:txBody>
      </p:sp>
    </p:spTree>
    <p:extLst>
      <p:ext uri="{BB962C8B-B14F-4D97-AF65-F5344CB8AC3E}">
        <p14:creationId xmlns:p14="http://schemas.microsoft.com/office/powerpoint/2010/main" val="1116941671"/>
      </p:ext>
    </p:extLst>
  </p:cSld>
  <p:clrMapOvr>
    <a:masterClrMapping/>
  </p:clrMapOvr>
  <p:transition spd="med">
    <p:checker dir="vert"/>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1402906"/>
            <a:ext cx="8496944"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solidFill>
                  <a:srgbClr val="FF0000"/>
                </a:solidFill>
              </a:rPr>
              <a:t>Eserleri</a:t>
            </a:r>
          </a:p>
          <a:p>
            <a:endParaRPr lang="en-US" sz="2800" dirty="0">
              <a:solidFill>
                <a:srgbClr val="FF0000"/>
              </a:solidFill>
            </a:endParaRPr>
          </a:p>
          <a:p>
            <a:r>
              <a:rPr lang="tr-TR" sz="2800" dirty="0"/>
              <a:t>Şiir: </a:t>
            </a:r>
            <a:r>
              <a:rPr lang="tr-TR" sz="2800" i="1" dirty="0"/>
              <a:t>Yalnızlık, Duvak, Seninle, Harman</a:t>
            </a:r>
            <a:endParaRPr lang="en-US" sz="2800" dirty="0"/>
          </a:p>
          <a:p>
            <a:r>
              <a:rPr lang="tr-TR" sz="2800" dirty="0"/>
              <a:t>Gezi Yazısı: </a:t>
            </a:r>
            <a:r>
              <a:rPr lang="tr-TR" sz="2800" i="1" dirty="0"/>
              <a:t>Üsküp’ten Kosova’ya, Türkistan Türkistan</a:t>
            </a:r>
            <a:endParaRPr lang="en-US" sz="2800" dirty="0"/>
          </a:p>
          <a:p>
            <a:r>
              <a:rPr lang="tr-TR" sz="4000" dirty="0" smtClean="0"/>
              <a:t> </a:t>
            </a:r>
            <a:endParaRPr lang="en-US" sz="4000" dirty="0" smtClean="0"/>
          </a:p>
          <a:p>
            <a:r>
              <a:rPr lang="tr-TR" sz="4000" dirty="0"/>
              <a:t> </a:t>
            </a:r>
            <a:endParaRPr lang="en-US" sz="4000" dirty="0"/>
          </a:p>
          <a:p>
            <a:r>
              <a:rPr lang="tr-TR" sz="9600" dirty="0"/>
              <a:t> </a:t>
            </a:r>
            <a:endParaRPr lang="en-US" sz="9600" dirty="0"/>
          </a:p>
        </p:txBody>
      </p:sp>
    </p:spTree>
    <p:extLst>
      <p:ext uri="{BB962C8B-B14F-4D97-AF65-F5344CB8AC3E}">
        <p14:creationId xmlns:p14="http://schemas.microsoft.com/office/powerpoint/2010/main" val="2564286519"/>
      </p:ext>
    </p:extLst>
  </p:cSld>
  <p:clrMapOvr>
    <a:masterClrMapping/>
  </p:clrMapOvr>
  <p:transition spd="med">
    <p:checker dir="vert"/>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741190"/>
            <a:ext cx="8496944"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rPr>
              <a:t>GÜLTEKİN SAMANOĞLU (1927-</a:t>
            </a:r>
            <a:r>
              <a:rPr lang="tr-TR" sz="2800" dirty="0" smtClean="0">
                <a:solidFill>
                  <a:srgbClr val="FF0000"/>
                </a:solidFill>
              </a:rPr>
              <a:t>…)</a:t>
            </a:r>
          </a:p>
          <a:p>
            <a:endParaRPr lang="tr-TR" sz="2800" dirty="0"/>
          </a:p>
          <a:p>
            <a:endParaRPr lang="en-US" sz="2800" dirty="0"/>
          </a:p>
          <a:p>
            <a:pPr lvl="0"/>
            <a:r>
              <a:rPr lang="tr-TR" sz="2800" dirty="0"/>
              <a:t>Hisar’ın kurucuları arasındadır.</a:t>
            </a:r>
            <a:endParaRPr lang="en-US" sz="2800" dirty="0"/>
          </a:p>
          <a:p>
            <a:pPr lvl="0"/>
            <a:r>
              <a:rPr lang="tr-TR" sz="2800" dirty="0"/>
              <a:t>Hatıraları ve birtakım yaşantının ilham ettiği kapalı duyguları anlattığı şiirlerinde saadeti arar.</a:t>
            </a:r>
            <a:endParaRPr lang="en-US" sz="2800" dirty="0"/>
          </a:p>
          <a:p>
            <a:r>
              <a:rPr lang="tr-TR" sz="2800" dirty="0"/>
              <a:t> </a:t>
            </a:r>
            <a:endParaRPr lang="en-US" sz="2800" dirty="0"/>
          </a:p>
          <a:p>
            <a:r>
              <a:rPr lang="tr-TR" sz="2800" dirty="0">
                <a:solidFill>
                  <a:srgbClr val="0000FF"/>
                </a:solidFill>
              </a:rPr>
              <a:t>Eserleri</a:t>
            </a:r>
            <a:endParaRPr lang="en-US" sz="2800" dirty="0">
              <a:solidFill>
                <a:srgbClr val="0000FF"/>
              </a:solidFill>
            </a:endParaRPr>
          </a:p>
          <a:p>
            <a:pPr lvl="0"/>
            <a:r>
              <a:rPr lang="tr-TR" sz="2800" dirty="0"/>
              <a:t>Şiir: </a:t>
            </a:r>
            <a:r>
              <a:rPr lang="tr-TR" sz="2800" i="1" dirty="0"/>
              <a:t>Alacakaranlık, Uzun Vuran Gölge</a:t>
            </a:r>
            <a:endParaRPr lang="en-US" sz="2800" dirty="0"/>
          </a:p>
          <a:p>
            <a:r>
              <a:rPr lang="tr-TR" sz="5400" dirty="0" smtClean="0"/>
              <a:t> </a:t>
            </a:r>
            <a:endParaRPr lang="en-US" sz="4000" dirty="0"/>
          </a:p>
          <a:p>
            <a:r>
              <a:rPr lang="tr-TR" sz="9600" dirty="0"/>
              <a:t> </a:t>
            </a:r>
            <a:endParaRPr lang="en-US" sz="9600" dirty="0"/>
          </a:p>
        </p:txBody>
      </p:sp>
    </p:spTree>
    <p:extLst>
      <p:ext uri="{BB962C8B-B14F-4D97-AF65-F5344CB8AC3E}">
        <p14:creationId xmlns:p14="http://schemas.microsoft.com/office/powerpoint/2010/main" val="2857697450"/>
      </p:ext>
    </p:extLst>
  </p:cSld>
  <p:clrMapOvr>
    <a:masterClrMapping/>
  </p:clrMapOvr>
  <p:transition spd="med">
    <p:checker dir="vert"/>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5536" y="692696"/>
            <a:ext cx="8496944"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rPr>
              <a:t>DİĞER TEMSİLCİLER</a:t>
            </a:r>
            <a:r>
              <a:rPr lang="tr-TR" sz="2800" dirty="0" smtClean="0">
                <a:solidFill>
                  <a:srgbClr val="0000FF"/>
                </a:solidFill>
              </a:rPr>
              <a:t>:</a:t>
            </a:r>
          </a:p>
          <a:p>
            <a:endParaRPr lang="en-US" sz="2800" dirty="0"/>
          </a:p>
          <a:p>
            <a:r>
              <a:rPr lang="tr-TR" sz="2800" dirty="0"/>
              <a:t>MUSTAFA NECATİ KARAER (1929-1995)</a:t>
            </a:r>
            <a:endParaRPr lang="en-US" sz="2800" dirty="0"/>
          </a:p>
          <a:p>
            <a:r>
              <a:rPr lang="tr-TR" sz="2800" dirty="0"/>
              <a:t>AHMET TUFAN ŞENTÜRK (1924-2005)</a:t>
            </a:r>
            <a:endParaRPr lang="en-US" sz="2800" dirty="0"/>
          </a:p>
          <a:p>
            <a:r>
              <a:rPr lang="tr-TR" sz="2800" dirty="0"/>
              <a:t>BEKİR SITKI ERDOĞAN (1926-…)</a:t>
            </a:r>
            <a:endParaRPr lang="en-US" sz="2800" dirty="0"/>
          </a:p>
          <a:p>
            <a:r>
              <a:rPr lang="tr-TR" sz="2800" dirty="0"/>
              <a:t>COŞKUN ERTEPINAR (1914-2006)</a:t>
            </a:r>
            <a:endParaRPr lang="en-US" sz="2800" dirty="0"/>
          </a:p>
          <a:p>
            <a:r>
              <a:rPr lang="tr-TR" sz="2800" dirty="0"/>
              <a:t>FEYZİ HALICI (1924-…)</a:t>
            </a:r>
            <a:endParaRPr lang="en-US" sz="2800" dirty="0"/>
          </a:p>
          <a:p>
            <a:r>
              <a:rPr lang="tr-TR" sz="2800" dirty="0"/>
              <a:t>NEVZAT YALÇIN (1926-…)</a:t>
            </a:r>
            <a:endParaRPr lang="en-US" sz="2800" dirty="0"/>
          </a:p>
          <a:p>
            <a:r>
              <a:rPr lang="tr-TR" sz="2800" dirty="0"/>
              <a:t>NÜZHET ERMAN (1928-1996)</a:t>
            </a:r>
            <a:endParaRPr lang="en-US" sz="2800" dirty="0"/>
          </a:p>
          <a:p>
            <a:r>
              <a:rPr lang="tr-TR" sz="2800" dirty="0"/>
              <a:t>YAHYA AKENGİN (1946-…)</a:t>
            </a:r>
            <a:endParaRPr lang="en-US" sz="2800" dirty="0"/>
          </a:p>
          <a:p>
            <a:r>
              <a:rPr lang="tr-TR" sz="4000" dirty="0"/>
              <a:t> </a:t>
            </a:r>
            <a:endParaRPr lang="en-US" sz="4000" dirty="0"/>
          </a:p>
          <a:p>
            <a:r>
              <a:rPr lang="tr-TR" sz="9600" dirty="0"/>
              <a:t> </a:t>
            </a:r>
            <a:endParaRPr lang="en-US" sz="9600" dirty="0"/>
          </a:p>
        </p:txBody>
      </p:sp>
    </p:spTree>
    <p:extLst>
      <p:ext uri="{BB962C8B-B14F-4D97-AF65-F5344CB8AC3E}">
        <p14:creationId xmlns:p14="http://schemas.microsoft.com/office/powerpoint/2010/main" val="786816039"/>
      </p:ext>
    </p:extLst>
  </p:cSld>
  <p:clrMapOvr>
    <a:masterClrMapping/>
  </p:clrMapOvr>
  <p:transition spd="med">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40188" y="345740"/>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latin typeface="+mj-lt"/>
              </a:rPr>
              <a:t>FECR-İ ATİ’DE ÖĞRETİCİ METİNLER</a:t>
            </a:r>
          </a:p>
        </p:txBody>
      </p:sp>
      <p:sp>
        <p:nvSpPr>
          <p:cNvPr id="4" name="Rectangle 1"/>
          <p:cNvSpPr txBox="1">
            <a:spLocks noChangeArrowheads="1"/>
          </p:cNvSpPr>
          <p:nvPr/>
        </p:nvSpPr>
        <p:spPr bwMode="auto">
          <a:xfrm>
            <a:off x="20625" y="1196171"/>
            <a:ext cx="899996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b="0" dirty="0">
                <a:latin typeface="Times New Roman" pitchFamily="18" charset="0"/>
                <a:cs typeface="Times New Roman" pitchFamily="18" charset="0"/>
              </a:rPr>
              <a:t>Kuruluşlarından itibaren eleştiri </a:t>
            </a:r>
            <a:r>
              <a:rPr lang="tr-TR" sz="2800" b="0" dirty="0" smtClean="0">
                <a:latin typeface="Times New Roman" pitchFamily="18" charset="0"/>
                <a:cs typeface="Times New Roman" pitchFamily="18" charset="0"/>
              </a:rPr>
              <a:t>alanın da yoğunlaştıkları </a:t>
            </a:r>
            <a:r>
              <a:rPr lang="tr-TR" sz="2800" b="0" dirty="0">
                <a:latin typeface="Times New Roman" pitchFamily="18" charset="0"/>
                <a:cs typeface="Times New Roman" pitchFamily="18" charset="0"/>
              </a:rPr>
              <a:t>görülür. Servet-i </a:t>
            </a:r>
            <a:r>
              <a:rPr lang="tr-TR" sz="2800" b="0" dirty="0" err="1">
                <a:latin typeface="Times New Roman" pitchFamily="18" charset="0"/>
                <a:cs typeface="Times New Roman" pitchFamily="18" charset="0"/>
              </a:rPr>
              <a:t>Fünun’u</a:t>
            </a:r>
            <a:r>
              <a:rPr lang="tr-TR" sz="2800" b="0" dirty="0">
                <a:latin typeface="Times New Roman" pitchFamily="18" charset="0"/>
                <a:cs typeface="Times New Roman" pitchFamily="18" charset="0"/>
              </a:rPr>
              <a:t> eleştirmek öncelikli mesailerini almıştır</a:t>
            </a:r>
            <a:r>
              <a:rPr lang="tr-TR" sz="2800" b="0" dirty="0" smtClean="0">
                <a:latin typeface="Times New Roman" pitchFamily="18" charset="0"/>
                <a:cs typeface="Times New Roman" pitchFamily="18" charset="0"/>
              </a:rPr>
              <a:t>.</a:t>
            </a:r>
          </a:p>
          <a:p>
            <a:pPr lvl="0" fontAlgn="base"/>
            <a:endParaRPr lang="tr-TR" sz="2800" b="0" dirty="0">
              <a:latin typeface="Times New Roman" pitchFamily="18" charset="0"/>
              <a:cs typeface="Times New Roman" pitchFamily="18" charset="0"/>
            </a:endParaRPr>
          </a:p>
          <a:p>
            <a:pPr marL="457200" lvl="0" indent="-457200" fontAlgn="base">
              <a:buFont typeface="Arial" pitchFamily="34" charset="0"/>
              <a:buChar char="•"/>
            </a:pPr>
            <a:r>
              <a:rPr lang="tr-TR" sz="2800" dirty="0">
                <a:solidFill>
                  <a:srgbClr val="0000FF"/>
                </a:solidFill>
                <a:latin typeface="Times New Roman" pitchFamily="18" charset="0"/>
                <a:cs typeface="Times New Roman" pitchFamily="18" charset="0"/>
              </a:rPr>
              <a:t>Yakup Kad­ri, Ahmet Haşim, Ali Canip, Hamdullah Suphi, Fuat Köp­rülü, Sahabettin Süleyman </a:t>
            </a:r>
            <a:r>
              <a:rPr lang="tr-TR" sz="2800" b="0" dirty="0">
                <a:latin typeface="Times New Roman" pitchFamily="18" charset="0"/>
                <a:cs typeface="Times New Roman" pitchFamily="18" charset="0"/>
              </a:rPr>
              <a:t>ve </a:t>
            </a:r>
            <a:r>
              <a:rPr lang="tr-TR" sz="2800" dirty="0">
                <a:solidFill>
                  <a:srgbClr val="0000FF"/>
                </a:solidFill>
                <a:latin typeface="Times New Roman" pitchFamily="18" charset="0"/>
                <a:cs typeface="Times New Roman" pitchFamily="18" charset="0"/>
              </a:rPr>
              <a:t>Müfit </a:t>
            </a:r>
            <a:r>
              <a:rPr lang="tr-TR" sz="2800" dirty="0" err="1" smtClean="0">
                <a:solidFill>
                  <a:srgbClr val="0000FF"/>
                </a:solidFill>
                <a:latin typeface="Times New Roman" pitchFamily="18" charset="0"/>
                <a:cs typeface="Times New Roman" pitchFamily="18" charset="0"/>
              </a:rPr>
              <a:t>Ratip</a:t>
            </a:r>
            <a:r>
              <a:rPr lang="tr-TR" sz="2800" b="0" dirty="0">
                <a:latin typeface="Times New Roman" pitchFamily="18" charset="0"/>
                <a:cs typeface="Times New Roman" pitchFamily="18" charset="0"/>
              </a:rPr>
              <a:t> gibi sanatçılar Servet-i </a:t>
            </a:r>
            <a:r>
              <a:rPr lang="tr-TR" sz="2800" b="0" dirty="0" err="1">
                <a:latin typeface="Times New Roman" pitchFamily="18" charset="0"/>
                <a:cs typeface="Times New Roman" pitchFamily="18" charset="0"/>
              </a:rPr>
              <a:t>Fünunculara</a:t>
            </a:r>
            <a:r>
              <a:rPr lang="tr-TR" sz="2800" b="0" dirty="0">
                <a:latin typeface="Times New Roman" pitchFamily="18" charset="0"/>
                <a:cs typeface="Times New Roman" pitchFamily="18" charset="0"/>
              </a:rPr>
              <a:t> ağır eleştirilerde bulunmuşlardır</a:t>
            </a:r>
            <a:r>
              <a:rPr lang="tr-TR" sz="2800" b="0" dirty="0" smtClean="0">
                <a:latin typeface="Times New Roman" pitchFamily="18" charset="0"/>
                <a:cs typeface="Times New Roman" pitchFamily="18" charset="0"/>
              </a:rPr>
              <a:t>.</a:t>
            </a:r>
          </a:p>
          <a:p>
            <a:pPr marL="457200" lvl="0" indent="-457200" fontAlgn="base">
              <a:buFont typeface="Arial" pitchFamily="34" charset="0"/>
              <a:buChar char="•"/>
            </a:pPr>
            <a:endParaRPr lang="tr-TR" sz="2800" b="0" dirty="0" smtClean="0">
              <a:latin typeface="Times New Roman" pitchFamily="18" charset="0"/>
              <a:cs typeface="Times New Roman" pitchFamily="18" charset="0"/>
            </a:endParaRPr>
          </a:p>
          <a:p>
            <a:pPr marL="457200" indent="-457200" fontAlgn="base">
              <a:buFont typeface="Arial" pitchFamily="34" charset="0"/>
              <a:buChar char="•"/>
            </a:pPr>
            <a:r>
              <a:rPr lang="tr-TR" sz="2800" b="0" dirty="0">
                <a:latin typeface="Times New Roman" pitchFamily="18" charset="0"/>
                <a:cs typeface="Times New Roman" pitchFamily="18" charset="0"/>
              </a:rPr>
              <a:t>Sonrasında  Genç Kalemler dergisi­nin kurulması ile onları da eleştirmişler ancak Ali Canip, Hamdullah Suphi, Celal </a:t>
            </a:r>
            <a:r>
              <a:rPr lang="tr-TR" sz="2800" b="0" dirty="0" err="1">
                <a:latin typeface="Times New Roman" pitchFamily="18" charset="0"/>
                <a:cs typeface="Times New Roman" pitchFamily="18" charset="0"/>
              </a:rPr>
              <a:t>Sahir</a:t>
            </a:r>
            <a:r>
              <a:rPr lang="tr-TR" sz="2800" b="0" dirty="0">
                <a:latin typeface="Times New Roman" pitchFamily="18" charset="0"/>
                <a:cs typeface="Times New Roman" pitchFamily="18" charset="0"/>
              </a:rPr>
              <a:t> gibi genç üyelerini bu dergiye kaptırmışlardır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164134054"/>
      </p:ext>
    </p:extLst>
  </p:cSld>
  <p:clrMapOvr>
    <a:masterClrMapping/>
  </p:clrMapOvr>
  <p:transition spd="med">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03576" y="835551"/>
            <a:ext cx="875314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b="0" dirty="0">
                <a:latin typeface="Times New Roman" pitchFamily="18" charset="0"/>
                <a:cs typeface="Times New Roman" pitchFamily="18" charset="0"/>
              </a:rPr>
              <a:t>Genç Kalemler sade Türkçeyi savunurken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Ati sanatlı bir dili savunmuştur. Dolayısı ile Genç Kalemler ile aradaki tartışmalar daha çok dil ile ilgilidir.</a:t>
            </a:r>
          </a:p>
          <a:p>
            <a:pPr marL="457200" lvl="0" indent="-457200" fontAlgn="base">
              <a:buFont typeface="Arial" pitchFamily="34" charset="0"/>
              <a:buChar char="•"/>
            </a:pPr>
            <a:r>
              <a:rPr lang="tr-TR" sz="2800" b="0" dirty="0">
                <a:latin typeface="Times New Roman" pitchFamily="18" charset="0"/>
                <a:cs typeface="Times New Roman" pitchFamily="18" charset="0"/>
              </a:rPr>
              <a:t>Bu dönemde yazılan makalelerde  bile eleştiri yönteminin konu edinildiği görülür. Yakup Kadri ve Celal </a:t>
            </a:r>
            <a:r>
              <a:rPr lang="tr-TR" sz="2800" b="0" dirty="0" err="1">
                <a:latin typeface="Times New Roman" pitchFamily="18" charset="0"/>
                <a:cs typeface="Times New Roman" pitchFamily="18" charset="0"/>
              </a:rPr>
              <a:t>Sahir’in</a:t>
            </a:r>
            <a:r>
              <a:rPr lang="tr-TR" sz="2800" b="0" dirty="0">
                <a:latin typeface="Times New Roman" pitchFamily="18" charset="0"/>
                <a:cs typeface="Times New Roman" pitchFamily="18" charset="0"/>
              </a:rPr>
              <a:t> bu tür makaleleri vardır.</a:t>
            </a:r>
          </a:p>
          <a:p>
            <a:pPr marL="457200" lvl="0" indent="-457200" fontAlgn="base">
              <a:buFont typeface="Arial" pitchFamily="34" charset="0"/>
              <a:buChar char="•"/>
            </a:pPr>
            <a:r>
              <a:rPr lang="tr-TR" sz="2800" b="0" dirty="0">
                <a:latin typeface="Times New Roman" pitchFamily="18" charset="0"/>
                <a:cs typeface="Times New Roman" pitchFamily="18" charset="0"/>
              </a:rPr>
              <a:t> Türk ve Batı edebiyatı hakkında Fuat Köprülü, Yakup Kadri, Celal </a:t>
            </a:r>
            <a:r>
              <a:rPr lang="tr-TR" sz="2800" b="0" dirty="0" err="1">
                <a:latin typeface="Times New Roman" pitchFamily="18" charset="0"/>
                <a:cs typeface="Times New Roman" pitchFamily="18" charset="0"/>
              </a:rPr>
              <a:t>Sahir</a:t>
            </a:r>
            <a:r>
              <a:rPr lang="tr-TR" sz="2800" b="0" dirty="0">
                <a:latin typeface="Times New Roman" pitchFamily="18" charset="0"/>
                <a:cs typeface="Times New Roman" pitchFamily="18" charset="0"/>
              </a:rPr>
              <a:t>, Ahmet Haşim, Tahsin Nahit, Sahabettin Süleyman, Ahmet Samim, Müfit </a:t>
            </a:r>
            <a:r>
              <a:rPr lang="tr-TR" sz="2800" b="0" dirty="0" err="1" smtClean="0">
                <a:latin typeface="Times New Roman" pitchFamily="18" charset="0"/>
                <a:cs typeface="Times New Roman" pitchFamily="18" charset="0"/>
              </a:rPr>
              <a:t>Ratip</a:t>
            </a:r>
            <a:r>
              <a:rPr lang="tr-TR" sz="2800" b="0" dirty="0">
                <a:latin typeface="Times New Roman" pitchFamily="18" charset="0"/>
                <a:cs typeface="Times New Roman" pitchFamily="18" charset="0"/>
              </a:rPr>
              <a:t> ma­kaleler yayımlamıştır.</a:t>
            </a:r>
          </a:p>
          <a:p>
            <a:pPr marL="457200" lvl="0" indent="-457200" fontAlgn="base">
              <a:buFont typeface="Arial" pitchFamily="34" charset="0"/>
              <a:buChar char="•"/>
            </a:pPr>
            <a:r>
              <a:rPr lang="tr-TR" sz="2800" b="0" dirty="0">
                <a:latin typeface="Times New Roman" pitchFamily="18" charset="0"/>
                <a:cs typeface="Times New Roman" pitchFamily="18" charset="0"/>
              </a:rPr>
              <a:t>Sahabettin Süley­man'ın edebiyat tarihiyle ilgili eserleri vardır. O, "Tarih-i Edebiyat-ı Osmaniye", "Yeni Osmanlı Edebiyatı Tarihi" adlı eserlere imza atmıştır.</a:t>
            </a:r>
          </a:p>
        </p:txBody>
      </p:sp>
    </p:spTree>
    <p:extLst>
      <p:ext uri="{BB962C8B-B14F-4D97-AF65-F5344CB8AC3E}">
        <p14:creationId xmlns:p14="http://schemas.microsoft.com/office/powerpoint/2010/main" val="1672402877"/>
      </p:ext>
    </p:extLst>
  </p:cSld>
  <p:clrMapOvr>
    <a:masterClrMapping/>
  </p:clrMapOvr>
  <p:transition spd="med">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18455" y="445060"/>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latin typeface="+mj-lt"/>
              </a:rPr>
              <a:t>FECR-İ ATİ SANATÇILARI</a:t>
            </a:r>
          </a:p>
        </p:txBody>
      </p:sp>
      <p:sp>
        <p:nvSpPr>
          <p:cNvPr id="4" name="Rectangle 1"/>
          <p:cNvSpPr txBox="1">
            <a:spLocks noChangeArrowheads="1"/>
          </p:cNvSpPr>
          <p:nvPr/>
        </p:nvSpPr>
        <p:spPr bwMode="auto">
          <a:xfrm>
            <a:off x="399057" y="1314439"/>
            <a:ext cx="835967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200" dirty="0">
                <a:solidFill>
                  <a:srgbClr val="0000FF"/>
                </a:solidFill>
                <a:latin typeface="Times New Roman" pitchFamily="18" charset="0"/>
                <a:cs typeface="Times New Roman" pitchFamily="18" charset="0"/>
              </a:rPr>
              <a:t>Ahmet Haşim (</a:t>
            </a:r>
            <a:r>
              <a:rPr lang="tr-TR" sz="3200" dirty="0" smtClean="0">
                <a:solidFill>
                  <a:srgbClr val="0000FF"/>
                </a:solidFill>
                <a:latin typeface="Times New Roman" pitchFamily="18" charset="0"/>
                <a:cs typeface="Times New Roman" pitchFamily="18" charset="0"/>
              </a:rPr>
              <a:t>1884-1933)</a:t>
            </a:r>
          </a:p>
          <a:p>
            <a:pPr fontAlgn="base"/>
            <a:endParaRPr lang="tr-TR" sz="2800" b="0" dirty="0">
              <a:solidFill>
                <a:srgbClr val="0000FF"/>
              </a:solidFill>
              <a:latin typeface="Times New Roman" pitchFamily="18" charset="0"/>
              <a:cs typeface="Times New Roman" pitchFamily="18" charset="0"/>
            </a:endParaRPr>
          </a:p>
          <a:p>
            <a:pPr marL="457200" indent="-457200" fontAlgn="base">
              <a:buFont typeface="Arial" pitchFamily="34" charset="0"/>
              <a:buChar char="•"/>
            </a:pPr>
            <a:r>
              <a:rPr lang="tr-TR" sz="2800" b="0" dirty="0" smtClean="0">
                <a:latin typeface="Times New Roman" pitchFamily="18" charset="0"/>
                <a:cs typeface="Times New Roman" pitchFamily="18" charset="0"/>
              </a:rPr>
              <a:t>1909′da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
            </a:r>
            <a:r>
              <a:rPr lang="tr-TR" sz="2800" b="0" dirty="0" err="1">
                <a:latin typeface="Times New Roman" pitchFamily="18" charset="0"/>
                <a:cs typeface="Times New Roman" pitchFamily="18" charset="0"/>
              </a:rPr>
              <a:t>Aticilere</a:t>
            </a:r>
            <a:r>
              <a:rPr lang="tr-TR" sz="2800" b="0" dirty="0">
                <a:latin typeface="Times New Roman" pitchFamily="18" charset="0"/>
                <a:cs typeface="Times New Roman" pitchFamily="18" charset="0"/>
              </a:rPr>
              <a:t> katılmıştır.</a:t>
            </a:r>
          </a:p>
          <a:p>
            <a:pPr marL="457200" indent="-457200">
              <a:buFont typeface="Arial" pitchFamily="34" charset="0"/>
              <a:buChar char="•"/>
            </a:pPr>
            <a:r>
              <a:rPr lang="tr-TR" sz="2800" b="0" dirty="0" err="1" smtClean="0">
                <a:latin typeface="Times New Roman" pitchFamily="18" charset="0"/>
                <a:cs typeface="Times New Roman" pitchFamily="18" charset="0"/>
              </a:rPr>
              <a:t>Fecr</a:t>
            </a:r>
            <a:r>
              <a:rPr lang="tr-TR" sz="2800" b="0" dirty="0" smtClean="0">
                <a:latin typeface="Times New Roman" pitchFamily="18" charset="0"/>
                <a:cs typeface="Times New Roman" pitchFamily="18" charset="0"/>
              </a:rPr>
              <a:t>-i </a:t>
            </a:r>
            <a:r>
              <a:rPr lang="tr-TR" sz="2800" b="0" dirty="0">
                <a:latin typeface="Times New Roman" pitchFamily="18" charset="0"/>
                <a:cs typeface="Times New Roman" pitchFamily="18" charset="0"/>
              </a:rPr>
              <a:t>Ati topluluğu dağıldıktan sonra da yoluna devam etmiştir.</a:t>
            </a:r>
          </a:p>
          <a:p>
            <a:pPr marL="457200" indent="-457200">
              <a:buFont typeface="Arial" pitchFamily="34" charset="0"/>
              <a:buChar char="•"/>
            </a:pPr>
            <a:r>
              <a:rPr lang="tr-TR" sz="2800" b="0" dirty="0" err="1" smtClean="0">
                <a:latin typeface="Times New Roman" pitchFamily="18" charset="0"/>
                <a:cs typeface="Times New Roman" pitchFamily="18" charset="0"/>
              </a:rPr>
              <a:t>Fecr</a:t>
            </a:r>
            <a:r>
              <a:rPr lang="tr-TR" sz="2800" b="0" dirty="0" smtClean="0">
                <a:latin typeface="Times New Roman" pitchFamily="18" charset="0"/>
                <a:cs typeface="Times New Roman" pitchFamily="18" charset="0"/>
              </a:rPr>
              <a:t>-i </a:t>
            </a:r>
            <a:r>
              <a:rPr lang="tr-TR" sz="2800" b="0" dirty="0">
                <a:latin typeface="Times New Roman" pitchFamily="18" charset="0"/>
                <a:cs typeface="Times New Roman" pitchFamily="18" charset="0"/>
              </a:rPr>
              <a:t>Ati topluluğunun ve modern Türk şiirinin en önemli şairlerindendir</a:t>
            </a:r>
            <a:r>
              <a:rPr lang="tr-TR" sz="2800" b="0" dirty="0" smtClean="0">
                <a:latin typeface="Times New Roman" pitchFamily="18" charset="0"/>
                <a:cs typeface="Times New Roman" pitchFamily="18" charset="0"/>
              </a:rPr>
              <a:t>.</a:t>
            </a:r>
          </a:p>
          <a:p>
            <a:pPr marL="457200" indent="-457200">
              <a:buFont typeface="Arial" pitchFamily="34" charset="0"/>
              <a:buChar char="•"/>
            </a:pPr>
            <a:r>
              <a:rPr lang="tr-TR" sz="2800" dirty="0" smtClean="0">
                <a:latin typeface="Times New Roman" pitchFamily="18" charset="0"/>
                <a:cs typeface="Times New Roman" pitchFamily="18" charset="0"/>
              </a:rPr>
              <a:t>“</a:t>
            </a:r>
            <a:r>
              <a:rPr lang="tr-TR" sz="2800" dirty="0">
                <a:latin typeface="Times New Roman" pitchFamily="18" charset="0"/>
                <a:cs typeface="Times New Roman" pitchFamily="18" charset="0"/>
              </a:rPr>
              <a:t>Şiir Hakkında Bazı Mülahazalar”</a:t>
            </a:r>
            <a:r>
              <a:rPr lang="tr-TR" sz="2800" b="0" dirty="0">
                <a:latin typeface="Times New Roman" pitchFamily="18" charset="0"/>
                <a:cs typeface="Times New Roman" pitchFamily="18" charset="0"/>
              </a:rPr>
              <a:t> başlığı altında şiir anlayışını </a:t>
            </a:r>
            <a:r>
              <a:rPr lang="tr-TR" sz="2800" b="0" dirty="0" smtClean="0">
                <a:latin typeface="Times New Roman" pitchFamily="18" charset="0"/>
                <a:cs typeface="Times New Roman" pitchFamily="18" charset="0"/>
              </a:rPr>
              <a:t>açıklamıştır.</a:t>
            </a:r>
          </a:p>
          <a:p>
            <a:pPr marL="457200" indent="-457200">
              <a:buFont typeface="Arial" pitchFamily="34" charset="0"/>
              <a:buChar char="•"/>
            </a:pPr>
            <a:r>
              <a:rPr lang="tr-TR" sz="2800" dirty="0" smtClean="0">
                <a:latin typeface="Times New Roman" pitchFamily="18" charset="0"/>
                <a:cs typeface="Times New Roman" pitchFamily="18" charset="0"/>
              </a:rPr>
              <a:t>Saf </a:t>
            </a:r>
            <a:r>
              <a:rPr lang="tr-TR" sz="2800" dirty="0">
                <a:latin typeface="Times New Roman" pitchFamily="18" charset="0"/>
                <a:cs typeface="Times New Roman" pitchFamily="18" charset="0"/>
              </a:rPr>
              <a:t>şiir anlayışı</a:t>
            </a:r>
            <a:r>
              <a:rPr lang="tr-TR" sz="2800" b="0" dirty="0">
                <a:latin typeface="Times New Roman" pitchFamily="18" charset="0"/>
                <a:cs typeface="Times New Roman" pitchFamily="18" charset="0"/>
              </a:rPr>
              <a:t>na bağlı </a:t>
            </a:r>
            <a:r>
              <a:rPr lang="tr-TR" sz="2800" b="0" dirty="0" smtClean="0">
                <a:latin typeface="Times New Roman" pitchFamily="18" charset="0"/>
                <a:cs typeface="Times New Roman" pitchFamily="18" charset="0"/>
              </a:rPr>
              <a:t>kalmıştır.</a:t>
            </a:r>
          </a:p>
          <a:p>
            <a:pPr marL="457200" indent="-457200">
              <a:buFont typeface="Arial" pitchFamily="34" charset="0"/>
              <a:buChar char="•"/>
            </a:pPr>
            <a:r>
              <a:rPr lang="tr-TR" sz="2800" b="0" dirty="0" smtClean="0">
                <a:latin typeface="Times New Roman" pitchFamily="18" charset="0"/>
                <a:cs typeface="Times New Roman" pitchFamily="18" charset="0"/>
              </a:rPr>
              <a:t>Şiirde</a:t>
            </a:r>
            <a:r>
              <a:rPr lang="tr-TR" sz="2800" b="0" dirty="0">
                <a:latin typeface="Times New Roman" pitchFamily="18" charset="0"/>
                <a:cs typeface="Times New Roman" pitchFamily="18" charset="0"/>
              </a:rPr>
              <a:t> </a:t>
            </a:r>
            <a:r>
              <a:rPr lang="tr-TR" sz="2800" dirty="0">
                <a:latin typeface="Times New Roman" pitchFamily="18" charset="0"/>
                <a:cs typeface="Times New Roman" pitchFamily="18" charset="0"/>
              </a:rPr>
              <a:t>konudan çok, söyleyişi önemser</a:t>
            </a:r>
            <a:r>
              <a:rPr lang="tr-TR" sz="2800" dirty="0" smtClean="0">
                <a:latin typeface="Times New Roman" pitchFamily="18" charset="0"/>
                <a:cs typeface="Times New Roman" pitchFamily="18" charset="0"/>
              </a:rPr>
              <a:t>.</a:t>
            </a:r>
          </a:p>
          <a:p>
            <a:pPr marL="457200" indent="-457200">
              <a:buFont typeface="Arial" pitchFamily="34" charset="0"/>
              <a:buChar char="•"/>
            </a:pPr>
            <a:r>
              <a:rPr lang="tr-TR" sz="2800" b="0" dirty="0">
                <a:latin typeface="Times New Roman" pitchFamily="18" charset="0"/>
                <a:cs typeface="Times New Roman" pitchFamily="18" charset="0"/>
              </a:rPr>
              <a:t>“</a:t>
            </a:r>
            <a:r>
              <a:rPr lang="tr-TR" sz="2800" dirty="0">
                <a:latin typeface="Times New Roman" pitchFamily="18" charset="0"/>
                <a:cs typeface="Times New Roman" pitchFamily="18" charset="0"/>
              </a:rPr>
              <a:t>Sanat için sanat”</a:t>
            </a:r>
            <a:r>
              <a:rPr lang="tr-TR" sz="2800" b="0" dirty="0">
                <a:latin typeface="Times New Roman" pitchFamily="18" charset="0"/>
                <a:cs typeface="Times New Roman" pitchFamily="18" charset="0"/>
              </a:rPr>
              <a:t> anlayışına bağlıdır</a:t>
            </a:r>
            <a:r>
              <a:rPr lang="tr-TR" sz="2800" b="0" dirty="0" smtClean="0">
                <a:latin typeface="Times New Roman" pitchFamily="18" charset="0"/>
                <a:cs typeface="Times New Roman" pitchFamily="18" charset="0"/>
              </a:rPr>
              <a:t>.</a:t>
            </a:r>
            <a:endParaRPr lang="tr-TR"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87634113"/>
      </p:ext>
    </p:extLst>
  </p:cSld>
  <p:clrMapOvr>
    <a:masterClrMapping/>
  </p:clrMapOvr>
  <p:transition spd="med">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99056" y="548680"/>
            <a:ext cx="8565431"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indent="-457200">
              <a:buFont typeface="Arial" pitchFamily="34" charset="0"/>
              <a:buChar char="•"/>
            </a:pPr>
            <a:r>
              <a:rPr lang="tr-TR" sz="2800" b="0" dirty="0" smtClean="0">
                <a:latin typeface="Times New Roman" pitchFamily="18" charset="0"/>
                <a:cs typeface="Times New Roman" pitchFamily="18" charset="0"/>
              </a:rPr>
              <a:t>Gerçek </a:t>
            </a:r>
            <a:r>
              <a:rPr lang="tr-TR" sz="2800" b="0" dirty="0">
                <a:latin typeface="Times New Roman" pitchFamily="18" charset="0"/>
                <a:cs typeface="Times New Roman" pitchFamily="18" charset="0"/>
              </a:rPr>
              <a:t>şiir ona göre herkesin kendisine göre yorumlayabileceği şiirdir.</a:t>
            </a:r>
          </a:p>
          <a:p>
            <a:pPr marL="457200" indent="-457200">
              <a:buFont typeface="Arial" pitchFamily="34" charset="0"/>
              <a:buChar char="•"/>
            </a:pPr>
            <a:r>
              <a:rPr lang="tr-TR" sz="2800" dirty="0" smtClean="0">
                <a:latin typeface="Times New Roman" pitchFamily="18" charset="0"/>
                <a:cs typeface="Times New Roman" pitchFamily="18" charset="0"/>
              </a:rPr>
              <a:t>Şiiri </a:t>
            </a:r>
            <a:r>
              <a:rPr lang="tr-TR" sz="2800" dirty="0">
                <a:latin typeface="Times New Roman" pitchFamily="18" charset="0"/>
                <a:cs typeface="Times New Roman" pitchFamily="18" charset="0"/>
              </a:rPr>
              <a:t>duyulmak için yazılan sözden çok musikiye yakın bir tür</a:t>
            </a:r>
            <a:r>
              <a:rPr lang="tr-TR" sz="2800" b="0" dirty="0">
                <a:latin typeface="Times New Roman" pitchFamily="18" charset="0"/>
                <a:cs typeface="Times New Roman" pitchFamily="18" charset="0"/>
              </a:rPr>
              <a:t> olarak görür.</a:t>
            </a:r>
          </a:p>
          <a:p>
            <a:pPr marL="457200" indent="-457200">
              <a:buFont typeface="Arial" pitchFamily="34" charset="0"/>
              <a:buChar char="•"/>
            </a:pPr>
            <a:r>
              <a:rPr lang="tr-TR" sz="2800" b="0" dirty="0" smtClean="0">
                <a:latin typeface="Times New Roman" pitchFamily="18" charset="0"/>
                <a:cs typeface="Times New Roman" pitchFamily="18" charset="0"/>
              </a:rPr>
              <a:t>Önceleri </a:t>
            </a:r>
            <a:r>
              <a:rPr lang="tr-TR" sz="2800" b="0" dirty="0">
                <a:latin typeface="Times New Roman" pitchFamily="18" charset="0"/>
                <a:cs typeface="Times New Roman" pitchFamily="18" charset="0"/>
              </a:rPr>
              <a:t>Arapça ve Farsçayla yüklü bir dili varken, zamanla Türkçe ağırlıklı bir dile yönelir.</a:t>
            </a:r>
          </a:p>
          <a:p>
            <a:pPr marL="457200" indent="-457200">
              <a:buFont typeface="Arial" pitchFamily="34" charset="0"/>
              <a:buChar char="•"/>
            </a:pPr>
            <a:r>
              <a:rPr lang="tr-TR" sz="2800" b="0" dirty="0" smtClean="0">
                <a:latin typeface="Times New Roman" pitchFamily="18" charset="0"/>
                <a:cs typeface="Times New Roman" pitchFamily="18" charset="0"/>
              </a:rPr>
              <a:t>Şiirlerinde </a:t>
            </a:r>
            <a:r>
              <a:rPr lang="tr-TR" sz="2800" b="0" dirty="0">
                <a:latin typeface="Times New Roman" pitchFamily="18" charset="0"/>
                <a:cs typeface="Times New Roman" pitchFamily="18" charset="0"/>
              </a:rPr>
              <a:t>aşk ve doğa, çocukluk anıları, gerçek hayattan kaçış konuları egemendir.</a:t>
            </a:r>
          </a:p>
          <a:p>
            <a:pPr marL="457200" indent="-457200">
              <a:buFont typeface="Arial" pitchFamily="34" charset="0"/>
              <a:buChar char="•"/>
            </a:pPr>
            <a:r>
              <a:rPr lang="tr-TR" sz="2800" dirty="0" smtClean="0">
                <a:latin typeface="Times New Roman" pitchFamily="18" charset="0"/>
                <a:cs typeface="Times New Roman" pitchFamily="18" charset="0"/>
              </a:rPr>
              <a:t>Güneşin </a:t>
            </a:r>
            <a:r>
              <a:rPr lang="tr-TR" sz="2800" dirty="0">
                <a:latin typeface="Times New Roman" pitchFamily="18" charset="0"/>
                <a:cs typeface="Times New Roman" pitchFamily="18" charset="0"/>
              </a:rPr>
              <a:t>doğuşu ve batışı, göl, kızıl renkler, akşam</a:t>
            </a:r>
            <a:r>
              <a:rPr lang="tr-TR" sz="2800" b="0" dirty="0">
                <a:latin typeface="Times New Roman" pitchFamily="18" charset="0"/>
                <a:cs typeface="Times New Roman" pitchFamily="18" charset="0"/>
              </a:rPr>
              <a:t> onun şiirlerinde sıkça yer </a:t>
            </a:r>
            <a:r>
              <a:rPr lang="tr-TR" sz="2800" b="0" dirty="0" smtClean="0">
                <a:latin typeface="Times New Roman" pitchFamily="18" charset="0"/>
                <a:cs typeface="Times New Roman" pitchFamily="18" charset="0"/>
              </a:rPr>
              <a:t>bulur.</a:t>
            </a:r>
          </a:p>
          <a:p>
            <a:pPr marL="457200" indent="-457200">
              <a:buFont typeface="Arial" pitchFamily="34" charset="0"/>
              <a:buChar char="•"/>
            </a:pPr>
            <a:r>
              <a:rPr lang="tr-TR" sz="2800" dirty="0" smtClean="0">
                <a:latin typeface="Times New Roman" pitchFamily="18" charset="0"/>
                <a:cs typeface="Times New Roman" pitchFamily="18" charset="0"/>
              </a:rPr>
              <a:t>Bütün </a:t>
            </a:r>
            <a:r>
              <a:rPr lang="tr-TR" sz="2800" dirty="0">
                <a:latin typeface="Times New Roman" pitchFamily="18" charset="0"/>
                <a:cs typeface="Times New Roman" pitchFamily="18" charset="0"/>
              </a:rPr>
              <a:t>şiirlerini aruz ölçüsü</a:t>
            </a:r>
            <a:r>
              <a:rPr lang="tr-TR" sz="2800" b="0" dirty="0">
                <a:latin typeface="Times New Roman" pitchFamily="18" charset="0"/>
                <a:cs typeface="Times New Roman" pitchFamily="18" charset="0"/>
              </a:rPr>
              <a:t>yle </a:t>
            </a:r>
            <a:r>
              <a:rPr lang="tr-TR" sz="2800" b="0" dirty="0" smtClean="0">
                <a:latin typeface="Times New Roman" pitchFamily="18" charset="0"/>
                <a:cs typeface="Times New Roman" pitchFamily="18" charset="0"/>
              </a:rPr>
              <a:t>yazmıştır.</a:t>
            </a:r>
          </a:p>
          <a:p>
            <a:pPr marL="457200" indent="-457200">
              <a:buFont typeface="Arial" pitchFamily="34" charset="0"/>
              <a:buChar char="•"/>
            </a:pPr>
            <a:r>
              <a:rPr lang="tr-TR" sz="2800" dirty="0" smtClean="0">
                <a:latin typeface="Times New Roman" pitchFamily="18" charset="0"/>
                <a:cs typeface="Times New Roman" pitchFamily="18" charset="0"/>
              </a:rPr>
              <a:t>Sembolizmden </a:t>
            </a:r>
            <a:r>
              <a:rPr lang="tr-TR" sz="2800" dirty="0">
                <a:latin typeface="Times New Roman" pitchFamily="18" charset="0"/>
                <a:cs typeface="Times New Roman" pitchFamily="18" charset="0"/>
              </a:rPr>
              <a:t>ve empresyonizm</a:t>
            </a:r>
            <a:r>
              <a:rPr lang="tr-TR" sz="2800" b="0" dirty="0">
                <a:latin typeface="Times New Roman" pitchFamily="18" charset="0"/>
                <a:cs typeface="Times New Roman" pitchFamily="18" charset="0"/>
              </a:rPr>
              <a:t>den etkilenmiştir</a:t>
            </a:r>
            <a:r>
              <a:rPr lang="tr-TR" sz="2800" b="0" dirty="0" smtClean="0">
                <a:latin typeface="Times New Roman" pitchFamily="18" charset="0"/>
                <a:cs typeface="Times New Roman" pitchFamily="18" charset="0"/>
              </a:rPr>
              <a:t>.</a:t>
            </a:r>
          </a:p>
          <a:p>
            <a:pPr marL="457200" indent="-457200">
              <a:buFont typeface="Arial" pitchFamily="34" charset="0"/>
              <a:buChar char="•"/>
            </a:pPr>
            <a:r>
              <a:rPr lang="tr-TR" sz="2800" b="0" dirty="0" smtClean="0">
                <a:latin typeface="Times New Roman" pitchFamily="18" charset="0"/>
                <a:cs typeface="Times New Roman" pitchFamily="18" charset="0"/>
              </a:rPr>
              <a:t>Fıkra</a:t>
            </a:r>
            <a:r>
              <a:rPr lang="tr-TR" sz="2800" b="0" dirty="0">
                <a:latin typeface="Times New Roman" pitchFamily="18" charset="0"/>
                <a:cs typeface="Times New Roman" pitchFamily="18" charset="0"/>
              </a:rPr>
              <a:t>, sohbet gezi yazısı türlerinde de önemli eserler vermiştir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555238815"/>
      </p:ext>
    </p:extLst>
  </p:cSld>
  <p:clrMapOvr>
    <a:masterClrMapping/>
  </p:clrMapOvr>
  <p:transition spd="med">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40187" y="692696"/>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3200" dirty="0">
                <a:solidFill>
                  <a:srgbClr val="0000FF"/>
                </a:solidFill>
                <a:latin typeface="Times New Roman" pitchFamily="18" charset="0"/>
                <a:cs typeface="Times New Roman" pitchFamily="18" charset="0"/>
              </a:rPr>
              <a:t>Ahmet Haşim </a:t>
            </a:r>
            <a:r>
              <a:rPr lang="tr-TR" sz="3200" dirty="0" smtClean="0">
                <a:solidFill>
                  <a:srgbClr val="0000FF"/>
                </a:solidFill>
                <a:latin typeface="Times New Roman" pitchFamily="18" charset="0"/>
                <a:cs typeface="Times New Roman" pitchFamily="18" charset="0"/>
              </a:rPr>
              <a:t>Eserleri</a:t>
            </a:r>
            <a:endParaRPr lang="tr-TR" sz="3200" dirty="0">
              <a:solidFill>
                <a:srgbClr val="0000FF"/>
              </a:solidFill>
              <a:latin typeface="Times New Roman" pitchFamily="18" charset="0"/>
              <a:cs typeface="Times New Roman" pitchFamily="18" charset="0"/>
            </a:endParaRPr>
          </a:p>
        </p:txBody>
      </p:sp>
      <p:sp>
        <p:nvSpPr>
          <p:cNvPr id="4" name="Rectangle 1"/>
          <p:cNvSpPr txBox="1">
            <a:spLocks noChangeArrowheads="1"/>
          </p:cNvSpPr>
          <p:nvPr/>
        </p:nvSpPr>
        <p:spPr bwMode="auto">
          <a:xfrm>
            <a:off x="399057" y="1701971"/>
            <a:ext cx="835967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smtClean="0">
                <a:solidFill>
                  <a:srgbClr val="FF0000"/>
                </a:solidFill>
                <a:latin typeface="Times New Roman" pitchFamily="18" charset="0"/>
                <a:cs typeface="Times New Roman" pitchFamily="18" charset="0"/>
              </a:rPr>
              <a:t>Şiir</a:t>
            </a:r>
            <a:endParaRPr lang="tr-TR" sz="2800" dirty="0">
              <a:solidFill>
                <a:srgbClr val="FF0000"/>
              </a:solidFill>
              <a:latin typeface="Times New Roman" pitchFamily="18" charset="0"/>
              <a:cs typeface="Times New Roman" pitchFamily="18" charset="0"/>
            </a:endParaRPr>
          </a:p>
          <a:p>
            <a:pPr marL="457200" indent="-457200" fontAlgn="base">
              <a:buFont typeface="Arial" pitchFamily="34" charset="0"/>
              <a:buChar char="•"/>
            </a:pPr>
            <a:r>
              <a:rPr lang="tr-TR" sz="2800" dirty="0" smtClean="0">
                <a:latin typeface="Times New Roman" pitchFamily="18" charset="0"/>
                <a:cs typeface="Times New Roman" pitchFamily="18" charset="0"/>
              </a:rPr>
              <a:t>Göl Saatleri</a:t>
            </a:r>
            <a:endParaRPr lang="tr-TR" sz="2800" dirty="0">
              <a:latin typeface="Times New Roman" pitchFamily="18" charset="0"/>
              <a:cs typeface="Times New Roman" pitchFamily="18" charset="0"/>
            </a:endParaRPr>
          </a:p>
          <a:p>
            <a:pPr marL="457200" indent="-457200" fontAlgn="base">
              <a:buFont typeface="Arial" pitchFamily="34" charset="0"/>
              <a:buChar char="•"/>
            </a:pPr>
            <a:r>
              <a:rPr lang="tr-TR" sz="2800" dirty="0" smtClean="0">
                <a:latin typeface="Times New Roman" pitchFamily="18" charset="0"/>
                <a:cs typeface="Times New Roman" pitchFamily="18" charset="0"/>
              </a:rPr>
              <a:t>Piyale</a:t>
            </a:r>
          </a:p>
          <a:p>
            <a:pPr marL="457200" indent="-457200" fontAlgn="base">
              <a:buFont typeface="Arial" pitchFamily="34" charset="0"/>
              <a:buChar char="•"/>
            </a:pPr>
            <a:endParaRPr lang="tr-TR" sz="2800" dirty="0">
              <a:latin typeface="Times New Roman" pitchFamily="18" charset="0"/>
              <a:cs typeface="Times New Roman" pitchFamily="18" charset="0"/>
            </a:endParaRPr>
          </a:p>
          <a:p>
            <a:pPr lvl="0" fontAlgn="base"/>
            <a:r>
              <a:rPr lang="tr-TR" sz="2800" dirty="0" smtClean="0">
                <a:solidFill>
                  <a:srgbClr val="FF0000"/>
                </a:solidFill>
                <a:latin typeface="Times New Roman" pitchFamily="18" charset="0"/>
                <a:cs typeface="Times New Roman" pitchFamily="18" charset="0"/>
              </a:rPr>
              <a:t>Gezi</a:t>
            </a:r>
          </a:p>
          <a:p>
            <a:pPr marL="457200" lvl="0" indent="-457200" fontAlgn="base">
              <a:buFont typeface="Arial" pitchFamily="34" charset="0"/>
              <a:buChar char="•"/>
            </a:pPr>
            <a:r>
              <a:rPr lang="tr-TR" sz="2800" dirty="0" smtClean="0">
                <a:latin typeface="Times New Roman" pitchFamily="18" charset="0"/>
                <a:cs typeface="Times New Roman" pitchFamily="18" charset="0"/>
              </a:rPr>
              <a:t>Frankfurt Seyahatnamesi</a:t>
            </a:r>
          </a:p>
          <a:p>
            <a:pPr marL="457200" lvl="0" indent="-457200" fontAlgn="base">
              <a:buFont typeface="Arial" pitchFamily="34" charset="0"/>
              <a:buChar char="•"/>
            </a:pPr>
            <a:endParaRPr lang="tr-TR" sz="2800" dirty="0">
              <a:solidFill>
                <a:srgbClr val="FF0000"/>
              </a:solidFill>
              <a:latin typeface="Times New Roman" pitchFamily="18" charset="0"/>
              <a:cs typeface="Times New Roman" pitchFamily="18" charset="0"/>
            </a:endParaRPr>
          </a:p>
          <a:p>
            <a:pPr lvl="0" fontAlgn="base"/>
            <a:r>
              <a:rPr lang="tr-TR" sz="2800" dirty="0" smtClean="0">
                <a:solidFill>
                  <a:srgbClr val="FF0000"/>
                </a:solidFill>
                <a:latin typeface="Times New Roman" pitchFamily="18" charset="0"/>
                <a:cs typeface="Times New Roman" pitchFamily="18" charset="0"/>
              </a:rPr>
              <a:t>Deneme-Fıkra</a:t>
            </a:r>
            <a:r>
              <a:rPr lang="tr-TR" sz="2800" dirty="0">
                <a:solidFill>
                  <a:srgbClr val="FF0000"/>
                </a:solidFill>
                <a:latin typeface="Times New Roman" pitchFamily="18" charset="0"/>
                <a:cs typeface="Times New Roman" pitchFamily="18" charset="0"/>
              </a:rPr>
              <a:t> </a:t>
            </a:r>
            <a:endParaRPr lang="tr-TR" sz="2800" dirty="0" smtClean="0">
              <a:solidFill>
                <a:srgbClr val="FF0000"/>
              </a:solidFill>
              <a:latin typeface="Times New Roman" pitchFamily="18" charset="0"/>
              <a:cs typeface="Times New Roman" pitchFamily="18" charset="0"/>
            </a:endParaRPr>
          </a:p>
          <a:p>
            <a:pPr marL="457200" lvl="0" indent="-457200" fontAlgn="base">
              <a:buFont typeface="Arial" pitchFamily="34" charset="0"/>
              <a:buChar char="•"/>
            </a:pPr>
            <a:r>
              <a:rPr lang="tr-TR" sz="2800" dirty="0" err="1" smtClean="0">
                <a:latin typeface="Times New Roman" pitchFamily="18" charset="0"/>
                <a:cs typeface="Times New Roman" pitchFamily="18" charset="0"/>
              </a:rPr>
              <a:t>Gurebahane</a:t>
            </a:r>
            <a:r>
              <a:rPr lang="tr-TR" sz="2800" dirty="0" smtClean="0">
                <a:latin typeface="Times New Roman" pitchFamily="18" charset="0"/>
                <a:cs typeface="Times New Roman" pitchFamily="18" charset="0"/>
              </a:rPr>
              <a:t>-i Laklakan </a:t>
            </a:r>
          </a:p>
          <a:p>
            <a:pPr marL="457200" lvl="0" indent="-457200" fontAlgn="base">
              <a:buFont typeface="Arial" pitchFamily="34" charset="0"/>
              <a:buChar char="•"/>
            </a:pPr>
            <a:r>
              <a:rPr lang="tr-TR" sz="2800" dirty="0" smtClean="0">
                <a:latin typeface="Times New Roman" pitchFamily="18" charset="0"/>
                <a:cs typeface="Times New Roman" pitchFamily="18" charset="0"/>
              </a:rPr>
              <a:t>Bize </a:t>
            </a:r>
            <a:r>
              <a:rPr lang="tr-TR" sz="2800" dirty="0">
                <a:latin typeface="Times New Roman" pitchFamily="18" charset="0"/>
                <a:cs typeface="Times New Roman" pitchFamily="18" charset="0"/>
              </a:rPr>
              <a:t>Göre</a:t>
            </a:r>
          </a:p>
        </p:txBody>
      </p:sp>
    </p:spTree>
    <p:extLst>
      <p:ext uri="{BB962C8B-B14F-4D97-AF65-F5344CB8AC3E}">
        <p14:creationId xmlns:p14="http://schemas.microsoft.com/office/powerpoint/2010/main" val="3900941735"/>
      </p:ext>
    </p:extLst>
  </p:cSld>
  <p:clrMapOvr>
    <a:masterClrMapping/>
  </p:clrMapOvr>
  <p:transition spd="med">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37929" y="877943"/>
            <a:ext cx="835967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600" dirty="0" smtClean="0">
                <a:solidFill>
                  <a:srgbClr val="0000FF"/>
                </a:solidFill>
                <a:latin typeface="Times New Roman" pitchFamily="18" charset="0"/>
                <a:cs typeface="Times New Roman" pitchFamily="18" charset="0"/>
              </a:rPr>
              <a:t>Tahsin Nahit (1887-1919)</a:t>
            </a:r>
          </a:p>
          <a:p>
            <a:pPr algn="ctr" fontAlgn="base"/>
            <a:endParaRPr lang="tr-TR" sz="3200" dirty="0" smtClean="0">
              <a:solidFill>
                <a:srgbClr val="0000FF"/>
              </a:solidFill>
              <a:latin typeface="Times New Roman" pitchFamily="18" charset="0"/>
              <a:cs typeface="Times New Roman" pitchFamily="18" charset="0"/>
            </a:endParaRPr>
          </a:p>
          <a:p>
            <a:pPr marL="457200" indent="-457200">
              <a:buFont typeface="Arial" pitchFamily="34" charset="0"/>
              <a:buChar char="•"/>
            </a:pPr>
            <a:r>
              <a:rPr lang="tr-TR" sz="2800" dirty="0" err="1">
                <a:latin typeface="Times New Roman" pitchFamily="18" charset="0"/>
                <a:cs typeface="Times New Roman" pitchFamily="18" charset="0"/>
              </a:rPr>
              <a:t>Fecr</a:t>
            </a:r>
            <a:r>
              <a:rPr lang="tr-TR" sz="2800" dirty="0">
                <a:latin typeface="Times New Roman" pitchFamily="18" charset="0"/>
                <a:cs typeface="Times New Roman" pitchFamily="18" charset="0"/>
              </a:rPr>
              <a:t>-i Ati topluluğu şairi ve oyun yazarıdır</a:t>
            </a:r>
            <a:r>
              <a:rPr lang="tr-TR" sz="2800" dirty="0" smtClean="0">
                <a:latin typeface="Times New Roman" pitchFamily="18" charset="0"/>
                <a:cs typeface="Times New Roman" pitchFamily="18" charset="0"/>
              </a:rPr>
              <a:t>.</a:t>
            </a:r>
          </a:p>
          <a:p>
            <a:pPr marL="457200" indent="-457200">
              <a:buFont typeface="Arial" pitchFamily="34" charset="0"/>
              <a:buChar char="•"/>
            </a:pPr>
            <a:r>
              <a:rPr lang="tr-TR" sz="2800" b="0" dirty="0" smtClean="0">
                <a:latin typeface="Times New Roman" pitchFamily="18" charset="0"/>
                <a:cs typeface="Times New Roman" pitchFamily="18" charset="0"/>
              </a:rPr>
              <a:t>Bireysel </a:t>
            </a:r>
            <a:r>
              <a:rPr lang="tr-TR" sz="2800" b="0" dirty="0">
                <a:latin typeface="Times New Roman" pitchFamily="18" charset="0"/>
                <a:cs typeface="Times New Roman" pitchFamily="18" charset="0"/>
              </a:rPr>
              <a:t>konulu şiirler </a:t>
            </a:r>
            <a:r>
              <a:rPr lang="tr-TR" sz="2800" b="0" dirty="0" smtClean="0">
                <a:latin typeface="Times New Roman" pitchFamily="18" charset="0"/>
                <a:cs typeface="Times New Roman" pitchFamily="18" charset="0"/>
              </a:rPr>
              <a:t>yazmıştır.</a:t>
            </a:r>
            <a:endParaRPr lang="tr-TR" sz="2800" dirty="0" smtClean="0">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Şiirleri </a:t>
            </a:r>
            <a:r>
              <a:rPr lang="tr-TR" sz="2800" b="0" dirty="0">
                <a:latin typeface="Times New Roman" pitchFamily="18" charset="0"/>
                <a:cs typeface="Times New Roman" pitchFamily="18" charset="0"/>
              </a:rPr>
              <a:t>sanat gücü bakımından çok güçlü </a:t>
            </a:r>
            <a:r>
              <a:rPr lang="tr-TR" sz="2800" b="0" dirty="0" smtClean="0">
                <a:latin typeface="Times New Roman" pitchFamily="18" charset="0"/>
                <a:cs typeface="Times New Roman" pitchFamily="18" charset="0"/>
              </a:rPr>
              <a:t>değildir.</a:t>
            </a:r>
            <a:endParaRPr lang="tr-TR" sz="2800" dirty="0" smtClean="0">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Şiirleri </a:t>
            </a:r>
            <a:r>
              <a:rPr lang="tr-TR" sz="2800" b="0" dirty="0">
                <a:latin typeface="Times New Roman" pitchFamily="18" charset="0"/>
                <a:cs typeface="Times New Roman" pitchFamily="18" charset="0"/>
              </a:rPr>
              <a:t>Ahmet Haşim etkisindedir</a:t>
            </a:r>
            <a:r>
              <a:rPr lang="tr-TR" sz="2800" b="0" dirty="0" smtClean="0">
                <a:latin typeface="Times New Roman" pitchFamily="18" charset="0"/>
                <a:cs typeface="Times New Roman" pitchFamily="18" charset="0"/>
              </a:rPr>
              <a:t>.</a:t>
            </a:r>
            <a:endParaRPr lang="tr-TR" sz="2800" dirty="0" smtClean="0">
              <a:latin typeface="Times New Roman" pitchFamily="18" charset="0"/>
              <a:cs typeface="Times New Roman" pitchFamily="18" charset="0"/>
            </a:endParaRPr>
          </a:p>
          <a:p>
            <a:pPr marL="457200" indent="-457200">
              <a:buFont typeface="Arial" pitchFamily="34" charset="0"/>
              <a:buChar char="•"/>
            </a:pPr>
            <a:r>
              <a:rPr lang="tr-TR" sz="2800" dirty="0" smtClean="0">
                <a:latin typeface="Times New Roman" pitchFamily="18" charset="0"/>
                <a:cs typeface="Times New Roman" pitchFamily="18" charset="0"/>
              </a:rPr>
              <a:t>“</a:t>
            </a:r>
            <a:r>
              <a:rPr lang="tr-TR" sz="2800" dirty="0">
                <a:latin typeface="Times New Roman" pitchFamily="18" charset="0"/>
                <a:cs typeface="Times New Roman" pitchFamily="18" charset="0"/>
              </a:rPr>
              <a:t>Adalar, Kamer ve Zühre şairi</a:t>
            </a:r>
            <a:r>
              <a:rPr lang="tr-TR" sz="2800" b="0" dirty="0">
                <a:latin typeface="Times New Roman" pitchFamily="18" charset="0"/>
                <a:cs typeface="Times New Roman" pitchFamily="18" charset="0"/>
              </a:rPr>
              <a:t>” olarak </a:t>
            </a:r>
            <a:r>
              <a:rPr lang="tr-TR" sz="2800" b="0" dirty="0" smtClean="0">
                <a:latin typeface="Times New Roman" pitchFamily="18" charset="0"/>
                <a:cs typeface="Times New Roman" pitchFamily="18" charset="0"/>
              </a:rPr>
              <a:t>tanınmıştır.</a:t>
            </a:r>
            <a:endParaRPr lang="tr-TR" sz="2800" dirty="0" smtClean="0">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Genelde </a:t>
            </a:r>
            <a:r>
              <a:rPr lang="tr-TR" sz="2800" b="0" dirty="0">
                <a:latin typeface="Times New Roman" pitchFamily="18" charset="0"/>
                <a:cs typeface="Times New Roman" pitchFamily="18" charset="0"/>
              </a:rPr>
              <a:t>kadın ve aşk temalarını </a:t>
            </a:r>
            <a:r>
              <a:rPr lang="tr-TR" sz="2800" b="0" dirty="0" smtClean="0">
                <a:latin typeface="Times New Roman" pitchFamily="18" charset="0"/>
                <a:cs typeface="Times New Roman" pitchFamily="18" charset="0"/>
              </a:rPr>
              <a:t>işlemiştir.</a:t>
            </a:r>
            <a:endParaRPr lang="tr-TR" sz="2800" dirty="0" smtClean="0">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Tiyatroyla </a:t>
            </a:r>
            <a:r>
              <a:rPr lang="tr-TR" sz="2800" b="0" dirty="0">
                <a:latin typeface="Times New Roman" pitchFamily="18" charset="0"/>
                <a:cs typeface="Times New Roman" pitchFamily="18" charset="0"/>
              </a:rPr>
              <a:t>da yakından ilgilenmiştir. </a:t>
            </a:r>
            <a:endParaRPr lang="tr-TR" sz="2800" b="0" dirty="0" smtClean="0">
              <a:latin typeface="Times New Roman" pitchFamily="18" charset="0"/>
              <a:cs typeface="Times New Roman" pitchFamily="18" charset="0"/>
            </a:endParaRPr>
          </a:p>
          <a:p>
            <a:pPr marL="457200" indent="-457200">
              <a:buFont typeface="Arial" pitchFamily="34" charset="0"/>
              <a:buChar char="•"/>
            </a:pPr>
            <a:r>
              <a:rPr lang="tr-TR" sz="2800" dirty="0" smtClean="0">
                <a:latin typeface="Times New Roman" pitchFamily="18" charset="0"/>
                <a:cs typeface="Times New Roman" pitchFamily="18" charset="0"/>
              </a:rPr>
              <a:t>Tekniği </a:t>
            </a:r>
            <a:r>
              <a:rPr lang="tr-TR" sz="2800" dirty="0">
                <a:latin typeface="Times New Roman" pitchFamily="18" charset="0"/>
                <a:cs typeface="Times New Roman" pitchFamily="18" charset="0"/>
              </a:rPr>
              <a:t>zayıftır.</a:t>
            </a:r>
            <a:endParaRPr lang="tr-TR" sz="2800" b="0" dirty="0">
              <a:latin typeface="Times New Roman" pitchFamily="18" charset="0"/>
              <a:cs typeface="Times New Roman" pitchFamily="18" charset="0"/>
            </a:endParaRPr>
          </a:p>
          <a:p>
            <a:pPr marL="457200" indent="-457200">
              <a:buFont typeface="Arial" pitchFamily="34" charset="0"/>
              <a:buChar char="•"/>
            </a:pP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1448283153"/>
      </p:ext>
    </p:extLst>
  </p:cSld>
  <p:clrMapOvr>
    <a:masterClrMapping/>
  </p:clrMapOvr>
  <p:transition spd="med">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39552" y="97373"/>
            <a:ext cx="8359679"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200" dirty="0" smtClean="0">
                <a:solidFill>
                  <a:srgbClr val="0000FF"/>
                </a:solidFill>
                <a:latin typeface="Times New Roman" pitchFamily="18" charset="0"/>
                <a:cs typeface="Times New Roman" pitchFamily="18" charset="0"/>
              </a:rPr>
              <a:t>Tahsin Nahit’in Eserleri</a:t>
            </a:r>
          </a:p>
          <a:p>
            <a:r>
              <a:rPr lang="tr-TR" sz="2800" dirty="0" smtClean="0">
                <a:solidFill>
                  <a:srgbClr val="FF0000"/>
                </a:solidFill>
                <a:latin typeface="Times New Roman" pitchFamily="18" charset="0"/>
                <a:cs typeface="Times New Roman" pitchFamily="18" charset="0"/>
              </a:rPr>
              <a:t>Şiir</a:t>
            </a:r>
            <a:r>
              <a:rPr lang="tr-TR" sz="2800" dirty="0">
                <a:solidFill>
                  <a:srgbClr val="FF0000"/>
                </a:solidFill>
                <a:latin typeface="Times New Roman" pitchFamily="18" charset="0"/>
                <a:cs typeface="Times New Roman" pitchFamily="18" charset="0"/>
              </a:rPr>
              <a:t>:</a:t>
            </a:r>
            <a:r>
              <a:rPr lang="tr-TR" sz="2800" b="0" dirty="0">
                <a:latin typeface="Times New Roman" pitchFamily="18" charset="0"/>
                <a:cs typeface="Times New Roman" pitchFamily="18" charset="0"/>
              </a:rPr>
              <a:t> </a:t>
            </a:r>
            <a:endParaRPr lang="tr-TR" sz="2800" b="0" dirty="0" smtClean="0">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Ruh-i </a:t>
            </a:r>
            <a:r>
              <a:rPr lang="tr-TR" sz="2800" b="0" dirty="0" err="1" smtClean="0">
                <a:latin typeface="Times New Roman" pitchFamily="18" charset="0"/>
                <a:cs typeface="Times New Roman" pitchFamily="18" charset="0"/>
              </a:rPr>
              <a:t>Bikayd</a:t>
            </a:r>
            <a:endParaRPr lang="tr-TR" sz="2800" b="0" dirty="0" smtClean="0">
              <a:latin typeface="Times New Roman" pitchFamily="18" charset="0"/>
              <a:cs typeface="Times New Roman" pitchFamily="18" charset="0"/>
            </a:endParaRPr>
          </a:p>
          <a:p>
            <a:endParaRPr lang="tr-TR" sz="2800" b="0" dirty="0">
              <a:latin typeface="Times New Roman" pitchFamily="18" charset="0"/>
              <a:cs typeface="Times New Roman" pitchFamily="18" charset="0"/>
            </a:endParaRPr>
          </a:p>
          <a:p>
            <a:r>
              <a:rPr lang="tr-TR" sz="2800" dirty="0" smtClean="0">
                <a:solidFill>
                  <a:srgbClr val="FF0000"/>
                </a:solidFill>
                <a:latin typeface="Times New Roman" pitchFamily="18" charset="0"/>
                <a:cs typeface="Times New Roman" pitchFamily="18" charset="0"/>
              </a:rPr>
              <a:t>Tiyatroları:</a:t>
            </a:r>
            <a:r>
              <a:rPr lang="tr-TR" sz="2800" b="0" dirty="0">
                <a:latin typeface="Times New Roman" pitchFamily="18" charset="0"/>
                <a:cs typeface="Times New Roman" pitchFamily="18" charset="0"/>
              </a:rPr>
              <a:t> </a:t>
            </a:r>
            <a:endParaRPr lang="tr-TR" sz="2800" b="0" dirty="0" smtClean="0">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Hicranlar</a:t>
            </a:r>
          </a:p>
          <a:p>
            <a:pPr marL="457200" indent="-457200">
              <a:buFont typeface="Arial" pitchFamily="34" charset="0"/>
              <a:buChar char="•"/>
            </a:pPr>
            <a:r>
              <a:rPr lang="tr-TR" sz="2800" b="0" dirty="0" smtClean="0">
                <a:latin typeface="Times New Roman" pitchFamily="18" charset="0"/>
                <a:cs typeface="Times New Roman" pitchFamily="18" charset="0"/>
              </a:rPr>
              <a:t>Jön Türk</a:t>
            </a:r>
          </a:p>
          <a:p>
            <a:pPr marL="457200" indent="-457200">
              <a:buFont typeface="Arial" pitchFamily="34" charset="0"/>
              <a:buChar char="•"/>
            </a:pPr>
            <a:r>
              <a:rPr lang="tr-TR" sz="2800" b="0" dirty="0" smtClean="0">
                <a:latin typeface="Times New Roman" pitchFamily="18" charset="0"/>
                <a:cs typeface="Times New Roman" pitchFamily="18" charset="0"/>
              </a:rPr>
              <a:t>Firar</a:t>
            </a:r>
          </a:p>
          <a:p>
            <a:pPr marL="457200" indent="-457200">
              <a:buFont typeface="Arial" pitchFamily="34" charset="0"/>
              <a:buChar char="•"/>
            </a:pPr>
            <a:r>
              <a:rPr lang="tr-TR" sz="2800" b="0" dirty="0" smtClean="0">
                <a:latin typeface="Times New Roman" pitchFamily="18" charset="0"/>
                <a:cs typeface="Times New Roman" pitchFamily="18" charset="0"/>
              </a:rPr>
              <a:t>Aşkımız</a:t>
            </a:r>
          </a:p>
          <a:p>
            <a:pPr marL="457200" indent="-457200">
              <a:buFont typeface="Arial" pitchFamily="34" charset="0"/>
              <a:buChar char="•"/>
            </a:pPr>
            <a:r>
              <a:rPr lang="tr-TR" sz="2800" b="0" dirty="0" smtClean="0">
                <a:latin typeface="Times New Roman" pitchFamily="18" charset="0"/>
                <a:cs typeface="Times New Roman" pitchFamily="18" charset="0"/>
              </a:rPr>
              <a:t>Sanatkârlar</a:t>
            </a:r>
          </a:p>
          <a:p>
            <a:pPr marL="457200" indent="-457200">
              <a:buFont typeface="Arial" pitchFamily="34" charset="0"/>
              <a:buChar char="•"/>
            </a:pPr>
            <a:r>
              <a:rPr lang="tr-TR" sz="2800" b="0" dirty="0" smtClean="0">
                <a:latin typeface="Times New Roman" pitchFamily="18" charset="0"/>
                <a:cs typeface="Times New Roman" pitchFamily="18" charset="0"/>
              </a:rPr>
              <a:t>Ben Başka</a:t>
            </a:r>
          </a:p>
          <a:p>
            <a:pPr marL="457200" indent="-457200">
              <a:buFont typeface="Arial" pitchFamily="34" charset="0"/>
              <a:buChar char="•"/>
            </a:pPr>
            <a:r>
              <a:rPr lang="tr-TR" sz="2800" b="0" dirty="0" smtClean="0">
                <a:latin typeface="Times New Roman" pitchFamily="18" charset="0"/>
                <a:cs typeface="Times New Roman" pitchFamily="18" charset="0"/>
              </a:rPr>
              <a:t>Talak</a:t>
            </a:r>
          </a:p>
          <a:p>
            <a:pPr marL="457200" indent="-457200">
              <a:buFont typeface="Arial" pitchFamily="34" charset="0"/>
              <a:buChar char="•"/>
            </a:pPr>
            <a:r>
              <a:rPr lang="tr-TR" sz="2800" b="0" dirty="0" smtClean="0">
                <a:latin typeface="Times New Roman" pitchFamily="18" charset="0"/>
                <a:cs typeface="Times New Roman" pitchFamily="18" charset="0"/>
              </a:rPr>
              <a:t>Kırık Mahfaza</a:t>
            </a:r>
          </a:p>
          <a:p>
            <a:pPr marL="457200" indent="-457200">
              <a:buFont typeface="Arial" pitchFamily="34" charset="0"/>
              <a:buChar char="•"/>
            </a:pPr>
            <a:r>
              <a:rPr lang="tr-TR" sz="2800" b="0" dirty="0" smtClean="0">
                <a:latin typeface="Times New Roman" pitchFamily="18" charset="0"/>
                <a:cs typeface="Times New Roman" pitchFamily="18" charset="0"/>
              </a:rPr>
              <a:t>Osman-ı Sani</a:t>
            </a:r>
          </a:p>
          <a:p>
            <a:pPr marL="457200" indent="-457200">
              <a:buFont typeface="Arial" pitchFamily="34" charset="0"/>
              <a:buChar char="•"/>
            </a:pPr>
            <a:r>
              <a:rPr lang="tr-TR" sz="2800" b="0" dirty="0" smtClean="0">
                <a:latin typeface="Times New Roman" pitchFamily="18" charset="0"/>
                <a:cs typeface="Times New Roman" pitchFamily="18" charset="0"/>
              </a:rPr>
              <a:t>Kösem Sultan</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931200859"/>
      </p:ext>
    </p:extLst>
  </p:cSld>
  <p:clrMapOvr>
    <a:masterClrMapping/>
  </p:clrMapOvr>
  <p:transition spd="med">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8476" y="836131"/>
            <a:ext cx="835967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600" dirty="0" smtClean="0">
                <a:solidFill>
                  <a:srgbClr val="0000FF"/>
                </a:solidFill>
                <a:latin typeface="Times New Roman" pitchFamily="18" charset="0"/>
                <a:cs typeface="Times New Roman" pitchFamily="18" charset="0"/>
              </a:rPr>
              <a:t>Müfit </a:t>
            </a:r>
            <a:r>
              <a:rPr lang="tr-TR" sz="3600" dirty="0" err="1" smtClean="0">
                <a:solidFill>
                  <a:srgbClr val="0000FF"/>
                </a:solidFill>
                <a:latin typeface="Times New Roman" pitchFamily="18" charset="0"/>
                <a:cs typeface="Times New Roman" pitchFamily="18" charset="0"/>
              </a:rPr>
              <a:t>Ratip</a:t>
            </a:r>
            <a:r>
              <a:rPr lang="tr-TR" sz="3600" dirty="0" smtClean="0">
                <a:solidFill>
                  <a:srgbClr val="0000FF"/>
                </a:solidFill>
                <a:latin typeface="Times New Roman" pitchFamily="18" charset="0"/>
                <a:cs typeface="Times New Roman" pitchFamily="18" charset="0"/>
              </a:rPr>
              <a:t> (1887-1920)</a:t>
            </a:r>
          </a:p>
          <a:p>
            <a:pPr algn="ctr" fontAlgn="base"/>
            <a:endParaRPr lang="tr-TR" sz="3200" dirty="0" smtClean="0">
              <a:solidFill>
                <a:srgbClr val="0000FF"/>
              </a:solidFill>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Fecri </a:t>
            </a:r>
            <a:r>
              <a:rPr lang="tr-TR" sz="2800" b="0" dirty="0" err="1" smtClean="0">
                <a:latin typeface="Times New Roman" pitchFamily="18" charset="0"/>
                <a:cs typeface="Times New Roman" pitchFamily="18" charset="0"/>
              </a:rPr>
              <a:t>aticiler</a:t>
            </a:r>
            <a:r>
              <a:rPr lang="tr-TR" sz="2800" b="0" dirty="0" smtClean="0">
                <a:latin typeface="Times New Roman" pitchFamily="18" charset="0"/>
                <a:cs typeface="Times New Roman" pitchFamily="18" charset="0"/>
              </a:rPr>
              <a:t> </a:t>
            </a:r>
            <a:r>
              <a:rPr lang="tr-TR" sz="2800" b="0" dirty="0">
                <a:latin typeface="Times New Roman" pitchFamily="18" charset="0"/>
                <a:cs typeface="Times New Roman" pitchFamily="18" charset="0"/>
              </a:rPr>
              <a:t>arasında tiyatro türünde en başarılı </a:t>
            </a:r>
            <a:r>
              <a:rPr lang="tr-TR" sz="2800" b="0" dirty="0" smtClean="0">
                <a:latin typeface="Times New Roman" pitchFamily="18" charset="0"/>
                <a:cs typeface="Times New Roman" pitchFamily="18" charset="0"/>
              </a:rPr>
              <a:t>sanatçıdır.</a:t>
            </a:r>
          </a:p>
          <a:p>
            <a:pPr marL="457200" indent="-457200">
              <a:buFont typeface="Arial" pitchFamily="34" charset="0"/>
              <a:buChar char="•"/>
            </a:pPr>
            <a:r>
              <a:rPr lang="tr-TR" sz="2800" b="0" dirty="0" smtClean="0">
                <a:latin typeface="Times New Roman" pitchFamily="18" charset="0"/>
                <a:cs typeface="Times New Roman" pitchFamily="18" charset="0"/>
              </a:rPr>
              <a:t>Tiyatroda </a:t>
            </a:r>
            <a:r>
              <a:rPr lang="tr-TR" sz="2800" b="0" dirty="0">
                <a:latin typeface="Times New Roman" pitchFamily="18" charset="0"/>
                <a:cs typeface="Times New Roman" pitchFamily="18" charset="0"/>
              </a:rPr>
              <a:t>teknik bakımdan en iyi eserleri, tiyatroyla ilgili eleştirileri o yazmıştır</a:t>
            </a:r>
            <a:r>
              <a:rPr lang="tr-TR" sz="2800" b="0" dirty="0" smtClean="0">
                <a:latin typeface="Times New Roman" pitchFamily="18" charset="0"/>
                <a:cs typeface="Times New Roman" pitchFamily="18" charset="0"/>
              </a:rPr>
              <a:t>.</a:t>
            </a:r>
          </a:p>
          <a:p>
            <a:pPr marL="457200" indent="-457200">
              <a:buFont typeface="Arial" pitchFamily="34" charset="0"/>
              <a:buChar char="•"/>
            </a:pPr>
            <a:endParaRPr lang="tr-TR" sz="2800" b="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Eserleri (Oyunlar):</a:t>
            </a:r>
            <a:r>
              <a:rPr lang="tr-TR" sz="2800" b="0" dirty="0">
                <a:latin typeface="Times New Roman" pitchFamily="18" charset="0"/>
                <a:cs typeface="Times New Roman" pitchFamily="18" charset="0"/>
              </a:rPr>
              <a:t> </a:t>
            </a:r>
            <a:endParaRPr lang="tr-TR" sz="2800" b="0" dirty="0" smtClean="0">
              <a:latin typeface="Times New Roman" pitchFamily="18" charset="0"/>
              <a:cs typeface="Times New Roman" pitchFamily="18" charset="0"/>
            </a:endParaRPr>
          </a:p>
          <a:p>
            <a:pPr marL="457200" indent="-457200">
              <a:buFont typeface="Arial" pitchFamily="34" charset="0"/>
              <a:buChar char="•"/>
            </a:pPr>
            <a:r>
              <a:rPr lang="tr-TR" sz="2800" b="0" i="1" dirty="0" smtClean="0">
                <a:latin typeface="Times New Roman" pitchFamily="18" charset="0"/>
                <a:cs typeface="Times New Roman" pitchFamily="18" charset="0"/>
              </a:rPr>
              <a:t>Sayfiyede</a:t>
            </a:r>
            <a:r>
              <a:rPr lang="tr-TR" sz="2800" b="0" i="1" dirty="0">
                <a:latin typeface="Times New Roman" pitchFamily="18" charset="0"/>
                <a:cs typeface="Times New Roman" pitchFamily="18" charset="0"/>
              </a:rPr>
              <a:t>, </a:t>
            </a:r>
            <a:endParaRPr lang="tr-TR" sz="2800" b="0" i="1" dirty="0" smtClean="0">
              <a:latin typeface="Times New Roman" pitchFamily="18" charset="0"/>
              <a:cs typeface="Times New Roman" pitchFamily="18" charset="0"/>
            </a:endParaRPr>
          </a:p>
          <a:p>
            <a:pPr marL="457200" indent="-457200">
              <a:buFont typeface="Arial" pitchFamily="34" charset="0"/>
              <a:buChar char="•"/>
            </a:pPr>
            <a:r>
              <a:rPr lang="tr-TR" sz="2800" b="0" i="1" dirty="0" smtClean="0">
                <a:latin typeface="Times New Roman" pitchFamily="18" charset="0"/>
                <a:cs typeface="Times New Roman" pitchFamily="18" charset="0"/>
              </a:rPr>
              <a:t>Zincir</a:t>
            </a:r>
            <a:r>
              <a:rPr lang="tr-TR" sz="2800" b="0" i="1" dirty="0">
                <a:latin typeface="Times New Roman" pitchFamily="18" charset="0"/>
                <a:cs typeface="Times New Roman" pitchFamily="18" charset="0"/>
              </a:rPr>
              <a:t>, </a:t>
            </a:r>
            <a:endParaRPr lang="tr-TR" sz="2800" b="0" i="1" dirty="0" smtClean="0">
              <a:latin typeface="Times New Roman" pitchFamily="18" charset="0"/>
              <a:cs typeface="Times New Roman" pitchFamily="18" charset="0"/>
            </a:endParaRPr>
          </a:p>
          <a:p>
            <a:pPr marL="457200" indent="-457200">
              <a:buFont typeface="Arial" pitchFamily="34" charset="0"/>
              <a:buChar char="•"/>
            </a:pPr>
            <a:r>
              <a:rPr lang="tr-TR" sz="2800" b="0" i="1" dirty="0" smtClean="0">
                <a:latin typeface="Times New Roman" pitchFamily="18" charset="0"/>
                <a:cs typeface="Times New Roman" pitchFamily="18" charset="0"/>
              </a:rPr>
              <a:t>Bir </a:t>
            </a:r>
            <a:r>
              <a:rPr lang="tr-TR" sz="2800" b="0" i="1" dirty="0">
                <a:latin typeface="Times New Roman" pitchFamily="18" charset="0"/>
                <a:cs typeface="Times New Roman" pitchFamily="18" charset="0"/>
              </a:rPr>
              <a:t>Buhran, </a:t>
            </a:r>
            <a:endParaRPr lang="tr-TR" sz="2800" b="0" i="1" dirty="0" smtClean="0">
              <a:latin typeface="Times New Roman" pitchFamily="18" charset="0"/>
              <a:cs typeface="Times New Roman" pitchFamily="18" charset="0"/>
            </a:endParaRPr>
          </a:p>
          <a:p>
            <a:pPr marL="457200" indent="-457200">
              <a:buFont typeface="Arial" pitchFamily="34" charset="0"/>
              <a:buChar char="•"/>
            </a:pPr>
            <a:r>
              <a:rPr lang="tr-TR" sz="2800" b="0" i="1" dirty="0" smtClean="0">
                <a:latin typeface="Times New Roman" pitchFamily="18" charset="0"/>
                <a:cs typeface="Times New Roman" pitchFamily="18" charset="0"/>
              </a:rPr>
              <a:t>Kadın Pençesi</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137944053"/>
      </p:ext>
    </p:extLst>
  </p:cSld>
  <p:clrMapOvr>
    <a:masterClrMapping/>
  </p:clrMapOvr>
  <p:transition spd="med">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22133" y="692696"/>
            <a:ext cx="835967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600" dirty="0" smtClean="0">
                <a:solidFill>
                  <a:srgbClr val="0000FF"/>
                </a:solidFill>
                <a:latin typeface="Times New Roman" pitchFamily="18" charset="0"/>
                <a:cs typeface="Times New Roman" pitchFamily="18" charset="0"/>
              </a:rPr>
              <a:t>Şahabettin Süleyman</a:t>
            </a:r>
            <a:r>
              <a:rPr lang="tr-TR" sz="3600" dirty="0">
                <a:solidFill>
                  <a:srgbClr val="0000FF"/>
                </a:solidFill>
                <a:latin typeface="Times New Roman" pitchFamily="18" charset="0"/>
                <a:cs typeface="Times New Roman" pitchFamily="18" charset="0"/>
              </a:rPr>
              <a:t> </a:t>
            </a:r>
            <a:r>
              <a:rPr lang="tr-TR" sz="3600" dirty="0" smtClean="0">
                <a:solidFill>
                  <a:srgbClr val="0000FF"/>
                </a:solidFill>
                <a:latin typeface="Times New Roman" pitchFamily="18" charset="0"/>
                <a:cs typeface="Times New Roman" pitchFamily="18" charset="0"/>
              </a:rPr>
              <a:t>(1885 </a:t>
            </a:r>
            <a:r>
              <a:rPr lang="tr-TR" sz="3600" dirty="0">
                <a:solidFill>
                  <a:srgbClr val="0000FF"/>
                </a:solidFill>
                <a:latin typeface="Times New Roman" pitchFamily="18" charset="0"/>
                <a:cs typeface="Times New Roman" pitchFamily="18" charset="0"/>
              </a:rPr>
              <a:t>– 1919</a:t>
            </a:r>
            <a:r>
              <a:rPr lang="tr-TR" sz="3600" dirty="0" smtClean="0">
                <a:solidFill>
                  <a:srgbClr val="0000FF"/>
                </a:solidFill>
                <a:latin typeface="Times New Roman" pitchFamily="18" charset="0"/>
                <a:cs typeface="Times New Roman" pitchFamily="18" charset="0"/>
              </a:rPr>
              <a:t>)</a:t>
            </a:r>
          </a:p>
          <a:p>
            <a:pPr algn="ctr" fontAlgn="base"/>
            <a:endParaRPr lang="tr-TR" sz="3600" dirty="0" smtClean="0">
              <a:solidFill>
                <a:srgbClr val="FF0000"/>
              </a:solidFill>
              <a:latin typeface="Times New Roman" pitchFamily="18" charset="0"/>
              <a:cs typeface="Times New Roman" pitchFamily="18" charset="0"/>
            </a:endParaRPr>
          </a:p>
          <a:p>
            <a:pPr marL="457200" indent="-457200">
              <a:buFont typeface="Arial" pitchFamily="34" charset="0"/>
              <a:buChar char="•"/>
            </a:pPr>
            <a:r>
              <a:rPr lang="tr-TR" sz="2800" b="0" dirty="0">
                <a:latin typeface="Times New Roman" pitchFamily="18" charset="0"/>
                <a:cs typeface="Times New Roman" pitchFamily="18" charset="0"/>
              </a:rPr>
              <a:t>Tiyatroları teknik açıdan zayıftır.</a:t>
            </a:r>
          </a:p>
          <a:p>
            <a:pPr marL="457200" indent="-457200">
              <a:buFont typeface="Arial" pitchFamily="34" charset="0"/>
              <a:buChar char="•"/>
            </a:pPr>
            <a:r>
              <a:rPr lang="tr-TR" sz="2800" b="0" dirty="0">
                <a:latin typeface="Times New Roman" pitchFamily="18" charset="0"/>
                <a:cs typeface="Times New Roman" pitchFamily="18" charset="0"/>
              </a:rPr>
              <a:t>Aşk temasını işlemiştir.</a:t>
            </a:r>
          </a:p>
          <a:p>
            <a:pPr marL="457200" indent="-457200">
              <a:buFont typeface="Arial" pitchFamily="34" charset="0"/>
              <a:buChar char="•"/>
            </a:pPr>
            <a:r>
              <a:rPr lang="tr-TR" sz="2800" b="0" dirty="0">
                <a:latin typeface="Times New Roman" pitchFamily="18" charset="0"/>
                <a:cs typeface="Times New Roman" pitchFamily="18" charset="0"/>
              </a:rPr>
              <a:t>Konuşma diline yakın bir dil kullanmıştır.</a:t>
            </a:r>
          </a:p>
          <a:p>
            <a:pPr marL="457200" indent="-457200">
              <a:buFont typeface="Arial" pitchFamily="34" charset="0"/>
              <a:buChar char="•"/>
            </a:pPr>
            <a:r>
              <a:rPr lang="tr-TR" sz="2800" b="0" dirty="0">
                <a:latin typeface="Times New Roman" pitchFamily="18" charset="0"/>
                <a:cs typeface="Times New Roman" pitchFamily="18" charset="0"/>
              </a:rPr>
              <a:t>Eleştiri yazılarıyla öne çıkmıştır.</a:t>
            </a:r>
          </a:p>
          <a:p>
            <a:pPr marL="457200" indent="-457200">
              <a:buFont typeface="Arial" pitchFamily="34" charset="0"/>
              <a:buChar char="•"/>
            </a:pPr>
            <a:r>
              <a:rPr lang="tr-TR" sz="2800" b="0" dirty="0">
                <a:latin typeface="Times New Roman" pitchFamily="18" charset="0"/>
                <a:cs typeface="Times New Roman" pitchFamily="18" charset="0"/>
              </a:rPr>
              <a:t>Edebiyat tarihiyle ilgili eserler de yazmıştır</a:t>
            </a:r>
            <a:r>
              <a:rPr lang="tr-TR" sz="2800" b="0" dirty="0" smtClean="0">
                <a:latin typeface="Times New Roman" pitchFamily="18" charset="0"/>
                <a:cs typeface="Times New Roman" pitchFamily="18" charset="0"/>
              </a:rPr>
              <a:t>.</a:t>
            </a:r>
          </a:p>
          <a:p>
            <a:endParaRPr lang="tr-TR" sz="2800" b="0" dirty="0" smtClean="0">
              <a:latin typeface="Times New Roman" pitchFamily="18" charset="0"/>
              <a:cs typeface="Times New Roman" pitchFamily="18" charset="0"/>
            </a:endParaRPr>
          </a:p>
          <a:p>
            <a:r>
              <a:rPr lang="tr-TR" sz="2800" dirty="0" smtClean="0">
                <a:solidFill>
                  <a:srgbClr val="FF0000"/>
                </a:solidFill>
                <a:latin typeface="Times New Roman" pitchFamily="18" charset="0"/>
                <a:cs typeface="Times New Roman" pitchFamily="18" charset="0"/>
              </a:rPr>
              <a:t>Eserleri (Oyunlar):</a:t>
            </a:r>
            <a:r>
              <a:rPr lang="tr-TR" sz="2800" b="0" dirty="0">
                <a:latin typeface="Times New Roman" pitchFamily="18" charset="0"/>
                <a:cs typeface="Times New Roman" pitchFamily="18" charset="0"/>
              </a:rPr>
              <a:t> </a:t>
            </a:r>
            <a:endParaRPr lang="tr-TR" sz="2800" b="0" dirty="0" smtClean="0">
              <a:latin typeface="Times New Roman" pitchFamily="18" charset="0"/>
              <a:cs typeface="Times New Roman" pitchFamily="18" charset="0"/>
            </a:endParaRPr>
          </a:p>
          <a:p>
            <a:r>
              <a:rPr lang="tr-TR" sz="2800" b="0" dirty="0" smtClean="0">
                <a:latin typeface="Times New Roman" pitchFamily="18" charset="0"/>
                <a:cs typeface="Times New Roman" pitchFamily="18" charset="0"/>
              </a:rPr>
              <a:t>Fırtına</a:t>
            </a:r>
            <a:r>
              <a:rPr lang="tr-TR" sz="2800" b="0" dirty="0">
                <a:latin typeface="Times New Roman" pitchFamily="18" charset="0"/>
                <a:cs typeface="Times New Roman" pitchFamily="18" charset="0"/>
              </a:rPr>
              <a:t>, Aralarında, Karun, Avdet, Aziz Katil, </a:t>
            </a:r>
            <a:endParaRPr lang="tr-TR" sz="2800" b="0" dirty="0" smtClean="0">
              <a:latin typeface="Times New Roman" pitchFamily="18" charset="0"/>
              <a:cs typeface="Times New Roman" pitchFamily="18" charset="0"/>
            </a:endParaRPr>
          </a:p>
          <a:p>
            <a:r>
              <a:rPr lang="tr-TR" sz="2800" b="0" dirty="0" smtClean="0">
                <a:latin typeface="Times New Roman" pitchFamily="18" charset="0"/>
                <a:cs typeface="Times New Roman" pitchFamily="18" charset="0"/>
              </a:rPr>
              <a:t>Kül </a:t>
            </a:r>
            <a:r>
              <a:rPr lang="tr-TR" sz="2800" b="0" dirty="0">
                <a:latin typeface="Times New Roman" pitchFamily="18" charset="0"/>
                <a:cs typeface="Times New Roman" pitchFamily="18" charset="0"/>
              </a:rPr>
              <a:t>ve Burgu, Çıkmaz Sokak, </a:t>
            </a:r>
            <a:r>
              <a:rPr lang="tr-TR" sz="2800" b="0" dirty="0" smtClean="0">
                <a:latin typeface="Times New Roman" pitchFamily="18" charset="0"/>
                <a:cs typeface="Times New Roman" pitchFamily="18" charset="0"/>
              </a:rPr>
              <a:t>Yeni </a:t>
            </a:r>
            <a:r>
              <a:rPr lang="tr-TR" sz="2800" b="0" dirty="0">
                <a:latin typeface="Times New Roman" pitchFamily="18" charset="0"/>
                <a:cs typeface="Times New Roman" pitchFamily="18" charset="0"/>
              </a:rPr>
              <a:t>İzdivaçlarda</a:t>
            </a:r>
          </a:p>
          <a:p>
            <a:pPr marL="457200" indent="-457200">
              <a:buFont typeface="Arial" pitchFamily="34" charset="0"/>
              <a:buChar char="•"/>
            </a:pP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130095342"/>
      </p:ext>
    </p:extLst>
  </p:cSld>
  <p:clrMapOvr>
    <a:masterClrMapping/>
  </p:clrMapOvr>
  <p:transition spd="med">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82679" y="640137"/>
            <a:ext cx="7056438"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smtClean="0">
                <a:solidFill>
                  <a:srgbClr val="FF0000"/>
                </a:solidFill>
                <a:latin typeface="+mj-lt"/>
              </a:rPr>
              <a:t>FECR-İ ATİ EDEBİYATI </a:t>
            </a:r>
            <a:r>
              <a:rPr lang="tr-TR" sz="3200" dirty="0">
                <a:solidFill>
                  <a:srgbClr val="FF0000"/>
                </a:solidFill>
              </a:rPr>
              <a:t>(</a:t>
            </a:r>
            <a:r>
              <a:rPr lang="tr-TR" sz="3200" dirty="0" smtClean="0">
                <a:solidFill>
                  <a:srgbClr val="FF0000"/>
                </a:solidFill>
              </a:rPr>
              <a:t>1909-1912)</a:t>
            </a:r>
            <a:endParaRPr lang="tr-TR" sz="3200" dirty="0">
              <a:solidFill>
                <a:srgbClr val="FF0000"/>
              </a:solidFill>
              <a:latin typeface="+mj-lt"/>
            </a:endParaRPr>
          </a:p>
        </p:txBody>
      </p:sp>
      <p:sp>
        <p:nvSpPr>
          <p:cNvPr id="4" name="Rectangle 1"/>
          <p:cNvSpPr txBox="1">
            <a:spLocks noChangeArrowheads="1"/>
          </p:cNvSpPr>
          <p:nvPr/>
        </p:nvSpPr>
        <p:spPr bwMode="auto">
          <a:xfrm>
            <a:off x="408086" y="1547501"/>
            <a:ext cx="848888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0000FF"/>
                </a:solidFill>
                <a:latin typeface="Times New Roman" pitchFamily="18" charset="0"/>
                <a:cs typeface="Times New Roman" pitchFamily="18" charset="0"/>
              </a:rPr>
              <a:t>FECR-İ ATİ </a:t>
            </a:r>
            <a:r>
              <a:rPr lang="tr-TR" sz="2800" dirty="0" smtClean="0">
                <a:solidFill>
                  <a:srgbClr val="0000FF"/>
                </a:solidFill>
                <a:latin typeface="Times New Roman" pitchFamily="18" charset="0"/>
                <a:cs typeface="Times New Roman" pitchFamily="18" charset="0"/>
              </a:rPr>
              <a:t>EDEBİYATININ OLUŞUMU</a:t>
            </a:r>
          </a:p>
          <a:p>
            <a:endParaRPr lang="tr-TR" sz="3000" b="0" dirty="0" smtClean="0">
              <a:latin typeface="Times New Roman" pitchFamily="18" charset="0"/>
              <a:cs typeface="Times New Roman" pitchFamily="18" charset="0"/>
            </a:endParaRPr>
          </a:p>
          <a:p>
            <a:r>
              <a:rPr lang="tr-TR" sz="3000" b="0" dirty="0" smtClean="0">
                <a:latin typeface="Times New Roman" pitchFamily="18" charset="0"/>
                <a:cs typeface="Times New Roman" pitchFamily="18" charset="0"/>
              </a:rPr>
              <a:t>24 </a:t>
            </a:r>
            <a:r>
              <a:rPr lang="tr-TR" sz="3000" b="0" dirty="0">
                <a:latin typeface="Times New Roman" pitchFamily="18" charset="0"/>
                <a:cs typeface="Times New Roman" pitchFamily="18" charset="0"/>
              </a:rPr>
              <a:t>Temmuz </a:t>
            </a:r>
            <a:r>
              <a:rPr lang="tr-TR" sz="3000" b="0" dirty="0" smtClean="0">
                <a:latin typeface="Times New Roman" pitchFamily="18" charset="0"/>
                <a:cs typeface="Times New Roman" pitchFamily="18" charset="0"/>
              </a:rPr>
              <a:t>1908’de </a:t>
            </a:r>
            <a:r>
              <a:rPr lang="tr-TR" sz="3000" b="0" dirty="0">
                <a:latin typeface="Times New Roman" pitchFamily="18" charset="0"/>
                <a:cs typeface="Times New Roman" pitchFamily="18" charset="0"/>
              </a:rPr>
              <a:t>ilan edilen II. </a:t>
            </a:r>
            <a:r>
              <a:rPr lang="tr-TR" sz="3000" b="0" dirty="0" smtClean="0">
                <a:latin typeface="Times New Roman" pitchFamily="18" charset="0"/>
                <a:cs typeface="Times New Roman" pitchFamily="18" charset="0"/>
              </a:rPr>
              <a:t>Meşrutiyet’ten </a:t>
            </a:r>
            <a:r>
              <a:rPr lang="tr-TR" sz="3000" b="0" dirty="0">
                <a:latin typeface="Times New Roman" pitchFamily="18" charset="0"/>
                <a:cs typeface="Times New Roman" pitchFamily="18" charset="0"/>
              </a:rPr>
              <a:t>sonra ülkede canlı ve hareketli bir edebiyat hayatı başlamıştır. Edebiyatta ki bu canlılık aslında ülkede </a:t>
            </a:r>
            <a:r>
              <a:rPr lang="tr-TR" sz="3000" b="0" dirty="0" err="1" smtClean="0">
                <a:latin typeface="Times New Roman" pitchFamily="18" charset="0"/>
                <a:cs typeface="Times New Roman" pitchFamily="18" charset="0"/>
              </a:rPr>
              <a:t>II.Meşrutiyet’in</a:t>
            </a:r>
            <a:r>
              <a:rPr lang="tr-TR" sz="3000" b="0" dirty="0" smtClean="0">
                <a:latin typeface="Times New Roman" pitchFamily="18" charset="0"/>
                <a:cs typeface="Times New Roman" pitchFamily="18" charset="0"/>
              </a:rPr>
              <a:t> </a:t>
            </a:r>
            <a:r>
              <a:rPr lang="tr-TR" sz="3000" b="0" dirty="0">
                <a:latin typeface="Times New Roman" pitchFamily="18" charset="0"/>
                <a:cs typeface="Times New Roman" pitchFamily="18" charset="0"/>
              </a:rPr>
              <a:t>getirdiği özgürlük ortamı içinde her türlü fikrin serbestçe tartışılabilir hale gelmiş olmasındandır. </a:t>
            </a:r>
            <a:r>
              <a:rPr lang="tr-TR" sz="3000" b="0" dirty="0" err="1" smtClean="0">
                <a:latin typeface="Times New Roman" pitchFamily="18" charset="0"/>
                <a:cs typeface="Times New Roman" pitchFamily="18" charset="0"/>
              </a:rPr>
              <a:t>II.Meşrutiyet’in</a:t>
            </a:r>
            <a:r>
              <a:rPr lang="tr-TR" sz="3000" b="0" dirty="0" smtClean="0">
                <a:latin typeface="Times New Roman" pitchFamily="18" charset="0"/>
                <a:cs typeface="Times New Roman" pitchFamily="18" charset="0"/>
              </a:rPr>
              <a:t> </a:t>
            </a:r>
            <a:r>
              <a:rPr lang="tr-TR" sz="3000" b="0" dirty="0">
                <a:latin typeface="Times New Roman" pitchFamily="18" charset="0"/>
                <a:cs typeface="Times New Roman" pitchFamily="18" charset="0"/>
              </a:rPr>
              <a:t>ilanından sonraki devirde </a:t>
            </a:r>
            <a:r>
              <a:rPr lang="tr-TR" sz="3000" b="0" dirty="0" smtClean="0">
                <a:latin typeface="Times New Roman" pitchFamily="18" charset="0"/>
                <a:cs typeface="Times New Roman" pitchFamily="18" charset="0"/>
              </a:rPr>
              <a:t>Türk edebiyatın </a:t>
            </a:r>
            <a:r>
              <a:rPr lang="tr-TR" sz="3000" b="0" dirty="0">
                <a:latin typeface="Times New Roman" pitchFamily="18" charset="0"/>
                <a:cs typeface="Times New Roman" pitchFamily="18" charset="0"/>
              </a:rPr>
              <a:t>biraz da </a:t>
            </a:r>
            <a:r>
              <a:rPr lang="tr-TR" sz="3000" b="0" dirty="0" smtClean="0">
                <a:latin typeface="Times New Roman" pitchFamily="18" charset="0"/>
                <a:cs typeface="Times New Roman" pitchFamily="18" charset="0"/>
              </a:rPr>
              <a:t>Abdülhamid’in rejiminden </a:t>
            </a:r>
            <a:r>
              <a:rPr lang="tr-TR" sz="3000" b="0" dirty="0">
                <a:latin typeface="Times New Roman" pitchFamily="18" charset="0"/>
                <a:cs typeface="Times New Roman" pitchFamily="18" charset="0"/>
              </a:rPr>
              <a:t>kurtularak imparatorluğu çepeçevre saran siyasi olayların içine girmiştir.</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193899623"/>
      </p:ext>
    </p:extLst>
  </p:cSld>
  <p:clrMapOvr>
    <a:masterClrMapping/>
  </p:clrMapOvr>
  <p:transition spd="med">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10183" y="908720"/>
            <a:ext cx="8359679"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200" dirty="0" smtClean="0">
                <a:solidFill>
                  <a:srgbClr val="0000FF"/>
                </a:solidFill>
                <a:latin typeface="Times New Roman" pitchFamily="18" charset="0"/>
                <a:cs typeface="Times New Roman" pitchFamily="18" charset="0"/>
              </a:rPr>
              <a:t>İzzet Melih </a:t>
            </a:r>
            <a:r>
              <a:rPr lang="tr-TR" sz="3200" dirty="0">
                <a:solidFill>
                  <a:srgbClr val="0000FF"/>
                </a:solidFill>
                <a:latin typeface="Times New Roman" pitchFamily="18" charset="0"/>
                <a:cs typeface="Times New Roman" pitchFamily="18" charset="0"/>
              </a:rPr>
              <a:t>(</a:t>
            </a:r>
            <a:r>
              <a:rPr lang="tr-TR" sz="3200" dirty="0" smtClean="0">
                <a:solidFill>
                  <a:srgbClr val="0000FF"/>
                </a:solidFill>
                <a:latin typeface="Times New Roman" pitchFamily="18" charset="0"/>
                <a:cs typeface="Times New Roman" pitchFamily="18" charset="0"/>
              </a:rPr>
              <a:t>Devrim) </a:t>
            </a:r>
            <a:r>
              <a:rPr lang="tr-TR" sz="3200" dirty="0">
                <a:solidFill>
                  <a:srgbClr val="0000FF"/>
                </a:solidFill>
                <a:latin typeface="Times New Roman" pitchFamily="18" charset="0"/>
                <a:cs typeface="Times New Roman" pitchFamily="18" charset="0"/>
              </a:rPr>
              <a:t>(1887 – 1966</a:t>
            </a:r>
            <a:r>
              <a:rPr lang="tr-TR" sz="2800" dirty="0" smtClean="0">
                <a:latin typeface="Times New Roman" pitchFamily="18" charset="0"/>
                <a:cs typeface="Times New Roman" pitchFamily="18" charset="0"/>
              </a:rPr>
              <a:t>)</a:t>
            </a:r>
          </a:p>
          <a:p>
            <a:pPr algn="ctr" fontAlgn="base"/>
            <a:endParaRPr lang="tr-TR" sz="2800" b="0" dirty="0" smtClean="0">
              <a:solidFill>
                <a:srgbClr val="FF0000"/>
              </a:solidFill>
              <a:latin typeface="Times New Roman" pitchFamily="18" charset="0"/>
              <a:cs typeface="Times New Roman" pitchFamily="18" charset="0"/>
            </a:endParaRPr>
          </a:p>
          <a:p>
            <a:pPr marL="457200" indent="-457200">
              <a:buFont typeface="Arial" pitchFamily="34" charset="0"/>
              <a:buChar char="•"/>
            </a:pPr>
            <a:r>
              <a:rPr lang="tr-TR" sz="2800" b="0" dirty="0">
                <a:latin typeface="Times New Roman" pitchFamily="18" charset="0"/>
                <a:cs typeface="Times New Roman" pitchFamily="18" charset="0"/>
              </a:rPr>
              <a:t>Roman ve öykü yazarıdır</a:t>
            </a:r>
            <a:r>
              <a:rPr lang="tr-TR" sz="2800" b="0" dirty="0" smtClean="0">
                <a:latin typeface="Times New Roman" pitchFamily="18" charset="0"/>
                <a:cs typeface="Times New Roman" pitchFamily="18" charset="0"/>
              </a:rPr>
              <a:t>.</a:t>
            </a:r>
          </a:p>
          <a:p>
            <a:endParaRPr lang="tr-TR" sz="2800" b="0" dirty="0">
              <a:latin typeface="Times New Roman" pitchFamily="18" charset="0"/>
              <a:cs typeface="Times New Roman" pitchFamily="18" charset="0"/>
            </a:endParaRPr>
          </a:p>
          <a:p>
            <a:r>
              <a:rPr lang="tr-TR" sz="2800" dirty="0">
                <a:solidFill>
                  <a:srgbClr val="FF0000"/>
                </a:solidFill>
                <a:latin typeface="Times New Roman" pitchFamily="18" charset="0"/>
                <a:cs typeface="Times New Roman" pitchFamily="18" charset="0"/>
              </a:rPr>
              <a:t>Eserleri:</a:t>
            </a:r>
            <a:r>
              <a:rPr lang="tr-TR" sz="2800" b="0" dirty="0">
                <a:latin typeface="Times New Roman" pitchFamily="18" charset="0"/>
                <a:cs typeface="Times New Roman" pitchFamily="18" charset="0"/>
              </a:rPr>
              <a:t> </a:t>
            </a:r>
            <a:endParaRPr lang="tr-TR" sz="2800" b="0" dirty="0" smtClean="0">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Leyla</a:t>
            </a:r>
          </a:p>
          <a:p>
            <a:pPr marL="457200" indent="-457200">
              <a:buFont typeface="Arial" pitchFamily="34" charset="0"/>
              <a:buChar char="•"/>
            </a:pPr>
            <a:r>
              <a:rPr lang="tr-TR" sz="2800" b="0" dirty="0" err="1" smtClean="0">
                <a:latin typeface="Times New Roman" pitchFamily="18" charset="0"/>
                <a:cs typeface="Times New Roman" pitchFamily="18" charset="0"/>
              </a:rPr>
              <a:t>Tezad</a:t>
            </a:r>
            <a:endParaRPr lang="tr-TR" sz="2800" b="0" dirty="0" smtClean="0">
              <a:latin typeface="Times New Roman" pitchFamily="18" charset="0"/>
              <a:cs typeface="Times New Roman" pitchFamily="18" charset="0"/>
            </a:endParaRPr>
          </a:p>
          <a:p>
            <a:pPr marL="457200" indent="-457200">
              <a:buFont typeface="Arial" pitchFamily="34" charset="0"/>
              <a:buChar char="•"/>
            </a:pPr>
            <a:r>
              <a:rPr lang="tr-TR" sz="2800" b="0" dirty="0" err="1" smtClean="0">
                <a:latin typeface="Times New Roman" pitchFamily="18" charset="0"/>
                <a:cs typeface="Times New Roman" pitchFamily="18" charset="0"/>
              </a:rPr>
              <a:t>Sermed</a:t>
            </a:r>
            <a:endParaRPr lang="tr-TR" sz="2800" b="0" dirty="0" smtClean="0">
              <a:latin typeface="Times New Roman" pitchFamily="18" charset="0"/>
              <a:cs typeface="Times New Roman" pitchFamily="18" charset="0"/>
            </a:endParaRPr>
          </a:p>
          <a:p>
            <a:pPr marL="457200" indent="-457200">
              <a:buFont typeface="Arial" pitchFamily="34" charset="0"/>
              <a:buChar char="•"/>
            </a:pPr>
            <a:r>
              <a:rPr lang="tr-TR" sz="2800" b="0" dirty="0" smtClean="0">
                <a:latin typeface="Times New Roman" pitchFamily="18" charset="0"/>
                <a:cs typeface="Times New Roman" pitchFamily="18" charset="0"/>
              </a:rPr>
              <a:t>Hüzün </a:t>
            </a:r>
            <a:r>
              <a:rPr lang="tr-TR" sz="2800" b="0" dirty="0">
                <a:latin typeface="Times New Roman" pitchFamily="18" charset="0"/>
                <a:cs typeface="Times New Roman" pitchFamily="18" charset="0"/>
              </a:rPr>
              <a:t>ve Tebessüm</a:t>
            </a:r>
          </a:p>
          <a:p>
            <a:pPr marL="457200" indent="-457200">
              <a:buFont typeface="Arial" pitchFamily="34" charset="0"/>
              <a:buChar char="•"/>
            </a:pP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293050525"/>
      </p:ext>
    </p:extLst>
  </p:cSld>
  <p:clrMapOvr>
    <a:masterClrMapping/>
  </p:clrMapOvr>
  <p:transition spd="med">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40187" y="730299"/>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600" dirty="0">
                <a:solidFill>
                  <a:srgbClr val="0000FF"/>
                </a:solidFill>
                <a:latin typeface="Times New Roman" pitchFamily="18" charset="0"/>
                <a:cs typeface="Times New Roman" pitchFamily="18" charset="0"/>
              </a:rPr>
              <a:t>Ali Canip Yöntem</a:t>
            </a:r>
          </a:p>
        </p:txBody>
      </p:sp>
      <p:sp>
        <p:nvSpPr>
          <p:cNvPr id="4" name="Rectangle 1"/>
          <p:cNvSpPr txBox="1">
            <a:spLocks noChangeArrowheads="1"/>
          </p:cNvSpPr>
          <p:nvPr/>
        </p:nvSpPr>
        <p:spPr bwMode="auto">
          <a:xfrm>
            <a:off x="399057" y="1486526"/>
            <a:ext cx="835967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indent="-457200" fontAlgn="base">
              <a:buFont typeface="Arial" pitchFamily="34" charset="0"/>
              <a:buChar char="•"/>
            </a:pPr>
            <a:r>
              <a:rPr lang="tr-TR" sz="2800" b="0" dirty="0" smtClean="0">
                <a:latin typeface="Times New Roman" pitchFamily="18" charset="0"/>
                <a:cs typeface="Times New Roman" pitchFamily="18" charset="0"/>
              </a:rPr>
              <a:t>​Daha </a:t>
            </a:r>
            <a:r>
              <a:rPr lang="tr-TR" sz="2800" b="0" dirty="0">
                <a:latin typeface="Times New Roman" pitchFamily="18" charset="0"/>
                <a:cs typeface="Times New Roman" pitchFamily="18" charset="0"/>
              </a:rPr>
              <a:t>çok fikir ve ilim sahasında kendini göstermiş, Milli Edebiyat topluluğun ateşli bir savunucusu </a:t>
            </a:r>
            <a:r>
              <a:rPr lang="tr-TR" sz="2800" b="0" dirty="0" smtClean="0">
                <a:latin typeface="Times New Roman" pitchFamily="18" charset="0"/>
                <a:cs typeface="Times New Roman" pitchFamily="18" charset="0"/>
              </a:rPr>
              <a:t>olmuştur.</a:t>
            </a:r>
          </a:p>
          <a:p>
            <a:pPr fontAlgn="base"/>
            <a:endParaRPr lang="tr-TR" sz="2800" b="0" dirty="0" smtClean="0">
              <a:latin typeface="Times New Roman" pitchFamily="18" charset="0"/>
              <a:cs typeface="Times New Roman" pitchFamily="18" charset="0"/>
            </a:endParaRPr>
          </a:p>
          <a:p>
            <a:pPr marL="457200" indent="-457200" fontAlgn="base">
              <a:buFont typeface="Arial" pitchFamily="34" charset="0"/>
              <a:buChar char="•"/>
            </a:pPr>
            <a:r>
              <a:rPr lang="tr-TR" sz="2800" b="0" dirty="0" smtClean="0">
                <a:latin typeface="Times New Roman" pitchFamily="18" charset="0"/>
                <a:cs typeface="Times New Roman" pitchFamily="18" charset="0"/>
              </a:rPr>
              <a:t>Ömer </a:t>
            </a:r>
            <a:r>
              <a:rPr lang="tr-TR" sz="2800" b="0" dirty="0">
                <a:latin typeface="Times New Roman" pitchFamily="18" charset="0"/>
                <a:cs typeface="Times New Roman" pitchFamily="18" charset="0"/>
              </a:rPr>
              <a:t>Seyfettin ve Ziya Gökalp ile birlikte bu topluluğun kurucularındandır</a:t>
            </a:r>
            <a:r>
              <a:rPr lang="tr-TR" sz="2800" b="0" dirty="0" smtClean="0">
                <a:latin typeface="Times New Roman" pitchFamily="18" charset="0"/>
                <a:cs typeface="Times New Roman" pitchFamily="18" charset="0"/>
              </a:rPr>
              <a:t>.</a:t>
            </a:r>
          </a:p>
          <a:p>
            <a:pPr marL="457200" indent="-457200" fontAlgn="base">
              <a:buFont typeface="Arial" pitchFamily="34" charset="0"/>
              <a:buChar char="•"/>
            </a:pPr>
            <a:r>
              <a:rPr lang="tr-TR" sz="2800" b="0" dirty="0">
                <a:latin typeface="Times New Roman" pitchFamily="18" charset="0"/>
                <a:cs typeface="Times New Roman" pitchFamily="18" charset="0"/>
              </a:rPr>
              <a:t/>
            </a:r>
            <a:br>
              <a:rPr lang="tr-TR" sz="2800" b="0" dirty="0">
                <a:latin typeface="Times New Roman" pitchFamily="18" charset="0"/>
                <a:cs typeface="Times New Roman" pitchFamily="18" charset="0"/>
              </a:rPr>
            </a:br>
            <a:r>
              <a:rPr lang="tr-TR" sz="2800" b="0" dirty="0">
                <a:latin typeface="Times New Roman" pitchFamily="18" charset="0"/>
                <a:cs typeface="Times New Roman" pitchFamily="18" charset="0"/>
              </a:rPr>
              <a:t>İlk şiirlerini aruzla yazmış, sonradan heceye geçmiştir.</a:t>
            </a:r>
            <a:r>
              <a:rPr lang="tr-TR" sz="2800" dirty="0"/>
              <a:t/>
            </a:r>
            <a:br>
              <a:rPr lang="tr-TR" sz="2800" dirty="0"/>
            </a:b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1681615391"/>
      </p:ext>
    </p:extLst>
  </p:cSld>
  <p:clrMapOvr>
    <a:masterClrMapping/>
  </p:clrMapOvr>
  <p:transition spd="med">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40187" y="730299"/>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fontAlgn="base"/>
            <a:r>
              <a:rPr lang="tr-TR" sz="3600" dirty="0">
                <a:solidFill>
                  <a:srgbClr val="0000FF"/>
                </a:solidFill>
                <a:latin typeface="+mj-lt"/>
                <a:cs typeface="Times New Roman" pitchFamily="18" charset="0"/>
              </a:rPr>
              <a:t>Ali Canip </a:t>
            </a:r>
            <a:r>
              <a:rPr lang="tr-TR" sz="3600" dirty="0" err="1" smtClean="0">
                <a:solidFill>
                  <a:srgbClr val="0000FF"/>
                </a:solidFill>
                <a:latin typeface="+mj-lt"/>
                <a:cs typeface="Times New Roman" pitchFamily="18" charset="0"/>
              </a:rPr>
              <a:t>Yöntem’in</a:t>
            </a:r>
            <a:r>
              <a:rPr lang="tr-TR" sz="3600" dirty="0" smtClean="0">
                <a:solidFill>
                  <a:srgbClr val="0000FF"/>
                </a:solidFill>
                <a:latin typeface="+mj-lt"/>
                <a:cs typeface="Times New Roman" pitchFamily="18" charset="0"/>
              </a:rPr>
              <a:t> Eserleri</a:t>
            </a:r>
            <a:endParaRPr lang="tr-TR" sz="3600" dirty="0">
              <a:solidFill>
                <a:srgbClr val="0000FF"/>
              </a:solidFill>
              <a:latin typeface="+mj-lt"/>
              <a:cs typeface="Times New Roman" pitchFamily="18" charset="0"/>
            </a:endParaRPr>
          </a:p>
        </p:txBody>
      </p:sp>
      <p:sp>
        <p:nvSpPr>
          <p:cNvPr id="4" name="Rectangle 1"/>
          <p:cNvSpPr txBox="1">
            <a:spLocks noChangeArrowheads="1"/>
          </p:cNvSpPr>
          <p:nvPr/>
        </p:nvSpPr>
        <p:spPr bwMode="auto">
          <a:xfrm>
            <a:off x="399057" y="1916832"/>
            <a:ext cx="835967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indent="-457200" fontAlgn="base">
              <a:buFont typeface="Arial" pitchFamily="34" charset="0"/>
              <a:buChar char="•"/>
            </a:pPr>
            <a:r>
              <a:rPr lang="tr-TR" sz="2800" b="0" dirty="0">
                <a:latin typeface="Times New Roman" pitchFamily="18" charset="0"/>
                <a:cs typeface="Times New Roman" pitchFamily="18" charset="0"/>
              </a:rPr>
              <a:t>Geçtiğim </a:t>
            </a:r>
            <a:r>
              <a:rPr lang="tr-TR" sz="2800" b="0" dirty="0" smtClean="0">
                <a:latin typeface="Times New Roman" pitchFamily="18" charset="0"/>
                <a:cs typeface="Times New Roman" pitchFamily="18" charset="0"/>
              </a:rPr>
              <a:t>Yol</a:t>
            </a:r>
          </a:p>
          <a:p>
            <a:pPr marL="457200" indent="-457200" fontAlgn="base">
              <a:buFont typeface="Arial" pitchFamily="34" charset="0"/>
              <a:buChar char="•"/>
            </a:pPr>
            <a:r>
              <a:rPr lang="tr-TR" sz="2800" b="0" dirty="0" smtClean="0">
                <a:latin typeface="Times New Roman" pitchFamily="18" charset="0"/>
                <a:cs typeface="Times New Roman" pitchFamily="18" charset="0"/>
              </a:rPr>
              <a:t>Milli </a:t>
            </a:r>
            <a:r>
              <a:rPr lang="tr-TR" sz="2800" b="0" dirty="0">
                <a:latin typeface="Times New Roman" pitchFamily="18" charset="0"/>
                <a:cs typeface="Times New Roman" pitchFamily="18" charset="0"/>
              </a:rPr>
              <a:t>Edebiyat ve Cenap Bey’le Münakaşalarım </a:t>
            </a:r>
            <a:r>
              <a:rPr lang="tr-TR" sz="2800" b="0" dirty="0" smtClean="0">
                <a:latin typeface="Times New Roman" pitchFamily="18" charset="0"/>
                <a:cs typeface="Times New Roman" pitchFamily="18" charset="0"/>
              </a:rPr>
              <a:t>Epope</a:t>
            </a:r>
          </a:p>
          <a:p>
            <a:pPr marL="457200" indent="-457200" fontAlgn="base">
              <a:buFont typeface="Arial" pitchFamily="34" charset="0"/>
              <a:buChar char="•"/>
            </a:pPr>
            <a:r>
              <a:rPr lang="tr-TR" sz="2800" b="0" dirty="0" smtClean="0">
                <a:latin typeface="Times New Roman" pitchFamily="18" charset="0"/>
                <a:cs typeface="Times New Roman" pitchFamily="18" charset="0"/>
              </a:rPr>
              <a:t>Türk </a:t>
            </a:r>
            <a:r>
              <a:rPr lang="tr-TR" sz="2800" b="0" dirty="0">
                <a:latin typeface="Times New Roman" pitchFamily="18" charset="0"/>
                <a:cs typeface="Times New Roman" pitchFamily="18" charset="0"/>
              </a:rPr>
              <a:t>Edebiyatı </a:t>
            </a:r>
            <a:r>
              <a:rPr lang="tr-TR" sz="2800" b="0" dirty="0" smtClean="0">
                <a:latin typeface="Times New Roman" pitchFamily="18" charset="0"/>
                <a:cs typeface="Times New Roman" pitchFamily="18" charset="0"/>
              </a:rPr>
              <a:t>Antolojisi</a:t>
            </a:r>
          </a:p>
          <a:p>
            <a:pPr marL="457200" indent="-457200" fontAlgn="base">
              <a:buFont typeface="Arial" pitchFamily="34" charset="0"/>
              <a:buChar char="•"/>
            </a:pPr>
            <a:r>
              <a:rPr lang="tr-TR" sz="2800" b="0" dirty="0" smtClean="0">
                <a:latin typeface="Times New Roman" pitchFamily="18" charset="0"/>
                <a:cs typeface="Times New Roman" pitchFamily="18" charset="0"/>
              </a:rPr>
              <a:t>Edebi </a:t>
            </a:r>
            <a:r>
              <a:rPr lang="tr-TR" sz="2800" b="0" dirty="0">
                <a:latin typeface="Times New Roman" pitchFamily="18" charset="0"/>
                <a:cs typeface="Times New Roman" pitchFamily="18" charset="0"/>
              </a:rPr>
              <a:t>Nevilerle Mesleklere Dair </a:t>
            </a:r>
            <a:r>
              <a:rPr lang="tr-TR" sz="2800" b="0" dirty="0" smtClean="0">
                <a:latin typeface="Times New Roman" pitchFamily="18" charset="0"/>
                <a:cs typeface="Times New Roman" pitchFamily="18" charset="0"/>
              </a:rPr>
              <a:t>Malumat </a:t>
            </a:r>
          </a:p>
          <a:p>
            <a:pPr marL="457200" indent="-457200" fontAlgn="base">
              <a:buFont typeface="Arial" pitchFamily="34" charset="0"/>
              <a:buChar char="•"/>
            </a:pPr>
            <a:r>
              <a:rPr lang="tr-TR" sz="2800" b="0" dirty="0" smtClean="0">
                <a:latin typeface="Times New Roman" pitchFamily="18" charset="0"/>
                <a:cs typeface="Times New Roman" pitchFamily="18" charset="0"/>
              </a:rPr>
              <a:t>Ömer </a:t>
            </a:r>
            <a:r>
              <a:rPr lang="tr-TR" sz="2800" b="0" dirty="0">
                <a:latin typeface="Times New Roman" pitchFamily="18" charset="0"/>
                <a:cs typeface="Times New Roman" pitchFamily="18" charset="0"/>
              </a:rPr>
              <a:t>Seyfettin Hayatı ve Eserleri</a:t>
            </a:r>
            <a:r>
              <a:rPr lang="tr-TR" sz="2800" dirty="0"/>
              <a:t/>
            </a:r>
            <a:br>
              <a:rPr lang="tr-TR" sz="2800" dirty="0"/>
            </a:b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3585176366"/>
      </p:ext>
    </p:extLst>
  </p:cSld>
  <p:clrMapOvr>
    <a:masterClrMapping/>
  </p:clrMapOvr>
  <p:transition spd="med">
    <p:checke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7564" y="663234"/>
            <a:ext cx="756083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err="1" smtClean="0">
                <a:solidFill>
                  <a:srgbClr val="FF0000"/>
                </a:solidFill>
                <a:latin typeface="+mj-lt"/>
              </a:rPr>
              <a:t>Fecr</a:t>
            </a:r>
            <a:r>
              <a:rPr lang="tr-TR" sz="3200" dirty="0" smtClean="0">
                <a:solidFill>
                  <a:srgbClr val="FF0000"/>
                </a:solidFill>
                <a:latin typeface="+mj-lt"/>
              </a:rPr>
              <a:t>-i Ati Topluluğun Dağılışı </a:t>
            </a:r>
            <a:endParaRPr lang="tr-TR" sz="3200" dirty="0">
              <a:solidFill>
                <a:srgbClr val="FF0000"/>
              </a:solidFill>
              <a:latin typeface="+mj-lt"/>
            </a:endParaRPr>
          </a:p>
        </p:txBody>
      </p:sp>
      <p:sp>
        <p:nvSpPr>
          <p:cNvPr id="4" name="Rectangle 1"/>
          <p:cNvSpPr txBox="1">
            <a:spLocks noChangeArrowheads="1"/>
          </p:cNvSpPr>
          <p:nvPr/>
        </p:nvSpPr>
        <p:spPr bwMode="auto">
          <a:xfrm>
            <a:off x="323528" y="1413357"/>
            <a:ext cx="820891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b="0" dirty="0" smtClean="0">
                <a:latin typeface="Times New Roman" pitchFamily="18" charset="0"/>
                <a:cs typeface="Times New Roman" pitchFamily="18" charset="0"/>
              </a:rPr>
              <a:t>1909’un </a:t>
            </a:r>
            <a:r>
              <a:rPr lang="tr-TR" sz="2800" b="0" dirty="0">
                <a:latin typeface="Times New Roman" pitchFamily="18" charset="0"/>
                <a:cs typeface="Times New Roman" pitchFamily="18" charset="0"/>
              </a:rPr>
              <a:t>Martından 1912 yılına kadar farklı gruplarla mücadele etmek zorunda kalırlar. Ayrıca bireysel sanat anlayışını savunurlar. Bu bağımsızlık aralarında güçlü bir sanat bağlarının olmamasına yol açar. Sanatı toplum yararına kullanmak istemezler. Bu da topluluğun kolay çözülmesine sebep olur</a:t>
            </a:r>
            <a:r>
              <a:rPr lang="tr-TR" sz="2800" b="0" dirty="0" smtClean="0">
                <a:latin typeface="Times New Roman" pitchFamily="18" charset="0"/>
                <a:cs typeface="Times New Roman" pitchFamily="18" charset="0"/>
              </a:rPr>
              <a:t>.</a:t>
            </a:r>
          </a:p>
          <a:p>
            <a:endParaRPr lang="tr-TR" sz="2800" b="0" dirty="0">
              <a:latin typeface="Times New Roman" pitchFamily="18" charset="0"/>
              <a:cs typeface="Times New Roman" pitchFamily="18" charset="0"/>
            </a:endParaRPr>
          </a:p>
          <a:p>
            <a:r>
              <a:rPr lang="tr-TR" sz="2800" b="0" dirty="0">
                <a:latin typeface="Times New Roman" pitchFamily="18" charset="0"/>
                <a:cs typeface="Times New Roman" pitchFamily="18" charset="0"/>
              </a:rPr>
              <a:t>Topluluğun hep gençlerden oluşması, onlara önderlik yapacak büyük birinin olmaması, kültürel bakımdan yeterli donanıma sahip olamamaları dağılma sürecini hızlandırmıştır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420378256"/>
      </p:ext>
    </p:extLst>
  </p:cSld>
  <p:clrMapOvr>
    <a:masterClrMapping/>
  </p:clrMapOvr>
  <p:transition spd="med">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39552" y="1452568"/>
            <a:ext cx="82089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b="0" dirty="0">
                <a:latin typeface="Times New Roman" pitchFamily="18" charset="0"/>
                <a:cs typeface="Times New Roman" pitchFamily="18" charset="0"/>
              </a:rPr>
              <a:t>Dağılmalarında özellikle </a:t>
            </a:r>
            <a:r>
              <a:rPr lang="tr-TR" sz="2800" dirty="0">
                <a:latin typeface="Times New Roman" pitchFamily="18" charset="0"/>
                <a:cs typeface="Times New Roman" pitchFamily="18" charset="0"/>
              </a:rPr>
              <a:t>Ömer Seyfettin</a:t>
            </a:r>
            <a:r>
              <a:rPr lang="tr-TR" sz="2800" b="0" dirty="0">
                <a:latin typeface="Times New Roman" pitchFamily="18" charset="0"/>
                <a:cs typeface="Times New Roman" pitchFamily="18" charset="0"/>
              </a:rPr>
              <a:t> ve </a:t>
            </a:r>
            <a:r>
              <a:rPr lang="tr-TR" sz="2800" dirty="0">
                <a:latin typeface="Times New Roman" pitchFamily="18" charset="0"/>
                <a:cs typeface="Times New Roman" pitchFamily="18" charset="0"/>
              </a:rPr>
              <a:t>Ziya Gökalp</a:t>
            </a:r>
            <a:r>
              <a:rPr lang="tr-TR" sz="2800" b="0" dirty="0">
                <a:latin typeface="Times New Roman" pitchFamily="18" charset="0"/>
                <a:cs typeface="Times New Roman" pitchFamily="18" charset="0"/>
              </a:rPr>
              <a:t>'in çıkardıkları </a:t>
            </a:r>
            <a:r>
              <a:rPr lang="tr-TR" sz="2800" dirty="0">
                <a:latin typeface="Times New Roman" pitchFamily="18" charset="0"/>
                <a:cs typeface="Times New Roman" pitchFamily="18" charset="0"/>
              </a:rPr>
              <a:t>Genç Kalemler</a:t>
            </a:r>
            <a:r>
              <a:rPr lang="tr-TR" sz="2800" b="0" dirty="0">
                <a:latin typeface="Times New Roman" pitchFamily="18" charset="0"/>
                <a:cs typeface="Times New Roman" pitchFamily="18" charset="0"/>
              </a:rPr>
              <a:t> dergisi etkilidir. Yani </a:t>
            </a:r>
            <a:r>
              <a:rPr lang="tr-TR" sz="2800" dirty="0">
                <a:latin typeface="Times New Roman" pitchFamily="18" charset="0"/>
                <a:cs typeface="Times New Roman" pitchFamily="18" charset="0"/>
              </a:rPr>
              <a:t>Milli Edebiyat</a:t>
            </a:r>
            <a:r>
              <a:rPr lang="tr-TR" sz="2800" b="0" dirty="0">
                <a:latin typeface="Times New Roman" pitchFamily="18" charset="0"/>
                <a:cs typeface="Times New Roman" pitchFamily="18" charset="0"/>
              </a:rPr>
              <a:t> hareketinin başlaması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
            </a:r>
            <a:r>
              <a:rPr lang="tr-TR" sz="2800" b="0" dirty="0" err="1" smtClean="0">
                <a:latin typeface="Times New Roman" pitchFamily="18" charset="0"/>
                <a:cs typeface="Times New Roman" pitchFamily="18" charset="0"/>
              </a:rPr>
              <a:t>Ati’yi</a:t>
            </a:r>
            <a:r>
              <a:rPr lang="tr-TR" sz="2800" b="0" dirty="0" smtClean="0">
                <a:latin typeface="Times New Roman" pitchFamily="18" charset="0"/>
                <a:cs typeface="Times New Roman" pitchFamily="18" charset="0"/>
              </a:rPr>
              <a:t> bitirir.</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1693288174"/>
      </p:ext>
    </p:extLst>
  </p:cSld>
  <p:clrMapOvr>
    <a:masterClrMapping/>
  </p:clrMapOvr>
  <p:transition spd="med">
    <p:checke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txBox="1">
            <a:spLocks noChangeArrowheads="1"/>
          </p:cNvSpPr>
          <p:nvPr/>
        </p:nvSpPr>
        <p:spPr bwMode="auto">
          <a:xfrm>
            <a:off x="611560" y="3676675"/>
            <a:ext cx="7997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latin typeface="+mj-lt"/>
              </a:rPr>
              <a:t>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980728"/>
            <a:ext cx="8352928" cy="5256584"/>
          </a:xfrm>
          <a:prstGeom prst="rect">
            <a:avLst/>
          </a:prstGeom>
        </p:spPr>
      </p:pic>
    </p:spTree>
    <p:extLst>
      <p:ext uri="{BB962C8B-B14F-4D97-AF65-F5344CB8AC3E}">
        <p14:creationId xmlns:p14="http://schemas.microsoft.com/office/powerpoint/2010/main" val="111177425"/>
      </p:ext>
    </p:extLst>
  </p:cSld>
  <p:clrMapOvr>
    <a:masterClrMapping/>
  </p:clrMapOvr>
  <p:transition spd="med">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86936" y="548680"/>
            <a:ext cx="7920879" cy="113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400" dirty="0" smtClean="0">
                <a:solidFill>
                  <a:srgbClr val="FF0000"/>
                </a:solidFill>
                <a:latin typeface="+mj-lt"/>
              </a:rPr>
              <a:t>MİLLÎ EDEBİYAT DÖNEMİ TÜRK EDEBİYATI (1911–1923)</a:t>
            </a:r>
            <a:endParaRPr lang="tr-TR" sz="3400" dirty="0">
              <a:solidFill>
                <a:srgbClr val="FF0000"/>
              </a:solidFill>
              <a:latin typeface="+mj-lt"/>
            </a:endParaRPr>
          </a:p>
        </p:txBody>
      </p:sp>
      <p:sp>
        <p:nvSpPr>
          <p:cNvPr id="4" name="Rectangle 1"/>
          <p:cNvSpPr txBox="1">
            <a:spLocks noChangeArrowheads="1"/>
          </p:cNvSpPr>
          <p:nvPr/>
        </p:nvSpPr>
        <p:spPr bwMode="auto">
          <a:xfrm>
            <a:off x="269918" y="1844824"/>
            <a:ext cx="86615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Millî Edebiyat Dönemi II. Meşrutiyet (1908) ile Cumhuriyet’in (1923) ilk yılları arasında faaliyet gösteren edebiyat akımıdır. Genellikle Ali Canip Yöntem, Ömer Seyfettin ve Ziya </a:t>
            </a:r>
            <a:r>
              <a:rPr lang="tr-TR" sz="2800" dirty="0" smtClean="0">
                <a:latin typeface="+mj-lt"/>
              </a:rPr>
              <a:t>Gökalp’ın</a:t>
            </a:r>
            <a:r>
              <a:rPr lang="tr-TR" sz="2800" dirty="0">
                <a:latin typeface="+mj-lt"/>
              </a:rPr>
              <a:t> </a:t>
            </a:r>
            <a:r>
              <a:rPr lang="tr-TR" sz="2800" dirty="0">
                <a:solidFill>
                  <a:srgbClr val="0000FF"/>
                </a:solidFill>
                <a:latin typeface="+mj-lt"/>
              </a:rPr>
              <a:t>‘‘Genç Kalemler’’</a:t>
            </a:r>
            <a:r>
              <a:rPr lang="tr-TR" sz="2800" dirty="0">
                <a:latin typeface="+mj-lt"/>
              </a:rPr>
              <a:t> dergisinde savundukları Yeni Lisan Hareketi ile başlatılır. Dilde sadeleşme, şiirde aruzun yerine hece vezni, içerikte halkın sorunları ve yerli yaşam Millî Edebiyat Döneminin temelini oluşturur</a:t>
            </a:r>
            <a:r>
              <a:rPr lang="tr-TR" sz="2800" dirty="0" smtClean="0">
                <a:latin typeface="+mj-lt"/>
              </a:rPr>
              <a:t>. </a:t>
            </a:r>
            <a:r>
              <a:rPr lang="tr-TR" sz="2800" dirty="0">
                <a:latin typeface="+mj-lt"/>
              </a:rPr>
              <a:t>Bu dönemde Türk edebiyatı Doğu ve Batı taklitçiliğinden kurtarılmaya çalışılmış, yalın bir anlatım benimsenmiştir. Ayrıca Türk kültürü ve tarihi, incelenmemiş bir hazine olarak kabul edilmiştir</a:t>
            </a:r>
            <a:r>
              <a:rPr lang="tr-TR" sz="2800" dirty="0" smtClean="0">
                <a:latin typeface="+mj-lt"/>
              </a:rPr>
              <a:t>.</a:t>
            </a:r>
            <a:endParaRPr lang="tr-TR" sz="2800" dirty="0">
              <a:latin typeface="+mj-lt"/>
            </a:endParaRPr>
          </a:p>
        </p:txBody>
      </p:sp>
    </p:spTree>
    <p:extLst>
      <p:ext uri="{BB962C8B-B14F-4D97-AF65-F5344CB8AC3E}">
        <p14:creationId xmlns:p14="http://schemas.microsoft.com/office/powerpoint/2010/main" val="91666040"/>
      </p:ext>
    </p:extLst>
  </p:cSld>
  <p:clrMapOvr>
    <a:masterClrMapping/>
  </p:clrMapOvr>
  <p:transition spd="med">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743945"/>
            <a:ext cx="8640959" cy="5693866"/>
          </a:xfrm>
          <a:prstGeom prst="rect">
            <a:avLst/>
          </a:prstGeom>
        </p:spPr>
        <p:txBody>
          <a:bodyPr wrap="square">
            <a:spAutoFit/>
          </a:bodyPr>
          <a:lstStyle/>
          <a:p>
            <a:r>
              <a:rPr lang="tr-TR" sz="2800" b="1" dirty="0"/>
              <a:t> </a:t>
            </a:r>
            <a:r>
              <a:rPr lang="tr-TR" sz="2800" b="1" dirty="0" smtClean="0">
                <a:latin typeface="+mj-lt"/>
              </a:rPr>
              <a:t>XX</a:t>
            </a:r>
            <a:r>
              <a:rPr lang="tr-TR" sz="2800" b="1" dirty="0">
                <a:latin typeface="+mj-lt"/>
              </a:rPr>
              <a:t>. yüzyıl Türk edebiyatında en çok bahsi geçen bir akım olmakla beraber belli kuruluş zamanı ve beyannamesi bulunmadığı, hatta mensuplarını tek bir grup olarak düşünmek kolay olmadığı için millî edebiyatın ne olduğu hususunda tartışmalar daha o zamanlar başlamış, Cumhuriyet’ten sonraki yıllarda da devam etmiştir. Bu sebeple Millî Edebiyat Dönemini, şahsiyetlerini ve eserlerini sıralamakta birtakım ayrılıklar bulunmaktadır. Millî edebiyat kavramının tarifi de bu akımın gelişme süreci içinde az çok değişikliğe uğramıştır. Fikir olarak çok defa aynı yılların </a:t>
            </a:r>
            <a:r>
              <a:rPr lang="tr-TR" sz="2800" b="1" dirty="0" smtClean="0">
                <a:latin typeface="+mj-lt"/>
              </a:rPr>
              <a:t>Türkçülük</a:t>
            </a:r>
            <a:r>
              <a:rPr lang="tr-TR" sz="2800" b="1" dirty="0">
                <a:latin typeface="+mj-lt"/>
              </a:rPr>
              <a:t> </a:t>
            </a:r>
            <a:r>
              <a:rPr lang="tr-TR" sz="2800" b="1" dirty="0" smtClean="0">
                <a:latin typeface="+mj-lt"/>
              </a:rPr>
              <a:t>ideolojisinin </a:t>
            </a:r>
            <a:r>
              <a:rPr lang="tr-TR" sz="2800" b="1" dirty="0">
                <a:latin typeface="+mj-lt"/>
              </a:rPr>
              <a:t>etkisiyle millî edebiyat ile milliyetçi edebiyatın birbirine karıştırıldığı da görülmüştür. </a:t>
            </a:r>
          </a:p>
        </p:txBody>
      </p:sp>
    </p:spTree>
    <p:extLst>
      <p:ext uri="{BB962C8B-B14F-4D97-AF65-F5344CB8AC3E}">
        <p14:creationId xmlns:p14="http://schemas.microsoft.com/office/powerpoint/2010/main" val="620248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0256" y="777788"/>
            <a:ext cx="792087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latin typeface="+mj-lt"/>
              </a:rPr>
              <a:t>MİLLÎ EDEBİYAT </a:t>
            </a:r>
            <a:r>
              <a:rPr lang="tr-TR" sz="3600" dirty="0" smtClean="0">
                <a:solidFill>
                  <a:srgbClr val="FF0000"/>
                </a:solidFill>
                <a:latin typeface="+mj-lt"/>
              </a:rPr>
              <a:t>DÖNEMİN OLUŞUMU</a:t>
            </a:r>
            <a:endParaRPr lang="tr-TR" sz="2800" dirty="0">
              <a:solidFill>
                <a:srgbClr val="FF0000"/>
              </a:solidFill>
              <a:latin typeface="+mj-lt"/>
            </a:endParaRPr>
          </a:p>
        </p:txBody>
      </p:sp>
      <p:sp>
        <p:nvSpPr>
          <p:cNvPr id="4" name="Rectangle 1"/>
          <p:cNvSpPr txBox="1">
            <a:spLocks noChangeArrowheads="1"/>
          </p:cNvSpPr>
          <p:nvPr/>
        </p:nvSpPr>
        <p:spPr bwMode="auto">
          <a:xfrm>
            <a:off x="269918" y="1412776"/>
            <a:ext cx="866155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Tanzimat Dönemiyle beraber Türk edebiyatında Doğu etkisi azalmaya başlamış, hâlihazırda var olan biçim ve tekniklerin yerini Batı kökenli edebiyat unsurları almaya başlamıştı. Türk edebiyatçılar Batı; özellikle Fransız </a:t>
            </a:r>
            <a:r>
              <a:rPr lang="tr-TR" sz="2800" dirty="0" smtClean="0">
                <a:latin typeface="+mj-lt"/>
              </a:rPr>
              <a:t>edebiyatından</a:t>
            </a:r>
            <a:r>
              <a:rPr lang="tr-TR" sz="2800" dirty="0">
                <a:latin typeface="+mj-lt"/>
              </a:rPr>
              <a:t> önemli ölçüde etkilenmişlerdi. Ancak bu dönemde Millî Edebiyat Döneminde olduğu gibi edebiyatta </a:t>
            </a:r>
            <a:r>
              <a:rPr lang="tr-TR" sz="2800" dirty="0" err="1">
                <a:latin typeface="+mj-lt"/>
              </a:rPr>
              <a:t>millîleşme</a:t>
            </a:r>
            <a:r>
              <a:rPr lang="tr-TR" sz="2800" dirty="0">
                <a:latin typeface="+mj-lt"/>
              </a:rPr>
              <a:t> ve öze dönüş söz konusu değildi. Tanzimat Döneminde toplumsal konular işleme, hece ölçüsü kullanma gibi bazı denemeler olsa da bu çabaların ciddileşmesi ve başarıya ulaşması ancak bir dizi siyasi olay sonucu Osmanlıcılık, Türkçülük, Milliyetçilik gibi ideolojilerle beraber konu seçiminde halka yöneliş </a:t>
            </a:r>
            <a:r>
              <a:rPr lang="tr-TR" sz="2800" dirty="0" smtClean="0">
                <a:latin typeface="+mj-lt"/>
              </a:rPr>
              <a:t>ve</a:t>
            </a:r>
            <a:endParaRPr lang="tr-TR" sz="2800" dirty="0">
              <a:latin typeface="+mj-lt"/>
            </a:endParaRPr>
          </a:p>
        </p:txBody>
      </p:sp>
    </p:spTree>
    <p:extLst>
      <p:ext uri="{BB962C8B-B14F-4D97-AF65-F5344CB8AC3E}">
        <p14:creationId xmlns:p14="http://schemas.microsoft.com/office/powerpoint/2010/main" val="833613710"/>
      </p:ext>
    </p:extLst>
  </p:cSld>
  <p:clrMapOvr>
    <a:masterClrMapping/>
  </p:clrMapOvr>
  <p:transition spd="med">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66880" y="908720"/>
            <a:ext cx="86615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latin typeface="+mj-lt"/>
              </a:rPr>
              <a:t>ideolojilerle </a:t>
            </a:r>
            <a:r>
              <a:rPr lang="tr-TR" sz="2800" dirty="0">
                <a:latin typeface="+mj-lt"/>
              </a:rPr>
              <a:t>beraber konu seçiminde halka yöneliş ve toplum için sanat anlayışı en nihayetinde de dilde sadeleşme yani millî edebiyat akımının baş göstermesi ile olmuştur</a:t>
            </a:r>
            <a:r>
              <a:rPr lang="tr-TR" sz="2800" dirty="0" smtClean="0">
                <a:latin typeface="+mj-lt"/>
              </a:rPr>
              <a:t>.</a:t>
            </a:r>
          </a:p>
          <a:p>
            <a:endParaRPr lang="tr-TR" sz="2800" dirty="0" smtClean="0">
              <a:latin typeface="+mj-lt"/>
            </a:endParaRPr>
          </a:p>
          <a:p>
            <a:r>
              <a:rPr lang="tr-TR" sz="2800" dirty="0" smtClean="0">
                <a:latin typeface="+mj-lt"/>
              </a:rPr>
              <a:t>Türk </a:t>
            </a:r>
            <a:r>
              <a:rPr lang="tr-TR" sz="2800" dirty="0">
                <a:latin typeface="+mj-lt"/>
              </a:rPr>
              <a:t>kültür tarihinde millî edebiyat ibaresini ilk defa </a:t>
            </a:r>
            <a:r>
              <a:rPr lang="tr-TR" sz="2800" i="1" dirty="0">
                <a:latin typeface="+mj-lt"/>
              </a:rPr>
              <a:t>“</a:t>
            </a:r>
            <a:r>
              <a:rPr lang="tr-TR" sz="2800" i="1" dirty="0" err="1">
                <a:latin typeface="+mj-lt"/>
              </a:rPr>
              <a:t>Âtî</a:t>
            </a:r>
            <a:r>
              <a:rPr lang="tr-TR" sz="2800" i="1" dirty="0">
                <a:latin typeface="+mj-lt"/>
              </a:rPr>
              <a:t>-i Edebîmiz”</a:t>
            </a:r>
            <a:r>
              <a:rPr lang="tr-TR" sz="2800" dirty="0">
                <a:latin typeface="+mj-lt"/>
              </a:rPr>
              <a:t> başlığıyla Genç Kalemler dergisinde Ali Canip Yöntem kullanmıştır. Dergi millî edebiyat akımının öncüsü olmuş; millî bir edebiyat oluşturulması için önce dilde sadeleşme gerektiğini savunarak Yeni Lisan Hareketini başlatmıştır. </a:t>
            </a:r>
          </a:p>
        </p:txBody>
      </p:sp>
    </p:spTree>
    <p:extLst>
      <p:ext uri="{BB962C8B-B14F-4D97-AF65-F5344CB8AC3E}">
        <p14:creationId xmlns:p14="http://schemas.microsoft.com/office/powerpoint/2010/main" val="1785349380"/>
      </p:ext>
    </p:extLst>
  </p:cSld>
  <p:clrMapOvr>
    <a:masterClrMapping/>
  </p:clrMapOvr>
  <p:transition spd="med">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39552" y="1442973"/>
            <a:ext cx="84888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100" b="0" dirty="0">
                <a:latin typeface="Times New Roman" pitchFamily="18" charset="0"/>
                <a:cs typeface="Times New Roman" pitchFamily="18" charset="0"/>
              </a:rPr>
              <a:t>Bu yılların edebiyat ortamında edebiyata hevesli İstanbul gençlerinden bir grup </a:t>
            </a:r>
            <a:r>
              <a:rPr lang="tr-TR" sz="3100" b="0" dirty="0" smtClean="0">
                <a:latin typeface="Times New Roman" pitchFamily="18" charset="0"/>
                <a:cs typeface="Times New Roman" pitchFamily="18" charset="0"/>
              </a:rPr>
              <a:t>1909’da </a:t>
            </a:r>
            <a:r>
              <a:rPr lang="tr-TR" sz="3100" b="0" dirty="0" err="1">
                <a:latin typeface="Times New Roman" pitchFamily="18" charset="0"/>
                <a:cs typeface="Times New Roman" pitchFamily="18" charset="0"/>
              </a:rPr>
              <a:t>Fecr</a:t>
            </a:r>
            <a:r>
              <a:rPr lang="tr-TR" sz="3100" b="0" dirty="0">
                <a:latin typeface="Times New Roman" pitchFamily="18" charset="0"/>
                <a:cs typeface="Times New Roman" pitchFamily="18" charset="0"/>
              </a:rPr>
              <a:t>-i Ati adında bir topluluk kurarlar. Ülküleri Servet-i </a:t>
            </a:r>
            <a:r>
              <a:rPr lang="tr-TR" sz="3100" b="0" dirty="0" err="1">
                <a:latin typeface="Times New Roman" pitchFamily="18" charset="0"/>
                <a:cs typeface="Times New Roman" pitchFamily="18" charset="0"/>
              </a:rPr>
              <a:t>Fünun</a:t>
            </a:r>
            <a:r>
              <a:rPr lang="tr-TR" sz="3100" b="0" dirty="0">
                <a:latin typeface="Times New Roman" pitchFamily="18" charset="0"/>
                <a:cs typeface="Times New Roman" pitchFamily="18" charset="0"/>
              </a:rPr>
              <a:t> topluluğuna benzeyen fakat onlardan daha ileri bir edebiyat topluluğu meydana getirmektir. Bu sanatçılar da tıpkı Edebiyatı </a:t>
            </a:r>
            <a:r>
              <a:rPr lang="tr-TR" sz="3100" b="0" dirty="0" err="1">
                <a:latin typeface="Times New Roman" pitchFamily="18" charset="0"/>
                <a:cs typeface="Times New Roman" pitchFamily="18" charset="0"/>
              </a:rPr>
              <a:t>Cedideciler</a:t>
            </a:r>
            <a:r>
              <a:rPr lang="tr-TR" sz="3100" b="0" dirty="0">
                <a:latin typeface="Times New Roman" pitchFamily="18" charset="0"/>
                <a:cs typeface="Times New Roman" pitchFamily="18" charset="0"/>
              </a:rPr>
              <a:t> gibi Servet-i </a:t>
            </a:r>
            <a:r>
              <a:rPr lang="tr-TR" sz="3100" b="0" dirty="0" err="1">
                <a:latin typeface="Times New Roman" pitchFamily="18" charset="0"/>
                <a:cs typeface="Times New Roman" pitchFamily="18" charset="0"/>
              </a:rPr>
              <a:t>Fünun</a:t>
            </a:r>
            <a:r>
              <a:rPr lang="tr-TR" sz="3100" b="0" dirty="0">
                <a:latin typeface="Times New Roman" pitchFamily="18" charset="0"/>
                <a:cs typeface="Times New Roman" pitchFamily="18" charset="0"/>
              </a:rPr>
              <a:t> dergisini kendi eser ve görüşlerini yazacak bir organ saymışlar, edebiyatta yapmak istediklerini de bir bildiri ile açıklamışlardır.</a:t>
            </a:r>
            <a:endParaRPr lang="tr-TR" sz="3100" dirty="0">
              <a:latin typeface="Times New Roman" pitchFamily="18" charset="0"/>
              <a:cs typeface="Times New Roman" pitchFamily="18" charset="0"/>
            </a:endParaRPr>
          </a:p>
        </p:txBody>
      </p:sp>
    </p:spTree>
    <p:extLst>
      <p:ext uri="{BB962C8B-B14F-4D97-AF65-F5344CB8AC3E}">
        <p14:creationId xmlns:p14="http://schemas.microsoft.com/office/powerpoint/2010/main" val="1925672277"/>
      </p:ext>
    </p:extLst>
  </p:cSld>
  <p:clrMapOvr>
    <a:masterClrMapping/>
  </p:clrMapOvr>
  <p:transition spd="med">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82443" y="1196752"/>
            <a:ext cx="866155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latin typeface="+mj-lt"/>
              </a:rPr>
              <a:t>Türkçenin </a:t>
            </a:r>
            <a:r>
              <a:rPr lang="tr-TR" sz="2800" dirty="0">
                <a:latin typeface="+mj-lt"/>
              </a:rPr>
              <a:t>sadeleşmesi konusunda en kalıcı atılımı, Yeni </a:t>
            </a:r>
            <a:r>
              <a:rPr lang="tr-TR" sz="2800" dirty="0" err="1">
                <a:latin typeface="+mj-lt"/>
              </a:rPr>
              <a:t>Lisancılar</a:t>
            </a:r>
            <a:r>
              <a:rPr lang="tr-TR" sz="2800" dirty="0">
                <a:latin typeface="+mj-lt"/>
              </a:rPr>
              <a:t> başarmıştır. Ömer Seyfettin, Ziya Gökalp öncülüğündeki ‘‘Genç Kalemler’’ ve Yeni Lisan Hareketi </a:t>
            </a:r>
            <a:r>
              <a:rPr lang="tr-TR" sz="2800" i="1" dirty="0">
                <a:latin typeface="+mj-lt"/>
              </a:rPr>
              <a:t>“Millî bir edebiyat millî bir dille yaratılabilir."</a:t>
            </a:r>
            <a:r>
              <a:rPr lang="tr-TR" sz="2800" dirty="0">
                <a:latin typeface="+mj-lt"/>
              </a:rPr>
              <a:t> görüşünü ortaya atıp, Türkçenin sadeleşmesi için çalışmışlardır</a:t>
            </a:r>
            <a:r>
              <a:rPr lang="tr-TR" sz="2800" dirty="0" smtClean="0">
                <a:latin typeface="+mj-lt"/>
              </a:rPr>
              <a:t>.</a:t>
            </a:r>
            <a:endParaRPr lang="tr-TR" sz="2800" dirty="0">
              <a:latin typeface="+mj-lt"/>
            </a:endParaRPr>
          </a:p>
        </p:txBody>
      </p:sp>
    </p:spTree>
    <p:extLst>
      <p:ext uri="{BB962C8B-B14F-4D97-AF65-F5344CB8AC3E}">
        <p14:creationId xmlns:p14="http://schemas.microsoft.com/office/powerpoint/2010/main" val="447676654"/>
      </p:ext>
    </p:extLst>
  </p:cSld>
  <p:clrMapOvr>
    <a:masterClrMapping/>
  </p:clrMapOvr>
  <p:transition spd="med">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11014" y="692696"/>
            <a:ext cx="792087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latin typeface="+mj-lt"/>
              </a:rPr>
              <a:t>MİLLÎ EDEBİYAT </a:t>
            </a:r>
            <a:r>
              <a:rPr lang="tr-TR" sz="3600" dirty="0" smtClean="0">
                <a:solidFill>
                  <a:srgbClr val="FF0000"/>
                </a:solidFill>
                <a:latin typeface="+mj-lt"/>
              </a:rPr>
              <a:t>DÖNEMİN ÖZELLİKLERİ</a:t>
            </a:r>
            <a:endParaRPr lang="tr-TR" sz="2800" dirty="0">
              <a:solidFill>
                <a:srgbClr val="FF0000"/>
              </a:solidFill>
              <a:latin typeface="+mj-lt"/>
            </a:endParaRPr>
          </a:p>
        </p:txBody>
      </p:sp>
      <p:sp>
        <p:nvSpPr>
          <p:cNvPr id="4" name="Rectangle 1"/>
          <p:cNvSpPr txBox="1">
            <a:spLocks noChangeArrowheads="1"/>
          </p:cNvSpPr>
          <p:nvPr/>
        </p:nvSpPr>
        <p:spPr bwMode="auto">
          <a:xfrm>
            <a:off x="269918" y="1628221"/>
            <a:ext cx="86615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FF0000"/>
                </a:solidFill>
                <a:latin typeface="+mj-lt"/>
              </a:rPr>
              <a:t>1</a:t>
            </a:r>
            <a:r>
              <a:rPr lang="tr-TR" sz="2800" dirty="0">
                <a:solidFill>
                  <a:srgbClr val="0000FF"/>
                </a:solidFill>
                <a:latin typeface="+mj-lt"/>
              </a:rPr>
              <a:t>)</a:t>
            </a:r>
            <a:r>
              <a:rPr lang="tr-TR" sz="2800" dirty="0">
                <a:latin typeface="+mj-lt"/>
              </a:rPr>
              <a:t> Milli Edebiyat Akımının amacı, batı taklitçiliğinden kaçınmak, milli konulara yönelerek modern ve milli bir edebiyat ortaya koymaktır.</a:t>
            </a:r>
          </a:p>
          <a:p>
            <a:r>
              <a:rPr lang="tr-TR" sz="2800" dirty="0">
                <a:solidFill>
                  <a:srgbClr val="FF0000"/>
                </a:solidFill>
                <a:latin typeface="+mj-lt"/>
              </a:rPr>
              <a:t>2</a:t>
            </a:r>
            <a:r>
              <a:rPr lang="tr-TR" sz="2800" dirty="0">
                <a:solidFill>
                  <a:srgbClr val="0000FF"/>
                </a:solidFill>
                <a:latin typeface="+mj-lt"/>
              </a:rPr>
              <a:t>)</a:t>
            </a:r>
            <a:r>
              <a:rPr lang="tr-TR" sz="2800" dirty="0">
                <a:latin typeface="+mj-lt"/>
              </a:rPr>
              <a:t> Bu dönemde Türk kültürü ve tarihi, incelenmemiş bir hazine olarak kabul edilmiştir.</a:t>
            </a:r>
          </a:p>
          <a:p>
            <a:r>
              <a:rPr lang="tr-TR" sz="2800" dirty="0">
                <a:solidFill>
                  <a:srgbClr val="FF0000"/>
                </a:solidFill>
                <a:latin typeface="+mj-lt"/>
              </a:rPr>
              <a:t>3</a:t>
            </a:r>
            <a:r>
              <a:rPr lang="tr-TR" sz="2800" dirty="0">
                <a:solidFill>
                  <a:srgbClr val="0000FF"/>
                </a:solidFill>
                <a:latin typeface="+mj-lt"/>
              </a:rPr>
              <a:t>)</a:t>
            </a:r>
            <a:r>
              <a:rPr lang="tr-TR" sz="2800" dirty="0">
                <a:latin typeface="+mj-lt"/>
              </a:rPr>
              <a:t> Dilde sadeleşme fikrini savunmuşlardır ve bunu eserlerinde uygulamışlardır.</a:t>
            </a:r>
          </a:p>
          <a:p>
            <a:r>
              <a:rPr lang="tr-TR" sz="2800" dirty="0">
                <a:solidFill>
                  <a:srgbClr val="FF0000"/>
                </a:solidFill>
                <a:latin typeface="+mj-lt"/>
              </a:rPr>
              <a:t>4</a:t>
            </a:r>
            <a:r>
              <a:rPr lang="tr-TR" sz="2800" dirty="0">
                <a:solidFill>
                  <a:srgbClr val="0000FF"/>
                </a:solidFill>
                <a:latin typeface="+mj-lt"/>
              </a:rPr>
              <a:t>)</a:t>
            </a:r>
            <a:r>
              <a:rPr lang="tr-TR" sz="2800" dirty="0">
                <a:latin typeface="+mj-lt"/>
              </a:rPr>
              <a:t> Milli konulara yönelmişlerdir. Eserlerinde savaşların </a:t>
            </a:r>
            <a:r>
              <a:rPr lang="tr-TR" sz="2800" dirty="0" smtClean="0">
                <a:latin typeface="+mj-lt"/>
              </a:rPr>
              <a:t>Türk insanları </a:t>
            </a:r>
            <a:r>
              <a:rPr lang="tr-TR" sz="2800" dirty="0">
                <a:latin typeface="+mj-lt"/>
              </a:rPr>
              <a:t>üzerindeki etkisi ve çöküntüsünü işlemişlerdir. Yerli ve milli konularda yer vererek Anadolu insanının hayatını yansıtmışlardır.</a:t>
            </a:r>
          </a:p>
        </p:txBody>
      </p:sp>
    </p:spTree>
    <p:extLst>
      <p:ext uri="{BB962C8B-B14F-4D97-AF65-F5344CB8AC3E}">
        <p14:creationId xmlns:p14="http://schemas.microsoft.com/office/powerpoint/2010/main" val="2340412026"/>
      </p:ext>
    </p:extLst>
  </p:cSld>
  <p:clrMapOvr>
    <a:masterClrMapping/>
  </p:clrMapOvr>
  <p:transition spd="med">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0256" y="716652"/>
            <a:ext cx="7920879" cy="46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latin typeface="+mj-lt"/>
              </a:rPr>
              <a:t>MİLLÎ EDEBİYAT </a:t>
            </a:r>
            <a:r>
              <a:rPr lang="tr-TR" sz="2800" dirty="0" smtClean="0">
                <a:solidFill>
                  <a:srgbClr val="FF0000"/>
                </a:solidFill>
                <a:latin typeface="+mj-lt"/>
              </a:rPr>
              <a:t>DÖNEMİN ÖZELLİKLERİ</a:t>
            </a:r>
            <a:endParaRPr lang="tr-TR" sz="2000" dirty="0">
              <a:solidFill>
                <a:srgbClr val="FF0000"/>
              </a:solidFill>
              <a:latin typeface="+mj-lt"/>
            </a:endParaRPr>
          </a:p>
        </p:txBody>
      </p:sp>
      <p:sp>
        <p:nvSpPr>
          <p:cNvPr id="4" name="Rectangle 1"/>
          <p:cNvSpPr txBox="1">
            <a:spLocks noChangeArrowheads="1"/>
          </p:cNvSpPr>
          <p:nvPr/>
        </p:nvSpPr>
        <p:spPr bwMode="auto">
          <a:xfrm>
            <a:off x="269918" y="1268760"/>
            <a:ext cx="866155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solidFill>
                  <a:srgbClr val="FF0000"/>
                </a:solidFill>
                <a:latin typeface="+mj-lt"/>
              </a:rPr>
              <a:t>5</a:t>
            </a:r>
            <a:r>
              <a:rPr lang="tr-TR" sz="2800" dirty="0">
                <a:solidFill>
                  <a:srgbClr val="0000FF"/>
                </a:solidFill>
                <a:latin typeface="+mj-lt"/>
              </a:rPr>
              <a:t>)</a:t>
            </a:r>
            <a:r>
              <a:rPr lang="tr-TR" sz="2800" dirty="0">
                <a:latin typeface="+mj-lt"/>
              </a:rPr>
              <a:t> Halk şiirinin nazım şekillerini kullanarak, gerçek </a:t>
            </a:r>
            <a:r>
              <a:rPr lang="tr-TR" sz="2800" dirty="0" smtClean="0">
                <a:latin typeface="+mj-lt"/>
              </a:rPr>
              <a:t>Türk şiirinin </a:t>
            </a:r>
            <a:r>
              <a:rPr lang="tr-TR" sz="2800" dirty="0">
                <a:latin typeface="+mj-lt"/>
              </a:rPr>
              <a:t>halk şiiri, milli </a:t>
            </a:r>
            <a:r>
              <a:rPr lang="tr-TR" sz="2800" dirty="0" smtClean="0">
                <a:latin typeface="+mj-lt"/>
              </a:rPr>
              <a:t>vezninin </a:t>
            </a:r>
            <a:r>
              <a:rPr lang="tr-TR" sz="2800" dirty="0">
                <a:latin typeface="+mj-lt"/>
              </a:rPr>
              <a:t>hece vezni olduğunu ileri sürmüşlerdir.</a:t>
            </a:r>
          </a:p>
          <a:p>
            <a:r>
              <a:rPr lang="tr-TR" sz="2800" dirty="0">
                <a:solidFill>
                  <a:srgbClr val="FF0000"/>
                </a:solidFill>
                <a:latin typeface="+mj-lt"/>
              </a:rPr>
              <a:t>6</a:t>
            </a:r>
            <a:r>
              <a:rPr lang="tr-TR" sz="2800" dirty="0">
                <a:solidFill>
                  <a:srgbClr val="0000FF"/>
                </a:solidFill>
                <a:latin typeface="+mj-lt"/>
              </a:rPr>
              <a:t>)</a:t>
            </a:r>
            <a:r>
              <a:rPr lang="tr-TR" sz="2800" dirty="0">
                <a:latin typeface="+mj-lt"/>
              </a:rPr>
              <a:t> Milli edebiyata yer yer şahsi konular işlense de hamaset yüklü bir edebiyattır.</a:t>
            </a:r>
          </a:p>
          <a:p>
            <a:r>
              <a:rPr lang="tr-TR" sz="2800" dirty="0">
                <a:solidFill>
                  <a:srgbClr val="FF0000"/>
                </a:solidFill>
                <a:latin typeface="+mj-lt"/>
              </a:rPr>
              <a:t>7</a:t>
            </a:r>
            <a:r>
              <a:rPr lang="tr-TR" sz="2800" dirty="0">
                <a:solidFill>
                  <a:srgbClr val="0000FF"/>
                </a:solidFill>
                <a:latin typeface="+mj-lt"/>
              </a:rPr>
              <a:t>)</a:t>
            </a:r>
            <a:r>
              <a:rPr lang="tr-TR" sz="2800" dirty="0">
                <a:latin typeface="+mj-lt"/>
              </a:rPr>
              <a:t> Romanda ve öyküde teknik gelişmiştir.</a:t>
            </a:r>
          </a:p>
          <a:p>
            <a:r>
              <a:rPr lang="tr-TR" sz="2800" dirty="0">
                <a:solidFill>
                  <a:srgbClr val="FF0000"/>
                </a:solidFill>
                <a:latin typeface="+mj-lt"/>
              </a:rPr>
              <a:t>8</a:t>
            </a:r>
            <a:r>
              <a:rPr lang="tr-TR" sz="2800" dirty="0">
                <a:solidFill>
                  <a:srgbClr val="0000FF"/>
                </a:solidFill>
                <a:latin typeface="+mj-lt"/>
              </a:rPr>
              <a:t>)</a:t>
            </a:r>
            <a:r>
              <a:rPr lang="tr-TR" sz="2800" dirty="0">
                <a:latin typeface="+mj-lt"/>
              </a:rPr>
              <a:t> Milli edebiyatın </a:t>
            </a:r>
            <a:r>
              <a:rPr lang="tr-TR" sz="2800">
                <a:latin typeface="+mj-lt"/>
              </a:rPr>
              <a:t>hikaye </a:t>
            </a:r>
            <a:r>
              <a:rPr lang="tr-TR" sz="2800" smtClean="0">
                <a:latin typeface="+mj-lt"/>
              </a:rPr>
              <a:t>ve </a:t>
            </a:r>
            <a:r>
              <a:rPr lang="tr-TR" sz="2800" dirty="0">
                <a:latin typeface="+mj-lt"/>
              </a:rPr>
              <a:t>nesir alanındaki ilk yazarı Ömer Seyfettin’dir.</a:t>
            </a:r>
          </a:p>
          <a:p>
            <a:r>
              <a:rPr lang="tr-TR" sz="2800" dirty="0">
                <a:solidFill>
                  <a:srgbClr val="FF0000"/>
                </a:solidFill>
                <a:latin typeface="+mj-lt"/>
              </a:rPr>
              <a:t>9</a:t>
            </a:r>
            <a:r>
              <a:rPr lang="tr-TR" sz="2800" dirty="0">
                <a:solidFill>
                  <a:srgbClr val="0000FF"/>
                </a:solidFill>
                <a:latin typeface="+mj-lt"/>
              </a:rPr>
              <a:t>)</a:t>
            </a:r>
            <a:r>
              <a:rPr lang="tr-TR" sz="2800" dirty="0">
                <a:latin typeface="+mj-lt"/>
              </a:rPr>
              <a:t> Mili edebiyata manzumelerini ve düşünceleriyle yön veren Ziya Gökalp’tır.</a:t>
            </a:r>
          </a:p>
          <a:p>
            <a:r>
              <a:rPr lang="tr-TR" sz="2800" dirty="0">
                <a:solidFill>
                  <a:srgbClr val="FF0000"/>
                </a:solidFill>
                <a:latin typeface="+mj-lt"/>
              </a:rPr>
              <a:t>10</a:t>
            </a:r>
            <a:r>
              <a:rPr lang="tr-TR" sz="2800" dirty="0">
                <a:solidFill>
                  <a:srgbClr val="0000FF"/>
                </a:solidFill>
                <a:latin typeface="+mj-lt"/>
              </a:rPr>
              <a:t>)</a:t>
            </a:r>
            <a:r>
              <a:rPr lang="tr-TR" sz="2800" dirty="0">
                <a:latin typeface="+mj-lt"/>
              </a:rPr>
              <a:t> Tarih ve edebiyat tarihi alanındaki temsilcisidir Fuat Köprülüdür.</a:t>
            </a:r>
          </a:p>
        </p:txBody>
      </p:sp>
    </p:spTree>
    <p:extLst>
      <p:ext uri="{BB962C8B-B14F-4D97-AF65-F5344CB8AC3E}">
        <p14:creationId xmlns:p14="http://schemas.microsoft.com/office/powerpoint/2010/main" val="3532549537"/>
      </p:ext>
    </p:extLst>
  </p:cSld>
  <p:clrMapOvr>
    <a:masterClrMapping/>
  </p:clrMapOvr>
  <p:transition spd="med">
    <p:checke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535" y="836712"/>
            <a:ext cx="792087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600" dirty="0">
                <a:solidFill>
                  <a:srgbClr val="FF0000"/>
                </a:solidFill>
                <a:latin typeface="+mj-lt"/>
              </a:rPr>
              <a:t>MİLLÎ EDEBİYAT </a:t>
            </a:r>
            <a:r>
              <a:rPr lang="tr-TR" sz="3600" dirty="0" smtClean="0">
                <a:solidFill>
                  <a:srgbClr val="FF0000"/>
                </a:solidFill>
                <a:latin typeface="+mj-lt"/>
              </a:rPr>
              <a:t>DÖNEMİNDE ŞİİR</a:t>
            </a:r>
            <a:endParaRPr lang="tr-TR" sz="2800" dirty="0">
              <a:solidFill>
                <a:srgbClr val="FF0000"/>
              </a:solidFill>
              <a:latin typeface="+mj-lt"/>
            </a:endParaRPr>
          </a:p>
        </p:txBody>
      </p:sp>
      <p:sp>
        <p:nvSpPr>
          <p:cNvPr id="4" name="Rectangle 1"/>
          <p:cNvSpPr txBox="1">
            <a:spLocks noChangeArrowheads="1"/>
          </p:cNvSpPr>
          <p:nvPr/>
        </p:nvSpPr>
        <p:spPr bwMode="auto">
          <a:xfrm>
            <a:off x="269918" y="1700808"/>
            <a:ext cx="866155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latin typeface="+mj-lt"/>
              </a:rPr>
              <a:t>‘‘Genç Kalemler’’, </a:t>
            </a:r>
            <a:r>
              <a:rPr lang="tr-TR" sz="2800" dirty="0">
                <a:latin typeface="+mj-lt"/>
              </a:rPr>
              <a:t>şiir anlayışı konusunda </a:t>
            </a:r>
            <a:r>
              <a:rPr lang="tr-TR" sz="2800" dirty="0" err="1">
                <a:latin typeface="+mj-lt"/>
              </a:rPr>
              <a:t>Fecr</a:t>
            </a:r>
            <a:r>
              <a:rPr lang="tr-TR" sz="2800" dirty="0">
                <a:latin typeface="+mj-lt"/>
              </a:rPr>
              <a:t>-i A</a:t>
            </a:r>
            <a:r>
              <a:rPr lang="tr-TR" sz="2800" dirty="0" smtClean="0">
                <a:latin typeface="+mj-lt"/>
              </a:rPr>
              <a:t>ti </a:t>
            </a:r>
            <a:r>
              <a:rPr lang="tr-TR" sz="2800" dirty="0">
                <a:latin typeface="+mj-lt"/>
              </a:rPr>
              <a:t>şairlerinden pek ayrılmadılar. Şiirde, konu seçimini şaire bırakmaları, onları, sanat anlayışları bakımından ikiliğe düşürdü; edebiyatı cedide ve </a:t>
            </a:r>
            <a:r>
              <a:rPr lang="tr-TR" sz="2800" dirty="0" err="1">
                <a:latin typeface="+mj-lt"/>
              </a:rPr>
              <a:t>Fecr</a:t>
            </a:r>
            <a:r>
              <a:rPr lang="tr-TR" sz="2800" dirty="0">
                <a:latin typeface="+mj-lt"/>
              </a:rPr>
              <a:t>-i </a:t>
            </a:r>
            <a:r>
              <a:rPr lang="tr-TR" sz="2800" dirty="0" smtClean="0">
                <a:latin typeface="+mj-lt"/>
              </a:rPr>
              <a:t>Ati </a:t>
            </a:r>
            <a:r>
              <a:rPr lang="tr-TR" sz="2800" dirty="0">
                <a:latin typeface="+mj-lt"/>
              </a:rPr>
              <a:t>şairlerinin ferdiyetçi sanat anlayışından bütünüyle ayrılamadı. Nitekim, Birinci Dünya ve Kurtuluş savaşı sırasında genç şairler kendi duygu ve hayallerini işlemekten kendilerini alamadılar. Aruzun yerine heceyi getirmeleri, sadece biçim yönünden bir değişiklikti.</a:t>
            </a:r>
          </a:p>
        </p:txBody>
      </p:sp>
    </p:spTree>
    <p:extLst>
      <p:ext uri="{BB962C8B-B14F-4D97-AF65-F5344CB8AC3E}">
        <p14:creationId xmlns:p14="http://schemas.microsoft.com/office/powerpoint/2010/main" val="1067625423"/>
      </p:ext>
    </p:extLst>
  </p:cSld>
  <p:clrMapOvr>
    <a:masterClrMapping/>
  </p:clrMapOvr>
  <p:transition spd="med">
    <p:checke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536" y="374116"/>
            <a:ext cx="7920879" cy="5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latin typeface="+mj-lt"/>
              </a:rPr>
              <a:t>MİLLÎ EDEBİYAT </a:t>
            </a:r>
            <a:r>
              <a:rPr lang="tr-TR" sz="2800" dirty="0" smtClean="0">
                <a:solidFill>
                  <a:srgbClr val="FF0000"/>
                </a:solidFill>
                <a:latin typeface="+mj-lt"/>
              </a:rPr>
              <a:t>DÖNEMİNDE ŞİİR</a:t>
            </a:r>
            <a:endParaRPr lang="tr-TR" sz="2000" dirty="0">
              <a:solidFill>
                <a:srgbClr val="FF0000"/>
              </a:solidFill>
              <a:latin typeface="+mj-lt"/>
            </a:endParaRPr>
          </a:p>
        </p:txBody>
      </p:sp>
      <p:sp>
        <p:nvSpPr>
          <p:cNvPr id="4" name="Rectangle 1"/>
          <p:cNvSpPr txBox="1">
            <a:spLocks noChangeArrowheads="1"/>
          </p:cNvSpPr>
          <p:nvPr/>
        </p:nvSpPr>
        <p:spPr bwMode="auto">
          <a:xfrm>
            <a:off x="395536" y="1154206"/>
            <a:ext cx="855959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latin typeface="+mj-lt"/>
              </a:rPr>
              <a:t>Milli edebiyat dönemi şairleri kendilerini kabul ettirmeğe çalıştıkları yıllarda bile (1911-1917) Servet-i </a:t>
            </a:r>
            <a:r>
              <a:rPr lang="tr-TR" sz="3200" dirty="0" err="1" smtClean="0">
                <a:latin typeface="+mj-lt"/>
              </a:rPr>
              <a:t>Fünunculardan</a:t>
            </a:r>
            <a:r>
              <a:rPr lang="tr-TR" sz="3200" dirty="0">
                <a:latin typeface="+mj-lt"/>
              </a:rPr>
              <a:t> Tevfik Fikret ve Cenap </a:t>
            </a:r>
            <a:r>
              <a:rPr lang="tr-TR" sz="3200" dirty="0" err="1">
                <a:latin typeface="+mj-lt"/>
              </a:rPr>
              <a:t>Şahabeddin</a:t>
            </a:r>
            <a:r>
              <a:rPr lang="tr-TR" sz="3200" dirty="0">
                <a:latin typeface="+mj-lt"/>
              </a:rPr>
              <a:t> </a:t>
            </a:r>
            <a:r>
              <a:rPr lang="tr-TR" sz="3200" dirty="0" err="1" smtClean="0">
                <a:latin typeface="+mj-lt"/>
              </a:rPr>
              <a:t>üstad</a:t>
            </a:r>
            <a:r>
              <a:rPr lang="tr-TR" sz="3200" dirty="0" smtClean="0">
                <a:latin typeface="+mj-lt"/>
              </a:rPr>
              <a:t> </a:t>
            </a:r>
            <a:r>
              <a:rPr lang="tr-TR" sz="3200" dirty="0">
                <a:latin typeface="+mj-lt"/>
              </a:rPr>
              <a:t>sayılıyor, </a:t>
            </a:r>
            <a:r>
              <a:rPr lang="tr-TR" sz="3200" dirty="0" err="1">
                <a:latin typeface="+mj-lt"/>
              </a:rPr>
              <a:t>Fecr</a:t>
            </a:r>
            <a:r>
              <a:rPr lang="tr-TR" sz="3200" dirty="0">
                <a:latin typeface="+mj-lt"/>
              </a:rPr>
              <a:t>-i Ati şairleri de ünlerini sürdürüyorlardı. Bu arada </a:t>
            </a:r>
            <a:r>
              <a:rPr lang="tr-TR" sz="3200" dirty="0" err="1">
                <a:latin typeface="+mj-lt"/>
              </a:rPr>
              <a:t>Mehmed</a:t>
            </a:r>
            <a:r>
              <a:rPr lang="tr-TR" sz="3200" dirty="0">
                <a:latin typeface="+mj-lt"/>
              </a:rPr>
              <a:t> Akif </a:t>
            </a:r>
            <a:r>
              <a:rPr lang="tr-TR" sz="3200" dirty="0" smtClean="0">
                <a:latin typeface="+mj-lt"/>
              </a:rPr>
              <a:t>Ersoy da </a:t>
            </a:r>
            <a:r>
              <a:rPr lang="tr-TR" sz="3200" dirty="0">
                <a:latin typeface="+mj-lt"/>
              </a:rPr>
              <a:t>aynı anlayış ve yapıdaki şiirleriyle büyük ün kazanmıştı. </a:t>
            </a:r>
            <a:r>
              <a:rPr lang="tr-TR" sz="3200" dirty="0" err="1">
                <a:solidFill>
                  <a:srgbClr val="0000FF"/>
                </a:solidFill>
                <a:latin typeface="+mj-lt"/>
              </a:rPr>
              <a:t>Rübab</a:t>
            </a:r>
            <a:r>
              <a:rPr lang="tr-TR" sz="3200" dirty="0">
                <a:latin typeface="+mj-lt"/>
              </a:rPr>
              <a:t> dergisindeki bazı genç şairler (Halit Fahri, Selâhaddin Enis, Hakkı Tahsin, Orhan Seyfi), "</a:t>
            </a:r>
            <a:r>
              <a:rPr lang="tr-TR" sz="3200" dirty="0" err="1">
                <a:solidFill>
                  <a:srgbClr val="FF0000"/>
                </a:solidFill>
                <a:latin typeface="+mj-lt"/>
              </a:rPr>
              <a:t>Nayiler</a:t>
            </a:r>
            <a:r>
              <a:rPr lang="tr-TR" sz="3200" dirty="0">
                <a:latin typeface="+mj-lt"/>
              </a:rPr>
              <a:t>" adıyla ortaya çıktılar.</a:t>
            </a:r>
          </a:p>
        </p:txBody>
      </p:sp>
    </p:spTree>
    <p:extLst>
      <p:ext uri="{BB962C8B-B14F-4D97-AF65-F5344CB8AC3E}">
        <p14:creationId xmlns:p14="http://schemas.microsoft.com/office/powerpoint/2010/main" val="2168818189"/>
      </p:ext>
    </p:extLst>
  </p:cSld>
  <p:clrMapOvr>
    <a:masterClrMapping/>
  </p:clrMapOvr>
  <p:transition spd="med">
    <p:checke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536" y="620688"/>
            <a:ext cx="7920879" cy="5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latin typeface="+mj-lt"/>
              </a:rPr>
              <a:t>MİLLÎ EDEBİYAT </a:t>
            </a:r>
            <a:r>
              <a:rPr lang="tr-TR" sz="2800" dirty="0" smtClean="0">
                <a:solidFill>
                  <a:srgbClr val="FF0000"/>
                </a:solidFill>
                <a:latin typeface="+mj-lt"/>
              </a:rPr>
              <a:t>DÖNEMİNDE ŞİİR</a:t>
            </a:r>
            <a:endParaRPr lang="tr-TR" sz="2000" dirty="0">
              <a:solidFill>
                <a:srgbClr val="FF0000"/>
              </a:solidFill>
              <a:latin typeface="+mj-lt"/>
            </a:endParaRPr>
          </a:p>
        </p:txBody>
      </p:sp>
      <p:sp>
        <p:nvSpPr>
          <p:cNvPr id="4" name="Rectangle 1"/>
          <p:cNvSpPr txBox="1">
            <a:spLocks noChangeArrowheads="1"/>
          </p:cNvSpPr>
          <p:nvPr/>
        </p:nvSpPr>
        <p:spPr bwMode="auto">
          <a:xfrm>
            <a:off x="404897" y="1340768"/>
            <a:ext cx="855959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200" dirty="0">
                <a:latin typeface="+mj-lt"/>
              </a:rPr>
              <a:t>Eski şairlerin şiirlerindeki samimi, lirik ve mistik atmosferi şiirlerinde devam ettirmek istediler; milli geçmişe bağlanarak edebiyatın milli olabileceğini savundular. Bu arada Yahya Kemal ve Yakup Kadri, </a:t>
            </a:r>
            <a:r>
              <a:rPr lang="tr-TR" sz="3200" dirty="0" err="1">
                <a:latin typeface="+mj-lt"/>
              </a:rPr>
              <a:t>Nev-Yunanilik</a:t>
            </a:r>
            <a:r>
              <a:rPr lang="tr-TR" sz="3200" dirty="0">
                <a:latin typeface="+mj-lt"/>
              </a:rPr>
              <a:t> adını verdikleri akımda, eski yunan edebiyatını örnek almak yoluna gittiler. Bu atılımlar beklenen sonuçlan doğurmadı.</a:t>
            </a:r>
          </a:p>
        </p:txBody>
      </p:sp>
    </p:spTree>
    <p:extLst>
      <p:ext uri="{BB962C8B-B14F-4D97-AF65-F5344CB8AC3E}">
        <p14:creationId xmlns:p14="http://schemas.microsoft.com/office/powerpoint/2010/main" val="3115261467"/>
      </p:ext>
    </p:extLst>
  </p:cSld>
  <p:clrMapOvr>
    <a:masterClrMapping/>
  </p:clrMapOvr>
  <p:transition spd="med">
    <p:checke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536" y="605558"/>
            <a:ext cx="7920879" cy="5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latin typeface="+mj-lt"/>
              </a:rPr>
              <a:t>MİLLÎ EDEBİYAT </a:t>
            </a:r>
            <a:r>
              <a:rPr lang="tr-TR" sz="2800" dirty="0" smtClean="0">
                <a:solidFill>
                  <a:srgbClr val="FF0000"/>
                </a:solidFill>
                <a:latin typeface="+mj-lt"/>
              </a:rPr>
              <a:t>DÖNEMİNDE ŞİİR</a:t>
            </a:r>
            <a:endParaRPr lang="tr-TR" sz="2000" dirty="0">
              <a:solidFill>
                <a:srgbClr val="FF0000"/>
              </a:solidFill>
              <a:latin typeface="+mj-lt"/>
            </a:endParaRPr>
          </a:p>
        </p:txBody>
      </p:sp>
      <p:sp>
        <p:nvSpPr>
          <p:cNvPr id="4" name="Rectangle 1"/>
          <p:cNvSpPr txBox="1">
            <a:spLocks noChangeArrowheads="1"/>
          </p:cNvSpPr>
          <p:nvPr/>
        </p:nvSpPr>
        <p:spPr bwMode="auto">
          <a:xfrm>
            <a:off x="380335" y="1395083"/>
            <a:ext cx="855959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Milli edebiyat akımına taraftar olan bazı şairler, milli edebiyat kavramını farklı şekilde yorumluyorlar ve şiirlerini kendi yorumlarına göre yazıyorlardı. 1917’de kurulan Şairler derneğinde sadece "konuşma dilinin ve hece vezninin kullanılması" konusunda görüş birliğine varıldı.</a:t>
            </a:r>
          </a:p>
          <a:p>
            <a:r>
              <a:rPr lang="tr-TR" sz="2800" dirty="0">
                <a:latin typeface="+mj-lt"/>
              </a:rPr>
              <a:t> </a:t>
            </a:r>
          </a:p>
          <a:p>
            <a:r>
              <a:rPr lang="tr-TR" sz="2800" dirty="0">
                <a:latin typeface="+mj-lt"/>
              </a:rPr>
              <a:t>"Hecenin beş şairi" diye adlandırılan şairler (Halit Fahri [</a:t>
            </a:r>
            <a:r>
              <a:rPr lang="tr-TR" sz="2800" dirty="0" err="1">
                <a:latin typeface="+mj-lt"/>
              </a:rPr>
              <a:t>Ozansoy</a:t>
            </a:r>
            <a:r>
              <a:rPr lang="tr-TR" sz="2800" dirty="0">
                <a:latin typeface="+mj-lt"/>
              </a:rPr>
              <a:t>], Enis Behiç [</a:t>
            </a:r>
            <a:r>
              <a:rPr lang="tr-TR" sz="2800" dirty="0" err="1">
                <a:latin typeface="+mj-lt"/>
              </a:rPr>
              <a:t>Koryürek</a:t>
            </a:r>
            <a:r>
              <a:rPr lang="tr-TR" sz="2800" dirty="0">
                <a:latin typeface="+mj-lt"/>
              </a:rPr>
              <a:t>], Orhan Seyfi [Orhon], Yusuf Ziya [Ortaç], Faruk Nafiz [Çamlıbel]) bu görüşün yayılmasında ve yerleşmesinde önemli rol oynadılar</a:t>
            </a:r>
            <a:r>
              <a:rPr lang="tr-TR" sz="2800" dirty="0" smtClean="0">
                <a:latin typeface="+mj-lt"/>
              </a:rPr>
              <a:t>.</a:t>
            </a:r>
            <a:endParaRPr lang="tr-TR" sz="2800" dirty="0">
              <a:latin typeface="+mj-lt"/>
            </a:endParaRPr>
          </a:p>
        </p:txBody>
      </p:sp>
    </p:spTree>
    <p:extLst>
      <p:ext uri="{BB962C8B-B14F-4D97-AF65-F5344CB8AC3E}">
        <p14:creationId xmlns:p14="http://schemas.microsoft.com/office/powerpoint/2010/main" val="182219295"/>
      </p:ext>
    </p:extLst>
  </p:cSld>
  <p:clrMapOvr>
    <a:masterClrMapping/>
  </p:clrMapOvr>
  <p:transition spd="med">
    <p:checke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32591" y="716652"/>
            <a:ext cx="792087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3200" dirty="0">
                <a:solidFill>
                  <a:srgbClr val="FF0000"/>
                </a:solidFill>
                <a:latin typeface="+mj-lt"/>
              </a:rPr>
              <a:t>MİLLÎ EDEBİYAT </a:t>
            </a:r>
            <a:r>
              <a:rPr lang="tr-TR" sz="3200" dirty="0" smtClean="0">
                <a:solidFill>
                  <a:srgbClr val="FF0000"/>
                </a:solidFill>
                <a:latin typeface="+mj-lt"/>
              </a:rPr>
              <a:t>DÖNEMİ ŞİİRİNİN ÖZELLİKLERİ</a:t>
            </a:r>
            <a:endParaRPr lang="tr-TR" sz="2400" dirty="0">
              <a:solidFill>
                <a:srgbClr val="FF0000"/>
              </a:solidFill>
              <a:latin typeface="+mj-lt"/>
            </a:endParaRPr>
          </a:p>
        </p:txBody>
      </p:sp>
      <p:sp>
        <p:nvSpPr>
          <p:cNvPr id="4" name="Rectangle 1"/>
          <p:cNvSpPr txBox="1">
            <a:spLocks noChangeArrowheads="1"/>
          </p:cNvSpPr>
          <p:nvPr/>
        </p:nvSpPr>
        <p:spPr bwMode="auto">
          <a:xfrm>
            <a:off x="262253" y="1844824"/>
            <a:ext cx="866155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itchFamily="34" charset="0"/>
              <a:buChar char="•"/>
            </a:pPr>
            <a:r>
              <a:rPr lang="tr-TR" sz="2800" dirty="0">
                <a:latin typeface="+mj-lt"/>
              </a:rPr>
              <a:t>Toplum için sanat anlayışını benimsemişlerdir.</a:t>
            </a:r>
          </a:p>
          <a:p>
            <a:pPr marL="457200" lvl="0" indent="-457200">
              <a:buFont typeface="Arial" pitchFamily="34" charset="0"/>
              <a:buChar char="•"/>
            </a:pPr>
            <a:r>
              <a:rPr lang="tr-TR" sz="2800" dirty="0">
                <a:latin typeface="+mj-lt"/>
              </a:rPr>
              <a:t>Eserlerini halkın anlayabileceği bir dille yazmışlardır.</a:t>
            </a:r>
          </a:p>
          <a:p>
            <a:pPr marL="457200" lvl="0" indent="-457200">
              <a:buFont typeface="Arial" pitchFamily="34" charset="0"/>
              <a:buChar char="•"/>
            </a:pPr>
            <a:r>
              <a:rPr lang="tr-TR" sz="2800" dirty="0">
                <a:latin typeface="+mj-lt"/>
              </a:rPr>
              <a:t>Şiirlerinde hece ölçüsünü kullanmışlardır.</a:t>
            </a:r>
          </a:p>
          <a:p>
            <a:pPr marL="457200" lvl="0" indent="-457200">
              <a:buFont typeface="Arial" pitchFamily="34" charset="0"/>
              <a:buChar char="•"/>
            </a:pPr>
            <a:r>
              <a:rPr lang="tr-TR" sz="2800" dirty="0">
                <a:latin typeface="+mj-lt"/>
              </a:rPr>
              <a:t>Şiir dili olarak İstanbul Türkçesi esas alınmıştır.</a:t>
            </a:r>
          </a:p>
          <a:p>
            <a:pPr marL="457200" lvl="0" indent="-457200">
              <a:buFont typeface="Arial" pitchFamily="34" charset="0"/>
              <a:buChar char="•"/>
            </a:pPr>
            <a:r>
              <a:rPr lang="tr-TR" sz="2800" dirty="0">
                <a:latin typeface="+mj-lt"/>
              </a:rPr>
              <a:t>Halk şiiri kaynak olarak benimsenmiş ve hece ölçüsü kullanılmıştır.</a:t>
            </a:r>
          </a:p>
          <a:p>
            <a:pPr marL="457200" lvl="0" indent="-457200">
              <a:buFont typeface="Arial" pitchFamily="34" charset="0"/>
              <a:buChar char="•"/>
            </a:pPr>
            <a:r>
              <a:rPr lang="tr-TR" sz="2800" dirty="0">
                <a:latin typeface="+mj-lt"/>
              </a:rPr>
              <a:t>Milli kültür ve milli tarihle ilgili konular ele </a:t>
            </a:r>
            <a:r>
              <a:rPr lang="tr-TR" sz="2800" dirty="0" smtClean="0">
                <a:latin typeface="+mj-lt"/>
              </a:rPr>
              <a:t>alınmıştır.</a:t>
            </a:r>
          </a:p>
          <a:p>
            <a:pPr marL="457200" lvl="0" indent="-457200">
              <a:buFont typeface="Arial" pitchFamily="34" charset="0"/>
              <a:buChar char="•"/>
            </a:pPr>
            <a:r>
              <a:rPr lang="tr-TR" sz="2800" dirty="0" smtClean="0">
                <a:latin typeface="+mj-lt"/>
              </a:rPr>
              <a:t>İmgelere </a:t>
            </a:r>
            <a:r>
              <a:rPr lang="tr-TR" sz="2800" dirty="0">
                <a:latin typeface="+mj-lt"/>
              </a:rPr>
              <a:t>az başvurulmuş, kullanılan imgelerin ise kolay anlaşılır olmasına dikkat edilmiştir</a:t>
            </a:r>
            <a:r>
              <a:rPr lang="tr-TR" sz="2800" dirty="0" smtClean="0">
                <a:latin typeface="+mj-lt"/>
              </a:rPr>
              <a:t>.</a:t>
            </a:r>
          </a:p>
        </p:txBody>
      </p:sp>
    </p:spTree>
    <p:extLst>
      <p:ext uri="{BB962C8B-B14F-4D97-AF65-F5344CB8AC3E}">
        <p14:creationId xmlns:p14="http://schemas.microsoft.com/office/powerpoint/2010/main" val="2514342317"/>
      </p:ext>
    </p:extLst>
  </p:cSld>
  <p:clrMapOvr>
    <a:masterClrMapping/>
  </p:clrMapOvr>
  <p:transition spd="med">
    <p:checke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46232" y="584284"/>
            <a:ext cx="7920879" cy="48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a:r>
              <a:rPr lang="tr-TR" sz="2800" dirty="0">
                <a:solidFill>
                  <a:srgbClr val="FF0000"/>
                </a:solidFill>
                <a:latin typeface="+mj-lt"/>
              </a:rPr>
              <a:t>MİLLÎ EDEBİYAT </a:t>
            </a:r>
            <a:r>
              <a:rPr lang="tr-TR" sz="2800" dirty="0" smtClean="0">
                <a:solidFill>
                  <a:srgbClr val="FF0000"/>
                </a:solidFill>
                <a:latin typeface="+mj-lt"/>
              </a:rPr>
              <a:t>DÖNEMİ ŞİİRİNİN ÖZELLİKLERİ</a:t>
            </a:r>
            <a:endParaRPr lang="tr-TR" sz="2000" dirty="0">
              <a:solidFill>
                <a:srgbClr val="FF0000"/>
              </a:solidFill>
              <a:latin typeface="+mj-lt"/>
            </a:endParaRPr>
          </a:p>
        </p:txBody>
      </p:sp>
      <p:sp>
        <p:nvSpPr>
          <p:cNvPr id="4" name="Rectangle 1"/>
          <p:cNvSpPr txBox="1">
            <a:spLocks noChangeArrowheads="1"/>
          </p:cNvSpPr>
          <p:nvPr/>
        </p:nvSpPr>
        <p:spPr bwMode="auto">
          <a:xfrm>
            <a:off x="282528" y="1497053"/>
            <a:ext cx="86615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itchFamily="34" charset="0"/>
              <a:buChar char="•"/>
            </a:pPr>
            <a:r>
              <a:rPr lang="tr-TR" sz="2800" dirty="0" smtClean="0">
                <a:latin typeface="+mj-lt"/>
              </a:rPr>
              <a:t>“</a:t>
            </a:r>
            <a:r>
              <a:rPr lang="tr-TR" sz="2800" dirty="0">
                <a:latin typeface="+mj-lt"/>
              </a:rPr>
              <a:t>Türkçeye, Türk dil bilgisi hâkim olacaktır.” görüşü </a:t>
            </a:r>
            <a:r>
              <a:rPr lang="tr-TR" sz="2800" dirty="0" smtClean="0">
                <a:latin typeface="+mj-lt"/>
              </a:rPr>
              <a:t>savunulmuştur.</a:t>
            </a:r>
          </a:p>
          <a:p>
            <a:pPr marL="457200" lvl="0" indent="-457200">
              <a:buFont typeface="Arial" pitchFamily="34" charset="0"/>
              <a:buChar char="•"/>
            </a:pPr>
            <a:r>
              <a:rPr lang="tr-TR" sz="2800" dirty="0" smtClean="0">
                <a:latin typeface="+mj-lt"/>
              </a:rPr>
              <a:t>Tam </a:t>
            </a:r>
            <a:r>
              <a:rPr lang="tr-TR" sz="2800" dirty="0">
                <a:latin typeface="+mj-lt"/>
              </a:rPr>
              <a:t>ve zengin uyağın yanında yarım uyak da kullanılmıştır</a:t>
            </a:r>
            <a:r>
              <a:rPr lang="tr-TR" sz="2800" dirty="0" smtClean="0">
                <a:latin typeface="+mj-lt"/>
              </a:rPr>
              <a:t>.</a:t>
            </a:r>
          </a:p>
          <a:p>
            <a:pPr marL="457200" lvl="0" indent="-457200">
              <a:buFont typeface="Arial" pitchFamily="34" charset="0"/>
              <a:buChar char="•"/>
            </a:pPr>
            <a:r>
              <a:rPr lang="tr-TR" sz="2800" dirty="0">
                <a:latin typeface="+mj-lt"/>
              </a:rPr>
              <a:t>Duygudan ziyade fikir ön plandadır.</a:t>
            </a:r>
          </a:p>
          <a:p>
            <a:pPr marL="457200" lvl="0" indent="-457200">
              <a:buFont typeface="Arial" pitchFamily="34" charset="0"/>
              <a:buChar char="•"/>
            </a:pPr>
            <a:r>
              <a:rPr lang="tr-TR" sz="2800" dirty="0">
                <a:latin typeface="+mj-lt"/>
              </a:rPr>
              <a:t>Öğretici eserler yazmışlardır.</a:t>
            </a:r>
          </a:p>
          <a:p>
            <a:pPr marL="457200" lvl="0" indent="-457200">
              <a:buFont typeface="Arial" pitchFamily="34" charset="0"/>
              <a:buChar char="•"/>
            </a:pPr>
            <a:r>
              <a:rPr lang="tr-TR" sz="2800" dirty="0">
                <a:latin typeface="+mj-lt"/>
              </a:rPr>
              <a:t>Ziya Gökalp, Mehmet Emin Yurdakul gibi şairlerin “sade dil ve hece ölçüsüyle” yazdıkları milliyetçi şiirlerin dışında 1911-1923 yılları arasında yaşayan şairler “saf (öz) </a:t>
            </a:r>
            <a:r>
              <a:rPr lang="tr-TR" sz="2800" dirty="0" err="1">
                <a:latin typeface="+mj-lt"/>
              </a:rPr>
              <a:t>şiir”ler</a:t>
            </a:r>
            <a:r>
              <a:rPr lang="tr-TR" sz="2800" dirty="0">
                <a:latin typeface="+mj-lt"/>
              </a:rPr>
              <a:t> (Ahmet Haşim, Yahya Kemal) ve manzum hikâyeler (Mehmet Akif) de yazmışlardır</a:t>
            </a:r>
            <a:r>
              <a:rPr lang="tr-TR" sz="2800" dirty="0" smtClean="0">
                <a:latin typeface="+mj-lt"/>
              </a:rPr>
              <a:t>.</a:t>
            </a:r>
            <a:endParaRPr lang="tr-TR" sz="2800" dirty="0">
              <a:latin typeface="+mj-lt"/>
            </a:endParaRPr>
          </a:p>
        </p:txBody>
      </p:sp>
    </p:spTree>
    <p:extLst>
      <p:ext uri="{BB962C8B-B14F-4D97-AF65-F5344CB8AC3E}">
        <p14:creationId xmlns:p14="http://schemas.microsoft.com/office/powerpoint/2010/main" val="4146674331"/>
      </p:ext>
    </p:extLst>
  </p:cSld>
  <p:clrMapOvr>
    <a:masterClrMapping/>
  </p:clrMapOvr>
  <p:transition spd="med">
    <p:checke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Başlık"/>
          <p:cNvSpPr>
            <a:spLocks noGrp="1"/>
          </p:cNvSpPr>
          <p:nvPr>
            <p:ph type="title"/>
          </p:nvPr>
        </p:nvSpPr>
        <p:spPr>
          <a:xfrm>
            <a:off x="1602744" y="634702"/>
            <a:ext cx="4752975" cy="1149350"/>
          </a:xfrm>
        </p:spPr>
        <p:txBody>
          <a:bodyPr>
            <a:normAutofit/>
          </a:bodyPr>
          <a:lstStyle/>
          <a:p>
            <a:pPr algn="ctr"/>
            <a:r>
              <a:rPr lang="tr-TR" sz="2400" b="1" dirty="0" smtClean="0">
                <a:solidFill>
                  <a:schemeClr val="tx1"/>
                </a:solidFill>
              </a:rPr>
              <a:t>SALAHADDİN ÜNİVERSİTESİ   </a:t>
            </a:r>
            <a:br>
              <a:rPr lang="tr-TR" sz="2400" b="1" dirty="0" smtClean="0">
                <a:solidFill>
                  <a:schemeClr val="tx1"/>
                </a:solidFill>
              </a:rPr>
            </a:br>
            <a:r>
              <a:rPr lang="tr-TR" sz="2400" b="1" dirty="0" smtClean="0">
                <a:solidFill>
                  <a:schemeClr val="tx1"/>
                </a:solidFill>
              </a:rPr>
              <a:t>DİLLER FAKÜLTESİ</a:t>
            </a:r>
            <a:br>
              <a:rPr lang="tr-TR" sz="2400" b="1" dirty="0" smtClean="0">
                <a:solidFill>
                  <a:schemeClr val="tx1"/>
                </a:solidFill>
              </a:rPr>
            </a:br>
            <a:r>
              <a:rPr lang="tr-TR" sz="2400" b="1" dirty="0" smtClean="0">
                <a:solidFill>
                  <a:schemeClr val="tx1"/>
                </a:solidFill>
              </a:rPr>
              <a:t>TÜRK DİLİ VE EDEBİYATI BÖLÜMÜ</a:t>
            </a:r>
            <a:endParaRPr lang="en-US" sz="2400" dirty="0" smtClean="0"/>
          </a:p>
        </p:txBody>
      </p:sp>
      <p:sp>
        <p:nvSpPr>
          <p:cNvPr id="5122" name="2 İçerik Yer Tutucusu"/>
          <p:cNvSpPr>
            <a:spLocks noGrp="1"/>
          </p:cNvSpPr>
          <p:nvPr>
            <p:ph idx="1"/>
          </p:nvPr>
        </p:nvSpPr>
        <p:spPr>
          <a:xfrm>
            <a:off x="539552" y="2636912"/>
            <a:ext cx="8362950" cy="3383880"/>
          </a:xfrm>
        </p:spPr>
        <p:txBody>
          <a:bodyPr>
            <a:normAutofit lnSpcReduction="10000"/>
          </a:bodyPr>
          <a:lstStyle/>
          <a:p>
            <a:pPr algn="ctr">
              <a:spcBef>
                <a:spcPct val="0"/>
              </a:spcBef>
              <a:buFont typeface="Wingdings 2" pitchFamily="18" charset="2"/>
              <a:buNone/>
            </a:pPr>
            <a:r>
              <a:rPr lang="tr-TR" sz="5400" b="1" dirty="0" smtClean="0">
                <a:solidFill>
                  <a:srgbClr val="FF0000"/>
                </a:solidFill>
                <a:latin typeface="Calibri" pitchFamily="34" charset="0"/>
              </a:rPr>
              <a:t>YENİ TÜRK EDEBİYATI</a:t>
            </a:r>
          </a:p>
          <a:p>
            <a:pPr algn="ctr">
              <a:buFont typeface="Wingdings 2" pitchFamily="18" charset="2"/>
              <a:buNone/>
            </a:pPr>
            <a:endParaRPr lang="tr-TR" sz="2800" b="1" dirty="0" smtClean="0">
              <a:solidFill>
                <a:srgbClr val="0000FF"/>
              </a:solidFill>
              <a:latin typeface="Calibri" pitchFamily="34" charset="0"/>
            </a:endParaRPr>
          </a:p>
          <a:p>
            <a:pPr algn="ctr">
              <a:buFont typeface="Wingdings 2" pitchFamily="18" charset="2"/>
              <a:buNone/>
            </a:pPr>
            <a:endParaRPr lang="tr-TR" sz="2800" b="1" dirty="0" smtClean="0">
              <a:solidFill>
                <a:srgbClr val="0000FF"/>
              </a:solidFill>
              <a:latin typeface="Calibri" pitchFamily="34" charset="0"/>
            </a:endParaRPr>
          </a:p>
          <a:p>
            <a:pPr algn="ctr">
              <a:buNone/>
            </a:pPr>
            <a:r>
              <a:rPr lang="tr-TR" sz="3000" b="1" dirty="0" smtClean="0">
                <a:solidFill>
                  <a:srgbClr val="0000FF"/>
                </a:solidFill>
                <a:latin typeface="+mj-lt"/>
              </a:rPr>
              <a:t>-MİLLÎ </a:t>
            </a:r>
            <a:r>
              <a:rPr lang="tr-TR" sz="3000" b="1" dirty="0">
                <a:solidFill>
                  <a:srgbClr val="0000FF"/>
                </a:solidFill>
                <a:latin typeface="+mj-lt"/>
              </a:rPr>
              <a:t>EDEBİYAT DÖNEMİNDE </a:t>
            </a:r>
            <a:r>
              <a:rPr lang="tr-TR" sz="3000" b="1" dirty="0" smtClean="0">
                <a:solidFill>
                  <a:srgbClr val="0000FF"/>
                </a:solidFill>
                <a:latin typeface="+mj-lt"/>
              </a:rPr>
              <a:t>HİKAYE-</a:t>
            </a:r>
            <a:endParaRPr lang="tr-TR" sz="3000" b="1" dirty="0">
              <a:solidFill>
                <a:srgbClr val="0000FF"/>
              </a:solidFill>
              <a:latin typeface="+mj-lt"/>
            </a:endParaRPr>
          </a:p>
          <a:p>
            <a:pPr algn="ctr">
              <a:buFont typeface="Wingdings 2" pitchFamily="18" charset="2"/>
              <a:buNone/>
            </a:pPr>
            <a:endParaRPr lang="tr-TR" sz="2800" b="1" dirty="0" smtClean="0"/>
          </a:p>
          <a:p>
            <a:pPr algn="ctr">
              <a:buFont typeface="Wingdings 2" pitchFamily="18" charset="2"/>
              <a:buNone/>
            </a:pPr>
            <a:r>
              <a:rPr lang="tr-TR" sz="2800" b="1" dirty="0" smtClean="0">
                <a:solidFill>
                  <a:srgbClr val="1BAC14"/>
                </a:solidFill>
                <a:latin typeface="Calibri" pitchFamily="34" charset="0"/>
              </a:rPr>
              <a:t>DR. ERSAN HAŞİM ALSAKİ</a:t>
            </a:r>
            <a:endParaRPr lang="en-US" sz="2800" b="1" dirty="0" smtClean="0">
              <a:solidFill>
                <a:srgbClr val="1BAC14"/>
              </a:solidFill>
              <a:latin typeface="Calibri" pitchFamily="34" charset="0"/>
            </a:endParaRPr>
          </a:p>
        </p:txBody>
      </p:sp>
      <p:sp>
        <p:nvSpPr>
          <p:cNvPr id="5124" name="Picture 4"/>
          <p:cNvSpPr>
            <a:spLocks noChangeAspect="1" noChangeArrowheads="1"/>
          </p:cNvSpPr>
          <p:nvPr/>
        </p:nvSpPr>
        <p:spPr bwMode="auto">
          <a:xfrm>
            <a:off x="6372225" y="692150"/>
            <a:ext cx="22479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713" y="429915"/>
            <a:ext cx="16716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073888"/>
      </p:ext>
    </p:extLst>
  </p:cSld>
  <p:clrMapOvr>
    <a:masterClrMapping/>
  </p:clrMapOvr>
  <mc:AlternateContent xmlns:mc="http://schemas.openxmlformats.org/markup-compatibility/2006" xmlns:p14="http://schemas.microsoft.com/office/powerpoint/2010/main">
    <mc:Choice Requires="p14">
      <p:transition spd="slow" p14:dur="10500" advTm="602000"/>
    </mc:Choice>
    <mc:Fallback xmlns="">
      <p:transition spd="slow" advTm="60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39552" y="1512223"/>
            <a:ext cx="8488888"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100" b="0" dirty="0">
                <a:latin typeface="Times New Roman" pitchFamily="18" charset="0"/>
                <a:cs typeface="Times New Roman" pitchFamily="18" charset="0"/>
              </a:rPr>
              <a:t>Bu bildiride yeni görüşün </a:t>
            </a:r>
            <a:r>
              <a:rPr lang="tr-TR" sz="3100" b="0" dirty="0" smtClean="0">
                <a:latin typeface="Times New Roman" pitchFamily="18" charset="0"/>
                <a:cs typeface="Times New Roman" pitchFamily="18" charset="0"/>
              </a:rPr>
              <a:t>hangi prensiplere </a:t>
            </a:r>
            <a:r>
              <a:rPr lang="tr-TR" sz="3100" b="0" dirty="0">
                <a:latin typeface="Times New Roman" pitchFamily="18" charset="0"/>
                <a:cs typeface="Times New Roman" pitchFamily="18" charset="0"/>
              </a:rPr>
              <a:t>sahip olduğu ve çizilmiş bir hedefe benzer </a:t>
            </a:r>
            <a:r>
              <a:rPr lang="tr-TR" sz="3100" b="0" dirty="0" smtClean="0">
                <a:latin typeface="Times New Roman" pitchFamily="18" charset="0"/>
                <a:cs typeface="Times New Roman" pitchFamily="18" charset="0"/>
              </a:rPr>
              <a:t>hususlar yoktur</a:t>
            </a:r>
            <a:r>
              <a:rPr lang="tr-TR" sz="3100" b="0" dirty="0">
                <a:latin typeface="Times New Roman" pitchFamily="18" charset="0"/>
                <a:cs typeface="Times New Roman" pitchFamily="18" charset="0"/>
              </a:rPr>
              <a:t>. Edebi bir görüşün belirtilmesinden çok</a:t>
            </a:r>
            <a:r>
              <a:rPr lang="tr-TR" sz="3100" b="0" dirty="0" smtClean="0">
                <a:latin typeface="Times New Roman" pitchFamily="18" charset="0"/>
                <a:cs typeface="Times New Roman" pitchFamily="18" charset="0"/>
              </a:rPr>
              <a:t>, genç edebiyatçıların birlikte </a:t>
            </a:r>
            <a:r>
              <a:rPr lang="tr-TR" sz="3100" b="0" dirty="0">
                <a:latin typeface="Times New Roman" pitchFamily="18" charset="0"/>
                <a:cs typeface="Times New Roman" pitchFamily="18" charset="0"/>
              </a:rPr>
              <a:t>hareket edecekleri ve topluca çalışıp yazacakları açıklanmıştır. </a:t>
            </a:r>
            <a:r>
              <a:rPr lang="tr-TR" sz="3100" b="0" dirty="0" smtClean="0">
                <a:latin typeface="Times New Roman" pitchFamily="18" charset="0"/>
                <a:cs typeface="Times New Roman" pitchFamily="18" charset="0"/>
              </a:rPr>
              <a:t>Önemli bir </a:t>
            </a:r>
            <a:r>
              <a:rPr lang="tr-TR" sz="3100" b="0" dirty="0">
                <a:latin typeface="Times New Roman" pitchFamily="18" charset="0"/>
                <a:cs typeface="Times New Roman" pitchFamily="18" charset="0"/>
              </a:rPr>
              <a:t>prensip ortaya koyamayan ve Servet-i </a:t>
            </a:r>
            <a:r>
              <a:rPr lang="tr-TR" sz="3100" b="0" dirty="0" err="1">
                <a:latin typeface="Times New Roman" pitchFamily="18" charset="0"/>
                <a:cs typeface="Times New Roman" pitchFamily="18" charset="0"/>
              </a:rPr>
              <a:t>Fünuncular</a:t>
            </a:r>
            <a:r>
              <a:rPr lang="tr-TR" sz="3100" b="0" dirty="0">
                <a:latin typeface="Times New Roman" pitchFamily="18" charset="0"/>
                <a:cs typeface="Times New Roman" pitchFamily="18" charset="0"/>
              </a:rPr>
              <a:t> kadar etkili bir ekol olamayan Fecri Ati topluluğunun daha sonraları ortaya çıkan gaye ve </a:t>
            </a:r>
            <a:r>
              <a:rPr lang="tr-TR" sz="3100" b="0" dirty="0" smtClean="0">
                <a:latin typeface="Times New Roman" pitchFamily="18" charset="0"/>
                <a:cs typeface="Times New Roman" pitchFamily="18" charset="0"/>
              </a:rPr>
              <a:t>prensibi şöyle </a:t>
            </a:r>
            <a:r>
              <a:rPr lang="tr-TR" sz="3100" b="0" dirty="0">
                <a:latin typeface="Times New Roman" pitchFamily="18" charset="0"/>
                <a:cs typeface="Times New Roman" pitchFamily="18" charset="0"/>
              </a:rPr>
              <a:t>özetlenebilir: "Sanat, şahsi ve muhteremdir."</a:t>
            </a:r>
            <a:endParaRPr lang="tr-TR" sz="3100" dirty="0">
              <a:latin typeface="Times New Roman" pitchFamily="18" charset="0"/>
              <a:cs typeface="Times New Roman" pitchFamily="18" charset="0"/>
            </a:endParaRPr>
          </a:p>
        </p:txBody>
      </p:sp>
    </p:spTree>
    <p:extLst>
      <p:ext uri="{BB962C8B-B14F-4D97-AF65-F5344CB8AC3E}">
        <p14:creationId xmlns:p14="http://schemas.microsoft.com/office/powerpoint/2010/main" val="246135098"/>
      </p:ext>
    </p:extLst>
  </p:cSld>
  <p:clrMapOvr>
    <a:masterClrMapping/>
  </p:clrMapOvr>
  <p:transition spd="med">
    <p:checke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27584" y="692696"/>
            <a:ext cx="7920879" cy="8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3600" dirty="0" smtClean="0">
                <a:solidFill>
                  <a:srgbClr val="FF0000"/>
                </a:solidFill>
                <a:latin typeface="+mj-lt"/>
              </a:rPr>
              <a:t>MİLLÎ EDEBİYAT DÖNEMİNDE HİKAYE</a:t>
            </a:r>
            <a:endParaRPr lang="tr-TR" sz="4000" dirty="0"/>
          </a:p>
        </p:txBody>
      </p:sp>
      <p:sp>
        <p:nvSpPr>
          <p:cNvPr id="4" name="Rectangle 1"/>
          <p:cNvSpPr txBox="1">
            <a:spLocks noChangeArrowheads="1"/>
          </p:cNvSpPr>
          <p:nvPr/>
        </p:nvSpPr>
        <p:spPr bwMode="auto">
          <a:xfrm>
            <a:off x="269918" y="2420307"/>
            <a:ext cx="866155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latin typeface="+mj-lt"/>
              </a:rPr>
              <a:t>Modern anlamda hikâye, </a:t>
            </a:r>
            <a:r>
              <a:rPr lang="tr-TR" sz="2800" dirty="0" smtClean="0">
                <a:latin typeface="+mj-lt"/>
              </a:rPr>
              <a:t>Türk edebiyatına </a:t>
            </a:r>
            <a:r>
              <a:rPr lang="tr-TR" sz="2800" dirty="0">
                <a:latin typeface="+mj-lt"/>
              </a:rPr>
              <a:t>Tanzimat döneminde girmiştir. Tanzimat edebiyatının basit hikâye örnekleri, Servet-i </a:t>
            </a:r>
            <a:r>
              <a:rPr lang="tr-TR" sz="2800" dirty="0" err="1">
                <a:latin typeface="+mj-lt"/>
              </a:rPr>
              <a:t>Fünun</a:t>
            </a:r>
            <a:r>
              <a:rPr lang="tr-TR" sz="2800" dirty="0">
                <a:latin typeface="+mj-lt"/>
              </a:rPr>
              <a:t> döneminde yerini teknik açıdan daha sağlam eserlere bırakmıştır. Milli Edebiyat döneminde hikâye türünün gelişimi devam etmiştir. Milli Edebiyat Dönemi hikayelerinin özelliklerini şu şekilde sıralayabiliriz:</a:t>
            </a:r>
          </a:p>
        </p:txBody>
      </p:sp>
    </p:spTree>
    <p:extLst>
      <p:ext uri="{BB962C8B-B14F-4D97-AF65-F5344CB8AC3E}">
        <p14:creationId xmlns:p14="http://schemas.microsoft.com/office/powerpoint/2010/main" val="2311685672"/>
      </p:ext>
    </p:extLst>
  </p:cSld>
  <p:clrMapOvr>
    <a:masterClrMapping/>
  </p:clrMapOvr>
  <p:transition spd="med">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09308" y="302359"/>
            <a:ext cx="8661557"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indent="-457200" fontAlgn="base">
              <a:buFont typeface="Arial" pitchFamily="34" charset="0"/>
              <a:buChar char="•"/>
            </a:pPr>
            <a:r>
              <a:rPr lang="tr-TR" sz="2800" dirty="0"/>
              <a:t> </a:t>
            </a:r>
            <a:r>
              <a:rPr lang="tr-TR" sz="2800" dirty="0" smtClean="0">
                <a:latin typeface="+mj-lt"/>
              </a:rPr>
              <a:t>Türk </a:t>
            </a:r>
            <a:r>
              <a:rPr lang="tr-TR" sz="2800" dirty="0">
                <a:latin typeface="+mj-lt"/>
              </a:rPr>
              <a:t>hikâyesinin dilinin sadeleştiği, konuların ve mekânların çeşitlilik kazanıp zenginleştiği, daha olgun ve kusursuz örneklerin verildiği dönem Millî Edebiyat Dönemi’dir</a:t>
            </a:r>
            <a:r>
              <a:rPr lang="tr-TR" sz="2800" dirty="0" smtClean="0">
                <a:latin typeface="+mj-lt"/>
              </a:rPr>
              <a:t>.</a:t>
            </a:r>
          </a:p>
          <a:p>
            <a:pPr fontAlgn="base"/>
            <a:endParaRPr lang="tr-TR" sz="2800" dirty="0">
              <a:latin typeface="+mj-lt"/>
            </a:endParaRPr>
          </a:p>
          <a:p>
            <a:pPr marL="457200" lvl="0" indent="-457200" fontAlgn="base">
              <a:buFont typeface="Arial" pitchFamily="34" charset="0"/>
              <a:buChar char="•"/>
            </a:pPr>
            <a:r>
              <a:rPr lang="tr-TR" sz="2800" dirty="0">
                <a:latin typeface="+mj-lt"/>
              </a:rPr>
              <a:t>Millî Edebiyat Dönemi’ne kadar romanın gölgesinde kalan hikâye türü, asıl gelişimini bu dönemde gerçekleştirir</a:t>
            </a:r>
            <a:r>
              <a:rPr lang="tr-TR" sz="2800" dirty="0" smtClean="0">
                <a:latin typeface="+mj-lt"/>
              </a:rPr>
              <a:t>.</a:t>
            </a:r>
          </a:p>
          <a:p>
            <a:pPr lvl="0" fontAlgn="base"/>
            <a:endParaRPr lang="tr-TR" sz="2800" dirty="0">
              <a:latin typeface="+mj-lt"/>
            </a:endParaRPr>
          </a:p>
          <a:p>
            <a:pPr marL="457200" lvl="0" indent="-457200" fontAlgn="base">
              <a:buFont typeface="Arial" pitchFamily="34" charset="0"/>
              <a:buChar char="•"/>
            </a:pPr>
            <a:r>
              <a:rPr lang="tr-TR" sz="2800" dirty="0">
                <a:latin typeface="+mj-lt"/>
              </a:rPr>
              <a:t>Hikâye türünün </a:t>
            </a:r>
            <a:r>
              <a:rPr lang="tr-TR" sz="2800" dirty="0" smtClean="0">
                <a:latin typeface="+mj-lt"/>
              </a:rPr>
              <a:t>Türk edebiyatındaki </a:t>
            </a:r>
            <a:r>
              <a:rPr lang="tr-TR" sz="2800" dirty="0">
                <a:latin typeface="+mj-lt"/>
              </a:rPr>
              <a:t>gelişmesinde Millî edebiyat yazarlarından Ömer Seyfettin’in büyük payı </a:t>
            </a:r>
            <a:r>
              <a:rPr lang="tr-TR" sz="2800" dirty="0" smtClean="0">
                <a:latin typeface="+mj-lt"/>
              </a:rPr>
              <a:t>vardır.</a:t>
            </a:r>
          </a:p>
          <a:p>
            <a:pPr lvl="0" fontAlgn="base"/>
            <a:endParaRPr lang="tr-TR" sz="2800" dirty="0">
              <a:latin typeface="+mj-lt"/>
            </a:endParaRPr>
          </a:p>
          <a:p>
            <a:pPr marL="457200" lvl="0" indent="-457200" fontAlgn="base">
              <a:buFont typeface="Arial" pitchFamily="34" charset="0"/>
              <a:buChar char="•"/>
            </a:pPr>
            <a:r>
              <a:rPr lang="tr-TR" sz="2800" dirty="0">
                <a:latin typeface="+mj-lt"/>
              </a:rPr>
              <a:t>Türk edebiyatında başlı başına hikâye üzerinde yoğunlaşan ilk yazar Ömer Seyfettin’dir.</a:t>
            </a:r>
          </a:p>
        </p:txBody>
      </p:sp>
    </p:spTree>
    <p:extLst>
      <p:ext uri="{BB962C8B-B14F-4D97-AF65-F5344CB8AC3E}">
        <p14:creationId xmlns:p14="http://schemas.microsoft.com/office/powerpoint/2010/main" val="1290632961"/>
      </p:ext>
    </p:extLst>
  </p:cSld>
  <p:clrMapOvr>
    <a:masterClrMapping/>
  </p:clrMapOvr>
  <p:transition spd="med">
    <p:checke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3959" y="837874"/>
            <a:ext cx="8661557"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dirty="0">
                <a:latin typeface="+mj-lt"/>
              </a:rPr>
              <a:t>Millî Edebiyat Dönemi’nin bir diğer hikâyecisi de Refik Halit Karay’dır. Ayrıca Halide Edip Adıvar ve Yakup Kadri Karaosmanoğlu roman yanında hikâye örnekleri de veren </a:t>
            </a:r>
            <a:r>
              <a:rPr lang="tr-TR" sz="2800" dirty="0" smtClean="0">
                <a:latin typeface="+mj-lt"/>
              </a:rPr>
              <a:t>sanatçılardır.</a:t>
            </a:r>
          </a:p>
          <a:p>
            <a:pPr lvl="0" fontAlgn="base"/>
            <a:endParaRPr lang="tr-TR" sz="2800" dirty="0">
              <a:latin typeface="+mj-lt"/>
            </a:endParaRPr>
          </a:p>
          <a:p>
            <a:pPr marL="457200" lvl="0" indent="-457200" fontAlgn="base">
              <a:buFont typeface="Arial" pitchFamily="34" charset="0"/>
              <a:buChar char="•"/>
            </a:pPr>
            <a:r>
              <a:rPr lang="tr-TR" sz="2800" dirty="0">
                <a:latin typeface="+mj-lt"/>
              </a:rPr>
              <a:t>Millî Edebiyat Dönemi hikâyecileri de eserlerinde </a:t>
            </a:r>
            <a:r>
              <a:rPr lang="tr-TR" sz="2800" dirty="0" err="1">
                <a:latin typeface="+mj-lt"/>
              </a:rPr>
              <a:t>Maupassant</a:t>
            </a:r>
            <a:r>
              <a:rPr lang="tr-TR" sz="2800" dirty="0">
                <a:latin typeface="+mj-lt"/>
              </a:rPr>
              <a:t> tarzı (olay hikâyesi) hikâye tekniğini kullanmışlar; olay örgüsü, kronolojik sıraya uygun olarak serim-düğüm ve çözüm bölümlerinden oluşmuştur</a:t>
            </a:r>
            <a:r>
              <a:rPr lang="tr-TR" sz="2800" dirty="0" smtClean="0">
                <a:latin typeface="+mj-lt"/>
              </a:rPr>
              <a:t>.</a:t>
            </a:r>
          </a:p>
          <a:p>
            <a:pPr lvl="0" fontAlgn="base"/>
            <a:endParaRPr lang="tr-TR" sz="2800" dirty="0">
              <a:latin typeface="+mj-lt"/>
            </a:endParaRPr>
          </a:p>
          <a:p>
            <a:pPr marL="457200" lvl="0" indent="-457200" fontAlgn="base">
              <a:buFont typeface="Arial" pitchFamily="34" charset="0"/>
              <a:buChar char="•"/>
            </a:pPr>
            <a:r>
              <a:rPr lang="tr-TR" sz="2800" dirty="0">
                <a:latin typeface="+mj-lt"/>
              </a:rPr>
              <a:t>Bu dönemin hikâyelerinde konu olarak; Anadolu’da yaşanan gerçekler, her kesimden halkın yaşamı ve sorunları, tarihî olaylar ele alınmıştır</a:t>
            </a:r>
            <a:r>
              <a:rPr lang="tr-TR" sz="2800" dirty="0" smtClean="0">
                <a:latin typeface="+mj-lt"/>
              </a:rPr>
              <a:t>.</a:t>
            </a:r>
            <a:endParaRPr lang="tr-TR" sz="2800" dirty="0">
              <a:latin typeface="+mj-lt"/>
            </a:endParaRPr>
          </a:p>
        </p:txBody>
      </p:sp>
    </p:spTree>
    <p:extLst>
      <p:ext uri="{BB962C8B-B14F-4D97-AF65-F5344CB8AC3E}">
        <p14:creationId xmlns:p14="http://schemas.microsoft.com/office/powerpoint/2010/main" val="1159309965"/>
      </p:ext>
    </p:extLst>
  </p:cSld>
  <p:clrMapOvr>
    <a:masterClrMapping/>
  </p:clrMapOvr>
  <p:transition spd="med">
    <p:checke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3959" y="1484206"/>
            <a:ext cx="86615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dirty="0">
                <a:latin typeface="+mj-lt"/>
              </a:rPr>
              <a:t>Millî edebiyatçılar, ilk kez bilinçli olarak İstanbul dışına çıkarak “memleket edebiyatı” olarak adlandırılan edebiyat anlayışının oluşmasında etkili olmuştur</a:t>
            </a:r>
            <a:r>
              <a:rPr lang="tr-TR" sz="2800" dirty="0" smtClean="0">
                <a:latin typeface="+mj-lt"/>
              </a:rPr>
              <a:t>.</a:t>
            </a:r>
          </a:p>
          <a:p>
            <a:pPr lvl="0" fontAlgn="base"/>
            <a:endParaRPr lang="tr-TR" sz="2800" dirty="0">
              <a:latin typeface="+mj-lt"/>
            </a:endParaRPr>
          </a:p>
          <a:p>
            <a:pPr marL="457200" lvl="0" indent="-457200" fontAlgn="base">
              <a:buFont typeface="Arial" pitchFamily="34" charset="0"/>
              <a:buChar char="•"/>
            </a:pPr>
            <a:r>
              <a:rPr lang="tr-TR" sz="2800" dirty="0">
                <a:latin typeface="+mj-lt"/>
              </a:rPr>
              <a:t>Hikâyelerde yaşanan zaman diliminin yanında, </a:t>
            </a:r>
            <a:r>
              <a:rPr lang="tr-TR" sz="2800" dirty="0" smtClean="0">
                <a:latin typeface="+mj-lt"/>
              </a:rPr>
              <a:t>Türk tarihini </a:t>
            </a:r>
            <a:r>
              <a:rPr lang="tr-TR" sz="2800" dirty="0">
                <a:latin typeface="+mj-lt"/>
              </a:rPr>
              <a:t>anlatan geçmiş zaman olaylarına da yer verilmiştir</a:t>
            </a:r>
            <a:r>
              <a:rPr lang="tr-TR" sz="2800" dirty="0" smtClean="0">
                <a:latin typeface="+mj-lt"/>
              </a:rPr>
              <a:t>.</a:t>
            </a:r>
          </a:p>
          <a:p>
            <a:pPr lvl="0" fontAlgn="base"/>
            <a:endParaRPr lang="tr-TR" sz="2800" dirty="0">
              <a:latin typeface="+mj-lt"/>
            </a:endParaRPr>
          </a:p>
          <a:p>
            <a:pPr marL="457200" lvl="0" indent="-457200" fontAlgn="base">
              <a:buFont typeface="Arial" pitchFamily="34" charset="0"/>
              <a:buChar char="•"/>
            </a:pPr>
            <a:r>
              <a:rPr lang="tr-TR" sz="2800" dirty="0">
                <a:latin typeface="+mj-lt"/>
              </a:rPr>
              <a:t>Tema ve zihniyet olarak “Türkçülük, yoksulluk, batıl inançlar, cehalet, ilerleme ve çağdaşlaşma” üzerinde durulmuştur</a:t>
            </a:r>
            <a:r>
              <a:rPr lang="tr-TR" sz="2800" dirty="0" smtClean="0">
                <a:latin typeface="+mj-lt"/>
              </a:rPr>
              <a:t>.</a:t>
            </a:r>
            <a:endParaRPr lang="tr-TR" sz="2800" dirty="0">
              <a:latin typeface="+mj-lt"/>
            </a:endParaRPr>
          </a:p>
        </p:txBody>
      </p:sp>
    </p:spTree>
    <p:extLst>
      <p:ext uri="{BB962C8B-B14F-4D97-AF65-F5344CB8AC3E}">
        <p14:creationId xmlns:p14="http://schemas.microsoft.com/office/powerpoint/2010/main" val="3307175333"/>
      </p:ext>
    </p:extLst>
  </p:cSld>
  <p:clrMapOvr>
    <a:masterClrMapping/>
  </p:clrMapOvr>
  <p:transition spd="med">
    <p:checke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3959" y="1268764"/>
            <a:ext cx="866155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fontAlgn="base">
              <a:buFont typeface="Arial" pitchFamily="34" charset="0"/>
              <a:buChar char="•"/>
            </a:pPr>
            <a:r>
              <a:rPr lang="tr-TR" sz="2800" dirty="0" smtClean="0">
                <a:latin typeface="+mj-lt"/>
              </a:rPr>
              <a:t>Ömer Seyfettin, </a:t>
            </a:r>
            <a:r>
              <a:rPr lang="tr-TR" sz="2800" dirty="0">
                <a:latin typeface="+mj-lt"/>
              </a:rPr>
              <a:t>hikâyelerinde tarihte kahramanlık gösteren kişileri kullanırken Refik Halit Karay, Yakup Kadri Karaosmanoğlu ve Halide Edip Adıvar daha çok Anadolu’dan seçtikleri tipleri kullanmışlardır</a:t>
            </a:r>
            <a:r>
              <a:rPr lang="tr-TR" sz="2800" dirty="0" smtClean="0">
                <a:latin typeface="+mj-lt"/>
              </a:rPr>
              <a:t>.</a:t>
            </a:r>
          </a:p>
          <a:p>
            <a:pPr lvl="0" fontAlgn="base"/>
            <a:endParaRPr lang="tr-TR" sz="2800" dirty="0">
              <a:latin typeface="+mj-lt"/>
            </a:endParaRPr>
          </a:p>
          <a:p>
            <a:pPr marL="457200" lvl="0" indent="-457200" fontAlgn="base">
              <a:buFont typeface="Arial" pitchFamily="34" charset="0"/>
              <a:buChar char="•"/>
            </a:pPr>
            <a:r>
              <a:rPr lang="tr-TR" sz="2800" dirty="0">
                <a:latin typeface="+mj-lt"/>
              </a:rPr>
              <a:t>Millî Edebiyat Dönemi hikâyeleri gözleme bağlı, gerçekçi (realist) bir anlayışla kaleme alınmıştır</a:t>
            </a:r>
            <a:r>
              <a:rPr lang="tr-TR" sz="2800" dirty="0" smtClean="0">
                <a:latin typeface="+mj-lt"/>
              </a:rPr>
              <a:t>.</a:t>
            </a:r>
          </a:p>
          <a:p>
            <a:pPr lvl="0" fontAlgn="base"/>
            <a:endParaRPr lang="tr-TR" sz="2800" dirty="0">
              <a:latin typeface="+mj-lt"/>
            </a:endParaRPr>
          </a:p>
          <a:p>
            <a:pPr marL="457200" lvl="0" indent="-457200" fontAlgn="base">
              <a:buFont typeface="Arial" pitchFamily="34" charset="0"/>
              <a:buChar char="•"/>
            </a:pPr>
            <a:r>
              <a:rPr lang="tr-TR" sz="2800" dirty="0">
                <a:latin typeface="+mj-lt"/>
              </a:rPr>
              <a:t>Hikâyelerde sade bir dil kullanılmış; kurgu, olay, yer ve zaman ögelerinin kullanımı, serim, düğüm ve çözüm bölümleri arasındaki ilişki ve sıralama yönünden başarılı örnekler verilmiştir.</a:t>
            </a:r>
          </a:p>
        </p:txBody>
      </p:sp>
    </p:spTree>
    <p:extLst>
      <p:ext uri="{BB962C8B-B14F-4D97-AF65-F5344CB8AC3E}">
        <p14:creationId xmlns:p14="http://schemas.microsoft.com/office/powerpoint/2010/main" val="3199199960"/>
      </p:ext>
    </p:extLst>
  </p:cSld>
  <p:clrMapOvr>
    <a:masterClrMapping/>
  </p:clrMapOvr>
  <p:transition spd="med">
    <p:checke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27583" y="692696"/>
            <a:ext cx="792087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3600" dirty="0" smtClean="0">
                <a:solidFill>
                  <a:srgbClr val="FF0000"/>
                </a:solidFill>
                <a:latin typeface="+mj-lt"/>
              </a:rPr>
              <a:t>MİLLÎ EDEBİYAT DÖNEMİNDE ROMAN</a:t>
            </a:r>
            <a:endParaRPr lang="tr-TR" sz="4000" dirty="0"/>
          </a:p>
        </p:txBody>
      </p:sp>
      <p:sp>
        <p:nvSpPr>
          <p:cNvPr id="4" name="Rectangle 1"/>
          <p:cNvSpPr txBox="1">
            <a:spLocks noChangeArrowheads="1"/>
          </p:cNvSpPr>
          <p:nvPr/>
        </p:nvSpPr>
        <p:spPr bwMode="auto">
          <a:xfrm>
            <a:off x="291373" y="1494460"/>
            <a:ext cx="86615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lvl="0" indent="-457200">
              <a:buFont typeface="Arial" pitchFamily="34" charset="0"/>
              <a:buChar char="•"/>
            </a:pPr>
            <a:r>
              <a:rPr lang="tr-TR" sz="2800" dirty="0">
                <a:latin typeface="+mj-lt"/>
              </a:rPr>
              <a:t>Bu dönem romanı hikâyede olduğu gibi toplumsal konular ele alınmıştır</a:t>
            </a:r>
            <a:r>
              <a:rPr lang="tr-TR" sz="2800" dirty="0" smtClean="0">
                <a:latin typeface="+mj-lt"/>
              </a:rPr>
              <a:t>.</a:t>
            </a:r>
          </a:p>
          <a:p>
            <a:pPr lvl="0"/>
            <a:endParaRPr lang="tr-TR" sz="2800" dirty="0">
              <a:latin typeface="+mj-lt"/>
            </a:endParaRPr>
          </a:p>
          <a:p>
            <a:pPr marL="457200" lvl="0" indent="-457200">
              <a:buFont typeface="Arial" pitchFamily="34" charset="0"/>
              <a:buChar char="•"/>
            </a:pPr>
            <a:r>
              <a:rPr lang="tr-TR" sz="2800" dirty="0">
                <a:latin typeface="+mj-lt"/>
              </a:rPr>
              <a:t>Milli Mücadele</a:t>
            </a:r>
            <a:r>
              <a:rPr lang="tr-TR" sz="2800" dirty="0" smtClean="0">
                <a:latin typeface="+mj-lt"/>
              </a:rPr>
              <a:t>, vatan</a:t>
            </a:r>
            <a:r>
              <a:rPr lang="tr-TR" sz="2800" dirty="0">
                <a:latin typeface="+mj-lt"/>
              </a:rPr>
              <a:t>, millet, Anadolu, bağımsızlık, köy gerçeği gibi  konularda eserler verilmiştir</a:t>
            </a:r>
            <a:r>
              <a:rPr lang="tr-TR" sz="2800" dirty="0" smtClean="0">
                <a:latin typeface="+mj-lt"/>
              </a:rPr>
              <a:t>.</a:t>
            </a:r>
          </a:p>
          <a:p>
            <a:pPr lvl="0"/>
            <a:endParaRPr lang="tr-TR" sz="2800" dirty="0">
              <a:latin typeface="+mj-lt"/>
            </a:endParaRPr>
          </a:p>
          <a:p>
            <a:pPr marL="457200" lvl="0" indent="-457200">
              <a:buFont typeface="Arial" pitchFamily="34" charset="0"/>
              <a:buChar char="•"/>
            </a:pPr>
            <a:r>
              <a:rPr lang="tr-TR" sz="2800" dirty="0">
                <a:latin typeface="+mj-lt"/>
              </a:rPr>
              <a:t>Dil, hikâyede olduğu gibi sade ve konuşma diline yakındır</a:t>
            </a:r>
            <a:r>
              <a:rPr lang="tr-TR" sz="2800" dirty="0" smtClean="0">
                <a:latin typeface="+mj-lt"/>
              </a:rPr>
              <a:t>.</a:t>
            </a:r>
          </a:p>
          <a:p>
            <a:pPr lvl="0"/>
            <a:endParaRPr lang="tr-TR" sz="2800" dirty="0">
              <a:latin typeface="+mj-lt"/>
            </a:endParaRPr>
          </a:p>
          <a:p>
            <a:pPr marL="457200" lvl="0" indent="-457200">
              <a:buFont typeface="Arial" pitchFamily="34" charset="0"/>
              <a:buChar char="•"/>
            </a:pPr>
            <a:r>
              <a:rPr lang="tr-TR" sz="2800" dirty="0">
                <a:latin typeface="+mj-lt"/>
              </a:rPr>
              <a:t>Türkçe karşılığı olan Arapça ve Farsça sözcükler kullanılmamıştır</a:t>
            </a:r>
            <a:r>
              <a:rPr lang="tr-TR" sz="2800" dirty="0" smtClean="0">
                <a:latin typeface="+mj-lt"/>
              </a:rPr>
              <a:t>.</a:t>
            </a:r>
          </a:p>
        </p:txBody>
      </p:sp>
    </p:spTree>
    <p:extLst>
      <p:ext uri="{BB962C8B-B14F-4D97-AF65-F5344CB8AC3E}">
        <p14:creationId xmlns:p14="http://schemas.microsoft.com/office/powerpoint/2010/main" val="279590194"/>
      </p:ext>
    </p:extLst>
  </p:cSld>
  <p:clrMapOvr>
    <a:masterClrMapping/>
  </p:clrMapOvr>
  <p:transition spd="med">
    <p:checke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82443" y="764124"/>
            <a:ext cx="866155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indent="-457200">
              <a:buFont typeface="Arial" pitchFamily="34" charset="0"/>
              <a:buChar char="•"/>
            </a:pPr>
            <a:r>
              <a:rPr lang="tr-TR" sz="2800" dirty="0">
                <a:latin typeface="+mj-lt"/>
              </a:rPr>
              <a:t>İstanbul Türkçesi kullanılmıştır.</a:t>
            </a:r>
          </a:p>
          <a:p>
            <a:pPr lvl="0"/>
            <a:endParaRPr lang="tr-TR" sz="2800" dirty="0" smtClean="0">
              <a:latin typeface="+mj-lt"/>
            </a:endParaRPr>
          </a:p>
          <a:p>
            <a:pPr marL="457200" lvl="0" indent="-457200">
              <a:buFont typeface="Arial" pitchFamily="34" charset="0"/>
              <a:buChar char="•"/>
            </a:pPr>
            <a:r>
              <a:rPr lang="tr-TR" sz="2800" dirty="0" smtClean="0">
                <a:latin typeface="+mj-lt"/>
              </a:rPr>
              <a:t>Her </a:t>
            </a:r>
            <a:r>
              <a:rPr lang="tr-TR" sz="2800" dirty="0">
                <a:latin typeface="+mj-lt"/>
              </a:rPr>
              <a:t>kesimden insanlar anlatılmıştır</a:t>
            </a:r>
            <a:r>
              <a:rPr lang="tr-TR" sz="2800" dirty="0" smtClean="0">
                <a:latin typeface="+mj-lt"/>
              </a:rPr>
              <a:t>.</a:t>
            </a:r>
          </a:p>
          <a:p>
            <a:pPr marL="457200" lvl="0" indent="-457200">
              <a:buFont typeface="Arial" pitchFamily="34" charset="0"/>
              <a:buChar char="•"/>
            </a:pPr>
            <a:endParaRPr lang="tr-TR" sz="2800" dirty="0">
              <a:latin typeface="+mj-lt"/>
            </a:endParaRPr>
          </a:p>
          <a:p>
            <a:pPr marL="457200" lvl="0" indent="-457200">
              <a:buFont typeface="Arial" pitchFamily="34" charset="0"/>
              <a:buChar char="•"/>
            </a:pPr>
            <a:r>
              <a:rPr lang="tr-TR" sz="2800" dirty="0">
                <a:latin typeface="+mj-lt"/>
              </a:rPr>
              <a:t>Anadolu mekan olarak seçilmiştir</a:t>
            </a:r>
            <a:r>
              <a:rPr lang="tr-TR" sz="2800" dirty="0" smtClean="0">
                <a:latin typeface="+mj-lt"/>
              </a:rPr>
              <a:t>.</a:t>
            </a:r>
          </a:p>
          <a:p>
            <a:pPr lvl="0"/>
            <a:endParaRPr lang="tr-TR" sz="2800" dirty="0">
              <a:latin typeface="+mj-lt"/>
            </a:endParaRPr>
          </a:p>
          <a:p>
            <a:pPr marL="457200" lvl="0" indent="-457200">
              <a:buFont typeface="Arial" pitchFamily="34" charset="0"/>
              <a:buChar char="•"/>
            </a:pPr>
            <a:r>
              <a:rPr lang="tr-TR" sz="2800" dirty="0">
                <a:latin typeface="+mj-lt"/>
              </a:rPr>
              <a:t>Teknik yönden başarılı roman ve hikâyeler yazılmıştır</a:t>
            </a:r>
            <a:r>
              <a:rPr lang="tr-TR" sz="2800" dirty="0" smtClean="0">
                <a:latin typeface="+mj-lt"/>
              </a:rPr>
              <a:t>.</a:t>
            </a:r>
          </a:p>
          <a:p>
            <a:pPr lvl="0"/>
            <a:endParaRPr lang="tr-TR" sz="2800" dirty="0">
              <a:latin typeface="+mj-lt"/>
            </a:endParaRPr>
          </a:p>
          <a:p>
            <a:pPr marL="457200" lvl="0" indent="-457200">
              <a:buFont typeface="Arial" pitchFamily="34" charset="0"/>
              <a:buChar char="•"/>
            </a:pPr>
            <a:r>
              <a:rPr lang="tr-TR" sz="2800" dirty="0">
                <a:latin typeface="+mj-lt"/>
              </a:rPr>
              <a:t>Konular, kendi yaşamımızdan alınmış; bunlar, çevre olarak genişlemiş; ülkenin değişik yerleri anlatılmıştır. Böylece “memleket edebiyatı” çığırı açılmıştır</a:t>
            </a:r>
            <a:r>
              <a:rPr lang="tr-TR" sz="2800" dirty="0" smtClean="0">
                <a:latin typeface="+mj-lt"/>
              </a:rPr>
              <a:t>.</a:t>
            </a:r>
          </a:p>
          <a:p>
            <a:pPr lvl="0"/>
            <a:endParaRPr lang="tr-TR" sz="2800" dirty="0">
              <a:latin typeface="+mj-lt"/>
            </a:endParaRPr>
          </a:p>
          <a:p>
            <a:pPr marL="457200" lvl="0" indent="-457200">
              <a:buFont typeface="Arial" pitchFamily="34" charset="0"/>
              <a:buChar char="•"/>
            </a:pPr>
            <a:r>
              <a:rPr lang="tr-TR" sz="2800" dirty="0">
                <a:latin typeface="+mj-lt"/>
              </a:rPr>
              <a:t> “Halka doğru” ilkesiyle hareket edilmiştir</a:t>
            </a:r>
            <a:r>
              <a:rPr lang="tr-TR" sz="2800" dirty="0" smtClean="0">
                <a:latin typeface="+mj-lt"/>
              </a:rPr>
              <a:t>.</a:t>
            </a:r>
            <a:endParaRPr lang="tr-TR" sz="2800" dirty="0">
              <a:latin typeface="+mj-lt"/>
            </a:endParaRPr>
          </a:p>
        </p:txBody>
      </p:sp>
    </p:spTree>
    <p:extLst>
      <p:ext uri="{BB962C8B-B14F-4D97-AF65-F5344CB8AC3E}">
        <p14:creationId xmlns:p14="http://schemas.microsoft.com/office/powerpoint/2010/main" val="3317680216"/>
      </p:ext>
    </p:extLst>
  </p:cSld>
  <p:clrMapOvr>
    <a:masterClrMapping/>
  </p:clrMapOvr>
  <p:transition spd="med">
    <p:checke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3959" y="1484211"/>
            <a:ext cx="86615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indent="-457200">
              <a:buFont typeface="Arial" pitchFamily="34" charset="0"/>
              <a:buChar char="•"/>
            </a:pPr>
            <a:r>
              <a:rPr lang="tr-TR" sz="2800" dirty="0">
                <a:latin typeface="+mj-lt"/>
              </a:rPr>
              <a:t>Milli Edebiyat romanlarında realizm ve natüralizm akımlarından etkilenmişlerdir.</a:t>
            </a:r>
          </a:p>
          <a:p>
            <a:pPr lvl="0"/>
            <a:endParaRPr lang="tr-TR" sz="2800" dirty="0" smtClean="0">
              <a:latin typeface="+mj-lt"/>
            </a:endParaRPr>
          </a:p>
          <a:p>
            <a:pPr marL="457200" lvl="0" indent="-457200">
              <a:buFont typeface="Arial" pitchFamily="34" charset="0"/>
              <a:buChar char="•"/>
            </a:pPr>
            <a:r>
              <a:rPr lang="tr-TR" sz="2800" dirty="0" smtClean="0">
                <a:latin typeface="+mj-lt"/>
              </a:rPr>
              <a:t>Memleketi </a:t>
            </a:r>
            <a:r>
              <a:rPr lang="tr-TR" sz="2800" dirty="0">
                <a:latin typeface="+mj-lt"/>
              </a:rPr>
              <a:t>ve memleket gerçeklerini yansıtmayı amaçlayan Milli Edebiyat Dönemi roman ve öyküsünün anlatımı, </a:t>
            </a:r>
            <a:r>
              <a:rPr lang="tr-TR" sz="2800" dirty="0" smtClean="0">
                <a:latin typeface="+mj-lt"/>
              </a:rPr>
              <a:t>gözlemci</a:t>
            </a:r>
            <a:r>
              <a:rPr lang="tr-TR" sz="2800" dirty="0">
                <a:latin typeface="+mj-lt"/>
              </a:rPr>
              <a:t> gerçekçiliğe</a:t>
            </a:r>
            <a:r>
              <a:rPr lang="tr-TR" sz="2800" dirty="0" smtClean="0">
                <a:latin typeface="+mj-lt"/>
              </a:rPr>
              <a:t> dayanır</a:t>
            </a:r>
            <a:r>
              <a:rPr lang="tr-TR" sz="2800" dirty="0">
                <a:latin typeface="+mj-lt"/>
              </a:rPr>
              <a:t>. Ömer Seyfettin, Yakup Kadri, Refik Halit, Reşat Nuri realizm gerçekçilik akımına bağlı kalmıştır</a:t>
            </a:r>
            <a:r>
              <a:rPr lang="tr-TR" sz="2800" dirty="0" smtClean="0">
                <a:latin typeface="+mj-lt"/>
              </a:rPr>
              <a:t>. Selahattin </a:t>
            </a:r>
            <a:r>
              <a:rPr lang="tr-TR" sz="2800" dirty="0">
                <a:latin typeface="+mj-lt"/>
              </a:rPr>
              <a:t>Enis, Celalettin </a:t>
            </a:r>
            <a:r>
              <a:rPr lang="tr-TR" sz="2800" dirty="0" err="1">
                <a:latin typeface="+mj-lt"/>
              </a:rPr>
              <a:t>Göktulga</a:t>
            </a:r>
            <a:r>
              <a:rPr lang="tr-TR" sz="2800" dirty="0">
                <a:latin typeface="+mj-lt"/>
              </a:rPr>
              <a:t>, Osman Cemal Kaygılı natüralizm akımına bağlı kalmıştır</a:t>
            </a:r>
            <a:r>
              <a:rPr lang="tr-TR" sz="2800" dirty="0" smtClean="0">
                <a:latin typeface="+mj-lt"/>
              </a:rPr>
              <a:t>.</a:t>
            </a:r>
          </a:p>
          <a:p>
            <a:pPr lvl="0"/>
            <a:endParaRPr lang="tr-TR" sz="2800" dirty="0">
              <a:latin typeface="+mj-lt"/>
            </a:endParaRPr>
          </a:p>
        </p:txBody>
      </p:sp>
    </p:spTree>
    <p:extLst>
      <p:ext uri="{BB962C8B-B14F-4D97-AF65-F5344CB8AC3E}">
        <p14:creationId xmlns:p14="http://schemas.microsoft.com/office/powerpoint/2010/main" val="2658914903"/>
      </p:ext>
    </p:extLst>
  </p:cSld>
  <p:clrMapOvr>
    <a:masterClrMapping/>
  </p:clrMapOvr>
  <p:transition spd="med">
    <p:checke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3959" y="983631"/>
            <a:ext cx="866155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indent="-457200">
              <a:buFont typeface="Arial" pitchFamily="34" charset="0"/>
              <a:buChar char="•"/>
            </a:pPr>
            <a:r>
              <a:rPr lang="tr-TR" sz="2800" dirty="0">
                <a:latin typeface="+mj-lt"/>
              </a:rPr>
              <a:t>“Yurt” ve “köy” sorunları anlatılmıştır. Köy ve taşra insanının yaşayışını anlatan ilk başarılı örnekler, Reşat Nuri’nin “Çalıkuşu”, Ebubekir Hazım’ın “Küçük Paşa” adlı yapıtı bu dönemde verilmiştir.</a:t>
            </a:r>
          </a:p>
          <a:p>
            <a:pPr lvl="0"/>
            <a:endParaRPr lang="tr-TR" sz="2800" dirty="0" smtClean="0">
              <a:latin typeface="+mj-lt"/>
            </a:endParaRPr>
          </a:p>
          <a:p>
            <a:pPr marL="457200" lvl="0" indent="-457200">
              <a:buFont typeface="Arial" pitchFamily="34" charset="0"/>
              <a:buChar char="•"/>
            </a:pPr>
            <a:r>
              <a:rPr lang="tr-TR" sz="2800" dirty="0" smtClean="0">
                <a:latin typeface="+mj-lt"/>
              </a:rPr>
              <a:t>Bu </a:t>
            </a:r>
            <a:r>
              <a:rPr lang="tr-TR" sz="2800" dirty="0">
                <a:latin typeface="+mj-lt"/>
              </a:rPr>
              <a:t>dönemin önemli romancıları, Halide Edip Adıvar, Yakup Kadri Karaosmanoğlu, Refik Halit Karay ve Reşat Nuri Güntekin’dir</a:t>
            </a:r>
          </a:p>
        </p:txBody>
      </p:sp>
    </p:spTree>
    <p:extLst>
      <p:ext uri="{BB962C8B-B14F-4D97-AF65-F5344CB8AC3E}">
        <p14:creationId xmlns:p14="http://schemas.microsoft.com/office/powerpoint/2010/main" val="3592628693"/>
      </p:ext>
    </p:extLst>
  </p:cSld>
  <p:clrMapOvr>
    <a:masterClrMapping/>
  </p:clrMapOvr>
  <p:transition spd="med">
    <p:checke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283959" y="2060849"/>
            <a:ext cx="86615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marL="457200" indent="-457200">
              <a:buFont typeface="Arial" pitchFamily="34" charset="0"/>
              <a:buChar char="•"/>
            </a:pPr>
            <a:r>
              <a:rPr lang="tr-TR" sz="2800" dirty="0" smtClean="0">
                <a:latin typeface="+mj-lt"/>
              </a:rPr>
              <a:t>ÇALIŞKUŞI</a:t>
            </a:r>
          </a:p>
          <a:p>
            <a:pPr marL="457200" indent="-457200">
              <a:buFont typeface="Arial" pitchFamily="34" charset="0"/>
              <a:buChar char="•"/>
            </a:pPr>
            <a:r>
              <a:rPr lang="tr-TR" sz="2800" dirty="0" smtClean="0">
                <a:latin typeface="+mj-lt"/>
              </a:rPr>
              <a:t>VATAN YAHUT SİLSİTRE</a:t>
            </a:r>
          </a:p>
          <a:p>
            <a:pPr marL="457200" indent="-457200">
              <a:buFont typeface="Arial" pitchFamily="34" charset="0"/>
              <a:buChar char="•"/>
            </a:pPr>
            <a:r>
              <a:rPr lang="tr-TR" sz="2800" dirty="0" smtClean="0">
                <a:latin typeface="+mj-lt"/>
              </a:rPr>
              <a:t>PEMBE İNCİLİ KAFTAN</a:t>
            </a:r>
            <a:endParaRPr lang="tr-TR" sz="2800" dirty="0">
              <a:latin typeface="+mj-lt"/>
            </a:endParaRPr>
          </a:p>
        </p:txBody>
      </p:sp>
    </p:spTree>
    <p:extLst>
      <p:ext uri="{BB962C8B-B14F-4D97-AF65-F5344CB8AC3E}">
        <p14:creationId xmlns:p14="http://schemas.microsoft.com/office/powerpoint/2010/main" val="255707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39552" y="1035169"/>
            <a:ext cx="8488888"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100" b="0" dirty="0">
                <a:latin typeface="Times New Roman" pitchFamily="18" charset="0"/>
                <a:cs typeface="Times New Roman" pitchFamily="18" charset="0"/>
              </a:rPr>
              <a:t>Ne var ki topluluğun üyelerinin hem yaş olarak çok genç olmaları</a:t>
            </a:r>
            <a:r>
              <a:rPr lang="tr-TR" sz="3100" b="0" dirty="0" smtClean="0">
                <a:latin typeface="Times New Roman" pitchFamily="18" charset="0"/>
                <a:cs typeface="Times New Roman" pitchFamily="18" charset="0"/>
              </a:rPr>
              <a:t>, hem </a:t>
            </a:r>
            <a:r>
              <a:rPr lang="tr-TR" sz="3100" b="0" dirty="0">
                <a:latin typeface="Times New Roman" pitchFamily="18" charset="0"/>
                <a:cs typeface="Times New Roman" pitchFamily="18" charset="0"/>
              </a:rPr>
              <a:t>kültür yönünden oldukça zayıf bulunmaları</a:t>
            </a:r>
            <a:r>
              <a:rPr lang="tr-TR" sz="3100" b="0" dirty="0" smtClean="0">
                <a:latin typeface="Times New Roman" pitchFamily="18" charset="0"/>
                <a:cs typeface="Times New Roman" pitchFamily="18" charset="0"/>
              </a:rPr>
              <a:t>, hem </a:t>
            </a:r>
            <a:r>
              <a:rPr lang="tr-TR" sz="3100" b="0" dirty="0">
                <a:latin typeface="Times New Roman" pitchFamily="18" charset="0"/>
                <a:cs typeface="Times New Roman" pitchFamily="18" charset="0"/>
              </a:rPr>
              <a:t>de </a:t>
            </a:r>
            <a:r>
              <a:rPr lang="tr-TR" sz="3100" b="0" dirty="0" smtClean="0">
                <a:latin typeface="Times New Roman" pitchFamily="18" charset="0"/>
                <a:cs typeface="Times New Roman" pitchFamily="18" charset="0"/>
              </a:rPr>
              <a:t>Türk edebiyatında </a:t>
            </a:r>
            <a:r>
              <a:rPr lang="tr-TR" sz="3100" b="0" dirty="0">
                <a:latin typeface="Times New Roman" pitchFamily="18" charset="0"/>
                <a:cs typeface="Times New Roman" pitchFamily="18" charset="0"/>
              </a:rPr>
              <a:t>yeni bir çığır açacak önemli prensipler ortaya koyamamış bulunmaları yüzünden Milli Edebiyat </a:t>
            </a:r>
            <a:r>
              <a:rPr lang="tr-TR" sz="3100" b="0" dirty="0" smtClean="0">
                <a:latin typeface="Times New Roman" pitchFamily="18" charset="0"/>
                <a:cs typeface="Times New Roman" pitchFamily="18" charset="0"/>
              </a:rPr>
              <a:t>Hareketi’ni </a:t>
            </a:r>
            <a:r>
              <a:rPr lang="tr-TR" sz="3100" b="0" dirty="0">
                <a:latin typeface="Times New Roman" pitchFamily="18" charset="0"/>
                <a:cs typeface="Times New Roman" pitchFamily="18" charset="0"/>
              </a:rPr>
              <a:t>savunanlarca çok kolay bertaraf edilmişlerdir. Zaten Fecri Ati topluluğu varlıklarını gösterebilmek için sık sık kendilerinden öncekileri hırpalayan eleştiriler kaleme almaktan, Edebiyatı </a:t>
            </a:r>
            <a:r>
              <a:rPr lang="tr-TR" sz="3100" b="0" dirty="0" err="1" smtClean="0">
                <a:latin typeface="Times New Roman" pitchFamily="18" charset="0"/>
                <a:cs typeface="Times New Roman" pitchFamily="18" charset="0"/>
              </a:rPr>
              <a:t>Cedideciler’in</a:t>
            </a:r>
            <a:r>
              <a:rPr lang="tr-TR" sz="3100" b="0" dirty="0" smtClean="0">
                <a:latin typeface="Times New Roman" pitchFamily="18" charset="0"/>
                <a:cs typeface="Times New Roman" pitchFamily="18" charset="0"/>
              </a:rPr>
              <a:t> </a:t>
            </a:r>
            <a:r>
              <a:rPr lang="tr-TR" sz="3100" b="0" dirty="0">
                <a:latin typeface="Times New Roman" pitchFamily="18" charset="0"/>
                <a:cs typeface="Times New Roman" pitchFamily="18" charset="0"/>
              </a:rPr>
              <a:t>dil anlayışlarını sürdürüp bazı batı örnekleri teklifinden başka önemli bir rol oynayamamışlardır.</a:t>
            </a:r>
            <a:endParaRPr lang="tr-TR" sz="3100" dirty="0">
              <a:latin typeface="Times New Roman" pitchFamily="18" charset="0"/>
              <a:cs typeface="Times New Roman" pitchFamily="18" charset="0"/>
            </a:endParaRPr>
          </a:p>
        </p:txBody>
      </p:sp>
    </p:spTree>
    <p:extLst>
      <p:ext uri="{BB962C8B-B14F-4D97-AF65-F5344CB8AC3E}">
        <p14:creationId xmlns:p14="http://schemas.microsoft.com/office/powerpoint/2010/main" val="3152765879"/>
      </p:ext>
    </p:extLst>
  </p:cSld>
  <p:clrMapOvr>
    <a:masterClrMapping/>
  </p:clrMapOvr>
  <p:transition spd="med">
    <p:checke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28800"/>
            <a:ext cx="3744416" cy="8494633"/>
          </a:xfrm>
          <a:prstGeom prst="rect">
            <a:avLst/>
          </a:prstGeom>
        </p:spPr>
        <p:txBody>
          <a:bodyPr wrap="square">
            <a:spAutoFit/>
          </a:bodyPr>
          <a:lstStyle/>
          <a:p>
            <a:r>
              <a:rPr lang="en-US" dirty="0" err="1">
                <a:solidFill>
                  <a:srgbClr val="0000FF"/>
                </a:solidFill>
                <a:latin typeface="roboto"/>
                <a:hlinkClick r:id="rId2"/>
              </a:rPr>
              <a:t>Yakup</a:t>
            </a:r>
            <a:r>
              <a:rPr lang="en-US" dirty="0">
                <a:solidFill>
                  <a:srgbClr val="0000FF"/>
                </a:solidFill>
                <a:latin typeface="roboto"/>
                <a:hlinkClick r:id="rId2"/>
              </a:rPr>
              <a:t> </a:t>
            </a:r>
            <a:r>
              <a:rPr lang="en-US" dirty="0" err="1">
                <a:solidFill>
                  <a:srgbClr val="0000FF"/>
                </a:solidFill>
                <a:latin typeface="roboto"/>
                <a:hlinkClick r:id="rId2"/>
              </a:rPr>
              <a:t>Kadri</a:t>
            </a:r>
            <a:r>
              <a:rPr lang="en-US" dirty="0">
                <a:solidFill>
                  <a:srgbClr val="0000FF"/>
                </a:solidFill>
                <a:latin typeface="roboto"/>
                <a:hlinkClick r:id="rId2"/>
              </a:rPr>
              <a:t> KARAOSMANOĞLU</a:t>
            </a:r>
            <a:r>
              <a:rPr lang="en-US" b="1" dirty="0">
                <a:solidFill>
                  <a:srgbClr val="0000FF"/>
                </a:solidFill>
                <a:latin typeface="roboto"/>
              </a:rPr>
              <a:t/>
            </a:r>
            <a:br>
              <a:rPr lang="en-US" b="1" dirty="0">
                <a:solidFill>
                  <a:srgbClr val="0000FF"/>
                </a:solidFill>
                <a:latin typeface="roboto"/>
              </a:rPr>
            </a:br>
            <a:r>
              <a:rPr lang="en-US" b="1" dirty="0">
                <a:solidFill>
                  <a:srgbClr val="0000FF"/>
                </a:solidFill>
                <a:latin typeface="roboto"/>
              </a:rPr>
              <a:t>(1889-1974</a:t>
            </a:r>
            <a:r>
              <a:rPr lang="en-US" b="1" dirty="0" smtClean="0">
                <a:solidFill>
                  <a:srgbClr val="0000FF"/>
                </a:solidFill>
                <a:latin typeface="roboto"/>
              </a:rPr>
              <a:t>)</a:t>
            </a:r>
          </a:p>
          <a:p>
            <a:endParaRPr lang="en-US" b="1" dirty="0">
              <a:solidFill>
                <a:srgbClr val="0000FF"/>
              </a:solidFill>
              <a:latin typeface="roboto"/>
            </a:endParaRPr>
          </a:p>
          <a:p>
            <a:r>
              <a:rPr lang="en-US" sz="2400" b="1" dirty="0"/>
              <a:t>ROMAN:</a:t>
            </a:r>
            <a:endParaRPr lang="en-US" sz="2400" dirty="0"/>
          </a:p>
          <a:p>
            <a:r>
              <a:rPr lang="en-US" sz="2400" dirty="0" err="1"/>
              <a:t>Kiralık</a:t>
            </a:r>
            <a:r>
              <a:rPr lang="en-US" sz="2400" dirty="0"/>
              <a:t> </a:t>
            </a:r>
            <a:r>
              <a:rPr lang="en-US" sz="2400" dirty="0" err="1"/>
              <a:t>Konak</a:t>
            </a:r>
            <a:r>
              <a:rPr lang="en-US" sz="2400" dirty="0"/>
              <a:t> (1922)</a:t>
            </a:r>
          </a:p>
          <a:p>
            <a:r>
              <a:rPr lang="en-US" sz="2400" dirty="0" err="1"/>
              <a:t>Nur</a:t>
            </a:r>
            <a:r>
              <a:rPr lang="en-US" sz="2400" dirty="0"/>
              <a:t> Baba (1922)</a:t>
            </a:r>
          </a:p>
          <a:p>
            <a:r>
              <a:rPr lang="en-US" sz="2400" dirty="0" err="1"/>
              <a:t>Hüküm</a:t>
            </a:r>
            <a:r>
              <a:rPr lang="en-US" sz="2400" dirty="0"/>
              <a:t> </a:t>
            </a:r>
            <a:r>
              <a:rPr lang="en-US" sz="2400" dirty="0" err="1"/>
              <a:t>Gecesi</a:t>
            </a:r>
            <a:r>
              <a:rPr lang="en-US" sz="2400" dirty="0"/>
              <a:t> (1927)</a:t>
            </a:r>
          </a:p>
          <a:p>
            <a:r>
              <a:rPr lang="en-US" sz="2400" dirty="0"/>
              <a:t>Sodom </a:t>
            </a:r>
            <a:r>
              <a:rPr lang="en-US" sz="2400" dirty="0" err="1"/>
              <a:t>ve</a:t>
            </a:r>
            <a:r>
              <a:rPr lang="en-US" sz="2400" dirty="0"/>
              <a:t> </a:t>
            </a:r>
            <a:r>
              <a:rPr lang="en-US" sz="2400" dirty="0" err="1"/>
              <a:t>Gomore</a:t>
            </a:r>
            <a:r>
              <a:rPr lang="en-US" sz="2400" dirty="0"/>
              <a:t> (1928)</a:t>
            </a:r>
          </a:p>
          <a:p>
            <a:r>
              <a:rPr lang="en-US" sz="2400" dirty="0" err="1"/>
              <a:t>Yaban</a:t>
            </a:r>
            <a:r>
              <a:rPr lang="en-US" sz="2400" dirty="0"/>
              <a:t> (1932)</a:t>
            </a:r>
          </a:p>
          <a:p>
            <a:r>
              <a:rPr lang="en-US" sz="2400" dirty="0"/>
              <a:t>Ankara (1934)</a:t>
            </a:r>
          </a:p>
          <a:p>
            <a:r>
              <a:rPr lang="en-US" sz="2400" dirty="0" err="1"/>
              <a:t>Bir</a:t>
            </a:r>
            <a:r>
              <a:rPr lang="en-US" sz="2400" dirty="0"/>
              <a:t> </a:t>
            </a:r>
            <a:r>
              <a:rPr lang="en-US" sz="2400" dirty="0" err="1"/>
              <a:t>Sürgün</a:t>
            </a:r>
            <a:r>
              <a:rPr lang="en-US" sz="2400" dirty="0"/>
              <a:t> (1937)</a:t>
            </a:r>
          </a:p>
          <a:p>
            <a:r>
              <a:rPr lang="en-US" sz="2400" dirty="0" err="1"/>
              <a:t>Panaroma</a:t>
            </a:r>
            <a:r>
              <a:rPr lang="en-US" sz="2400" dirty="0"/>
              <a:t> (2 </a:t>
            </a:r>
            <a:r>
              <a:rPr lang="en-US" sz="2400" dirty="0" err="1"/>
              <a:t>cilt</a:t>
            </a:r>
            <a:r>
              <a:rPr lang="en-US" sz="2400" dirty="0"/>
              <a:t>, 1953)</a:t>
            </a:r>
          </a:p>
          <a:p>
            <a:r>
              <a:rPr lang="en-US" sz="2400" dirty="0" err="1"/>
              <a:t>Hep</a:t>
            </a:r>
            <a:r>
              <a:rPr lang="en-US" sz="2400" dirty="0"/>
              <a:t> O </a:t>
            </a:r>
            <a:r>
              <a:rPr lang="en-US" sz="2400" dirty="0" err="1"/>
              <a:t>Şarkı</a:t>
            </a:r>
            <a:r>
              <a:rPr lang="en-US" sz="2400" dirty="0"/>
              <a:t> (1956)</a:t>
            </a: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tr-TR" dirty="0">
              <a:solidFill>
                <a:srgbClr val="0000FF"/>
              </a:solidFill>
            </a:endParaRPr>
          </a:p>
        </p:txBody>
      </p:sp>
    </p:spTree>
    <p:extLst>
      <p:ext uri="{BB962C8B-B14F-4D97-AF65-F5344CB8AC3E}">
        <p14:creationId xmlns:p14="http://schemas.microsoft.com/office/powerpoint/2010/main" val="2161217038"/>
      </p:ext>
    </p:extLst>
  </p:cSld>
  <p:clrMapOvr>
    <a:masterClrMapping/>
  </p:clrMapOvr>
  <p:transition spd="med">
    <p:checke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28800"/>
            <a:ext cx="3744416" cy="7940635"/>
          </a:xfrm>
          <a:prstGeom prst="rect">
            <a:avLst/>
          </a:prstGeom>
        </p:spPr>
        <p:txBody>
          <a:bodyPr wrap="square">
            <a:spAutoFit/>
          </a:bodyPr>
          <a:lstStyle/>
          <a:p>
            <a:r>
              <a:rPr lang="en-US" sz="2000" dirty="0" err="1">
                <a:solidFill>
                  <a:srgbClr val="0000FF"/>
                </a:solidFill>
                <a:hlinkClick r:id="rId2"/>
              </a:rPr>
              <a:t>Reşat</a:t>
            </a:r>
            <a:r>
              <a:rPr lang="en-US" sz="2000" dirty="0">
                <a:solidFill>
                  <a:srgbClr val="0000FF"/>
                </a:solidFill>
                <a:hlinkClick r:id="rId2"/>
              </a:rPr>
              <a:t> Nuri GÜNTEKİN</a:t>
            </a:r>
            <a:r>
              <a:rPr lang="en-US" sz="2000" b="1" u="sng" dirty="0"/>
              <a:t/>
            </a:r>
            <a:br>
              <a:rPr lang="en-US" sz="2000" b="1" u="sng" dirty="0"/>
            </a:br>
            <a:r>
              <a:rPr lang="en-US" sz="2000" b="1" u="sng" dirty="0"/>
              <a:t>(1889-1956)</a:t>
            </a:r>
          </a:p>
          <a:p>
            <a:r>
              <a:rPr lang="en-US" sz="2000" b="1" dirty="0"/>
              <a:t>Roman:</a:t>
            </a:r>
            <a:endParaRPr lang="en-US" sz="2000" dirty="0"/>
          </a:p>
          <a:p>
            <a:r>
              <a:rPr lang="en-US" sz="2000" dirty="0" err="1"/>
              <a:t>Çalıkuşu</a:t>
            </a:r>
            <a:r>
              <a:rPr lang="en-US" sz="2000" dirty="0"/>
              <a:t> (1922)</a:t>
            </a:r>
          </a:p>
          <a:p>
            <a:r>
              <a:rPr lang="en-US" sz="2000" dirty="0" err="1"/>
              <a:t>Gizli</a:t>
            </a:r>
            <a:r>
              <a:rPr lang="en-US" sz="2000" dirty="0"/>
              <a:t> El (1924)</a:t>
            </a:r>
          </a:p>
          <a:p>
            <a:r>
              <a:rPr lang="en-US" sz="2000" dirty="0" err="1"/>
              <a:t>Damga</a:t>
            </a:r>
            <a:r>
              <a:rPr lang="en-US" sz="2000" dirty="0"/>
              <a:t> (1924)</a:t>
            </a:r>
          </a:p>
          <a:p>
            <a:r>
              <a:rPr lang="en-US" sz="2000" dirty="0" err="1"/>
              <a:t>Dudaktan</a:t>
            </a:r>
            <a:r>
              <a:rPr lang="en-US" sz="2000" dirty="0"/>
              <a:t> Kalbe (1925)</a:t>
            </a:r>
          </a:p>
          <a:p>
            <a:r>
              <a:rPr lang="en-US" sz="2000" dirty="0" err="1"/>
              <a:t>Akşam</a:t>
            </a:r>
            <a:r>
              <a:rPr lang="en-US" sz="2000" dirty="0"/>
              <a:t> </a:t>
            </a:r>
            <a:r>
              <a:rPr lang="en-US" sz="2000" dirty="0" err="1"/>
              <a:t>Güneşi</a:t>
            </a:r>
            <a:r>
              <a:rPr lang="en-US" sz="2000" dirty="0"/>
              <a:t> (1926)</a:t>
            </a:r>
          </a:p>
          <a:p>
            <a:r>
              <a:rPr lang="en-US" sz="2000" dirty="0" err="1"/>
              <a:t>Bir</a:t>
            </a:r>
            <a:r>
              <a:rPr lang="en-US" sz="2000" dirty="0"/>
              <a:t> Kadın </a:t>
            </a:r>
            <a:r>
              <a:rPr lang="en-US" sz="2000" dirty="0" err="1"/>
              <a:t>Düşmanı</a:t>
            </a:r>
            <a:r>
              <a:rPr lang="en-US" sz="2000" dirty="0"/>
              <a:t> (1927)</a:t>
            </a:r>
          </a:p>
          <a:p>
            <a:r>
              <a:rPr lang="en-US" sz="2000" dirty="0" err="1"/>
              <a:t>Yeşil</a:t>
            </a:r>
            <a:r>
              <a:rPr lang="en-US" sz="2000" dirty="0"/>
              <a:t> </a:t>
            </a:r>
            <a:r>
              <a:rPr lang="en-US" sz="2000" dirty="0" err="1"/>
              <a:t>Gece</a:t>
            </a:r>
            <a:r>
              <a:rPr lang="en-US" sz="2000" dirty="0"/>
              <a:t> (1928)</a:t>
            </a:r>
          </a:p>
          <a:p>
            <a:r>
              <a:rPr lang="en-US" sz="2000" dirty="0" err="1"/>
              <a:t>Acımak</a:t>
            </a:r>
            <a:r>
              <a:rPr lang="en-US" sz="2000" dirty="0"/>
              <a:t> (1928)</a:t>
            </a:r>
          </a:p>
          <a:p>
            <a:r>
              <a:rPr lang="en-US" sz="2000" dirty="0" err="1"/>
              <a:t>Yaprak</a:t>
            </a:r>
            <a:r>
              <a:rPr lang="en-US" sz="2000" dirty="0"/>
              <a:t> </a:t>
            </a:r>
            <a:r>
              <a:rPr lang="en-US" sz="2000" dirty="0" err="1"/>
              <a:t>Dökümü</a:t>
            </a:r>
            <a:r>
              <a:rPr lang="en-US" sz="2000" dirty="0"/>
              <a:t> (1930)</a:t>
            </a:r>
          </a:p>
          <a:p>
            <a:r>
              <a:rPr lang="en-US" sz="2000" dirty="0" err="1"/>
              <a:t>Kızılcık</a:t>
            </a:r>
            <a:r>
              <a:rPr lang="en-US" sz="2000" dirty="0"/>
              <a:t> </a:t>
            </a:r>
            <a:r>
              <a:rPr lang="en-US" sz="2000" dirty="0" err="1"/>
              <a:t>Dalları</a:t>
            </a:r>
            <a:r>
              <a:rPr lang="en-US" sz="2000" dirty="0"/>
              <a:t> (1932)</a:t>
            </a: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en-US" b="1" dirty="0">
              <a:solidFill>
                <a:srgbClr val="0000FF"/>
              </a:solidFill>
              <a:latin typeface="roboto"/>
            </a:endParaRPr>
          </a:p>
          <a:p>
            <a:endParaRPr lang="en-US" b="1" dirty="0" smtClean="0">
              <a:solidFill>
                <a:srgbClr val="0000FF"/>
              </a:solidFill>
              <a:latin typeface="roboto"/>
            </a:endParaRPr>
          </a:p>
          <a:p>
            <a:endParaRPr lang="tr-TR" dirty="0">
              <a:solidFill>
                <a:srgbClr val="0000FF"/>
              </a:solidFill>
            </a:endParaRPr>
          </a:p>
        </p:txBody>
      </p:sp>
      <p:sp>
        <p:nvSpPr>
          <p:cNvPr id="5" name="Rectangle 4"/>
          <p:cNvSpPr/>
          <p:nvPr/>
        </p:nvSpPr>
        <p:spPr>
          <a:xfrm>
            <a:off x="4716016" y="1484784"/>
            <a:ext cx="3744416" cy="3785652"/>
          </a:xfrm>
          <a:prstGeom prst="rect">
            <a:avLst/>
          </a:prstGeom>
        </p:spPr>
        <p:txBody>
          <a:bodyPr wrap="square">
            <a:spAutoFit/>
          </a:bodyPr>
          <a:lstStyle/>
          <a:p>
            <a:r>
              <a:rPr lang="en-US" sz="2000" dirty="0" err="1" smtClean="0"/>
              <a:t>Gökyüzü</a:t>
            </a:r>
            <a:r>
              <a:rPr lang="en-US" sz="2000" dirty="0" smtClean="0"/>
              <a:t> </a:t>
            </a:r>
            <a:r>
              <a:rPr lang="en-US" sz="2000" dirty="0"/>
              <a:t>(1935)</a:t>
            </a:r>
          </a:p>
          <a:p>
            <a:r>
              <a:rPr lang="en-US" sz="2000" dirty="0" err="1"/>
              <a:t>Eski</a:t>
            </a:r>
            <a:r>
              <a:rPr lang="en-US" sz="2000" dirty="0"/>
              <a:t> </a:t>
            </a:r>
            <a:r>
              <a:rPr lang="en-US" sz="2000" dirty="0" err="1"/>
              <a:t>Hastalık</a:t>
            </a:r>
            <a:r>
              <a:rPr lang="en-US" sz="2000" dirty="0"/>
              <a:t> (1938)</a:t>
            </a:r>
          </a:p>
          <a:p>
            <a:r>
              <a:rPr lang="en-US" sz="2000" dirty="0" err="1"/>
              <a:t>Ateş</a:t>
            </a:r>
            <a:r>
              <a:rPr lang="en-US" sz="2000" dirty="0"/>
              <a:t> </a:t>
            </a:r>
            <a:r>
              <a:rPr lang="en-US" sz="2000" dirty="0" err="1"/>
              <a:t>Gecesi</a:t>
            </a:r>
            <a:r>
              <a:rPr lang="en-US" sz="2000" dirty="0"/>
              <a:t> (1942)</a:t>
            </a:r>
          </a:p>
          <a:p>
            <a:r>
              <a:rPr lang="en-US" sz="2000" dirty="0" err="1"/>
              <a:t>Değirmen</a:t>
            </a:r>
            <a:r>
              <a:rPr lang="en-US" sz="2000" dirty="0"/>
              <a:t> (1944)</a:t>
            </a:r>
          </a:p>
          <a:p>
            <a:r>
              <a:rPr lang="en-US" sz="2000" dirty="0" err="1"/>
              <a:t>Miskinler</a:t>
            </a:r>
            <a:r>
              <a:rPr lang="en-US" sz="2000" dirty="0"/>
              <a:t> </a:t>
            </a:r>
            <a:r>
              <a:rPr lang="en-US" sz="2000" dirty="0" err="1"/>
              <a:t>Tekkesi</a:t>
            </a:r>
            <a:r>
              <a:rPr lang="en-US" sz="2000" dirty="0"/>
              <a:t> (1946)</a:t>
            </a:r>
          </a:p>
          <a:p>
            <a:r>
              <a:rPr lang="en-US" sz="2000" dirty="0" err="1"/>
              <a:t>Harabelerin</a:t>
            </a:r>
            <a:r>
              <a:rPr lang="en-US" sz="2000" dirty="0"/>
              <a:t> </a:t>
            </a:r>
            <a:r>
              <a:rPr lang="en-US" sz="2000" dirty="0" err="1"/>
              <a:t>Çiçeği</a:t>
            </a:r>
            <a:r>
              <a:rPr lang="en-US" sz="2000" dirty="0"/>
              <a:t> (1953)</a:t>
            </a:r>
          </a:p>
          <a:p>
            <a:r>
              <a:rPr lang="en-US" sz="2000" dirty="0" err="1"/>
              <a:t>Kavak</a:t>
            </a:r>
            <a:r>
              <a:rPr lang="en-US" sz="2000" dirty="0"/>
              <a:t> </a:t>
            </a:r>
            <a:r>
              <a:rPr lang="en-US" sz="2000" dirty="0" err="1"/>
              <a:t>Yelleri</a:t>
            </a:r>
            <a:r>
              <a:rPr lang="en-US" sz="2000" dirty="0"/>
              <a:t> (</a:t>
            </a:r>
            <a:r>
              <a:rPr lang="en-US" sz="2000" dirty="0" err="1"/>
              <a:t>ölümünden</a:t>
            </a:r>
            <a:r>
              <a:rPr lang="en-US" sz="2000" dirty="0"/>
              <a:t> </a:t>
            </a:r>
            <a:r>
              <a:rPr lang="en-US" sz="2000" dirty="0" err="1"/>
              <a:t>sonra</a:t>
            </a:r>
            <a:r>
              <a:rPr lang="en-US" sz="2000" dirty="0"/>
              <a:t> 1961)</a:t>
            </a:r>
          </a:p>
          <a:p>
            <a:r>
              <a:rPr lang="en-US" sz="2000" dirty="0"/>
              <a:t>Son </a:t>
            </a:r>
            <a:r>
              <a:rPr lang="en-US" sz="2000" dirty="0" err="1"/>
              <a:t>Sığınak</a:t>
            </a:r>
            <a:r>
              <a:rPr lang="en-US" sz="2000" dirty="0"/>
              <a:t> (</a:t>
            </a:r>
            <a:r>
              <a:rPr lang="en-US" sz="2000" dirty="0" err="1"/>
              <a:t>ölümünden</a:t>
            </a:r>
            <a:r>
              <a:rPr lang="en-US" sz="2000" dirty="0"/>
              <a:t> </a:t>
            </a:r>
            <a:r>
              <a:rPr lang="en-US" sz="2000" dirty="0" err="1"/>
              <a:t>sonra</a:t>
            </a:r>
            <a:r>
              <a:rPr lang="en-US" sz="2000" dirty="0"/>
              <a:t> 1961)</a:t>
            </a:r>
          </a:p>
          <a:p>
            <a:r>
              <a:rPr lang="en-US" sz="2000" dirty="0" err="1"/>
              <a:t>Kan</a:t>
            </a:r>
            <a:r>
              <a:rPr lang="en-US" sz="2000" dirty="0"/>
              <a:t> </a:t>
            </a:r>
            <a:r>
              <a:rPr lang="en-US" sz="2000" dirty="0" err="1"/>
              <a:t>Davası</a:t>
            </a:r>
            <a:r>
              <a:rPr lang="en-US" sz="2000" dirty="0"/>
              <a:t> (</a:t>
            </a:r>
            <a:r>
              <a:rPr lang="en-US" sz="2000" dirty="0" err="1"/>
              <a:t>ölümünden</a:t>
            </a:r>
            <a:r>
              <a:rPr lang="en-US" sz="2000" dirty="0"/>
              <a:t> </a:t>
            </a:r>
            <a:r>
              <a:rPr lang="en-US" sz="2000" dirty="0" err="1"/>
              <a:t>sonra</a:t>
            </a:r>
            <a:r>
              <a:rPr lang="en-US" sz="2000" dirty="0"/>
              <a:t> 1962</a:t>
            </a:r>
            <a:r>
              <a:rPr lang="en-US" dirty="0" smtClean="0"/>
              <a:t>)</a:t>
            </a:r>
            <a:endParaRPr lang="en-US" dirty="0"/>
          </a:p>
        </p:txBody>
      </p:sp>
    </p:spTree>
    <p:extLst>
      <p:ext uri="{BB962C8B-B14F-4D97-AF65-F5344CB8AC3E}">
        <p14:creationId xmlns:p14="http://schemas.microsoft.com/office/powerpoint/2010/main" val="2162293659"/>
      </p:ext>
    </p:extLst>
  </p:cSld>
  <p:clrMapOvr>
    <a:masterClrMapping/>
  </p:clrMapOvr>
  <p:transition spd="med">
    <p:checke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42360" y="722158"/>
            <a:ext cx="792087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3200" dirty="0" smtClean="0">
                <a:solidFill>
                  <a:srgbClr val="FF0000"/>
                </a:solidFill>
                <a:latin typeface="+mj-lt"/>
              </a:rPr>
              <a:t>MİLLÎ EDEBİYAT DÖNEMİNDE TİYATRO</a:t>
            </a:r>
            <a:endParaRPr lang="tr-TR" sz="3600" dirty="0"/>
          </a:p>
        </p:txBody>
      </p:sp>
      <p:sp>
        <p:nvSpPr>
          <p:cNvPr id="4" name="Rectangle 1"/>
          <p:cNvSpPr txBox="1">
            <a:spLocks noChangeArrowheads="1"/>
          </p:cNvSpPr>
          <p:nvPr/>
        </p:nvSpPr>
        <p:spPr bwMode="auto">
          <a:xfrm>
            <a:off x="282799" y="1700808"/>
            <a:ext cx="866155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Servet-i </a:t>
            </a:r>
            <a:r>
              <a:rPr lang="tr-TR" sz="2800" dirty="0" err="1">
                <a:latin typeface="+mj-lt"/>
              </a:rPr>
              <a:t>Fünun</a:t>
            </a:r>
            <a:r>
              <a:rPr lang="tr-TR" sz="2800" dirty="0">
                <a:latin typeface="+mj-lt"/>
              </a:rPr>
              <a:t> ve </a:t>
            </a:r>
            <a:r>
              <a:rPr lang="tr-TR" sz="2800" dirty="0" err="1">
                <a:latin typeface="+mj-lt"/>
              </a:rPr>
              <a:t>Fecr</a:t>
            </a:r>
            <a:r>
              <a:rPr lang="tr-TR" sz="2800" dirty="0">
                <a:latin typeface="+mj-lt"/>
              </a:rPr>
              <a:t>-i Ati Döneminde geri kalan tiyatro bu dönemde yeniden canlanmış, özel tiyatroların yanında resmi tiyatrolarında kurulması için teşebbüse geçilmiştir. 1915′ te kurulan ve Darülbedayi-i adını taşıyan ilk Osmanlı tiyatrosu amacı bakımından da bir okul niteliği taşımaktadır. Bu sıralarda başlayan 1. Dünya Savaşı tiyatro çalışmalarını engellemiş ilk oyun ancak 1916′ da oynanmıştır. İlk Oyun Hüseyin Suat’ </a:t>
            </a:r>
            <a:r>
              <a:rPr lang="tr-TR" sz="2800" dirty="0" err="1">
                <a:latin typeface="+mj-lt"/>
              </a:rPr>
              <a:t>ın</a:t>
            </a:r>
            <a:r>
              <a:rPr lang="tr-TR" sz="2800" dirty="0">
                <a:latin typeface="+mj-lt"/>
              </a:rPr>
              <a:t> “Çürük Temel” oyunu ardından Halit Fahri’ </a:t>
            </a:r>
            <a:r>
              <a:rPr lang="tr-TR" sz="2800" dirty="0" err="1">
                <a:latin typeface="+mj-lt"/>
              </a:rPr>
              <a:t>nin</a:t>
            </a:r>
            <a:r>
              <a:rPr lang="tr-TR" sz="2800" dirty="0">
                <a:latin typeface="+mj-lt"/>
              </a:rPr>
              <a:t> “Baykuş” oyunu gelir.</a:t>
            </a:r>
          </a:p>
          <a:p>
            <a:pPr lvl="0"/>
            <a:endParaRPr lang="tr-TR" sz="2800" dirty="0">
              <a:latin typeface="+mj-lt"/>
            </a:endParaRPr>
          </a:p>
        </p:txBody>
      </p:sp>
    </p:spTree>
    <p:extLst>
      <p:ext uri="{BB962C8B-B14F-4D97-AF65-F5344CB8AC3E}">
        <p14:creationId xmlns:p14="http://schemas.microsoft.com/office/powerpoint/2010/main" val="3714885520"/>
      </p:ext>
    </p:extLst>
  </p:cSld>
  <p:clrMapOvr>
    <a:masterClrMapping/>
  </p:clrMapOvr>
  <p:transition spd="med">
    <p:checke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2799" y="1916832"/>
            <a:ext cx="866155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mj-lt"/>
              </a:rPr>
              <a:t>Bu dönemde yalnızca tiyatro yazarı olarak tanınan 2 yazar </a:t>
            </a:r>
            <a:r>
              <a:rPr lang="tr-TR" sz="2800" dirty="0" err="1">
                <a:latin typeface="+mj-lt"/>
              </a:rPr>
              <a:t>Musahipzade</a:t>
            </a:r>
            <a:r>
              <a:rPr lang="tr-TR" sz="2800" dirty="0">
                <a:latin typeface="+mj-lt"/>
              </a:rPr>
              <a:t> Celal, </a:t>
            </a:r>
            <a:r>
              <a:rPr lang="tr-TR" sz="2800" dirty="0" err="1">
                <a:latin typeface="+mj-lt"/>
              </a:rPr>
              <a:t>İbnürrefik</a:t>
            </a:r>
            <a:r>
              <a:rPr lang="tr-TR" sz="2800" dirty="0">
                <a:latin typeface="+mj-lt"/>
              </a:rPr>
              <a:t> Ahmet Nuri Sekizinci</a:t>
            </a:r>
          </a:p>
          <a:p>
            <a:r>
              <a:rPr lang="tr-TR" sz="2800" dirty="0">
                <a:latin typeface="+mj-lt"/>
              </a:rPr>
              <a:t>Dönemin roman ve öykü yazarlarından Reşat Nuri, Ömer Seyfettin, Halide Edip, Yakup Kadri, Aka Gündüz, </a:t>
            </a:r>
            <a:r>
              <a:rPr lang="tr-TR" sz="2800" dirty="0" err="1">
                <a:latin typeface="+mj-lt"/>
              </a:rPr>
              <a:t>Mitat</a:t>
            </a:r>
            <a:r>
              <a:rPr lang="tr-TR" sz="2800" dirty="0">
                <a:latin typeface="+mj-lt"/>
              </a:rPr>
              <a:t> Cemal; Şairlerinden Halit Fahri, Yusuf Ziya, Necip Fazıl, Faruk </a:t>
            </a:r>
            <a:r>
              <a:rPr lang="tr-TR" sz="2800" dirty="0" err="1">
                <a:latin typeface="+mj-lt"/>
              </a:rPr>
              <a:t>Nafız</a:t>
            </a:r>
            <a:r>
              <a:rPr lang="tr-TR" sz="2800" dirty="0">
                <a:latin typeface="+mj-lt"/>
              </a:rPr>
              <a:t>’ de oyunlar yazmıştır.</a:t>
            </a:r>
          </a:p>
          <a:p>
            <a:pPr lvl="0"/>
            <a:endParaRPr lang="tr-TR" sz="2800" dirty="0">
              <a:latin typeface="+mj-lt"/>
            </a:endParaRPr>
          </a:p>
        </p:txBody>
      </p:sp>
    </p:spTree>
    <p:extLst>
      <p:ext uri="{BB962C8B-B14F-4D97-AF65-F5344CB8AC3E}">
        <p14:creationId xmlns:p14="http://schemas.microsoft.com/office/powerpoint/2010/main" val="1123403817"/>
      </p:ext>
    </p:extLst>
  </p:cSld>
  <p:clrMapOvr>
    <a:masterClrMapping/>
  </p:clrMapOvr>
  <p:transition spd="med">
    <p:checke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2799" y="1916252"/>
            <a:ext cx="866155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smtClean="0">
                <a:latin typeface="+mj-lt"/>
              </a:rPr>
              <a:t>Milliyetçilik </a:t>
            </a:r>
            <a:r>
              <a:rPr lang="tr-TR" sz="2800" dirty="0" err="1">
                <a:latin typeface="+mj-lt"/>
              </a:rPr>
              <a:t>akımınında</a:t>
            </a:r>
            <a:r>
              <a:rPr lang="tr-TR" sz="2800" dirty="0">
                <a:latin typeface="+mj-lt"/>
              </a:rPr>
              <a:t> etkisiyle bu dönem tiyatrosunun konularının başından tarihi konular gelir. Türkçülük akımının etkisi görülür. Ekonomik Sorunlar, karamsarlık, saray yaşamı, siyasal ve belgesel nitelikli oyunlar, istihbarat dönemi eleştirileri, sosyal dramlar ve aile dramları da bunlar arasında yer alır.</a:t>
            </a:r>
          </a:p>
          <a:p>
            <a:r>
              <a:rPr lang="tr-TR" sz="2800" dirty="0">
                <a:latin typeface="+mj-lt"/>
              </a:rPr>
              <a:t>Tiyatro metinlerinde sade sanatsız, süssüz bir anlatım vardır.</a:t>
            </a:r>
          </a:p>
          <a:p>
            <a:pPr lvl="0"/>
            <a:endParaRPr lang="tr-TR" sz="2800" dirty="0">
              <a:latin typeface="+mj-lt"/>
            </a:endParaRPr>
          </a:p>
        </p:txBody>
      </p:sp>
    </p:spTree>
    <p:extLst>
      <p:ext uri="{BB962C8B-B14F-4D97-AF65-F5344CB8AC3E}">
        <p14:creationId xmlns:p14="http://schemas.microsoft.com/office/powerpoint/2010/main" val="3638636073"/>
      </p:ext>
    </p:extLst>
  </p:cSld>
  <p:clrMapOvr>
    <a:masterClrMapping/>
  </p:clrMapOvr>
  <p:transition spd="med">
    <p:checke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Başlık"/>
          <p:cNvSpPr>
            <a:spLocks noGrp="1"/>
          </p:cNvSpPr>
          <p:nvPr>
            <p:ph type="title"/>
          </p:nvPr>
        </p:nvSpPr>
        <p:spPr>
          <a:xfrm>
            <a:off x="1602744" y="634702"/>
            <a:ext cx="4752975" cy="1149350"/>
          </a:xfrm>
        </p:spPr>
        <p:txBody>
          <a:bodyPr>
            <a:normAutofit/>
          </a:bodyPr>
          <a:lstStyle/>
          <a:p>
            <a:pPr algn="ctr"/>
            <a:r>
              <a:rPr lang="tr-TR" sz="2400" b="1" dirty="0" smtClean="0">
                <a:solidFill>
                  <a:schemeClr val="tx1"/>
                </a:solidFill>
              </a:rPr>
              <a:t>SALAHADDİN ÜNİVERSİTESİ   </a:t>
            </a:r>
            <a:br>
              <a:rPr lang="tr-TR" sz="2400" b="1" dirty="0" smtClean="0">
                <a:solidFill>
                  <a:schemeClr val="tx1"/>
                </a:solidFill>
              </a:rPr>
            </a:br>
            <a:r>
              <a:rPr lang="tr-TR" sz="2400" b="1" dirty="0" smtClean="0">
                <a:solidFill>
                  <a:schemeClr val="tx1"/>
                </a:solidFill>
              </a:rPr>
              <a:t>DİLLER FAKÜLTESİ</a:t>
            </a:r>
            <a:br>
              <a:rPr lang="tr-TR" sz="2400" b="1" dirty="0" smtClean="0">
                <a:solidFill>
                  <a:schemeClr val="tx1"/>
                </a:solidFill>
              </a:rPr>
            </a:br>
            <a:r>
              <a:rPr lang="tr-TR" sz="2400" b="1" dirty="0" smtClean="0">
                <a:solidFill>
                  <a:schemeClr val="tx1"/>
                </a:solidFill>
              </a:rPr>
              <a:t>TÜRK DİLİ VE EDEBİYATI BÖLÜMÜ</a:t>
            </a:r>
            <a:endParaRPr lang="en-US" sz="2400" dirty="0" smtClean="0"/>
          </a:p>
        </p:txBody>
      </p:sp>
      <p:sp>
        <p:nvSpPr>
          <p:cNvPr id="5122" name="2 İçerik Yer Tutucusu"/>
          <p:cNvSpPr>
            <a:spLocks noGrp="1"/>
          </p:cNvSpPr>
          <p:nvPr>
            <p:ph idx="1"/>
          </p:nvPr>
        </p:nvSpPr>
        <p:spPr>
          <a:xfrm>
            <a:off x="611560" y="2636912"/>
            <a:ext cx="8290942" cy="3383880"/>
          </a:xfrm>
        </p:spPr>
        <p:txBody>
          <a:bodyPr>
            <a:normAutofit fontScale="92500" lnSpcReduction="20000"/>
          </a:bodyPr>
          <a:lstStyle/>
          <a:p>
            <a:pPr algn="ctr">
              <a:spcBef>
                <a:spcPct val="0"/>
              </a:spcBef>
              <a:buFont typeface="Wingdings 2" pitchFamily="18" charset="2"/>
              <a:buNone/>
            </a:pPr>
            <a:r>
              <a:rPr lang="tr-TR" sz="5400" b="1" dirty="0" smtClean="0">
                <a:solidFill>
                  <a:srgbClr val="FF0000"/>
                </a:solidFill>
                <a:latin typeface="+mj-lt"/>
              </a:rPr>
              <a:t>YENİ TÜRK EDEBİYATI</a:t>
            </a:r>
          </a:p>
          <a:p>
            <a:pPr algn="ctr">
              <a:buFont typeface="Wingdings 2" pitchFamily="18" charset="2"/>
              <a:buNone/>
            </a:pPr>
            <a:endParaRPr lang="tr-TR" sz="2800" b="1" dirty="0" smtClean="0">
              <a:solidFill>
                <a:srgbClr val="0000FF"/>
              </a:solidFill>
              <a:latin typeface="+mj-lt"/>
            </a:endParaRPr>
          </a:p>
          <a:p>
            <a:pPr algn="ctr">
              <a:buFont typeface="Wingdings 2" pitchFamily="18" charset="2"/>
              <a:buNone/>
            </a:pPr>
            <a:endParaRPr lang="tr-TR" sz="2800" b="1" dirty="0" smtClean="0">
              <a:solidFill>
                <a:srgbClr val="0000FF"/>
              </a:solidFill>
              <a:latin typeface="+mj-lt"/>
            </a:endParaRPr>
          </a:p>
          <a:p>
            <a:pPr algn="ctr">
              <a:buNone/>
            </a:pPr>
            <a:r>
              <a:rPr lang="tr-TR" sz="3000" b="1" dirty="0" smtClean="0">
                <a:solidFill>
                  <a:srgbClr val="0000FF"/>
                </a:solidFill>
                <a:latin typeface="+mj-lt"/>
              </a:rPr>
              <a:t>-</a:t>
            </a:r>
            <a:r>
              <a:rPr lang="tr-TR" sz="3200" b="1" dirty="0" smtClean="0">
                <a:solidFill>
                  <a:srgbClr val="0000FF"/>
                </a:solidFill>
                <a:latin typeface="+mj-lt"/>
              </a:rPr>
              <a:t>Millî </a:t>
            </a:r>
            <a:r>
              <a:rPr lang="tr-TR" sz="3200" b="1" dirty="0">
                <a:solidFill>
                  <a:srgbClr val="0000FF"/>
                </a:solidFill>
                <a:latin typeface="+mj-lt"/>
              </a:rPr>
              <a:t>Edebiyat Dönemi Öğretici </a:t>
            </a:r>
            <a:r>
              <a:rPr lang="tr-TR" sz="3200" b="1" dirty="0" smtClean="0">
                <a:solidFill>
                  <a:srgbClr val="0000FF"/>
                </a:solidFill>
                <a:latin typeface="+mj-lt"/>
              </a:rPr>
              <a:t>Metinler-</a:t>
            </a:r>
            <a:endParaRPr lang="tr-TR" sz="3200" b="1" dirty="0">
              <a:solidFill>
                <a:srgbClr val="0000FF"/>
              </a:solidFill>
              <a:latin typeface="+mj-lt"/>
            </a:endParaRPr>
          </a:p>
          <a:p>
            <a:pPr algn="ctr">
              <a:buNone/>
            </a:pPr>
            <a:endParaRPr lang="tr-TR" sz="3000" b="1" dirty="0">
              <a:solidFill>
                <a:srgbClr val="0000FF"/>
              </a:solidFill>
              <a:latin typeface="+mj-lt"/>
            </a:endParaRPr>
          </a:p>
          <a:p>
            <a:pPr algn="ctr">
              <a:buFont typeface="Wingdings 2" pitchFamily="18" charset="2"/>
              <a:buNone/>
            </a:pPr>
            <a:endParaRPr lang="tr-TR" sz="2800" b="1" dirty="0" smtClean="0">
              <a:latin typeface="+mj-lt"/>
            </a:endParaRPr>
          </a:p>
          <a:p>
            <a:pPr algn="ctr">
              <a:buFont typeface="Wingdings 2" pitchFamily="18" charset="2"/>
              <a:buNone/>
            </a:pPr>
            <a:r>
              <a:rPr lang="tr-TR" sz="2800" b="1" dirty="0" smtClean="0">
                <a:solidFill>
                  <a:srgbClr val="1BAC14"/>
                </a:solidFill>
                <a:latin typeface="+mj-lt"/>
              </a:rPr>
              <a:t>DR. ERSAN HAŞİM ALSAKİ</a:t>
            </a:r>
            <a:endParaRPr lang="en-US" sz="2800" b="1" dirty="0" smtClean="0">
              <a:solidFill>
                <a:srgbClr val="1BAC14"/>
              </a:solidFill>
              <a:latin typeface="+mj-lt"/>
            </a:endParaRPr>
          </a:p>
        </p:txBody>
      </p:sp>
      <p:sp>
        <p:nvSpPr>
          <p:cNvPr id="5124" name="Picture 4"/>
          <p:cNvSpPr>
            <a:spLocks noChangeAspect="1" noChangeArrowheads="1"/>
          </p:cNvSpPr>
          <p:nvPr/>
        </p:nvSpPr>
        <p:spPr bwMode="auto">
          <a:xfrm>
            <a:off x="6372225" y="692150"/>
            <a:ext cx="22479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713" y="429915"/>
            <a:ext cx="16716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44223"/>
      </p:ext>
    </p:extLst>
  </p:cSld>
  <p:clrMapOvr>
    <a:masterClrMapping/>
  </p:clrMapOvr>
  <mc:AlternateContent xmlns:mc="http://schemas.openxmlformats.org/markup-compatibility/2006" xmlns:p14="http://schemas.microsoft.com/office/powerpoint/2010/main">
    <mc:Choice Requires="p14">
      <p:transition spd="slow" p14:dur="10500" advTm="602000"/>
    </mc:Choice>
    <mc:Fallback xmlns="">
      <p:transition spd="slow" advTm="602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79397" y="620688"/>
            <a:ext cx="7920879" cy="6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3600" dirty="0" smtClean="0">
                <a:solidFill>
                  <a:srgbClr val="FF0000"/>
                </a:solidFill>
                <a:latin typeface="+mj-lt"/>
              </a:rPr>
              <a:t>Mill</a:t>
            </a:r>
            <a:r>
              <a:rPr lang="tr-TR" sz="3600" dirty="0">
                <a:solidFill>
                  <a:srgbClr val="FF0000"/>
                </a:solidFill>
                <a:latin typeface="+mj-lt"/>
              </a:rPr>
              <a:t>î</a:t>
            </a:r>
            <a:r>
              <a:rPr lang="tr-TR" sz="3600" dirty="0" smtClean="0">
                <a:solidFill>
                  <a:srgbClr val="FF0000"/>
                </a:solidFill>
                <a:latin typeface="+mj-lt"/>
              </a:rPr>
              <a:t> </a:t>
            </a:r>
            <a:r>
              <a:rPr lang="tr-TR" sz="3600" dirty="0">
                <a:solidFill>
                  <a:srgbClr val="FF0000"/>
                </a:solidFill>
                <a:latin typeface="+mj-lt"/>
              </a:rPr>
              <a:t>Edebiyat Dönemi Öğretici Metinler</a:t>
            </a:r>
          </a:p>
        </p:txBody>
      </p:sp>
      <p:sp>
        <p:nvSpPr>
          <p:cNvPr id="4" name="Rectangle 1"/>
          <p:cNvSpPr txBox="1">
            <a:spLocks noChangeArrowheads="1"/>
          </p:cNvSpPr>
          <p:nvPr/>
        </p:nvSpPr>
        <p:spPr bwMode="auto">
          <a:xfrm>
            <a:off x="282799" y="1540636"/>
            <a:ext cx="86615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fontAlgn="base"/>
            <a:r>
              <a:rPr lang="tr-TR" sz="2800" dirty="0">
                <a:latin typeface="+mj-lt"/>
              </a:rPr>
              <a:t>Millî Edebiyat Dönemi Öğretici Metinler (Makale, Fıkra, Sohbet, Deneme, </a:t>
            </a:r>
            <a:r>
              <a:rPr lang="tr-TR" sz="2800" dirty="0" smtClean="0">
                <a:latin typeface="+mj-lt"/>
              </a:rPr>
              <a:t>Tarih-Eleştiri, </a:t>
            </a:r>
            <a:r>
              <a:rPr lang="tr-TR" sz="2800" dirty="0">
                <a:latin typeface="+mj-lt"/>
              </a:rPr>
              <a:t>Hatıra</a:t>
            </a:r>
            <a:r>
              <a:rPr lang="tr-TR" sz="2800" dirty="0" smtClean="0">
                <a:latin typeface="+mj-lt"/>
              </a:rPr>
              <a:t>)’</a:t>
            </a:r>
            <a:r>
              <a:rPr lang="tr-TR" sz="2800" dirty="0" err="1" smtClean="0">
                <a:latin typeface="+mj-lt"/>
              </a:rPr>
              <a:t>dır</a:t>
            </a:r>
            <a:r>
              <a:rPr lang="tr-TR" sz="2800" dirty="0" smtClean="0">
                <a:latin typeface="+mj-lt"/>
              </a:rPr>
              <a:t>. </a:t>
            </a:r>
            <a:r>
              <a:rPr lang="tr-TR" sz="2800" dirty="0">
                <a:latin typeface="+mj-lt"/>
              </a:rPr>
              <a:t>Milli Edebiyat dönemindeki öğretici metinlerin genel özellikleri şunlardır</a:t>
            </a:r>
            <a:r>
              <a:rPr lang="tr-TR" sz="2800" dirty="0" smtClean="0">
                <a:latin typeface="+mj-lt"/>
              </a:rPr>
              <a:t>:</a:t>
            </a:r>
          </a:p>
          <a:p>
            <a:pPr fontAlgn="base"/>
            <a:endParaRPr lang="tr-TR" sz="2800" dirty="0">
              <a:latin typeface="+mj-lt"/>
            </a:endParaRPr>
          </a:p>
          <a:p>
            <a:pPr lvl="0" fontAlgn="base"/>
            <a:r>
              <a:rPr lang="tr-TR" sz="2800" dirty="0" smtClean="0">
                <a:latin typeface="+mj-lt"/>
              </a:rPr>
              <a:t>1) Millî </a:t>
            </a:r>
            <a:r>
              <a:rPr lang="tr-TR" sz="2800" dirty="0">
                <a:latin typeface="+mj-lt"/>
              </a:rPr>
              <a:t>Edebiyat döneminin öğretici metinlerinde devrin sosyal ve siyasî şartları dolayısıyla “dil, siyaset konuları, milliyetçi, tarihî ve bilimsel konular” işlenmiştir</a:t>
            </a:r>
            <a:r>
              <a:rPr lang="tr-TR" sz="2800" dirty="0" smtClean="0">
                <a:latin typeface="+mj-lt"/>
              </a:rPr>
              <a:t>.</a:t>
            </a:r>
          </a:p>
          <a:p>
            <a:pPr lvl="0" fontAlgn="base"/>
            <a:endParaRPr lang="tr-TR" sz="2800" dirty="0" smtClean="0">
              <a:latin typeface="+mj-lt"/>
            </a:endParaRPr>
          </a:p>
          <a:p>
            <a:pPr lvl="0" fontAlgn="base"/>
            <a:r>
              <a:rPr lang="tr-TR" sz="2800" dirty="0" smtClean="0">
                <a:latin typeface="+mj-lt"/>
              </a:rPr>
              <a:t>2) Öğretici metinlerde; Servet-i </a:t>
            </a:r>
            <a:r>
              <a:rPr lang="tr-TR" sz="2800" dirty="0" err="1" smtClean="0">
                <a:latin typeface="+mj-lt"/>
              </a:rPr>
              <a:t>Fünun</a:t>
            </a:r>
            <a:r>
              <a:rPr lang="tr-TR" sz="2800" dirty="0" smtClean="0">
                <a:latin typeface="+mj-lt"/>
              </a:rPr>
              <a:t> dönemi gibi ağır ve süslü bir dil değil, yalın ve doğal bir dil kullanılmıştır.</a:t>
            </a:r>
            <a:endParaRPr lang="tr-TR" sz="2800" dirty="0">
              <a:latin typeface="+mj-lt"/>
            </a:endParaRPr>
          </a:p>
        </p:txBody>
      </p:sp>
    </p:spTree>
    <p:extLst>
      <p:ext uri="{BB962C8B-B14F-4D97-AF65-F5344CB8AC3E}">
        <p14:creationId xmlns:p14="http://schemas.microsoft.com/office/powerpoint/2010/main" val="107311543"/>
      </p:ext>
    </p:extLst>
  </p:cSld>
  <p:clrMapOvr>
    <a:masterClrMapping/>
  </p:clrMapOvr>
  <p:transition spd="med">
    <p:checke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82799" y="1916251"/>
            <a:ext cx="866155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lvl="0" fontAlgn="base"/>
            <a:r>
              <a:rPr lang="tr-TR" sz="2800" dirty="0" smtClean="0">
                <a:latin typeface="+mj-lt"/>
              </a:rPr>
              <a:t>3) Ziya </a:t>
            </a:r>
            <a:r>
              <a:rPr lang="tr-TR" sz="2800" dirty="0">
                <a:latin typeface="+mj-lt"/>
              </a:rPr>
              <a:t>Gökalp, Ali Canip Yöntem, Mehmet Fuat Köprülü, Halide Edip Adıvar, Yusuf Akçura, Yahya Kemal gibi isimler öğretici </a:t>
            </a:r>
            <a:r>
              <a:rPr lang="tr-TR" sz="2800" dirty="0" smtClean="0">
                <a:latin typeface="+mj-lt"/>
              </a:rPr>
              <a:t>metinler (fıkra</a:t>
            </a:r>
            <a:r>
              <a:rPr lang="tr-TR" sz="2800" dirty="0">
                <a:latin typeface="+mj-lt"/>
              </a:rPr>
              <a:t>, makale, sohbet, anı vb.) kaleme almışlardır</a:t>
            </a:r>
            <a:r>
              <a:rPr lang="tr-TR" sz="2800" dirty="0" smtClean="0">
                <a:latin typeface="+mj-lt"/>
              </a:rPr>
              <a:t>.</a:t>
            </a:r>
          </a:p>
          <a:p>
            <a:pPr lvl="0" fontAlgn="base"/>
            <a:endParaRPr lang="tr-TR" sz="2800" dirty="0">
              <a:latin typeface="+mj-lt"/>
            </a:endParaRPr>
          </a:p>
          <a:p>
            <a:pPr lvl="0" fontAlgn="base"/>
            <a:r>
              <a:rPr lang="tr-TR" sz="2800" dirty="0" smtClean="0">
                <a:latin typeface="+mj-lt"/>
              </a:rPr>
              <a:t>4) Öğretici </a:t>
            </a:r>
            <a:r>
              <a:rPr lang="tr-TR" sz="2800" dirty="0">
                <a:latin typeface="+mj-lt"/>
              </a:rPr>
              <a:t>metinlerde Ziya Gökalp, İslamiyet öncesi; Yahya Kemal, İslamiyet sonrası Türk tarihini ve kültürünü ön plana çıkarmıştır.</a:t>
            </a:r>
          </a:p>
          <a:p>
            <a:pPr lvl="0"/>
            <a:endParaRPr lang="tr-TR" sz="2800" dirty="0">
              <a:latin typeface="+mj-lt"/>
            </a:endParaRPr>
          </a:p>
        </p:txBody>
      </p:sp>
    </p:spTree>
    <p:extLst>
      <p:ext uri="{BB962C8B-B14F-4D97-AF65-F5344CB8AC3E}">
        <p14:creationId xmlns:p14="http://schemas.microsoft.com/office/powerpoint/2010/main" val="1344825969"/>
      </p:ext>
    </p:extLst>
  </p:cSld>
  <p:clrMapOvr>
    <a:masterClrMapping/>
  </p:clrMapOvr>
  <p:transition spd="med">
    <p:checke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a:xfrm>
            <a:off x="329183" y="1340768"/>
            <a:ext cx="8290942" cy="3383880"/>
          </a:xfrm>
        </p:spPr>
        <p:txBody>
          <a:bodyPr>
            <a:normAutofit/>
          </a:bodyPr>
          <a:lstStyle/>
          <a:p>
            <a:pPr algn="ctr">
              <a:buFont typeface="Wingdings 2" pitchFamily="18" charset="2"/>
              <a:buNone/>
            </a:pPr>
            <a:endParaRPr lang="tr-TR" sz="2800" b="1" dirty="0" smtClean="0">
              <a:solidFill>
                <a:srgbClr val="0000FF"/>
              </a:solidFill>
              <a:latin typeface="Calibri" pitchFamily="34" charset="0"/>
            </a:endParaRPr>
          </a:p>
          <a:p>
            <a:pPr algn="ctr">
              <a:buFont typeface="Wingdings 2" pitchFamily="18" charset="2"/>
              <a:buNone/>
            </a:pPr>
            <a:endParaRPr lang="tr-TR" sz="4400" b="1" dirty="0" smtClean="0">
              <a:solidFill>
                <a:srgbClr val="0000FF"/>
              </a:solidFill>
              <a:latin typeface="Calibri" pitchFamily="34" charset="0"/>
            </a:endParaRPr>
          </a:p>
          <a:p>
            <a:pPr algn="ctr">
              <a:buNone/>
            </a:pPr>
            <a:r>
              <a:rPr lang="tr-TR" sz="4400" b="1" dirty="0" smtClean="0">
                <a:solidFill>
                  <a:srgbClr val="0000FF"/>
                </a:solidFill>
                <a:latin typeface="+mj-lt"/>
              </a:rPr>
              <a:t>-</a:t>
            </a:r>
            <a:r>
              <a:rPr lang="tr-TR" sz="4800" b="1" dirty="0" smtClean="0">
                <a:solidFill>
                  <a:srgbClr val="0000FF"/>
                </a:solidFill>
                <a:latin typeface="+mj-lt"/>
              </a:rPr>
              <a:t>BEŞ HECECİLER-</a:t>
            </a:r>
            <a:endParaRPr lang="tr-TR" sz="4800" b="1" dirty="0">
              <a:solidFill>
                <a:srgbClr val="0000FF"/>
              </a:solidFill>
              <a:latin typeface="+mj-lt"/>
            </a:endParaRPr>
          </a:p>
          <a:p>
            <a:pPr algn="ctr">
              <a:buNone/>
            </a:pPr>
            <a:endParaRPr lang="tr-TR" sz="3000" b="1" dirty="0">
              <a:solidFill>
                <a:srgbClr val="0000FF"/>
              </a:solidFill>
              <a:latin typeface="+mj-lt"/>
            </a:endParaRPr>
          </a:p>
        </p:txBody>
      </p:sp>
      <p:sp>
        <p:nvSpPr>
          <p:cNvPr id="5124" name="Picture 4"/>
          <p:cNvSpPr>
            <a:spLocks noChangeAspect="1" noChangeArrowheads="1"/>
          </p:cNvSpPr>
          <p:nvPr/>
        </p:nvSpPr>
        <p:spPr bwMode="auto">
          <a:xfrm>
            <a:off x="6372225" y="692150"/>
            <a:ext cx="22479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spTree>
    <p:extLst>
      <p:ext uri="{BB962C8B-B14F-4D97-AF65-F5344CB8AC3E}">
        <p14:creationId xmlns:p14="http://schemas.microsoft.com/office/powerpoint/2010/main" val="2760413888"/>
      </p:ext>
    </p:extLst>
  </p:cSld>
  <p:clrMapOvr>
    <a:masterClrMapping/>
  </p:clrMapOvr>
  <mc:AlternateContent xmlns:mc="http://schemas.openxmlformats.org/markup-compatibility/2006" xmlns:p14="http://schemas.microsoft.com/office/powerpoint/2010/main">
    <mc:Choice Requires="p14">
      <p:transition spd="slow" p14:dur="10500" advTm="602000"/>
    </mc:Choice>
    <mc:Fallback xmlns="">
      <p:transition spd="slow" advTm="60200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692696"/>
            <a:ext cx="6249888" cy="864096"/>
          </a:xfrm>
        </p:spPr>
        <p:txBody>
          <a:bodyPr>
            <a:normAutofit fontScale="90000"/>
          </a:bodyPr>
          <a:lstStyle/>
          <a:p>
            <a:pPr algn="ctr"/>
            <a:r>
              <a:rPr lang="tr-TR" sz="5400" b="1" dirty="0" smtClean="0">
                <a:solidFill>
                  <a:srgbClr val="FF0000"/>
                </a:solidFill>
              </a:rPr>
              <a:t>BEŞ HECECİLER</a:t>
            </a:r>
            <a:endParaRPr lang="tr-TR" dirty="0"/>
          </a:p>
        </p:txBody>
      </p:sp>
      <p:sp>
        <p:nvSpPr>
          <p:cNvPr id="3" name="İçerik Yer Tutucusu 2"/>
          <p:cNvSpPr>
            <a:spLocks noGrp="1"/>
          </p:cNvSpPr>
          <p:nvPr>
            <p:ph idx="1"/>
          </p:nvPr>
        </p:nvSpPr>
        <p:spPr>
          <a:xfrm>
            <a:off x="683568" y="2060848"/>
            <a:ext cx="8229600" cy="4389120"/>
          </a:xfrm>
        </p:spPr>
        <p:txBody>
          <a:bodyPr/>
          <a:lstStyle/>
          <a:p>
            <a:pPr marL="0" indent="0">
              <a:buNone/>
            </a:pPr>
            <a:r>
              <a:rPr lang="tr-TR" sz="2800" b="1" dirty="0">
                <a:latin typeface="+mj-lt"/>
              </a:rPr>
              <a:t>Şiire 1. Dünya Savaşı ve Millî Mücadele yıllarında başlayan, Mütareke yıllarında şöhret kazanan </a:t>
            </a:r>
            <a:r>
              <a:rPr lang="tr-TR" sz="2800" b="1" dirty="0" err="1">
                <a:latin typeface="+mj-lt"/>
              </a:rPr>
              <a:t>hececiler</a:t>
            </a:r>
            <a:r>
              <a:rPr lang="tr-TR" sz="2800" b="1" dirty="0">
                <a:latin typeface="+mj-lt"/>
              </a:rPr>
              <a:t>, Anadolu'yu ve vasat insan tipini şiire soktular. Memleket sevgisi, yurt güzellikleri, kahramanlık ve yiğitlik, işledikleri başlıca konulardır. Hecenin bu beş şairi millî edebiyat akımından etkilenmiş ve aruzu bırakarak şiirlerinde heceyi kullanmaya başlamışlardır. Bunda da oldukça başarılı olmuşlardır.</a:t>
            </a:r>
          </a:p>
          <a:p>
            <a:pPr marL="0" indent="0">
              <a:buNone/>
            </a:pPr>
            <a:endParaRPr lang="tr-TR" b="1" dirty="0"/>
          </a:p>
        </p:txBody>
      </p:sp>
    </p:spTree>
    <p:extLst>
      <p:ext uri="{BB962C8B-B14F-4D97-AF65-F5344CB8AC3E}">
        <p14:creationId xmlns:p14="http://schemas.microsoft.com/office/powerpoint/2010/main" val="141340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3528" y="1484784"/>
            <a:ext cx="84888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3100" b="0" dirty="0">
                <a:latin typeface="Times New Roman" pitchFamily="18" charset="0"/>
                <a:cs typeface="Times New Roman" pitchFamily="18" charset="0"/>
              </a:rPr>
              <a:t>Ali Canip </a:t>
            </a:r>
            <a:r>
              <a:rPr lang="tr-TR" sz="3100" b="0" dirty="0" err="1" smtClean="0">
                <a:latin typeface="Times New Roman" pitchFamily="18" charset="0"/>
                <a:cs typeface="Times New Roman" pitchFamily="18" charset="0"/>
              </a:rPr>
              <a:t>Yöntem’in</a:t>
            </a:r>
            <a:r>
              <a:rPr lang="tr-TR" sz="3100" b="0" dirty="0" smtClean="0">
                <a:latin typeface="Times New Roman" pitchFamily="18" charset="0"/>
                <a:cs typeface="Times New Roman" pitchFamily="18" charset="0"/>
              </a:rPr>
              <a:t> </a:t>
            </a:r>
            <a:r>
              <a:rPr lang="tr-TR" sz="3100" b="0" dirty="0">
                <a:latin typeface="Times New Roman" pitchFamily="18" charset="0"/>
                <a:cs typeface="Times New Roman" pitchFamily="18" charset="0"/>
              </a:rPr>
              <a:t>o zaman </a:t>
            </a:r>
            <a:r>
              <a:rPr lang="tr-TR" sz="3100" b="0" dirty="0" smtClean="0">
                <a:latin typeface="Times New Roman" pitchFamily="18" charset="0"/>
                <a:cs typeface="Times New Roman" pitchFamily="18" charset="0"/>
              </a:rPr>
              <a:t>Selanik’te </a:t>
            </a:r>
            <a:r>
              <a:rPr lang="tr-TR" sz="3100" b="0" dirty="0">
                <a:latin typeface="Times New Roman" pitchFamily="18" charset="0"/>
                <a:cs typeface="Times New Roman" pitchFamily="18" charset="0"/>
              </a:rPr>
              <a:t>topluluğun muhabir azası olmasına rağmen, onların fikirlerini de eleştirmesi belli bir edebi görüş birliğinin Kurulmamış olduğunu gösterir. Bu yüzden Fecri </a:t>
            </a:r>
            <a:r>
              <a:rPr lang="tr-TR" sz="3100" b="0" dirty="0" err="1">
                <a:latin typeface="Times New Roman" pitchFamily="18" charset="0"/>
                <a:cs typeface="Times New Roman" pitchFamily="18" charset="0"/>
              </a:rPr>
              <a:t>Aticiler</a:t>
            </a:r>
            <a:r>
              <a:rPr lang="tr-TR" sz="3100" b="0" dirty="0">
                <a:latin typeface="Times New Roman" pitchFamily="18" charset="0"/>
                <a:cs typeface="Times New Roman" pitchFamily="18" charset="0"/>
              </a:rPr>
              <a:t> daha fazla dayanamayıp iki yıl sonra Balkan Savaşı içinde dağılmışlardır.</a:t>
            </a:r>
            <a:endParaRPr lang="tr-TR" sz="3100" dirty="0">
              <a:latin typeface="Times New Roman" pitchFamily="18" charset="0"/>
              <a:cs typeface="Times New Roman" pitchFamily="18" charset="0"/>
            </a:endParaRPr>
          </a:p>
        </p:txBody>
      </p:sp>
    </p:spTree>
    <p:extLst>
      <p:ext uri="{BB962C8B-B14F-4D97-AF65-F5344CB8AC3E}">
        <p14:creationId xmlns:p14="http://schemas.microsoft.com/office/powerpoint/2010/main" val="7356835"/>
      </p:ext>
    </p:extLst>
  </p:cSld>
  <p:clrMapOvr>
    <a:masterClrMapping/>
  </p:clrMapOvr>
  <p:transition spd="med">
    <p:checke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92696"/>
            <a:ext cx="7632848" cy="1080120"/>
          </a:xfrm>
        </p:spPr>
        <p:txBody>
          <a:bodyPr>
            <a:noAutofit/>
          </a:bodyPr>
          <a:lstStyle/>
          <a:p>
            <a:pPr algn="ctr"/>
            <a:r>
              <a:rPr lang="tr-TR" sz="4000" b="1" dirty="0" smtClean="0">
                <a:solidFill>
                  <a:srgbClr val="FF0000"/>
                </a:solidFill>
              </a:rPr>
              <a:t>BEŞ HECECİLER’İN ŞİİR ANLAYIŞI </a:t>
            </a:r>
            <a:br>
              <a:rPr lang="tr-TR" sz="4000" b="1" dirty="0" smtClean="0">
                <a:solidFill>
                  <a:srgbClr val="FF0000"/>
                </a:solidFill>
              </a:rPr>
            </a:br>
            <a:r>
              <a:rPr lang="tr-TR" sz="4000" b="1" dirty="0" smtClean="0">
                <a:solidFill>
                  <a:srgbClr val="FF0000"/>
                </a:solidFill>
              </a:rPr>
              <a:t>VE ÖZELLİKLERİ </a:t>
            </a:r>
            <a:endParaRPr lang="tr-TR" sz="3600" dirty="0"/>
          </a:p>
        </p:txBody>
      </p:sp>
      <p:sp>
        <p:nvSpPr>
          <p:cNvPr id="3" name="İçerik Yer Tutucusu 2"/>
          <p:cNvSpPr>
            <a:spLocks noGrp="1"/>
          </p:cNvSpPr>
          <p:nvPr>
            <p:ph idx="1"/>
          </p:nvPr>
        </p:nvSpPr>
        <p:spPr>
          <a:xfrm>
            <a:off x="467544" y="2204864"/>
            <a:ext cx="8229600" cy="4389120"/>
          </a:xfrm>
        </p:spPr>
        <p:txBody>
          <a:bodyPr>
            <a:normAutofit/>
          </a:bodyPr>
          <a:lstStyle/>
          <a:p>
            <a:pPr lvl="0"/>
            <a:r>
              <a:rPr lang="tr-TR" sz="2800" b="1" dirty="0">
                <a:latin typeface="+mj-lt"/>
              </a:rPr>
              <a:t>Hecenin beş şairi adıyla da anılan bu sanatçılar milli edebiyat akımından etkilenmiş ve şiirlerinde hece veznini kullanmışlardır.</a:t>
            </a:r>
          </a:p>
          <a:p>
            <a:pPr lvl="0"/>
            <a:r>
              <a:rPr lang="tr-TR" sz="2800" b="1" dirty="0">
                <a:latin typeface="+mj-lt"/>
              </a:rPr>
              <a:t>Şiirde sade ve </a:t>
            </a:r>
            <a:r>
              <a:rPr lang="tr-TR" sz="2800" b="1" dirty="0" err="1">
                <a:latin typeface="+mj-lt"/>
              </a:rPr>
              <a:t>özentisiz</a:t>
            </a:r>
            <a:r>
              <a:rPr lang="tr-TR" sz="2800" b="1" dirty="0">
                <a:latin typeface="+mj-lt"/>
              </a:rPr>
              <a:t> olmayı ve süsten uzak olmayı tercih etmişlerdir.</a:t>
            </a:r>
          </a:p>
          <a:p>
            <a:pPr lvl="0"/>
            <a:r>
              <a:rPr lang="tr-TR" sz="2800" b="1" dirty="0">
                <a:latin typeface="+mj-lt"/>
              </a:rPr>
              <a:t>Beş </a:t>
            </a:r>
            <a:r>
              <a:rPr lang="tr-TR" sz="2800" b="1" dirty="0" err="1">
                <a:latin typeface="+mj-lt"/>
              </a:rPr>
              <a:t>hececiler</a:t>
            </a:r>
            <a:r>
              <a:rPr lang="tr-TR" sz="2800" b="1" dirty="0">
                <a:latin typeface="+mj-lt"/>
              </a:rPr>
              <a:t> şiire birinci dünya savaşı ve milli mücadele döneminde başlamışlardır.</a:t>
            </a:r>
          </a:p>
          <a:p>
            <a:pPr lvl="0"/>
            <a:r>
              <a:rPr lang="tr-TR" sz="2800" b="1" dirty="0">
                <a:latin typeface="+mj-lt"/>
              </a:rPr>
              <a:t>Beş </a:t>
            </a:r>
            <a:r>
              <a:rPr lang="tr-TR" sz="2800" b="1" dirty="0" err="1">
                <a:latin typeface="+mj-lt"/>
              </a:rPr>
              <a:t>hececiler</a:t>
            </a:r>
            <a:r>
              <a:rPr lang="tr-TR" sz="2800" b="1" dirty="0">
                <a:latin typeface="+mj-lt"/>
              </a:rPr>
              <a:t> ilk şiirlerinde aruz veznini kullanmışlar daha sonra heceye geçmişlerdir.</a:t>
            </a:r>
          </a:p>
          <a:p>
            <a:pPr marL="0" indent="0">
              <a:buNone/>
            </a:pPr>
            <a:endParaRPr lang="tr-TR" b="1" dirty="0">
              <a:latin typeface="+mj-lt"/>
            </a:endParaRPr>
          </a:p>
        </p:txBody>
      </p:sp>
    </p:spTree>
    <p:extLst>
      <p:ext uri="{BB962C8B-B14F-4D97-AF65-F5344CB8AC3E}">
        <p14:creationId xmlns:p14="http://schemas.microsoft.com/office/powerpoint/2010/main" val="26390816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389120"/>
          </a:xfrm>
        </p:spPr>
        <p:txBody>
          <a:bodyPr>
            <a:normAutofit/>
          </a:bodyPr>
          <a:lstStyle/>
          <a:p>
            <a:pPr lvl="0"/>
            <a:r>
              <a:rPr lang="tr-TR" sz="2800" b="1" dirty="0">
                <a:latin typeface="+mj-lt"/>
              </a:rPr>
              <a:t>Şiirde memleket sevgisi, yurdun güzellikleri, kahramanlıklar ve yiğitlik gibi temaları işlemişlerdir.</a:t>
            </a:r>
          </a:p>
          <a:p>
            <a:pPr lvl="0"/>
            <a:r>
              <a:rPr lang="tr-TR" sz="2800" b="1" dirty="0">
                <a:latin typeface="+mj-lt"/>
              </a:rPr>
              <a:t>Hece vezni ile serbest müstezat yazmayı da denediler.</a:t>
            </a:r>
          </a:p>
          <a:p>
            <a:pPr lvl="0"/>
            <a:r>
              <a:rPr lang="tr-TR" sz="2800" b="1" dirty="0">
                <a:latin typeface="+mj-lt"/>
              </a:rPr>
              <a:t>Mısra kümelerinde dörtlük esasına bağlı kalmadılar yeni yeni biçimler aradılar.</a:t>
            </a:r>
          </a:p>
          <a:p>
            <a:pPr lvl="0"/>
            <a:r>
              <a:rPr lang="tr-TR" sz="2800" b="1" dirty="0">
                <a:latin typeface="+mj-lt"/>
              </a:rPr>
              <a:t>Nesir cümlesini şiire aktardılar ve düzyazıdaki söz </a:t>
            </a:r>
            <a:r>
              <a:rPr lang="tr-TR" sz="2800" b="1" dirty="0" err="1">
                <a:latin typeface="+mj-lt"/>
              </a:rPr>
              <a:t>dizimini</a:t>
            </a:r>
            <a:r>
              <a:rPr lang="tr-TR" sz="2800" b="1" dirty="0">
                <a:latin typeface="+mj-lt"/>
              </a:rPr>
              <a:t> şiirlerde de görülmesi beş </a:t>
            </a:r>
            <a:r>
              <a:rPr lang="tr-TR" sz="2800" b="1" dirty="0" err="1">
                <a:latin typeface="+mj-lt"/>
              </a:rPr>
              <a:t>hececiler</a:t>
            </a:r>
            <a:r>
              <a:rPr lang="tr-TR" sz="2800" b="1" dirty="0">
                <a:latin typeface="+mj-lt"/>
              </a:rPr>
              <a:t> de çok rastlanan bir özelliktir.</a:t>
            </a:r>
          </a:p>
          <a:p>
            <a:pPr marL="0" indent="0">
              <a:buNone/>
            </a:pPr>
            <a:endParaRPr lang="tr-TR" b="1" dirty="0">
              <a:latin typeface="+mj-lt"/>
            </a:endParaRPr>
          </a:p>
        </p:txBody>
      </p:sp>
    </p:spTree>
    <p:extLst>
      <p:ext uri="{BB962C8B-B14F-4D97-AF65-F5344CB8AC3E}">
        <p14:creationId xmlns:p14="http://schemas.microsoft.com/office/powerpoint/2010/main" val="3277757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484784"/>
            <a:ext cx="8075240" cy="4389120"/>
          </a:xfrm>
        </p:spPr>
        <p:txBody>
          <a:bodyPr>
            <a:normAutofit/>
          </a:bodyPr>
          <a:lstStyle/>
          <a:p>
            <a:pPr marL="0" indent="0">
              <a:buNone/>
            </a:pPr>
            <a:r>
              <a:rPr lang="tr-TR" sz="2800" b="1" dirty="0" smtClean="0">
                <a:solidFill>
                  <a:srgbClr val="FF0000"/>
                </a:solidFill>
                <a:latin typeface="+mj-lt"/>
              </a:rPr>
              <a:t>Beş </a:t>
            </a:r>
            <a:r>
              <a:rPr lang="tr-TR" sz="2800" b="1" dirty="0" err="1">
                <a:solidFill>
                  <a:srgbClr val="FF0000"/>
                </a:solidFill>
                <a:latin typeface="+mj-lt"/>
              </a:rPr>
              <a:t>hececiler</a:t>
            </a:r>
            <a:r>
              <a:rPr lang="tr-TR" sz="2800" b="1" dirty="0">
                <a:solidFill>
                  <a:srgbClr val="FF0000"/>
                </a:solidFill>
                <a:latin typeface="+mj-lt"/>
              </a:rPr>
              <a:t> şu sanatçılardan oluşmuştur</a:t>
            </a:r>
            <a:r>
              <a:rPr lang="tr-TR" sz="2800" b="1" dirty="0" smtClean="0">
                <a:solidFill>
                  <a:srgbClr val="FF0000"/>
                </a:solidFill>
                <a:latin typeface="+mj-lt"/>
              </a:rPr>
              <a:t>:</a:t>
            </a:r>
          </a:p>
          <a:p>
            <a:pPr marL="0" indent="0">
              <a:buNone/>
            </a:pPr>
            <a:endParaRPr lang="tr-TR" sz="2800" b="1" dirty="0">
              <a:solidFill>
                <a:srgbClr val="FF0000"/>
              </a:solidFill>
              <a:latin typeface="+mj-lt"/>
            </a:endParaRPr>
          </a:p>
          <a:p>
            <a:pPr lvl="0"/>
            <a:r>
              <a:rPr lang="tr-TR" sz="2800" b="1" dirty="0">
                <a:latin typeface="+mj-lt"/>
              </a:rPr>
              <a:t>Orhan Seyfi Orhon (1890-1972),</a:t>
            </a:r>
          </a:p>
          <a:p>
            <a:pPr lvl="0"/>
            <a:r>
              <a:rPr lang="tr-TR" sz="2800" b="1" dirty="0">
                <a:latin typeface="+mj-lt"/>
              </a:rPr>
              <a:t>Halit Fahri </a:t>
            </a:r>
            <a:r>
              <a:rPr lang="tr-TR" sz="2800" b="1" dirty="0" err="1">
                <a:latin typeface="+mj-lt"/>
              </a:rPr>
              <a:t>Ozansoy</a:t>
            </a:r>
            <a:r>
              <a:rPr lang="tr-TR" sz="2800" b="1" dirty="0">
                <a:latin typeface="+mj-lt"/>
              </a:rPr>
              <a:t> (1891-1971),</a:t>
            </a:r>
          </a:p>
          <a:p>
            <a:pPr lvl="0"/>
            <a:r>
              <a:rPr lang="tr-TR" sz="2800" b="1" dirty="0">
                <a:latin typeface="+mj-lt"/>
              </a:rPr>
              <a:t>Enis Behiç </a:t>
            </a:r>
            <a:r>
              <a:rPr lang="tr-TR" sz="2800" b="1" dirty="0" err="1">
                <a:latin typeface="+mj-lt"/>
              </a:rPr>
              <a:t>Koryürek</a:t>
            </a:r>
            <a:r>
              <a:rPr lang="tr-TR" sz="2800" b="1" dirty="0">
                <a:latin typeface="+mj-lt"/>
              </a:rPr>
              <a:t> (</a:t>
            </a:r>
            <a:r>
              <a:rPr lang="tr-TR" sz="2800" b="1" dirty="0" smtClean="0">
                <a:latin typeface="+mj-lt"/>
              </a:rPr>
              <a:t>1891-1949</a:t>
            </a:r>
            <a:r>
              <a:rPr lang="tr-TR" sz="2800" b="1" dirty="0">
                <a:latin typeface="+mj-lt"/>
              </a:rPr>
              <a:t>),</a:t>
            </a:r>
          </a:p>
          <a:p>
            <a:pPr lvl="0"/>
            <a:r>
              <a:rPr lang="tr-TR" sz="2800" b="1" dirty="0">
                <a:latin typeface="+mj-lt"/>
              </a:rPr>
              <a:t>Yusuf Ziya Ortaç (1895-1967),</a:t>
            </a:r>
          </a:p>
          <a:p>
            <a:pPr lvl="0"/>
            <a:r>
              <a:rPr lang="tr-TR" sz="2800" b="1" dirty="0">
                <a:latin typeface="+mj-lt"/>
              </a:rPr>
              <a:t>Faruk Nafiz Çamlıbel (1898-1973).</a:t>
            </a:r>
          </a:p>
          <a:p>
            <a:pPr marL="0" indent="0">
              <a:buNone/>
            </a:pPr>
            <a:endParaRPr lang="tr-TR" sz="2800" b="1" dirty="0">
              <a:latin typeface="+mj-lt"/>
            </a:endParaRPr>
          </a:p>
        </p:txBody>
      </p:sp>
    </p:spTree>
    <p:extLst>
      <p:ext uri="{BB962C8B-B14F-4D97-AF65-F5344CB8AC3E}">
        <p14:creationId xmlns:p14="http://schemas.microsoft.com/office/powerpoint/2010/main" val="26541114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92696"/>
            <a:ext cx="8208912" cy="6100310"/>
          </a:xfrm>
          <a:prstGeom prst="rect">
            <a:avLst/>
          </a:prstGeom>
        </p:spPr>
      </p:pic>
    </p:spTree>
    <p:extLst>
      <p:ext uri="{BB962C8B-B14F-4D97-AF65-F5344CB8AC3E}">
        <p14:creationId xmlns:p14="http://schemas.microsoft.com/office/powerpoint/2010/main" val="1873557964"/>
      </p:ext>
    </p:extLst>
  </p:cSld>
  <p:clrMapOvr>
    <a:masterClrMapping/>
  </p:clrMapOvr>
  <p:transition spd="med">
    <p:checke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764704"/>
            <a:ext cx="7632848" cy="720080"/>
          </a:xfrm>
        </p:spPr>
        <p:txBody>
          <a:bodyPr>
            <a:noAutofit/>
          </a:bodyPr>
          <a:lstStyle/>
          <a:p>
            <a:pPr algn="ctr"/>
            <a:r>
              <a:rPr lang="tr-TR" sz="3600" b="1" dirty="0">
                <a:solidFill>
                  <a:srgbClr val="FF0000"/>
                </a:solidFill>
              </a:rPr>
              <a:t>ORHAN SEYFİ ORHON (1890-1972)</a:t>
            </a:r>
            <a:endParaRPr lang="tr-TR" sz="3600" dirty="0">
              <a:solidFill>
                <a:srgbClr val="FF0000"/>
              </a:solidFill>
            </a:endParaRPr>
          </a:p>
        </p:txBody>
      </p:sp>
      <p:sp>
        <p:nvSpPr>
          <p:cNvPr id="3" name="İçerik Yer Tutucusu 2"/>
          <p:cNvSpPr>
            <a:spLocks noGrp="1"/>
          </p:cNvSpPr>
          <p:nvPr>
            <p:ph idx="1"/>
          </p:nvPr>
        </p:nvSpPr>
        <p:spPr>
          <a:xfrm>
            <a:off x="395536" y="2060848"/>
            <a:ext cx="8424936" cy="3040806"/>
          </a:xfrm>
        </p:spPr>
        <p:txBody>
          <a:bodyPr>
            <a:noAutofit/>
          </a:bodyPr>
          <a:lstStyle/>
          <a:p>
            <a:pPr lvl="0"/>
            <a:r>
              <a:rPr lang="tr-TR" sz="2800" b="1" dirty="0" smtClean="0">
                <a:latin typeface="+mj-lt"/>
              </a:rPr>
              <a:t>Şiire </a:t>
            </a:r>
            <a:r>
              <a:rPr lang="tr-TR" sz="2800" b="1" dirty="0">
                <a:latin typeface="+mj-lt"/>
              </a:rPr>
              <a:t>aruzla başlar daha sonra heceyle devam eder.</a:t>
            </a:r>
          </a:p>
          <a:p>
            <a:pPr lvl="0"/>
            <a:r>
              <a:rPr lang="tr-TR" sz="2800" b="1" dirty="0">
                <a:latin typeface="+mj-lt"/>
              </a:rPr>
              <a:t>Şiirlerinde daha çok şahsi konuları işler.</a:t>
            </a:r>
          </a:p>
          <a:p>
            <a:pPr lvl="0"/>
            <a:r>
              <a:rPr lang="tr-TR" sz="2800" b="1" dirty="0">
                <a:latin typeface="+mj-lt"/>
              </a:rPr>
              <a:t>Bazı şiirlerinde halk şiirinin şekillerini de kullanmıştır.</a:t>
            </a:r>
          </a:p>
          <a:p>
            <a:pPr lvl="0"/>
            <a:r>
              <a:rPr lang="tr-TR" sz="2800" b="1" dirty="0">
                <a:latin typeface="+mj-lt"/>
              </a:rPr>
              <a:t>Bireysel duyguları </a:t>
            </a:r>
            <a:r>
              <a:rPr lang="tr-TR" sz="2800" b="1" dirty="0" smtClean="0">
                <a:latin typeface="+mj-lt"/>
              </a:rPr>
              <a:t>işleyen, ahenkli ve </a:t>
            </a:r>
            <a:r>
              <a:rPr lang="tr-TR" sz="2800" b="1" dirty="0">
                <a:latin typeface="+mj-lt"/>
              </a:rPr>
              <a:t>zarif şiirlerinde temiz duru bir Türkçe kullanmıştır</a:t>
            </a:r>
            <a:r>
              <a:rPr lang="tr-TR" sz="2800" b="1" dirty="0" smtClean="0">
                <a:latin typeface="+mj-lt"/>
              </a:rPr>
              <a:t>.</a:t>
            </a:r>
          </a:p>
        </p:txBody>
      </p:sp>
    </p:spTree>
    <p:extLst>
      <p:ext uri="{BB962C8B-B14F-4D97-AF65-F5344CB8AC3E}">
        <p14:creationId xmlns:p14="http://schemas.microsoft.com/office/powerpoint/2010/main" val="7227647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548680"/>
            <a:ext cx="7632848" cy="720080"/>
          </a:xfrm>
        </p:spPr>
        <p:txBody>
          <a:bodyPr>
            <a:noAutofit/>
          </a:bodyPr>
          <a:lstStyle/>
          <a:p>
            <a:pPr algn="ctr"/>
            <a:r>
              <a:rPr lang="tr-TR" sz="3600" b="1" dirty="0">
                <a:solidFill>
                  <a:srgbClr val="FF0000"/>
                </a:solidFill>
              </a:rPr>
              <a:t>ORHAN SEYFİ </a:t>
            </a:r>
            <a:r>
              <a:rPr lang="tr-TR" sz="3600" b="1" dirty="0" smtClean="0">
                <a:solidFill>
                  <a:srgbClr val="FF0000"/>
                </a:solidFill>
              </a:rPr>
              <a:t>ORHON’UN ESERERİ</a:t>
            </a:r>
            <a:endParaRPr lang="tr-TR" sz="3600" dirty="0">
              <a:solidFill>
                <a:srgbClr val="FF0000"/>
              </a:solidFill>
            </a:endParaRPr>
          </a:p>
        </p:txBody>
      </p:sp>
      <p:sp>
        <p:nvSpPr>
          <p:cNvPr id="3" name="İçerik Yer Tutucusu 2"/>
          <p:cNvSpPr>
            <a:spLocks noGrp="1"/>
          </p:cNvSpPr>
          <p:nvPr>
            <p:ph idx="1"/>
          </p:nvPr>
        </p:nvSpPr>
        <p:spPr>
          <a:xfrm>
            <a:off x="467544" y="1556792"/>
            <a:ext cx="8424936" cy="5184576"/>
          </a:xfrm>
        </p:spPr>
        <p:txBody>
          <a:bodyPr>
            <a:noAutofit/>
          </a:bodyPr>
          <a:lstStyle/>
          <a:p>
            <a:pPr marL="0" indent="0">
              <a:buNone/>
            </a:pPr>
            <a:r>
              <a:rPr lang="tr-TR" sz="2800" b="1" dirty="0">
                <a:solidFill>
                  <a:srgbClr val="0000FF"/>
                </a:solidFill>
                <a:latin typeface="+mj-lt"/>
              </a:rPr>
              <a:t>Şiir:</a:t>
            </a:r>
          </a:p>
          <a:p>
            <a:r>
              <a:rPr lang="tr-TR" sz="2800" b="1" dirty="0">
                <a:latin typeface="+mj-lt"/>
              </a:rPr>
              <a:t>Fırtına ve Kar (1917)</a:t>
            </a:r>
          </a:p>
          <a:p>
            <a:r>
              <a:rPr lang="tr-TR" sz="2800" b="1" dirty="0">
                <a:latin typeface="+mj-lt"/>
              </a:rPr>
              <a:t>Peri Kızı ile Çoban Hikâyesi (1919)</a:t>
            </a:r>
          </a:p>
          <a:p>
            <a:r>
              <a:rPr lang="tr-TR" sz="2800" b="1" dirty="0">
                <a:latin typeface="+mj-lt"/>
              </a:rPr>
              <a:t>Gönülden Sesler (1922)</a:t>
            </a:r>
          </a:p>
          <a:p>
            <a:r>
              <a:rPr lang="tr-TR" sz="2800" b="1" dirty="0">
                <a:latin typeface="+mj-lt"/>
              </a:rPr>
              <a:t>Kervan (1935)</a:t>
            </a:r>
          </a:p>
          <a:p>
            <a:r>
              <a:rPr lang="tr-TR" sz="2800" b="1" dirty="0">
                <a:latin typeface="+mj-lt"/>
              </a:rPr>
              <a:t>O Beyaz Bir Kuştu (1941)</a:t>
            </a:r>
          </a:p>
          <a:p>
            <a:r>
              <a:rPr lang="tr-TR" sz="2800" b="1" dirty="0">
                <a:latin typeface="+mj-lt"/>
              </a:rPr>
              <a:t>İstanbul’un Fethi (1953)</a:t>
            </a:r>
          </a:p>
          <a:p>
            <a:r>
              <a:rPr lang="tr-TR" sz="2800" b="1" dirty="0">
                <a:latin typeface="+mj-lt"/>
              </a:rPr>
              <a:t>İşte Sevdiğim Dünya (1962)</a:t>
            </a:r>
          </a:p>
          <a:p>
            <a:r>
              <a:rPr lang="tr-TR" sz="2800" b="1" dirty="0">
                <a:latin typeface="+mj-lt"/>
              </a:rPr>
              <a:t>Kervan (1964)</a:t>
            </a:r>
          </a:p>
          <a:p>
            <a:r>
              <a:rPr lang="tr-TR" sz="2800" b="1" dirty="0">
                <a:latin typeface="+mj-lt"/>
              </a:rPr>
              <a:t>Orhan Seyfi Orhon’dan Şiirler (1970)</a:t>
            </a:r>
          </a:p>
          <a:p>
            <a:pPr marL="0" indent="0">
              <a:buNone/>
            </a:pPr>
            <a:endParaRPr lang="tr-TR" sz="2800" b="1" dirty="0">
              <a:latin typeface="+mj-lt"/>
            </a:endParaRPr>
          </a:p>
        </p:txBody>
      </p:sp>
    </p:spTree>
    <p:extLst>
      <p:ext uri="{BB962C8B-B14F-4D97-AF65-F5344CB8AC3E}">
        <p14:creationId xmlns:p14="http://schemas.microsoft.com/office/powerpoint/2010/main" val="29104735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8424936" cy="5184576"/>
          </a:xfrm>
        </p:spPr>
        <p:txBody>
          <a:bodyPr>
            <a:noAutofit/>
          </a:bodyPr>
          <a:lstStyle/>
          <a:p>
            <a:pPr marL="0" indent="0">
              <a:buNone/>
            </a:pPr>
            <a:r>
              <a:rPr lang="tr-TR" sz="2800" b="1" dirty="0">
                <a:solidFill>
                  <a:srgbClr val="0000FF"/>
                </a:solidFill>
                <a:latin typeface="+mj-lt"/>
              </a:rPr>
              <a:t>Derleme:</a:t>
            </a:r>
          </a:p>
          <a:p>
            <a:r>
              <a:rPr lang="tr-TR" sz="2800" b="1" dirty="0">
                <a:latin typeface="+mj-lt"/>
              </a:rPr>
              <a:t>Hayat Bilgisi Şiirleri (1929</a:t>
            </a:r>
            <a:r>
              <a:rPr lang="tr-TR" sz="2800" b="1" dirty="0" smtClean="0">
                <a:latin typeface="+mj-lt"/>
              </a:rPr>
              <a:t>)</a:t>
            </a:r>
          </a:p>
          <a:p>
            <a:pPr marL="0" indent="0">
              <a:buNone/>
            </a:pPr>
            <a:endParaRPr lang="tr-TR" sz="2800" b="1" dirty="0">
              <a:latin typeface="+mj-lt"/>
            </a:endParaRPr>
          </a:p>
          <a:p>
            <a:pPr marL="0" indent="0">
              <a:buNone/>
            </a:pPr>
            <a:r>
              <a:rPr lang="tr-TR" sz="2800" b="1" dirty="0" smtClean="0">
                <a:solidFill>
                  <a:srgbClr val="0000FF"/>
                </a:solidFill>
                <a:latin typeface="+mj-lt"/>
              </a:rPr>
              <a:t>Roman</a:t>
            </a:r>
            <a:r>
              <a:rPr lang="tr-TR" sz="2800" b="1" dirty="0">
                <a:solidFill>
                  <a:srgbClr val="0000FF"/>
                </a:solidFill>
                <a:latin typeface="+mj-lt"/>
              </a:rPr>
              <a:t>:</a:t>
            </a:r>
          </a:p>
          <a:p>
            <a:r>
              <a:rPr lang="tr-TR" sz="2800" b="1" dirty="0">
                <a:latin typeface="+mj-lt"/>
              </a:rPr>
              <a:t>Çocuk Adam (1941</a:t>
            </a:r>
            <a:r>
              <a:rPr lang="tr-TR" sz="2800" b="1" dirty="0" smtClean="0">
                <a:latin typeface="+mj-lt"/>
              </a:rPr>
              <a:t>)</a:t>
            </a:r>
          </a:p>
          <a:p>
            <a:endParaRPr lang="tr-TR" sz="2800" b="1" dirty="0">
              <a:latin typeface="+mj-lt"/>
            </a:endParaRPr>
          </a:p>
          <a:p>
            <a:pPr marL="0" indent="0">
              <a:buNone/>
            </a:pPr>
            <a:r>
              <a:rPr lang="tr-TR" sz="2800" b="1" dirty="0">
                <a:solidFill>
                  <a:srgbClr val="0000FF"/>
                </a:solidFill>
                <a:latin typeface="+mj-lt"/>
              </a:rPr>
              <a:t>Destan:</a:t>
            </a:r>
          </a:p>
          <a:p>
            <a:r>
              <a:rPr lang="tr-TR" sz="2800" b="1" dirty="0">
                <a:latin typeface="+mj-lt"/>
              </a:rPr>
              <a:t>Kerem ile Aslı (1942)</a:t>
            </a:r>
          </a:p>
          <a:p>
            <a:r>
              <a:rPr lang="tr-TR" sz="2800" b="1" dirty="0">
                <a:latin typeface="+mj-lt"/>
              </a:rPr>
              <a:t>Asrî Kerem (1938)</a:t>
            </a:r>
          </a:p>
          <a:p>
            <a:pPr marL="0" indent="0">
              <a:buNone/>
            </a:pPr>
            <a:endParaRPr lang="tr-TR" sz="2800" b="1" dirty="0">
              <a:latin typeface="+mj-lt"/>
            </a:endParaRPr>
          </a:p>
        </p:txBody>
      </p:sp>
    </p:spTree>
    <p:extLst>
      <p:ext uri="{BB962C8B-B14F-4D97-AF65-F5344CB8AC3E}">
        <p14:creationId xmlns:p14="http://schemas.microsoft.com/office/powerpoint/2010/main" val="26563876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8424936" cy="5184576"/>
          </a:xfrm>
        </p:spPr>
        <p:txBody>
          <a:bodyPr>
            <a:noAutofit/>
          </a:bodyPr>
          <a:lstStyle/>
          <a:p>
            <a:pPr marL="0" indent="0">
              <a:buNone/>
            </a:pPr>
            <a:r>
              <a:rPr lang="tr-TR" sz="2800" b="1" dirty="0" smtClean="0">
                <a:solidFill>
                  <a:srgbClr val="0000FF"/>
                </a:solidFill>
                <a:latin typeface="+mj-lt"/>
              </a:rPr>
              <a:t>Makale</a:t>
            </a:r>
            <a:r>
              <a:rPr lang="tr-TR" sz="2800" b="1" dirty="0">
                <a:solidFill>
                  <a:srgbClr val="0000FF"/>
                </a:solidFill>
                <a:latin typeface="+mj-lt"/>
              </a:rPr>
              <a:t>:</a:t>
            </a:r>
          </a:p>
          <a:p>
            <a:r>
              <a:rPr lang="tr-TR" sz="2800" b="1" dirty="0">
                <a:latin typeface="+mj-lt"/>
              </a:rPr>
              <a:t>Dün-Bugün-Yarın (1943</a:t>
            </a:r>
            <a:r>
              <a:rPr lang="tr-TR" sz="2800" b="1" dirty="0" smtClean="0">
                <a:latin typeface="+mj-lt"/>
              </a:rPr>
              <a:t>)</a:t>
            </a:r>
          </a:p>
          <a:p>
            <a:pPr marL="0" indent="0">
              <a:buNone/>
            </a:pPr>
            <a:endParaRPr lang="tr-TR" sz="2800" b="1" dirty="0">
              <a:latin typeface="+mj-lt"/>
            </a:endParaRPr>
          </a:p>
          <a:p>
            <a:pPr marL="0" indent="0">
              <a:buNone/>
            </a:pPr>
            <a:r>
              <a:rPr lang="tr-TR" sz="2800" b="1" dirty="0">
                <a:solidFill>
                  <a:srgbClr val="0000FF"/>
                </a:solidFill>
                <a:latin typeface="+mj-lt"/>
              </a:rPr>
              <a:t>Öykü:</a:t>
            </a:r>
          </a:p>
          <a:p>
            <a:r>
              <a:rPr lang="tr-TR" sz="2800" b="1" dirty="0">
                <a:latin typeface="+mj-lt"/>
              </a:rPr>
              <a:t>Düğün Gecesi (1957</a:t>
            </a:r>
            <a:r>
              <a:rPr lang="tr-TR" sz="2800" b="1" dirty="0" smtClean="0">
                <a:latin typeface="+mj-lt"/>
              </a:rPr>
              <a:t>)</a:t>
            </a:r>
          </a:p>
          <a:p>
            <a:pPr marL="0" indent="0">
              <a:buNone/>
            </a:pPr>
            <a:endParaRPr lang="tr-TR" sz="2800" b="1" dirty="0">
              <a:latin typeface="+mj-lt"/>
            </a:endParaRPr>
          </a:p>
          <a:p>
            <a:pPr marL="0" indent="0">
              <a:buNone/>
            </a:pPr>
            <a:r>
              <a:rPr lang="tr-TR" sz="2800" b="1" dirty="0">
                <a:solidFill>
                  <a:srgbClr val="0000FF"/>
                </a:solidFill>
                <a:latin typeface="+mj-lt"/>
              </a:rPr>
              <a:t>Fıkra:</a:t>
            </a:r>
          </a:p>
          <a:p>
            <a:r>
              <a:rPr lang="tr-TR" sz="2800" b="1" dirty="0">
                <a:latin typeface="+mj-lt"/>
              </a:rPr>
              <a:t>Kulaktan Kulağa (1973)</a:t>
            </a:r>
          </a:p>
          <a:p>
            <a:pPr marL="0" indent="0">
              <a:buNone/>
            </a:pPr>
            <a:endParaRPr lang="tr-TR" sz="2800" b="1" dirty="0">
              <a:latin typeface="+mj-lt"/>
            </a:endParaRPr>
          </a:p>
        </p:txBody>
      </p:sp>
    </p:spTree>
    <p:extLst>
      <p:ext uri="{BB962C8B-B14F-4D97-AF65-F5344CB8AC3E}">
        <p14:creationId xmlns:p14="http://schemas.microsoft.com/office/powerpoint/2010/main" val="38935477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764704"/>
            <a:ext cx="7632848" cy="720080"/>
          </a:xfrm>
        </p:spPr>
        <p:txBody>
          <a:bodyPr>
            <a:noAutofit/>
          </a:bodyPr>
          <a:lstStyle/>
          <a:p>
            <a:pPr algn="ctr"/>
            <a:r>
              <a:rPr lang="tr-TR" sz="3600" b="1" dirty="0">
                <a:solidFill>
                  <a:srgbClr val="FF0000"/>
                </a:solidFill>
              </a:rPr>
              <a:t>HALİT FAHRİ OZANSOY (1891-1971)</a:t>
            </a:r>
            <a:endParaRPr lang="tr-TR" sz="3600" dirty="0">
              <a:solidFill>
                <a:srgbClr val="FF0000"/>
              </a:solidFill>
            </a:endParaRPr>
          </a:p>
        </p:txBody>
      </p:sp>
      <p:sp>
        <p:nvSpPr>
          <p:cNvPr id="3" name="İçerik Yer Tutucusu 2"/>
          <p:cNvSpPr>
            <a:spLocks noGrp="1"/>
          </p:cNvSpPr>
          <p:nvPr>
            <p:ph idx="1"/>
          </p:nvPr>
        </p:nvSpPr>
        <p:spPr>
          <a:xfrm>
            <a:off x="395536" y="2060848"/>
            <a:ext cx="8424936" cy="3888432"/>
          </a:xfrm>
        </p:spPr>
        <p:txBody>
          <a:bodyPr>
            <a:noAutofit/>
          </a:bodyPr>
          <a:lstStyle/>
          <a:p>
            <a:pPr lvl="0"/>
            <a:r>
              <a:rPr lang="tr-TR" sz="2800" b="1" dirty="0">
                <a:latin typeface="+mj-lt"/>
              </a:rPr>
              <a:t>Şiire aruzla başlamıştır. Aruza veda adlı şiiriyle, aruz veznini bırakıp heceye yönelmiştir.</a:t>
            </a:r>
          </a:p>
          <a:p>
            <a:pPr lvl="0"/>
            <a:r>
              <a:rPr lang="tr-TR" sz="2800" b="1" dirty="0">
                <a:latin typeface="+mj-lt"/>
              </a:rPr>
              <a:t>Şiirlerinde çoğunlukla egzotik sahnelere, hüzün ve melankoli gibi bireysel duygulara, aşk ve ölüm temalarına rastlanır.</a:t>
            </a:r>
          </a:p>
          <a:p>
            <a:pPr lvl="0"/>
            <a:r>
              <a:rPr lang="tr-TR" sz="2800" b="1" dirty="0">
                <a:latin typeface="+mj-lt"/>
              </a:rPr>
              <a:t>Şiirlerinde konuşulan </a:t>
            </a:r>
            <a:r>
              <a:rPr lang="tr-TR" sz="2800" b="1" dirty="0" err="1">
                <a:latin typeface="+mj-lt"/>
              </a:rPr>
              <a:t>Türkçe'yi</a:t>
            </a:r>
            <a:r>
              <a:rPr lang="tr-TR" sz="2800" b="1" dirty="0">
                <a:latin typeface="+mj-lt"/>
              </a:rPr>
              <a:t> başarıyla kullanmıştır.</a:t>
            </a:r>
          </a:p>
          <a:p>
            <a:pPr lvl="0"/>
            <a:r>
              <a:rPr lang="tr-TR" sz="2800" b="1" dirty="0">
                <a:latin typeface="+mj-lt"/>
              </a:rPr>
              <a:t>Şiir, roman ve tiyatro türlerinde eserler vardır.</a:t>
            </a:r>
          </a:p>
        </p:txBody>
      </p:sp>
    </p:spTree>
    <p:extLst>
      <p:ext uri="{BB962C8B-B14F-4D97-AF65-F5344CB8AC3E}">
        <p14:creationId xmlns:p14="http://schemas.microsoft.com/office/powerpoint/2010/main" val="18851500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548680"/>
            <a:ext cx="7632848" cy="504056"/>
          </a:xfrm>
        </p:spPr>
        <p:txBody>
          <a:bodyPr>
            <a:noAutofit/>
          </a:bodyPr>
          <a:lstStyle/>
          <a:p>
            <a:pPr algn="ctr"/>
            <a:r>
              <a:rPr lang="tr-TR" sz="2800" b="1" dirty="0">
                <a:solidFill>
                  <a:srgbClr val="FF0000"/>
                </a:solidFill>
              </a:rPr>
              <a:t>HALİT FAHRİ </a:t>
            </a:r>
            <a:r>
              <a:rPr lang="tr-TR" sz="2800" b="1" dirty="0" smtClean="0">
                <a:solidFill>
                  <a:srgbClr val="FF0000"/>
                </a:solidFill>
              </a:rPr>
              <a:t>OZANSOY’UN ESERLERİ</a:t>
            </a:r>
            <a:endParaRPr lang="tr-TR" sz="2800" dirty="0">
              <a:solidFill>
                <a:srgbClr val="FF0000"/>
              </a:solidFill>
            </a:endParaRPr>
          </a:p>
        </p:txBody>
      </p:sp>
      <p:sp>
        <p:nvSpPr>
          <p:cNvPr id="3" name="İçerik Yer Tutucusu 2"/>
          <p:cNvSpPr>
            <a:spLocks noGrp="1"/>
          </p:cNvSpPr>
          <p:nvPr>
            <p:ph idx="1"/>
          </p:nvPr>
        </p:nvSpPr>
        <p:spPr>
          <a:xfrm>
            <a:off x="539552" y="809328"/>
            <a:ext cx="8424936" cy="6048672"/>
          </a:xfrm>
        </p:spPr>
        <p:txBody>
          <a:bodyPr>
            <a:noAutofit/>
          </a:bodyPr>
          <a:lstStyle/>
          <a:p>
            <a:pPr marL="0" indent="0">
              <a:buNone/>
            </a:pPr>
            <a:r>
              <a:rPr lang="tr-TR" sz="2800" b="1" dirty="0">
                <a:solidFill>
                  <a:srgbClr val="0000FF"/>
                </a:solidFill>
                <a:latin typeface="+mj-lt"/>
              </a:rPr>
              <a:t>Şiir:</a:t>
            </a:r>
          </a:p>
          <a:p>
            <a:r>
              <a:rPr lang="tr-TR" sz="2800" b="1" dirty="0">
                <a:latin typeface="+mj-lt"/>
              </a:rPr>
              <a:t>Rüya (1912),</a:t>
            </a:r>
          </a:p>
          <a:p>
            <a:r>
              <a:rPr lang="tr-TR" sz="2800" b="1" dirty="0">
                <a:latin typeface="+mj-lt"/>
              </a:rPr>
              <a:t>Cenk Duyguları (1917),</a:t>
            </a:r>
          </a:p>
          <a:p>
            <a:r>
              <a:rPr lang="tr-TR" sz="2800" b="1" dirty="0">
                <a:latin typeface="+mj-lt"/>
              </a:rPr>
              <a:t>Efsaneler (1919),</a:t>
            </a:r>
          </a:p>
          <a:p>
            <a:r>
              <a:rPr lang="tr-TR" sz="2800" b="1" dirty="0">
                <a:latin typeface="+mj-lt"/>
              </a:rPr>
              <a:t>Zakkum (1920),</a:t>
            </a:r>
          </a:p>
          <a:p>
            <a:r>
              <a:rPr lang="tr-TR" sz="2800" b="1" dirty="0">
                <a:latin typeface="+mj-lt"/>
              </a:rPr>
              <a:t>Bulutlara Yakın (192),</a:t>
            </a:r>
          </a:p>
          <a:p>
            <a:r>
              <a:rPr lang="tr-TR" sz="2800" b="1" dirty="0">
                <a:latin typeface="+mj-lt"/>
              </a:rPr>
              <a:t>Gülistanlar Harabeler (1922),</a:t>
            </a:r>
          </a:p>
          <a:p>
            <a:r>
              <a:rPr lang="tr-TR" sz="2800" b="1" dirty="0">
                <a:latin typeface="+mj-lt"/>
              </a:rPr>
              <a:t>Paravan (1929),</a:t>
            </a:r>
          </a:p>
          <a:p>
            <a:r>
              <a:rPr lang="tr-TR" sz="2800" b="1" dirty="0">
                <a:latin typeface="+mj-lt"/>
              </a:rPr>
              <a:t>Balkonda Saatler (1931),</a:t>
            </a:r>
          </a:p>
          <a:p>
            <a:r>
              <a:rPr lang="tr-TR" sz="2800" b="1" dirty="0">
                <a:latin typeface="+mj-lt"/>
              </a:rPr>
              <a:t>Sulara Dalan Gözler (1936),</a:t>
            </a:r>
          </a:p>
          <a:p>
            <a:r>
              <a:rPr lang="tr-TR" sz="2800" b="1" dirty="0">
                <a:latin typeface="+mj-lt"/>
              </a:rPr>
              <a:t>Hep Onun İçin (1962),</a:t>
            </a:r>
          </a:p>
          <a:p>
            <a:r>
              <a:rPr lang="tr-TR" sz="2800" b="1" dirty="0">
                <a:latin typeface="+mj-lt"/>
              </a:rPr>
              <a:t>Sonsuz Gecelerin Ötesinde (1964).</a:t>
            </a:r>
          </a:p>
        </p:txBody>
      </p:sp>
    </p:spTree>
    <p:extLst>
      <p:ext uri="{BB962C8B-B14F-4D97-AF65-F5344CB8AC3E}">
        <p14:creationId xmlns:p14="http://schemas.microsoft.com/office/powerpoint/2010/main" val="2255710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36140" y="836712"/>
            <a:ext cx="8488888"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600" dirty="0" err="1">
                <a:latin typeface="Times New Roman" pitchFamily="18" charset="0"/>
                <a:cs typeface="Times New Roman" pitchFamily="18" charset="0"/>
              </a:rPr>
              <a:t>Fecr</a:t>
            </a:r>
            <a:r>
              <a:rPr lang="tr-TR" sz="2600" dirty="0">
                <a:latin typeface="Times New Roman" pitchFamily="18" charset="0"/>
                <a:cs typeface="Times New Roman" pitchFamily="18" charset="0"/>
              </a:rPr>
              <a:t> -i </a:t>
            </a:r>
            <a:r>
              <a:rPr lang="tr-TR" sz="2600" dirty="0" err="1">
                <a:latin typeface="Times New Roman" pitchFamily="18" charset="0"/>
                <a:cs typeface="Times New Roman" pitchFamily="18" charset="0"/>
              </a:rPr>
              <a:t>Âtî</a:t>
            </a:r>
            <a:r>
              <a:rPr lang="tr-TR" sz="2600" dirty="0">
                <a:latin typeface="Times New Roman" pitchFamily="18" charset="0"/>
                <a:cs typeface="Times New Roman" pitchFamily="18" charset="0"/>
              </a:rPr>
              <a:t> Bildirisi ‘</a:t>
            </a:r>
            <a:r>
              <a:rPr lang="tr-TR" sz="2600" dirty="0" err="1">
                <a:latin typeface="Times New Roman" pitchFamily="18" charset="0"/>
                <a:cs typeface="Times New Roman" pitchFamily="18" charset="0"/>
              </a:rPr>
              <a:t>nden</a:t>
            </a:r>
            <a:r>
              <a:rPr lang="tr-TR" sz="2600" dirty="0">
                <a:latin typeface="Times New Roman" pitchFamily="18" charset="0"/>
                <a:cs typeface="Times New Roman" pitchFamily="18" charset="0"/>
              </a:rPr>
              <a:t> Birkaç Cümle:</a:t>
            </a:r>
          </a:p>
          <a:p>
            <a:r>
              <a:rPr lang="tr-TR" sz="2600" b="0" dirty="0">
                <a:latin typeface="Times New Roman" pitchFamily="18" charset="0"/>
                <a:cs typeface="Times New Roman" pitchFamily="18" charset="0"/>
              </a:rPr>
              <a:t>“Lisanın, edebiyatın ulûm-ı </a:t>
            </a:r>
            <a:r>
              <a:rPr lang="tr-TR" sz="2600" b="0" dirty="0" err="1">
                <a:latin typeface="Times New Roman" pitchFamily="18" charset="0"/>
                <a:cs typeface="Times New Roman" pitchFamily="18" charset="0"/>
              </a:rPr>
              <a:t>edebiyye</a:t>
            </a:r>
            <a:r>
              <a:rPr lang="tr-TR" sz="2600" b="0" dirty="0">
                <a:latin typeface="Times New Roman" pitchFamily="18" charset="0"/>
                <a:cs typeface="Times New Roman" pitchFamily="18" charset="0"/>
              </a:rPr>
              <a:t> ve </a:t>
            </a:r>
            <a:r>
              <a:rPr lang="tr-TR" sz="2600" b="0" dirty="0" err="1">
                <a:latin typeface="Times New Roman" pitchFamily="18" charset="0"/>
                <a:cs typeface="Times New Roman" pitchFamily="18" charset="0"/>
              </a:rPr>
              <a:t>içtimaiyyenin</a:t>
            </a:r>
            <a:r>
              <a:rPr lang="tr-TR" sz="2600" b="0" dirty="0">
                <a:latin typeface="Times New Roman" pitchFamily="18" charset="0"/>
                <a:cs typeface="Times New Roman" pitchFamily="18" charset="0"/>
              </a:rPr>
              <a:t> terakkisine hizmet etmek, şurada burada </a:t>
            </a:r>
            <a:r>
              <a:rPr lang="tr-TR" sz="2600" b="0" dirty="0" err="1">
                <a:latin typeface="Times New Roman" pitchFamily="18" charset="0"/>
                <a:cs typeface="Times New Roman" pitchFamily="18" charset="0"/>
              </a:rPr>
              <a:t>tenemmüv</a:t>
            </a:r>
            <a:r>
              <a:rPr lang="tr-TR" sz="2600" b="0" dirty="0">
                <a:latin typeface="Times New Roman" pitchFamily="18" charset="0"/>
                <a:cs typeface="Times New Roman" pitchFamily="18" charset="0"/>
              </a:rPr>
              <a:t> eden istidatları sinesinde cemederek ittihat ve içtimain hasıl edeceği kuvvetle tekemmüle, müsademe-i efkârın parlatacağı </a:t>
            </a:r>
            <a:r>
              <a:rPr lang="tr-TR" sz="2600" b="0" dirty="0" err="1">
                <a:latin typeface="Times New Roman" pitchFamily="18" charset="0"/>
                <a:cs typeface="Times New Roman" pitchFamily="18" charset="0"/>
              </a:rPr>
              <a:t>barika-yi</a:t>
            </a:r>
            <a:r>
              <a:rPr lang="tr-TR" sz="2600" b="0" dirty="0">
                <a:latin typeface="Times New Roman" pitchFamily="18" charset="0"/>
                <a:cs typeface="Times New Roman" pitchFamily="18" charset="0"/>
              </a:rPr>
              <a:t> </a:t>
            </a:r>
            <a:r>
              <a:rPr lang="tr-TR" sz="2600" b="0" dirty="0" err="1">
                <a:latin typeface="Times New Roman" pitchFamily="18" charset="0"/>
                <a:cs typeface="Times New Roman" pitchFamily="18" charset="0"/>
              </a:rPr>
              <a:t>hakikatla</a:t>
            </a:r>
            <a:r>
              <a:rPr lang="tr-TR" sz="2600" b="0" dirty="0">
                <a:latin typeface="Times New Roman" pitchFamily="18" charset="0"/>
                <a:cs typeface="Times New Roman" pitchFamily="18" charset="0"/>
              </a:rPr>
              <a:t> tenvir-i efkâra çalışmak: İşte </a:t>
            </a:r>
            <a:r>
              <a:rPr lang="tr-TR" sz="2600" b="0" dirty="0" err="1">
                <a:latin typeface="Times New Roman" pitchFamily="18" charset="0"/>
                <a:cs typeface="Times New Roman" pitchFamily="18" charset="0"/>
              </a:rPr>
              <a:t>Fecr</a:t>
            </a:r>
            <a:r>
              <a:rPr lang="tr-TR" sz="2600" b="0" dirty="0">
                <a:latin typeface="Times New Roman" pitchFamily="18" charset="0"/>
                <a:cs typeface="Times New Roman" pitchFamily="18" charset="0"/>
              </a:rPr>
              <a:t>-i </a:t>
            </a:r>
            <a:r>
              <a:rPr lang="tr-TR" sz="2600" b="0" dirty="0" err="1">
                <a:latin typeface="Times New Roman" pitchFamily="18" charset="0"/>
                <a:cs typeface="Times New Roman" pitchFamily="18" charset="0"/>
              </a:rPr>
              <a:t>Âtî’nin</a:t>
            </a:r>
            <a:r>
              <a:rPr lang="tr-TR" sz="2600" b="0" dirty="0">
                <a:latin typeface="Times New Roman" pitchFamily="18" charset="0"/>
                <a:cs typeface="Times New Roman" pitchFamily="18" charset="0"/>
              </a:rPr>
              <a:t> gaye-i azim ve meramı!”</a:t>
            </a:r>
          </a:p>
          <a:p>
            <a:r>
              <a:rPr lang="tr-TR" sz="2600" b="0" dirty="0">
                <a:latin typeface="Times New Roman" pitchFamily="18" charset="0"/>
                <a:cs typeface="Times New Roman" pitchFamily="18" charset="0"/>
              </a:rPr>
              <a:t> </a:t>
            </a:r>
          </a:p>
          <a:p>
            <a:r>
              <a:rPr lang="tr-TR" sz="2600" b="0" dirty="0">
                <a:latin typeface="Times New Roman" pitchFamily="18" charset="0"/>
                <a:cs typeface="Times New Roman" pitchFamily="18" charset="0"/>
              </a:rPr>
              <a:t>“Halkın seviye-i zevk-i edebîsinin </a:t>
            </a:r>
            <a:r>
              <a:rPr lang="tr-TR" sz="2600" b="0" dirty="0" err="1">
                <a:latin typeface="Times New Roman" pitchFamily="18" charset="0"/>
                <a:cs typeface="Times New Roman" pitchFamily="18" charset="0"/>
              </a:rPr>
              <a:t>ilâsına</a:t>
            </a:r>
            <a:r>
              <a:rPr lang="tr-TR" sz="2600" b="0" dirty="0">
                <a:latin typeface="Times New Roman" pitchFamily="18" charset="0"/>
                <a:cs typeface="Times New Roman" pitchFamily="18" charset="0"/>
              </a:rPr>
              <a:t>, hususi malûmatının tevsiine çalışmak, memalik-i </a:t>
            </a:r>
            <a:r>
              <a:rPr lang="tr-TR" sz="2600" b="0" dirty="0" err="1">
                <a:latin typeface="Times New Roman" pitchFamily="18" charset="0"/>
                <a:cs typeface="Times New Roman" pitchFamily="18" charset="0"/>
              </a:rPr>
              <a:t>garbiyedeki</a:t>
            </a:r>
            <a:r>
              <a:rPr lang="tr-TR" sz="2600" b="0" dirty="0">
                <a:latin typeface="Times New Roman" pitchFamily="18" charset="0"/>
                <a:cs typeface="Times New Roman" pitchFamily="18" charset="0"/>
              </a:rPr>
              <a:t> </a:t>
            </a:r>
            <a:r>
              <a:rPr lang="tr-TR" sz="2600" b="0" dirty="0" err="1">
                <a:latin typeface="Times New Roman" pitchFamily="18" charset="0"/>
                <a:cs typeface="Times New Roman" pitchFamily="18" charset="0"/>
              </a:rPr>
              <a:t>müessesat</a:t>
            </a:r>
            <a:r>
              <a:rPr lang="tr-TR" sz="2600" b="0" dirty="0">
                <a:latin typeface="Times New Roman" pitchFamily="18" charset="0"/>
                <a:cs typeface="Times New Roman" pitchFamily="18" charset="0"/>
              </a:rPr>
              <a:t>-ı mümasile ile tesis-i </a:t>
            </a:r>
            <a:r>
              <a:rPr lang="tr-TR" sz="2600" b="0" dirty="0" err="1">
                <a:latin typeface="Times New Roman" pitchFamily="18" charset="0"/>
                <a:cs typeface="Times New Roman" pitchFamily="18" charset="0"/>
              </a:rPr>
              <a:t>revabıt</a:t>
            </a:r>
            <a:r>
              <a:rPr lang="tr-TR" sz="2600" b="0" dirty="0">
                <a:latin typeface="Times New Roman" pitchFamily="18" charset="0"/>
                <a:cs typeface="Times New Roman" pitchFamily="18" charset="0"/>
              </a:rPr>
              <a:t> ve </a:t>
            </a:r>
            <a:r>
              <a:rPr lang="tr-TR" sz="2600" b="0" dirty="0" err="1">
                <a:latin typeface="Times New Roman" pitchFamily="18" charset="0"/>
                <a:cs typeface="Times New Roman" pitchFamily="18" charset="0"/>
              </a:rPr>
              <a:t>münesebat</a:t>
            </a:r>
            <a:r>
              <a:rPr lang="tr-TR" sz="2600" b="0" dirty="0">
                <a:latin typeface="Times New Roman" pitchFamily="18" charset="0"/>
                <a:cs typeface="Times New Roman" pitchFamily="18" charset="0"/>
              </a:rPr>
              <a:t> ederek memleketimizin </a:t>
            </a:r>
            <a:r>
              <a:rPr lang="tr-TR" sz="2600" b="0" dirty="0" err="1">
                <a:latin typeface="Times New Roman" pitchFamily="18" charset="0"/>
                <a:cs typeface="Times New Roman" pitchFamily="18" charset="0"/>
              </a:rPr>
              <a:t>tenevvüat</a:t>
            </a:r>
            <a:r>
              <a:rPr lang="tr-TR" sz="2600" b="0" dirty="0">
                <a:latin typeface="Times New Roman" pitchFamily="18" charset="0"/>
                <a:cs typeface="Times New Roman" pitchFamily="18" charset="0"/>
              </a:rPr>
              <a:t>-ı </a:t>
            </a:r>
            <a:r>
              <a:rPr lang="tr-TR" sz="2600" b="0" dirty="0" err="1">
                <a:latin typeface="Times New Roman" pitchFamily="18" charset="0"/>
                <a:cs typeface="Times New Roman" pitchFamily="18" charset="0"/>
              </a:rPr>
              <a:t>edebiyyesini</a:t>
            </a:r>
            <a:r>
              <a:rPr lang="tr-TR" sz="2600" b="0" dirty="0">
                <a:latin typeface="Times New Roman" pitchFamily="18" charset="0"/>
                <a:cs typeface="Times New Roman" pitchFamily="18" charset="0"/>
              </a:rPr>
              <a:t> garba, garbın </a:t>
            </a:r>
            <a:r>
              <a:rPr lang="tr-TR" sz="2600" b="0" dirty="0" err="1">
                <a:latin typeface="Times New Roman" pitchFamily="18" charset="0"/>
                <a:cs typeface="Times New Roman" pitchFamily="18" charset="0"/>
              </a:rPr>
              <a:t>envarını</a:t>
            </a:r>
            <a:r>
              <a:rPr lang="tr-TR" sz="2600" b="0" dirty="0">
                <a:latin typeface="Times New Roman" pitchFamily="18" charset="0"/>
                <a:cs typeface="Times New Roman" pitchFamily="18" charset="0"/>
              </a:rPr>
              <a:t> </a:t>
            </a:r>
            <a:r>
              <a:rPr lang="tr-TR" sz="2600" b="0" dirty="0" err="1">
                <a:latin typeface="Times New Roman" pitchFamily="18" charset="0"/>
                <a:cs typeface="Times New Roman" pitchFamily="18" charset="0"/>
              </a:rPr>
              <a:t>âfâk</a:t>
            </a:r>
            <a:r>
              <a:rPr lang="tr-TR" sz="2600" b="0" dirty="0">
                <a:latin typeface="Times New Roman" pitchFamily="18" charset="0"/>
                <a:cs typeface="Times New Roman" pitchFamily="18" charset="0"/>
              </a:rPr>
              <a:t>-ı şarka nakledecek metin ve ulvî bir nakil vazifesini görmek, </a:t>
            </a:r>
            <a:r>
              <a:rPr lang="tr-TR" sz="2600" b="0" dirty="0" err="1">
                <a:latin typeface="Times New Roman" pitchFamily="18" charset="0"/>
                <a:cs typeface="Times New Roman" pitchFamily="18" charset="0"/>
              </a:rPr>
              <a:t>Fecr</a:t>
            </a:r>
            <a:r>
              <a:rPr lang="tr-TR" sz="2600" b="0" dirty="0">
                <a:latin typeface="Times New Roman" pitchFamily="18" charset="0"/>
                <a:cs typeface="Times New Roman" pitchFamily="18" charset="0"/>
              </a:rPr>
              <a:t>-i </a:t>
            </a:r>
            <a:r>
              <a:rPr lang="tr-TR" sz="2600" b="0" dirty="0" err="1">
                <a:latin typeface="Times New Roman" pitchFamily="18" charset="0"/>
                <a:cs typeface="Times New Roman" pitchFamily="18" charset="0"/>
              </a:rPr>
              <a:t>Âtî’nin</a:t>
            </a:r>
            <a:r>
              <a:rPr lang="tr-TR" sz="2600" b="0" dirty="0">
                <a:latin typeface="Times New Roman" pitchFamily="18" charset="0"/>
                <a:cs typeface="Times New Roman" pitchFamily="18" charset="0"/>
              </a:rPr>
              <a:t> cümle-i </a:t>
            </a:r>
            <a:r>
              <a:rPr lang="tr-TR" sz="2600" b="0" dirty="0" err="1">
                <a:latin typeface="Times New Roman" pitchFamily="18" charset="0"/>
                <a:cs typeface="Times New Roman" pitchFamily="18" charset="0"/>
              </a:rPr>
              <a:t>âmâlindedir</a:t>
            </a:r>
            <a:r>
              <a:rPr lang="tr-TR" sz="2600" b="0" dirty="0">
                <a:latin typeface="Times New Roman" pitchFamily="18" charset="0"/>
                <a:cs typeface="Times New Roman" pitchFamily="18" charset="0"/>
              </a:rPr>
              <a:t>.”</a:t>
            </a:r>
          </a:p>
        </p:txBody>
      </p:sp>
    </p:spTree>
    <p:extLst>
      <p:ext uri="{BB962C8B-B14F-4D97-AF65-F5344CB8AC3E}">
        <p14:creationId xmlns:p14="http://schemas.microsoft.com/office/powerpoint/2010/main" val="2266960502"/>
      </p:ext>
    </p:extLst>
  </p:cSld>
  <p:clrMapOvr>
    <a:masterClrMapping/>
  </p:clrMapOvr>
  <p:transition spd="med">
    <p:checke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08720"/>
            <a:ext cx="8424936" cy="5788650"/>
          </a:xfrm>
        </p:spPr>
        <p:txBody>
          <a:bodyPr>
            <a:noAutofit/>
          </a:bodyPr>
          <a:lstStyle/>
          <a:p>
            <a:pPr marL="0" indent="0">
              <a:buNone/>
            </a:pPr>
            <a:r>
              <a:rPr lang="tr-TR" sz="2800" b="1" dirty="0">
                <a:solidFill>
                  <a:srgbClr val="0000FF"/>
                </a:solidFill>
                <a:latin typeface="+mj-lt"/>
              </a:rPr>
              <a:t>Tiyatro:</a:t>
            </a:r>
          </a:p>
          <a:p>
            <a:r>
              <a:rPr lang="tr-TR" sz="2800" b="1" dirty="0">
                <a:latin typeface="+mj-lt"/>
              </a:rPr>
              <a:t>Baykuş (aruzla, 1916),</a:t>
            </a:r>
          </a:p>
          <a:p>
            <a:r>
              <a:rPr lang="tr-TR" sz="2800" b="1" dirty="0">
                <a:latin typeface="+mj-lt"/>
              </a:rPr>
              <a:t>İlk Şair (aruzla, 1923),</a:t>
            </a:r>
          </a:p>
          <a:p>
            <a:r>
              <a:rPr lang="tr-TR" sz="2800" b="1" dirty="0">
                <a:latin typeface="+mj-lt"/>
              </a:rPr>
              <a:t>Sönen Kandiller (heceyle, 1926),</a:t>
            </a:r>
          </a:p>
          <a:p>
            <a:r>
              <a:rPr lang="tr-TR" sz="2800" b="1" dirty="0">
                <a:latin typeface="+mj-lt"/>
              </a:rPr>
              <a:t>Nedim (heceyle, 1932),</a:t>
            </a:r>
          </a:p>
          <a:p>
            <a:r>
              <a:rPr lang="tr-TR" sz="2800" b="1" dirty="0">
                <a:latin typeface="+mj-lt"/>
              </a:rPr>
              <a:t>On Yılın Destanı (heceyle, 1933),</a:t>
            </a:r>
          </a:p>
          <a:p>
            <a:r>
              <a:rPr lang="tr-TR" sz="2800" b="1" dirty="0">
                <a:latin typeface="+mj-lt"/>
              </a:rPr>
              <a:t>Hayalet (heceyle, 1936),</a:t>
            </a:r>
          </a:p>
          <a:p>
            <a:r>
              <a:rPr lang="tr-TR" sz="2800" b="1" dirty="0">
                <a:latin typeface="+mj-lt"/>
              </a:rPr>
              <a:t>Ali Baba yahut </a:t>
            </a:r>
            <a:r>
              <a:rPr lang="tr-TR" sz="2800" b="1" dirty="0" err="1">
                <a:latin typeface="+mj-lt"/>
              </a:rPr>
              <a:t>Kırkharamiler</a:t>
            </a:r>
            <a:r>
              <a:rPr lang="tr-TR" sz="2800" b="1" dirty="0">
                <a:latin typeface="+mj-lt"/>
              </a:rPr>
              <a:t> (1936),</a:t>
            </a:r>
          </a:p>
          <a:p>
            <a:r>
              <a:rPr lang="tr-TR" sz="2800" b="1" dirty="0">
                <a:latin typeface="+mj-lt"/>
              </a:rPr>
              <a:t>Fatma'nın Dileği (1938),</a:t>
            </a:r>
          </a:p>
          <a:p>
            <a:r>
              <a:rPr lang="tr-TR" sz="2800" b="1" dirty="0">
                <a:latin typeface="+mj-lt"/>
              </a:rPr>
              <a:t>Bir Dolaptır Dönüyor (heceyle, oynanmadı, 1958),</a:t>
            </a:r>
          </a:p>
          <a:p>
            <a:r>
              <a:rPr lang="tr-TR" sz="2800" b="1" dirty="0">
                <a:latin typeface="+mj-lt"/>
              </a:rPr>
              <a:t>İki Yanda (</a:t>
            </a:r>
            <a:r>
              <a:rPr lang="tr-TR" sz="2800" b="1" dirty="0" err="1">
                <a:latin typeface="+mj-lt"/>
              </a:rPr>
              <a:t>psiko</a:t>
            </a:r>
            <a:r>
              <a:rPr lang="tr-TR" sz="2800" b="1" dirty="0">
                <a:latin typeface="+mj-lt"/>
              </a:rPr>
              <a:t>-fantastik oyun, 1970).</a:t>
            </a:r>
          </a:p>
        </p:txBody>
      </p:sp>
    </p:spTree>
    <p:extLst>
      <p:ext uri="{BB962C8B-B14F-4D97-AF65-F5344CB8AC3E}">
        <p14:creationId xmlns:p14="http://schemas.microsoft.com/office/powerpoint/2010/main" val="6362947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08720"/>
            <a:ext cx="8424936" cy="5788650"/>
          </a:xfrm>
        </p:spPr>
        <p:txBody>
          <a:bodyPr>
            <a:noAutofit/>
          </a:bodyPr>
          <a:lstStyle/>
          <a:p>
            <a:pPr marL="0" indent="0">
              <a:buNone/>
            </a:pPr>
            <a:r>
              <a:rPr lang="tr-TR" sz="2800" b="1" dirty="0">
                <a:solidFill>
                  <a:srgbClr val="0000FF"/>
                </a:solidFill>
                <a:latin typeface="+mj-lt"/>
              </a:rPr>
              <a:t>Roman:</a:t>
            </a:r>
          </a:p>
          <a:p>
            <a:r>
              <a:rPr lang="tr-TR" sz="2800" b="1" dirty="0">
                <a:latin typeface="+mj-lt"/>
              </a:rPr>
              <a:t>Sulara Giden Köprü (1939)</a:t>
            </a:r>
          </a:p>
          <a:p>
            <a:r>
              <a:rPr lang="tr-TR" sz="2800" b="1" dirty="0">
                <a:latin typeface="+mj-lt"/>
              </a:rPr>
              <a:t>Âşıklar Yolunun Yolcuları (1939</a:t>
            </a:r>
            <a:r>
              <a:rPr lang="tr-TR" sz="2800" b="1" dirty="0" smtClean="0">
                <a:latin typeface="+mj-lt"/>
              </a:rPr>
              <a:t>)</a:t>
            </a:r>
          </a:p>
          <a:p>
            <a:pPr marL="0" indent="0">
              <a:buNone/>
            </a:pPr>
            <a:endParaRPr lang="tr-TR" sz="2800" b="1" dirty="0">
              <a:latin typeface="+mj-lt"/>
            </a:endParaRPr>
          </a:p>
          <a:p>
            <a:pPr marL="0" indent="0">
              <a:buNone/>
            </a:pPr>
            <a:r>
              <a:rPr lang="tr-TR" sz="2800" b="1" dirty="0">
                <a:solidFill>
                  <a:srgbClr val="0000FF"/>
                </a:solidFill>
                <a:latin typeface="+mj-lt"/>
              </a:rPr>
              <a:t>Hatıra (Anı):</a:t>
            </a:r>
          </a:p>
          <a:p>
            <a:r>
              <a:rPr lang="tr-TR" sz="2800" b="1" dirty="0">
                <a:latin typeface="+mj-lt"/>
              </a:rPr>
              <a:t>Edebiyatçılar Geçiyor (1939, genişletilmiş 2. basım 1967, daha da genişletilerek Edebiyatçılar Çevremde adıyla 1970),</a:t>
            </a:r>
          </a:p>
          <a:p>
            <a:r>
              <a:rPr lang="tr-TR" sz="2800" b="1" dirty="0">
                <a:latin typeface="+mj-lt"/>
              </a:rPr>
              <a:t>Darülbedayi Devrinin Eski Günleri (1964)</a:t>
            </a:r>
          </a:p>
          <a:p>
            <a:r>
              <a:rPr lang="tr-TR" sz="2800" b="1" dirty="0">
                <a:latin typeface="+mj-lt"/>
              </a:rPr>
              <a:t>Eski İstanbul Ramazanları (1968)</a:t>
            </a:r>
          </a:p>
          <a:p>
            <a:pPr marL="0" indent="0">
              <a:buNone/>
            </a:pPr>
            <a:endParaRPr lang="tr-TR" sz="2800" b="1" dirty="0"/>
          </a:p>
        </p:txBody>
      </p:sp>
    </p:spTree>
    <p:extLst>
      <p:ext uri="{BB962C8B-B14F-4D97-AF65-F5344CB8AC3E}">
        <p14:creationId xmlns:p14="http://schemas.microsoft.com/office/powerpoint/2010/main" val="29445880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Başlık"/>
          <p:cNvSpPr>
            <a:spLocks noGrp="1"/>
          </p:cNvSpPr>
          <p:nvPr>
            <p:ph type="title"/>
          </p:nvPr>
        </p:nvSpPr>
        <p:spPr>
          <a:xfrm>
            <a:off x="1602744" y="634702"/>
            <a:ext cx="4752975" cy="1149350"/>
          </a:xfrm>
        </p:spPr>
        <p:txBody>
          <a:bodyPr>
            <a:normAutofit/>
          </a:bodyPr>
          <a:lstStyle/>
          <a:p>
            <a:pPr algn="ctr"/>
            <a:r>
              <a:rPr lang="tr-TR" sz="2400" b="1" dirty="0" smtClean="0">
                <a:solidFill>
                  <a:schemeClr val="tx1"/>
                </a:solidFill>
              </a:rPr>
              <a:t>SALAHADDİN ÜNİVERSİTESİ   </a:t>
            </a:r>
            <a:br>
              <a:rPr lang="tr-TR" sz="2400" b="1" dirty="0" smtClean="0">
                <a:solidFill>
                  <a:schemeClr val="tx1"/>
                </a:solidFill>
              </a:rPr>
            </a:br>
            <a:r>
              <a:rPr lang="tr-TR" sz="2400" b="1" dirty="0" smtClean="0">
                <a:solidFill>
                  <a:schemeClr val="tx1"/>
                </a:solidFill>
              </a:rPr>
              <a:t>DİLLER FAKÜLTESİ</a:t>
            </a:r>
            <a:br>
              <a:rPr lang="tr-TR" sz="2400" b="1" dirty="0" smtClean="0">
                <a:solidFill>
                  <a:schemeClr val="tx1"/>
                </a:solidFill>
              </a:rPr>
            </a:br>
            <a:r>
              <a:rPr lang="tr-TR" sz="2400" b="1" dirty="0" smtClean="0">
                <a:solidFill>
                  <a:schemeClr val="tx1"/>
                </a:solidFill>
              </a:rPr>
              <a:t>TÜRK DİLİ VE EDEBİYATI BÖLÜMÜ</a:t>
            </a:r>
            <a:endParaRPr lang="en-US" sz="2400" dirty="0" smtClean="0"/>
          </a:p>
        </p:txBody>
      </p:sp>
      <p:sp>
        <p:nvSpPr>
          <p:cNvPr id="5122" name="2 İçerik Yer Tutucusu"/>
          <p:cNvSpPr>
            <a:spLocks noGrp="1"/>
          </p:cNvSpPr>
          <p:nvPr>
            <p:ph idx="1"/>
          </p:nvPr>
        </p:nvSpPr>
        <p:spPr>
          <a:xfrm>
            <a:off x="611560" y="2636912"/>
            <a:ext cx="8290942" cy="3383880"/>
          </a:xfrm>
        </p:spPr>
        <p:txBody>
          <a:bodyPr>
            <a:normAutofit fontScale="92500" lnSpcReduction="20000"/>
          </a:bodyPr>
          <a:lstStyle/>
          <a:p>
            <a:pPr algn="ctr">
              <a:spcBef>
                <a:spcPct val="0"/>
              </a:spcBef>
              <a:buFont typeface="Wingdings 2" pitchFamily="18" charset="2"/>
              <a:buNone/>
            </a:pPr>
            <a:r>
              <a:rPr lang="tr-TR" sz="5400" b="1" dirty="0" smtClean="0">
                <a:solidFill>
                  <a:srgbClr val="FF0000"/>
                </a:solidFill>
                <a:latin typeface="+mj-lt"/>
              </a:rPr>
              <a:t>YENİ TÜRK EDEBİYATI</a:t>
            </a:r>
          </a:p>
          <a:p>
            <a:pPr algn="ctr">
              <a:buFont typeface="Wingdings 2" pitchFamily="18" charset="2"/>
              <a:buNone/>
            </a:pPr>
            <a:endParaRPr lang="tr-TR" sz="2800" b="1" dirty="0" smtClean="0">
              <a:solidFill>
                <a:srgbClr val="0000FF"/>
              </a:solidFill>
              <a:latin typeface="+mj-lt"/>
            </a:endParaRPr>
          </a:p>
          <a:p>
            <a:pPr algn="ctr">
              <a:buFont typeface="Wingdings 2" pitchFamily="18" charset="2"/>
              <a:buNone/>
            </a:pPr>
            <a:endParaRPr lang="tr-TR" sz="2800" b="1" dirty="0" smtClean="0">
              <a:solidFill>
                <a:srgbClr val="0000FF"/>
              </a:solidFill>
              <a:latin typeface="+mj-lt"/>
            </a:endParaRPr>
          </a:p>
          <a:p>
            <a:pPr algn="ctr">
              <a:buNone/>
            </a:pPr>
            <a:r>
              <a:rPr lang="tr-TR" sz="3000" b="1" dirty="0" smtClean="0">
                <a:solidFill>
                  <a:srgbClr val="0000FF"/>
                </a:solidFill>
                <a:latin typeface="+mj-lt"/>
              </a:rPr>
              <a:t>-</a:t>
            </a:r>
            <a:r>
              <a:rPr lang="tr-TR" sz="3200" b="1" dirty="0" smtClean="0">
                <a:solidFill>
                  <a:srgbClr val="0000FF"/>
                </a:solidFill>
                <a:latin typeface="+mj-lt"/>
              </a:rPr>
              <a:t>BEŞ HECECİLER-</a:t>
            </a:r>
            <a:endParaRPr lang="tr-TR" sz="3200" b="1" dirty="0">
              <a:solidFill>
                <a:srgbClr val="0000FF"/>
              </a:solidFill>
              <a:latin typeface="+mj-lt"/>
            </a:endParaRPr>
          </a:p>
          <a:p>
            <a:pPr algn="ctr">
              <a:buNone/>
            </a:pPr>
            <a:endParaRPr lang="tr-TR" sz="3000" b="1" dirty="0">
              <a:solidFill>
                <a:srgbClr val="0000FF"/>
              </a:solidFill>
              <a:latin typeface="+mj-lt"/>
            </a:endParaRPr>
          </a:p>
          <a:p>
            <a:pPr algn="ctr">
              <a:buFont typeface="Wingdings 2" pitchFamily="18" charset="2"/>
              <a:buNone/>
            </a:pPr>
            <a:endParaRPr lang="tr-TR" sz="2800" b="1" dirty="0" smtClean="0">
              <a:latin typeface="+mj-lt"/>
            </a:endParaRPr>
          </a:p>
          <a:p>
            <a:pPr algn="ctr">
              <a:buFont typeface="Wingdings 2" pitchFamily="18" charset="2"/>
              <a:buNone/>
            </a:pPr>
            <a:r>
              <a:rPr lang="tr-TR" sz="2800" b="1" dirty="0" smtClean="0">
                <a:solidFill>
                  <a:srgbClr val="1BAC14"/>
                </a:solidFill>
                <a:latin typeface="+mj-lt"/>
              </a:rPr>
              <a:t>DR. ERSAN HAŞİM ALSAKİ</a:t>
            </a:r>
            <a:endParaRPr lang="en-US" sz="2800" b="1" dirty="0" smtClean="0">
              <a:solidFill>
                <a:srgbClr val="1BAC14"/>
              </a:solidFill>
              <a:latin typeface="+mj-lt"/>
            </a:endParaRPr>
          </a:p>
        </p:txBody>
      </p:sp>
      <p:sp>
        <p:nvSpPr>
          <p:cNvPr id="5124" name="Picture 4"/>
          <p:cNvSpPr>
            <a:spLocks noChangeAspect="1" noChangeArrowheads="1"/>
          </p:cNvSpPr>
          <p:nvPr/>
        </p:nvSpPr>
        <p:spPr bwMode="auto">
          <a:xfrm>
            <a:off x="6372225" y="692150"/>
            <a:ext cx="22479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713" y="429915"/>
            <a:ext cx="16716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339366"/>
      </p:ext>
    </p:extLst>
  </p:cSld>
  <p:clrMapOvr>
    <a:masterClrMapping/>
  </p:clrMapOvr>
  <mc:AlternateContent xmlns:mc="http://schemas.openxmlformats.org/markup-compatibility/2006" xmlns:p14="http://schemas.microsoft.com/office/powerpoint/2010/main">
    <mc:Choice Requires="p14">
      <p:transition spd="slow" p14:dur="10500" advTm="602000"/>
    </mc:Choice>
    <mc:Fallback xmlns="">
      <p:transition spd="slow" advTm="60200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8760" y="1484784"/>
            <a:ext cx="8075240" cy="4389120"/>
          </a:xfrm>
        </p:spPr>
        <p:txBody>
          <a:bodyPr>
            <a:normAutofit/>
          </a:bodyPr>
          <a:lstStyle/>
          <a:p>
            <a:pPr marL="0" indent="0">
              <a:buNone/>
            </a:pPr>
            <a:endParaRPr lang="tr-TR" sz="2800" b="1" dirty="0">
              <a:solidFill>
                <a:srgbClr val="FF0000"/>
              </a:solidFill>
              <a:latin typeface="+mj-lt"/>
            </a:endParaRPr>
          </a:p>
          <a:p>
            <a:pPr lvl="0"/>
            <a:r>
              <a:rPr lang="tr-TR" sz="2800" b="1" dirty="0">
                <a:latin typeface="+mj-lt"/>
              </a:rPr>
              <a:t>Orhan Seyfi Orhon (1890-1972),</a:t>
            </a:r>
          </a:p>
          <a:p>
            <a:pPr lvl="0"/>
            <a:r>
              <a:rPr lang="tr-TR" sz="2800" b="1" dirty="0">
                <a:latin typeface="+mj-lt"/>
              </a:rPr>
              <a:t>Halit Fahri </a:t>
            </a:r>
            <a:r>
              <a:rPr lang="tr-TR" sz="2800" b="1" dirty="0" err="1">
                <a:latin typeface="+mj-lt"/>
              </a:rPr>
              <a:t>Ozansoy</a:t>
            </a:r>
            <a:r>
              <a:rPr lang="tr-TR" sz="2800" b="1" dirty="0">
                <a:latin typeface="+mj-lt"/>
              </a:rPr>
              <a:t> (1891-1971),</a:t>
            </a:r>
          </a:p>
          <a:p>
            <a:pPr lvl="0"/>
            <a:r>
              <a:rPr lang="tr-TR" sz="2800" b="1" dirty="0">
                <a:latin typeface="+mj-lt"/>
              </a:rPr>
              <a:t>Enis Behiç </a:t>
            </a:r>
            <a:r>
              <a:rPr lang="tr-TR" sz="2800" b="1" dirty="0" err="1">
                <a:latin typeface="+mj-lt"/>
              </a:rPr>
              <a:t>Koryürek</a:t>
            </a:r>
            <a:r>
              <a:rPr lang="tr-TR" sz="2800" b="1" dirty="0">
                <a:latin typeface="+mj-lt"/>
              </a:rPr>
              <a:t> (</a:t>
            </a:r>
            <a:r>
              <a:rPr lang="tr-TR" sz="2800" b="1" dirty="0" smtClean="0">
                <a:latin typeface="+mj-lt"/>
              </a:rPr>
              <a:t>1891-1949</a:t>
            </a:r>
            <a:r>
              <a:rPr lang="tr-TR" sz="2800" b="1" dirty="0">
                <a:latin typeface="+mj-lt"/>
              </a:rPr>
              <a:t>),</a:t>
            </a:r>
          </a:p>
          <a:p>
            <a:pPr lvl="0"/>
            <a:r>
              <a:rPr lang="tr-TR" sz="2800" b="1" dirty="0">
                <a:latin typeface="+mj-lt"/>
              </a:rPr>
              <a:t>Yusuf Ziya Ortaç (1895-1967),</a:t>
            </a:r>
          </a:p>
          <a:p>
            <a:pPr lvl="0"/>
            <a:r>
              <a:rPr lang="tr-TR" sz="2800" b="1" dirty="0">
                <a:latin typeface="+mj-lt"/>
              </a:rPr>
              <a:t>Faruk Nafiz Çamlıbel (1898-1973).</a:t>
            </a:r>
          </a:p>
          <a:p>
            <a:pPr marL="0" indent="0">
              <a:buNone/>
            </a:pPr>
            <a:endParaRPr lang="tr-TR" sz="2800" b="1" dirty="0">
              <a:latin typeface="+mj-lt"/>
            </a:endParaRPr>
          </a:p>
        </p:txBody>
      </p:sp>
    </p:spTree>
    <p:extLst>
      <p:ext uri="{BB962C8B-B14F-4D97-AF65-F5344CB8AC3E}">
        <p14:creationId xmlns:p14="http://schemas.microsoft.com/office/powerpoint/2010/main" val="27731963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708688"/>
          </a:xfrm>
        </p:spPr>
        <p:txBody>
          <a:bodyPr>
            <a:noAutofit/>
          </a:bodyPr>
          <a:lstStyle/>
          <a:p>
            <a:pPr algn="ctr"/>
            <a:r>
              <a:rPr lang="tr-TR" sz="3600" b="1" dirty="0">
                <a:solidFill>
                  <a:srgbClr val="FF0000"/>
                </a:solidFill>
              </a:rPr>
              <a:t>ENİS BEHİÇ KORYÜREK (</a:t>
            </a:r>
            <a:r>
              <a:rPr lang="tr-TR" sz="3600" b="1" dirty="0" smtClean="0">
                <a:solidFill>
                  <a:srgbClr val="FF0000"/>
                </a:solidFill>
              </a:rPr>
              <a:t>1891-1949)</a:t>
            </a:r>
            <a:endParaRPr lang="tr-TR" sz="3600" dirty="0">
              <a:solidFill>
                <a:srgbClr val="FF0000"/>
              </a:solidFill>
            </a:endParaRPr>
          </a:p>
        </p:txBody>
      </p:sp>
      <p:sp>
        <p:nvSpPr>
          <p:cNvPr id="3" name="İçerik Yer Tutucusu 2"/>
          <p:cNvSpPr>
            <a:spLocks noGrp="1"/>
          </p:cNvSpPr>
          <p:nvPr>
            <p:ph idx="1"/>
          </p:nvPr>
        </p:nvSpPr>
        <p:spPr/>
        <p:txBody>
          <a:bodyPr/>
          <a:lstStyle/>
          <a:p>
            <a:pPr lvl="0"/>
            <a:r>
              <a:rPr lang="tr-TR" sz="2800" b="1" dirty="0">
                <a:latin typeface="+mj-lt"/>
              </a:rPr>
              <a:t>İlk şiirlerini Servet-i </a:t>
            </a:r>
            <a:r>
              <a:rPr lang="tr-TR" sz="2800" b="1" dirty="0" err="1">
                <a:latin typeface="+mj-lt"/>
              </a:rPr>
              <a:t>Fünun</a:t>
            </a:r>
            <a:r>
              <a:rPr lang="tr-TR" sz="2800" b="1" dirty="0">
                <a:latin typeface="+mj-lt"/>
              </a:rPr>
              <a:t> etkisinde yazdı.</a:t>
            </a:r>
          </a:p>
          <a:p>
            <a:pPr lvl="0"/>
            <a:r>
              <a:rPr lang="tr-TR" sz="2800" b="1" dirty="0" smtClean="0">
                <a:latin typeface="+mj-lt"/>
              </a:rPr>
              <a:t>Daha çok </a:t>
            </a:r>
            <a:r>
              <a:rPr lang="tr-TR" sz="2800" b="1" dirty="0">
                <a:latin typeface="+mj-lt"/>
              </a:rPr>
              <a:t>aruz </a:t>
            </a:r>
            <a:r>
              <a:rPr lang="tr-TR" sz="2800" b="1" dirty="0" smtClean="0">
                <a:latin typeface="+mj-lt"/>
              </a:rPr>
              <a:t>veznini kullanmıştır.</a:t>
            </a:r>
            <a:endParaRPr lang="tr-TR" sz="2800" b="1" dirty="0">
              <a:latin typeface="+mj-lt"/>
            </a:endParaRPr>
          </a:p>
          <a:p>
            <a:pPr lvl="0"/>
            <a:r>
              <a:rPr lang="tr-TR" sz="2800" b="1" dirty="0">
                <a:latin typeface="+mj-lt"/>
              </a:rPr>
              <a:t>Hece ile yazdığı ilk şiirlerinde aşk duygularına yer vermekle beraber, daha sonra kurtuluş savaşı yıllarında milli duyguları ve tarihi kahramanlıkları işleyen heyecan yüklü epik şiirler yazmıştır.</a:t>
            </a:r>
          </a:p>
          <a:p>
            <a:endParaRPr lang="tr-TR" b="1" dirty="0"/>
          </a:p>
        </p:txBody>
      </p:sp>
    </p:spTree>
    <p:extLst>
      <p:ext uri="{BB962C8B-B14F-4D97-AF65-F5344CB8AC3E}">
        <p14:creationId xmlns:p14="http://schemas.microsoft.com/office/powerpoint/2010/main" val="180364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708688"/>
          </a:xfrm>
        </p:spPr>
        <p:txBody>
          <a:bodyPr>
            <a:noAutofit/>
          </a:bodyPr>
          <a:lstStyle/>
          <a:p>
            <a:pPr algn="ctr"/>
            <a:r>
              <a:rPr lang="tr-TR" sz="3600" b="1" dirty="0" smtClean="0">
                <a:solidFill>
                  <a:srgbClr val="FF0000"/>
                </a:solidFill>
              </a:rPr>
              <a:t>EPİK ŞİİR</a:t>
            </a:r>
            <a:endParaRPr lang="tr-TR" sz="3600" dirty="0">
              <a:solidFill>
                <a:srgbClr val="FF0000"/>
              </a:solidFill>
            </a:endParaRPr>
          </a:p>
        </p:txBody>
      </p:sp>
      <p:sp>
        <p:nvSpPr>
          <p:cNvPr id="3" name="İçerik Yer Tutucusu 2"/>
          <p:cNvSpPr>
            <a:spLocks noGrp="1"/>
          </p:cNvSpPr>
          <p:nvPr>
            <p:ph idx="1"/>
          </p:nvPr>
        </p:nvSpPr>
        <p:spPr>
          <a:xfrm>
            <a:off x="323528" y="1935480"/>
            <a:ext cx="8363272" cy="4389120"/>
          </a:xfrm>
        </p:spPr>
        <p:txBody>
          <a:bodyPr>
            <a:normAutofit fontScale="92500" lnSpcReduction="20000"/>
          </a:bodyPr>
          <a:lstStyle/>
          <a:p>
            <a:pPr marL="0" indent="0">
              <a:buNone/>
            </a:pPr>
            <a:r>
              <a:rPr lang="en-US" sz="3000" dirty="0" err="1" smtClean="0">
                <a:latin typeface="+mj-lt"/>
              </a:rPr>
              <a:t>Kahramanlık</a:t>
            </a:r>
            <a:r>
              <a:rPr lang="en-US" sz="3000" dirty="0" smtClean="0">
                <a:latin typeface="+mj-lt"/>
              </a:rPr>
              <a:t> </a:t>
            </a:r>
            <a:r>
              <a:rPr lang="en-US" sz="3000" dirty="0" err="1">
                <a:latin typeface="+mj-lt"/>
              </a:rPr>
              <a:t>duygusunu</a:t>
            </a:r>
            <a:r>
              <a:rPr lang="en-US" sz="3000" dirty="0">
                <a:latin typeface="+mj-lt"/>
              </a:rPr>
              <a:t> </a:t>
            </a:r>
            <a:r>
              <a:rPr lang="en-US" sz="3000" dirty="0" err="1">
                <a:latin typeface="+mj-lt"/>
              </a:rPr>
              <a:t>ön</a:t>
            </a:r>
            <a:r>
              <a:rPr lang="en-US" sz="3000" dirty="0">
                <a:latin typeface="+mj-lt"/>
              </a:rPr>
              <a:t> </a:t>
            </a:r>
            <a:r>
              <a:rPr lang="en-US" sz="3000" dirty="0" err="1">
                <a:latin typeface="+mj-lt"/>
              </a:rPr>
              <a:t>plana</a:t>
            </a:r>
            <a:r>
              <a:rPr lang="en-US" sz="3000" dirty="0">
                <a:latin typeface="+mj-lt"/>
              </a:rPr>
              <a:t> </a:t>
            </a:r>
            <a:r>
              <a:rPr lang="en-US" sz="3000" dirty="0" err="1">
                <a:latin typeface="+mj-lt"/>
              </a:rPr>
              <a:t>çıkaran</a:t>
            </a:r>
            <a:r>
              <a:rPr lang="en-US" sz="3000" dirty="0">
                <a:latin typeface="+mj-lt"/>
              </a:rPr>
              <a:t> </a:t>
            </a:r>
            <a:r>
              <a:rPr lang="en-US" sz="3000" dirty="0" err="1">
                <a:latin typeface="+mj-lt"/>
              </a:rPr>
              <a:t>Epik</a:t>
            </a:r>
            <a:r>
              <a:rPr lang="en-US" sz="3000" dirty="0">
                <a:latin typeface="+mj-lt"/>
              </a:rPr>
              <a:t> </a:t>
            </a:r>
            <a:r>
              <a:rPr lang="en-US" sz="3000" dirty="0" err="1">
                <a:latin typeface="+mj-lt"/>
              </a:rPr>
              <a:t>şiir</a:t>
            </a:r>
            <a:r>
              <a:rPr lang="en-US" sz="3000" dirty="0">
                <a:latin typeface="+mj-lt"/>
              </a:rPr>
              <a:t> </a:t>
            </a:r>
            <a:r>
              <a:rPr lang="en-US" sz="3000" dirty="0" err="1">
                <a:latin typeface="+mj-lt"/>
              </a:rPr>
              <a:t>özellikleri</a:t>
            </a:r>
            <a:r>
              <a:rPr lang="en-US" sz="3000" dirty="0">
                <a:latin typeface="+mj-lt"/>
              </a:rPr>
              <a:t> </a:t>
            </a:r>
            <a:r>
              <a:rPr lang="en-US" sz="3000" dirty="0" err="1">
                <a:latin typeface="+mj-lt"/>
              </a:rPr>
              <a:t>merak</a:t>
            </a:r>
            <a:r>
              <a:rPr lang="en-US" sz="3000" dirty="0">
                <a:latin typeface="+mj-lt"/>
              </a:rPr>
              <a:t> </a:t>
            </a:r>
            <a:r>
              <a:rPr lang="en-US" sz="3000" dirty="0" err="1">
                <a:latin typeface="+mj-lt"/>
              </a:rPr>
              <a:t>edilmektedir</a:t>
            </a:r>
            <a:r>
              <a:rPr lang="en-US" sz="3000" dirty="0">
                <a:latin typeface="+mj-lt"/>
              </a:rPr>
              <a:t>. </a:t>
            </a:r>
            <a:r>
              <a:rPr lang="en-US" sz="3000" dirty="0" err="1">
                <a:latin typeface="+mj-lt"/>
              </a:rPr>
              <a:t>Toplumun</a:t>
            </a:r>
            <a:r>
              <a:rPr lang="en-US" sz="3000" dirty="0">
                <a:latin typeface="+mj-lt"/>
              </a:rPr>
              <a:t> </a:t>
            </a:r>
            <a:r>
              <a:rPr lang="en-US" sz="3000" dirty="0" err="1">
                <a:latin typeface="+mj-lt"/>
              </a:rPr>
              <a:t>hayatında</a:t>
            </a:r>
            <a:r>
              <a:rPr lang="en-US" sz="3000" dirty="0">
                <a:latin typeface="+mj-lt"/>
              </a:rPr>
              <a:t> </a:t>
            </a:r>
            <a:r>
              <a:rPr lang="en-US" sz="3000" dirty="0" err="1">
                <a:latin typeface="+mj-lt"/>
              </a:rPr>
              <a:t>derin</a:t>
            </a:r>
            <a:r>
              <a:rPr lang="en-US" sz="3000" dirty="0">
                <a:latin typeface="+mj-lt"/>
              </a:rPr>
              <a:t> </a:t>
            </a:r>
            <a:r>
              <a:rPr lang="en-US" sz="3000" dirty="0" err="1">
                <a:latin typeface="+mj-lt"/>
              </a:rPr>
              <a:t>izler</a:t>
            </a:r>
            <a:r>
              <a:rPr lang="en-US" sz="3000" dirty="0">
                <a:latin typeface="+mj-lt"/>
              </a:rPr>
              <a:t> </a:t>
            </a:r>
            <a:r>
              <a:rPr lang="en-US" sz="3000" dirty="0" err="1">
                <a:latin typeface="+mj-lt"/>
              </a:rPr>
              <a:t>bırakan</a:t>
            </a:r>
            <a:r>
              <a:rPr lang="en-US" sz="3000" dirty="0">
                <a:latin typeface="+mj-lt"/>
              </a:rPr>
              <a:t> </a:t>
            </a:r>
            <a:r>
              <a:rPr lang="en-US" sz="3000" dirty="0" err="1">
                <a:latin typeface="+mj-lt"/>
              </a:rPr>
              <a:t>olayları</a:t>
            </a:r>
            <a:r>
              <a:rPr lang="en-US" sz="3000" dirty="0">
                <a:latin typeface="+mj-lt"/>
              </a:rPr>
              <a:t> </a:t>
            </a:r>
            <a:r>
              <a:rPr lang="en-US" sz="3000" dirty="0" err="1">
                <a:latin typeface="+mj-lt"/>
              </a:rPr>
              <a:t>konu</a:t>
            </a:r>
            <a:r>
              <a:rPr lang="en-US" sz="3000" dirty="0">
                <a:latin typeface="+mj-lt"/>
              </a:rPr>
              <a:t> </a:t>
            </a:r>
            <a:r>
              <a:rPr lang="en-US" sz="3000" dirty="0" err="1">
                <a:latin typeface="+mj-lt"/>
              </a:rPr>
              <a:t>edinmesi</a:t>
            </a:r>
            <a:r>
              <a:rPr lang="en-US" sz="3000" dirty="0">
                <a:latin typeface="+mj-lt"/>
              </a:rPr>
              <a:t> </a:t>
            </a:r>
            <a:r>
              <a:rPr lang="en-US" sz="3000" dirty="0" err="1">
                <a:latin typeface="+mj-lt"/>
              </a:rPr>
              <a:t>epik</a:t>
            </a:r>
            <a:r>
              <a:rPr lang="en-US" sz="3000" dirty="0">
                <a:latin typeface="+mj-lt"/>
              </a:rPr>
              <a:t> </a:t>
            </a:r>
            <a:r>
              <a:rPr lang="en-US" sz="3000" dirty="0" err="1">
                <a:latin typeface="+mj-lt"/>
              </a:rPr>
              <a:t>şiir</a:t>
            </a:r>
            <a:r>
              <a:rPr lang="en-US" sz="3000" dirty="0">
                <a:latin typeface="+mj-lt"/>
              </a:rPr>
              <a:t> </a:t>
            </a:r>
            <a:r>
              <a:rPr lang="en-US" sz="3000" dirty="0" err="1">
                <a:latin typeface="+mj-lt"/>
              </a:rPr>
              <a:t>özelliklerinin</a:t>
            </a:r>
            <a:r>
              <a:rPr lang="en-US" sz="3000" dirty="0">
                <a:latin typeface="+mj-lt"/>
              </a:rPr>
              <a:t> </a:t>
            </a:r>
            <a:r>
              <a:rPr lang="en-US" sz="3000" dirty="0" err="1">
                <a:latin typeface="+mj-lt"/>
              </a:rPr>
              <a:t>başında</a:t>
            </a:r>
            <a:r>
              <a:rPr lang="en-US" sz="3000" dirty="0">
                <a:latin typeface="+mj-lt"/>
              </a:rPr>
              <a:t> </a:t>
            </a:r>
            <a:r>
              <a:rPr lang="en-US" sz="3000" dirty="0" err="1">
                <a:latin typeface="+mj-lt"/>
              </a:rPr>
              <a:t>gelmektedir</a:t>
            </a:r>
            <a:r>
              <a:rPr lang="en-US" sz="3000" dirty="0">
                <a:latin typeface="+mj-lt"/>
              </a:rPr>
              <a:t>. </a:t>
            </a:r>
            <a:endParaRPr lang="en-US" sz="3000" dirty="0" smtClean="0">
              <a:latin typeface="+mj-lt"/>
            </a:endParaRPr>
          </a:p>
          <a:p>
            <a:pPr marL="0" indent="0">
              <a:buNone/>
            </a:pPr>
            <a:endParaRPr lang="en-US" sz="3300" b="1" dirty="0" smtClean="0">
              <a:latin typeface="+mj-lt"/>
            </a:endParaRPr>
          </a:p>
          <a:p>
            <a:pPr fontAlgn="base"/>
            <a:r>
              <a:rPr lang="en-US" sz="2800" b="1" dirty="0" err="1">
                <a:latin typeface="+mj-lt"/>
              </a:rPr>
              <a:t>Epik</a:t>
            </a:r>
            <a:r>
              <a:rPr lang="en-US" sz="2800" b="1" dirty="0">
                <a:latin typeface="+mj-lt"/>
              </a:rPr>
              <a:t> </a:t>
            </a:r>
            <a:r>
              <a:rPr lang="en-US" sz="2800" b="1" dirty="0" err="1">
                <a:latin typeface="+mj-lt"/>
              </a:rPr>
              <a:t>şiirin</a:t>
            </a:r>
            <a:r>
              <a:rPr lang="en-US" sz="2800" b="1" dirty="0">
                <a:latin typeface="+mj-lt"/>
              </a:rPr>
              <a:t> </a:t>
            </a:r>
            <a:r>
              <a:rPr lang="en-US" sz="2800" b="1" dirty="0" err="1">
                <a:latin typeface="+mj-lt"/>
              </a:rPr>
              <a:t>konusunu</a:t>
            </a:r>
            <a:r>
              <a:rPr lang="en-US" sz="2800" b="1" dirty="0">
                <a:latin typeface="+mj-lt"/>
              </a:rPr>
              <a:t> </a:t>
            </a:r>
            <a:r>
              <a:rPr lang="en-US" sz="2800" b="1" dirty="0" err="1">
                <a:latin typeface="+mj-lt"/>
              </a:rPr>
              <a:t>savaş</a:t>
            </a:r>
            <a:r>
              <a:rPr lang="en-US" sz="2800" b="1" dirty="0">
                <a:latin typeface="+mj-lt"/>
              </a:rPr>
              <a:t>, </a:t>
            </a:r>
            <a:r>
              <a:rPr lang="en-US" sz="2800" b="1" dirty="0" err="1">
                <a:latin typeface="+mj-lt"/>
              </a:rPr>
              <a:t>kahramanlık</a:t>
            </a:r>
            <a:r>
              <a:rPr lang="en-US" sz="2800" b="1" dirty="0">
                <a:latin typeface="+mj-lt"/>
              </a:rPr>
              <a:t> </a:t>
            </a:r>
            <a:r>
              <a:rPr lang="en-US" sz="2800" b="1" dirty="0" err="1">
                <a:latin typeface="+mj-lt"/>
              </a:rPr>
              <a:t>ve</a:t>
            </a:r>
            <a:r>
              <a:rPr lang="en-US" sz="2800" b="1" dirty="0">
                <a:latin typeface="+mj-lt"/>
              </a:rPr>
              <a:t> </a:t>
            </a:r>
            <a:r>
              <a:rPr lang="en-US" sz="2800" b="1" dirty="0" err="1">
                <a:latin typeface="+mj-lt"/>
              </a:rPr>
              <a:t>yiğitlik</a:t>
            </a:r>
            <a:r>
              <a:rPr lang="en-US" sz="2800" b="1" dirty="0">
                <a:latin typeface="+mj-lt"/>
              </a:rPr>
              <a:t> </a:t>
            </a:r>
            <a:r>
              <a:rPr lang="en-US" sz="2800" b="1" dirty="0" err="1">
                <a:latin typeface="+mj-lt"/>
              </a:rPr>
              <a:t>oluşturmaktadır</a:t>
            </a:r>
            <a:r>
              <a:rPr lang="en-US" sz="2800" b="1" dirty="0">
                <a:latin typeface="+mj-lt"/>
              </a:rPr>
              <a:t>.</a:t>
            </a:r>
          </a:p>
          <a:p>
            <a:pPr fontAlgn="base"/>
            <a:r>
              <a:rPr lang="en-US" sz="2800" b="1" dirty="0" err="1">
                <a:latin typeface="+mj-lt"/>
              </a:rPr>
              <a:t>Epik</a:t>
            </a:r>
            <a:r>
              <a:rPr lang="en-US" sz="2800" b="1" dirty="0">
                <a:latin typeface="+mj-lt"/>
              </a:rPr>
              <a:t> </a:t>
            </a:r>
            <a:r>
              <a:rPr lang="en-US" sz="2800" b="1" dirty="0" err="1">
                <a:latin typeface="+mj-lt"/>
              </a:rPr>
              <a:t>şiir</a:t>
            </a:r>
            <a:r>
              <a:rPr lang="en-US" sz="2800" b="1" dirty="0">
                <a:latin typeface="+mj-lt"/>
              </a:rPr>
              <a:t>, </a:t>
            </a:r>
            <a:r>
              <a:rPr lang="en-US" sz="2800" b="1" dirty="0" err="1">
                <a:latin typeface="+mj-lt"/>
              </a:rPr>
              <a:t>toplumsal</a:t>
            </a:r>
            <a:r>
              <a:rPr lang="en-US" sz="2800" b="1" dirty="0">
                <a:latin typeface="+mj-lt"/>
              </a:rPr>
              <a:t> </a:t>
            </a:r>
            <a:r>
              <a:rPr lang="en-US" sz="2800" b="1" dirty="0" err="1">
                <a:latin typeface="+mj-lt"/>
              </a:rPr>
              <a:t>ve</a:t>
            </a:r>
            <a:r>
              <a:rPr lang="en-US" sz="2800" b="1" dirty="0">
                <a:latin typeface="+mj-lt"/>
              </a:rPr>
              <a:t> </a:t>
            </a:r>
            <a:r>
              <a:rPr lang="en-US" sz="2800" b="1" dirty="0" err="1">
                <a:latin typeface="+mj-lt"/>
              </a:rPr>
              <a:t>tarihsel</a:t>
            </a:r>
            <a:r>
              <a:rPr lang="en-US" sz="2800" b="1" dirty="0">
                <a:latin typeface="+mj-lt"/>
              </a:rPr>
              <a:t> </a:t>
            </a:r>
            <a:r>
              <a:rPr lang="en-US" sz="2800" b="1" dirty="0" err="1">
                <a:latin typeface="+mj-lt"/>
              </a:rPr>
              <a:t>olayları</a:t>
            </a:r>
            <a:r>
              <a:rPr lang="en-US" sz="2800" b="1" dirty="0">
                <a:latin typeface="+mj-lt"/>
              </a:rPr>
              <a:t> </a:t>
            </a:r>
            <a:r>
              <a:rPr lang="en-US" sz="2800" b="1" dirty="0" err="1">
                <a:latin typeface="+mj-lt"/>
              </a:rPr>
              <a:t>konu</a:t>
            </a:r>
            <a:r>
              <a:rPr lang="en-US" sz="2800" b="1" dirty="0">
                <a:latin typeface="+mj-lt"/>
              </a:rPr>
              <a:t> </a:t>
            </a:r>
            <a:r>
              <a:rPr lang="en-US" sz="2800" b="1" dirty="0" err="1">
                <a:latin typeface="+mj-lt"/>
              </a:rPr>
              <a:t>edinmektedir</a:t>
            </a:r>
            <a:r>
              <a:rPr lang="en-US" sz="2800" b="1" dirty="0">
                <a:latin typeface="+mj-lt"/>
              </a:rPr>
              <a:t>.</a:t>
            </a:r>
          </a:p>
          <a:p>
            <a:pPr fontAlgn="base"/>
            <a:r>
              <a:rPr lang="en-US" sz="2800" b="1" dirty="0" err="1">
                <a:latin typeface="+mj-lt"/>
              </a:rPr>
              <a:t>Okuyucuda</a:t>
            </a:r>
            <a:r>
              <a:rPr lang="en-US" sz="2800" b="1" dirty="0">
                <a:latin typeface="+mj-lt"/>
              </a:rPr>
              <a:t> </a:t>
            </a:r>
            <a:r>
              <a:rPr lang="en-US" sz="2800" b="1" dirty="0" err="1">
                <a:latin typeface="+mj-lt"/>
              </a:rPr>
              <a:t>coşku</a:t>
            </a:r>
            <a:r>
              <a:rPr lang="en-US" sz="2800" b="1" dirty="0">
                <a:latin typeface="+mj-lt"/>
              </a:rPr>
              <a:t>, </a:t>
            </a:r>
            <a:r>
              <a:rPr lang="en-US" sz="2800" b="1" dirty="0" err="1">
                <a:latin typeface="+mj-lt"/>
              </a:rPr>
              <a:t>vatan</a:t>
            </a:r>
            <a:r>
              <a:rPr lang="en-US" sz="2800" b="1" dirty="0">
                <a:latin typeface="+mj-lt"/>
              </a:rPr>
              <a:t> </a:t>
            </a:r>
            <a:r>
              <a:rPr lang="en-US" sz="2800" b="1" dirty="0" err="1">
                <a:latin typeface="+mj-lt"/>
              </a:rPr>
              <a:t>sevgisi</a:t>
            </a:r>
            <a:r>
              <a:rPr lang="en-US" sz="2800" b="1" dirty="0">
                <a:latin typeface="+mj-lt"/>
              </a:rPr>
              <a:t> </a:t>
            </a:r>
            <a:r>
              <a:rPr lang="en-US" sz="2800" b="1" dirty="0" err="1">
                <a:latin typeface="+mj-lt"/>
              </a:rPr>
              <a:t>gibi</a:t>
            </a:r>
            <a:r>
              <a:rPr lang="en-US" sz="2800" b="1" dirty="0">
                <a:latin typeface="+mj-lt"/>
              </a:rPr>
              <a:t> </a:t>
            </a:r>
            <a:r>
              <a:rPr lang="en-US" sz="2800" b="1" dirty="0" err="1">
                <a:latin typeface="+mj-lt"/>
              </a:rPr>
              <a:t>duyguları</a:t>
            </a:r>
            <a:r>
              <a:rPr lang="en-US" sz="2800" b="1" dirty="0">
                <a:latin typeface="+mj-lt"/>
              </a:rPr>
              <a:t> </a:t>
            </a:r>
            <a:r>
              <a:rPr lang="en-US" sz="2800" b="1" dirty="0" err="1">
                <a:latin typeface="+mj-lt"/>
              </a:rPr>
              <a:t>uyandırmayı</a:t>
            </a:r>
            <a:r>
              <a:rPr lang="en-US" sz="2800" b="1" dirty="0">
                <a:latin typeface="+mj-lt"/>
              </a:rPr>
              <a:t> </a:t>
            </a:r>
            <a:r>
              <a:rPr lang="en-US" sz="2800" b="1" dirty="0" err="1">
                <a:latin typeface="+mj-lt"/>
              </a:rPr>
              <a:t>amaçlayan</a:t>
            </a:r>
            <a:r>
              <a:rPr lang="en-US" sz="2800" b="1" dirty="0">
                <a:latin typeface="+mj-lt"/>
              </a:rPr>
              <a:t> </a:t>
            </a:r>
            <a:r>
              <a:rPr lang="en-US" sz="2800" b="1" dirty="0" err="1">
                <a:latin typeface="+mj-lt"/>
              </a:rPr>
              <a:t>Epik</a:t>
            </a:r>
            <a:r>
              <a:rPr lang="en-US" sz="2800" b="1" dirty="0">
                <a:latin typeface="+mj-lt"/>
              </a:rPr>
              <a:t> </a:t>
            </a:r>
            <a:r>
              <a:rPr lang="en-US" sz="2800" b="1" dirty="0" err="1">
                <a:latin typeface="+mj-lt"/>
              </a:rPr>
              <a:t>şiirler</a:t>
            </a:r>
            <a:r>
              <a:rPr lang="en-US" sz="2800" b="1" dirty="0">
                <a:latin typeface="+mj-lt"/>
              </a:rPr>
              <a:t> </a:t>
            </a:r>
            <a:r>
              <a:rPr lang="en-US" sz="2800" b="1" dirty="0" err="1">
                <a:latin typeface="+mj-lt"/>
              </a:rPr>
              <a:t>olağanüstü</a:t>
            </a:r>
            <a:r>
              <a:rPr lang="en-US" sz="2800" b="1" dirty="0">
                <a:latin typeface="+mj-lt"/>
              </a:rPr>
              <a:t> </a:t>
            </a:r>
            <a:r>
              <a:rPr lang="en-US" sz="2800" b="1" dirty="0" err="1">
                <a:latin typeface="+mj-lt"/>
              </a:rPr>
              <a:t>özelliklere</a:t>
            </a:r>
            <a:r>
              <a:rPr lang="en-US" sz="2800" b="1" dirty="0">
                <a:latin typeface="+mj-lt"/>
              </a:rPr>
              <a:t> de </a:t>
            </a:r>
            <a:r>
              <a:rPr lang="en-US" sz="2800" b="1" dirty="0" err="1">
                <a:latin typeface="+mj-lt"/>
              </a:rPr>
              <a:t>sahiptir</a:t>
            </a:r>
            <a:r>
              <a:rPr lang="en-US" sz="2800" b="1" dirty="0">
                <a:latin typeface="+mj-lt"/>
              </a:rPr>
              <a:t>.</a:t>
            </a:r>
          </a:p>
          <a:p>
            <a:pPr marL="0" indent="0">
              <a:buNone/>
            </a:pPr>
            <a:endParaRPr lang="tr-TR" sz="2800" b="1" dirty="0">
              <a:latin typeface="+mj-lt"/>
            </a:endParaRPr>
          </a:p>
        </p:txBody>
      </p:sp>
    </p:spTree>
    <p:extLst>
      <p:ext uri="{BB962C8B-B14F-4D97-AF65-F5344CB8AC3E}">
        <p14:creationId xmlns:p14="http://schemas.microsoft.com/office/powerpoint/2010/main" val="9964893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708688"/>
          </a:xfrm>
        </p:spPr>
        <p:txBody>
          <a:bodyPr>
            <a:noAutofit/>
          </a:bodyPr>
          <a:lstStyle/>
          <a:p>
            <a:pPr algn="ctr"/>
            <a:r>
              <a:rPr lang="tr-TR" sz="3600" b="1" dirty="0">
                <a:solidFill>
                  <a:srgbClr val="FF0000"/>
                </a:solidFill>
              </a:rPr>
              <a:t>ENİS BEHİÇ </a:t>
            </a:r>
            <a:r>
              <a:rPr lang="tr-TR" sz="3600" b="1" dirty="0" smtClean="0">
                <a:solidFill>
                  <a:srgbClr val="FF0000"/>
                </a:solidFill>
              </a:rPr>
              <a:t>KORYÜREK’İN ESERLERİ</a:t>
            </a:r>
            <a:endParaRPr lang="tr-TR" sz="3600" dirty="0">
              <a:solidFill>
                <a:srgbClr val="FF0000"/>
              </a:solidFill>
            </a:endParaRPr>
          </a:p>
        </p:txBody>
      </p:sp>
      <p:sp>
        <p:nvSpPr>
          <p:cNvPr id="3" name="İçerik Yer Tutucusu 2"/>
          <p:cNvSpPr>
            <a:spLocks noGrp="1"/>
          </p:cNvSpPr>
          <p:nvPr>
            <p:ph idx="1"/>
          </p:nvPr>
        </p:nvSpPr>
        <p:spPr/>
        <p:txBody>
          <a:bodyPr/>
          <a:lstStyle/>
          <a:p>
            <a:pPr marL="0" indent="0">
              <a:buNone/>
            </a:pPr>
            <a:r>
              <a:rPr lang="tr-TR" sz="2800" b="1" dirty="0">
                <a:solidFill>
                  <a:srgbClr val="0000FF"/>
                </a:solidFill>
                <a:latin typeface="+mj-lt"/>
              </a:rPr>
              <a:t>Şiir:</a:t>
            </a:r>
          </a:p>
          <a:p>
            <a:pPr lvl="0"/>
            <a:r>
              <a:rPr lang="tr-TR" sz="2800" b="1" dirty="0">
                <a:latin typeface="+mj-lt"/>
              </a:rPr>
              <a:t>Miras (1927)</a:t>
            </a:r>
          </a:p>
          <a:p>
            <a:pPr lvl="0"/>
            <a:r>
              <a:rPr lang="tr-TR" sz="2800" b="1" dirty="0">
                <a:latin typeface="+mj-lt"/>
              </a:rPr>
              <a:t>Varidat-ı Süleyman Çelebi (1949)</a:t>
            </a:r>
          </a:p>
          <a:p>
            <a:pPr lvl="0"/>
            <a:r>
              <a:rPr lang="tr-TR" sz="2800" b="1" dirty="0">
                <a:latin typeface="+mj-lt"/>
              </a:rPr>
              <a:t>Miras ve Güneşin Ölümü (Ölümünden sonra, Dr. Fethi Tevetoğlu’nun incelemesiyle, 1951)</a:t>
            </a:r>
          </a:p>
          <a:p>
            <a:endParaRPr lang="tr-TR" b="1" dirty="0">
              <a:latin typeface="+mj-lt"/>
            </a:endParaRPr>
          </a:p>
        </p:txBody>
      </p:sp>
    </p:spTree>
    <p:extLst>
      <p:ext uri="{BB962C8B-B14F-4D97-AF65-F5344CB8AC3E}">
        <p14:creationId xmlns:p14="http://schemas.microsoft.com/office/powerpoint/2010/main" val="6693955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708688"/>
          </a:xfrm>
        </p:spPr>
        <p:txBody>
          <a:bodyPr>
            <a:noAutofit/>
          </a:bodyPr>
          <a:lstStyle/>
          <a:p>
            <a:pPr lvl="0" algn="ctr"/>
            <a:r>
              <a:rPr lang="tr-TR" sz="3600" b="1" dirty="0" smtClean="0">
                <a:solidFill>
                  <a:srgbClr val="FF0000"/>
                </a:solidFill>
              </a:rPr>
              <a:t>YUSUF ZİYA ORTAÇ</a:t>
            </a:r>
            <a:r>
              <a:rPr lang="tr-TR" sz="3600" b="1" dirty="0">
                <a:solidFill>
                  <a:srgbClr val="FF0000"/>
                </a:solidFill>
              </a:rPr>
              <a:t> (1895-1967</a:t>
            </a:r>
            <a:r>
              <a:rPr lang="tr-TR" sz="3600" b="1" dirty="0" smtClean="0">
                <a:solidFill>
                  <a:srgbClr val="FF0000"/>
                </a:solidFill>
              </a:rPr>
              <a:t>)</a:t>
            </a:r>
            <a:endParaRPr lang="tr-TR" sz="3600" b="1" dirty="0">
              <a:solidFill>
                <a:srgbClr val="FF0000"/>
              </a:solidFill>
            </a:endParaRPr>
          </a:p>
        </p:txBody>
      </p:sp>
      <p:sp>
        <p:nvSpPr>
          <p:cNvPr id="3" name="İçerik Yer Tutucusu 2"/>
          <p:cNvSpPr>
            <a:spLocks noGrp="1"/>
          </p:cNvSpPr>
          <p:nvPr>
            <p:ph idx="1"/>
          </p:nvPr>
        </p:nvSpPr>
        <p:spPr/>
        <p:txBody>
          <a:bodyPr/>
          <a:lstStyle/>
          <a:p>
            <a:pPr lvl="0"/>
            <a:r>
              <a:rPr lang="tr-TR" sz="2800" b="1" dirty="0">
                <a:latin typeface="+mj-lt"/>
              </a:rPr>
              <a:t>Şiire aruzla başladı. </a:t>
            </a:r>
            <a:endParaRPr lang="tr-TR" sz="2800" b="1" dirty="0" smtClean="0">
              <a:latin typeface="+mj-lt"/>
            </a:endParaRPr>
          </a:p>
          <a:p>
            <a:pPr lvl="0"/>
            <a:r>
              <a:rPr lang="tr-TR" sz="2800" b="1" dirty="0" smtClean="0">
                <a:latin typeface="+mj-lt"/>
              </a:rPr>
              <a:t>Ziya Gökalp’in </a:t>
            </a:r>
            <a:r>
              <a:rPr lang="tr-TR" sz="2800" b="1" dirty="0">
                <a:latin typeface="+mj-lt"/>
              </a:rPr>
              <a:t>etkisiyle hece ölçüsünü benimsedi</a:t>
            </a:r>
            <a:r>
              <a:rPr lang="tr-TR" sz="2800" b="1" dirty="0" smtClean="0">
                <a:latin typeface="+mj-lt"/>
              </a:rPr>
              <a:t>, </a:t>
            </a:r>
            <a:r>
              <a:rPr lang="tr-TR" sz="2800" b="1" dirty="0">
                <a:latin typeface="+mj-lt"/>
              </a:rPr>
              <a:t>bu türün başarılı örneklerini </a:t>
            </a:r>
            <a:r>
              <a:rPr lang="tr-TR" sz="2800" b="1" dirty="0" smtClean="0">
                <a:latin typeface="+mj-lt"/>
              </a:rPr>
              <a:t>verdi.</a:t>
            </a:r>
          </a:p>
          <a:p>
            <a:pPr lvl="0"/>
            <a:r>
              <a:rPr lang="tr-TR" sz="2800" b="1" dirty="0" smtClean="0">
                <a:latin typeface="+mj-lt"/>
              </a:rPr>
              <a:t>Şiirlerinde </a:t>
            </a:r>
            <a:r>
              <a:rPr lang="tr-TR" sz="2800" b="1" dirty="0">
                <a:latin typeface="+mj-lt"/>
              </a:rPr>
              <a:t>günlük hayatın çeşitli görünümlerini sade bir dille işlemiştir.</a:t>
            </a:r>
          </a:p>
          <a:p>
            <a:pPr lvl="0"/>
            <a:r>
              <a:rPr lang="tr-TR" sz="2800" b="1" dirty="0" smtClean="0">
                <a:latin typeface="+mj-lt"/>
              </a:rPr>
              <a:t>Akbaba</a:t>
            </a:r>
            <a:r>
              <a:rPr lang="tr-TR" sz="2800" b="1" dirty="0">
                <a:latin typeface="+mj-lt"/>
              </a:rPr>
              <a:t> dergisinde akıcı bir dille, rahat okunur bir tarzda yazdığı fıkralarında siyasal mizahın özgün örneklerini verdi. </a:t>
            </a:r>
          </a:p>
          <a:p>
            <a:endParaRPr lang="tr-TR" b="1" dirty="0">
              <a:latin typeface="+mj-lt"/>
            </a:endParaRPr>
          </a:p>
        </p:txBody>
      </p:sp>
    </p:spTree>
    <p:extLst>
      <p:ext uri="{BB962C8B-B14F-4D97-AF65-F5344CB8AC3E}">
        <p14:creationId xmlns:p14="http://schemas.microsoft.com/office/powerpoint/2010/main" val="4047578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708688"/>
          </a:xfrm>
        </p:spPr>
        <p:txBody>
          <a:bodyPr>
            <a:noAutofit/>
          </a:bodyPr>
          <a:lstStyle/>
          <a:p>
            <a:pPr lvl="0" algn="ctr"/>
            <a:r>
              <a:rPr lang="tr-TR" sz="3600" b="1" dirty="0" smtClean="0">
                <a:solidFill>
                  <a:srgbClr val="FF0000"/>
                </a:solidFill>
              </a:rPr>
              <a:t>YUSUF ZİYA ORTAÇ’IN ESERLERİ</a:t>
            </a:r>
            <a:endParaRPr lang="tr-TR" sz="3600" b="1" dirty="0">
              <a:solidFill>
                <a:srgbClr val="FF0000"/>
              </a:solidFill>
            </a:endParaRPr>
          </a:p>
        </p:txBody>
      </p:sp>
      <p:sp>
        <p:nvSpPr>
          <p:cNvPr id="3" name="İçerik Yer Tutucusu 2"/>
          <p:cNvSpPr>
            <a:spLocks noGrp="1"/>
          </p:cNvSpPr>
          <p:nvPr>
            <p:ph idx="1"/>
          </p:nvPr>
        </p:nvSpPr>
        <p:spPr/>
        <p:txBody>
          <a:bodyPr/>
          <a:lstStyle/>
          <a:p>
            <a:pPr marL="0" indent="0">
              <a:buNone/>
            </a:pPr>
            <a:r>
              <a:rPr lang="tr-TR" sz="2800" b="1" dirty="0">
                <a:solidFill>
                  <a:srgbClr val="0000FF"/>
                </a:solidFill>
                <a:latin typeface="+mj-lt"/>
              </a:rPr>
              <a:t>ŞİİR:</a:t>
            </a:r>
          </a:p>
          <a:p>
            <a:pPr lvl="0"/>
            <a:r>
              <a:rPr lang="tr-TR" sz="2800" b="1" dirty="0">
                <a:latin typeface="+mj-lt"/>
              </a:rPr>
              <a:t>Akından Akına (1916)</a:t>
            </a:r>
          </a:p>
          <a:p>
            <a:pPr lvl="0"/>
            <a:r>
              <a:rPr lang="tr-TR" sz="2800" b="1" dirty="0">
                <a:latin typeface="+mj-lt"/>
              </a:rPr>
              <a:t>Aşıklar Yolu (1919)</a:t>
            </a:r>
          </a:p>
          <a:p>
            <a:pPr lvl="0"/>
            <a:r>
              <a:rPr lang="tr-TR" sz="2800" b="1" dirty="0" err="1">
                <a:latin typeface="+mj-lt"/>
              </a:rPr>
              <a:t>Cen</a:t>
            </a:r>
            <a:r>
              <a:rPr lang="tr-TR" sz="2800" b="1" dirty="0">
                <a:latin typeface="+mj-lt"/>
              </a:rPr>
              <a:t> Ufukları (1920)</a:t>
            </a:r>
          </a:p>
          <a:p>
            <a:pPr lvl="0"/>
            <a:r>
              <a:rPr lang="tr-TR" sz="2800" b="1" dirty="0">
                <a:latin typeface="+mj-lt"/>
              </a:rPr>
              <a:t>Yanardağ (1928)</a:t>
            </a:r>
          </a:p>
          <a:p>
            <a:pPr lvl="0"/>
            <a:r>
              <a:rPr lang="tr-TR" sz="2800" b="1" dirty="0">
                <a:latin typeface="+mj-lt"/>
              </a:rPr>
              <a:t>Bir Selvi Gölgesi (1938)</a:t>
            </a:r>
          </a:p>
          <a:p>
            <a:pPr lvl="0"/>
            <a:r>
              <a:rPr lang="tr-TR" sz="2800" b="1" dirty="0">
                <a:latin typeface="+mj-lt"/>
              </a:rPr>
              <a:t>Kuş Cıvıltıları (çocuk şiirleri, 1938)</a:t>
            </a:r>
          </a:p>
          <a:p>
            <a:pPr lvl="0"/>
            <a:r>
              <a:rPr lang="tr-TR" sz="2800" b="1" dirty="0">
                <a:latin typeface="+mj-lt"/>
              </a:rPr>
              <a:t>Bir Rüzgar Esti (1952)</a:t>
            </a:r>
          </a:p>
          <a:p>
            <a:endParaRPr lang="tr-TR" b="1" dirty="0">
              <a:latin typeface="+mj-lt"/>
            </a:endParaRPr>
          </a:p>
        </p:txBody>
      </p:sp>
    </p:spTree>
    <p:extLst>
      <p:ext uri="{BB962C8B-B14F-4D97-AF65-F5344CB8AC3E}">
        <p14:creationId xmlns:p14="http://schemas.microsoft.com/office/powerpoint/2010/main" val="32290242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484784"/>
            <a:ext cx="8229600" cy="5112568"/>
          </a:xfrm>
        </p:spPr>
        <p:txBody>
          <a:bodyPr>
            <a:noAutofit/>
          </a:bodyPr>
          <a:lstStyle/>
          <a:p>
            <a:pPr marL="0" indent="0">
              <a:buNone/>
            </a:pPr>
            <a:r>
              <a:rPr lang="tr-TR" sz="2800" b="1" dirty="0">
                <a:solidFill>
                  <a:srgbClr val="0000FF"/>
                </a:solidFill>
                <a:latin typeface="+mj-lt"/>
              </a:rPr>
              <a:t>ROMAN:</a:t>
            </a:r>
          </a:p>
          <a:p>
            <a:pPr lvl="0"/>
            <a:r>
              <a:rPr lang="tr-TR" sz="2800" b="1" dirty="0">
                <a:latin typeface="+mj-lt"/>
              </a:rPr>
              <a:t>Kürkçü Dükkanı (1931)</a:t>
            </a:r>
          </a:p>
          <a:p>
            <a:pPr lvl="0"/>
            <a:r>
              <a:rPr lang="tr-TR" sz="2800" b="1" dirty="0">
                <a:latin typeface="+mj-lt"/>
              </a:rPr>
              <a:t>Şeker Osman (1932)</a:t>
            </a:r>
          </a:p>
          <a:p>
            <a:pPr lvl="0"/>
            <a:r>
              <a:rPr lang="tr-TR" sz="2800" b="1" dirty="0">
                <a:latin typeface="+mj-lt"/>
              </a:rPr>
              <a:t>Göç (1943)</a:t>
            </a:r>
          </a:p>
          <a:p>
            <a:pPr lvl="0"/>
            <a:r>
              <a:rPr lang="tr-TR" sz="2800" b="1" dirty="0">
                <a:latin typeface="+mj-lt"/>
              </a:rPr>
              <a:t>Üç Katlı Ev (1953)</a:t>
            </a:r>
          </a:p>
          <a:p>
            <a:pPr marL="0" indent="0">
              <a:buNone/>
            </a:pPr>
            <a:r>
              <a:rPr lang="tr-TR" sz="2800" b="1" dirty="0">
                <a:latin typeface="+mj-lt"/>
              </a:rPr>
              <a:t> </a:t>
            </a:r>
          </a:p>
          <a:p>
            <a:pPr marL="0" indent="0">
              <a:buNone/>
            </a:pPr>
            <a:r>
              <a:rPr lang="tr-TR" sz="2800" b="1" dirty="0">
                <a:solidFill>
                  <a:srgbClr val="0000FF"/>
                </a:solidFill>
                <a:latin typeface="+mj-lt"/>
              </a:rPr>
              <a:t>TİYATRO:</a:t>
            </a:r>
          </a:p>
          <a:p>
            <a:pPr lvl="0"/>
            <a:r>
              <a:rPr lang="tr-TR" sz="2800" b="1" dirty="0">
                <a:latin typeface="+mj-lt"/>
              </a:rPr>
              <a:t>Kördüğüm (1920)</a:t>
            </a:r>
          </a:p>
          <a:p>
            <a:pPr lvl="0"/>
            <a:r>
              <a:rPr lang="tr-TR" sz="2800" b="1" dirty="0">
                <a:latin typeface="+mj-lt"/>
              </a:rPr>
              <a:t>Latife (1919)</a:t>
            </a:r>
          </a:p>
          <a:p>
            <a:pPr lvl="0"/>
            <a:r>
              <a:rPr lang="tr-TR" sz="2800" b="1" dirty="0">
                <a:latin typeface="+mj-lt"/>
              </a:rPr>
              <a:t>Nikahta Keramet (1923)</a:t>
            </a:r>
          </a:p>
          <a:p>
            <a:endParaRPr lang="tr-TR" sz="2800" b="1" dirty="0">
              <a:latin typeface="+mj-lt"/>
            </a:endParaRPr>
          </a:p>
        </p:txBody>
      </p:sp>
    </p:spTree>
    <p:extLst>
      <p:ext uri="{BB962C8B-B14F-4D97-AF65-F5344CB8AC3E}">
        <p14:creationId xmlns:p14="http://schemas.microsoft.com/office/powerpoint/2010/main" val="483223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67544" y="621268"/>
            <a:ext cx="8488888"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r>
              <a:rPr lang="tr-TR" sz="2800" dirty="0">
                <a:latin typeface="Times New Roman" pitchFamily="18" charset="0"/>
                <a:cs typeface="Times New Roman" pitchFamily="18" charset="0"/>
              </a:rPr>
              <a:t>Günümüz Türkçesiyle</a:t>
            </a:r>
          </a:p>
          <a:p>
            <a:r>
              <a:rPr lang="tr-TR" sz="2800" b="0" dirty="0">
                <a:latin typeface="Times New Roman" pitchFamily="18" charset="0"/>
                <a:cs typeface="Times New Roman" pitchFamily="18" charset="0"/>
              </a:rPr>
              <a:t>“Dilin, edebiyatın, yazınsal ve toplumsal bilimlerin ilerlemesine hizmet etmek; ayrı ayrı, şurada burada gelişip büyüyen yetenekleri bağrında toplayarak birlik ve topluluğun doğuracağı güçle yetkinleşmeye, düşünsel çatışmaların parlatacağı gerçek şimşeğiyle düşünceleri aydınlatmaya çalışmak: İşte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
            </a:r>
            <a:r>
              <a:rPr lang="tr-TR" sz="2800" b="0" dirty="0" err="1">
                <a:latin typeface="Times New Roman" pitchFamily="18" charset="0"/>
                <a:cs typeface="Times New Roman" pitchFamily="18" charset="0"/>
              </a:rPr>
              <a:t>Âtî’nin</a:t>
            </a:r>
            <a:r>
              <a:rPr lang="tr-TR" sz="2800" b="0" dirty="0">
                <a:latin typeface="Times New Roman" pitchFamily="18" charset="0"/>
                <a:cs typeface="Times New Roman" pitchFamily="18" charset="0"/>
              </a:rPr>
              <a:t> azim ve isteğinin ereği!”</a:t>
            </a:r>
          </a:p>
          <a:p>
            <a:r>
              <a:rPr lang="tr-TR" sz="2800" b="0" dirty="0">
                <a:latin typeface="Times New Roman" pitchFamily="18" charset="0"/>
                <a:cs typeface="Times New Roman" pitchFamily="18" charset="0"/>
              </a:rPr>
              <a:t>“Halkın yazınsal beğeni düzeyinin yüceltilmesine, özel bilgilerinin genişletilmesine çalışmak; Batı ülkelerindeki dengi kurumlarla bağlantı ve ilişki kurarak ülkemizin yazınsal türlerini, Batı’nın aydınlığını Doğu ufuklarına aktaracak güçlü ve yüce bir aktarma görevini yapmak, </a:t>
            </a:r>
            <a:r>
              <a:rPr lang="tr-TR" sz="2800" b="0" dirty="0" err="1">
                <a:latin typeface="Times New Roman" pitchFamily="18" charset="0"/>
                <a:cs typeface="Times New Roman" pitchFamily="18" charset="0"/>
              </a:rPr>
              <a:t>Fecr</a:t>
            </a:r>
            <a:r>
              <a:rPr lang="tr-TR" sz="2800" b="0" dirty="0">
                <a:latin typeface="Times New Roman" pitchFamily="18" charset="0"/>
                <a:cs typeface="Times New Roman" pitchFamily="18" charset="0"/>
              </a:rPr>
              <a:t>-i </a:t>
            </a:r>
            <a:r>
              <a:rPr lang="tr-TR" sz="2800" b="0" dirty="0" err="1">
                <a:latin typeface="Times New Roman" pitchFamily="18" charset="0"/>
                <a:cs typeface="Times New Roman" pitchFamily="18" charset="0"/>
              </a:rPr>
              <a:t>Âtî’nin</a:t>
            </a:r>
            <a:r>
              <a:rPr lang="tr-TR" sz="2800" b="0" dirty="0">
                <a:latin typeface="Times New Roman" pitchFamily="18" charset="0"/>
                <a:cs typeface="Times New Roman" pitchFamily="18" charset="0"/>
              </a:rPr>
              <a:t> tüm amaçlarındandır</a:t>
            </a:r>
            <a:r>
              <a:rPr lang="tr-TR" sz="2800" b="0" dirty="0" smtClean="0">
                <a:latin typeface="Times New Roman" pitchFamily="18" charset="0"/>
                <a:cs typeface="Times New Roman" pitchFamily="18" charset="0"/>
              </a:rPr>
              <a:t>.”</a:t>
            </a:r>
            <a:endParaRPr lang="tr-TR"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3124247861"/>
      </p:ext>
    </p:extLst>
  </p:cSld>
  <p:clrMapOvr>
    <a:masterClrMapping/>
  </p:clrMapOvr>
  <p:transition spd="med">
    <p:checke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548680"/>
            <a:ext cx="8229600" cy="6048672"/>
          </a:xfrm>
        </p:spPr>
        <p:txBody>
          <a:bodyPr>
            <a:noAutofit/>
          </a:bodyPr>
          <a:lstStyle/>
          <a:p>
            <a:pPr marL="0" indent="0">
              <a:buNone/>
            </a:pPr>
            <a:r>
              <a:rPr lang="tr-TR" sz="2800" b="1" dirty="0">
                <a:solidFill>
                  <a:srgbClr val="0000FF"/>
                </a:solidFill>
                <a:latin typeface="+mj-lt"/>
              </a:rPr>
              <a:t>MİZAH:</a:t>
            </a:r>
          </a:p>
          <a:p>
            <a:pPr lvl="0"/>
            <a:r>
              <a:rPr lang="tr-TR" sz="2800" b="1" dirty="0">
                <a:latin typeface="+mj-lt"/>
              </a:rPr>
              <a:t>Şen Kitap (1919)</a:t>
            </a:r>
          </a:p>
          <a:p>
            <a:pPr lvl="0"/>
            <a:r>
              <a:rPr lang="tr-TR" sz="2800" b="1" dirty="0">
                <a:latin typeface="+mj-lt"/>
              </a:rPr>
              <a:t>Beşik (1943)</a:t>
            </a:r>
          </a:p>
          <a:p>
            <a:pPr lvl="0"/>
            <a:r>
              <a:rPr lang="tr-TR" sz="2800" b="1" dirty="0">
                <a:latin typeface="+mj-lt"/>
              </a:rPr>
              <a:t>Ocak (1943)</a:t>
            </a:r>
          </a:p>
          <a:p>
            <a:pPr lvl="0"/>
            <a:r>
              <a:rPr lang="tr-TR" sz="2800" b="1" dirty="0">
                <a:latin typeface="+mj-lt"/>
              </a:rPr>
              <a:t>Sarı Çizmeli </a:t>
            </a:r>
            <a:r>
              <a:rPr lang="tr-TR" sz="2800" b="1" dirty="0" err="1">
                <a:latin typeface="+mj-lt"/>
              </a:rPr>
              <a:t>Mehmed</a:t>
            </a:r>
            <a:r>
              <a:rPr lang="tr-TR" sz="2800" b="1" dirty="0">
                <a:latin typeface="+mj-lt"/>
              </a:rPr>
              <a:t> Ağa (1956)</a:t>
            </a:r>
          </a:p>
          <a:p>
            <a:pPr lvl="0"/>
            <a:r>
              <a:rPr lang="tr-TR" sz="2800" b="1" dirty="0">
                <a:latin typeface="+mj-lt"/>
              </a:rPr>
              <a:t>Gün Doğmadan (1960</a:t>
            </a:r>
            <a:r>
              <a:rPr lang="tr-TR" sz="2800" b="1" dirty="0" smtClean="0">
                <a:latin typeface="+mj-lt"/>
              </a:rPr>
              <a:t>)</a:t>
            </a:r>
          </a:p>
          <a:p>
            <a:pPr lvl="0"/>
            <a:endParaRPr lang="tr-TR" sz="2800" b="1" dirty="0">
              <a:latin typeface="+mj-lt"/>
            </a:endParaRPr>
          </a:p>
          <a:p>
            <a:pPr marL="0" indent="0">
              <a:buNone/>
            </a:pPr>
            <a:r>
              <a:rPr lang="tr-TR" sz="2800" b="1" dirty="0">
                <a:solidFill>
                  <a:srgbClr val="0000FF"/>
                </a:solidFill>
                <a:latin typeface="+mj-lt"/>
              </a:rPr>
              <a:t>GEZİ-ANI-BİYOGRAFİ</a:t>
            </a:r>
            <a:r>
              <a:rPr lang="tr-TR" sz="2800" b="1" dirty="0" smtClean="0">
                <a:solidFill>
                  <a:srgbClr val="0000FF"/>
                </a:solidFill>
                <a:latin typeface="+mj-lt"/>
              </a:rPr>
              <a:t>:</a:t>
            </a:r>
            <a:endParaRPr lang="tr-TR" sz="2800" b="1" dirty="0">
              <a:solidFill>
                <a:srgbClr val="0000FF"/>
              </a:solidFill>
              <a:latin typeface="+mj-lt"/>
            </a:endParaRPr>
          </a:p>
          <a:p>
            <a:pPr lvl="0"/>
            <a:r>
              <a:rPr lang="tr-TR" sz="2800" b="1" dirty="0">
                <a:latin typeface="+mj-lt"/>
              </a:rPr>
              <a:t>İsmet İnönü (1946)</a:t>
            </a:r>
          </a:p>
          <a:p>
            <a:pPr lvl="0"/>
            <a:r>
              <a:rPr lang="tr-TR" sz="2800" b="1" dirty="0">
                <a:latin typeface="+mj-lt"/>
              </a:rPr>
              <a:t>Göz Ucuyla Avrupa (1958)</a:t>
            </a:r>
          </a:p>
          <a:p>
            <a:pPr lvl="0"/>
            <a:r>
              <a:rPr lang="tr-TR" sz="2800" b="1" dirty="0">
                <a:latin typeface="+mj-lt"/>
              </a:rPr>
              <a:t>Portreler (1960)</a:t>
            </a:r>
          </a:p>
          <a:p>
            <a:pPr lvl="0"/>
            <a:r>
              <a:rPr lang="tr-TR" sz="2800" b="1" dirty="0">
                <a:latin typeface="+mj-lt"/>
              </a:rPr>
              <a:t>Bizim Yokuş 1966)</a:t>
            </a:r>
          </a:p>
          <a:p>
            <a:endParaRPr lang="tr-TR" sz="2800" b="1" dirty="0">
              <a:latin typeface="+mj-lt"/>
            </a:endParaRPr>
          </a:p>
        </p:txBody>
      </p:sp>
    </p:spTree>
    <p:extLst>
      <p:ext uri="{BB962C8B-B14F-4D97-AF65-F5344CB8AC3E}">
        <p14:creationId xmlns:p14="http://schemas.microsoft.com/office/powerpoint/2010/main" val="16163983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20688"/>
            <a:ext cx="7632848" cy="720080"/>
          </a:xfrm>
        </p:spPr>
        <p:txBody>
          <a:bodyPr>
            <a:noAutofit/>
          </a:bodyPr>
          <a:lstStyle/>
          <a:p>
            <a:r>
              <a:rPr lang="tr-TR" sz="3600" b="1" dirty="0">
                <a:solidFill>
                  <a:srgbClr val="FF0000"/>
                </a:solidFill>
              </a:rPr>
              <a:t>FARUK NAFİZ ÇAMLIBEL (1898-1973)</a:t>
            </a:r>
            <a:endParaRPr lang="tr-TR" sz="3600" dirty="0">
              <a:solidFill>
                <a:srgbClr val="FF0000"/>
              </a:solidFill>
            </a:endParaRPr>
          </a:p>
        </p:txBody>
      </p:sp>
      <p:sp>
        <p:nvSpPr>
          <p:cNvPr id="3" name="İçerik Yer Tutucusu 2"/>
          <p:cNvSpPr>
            <a:spLocks noGrp="1"/>
          </p:cNvSpPr>
          <p:nvPr>
            <p:ph idx="1"/>
          </p:nvPr>
        </p:nvSpPr>
        <p:spPr>
          <a:xfrm>
            <a:off x="467544" y="1556792"/>
            <a:ext cx="8424936" cy="5013176"/>
          </a:xfrm>
        </p:spPr>
        <p:txBody>
          <a:bodyPr>
            <a:noAutofit/>
          </a:bodyPr>
          <a:lstStyle/>
          <a:p>
            <a:pPr lvl="0"/>
            <a:r>
              <a:rPr lang="tr-TR" sz="2800" b="1" dirty="0">
                <a:latin typeface="+mj-lt"/>
              </a:rPr>
              <a:t>Şiire 1.dünya savaşında aruzla başladı. Daha sonra da hece vezniyle şiirler yazmaya başladı; fakat, heceyle şiirler yazarken aruzla de yazmaya devam etti.</a:t>
            </a:r>
          </a:p>
          <a:p>
            <a:pPr lvl="0"/>
            <a:r>
              <a:rPr lang="tr-TR" sz="2800" b="1" dirty="0">
                <a:latin typeface="+mj-lt"/>
              </a:rPr>
              <a:t>Duygu ve düşünceyi bir arada yürüten, romantik ve realist konu ve hayatları işleyen şiirleriyle ün yapmıştır.</a:t>
            </a:r>
          </a:p>
          <a:p>
            <a:pPr lvl="0"/>
            <a:r>
              <a:rPr lang="tr-TR" sz="2800" b="1" dirty="0">
                <a:latin typeface="+mj-lt"/>
              </a:rPr>
              <a:t>Şiirlerinde Anadolu'yu ve memleket sevgisini anlatır.</a:t>
            </a:r>
          </a:p>
          <a:p>
            <a:pPr lvl="0"/>
            <a:r>
              <a:rPr lang="tr-TR" sz="2800" b="1" dirty="0">
                <a:latin typeface="+mj-lt"/>
              </a:rPr>
              <a:t>Şiirlerindeki başlıca temalar aşk, hasret, tabiat, ölüm, kahramanlık ve ihtirastır.</a:t>
            </a:r>
          </a:p>
          <a:p>
            <a:pPr lvl="0"/>
            <a:r>
              <a:rPr lang="tr-TR" sz="2800" b="1" dirty="0">
                <a:latin typeface="+mj-lt"/>
              </a:rPr>
              <a:t>Dili sadece akıcıdır. Söz sanatlarına yer veren güçlü bir üslubu vardır.</a:t>
            </a:r>
          </a:p>
          <a:p>
            <a:pPr marL="0" indent="0">
              <a:buNone/>
            </a:pPr>
            <a:endParaRPr lang="tr-TR" sz="2800" b="1" dirty="0">
              <a:latin typeface="+mj-lt"/>
            </a:endParaRPr>
          </a:p>
        </p:txBody>
      </p:sp>
    </p:spTree>
    <p:extLst>
      <p:ext uri="{BB962C8B-B14F-4D97-AF65-F5344CB8AC3E}">
        <p14:creationId xmlns:p14="http://schemas.microsoft.com/office/powerpoint/2010/main" val="16164794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20688"/>
            <a:ext cx="7632848" cy="720080"/>
          </a:xfrm>
        </p:spPr>
        <p:txBody>
          <a:bodyPr>
            <a:noAutofit/>
          </a:bodyPr>
          <a:lstStyle/>
          <a:p>
            <a:r>
              <a:rPr lang="tr-TR" sz="3600" b="1" dirty="0">
                <a:solidFill>
                  <a:srgbClr val="FF0000"/>
                </a:solidFill>
              </a:rPr>
              <a:t>FARUK NAFİZ </a:t>
            </a:r>
            <a:r>
              <a:rPr lang="tr-TR" sz="3600" b="1" dirty="0" smtClean="0">
                <a:solidFill>
                  <a:srgbClr val="FF0000"/>
                </a:solidFill>
              </a:rPr>
              <a:t>ÇAMLIBEL’İN ESERLERİ</a:t>
            </a:r>
            <a:endParaRPr lang="tr-TR" sz="3600" dirty="0">
              <a:solidFill>
                <a:srgbClr val="FF0000"/>
              </a:solidFill>
            </a:endParaRPr>
          </a:p>
        </p:txBody>
      </p:sp>
      <p:sp>
        <p:nvSpPr>
          <p:cNvPr id="3" name="İçerik Yer Tutucusu 2"/>
          <p:cNvSpPr>
            <a:spLocks noGrp="1"/>
          </p:cNvSpPr>
          <p:nvPr>
            <p:ph idx="1"/>
          </p:nvPr>
        </p:nvSpPr>
        <p:spPr>
          <a:xfrm>
            <a:off x="539552" y="1844824"/>
            <a:ext cx="8424936" cy="4392488"/>
          </a:xfrm>
        </p:spPr>
        <p:txBody>
          <a:bodyPr>
            <a:noAutofit/>
          </a:bodyPr>
          <a:lstStyle/>
          <a:p>
            <a:pPr marL="0" lvl="0" indent="0">
              <a:buNone/>
            </a:pPr>
            <a:r>
              <a:rPr lang="tr-TR" sz="2800" b="1" dirty="0" smtClean="0">
                <a:solidFill>
                  <a:srgbClr val="0000FF"/>
                </a:solidFill>
                <a:latin typeface="+mj-lt"/>
              </a:rPr>
              <a:t>ŞİİR:</a:t>
            </a:r>
            <a:endParaRPr lang="tr-TR" sz="2800" b="1" dirty="0">
              <a:latin typeface="+mj-lt"/>
            </a:endParaRPr>
          </a:p>
          <a:p>
            <a:r>
              <a:rPr lang="tr-TR" sz="2800" b="1" dirty="0" smtClean="0">
                <a:latin typeface="+mj-lt"/>
              </a:rPr>
              <a:t> </a:t>
            </a:r>
            <a:r>
              <a:rPr lang="tr-TR" sz="2800" b="1" dirty="0">
                <a:latin typeface="+mj-lt"/>
              </a:rPr>
              <a:t>Şarkın </a:t>
            </a:r>
            <a:r>
              <a:rPr lang="tr-TR" sz="2800" b="1" dirty="0" smtClean="0">
                <a:latin typeface="+mj-lt"/>
              </a:rPr>
              <a:t>Sultanları, 1918</a:t>
            </a:r>
            <a:endParaRPr lang="tr-TR" sz="2800" b="1" dirty="0">
              <a:latin typeface="+mj-lt"/>
            </a:endParaRPr>
          </a:p>
          <a:p>
            <a:r>
              <a:rPr lang="tr-TR" sz="2800" b="1" dirty="0" smtClean="0">
                <a:latin typeface="+mj-lt"/>
              </a:rPr>
              <a:t>Gönülden </a:t>
            </a:r>
            <a:r>
              <a:rPr lang="tr-TR" sz="2800" b="1" dirty="0" err="1">
                <a:latin typeface="+mj-lt"/>
              </a:rPr>
              <a:t>Gönüle</a:t>
            </a:r>
            <a:r>
              <a:rPr lang="tr-TR" sz="2800" b="1" dirty="0">
                <a:latin typeface="+mj-lt"/>
              </a:rPr>
              <a:t>, </a:t>
            </a:r>
            <a:r>
              <a:rPr lang="tr-TR" sz="2800" b="1" dirty="0" smtClean="0">
                <a:latin typeface="+mj-lt"/>
              </a:rPr>
              <a:t>1919</a:t>
            </a:r>
            <a:endParaRPr lang="tr-TR" sz="2800" b="1" dirty="0">
              <a:latin typeface="+mj-lt"/>
            </a:endParaRPr>
          </a:p>
          <a:p>
            <a:r>
              <a:rPr lang="tr-TR" sz="2800" b="1" dirty="0" smtClean="0">
                <a:latin typeface="+mj-lt"/>
              </a:rPr>
              <a:t>Dinle </a:t>
            </a:r>
            <a:r>
              <a:rPr lang="tr-TR" sz="2800" b="1" dirty="0">
                <a:latin typeface="+mj-lt"/>
              </a:rPr>
              <a:t>Neyden, </a:t>
            </a:r>
            <a:r>
              <a:rPr lang="tr-TR" sz="2800" b="1" dirty="0" smtClean="0">
                <a:latin typeface="+mj-lt"/>
              </a:rPr>
              <a:t>1926</a:t>
            </a:r>
          </a:p>
          <a:p>
            <a:r>
              <a:rPr lang="tr-TR" sz="2800" b="1" dirty="0" smtClean="0">
                <a:latin typeface="+mj-lt"/>
              </a:rPr>
              <a:t>Çoban </a:t>
            </a:r>
            <a:r>
              <a:rPr lang="tr-TR" sz="2800" b="1" dirty="0">
                <a:latin typeface="+mj-lt"/>
              </a:rPr>
              <a:t>Çeşmesi, </a:t>
            </a:r>
            <a:r>
              <a:rPr lang="tr-TR" sz="2800" b="1" dirty="0" smtClean="0">
                <a:latin typeface="+mj-lt"/>
              </a:rPr>
              <a:t>1926</a:t>
            </a:r>
          </a:p>
          <a:p>
            <a:r>
              <a:rPr lang="tr-TR" sz="2800" b="1" dirty="0" smtClean="0">
                <a:latin typeface="+mj-lt"/>
              </a:rPr>
              <a:t>Suda </a:t>
            </a:r>
            <a:r>
              <a:rPr lang="tr-TR" sz="2800" b="1" dirty="0">
                <a:latin typeface="+mj-lt"/>
              </a:rPr>
              <a:t>Halkalar, </a:t>
            </a:r>
            <a:r>
              <a:rPr lang="tr-TR" sz="2800" b="1" dirty="0" smtClean="0">
                <a:latin typeface="+mj-lt"/>
              </a:rPr>
              <a:t>1928</a:t>
            </a:r>
            <a:endParaRPr lang="tr-TR" sz="2800" b="1" dirty="0">
              <a:latin typeface="+mj-lt"/>
            </a:endParaRPr>
          </a:p>
          <a:p>
            <a:r>
              <a:rPr lang="tr-TR" sz="2800" b="1" dirty="0" smtClean="0">
                <a:latin typeface="+mj-lt"/>
              </a:rPr>
              <a:t>Bir </a:t>
            </a:r>
            <a:r>
              <a:rPr lang="tr-TR" sz="2800" b="1" dirty="0">
                <a:latin typeface="+mj-lt"/>
              </a:rPr>
              <a:t>Ömür Böyle Geçti (Seçme Şiirler), </a:t>
            </a:r>
            <a:r>
              <a:rPr lang="tr-TR" sz="2800" b="1" dirty="0" smtClean="0">
                <a:latin typeface="+mj-lt"/>
              </a:rPr>
              <a:t>1932</a:t>
            </a:r>
            <a:endParaRPr lang="tr-TR" sz="2800" b="1" dirty="0">
              <a:latin typeface="+mj-lt"/>
            </a:endParaRPr>
          </a:p>
          <a:p>
            <a:r>
              <a:rPr lang="tr-TR" sz="2800" b="1" dirty="0" smtClean="0">
                <a:latin typeface="+mj-lt"/>
              </a:rPr>
              <a:t>Elimle </a:t>
            </a:r>
            <a:r>
              <a:rPr lang="tr-TR" sz="2800" b="1" dirty="0">
                <a:latin typeface="+mj-lt"/>
              </a:rPr>
              <a:t>Seçtiklerim (Seçme Şiirler), </a:t>
            </a:r>
            <a:r>
              <a:rPr lang="tr-TR" sz="2800" b="1" dirty="0" smtClean="0">
                <a:latin typeface="+mj-lt"/>
              </a:rPr>
              <a:t>1934</a:t>
            </a:r>
            <a:endParaRPr lang="tr-TR" sz="2800" b="1" dirty="0">
              <a:latin typeface="+mj-lt"/>
            </a:endParaRPr>
          </a:p>
        </p:txBody>
      </p:sp>
    </p:spTree>
    <p:extLst>
      <p:ext uri="{BB962C8B-B14F-4D97-AF65-F5344CB8AC3E}">
        <p14:creationId xmlns:p14="http://schemas.microsoft.com/office/powerpoint/2010/main" val="14373788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424936" cy="4392488"/>
          </a:xfrm>
        </p:spPr>
        <p:txBody>
          <a:bodyPr>
            <a:noAutofit/>
          </a:bodyPr>
          <a:lstStyle/>
          <a:p>
            <a:r>
              <a:rPr lang="tr-TR" sz="2800" b="1" dirty="0">
                <a:latin typeface="+mj-lt"/>
              </a:rPr>
              <a:t>Boğaziçi Şarkısı, 1936</a:t>
            </a:r>
          </a:p>
          <a:p>
            <a:r>
              <a:rPr lang="tr-TR" sz="2800" b="1" dirty="0">
                <a:latin typeface="+mj-lt"/>
              </a:rPr>
              <a:t>Akıncı Türküleri, </a:t>
            </a:r>
            <a:r>
              <a:rPr lang="tr-TR" sz="2800" b="1" dirty="0" smtClean="0">
                <a:latin typeface="+mj-lt"/>
              </a:rPr>
              <a:t>1938</a:t>
            </a:r>
          </a:p>
          <a:p>
            <a:r>
              <a:rPr lang="tr-TR" sz="2800" b="1" dirty="0" smtClean="0">
                <a:latin typeface="+mj-lt"/>
              </a:rPr>
              <a:t>Tatlı </a:t>
            </a:r>
            <a:r>
              <a:rPr lang="tr-TR" sz="2800" b="1" dirty="0">
                <a:latin typeface="+mj-lt"/>
              </a:rPr>
              <a:t>Sert (Mizahi Şiirler</a:t>
            </a:r>
            <a:r>
              <a:rPr lang="tr-TR" sz="2800" b="1" dirty="0" smtClean="0">
                <a:latin typeface="+mj-lt"/>
              </a:rPr>
              <a:t>), 1938</a:t>
            </a:r>
          </a:p>
          <a:p>
            <a:r>
              <a:rPr lang="tr-TR" sz="2800" b="1" dirty="0" smtClean="0">
                <a:latin typeface="+mj-lt"/>
              </a:rPr>
              <a:t>Akarsu</a:t>
            </a:r>
            <a:r>
              <a:rPr lang="tr-TR" sz="2800" b="1" dirty="0">
                <a:latin typeface="+mj-lt"/>
              </a:rPr>
              <a:t>, </a:t>
            </a:r>
            <a:r>
              <a:rPr lang="tr-TR" sz="2800" b="1" dirty="0" smtClean="0">
                <a:latin typeface="+mj-lt"/>
              </a:rPr>
              <a:t>1940</a:t>
            </a:r>
            <a:endParaRPr lang="tr-TR" sz="2800" b="1" dirty="0">
              <a:latin typeface="+mj-lt"/>
            </a:endParaRPr>
          </a:p>
          <a:p>
            <a:r>
              <a:rPr lang="tr-TR" sz="2800" b="1" dirty="0" err="1" smtClean="0">
                <a:latin typeface="+mj-lt"/>
              </a:rPr>
              <a:t>Heyecân</a:t>
            </a:r>
            <a:r>
              <a:rPr lang="tr-TR" sz="2800" b="1" dirty="0" smtClean="0">
                <a:latin typeface="+mj-lt"/>
              </a:rPr>
              <a:t> </a:t>
            </a:r>
            <a:r>
              <a:rPr lang="tr-TR" sz="2800" b="1" dirty="0">
                <a:latin typeface="+mj-lt"/>
              </a:rPr>
              <a:t>ve Sükûn (Seçme Şiirler), </a:t>
            </a:r>
            <a:r>
              <a:rPr lang="tr-TR" sz="2800" b="1" dirty="0" smtClean="0">
                <a:latin typeface="+mj-lt"/>
              </a:rPr>
              <a:t>1959</a:t>
            </a:r>
          </a:p>
          <a:p>
            <a:r>
              <a:rPr lang="tr-TR" sz="2800" b="1" dirty="0" smtClean="0">
                <a:latin typeface="+mj-lt"/>
              </a:rPr>
              <a:t>Zindan </a:t>
            </a:r>
            <a:r>
              <a:rPr lang="tr-TR" sz="2800" b="1" dirty="0">
                <a:latin typeface="+mj-lt"/>
              </a:rPr>
              <a:t>Duvarları, </a:t>
            </a:r>
            <a:r>
              <a:rPr lang="tr-TR" sz="2800" b="1" dirty="0" smtClean="0">
                <a:latin typeface="+mj-lt"/>
              </a:rPr>
              <a:t>1967</a:t>
            </a:r>
            <a:endParaRPr lang="tr-TR" sz="2800" b="1" dirty="0">
              <a:latin typeface="+mj-lt"/>
            </a:endParaRPr>
          </a:p>
          <a:p>
            <a:r>
              <a:rPr lang="tr-TR" sz="2800" b="1" dirty="0" smtClean="0">
                <a:latin typeface="+mj-lt"/>
              </a:rPr>
              <a:t>Han </a:t>
            </a:r>
            <a:r>
              <a:rPr lang="tr-TR" sz="2800" b="1" dirty="0">
                <a:latin typeface="+mj-lt"/>
              </a:rPr>
              <a:t>Duvarları, </a:t>
            </a:r>
            <a:r>
              <a:rPr lang="tr-TR" sz="2800" b="1" dirty="0" smtClean="0">
                <a:latin typeface="+mj-lt"/>
              </a:rPr>
              <a:t>1969</a:t>
            </a:r>
          </a:p>
        </p:txBody>
      </p:sp>
    </p:spTree>
    <p:extLst>
      <p:ext uri="{BB962C8B-B14F-4D97-AF65-F5344CB8AC3E}">
        <p14:creationId xmlns:p14="http://schemas.microsoft.com/office/powerpoint/2010/main" val="37377317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412776"/>
            <a:ext cx="8424936" cy="4392488"/>
          </a:xfrm>
        </p:spPr>
        <p:txBody>
          <a:bodyPr>
            <a:noAutofit/>
          </a:bodyPr>
          <a:lstStyle/>
          <a:p>
            <a:pPr marL="0" indent="0">
              <a:buNone/>
            </a:pPr>
            <a:r>
              <a:rPr lang="tr-TR" sz="2800" b="1" dirty="0">
                <a:solidFill>
                  <a:srgbClr val="0000FF"/>
                </a:solidFill>
                <a:latin typeface="+mj-lt"/>
              </a:rPr>
              <a:t>Tiyatro</a:t>
            </a:r>
          </a:p>
          <a:p>
            <a:r>
              <a:rPr lang="tr-TR" sz="2800" b="1" dirty="0" smtClean="0">
                <a:latin typeface="+mj-lt"/>
              </a:rPr>
              <a:t>İlk </a:t>
            </a:r>
            <a:r>
              <a:rPr lang="tr-TR" sz="2800" b="1" dirty="0">
                <a:latin typeface="+mj-lt"/>
              </a:rPr>
              <a:t>Göz Ağrısı, </a:t>
            </a:r>
            <a:r>
              <a:rPr lang="tr-TR" sz="2800" b="1" dirty="0" smtClean="0">
                <a:latin typeface="+mj-lt"/>
              </a:rPr>
              <a:t>1922</a:t>
            </a:r>
          </a:p>
          <a:p>
            <a:r>
              <a:rPr lang="tr-TR" sz="2800" b="1" dirty="0" smtClean="0">
                <a:latin typeface="+mj-lt"/>
              </a:rPr>
              <a:t>Kambur</a:t>
            </a:r>
            <a:r>
              <a:rPr lang="tr-TR" sz="2800" b="1" dirty="0">
                <a:latin typeface="+mj-lt"/>
              </a:rPr>
              <a:t>, </a:t>
            </a:r>
            <a:r>
              <a:rPr lang="tr-TR" sz="2800" b="1" dirty="0" smtClean="0">
                <a:latin typeface="+mj-lt"/>
              </a:rPr>
              <a:t>1922 </a:t>
            </a:r>
          </a:p>
          <a:p>
            <a:r>
              <a:rPr lang="tr-TR" sz="2800" b="1" dirty="0" smtClean="0">
                <a:latin typeface="+mj-lt"/>
              </a:rPr>
              <a:t>Canavar, 1925</a:t>
            </a:r>
          </a:p>
          <a:p>
            <a:r>
              <a:rPr lang="tr-TR" sz="2800" b="1" dirty="0" smtClean="0">
                <a:latin typeface="+mj-lt"/>
              </a:rPr>
              <a:t>Sevk-i </a:t>
            </a:r>
            <a:r>
              <a:rPr lang="tr-TR" sz="2800" b="1" dirty="0">
                <a:latin typeface="+mj-lt"/>
              </a:rPr>
              <a:t>Tabiî, </a:t>
            </a:r>
            <a:r>
              <a:rPr lang="tr-TR" sz="2800" b="1" dirty="0" smtClean="0">
                <a:latin typeface="+mj-lt"/>
              </a:rPr>
              <a:t>1925</a:t>
            </a:r>
          </a:p>
          <a:p>
            <a:r>
              <a:rPr lang="tr-TR" sz="2800" b="1" dirty="0" smtClean="0">
                <a:latin typeface="+mj-lt"/>
              </a:rPr>
              <a:t>Numaralar</a:t>
            </a:r>
            <a:r>
              <a:rPr lang="tr-TR" sz="2800" b="1" dirty="0">
                <a:latin typeface="+mj-lt"/>
              </a:rPr>
              <a:t>, </a:t>
            </a:r>
            <a:r>
              <a:rPr lang="tr-TR" sz="2800" b="1" dirty="0" smtClean="0">
                <a:latin typeface="+mj-lt"/>
              </a:rPr>
              <a:t>1928</a:t>
            </a:r>
          </a:p>
          <a:p>
            <a:r>
              <a:rPr lang="tr-TR" sz="2800" b="1" dirty="0" smtClean="0">
                <a:latin typeface="+mj-lt"/>
              </a:rPr>
              <a:t>Akın</a:t>
            </a:r>
            <a:r>
              <a:rPr lang="tr-TR" sz="2800" b="1" dirty="0">
                <a:latin typeface="+mj-lt"/>
              </a:rPr>
              <a:t>, </a:t>
            </a:r>
            <a:r>
              <a:rPr lang="tr-TR" sz="2800" b="1" dirty="0" smtClean="0">
                <a:latin typeface="+mj-lt"/>
              </a:rPr>
              <a:t>1932</a:t>
            </a:r>
          </a:p>
          <a:p>
            <a:r>
              <a:rPr lang="tr-TR" sz="2800" b="1" dirty="0" smtClean="0">
                <a:latin typeface="+mj-lt"/>
              </a:rPr>
              <a:t>Özyurt</a:t>
            </a:r>
            <a:r>
              <a:rPr lang="tr-TR" sz="2800" b="1" dirty="0">
                <a:latin typeface="+mj-lt"/>
              </a:rPr>
              <a:t>, </a:t>
            </a:r>
            <a:r>
              <a:rPr lang="tr-TR" sz="2800" b="1" dirty="0" smtClean="0">
                <a:latin typeface="+mj-lt"/>
              </a:rPr>
              <a:t>1932</a:t>
            </a:r>
          </a:p>
        </p:txBody>
      </p:sp>
    </p:spTree>
    <p:extLst>
      <p:ext uri="{BB962C8B-B14F-4D97-AF65-F5344CB8AC3E}">
        <p14:creationId xmlns:p14="http://schemas.microsoft.com/office/powerpoint/2010/main" val="5478664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424936" cy="4392488"/>
          </a:xfrm>
        </p:spPr>
        <p:txBody>
          <a:bodyPr>
            <a:noAutofit/>
          </a:bodyPr>
          <a:lstStyle/>
          <a:p>
            <a:r>
              <a:rPr lang="tr-TR" sz="2800" b="1" dirty="0" smtClean="0">
                <a:latin typeface="+mj-lt"/>
              </a:rPr>
              <a:t>Bir </a:t>
            </a:r>
            <a:r>
              <a:rPr lang="tr-TR" sz="2800" b="1" dirty="0">
                <a:latin typeface="+mj-lt"/>
              </a:rPr>
              <a:t>Demette Beş Çiçek, </a:t>
            </a:r>
            <a:r>
              <a:rPr lang="tr-TR" sz="2800" b="1" dirty="0" smtClean="0">
                <a:latin typeface="+mj-lt"/>
              </a:rPr>
              <a:t>1933</a:t>
            </a:r>
          </a:p>
          <a:p>
            <a:r>
              <a:rPr lang="tr-TR" sz="2800" b="1" dirty="0" smtClean="0">
                <a:latin typeface="+mj-lt"/>
              </a:rPr>
              <a:t>Kahraman</a:t>
            </a:r>
            <a:r>
              <a:rPr lang="tr-TR" sz="2800" b="1" dirty="0">
                <a:latin typeface="+mj-lt"/>
              </a:rPr>
              <a:t>, </a:t>
            </a:r>
            <a:r>
              <a:rPr lang="tr-TR" sz="2800" b="1" dirty="0" smtClean="0">
                <a:latin typeface="+mj-lt"/>
              </a:rPr>
              <a:t>1933</a:t>
            </a:r>
          </a:p>
          <a:p>
            <a:r>
              <a:rPr lang="tr-TR" sz="2800" b="1" dirty="0" smtClean="0">
                <a:latin typeface="+mj-lt"/>
              </a:rPr>
              <a:t>Yangın</a:t>
            </a:r>
            <a:r>
              <a:rPr lang="tr-TR" sz="2800" b="1" dirty="0">
                <a:latin typeface="+mj-lt"/>
              </a:rPr>
              <a:t>, </a:t>
            </a:r>
            <a:r>
              <a:rPr lang="tr-TR" sz="2800" b="1" dirty="0" smtClean="0">
                <a:latin typeface="+mj-lt"/>
              </a:rPr>
              <a:t>1933</a:t>
            </a:r>
          </a:p>
          <a:p>
            <a:r>
              <a:rPr lang="tr-TR" sz="2800" b="1" dirty="0" smtClean="0">
                <a:latin typeface="+mj-lt"/>
              </a:rPr>
              <a:t>Ateş</a:t>
            </a:r>
            <a:r>
              <a:rPr lang="tr-TR" sz="2800" b="1" dirty="0">
                <a:latin typeface="+mj-lt"/>
              </a:rPr>
              <a:t>, </a:t>
            </a:r>
            <a:r>
              <a:rPr lang="tr-TR" sz="2800" b="1" dirty="0" smtClean="0">
                <a:latin typeface="+mj-lt"/>
              </a:rPr>
              <a:t>1939</a:t>
            </a:r>
          </a:p>
          <a:p>
            <a:r>
              <a:rPr lang="tr-TR" sz="2800" b="1" dirty="0" smtClean="0">
                <a:latin typeface="+mj-lt"/>
              </a:rPr>
              <a:t>Dev </a:t>
            </a:r>
            <a:r>
              <a:rPr lang="tr-TR" sz="2800" b="1" dirty="0">
                <a:latin typeface="+mj-lt"/>
              </a:rPr>
              <a:t>Aynası, </a:t>
            </a:r>
            <a:r>
              <a:rPr lang="tr-TR" sz="2800" b="1" dirty="0" smtClean="0">
                <a:latin typeface="+mj-lt"/>
              </a:rPr>
              <a:t>1945</a:t>
            </a:r>
          </a:p>
          <a:p>
            <a:pPr marL="0" indent="0">
              <a:buNone/>
            </a:pPr>
            <a:endParaRPr lang="tr-TR" sz="2800" b="1" dirty="0">
              <a:latin typeface="+mj-lt"/>
            </a:endParaRPr>
          </a:p>
          <a:p>
            <a:pPr marL="0" indent="0">
              <a:buNone/>
            </a:pPr>
            <a:r>
              <a:rPr lang="tr-TR" sz="2800" b="1" dirty="0" smtClean="0">
                <a:solidFill>
                  <a:srgbClr val="0000FF"/>
                </a:solidFill>
                <a:latin typeface="+mj-lt"/>
              </a:rPr>
              <a:t>Roman:</a:t>
            </a:r>
            <a:endParaRPr lang="tr-TR" sz="2800" b="1" dirty="0">
              <a:solidFill>
                <a:srgbClr val="0000FF"/>
              </a:solidFill>
              <a:latin typeface="+mj-lt"/>
            </a:endParaRPr>
          </a:p>
          <a:p>
            <a:r>
              <a:rPr lang="tr-TR" sz="2800" b="1" dirty="0">
                <a:latin typeface="+mj-lt"/>
              </a:rPr>
              <a:t>Yıldız </a:t>
            </a:r>
            <a:r>
              <a:rPr lang="tr-TR" sz="2800" b="1" dirty="0" smtClean="0">
                <a:latin typeface="+mj-lt"/>
              </a:rPr>
              <a:t>Yağmuru, 1936</a:t>
            </a:r>
            <a:endParaRPr lang="tr-TR" sz="2800" b="1" dirty="0">
              <a:latin typeface="+mj-lt"/>
            </a:endParaRPr>
          </a:p>
        </p:txBody>
      </p:sp>
    </p:spTree>
    <p:extLst>
      <p:ext uri="{BB962C8B-B14F-4D97-AF65-F5344CB8AC3E}">
        <p14:creationId xmlns:p14="http://schemas.microsoft.com/office/powerpoint/2010/main" val="4005247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492896"/>
            <a:ext cx="8075240" cy="2520280"/>
          </a:xfrm>
        </p:spPr>
        <p:txBody>
          <a:bodyPr>
            <a:normAutofit/>
          </a:bodyPr>
          <a:lstStyle/>
          <a:p>
            <a:pPr marL="0" indent="0" algn="ctr">
              <a:buNone/>
            </a:pPr>
            <a:r>
              <a:rPr lang="tr-TR" sz="6000" b="1" dirty="0" smtClean="0">
                <a:solidFill>
                  <a:srgbClr val="FF0000"/>
                </a:solidFill>
                <a:latin typeface="+mj-lt"/>
              </a:rPr>
              <a:t>ŞİİR ÖRNEKLERİ</a:t>
            </a:r>
            <a:endParaRPr lang="tr-TR" sz="6000" b="1" dirty="0">
              <a:latin typeface="+mj-lt"/>
            </a:endParaRPr>
          </a:p>
          <a:p>
            <a:pPr marL="0" indent="0">
              <a:buNone/>
            </a:pPr>
            <a:endParaRPr lang="tr-TR" sz="2800" b="1" dirty="0">
              <a:latin typeface="+mj-lt"/>
            </a:endParaRPr>
          </a:p>
        </p:txBody>
      </p:sp>
    </p:spTree>
    <p:extLst>
      <p:ext uri="{BB962C8B-B14F-4D97-AF65-F5344CB8AC3E}">
        <p14:creationId xmlns:p14="http://schemas.microsoft.com/office/powerpoint/2010/main" val="34344745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20688"/>
            <a:ext cx="8229600" cy="842833"/>
          </a:xfrm>
        </p:spPr>
        <p:txBody>
          <a:bodyPr>
            <a:normAutofit/>
          </a:bodyPr>
          <a:lstStyle/>
          <a:p>
            <a:r>
              <a:rPr lang="tr-TR" sz="3600" b="1" dirty="0" smtClean="0">
                <a:solidFill>
                  <a:srgbClr val="FF0000"/>
                </a:solidFill>
              </a:rPr>
              <a:t>ORHAN SEYFİ ORHON- VEDA</a:t>
            </a:r>
            <a:endParaRPr lang="tr-TR" sz="3600" b="1" dirty="0">
              <a:solidFill>
                <a:srgbClr val="FF0000"/>
              </a:solidFill>
            </a:endParaRPr>
          </a:p>
        </p:txBody>
      </p:sp>
      <p:sp>
        <p:nvSpPr>
          <p:cNvPr id="3" name="İçerik Yer Tutucusu 2"/>
          <p:cNvSpPr>
            <a:spLocks noGrp="1"/>
          </p:cNvSpPr>
          <p:nvPr>
            <p:ph idx="1"/>
          </p:nvPr>
        </p:nvSpPr>
        <p:spPr/>
        <p:txBody>
          <a:bodyPr>
            <a:noAutofit/>
          </a:bodyPr>
          <a:lstStyle/>
          <a:p>
            <a:pPr marL="0" indent="0">
              <a:buNone/>
            </a:pPr>
            <a:r>
              <a:rPr lang="tr-TR" sz="2800" b="1" dirty="0">
                <a:latin typeface="+mj-lt"/>
              </a:rPr>
              <a:t>Hani, o bırakıp giderken seni </a:t>
            </a:r>
            <a:endParaRPr lang="tr-TR" sz="2800" b="1" dirty="0" smtClean="0">
              <a:latin typeface="+mj-lt"/>
            </a:endParaRPr>
          </a:p>
          <a:p>
            <a:pPr marL="0" indent="0">
              <a:buNone/>
            </a:pPr>
            <a:r>
              <a:rPr lang="tr-TR" sz="2800" b="1" dirty="0" smtClean="0">
                <a:latin typeface="+mj-lt"/>
              </a:rPr>
              <a:t>Bu </a:t>
            </a:r>
            <a:r>
              <a:rPr lang="tr-TR" sz="2800" b="1" dirty="0">
                <a:latin typeface="+mj-lt"/>
              </a:rPr>
              <a:t>öksüz tavrını takmayacaktın? </a:t>
            </a:r>
            <a:endParaRPr lang="tr-TR" sz="2800" b="1" dirty="0" smtClean="0">
              <a:latin typeface="+mj-lt"/>
            </a:endParaRPr>
          </a:p>
          <a:p>
            <a:pPr marL="0" indent="0">
              <a:buNone/>
            </a:pPr>
            <a:r>
              <a:rPr lang="tr-TR" sz="2800" b="1" dirty="0" smtClean="0">
                <a:latin typeface="+mj-lt"/>
              </a:rPr>
              <a:t>Alnına </a:t>
            </a:r>
            <a:r>
              <a:rPr lang="tr-TR" sz="2800" b="1" dirty="0">
                <a:latin typeface="+mj-lt"/>
              </a:rPr>
              <a:t>koyarken </a:t>
            </a:r>
            <a:r>
              <a:rPr lang="tr-TR" sz="2800" b="1" dirty="0" err="1">
                <a:latin typeface="+mj-lt"/>
              </a:rPr>
              <a:t>vedâ</a:t>
            </a:r>
            <a:r>
              <a:rPr lang="tr-TR" sz="2800" b="1" dirty="0">
                <a:latin typeface="+mj-lt"/>
              </a:rPr>
              <a:t> busemi, </a:t>
            </a:r>
            <a:endParaRPr lang="tr-TR" sz="2800" b="1" dirty="0" smtClean="0">
              <a:latin typeface="+mj-lt"/>
            </a:endParaRPr>
          </a:p>
          <a:p>
            <a:pPr marL="0" indent="0">
              <a:buNone/>
            </a:pPr>
            <a:r>
              <a:rPr lang="tr-TR" sz="2800" b="1" dirty="0" smtClean="0">
                <a:latin typeface="+mj-lt"/>
              </a:rPr>
              <a:t>Yüzüme </a:t>
            </a:r>
            <a:r>
              <a:rPr lang="tr-TR" sz="2800" b="1" dirty="0">
                <a:latin typeface="+mj-lt"/>
              </a:rPr>
              <a:t>bu türlü bakmayacaktın</a:t>
            </a:r>
            <a:r>
              <a:rPr lang="tr-TR" sz="2800" b="1" dirty="0" smtClean="0">
                <a:latin typeface="+mj-lt"/>
              </a:rPr>
              <a:t>?</a:t>
            </a:r>
          </a:p>
          <a:p>
            <a:pPr marL="0" indent="0">
              <a:buNone/>
            </a:pPr>
            <a:endParaRPr lang="tr-TR" sz="2800" b="1" dirty="0">
              <a:latin typeface="+mj-lt"/>
            </a:endParaRPr>
          </a:p>
          <a:p>
            <a:pPr marL="0" indent="0">
              <a:buNone/>
            </a:pPr>
            <a:r>
              <a:rPr lang="tr-TR" sz="2800" b="1" dirty="0">
                <a:latin typeface="+mj-lt"/>
              </a:rPr>
              <a:t>Hani, ey gözlerim bu son </a:t>
            </a:r>
            <a:r>
              <a:rPr lang="tr-TR" sz="2800" b="1" dirty="0" err="1">
                <a:latin typeface="+mj-lt"/>
              </a:rPr>
              <a:t>vedâda</a:t>
            </a:r>
            <a:r>
              <a:rPr lang="tr-TR" sz="2800" b="1" dirty="0">
                <a:latin typeface="+mj-lt"/>
              </a:rPr>
              <a:t>, </a:t>
            </a:r>
            <a:endParaRPr lang="tr-TR" sz="2800" b="1" dirty="0" smtClean="0">
              <a:latin typeface="+mj-lt"/>
            </a:endParaRPr>
          </a:p>
          <a:p>
            <a:pPr marL="0" indent="0">
              <a:buNone/>
            </a:pPr>
            <a:r>
              <a:rPr lang="tr-TR" sz="2800" b="1" dirty="0" smtClean="0">
                <a:latin typeface="+mj-lt"/>
              </a:rPr>
              <a:t>Yolunu </a:t>
            </a:r>
            <a:r>
              <a:rPr lang="tr-TR" sz="2800" b="1" dirty="0">
                <a:latin typeface="+mj-lt"/>
              </a:rPr>
              <a:t>kaybeden yolcunun dağda, </a:t>
            </a:r>
            <a:endParaRPr lang="tr-TR" sz="2800" b="1" dirty="0" smtClean="0">
              <a:latin typeface="+mj-lt"/>
            </a:endParaRPr>
          </a:p>
          <a:p>
            <a:pPr marL="0" indent="0">
              <a:buNone/>
            </a:pPr>
            <a:r>
              <a:rPr lang="tr-TR" sz="2800" b="1" dirty="0" smtClean="0">
                <a:latin typeface="+mj-lt"/>
              </a:rPr>
              <a:t>Birini </a:t>
            </a:r>
            <a:r>
              <a:rPr lang="tr-TR" sz="2800" b="1" dirty="0">
                <a:latin typeface="+mj-lt"/>
              </a:rPr>
              <a:t>çağırmak için imdada </a:t>
            </a:r>
            <a:endParaRPr lang="tr-TR" sz="2800" b="1" dirty="0" smtClean="0">
              <a:latin typeface="+mj-lt"/>
            </a:endParaRPr>
          </a:p>
          <a:p>
            <a:pPr marL="0" indent="0">
              <a:buNone/>
            </a:pPr>
            <a:r>
              <a:rPr lang="tr-TR" sz="2800" b="1" dirty="0" smtClean="0">
                <a:latin typeface="+mj-lt"/>
              </a:rPr>
              <a:t>Yaktığı </a:t>
            </a:r>
            <a:r>
              <a:rPr lang="tr-TR" sz="2800" b="1" dirty="0">
                <a:latin typeface="+mj-lt"/>
              </a:rPr>
              <a:t>ateşi yakmayacaktın?</a:t>
            </a:r>
          </a:p>
        </p:txBody>
      </p:sp>
    </p:spTree>
    <p:extLst>
      <p:ext uri="{BB962C8B-B14F-4D97-AF65-F5344CB8AC3E}">
        <p14:creationId xmlns:p14="http://schemas.microsoft.com/office/powerpoint/2010/main" val="38784099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800" b="1" dirty="0">
                <a:latin typeface="+mj-lt"/>
              </a:rPr>
              <a:t>Gelse de en acı sözler dilime, </a:t>
            </a:r>
            <a:endParaRPr lang="tr-TR" sz="2800" b="1" dirty="0" smtClean="0">
              <a:latin typeface="+mj-lt"/>
            </a:endParaRPr>
          </a:p>
          <a:p>
            <a:pPr marL="0" indent="0">
              <a:buNone/>
            </a:pPr>
            <a:r>
              <a:rPr lang="tr-TR" sz="2800" b="1" dirty="0" smtClean="0">
                <a:latin typeface="+mj-lt"/>
              </a:rPr>
              <a:t>Uçacak </a:t>
            </a:r>
            <a:r>
              <a:rPr lang="tr-TR" sz="2800" b="1" dirty="0">
                <a:latin typeface="+mj-lt"/>
              </a:rPr>
              <a:t>sanırım birkaç kelime... </a:t>
            </a:r>
            <a:endParaRPr lang="tr-TR" sz="2800" b="1" dirty="0" smtClean="0">
              <a:latin typeface="+mj-lt"/>
            </a:endParaRPr>
          </a:p>
          <a:p>
            <a:pPr marL="0" indent="0">
              <a:buNone/>
            </a:pPr>
            <a:r>
              <a:rPr lang="tr-TR" sz="2800" b="1" dirty="0" smtClean="0">
                <a:latin typeface="+mj-lt"/>
              </a:rPr>
              <a:t>Bir </a:t>
            </a:r>
            <a:r>
              <a:rPr lang="tr-TR" sz="2800" b="1" dirty="0">
                <a:latin typeface="+mj-lt"/>
              </a:rPr>
              <a:t>alev halinde düştün elime, </a:t>
            </a:r>
            <a:endParaRPr lang="tr-TR" sz="2800" b="1" dirty="0" smtClean="0">
              <a:latin typeface="+mj-lt"/>
            </a:endParaRPr>
          </a:p>
          <a:p>
            <a:pPr marL="0" indent="0">
              <a:buNone/>
            </a:pPr>
            <a:r>
              <a:rPr lang="tr-TR" sz="2800" b="1" dirty="0" smtClean="0">
                <a:latin typeface="+mj-lt"/>
              </a:rPr>
              <a:t>Hani</a:t>
            </a:r>
            <a:r>
              <a:rPr lang="tr-TR" sz="2800" b="1" dirty="0">
                <a:latin typeface="+mj-lt"/>
              </a:rPr>
              <a:t>, ey gözyaşım akmayacaktın?</a:t>
            </a:r>
          </a:p>
        </p:txBody>
      </p:sp>
    </p:spTree>
    <p:extLst>
      <p:ext uri="{BB962C8B-B14F-4D97-AF65-F5344CB8AC3E}">
        <p14:creationId xmlns:p14="http://schemas.microsoft.com/office/powerpoint/2010/main" val="18827828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20688"/>
            <a:ext cx="8229600" cy="842833"/>
          </a:xfrm>
        </p:spPr>
        <p:txBody>
          <a:bodyPr>
            <a:normAutofit/>
          </a:bodyPr>
          <a:lstStyle/>
          <a:p>
            <a:r>
              <a:rPr lang="tr-TR" sz="3600" b="1" dirty="0" smtClean="0">
                <a:solidFill>
                  <a:srgbClr val="FF0000"/>
                </a:solidFill>
              </a:rPr>
              <a:t>HALİT FAHRİ OZANSOY- VATAN DESTANI</a:t>
            </a:r>
            <a:endParaRPr lang="tr-TR" sz="3600" b="1" dirty="0">
              <a:solidFill>
                <a:srgbClr val="FF0000"/>
              </a:solidFill>
            </a:endParaRPr>
          </a:p>
        </p:txBody>
      </p:sp>
      <p:sp>
        <p:nvSpPr>
          <p:cNvPr id="3" name="İçerik Yer Tutucusu 2"/>
          <p:cNvSpPr>
            <a:spLocks noGrp="1"/>
          </p:cNvSpPr>
          <p:nvPr>
            <p:ph idx="1"/>
          </p:nvPr>
        </p:nvSpPr>
        <p:spPr/>
        <p:txBody>
          <a:bodyPr>
            <a:noAutofit/>
          </a:bodyPr>
          <a:lstStyle/>
          <a:p>
            <a:pPr marL="0" indent="0" fontAlgn="base">
              <a:buNone/>
            </a:pPr>
            <a:r>
              <a:rPr lang="tr-TR" sz="2800" b="1" dirty="0">
                <a:latin typeface="+mj-lt"/>
              </a:rPr>
              <a:t>O kadar dolu ki toprağın şanla,</a:t>
            </a:r>
            <a:br>
              <a:rPr lang="tr-TR" sz="2800" b="1" dirty="0">
                <a:latin typeface="+mj-lt"/>
              </a:rPr>
            </a:br>
            <a:r>
              <a:rPr lang="tr-TR" sz="2800" b="1" dirty="0">
                <a:latin typeface="+mj-lt"/>
              </a:rPr>
              <a:t>Bir değil, sanki bin vatan gibisin.</a:t>
            </a:r>
            <a:br>
              <a:rPr lang="tr-TR" sz="2800" b="1" dirty="0">
                <a:latin typeface="+mj-lt"/>
              </a:rPr>
            </a:br>
            <a:r>
              <a:rPr lang="tr-TR" sz="2800" b="1" dirty="0">
                <a:latin typeface="+mj-lt"/>
              </a:rPr>
              <a:t>Yüce dağlarına çöken dumanla</a:t>
            </a:r>
            <a:br>
              <a:rPr lang="tr-TR" sz="2800" b="1" dirty="0">
                <a:latin typeface="+mj-lt"/>
              </a:rPr>
            </a:br>
            <a:r>
              <a:rPr lang="tr-TR" sz="2800" b="1" dirty="0">
                <a:latin typeface="+mj-lt"/>
              </a:rPr>
              <a:t>Göklerde yazılı destan gibisin</a:t>
            </a:r>
            <a:r>
              <a:rPr lang="tr-TR" sz="2800" b="1" dirty="0" smtClean="0">
                <a:latin typeface="+mj-lt"/>
              </a:rPr>
              <a:t>.</a:t>
            </a:r>
          </a:p>
          <a:p>
            <a:pPr marL="0" indent="0" fontAlgn="base">
              <a:buNone/>
            </a:pPr>
            <a:endParaRPr lang="tr-TR" sz="2800" b="1" dirty="0">
              <a:latin typeface="+mj-lt"/>
            </a:endParaRPr>
          </a:p>
          <a:p>
            <a:pPr marL="0" indent="0" fontAlgn="base">
              <a:buNone/>
            </a:pPr>
            <a:r>
              <a:rPr lang="tr-TR" sz="2800" b="1" dirty="0">
                <a:latin typeface="+mj-lt"/>
              </a:rPr>
              <a:t>Hep böyle bulutlar içinde başın,</a:t>
            </a:r>
            <a:br>
              <a:rPr lang="tr-TR" sz="2800" b="1" dirty="0">
                <a:latin typeface="+mj-lt"/>
              </a:rPr>
            </a:br>
            <a:r>
              <a:rPr lang="tr-TR" sz="2800" b="1" dirty="0">
                <a:latin typeface="+mj-lt"/>
              </a:rPr>
              <a:t>Hilâli kucaklar her vatandaşın.</a:t>
            </a:r>
            <a:br>
              <a:rPr lang="tr-TR" sz="2800" b="1" dirty="0">
                <a:latin typeface="+mj-lt"/>
              </a:rPr>
            </a:br>
            <a:r>
              <a:rPr lang="tr-TR" sz="2800" b="1" dirty="0">
                <a:latin typeface="+mj-lt"/>
              </a:rPr>
              <a:t>Geçse de asırlar, tazedir yaşın,</a:t>
            </a:r>
            <a:br>
              <a:rPr lang="tr-TR" sz="2800" b="1" dirty="0">
                <a:latin typeface="+mj-lt"/>
              </a:rPr>
            </a:br>
            <a:r>
              <a:rPr lang="tr-TR" sz="2800" b="1" dirty="0">
                <a:latin typeface="+mj-lt"/>
              </a:rPr>
              <a:t>O kadar leventsin, fidan gibisin.</a:t>
            </a:r>
          </a:p>
        </p:txBody>
      </p:sp>
    </p:spTree>
    <p:extLst>
      <p:ext uri="{BB962C8B-B14F-4D97-AF65-F5344CB8AC3E}">
        <p14:creationId xmlns:p14="http://schemas.microsoft.com/office/powerpoint/2010/main" val="3270850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1308</TotalTime>
  <Words>6206</Words>
  <Application>Microsoft Office PowerPoint</Application>
  <PresentationFormat>On-screen Show (4:3)</PresentationFormat>
  <Paragraphs>1127</Paragraphs>
  <Slides>206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206</vt:i4>
      </vt:variant>
    </vt:vector>
  </HeadingPairs>
  <TitlesOfParts>
    <vt:vector size="214" baseType="lpstr">
      <vt:lpstr>Arial</vt:lpstr>
      <vt:lpstr>Calibri</vt:lpstr>
      <vt:lpstr>Constantia</vt:lpstr>
      <vt:lpstr>Majalla UI</vt:lpstr>
      <vt:lpstr>roboto</vt:lpstr>
      <vt:lpstr>Times New Roman</vt:lpstr>
      <vt:lpstr>Wingdings 2</vt:lpstr>
      <vt:lpstr>Akış</vt:lpstr>
      <vt:lpstr>SALAHADDİN ÜNİVERSİTESİ    DİLLER FAKÜLTESİ TÜRK DİLİ VE EDEBİYATI BÖLÜMÜ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SALAHADDİN ÜNİVERSİTESİ    DİLLER FAKÜLTESİ TÜRK DİLİ VE EDEBİYATI BÖLÜMÜ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SALAHADDİN ÜNİVERSİTESİ    DİLLER FAKÜLTESİ TÜRK DİLİ VE EDEBİYATI BÖLÜMÜ</vt:lpstr>
      <vt:lpstr>PowerPoint Presentation</vt:lpstr>
      <vt:lpstr>PowerPoint Presentation</vt:lpstr>
      <vt:lpstr>PowerPoint Presentation</vt:lpstr>
      <vt:lpstr>BEŞ HECECİLER</vt:lpstr>
      <vt:lpstr>BEŞ HECECİLER’İN ŞİİR ANLAYIŞI  VE ÖZELLİKLERİ </vt:lpstr>
      <vt:lpstr>PowerPoint Presentation</vt:lpstr>
      <vt:lpstr>PowerPoint Presentation</vt:lpstr>
      <vt:lpstr>PowerPoint Presentation</vt:lpstr>
      <vt:lpstr>ORHAN SEYFİ ORHON (1890-1972)</vt:lpstr>
      <vt:lpstr>ORHAN SEYFİ ORHON’UN ESERERİ</vt:lpstr>
      <vt:lpstr>PowerPoint Presentation</vt:lpstr>
      <vt:lpstr>PowerPoint Presentation</vt:lpstr>
      <vt:lpstr>HALİT FAHRİ OZANSOY (1891-1971)</vt:lpstr>
      <vt:lpstr>HALİT FAHRİ OZANSOY’UN ESERLERİ</vt:lpstr>
      <vt:lpstr>PowerPoint Presentation</vt:lpstr>
      <vt:lpstr>PowerPoint Presentation</vt:lpstr>
      <vt:lpstr>SALAHADDİN ÜNİVERSİTESİ    DİLLER FAKÜLTESİ TÜRK DİLİ VE EDEBİYATI BÖLÜMÜ</vt:lpstr>
      <vt:lpstr>PowerPoint Presentation</vt:lpstr>
      <vt:lpstr>ENİS BEHİÇ KORYÜREK (1891-1949)</vt:lpstr>
      <vt:lpstr>EPİK ŞİİR</vt:lpstr>
      <vt:lpstr>ENİS BEHİÇ KORYÜREK’İN ESERLERİ</vt:lpstr>
      <vt:lpstr>YUSUF ZİYA ORTAÇ (1895-1967)</vt:lpstr>
      <vt:lpstr>YUSUF ZİYA ORTAÇ’IN ESERLERİ</vt:lpstr>
      <vt:lpstr>PowerPoint Presentation</vt:lpstr>
      <vt:lpstr>PowerPoint Presentation</vt:lpstr>
      <vt:lpstr>FARUK NAFİZ ÇAMLIBEL (1898-1973)</vt:lpstr>
      <vt:lpstr>FARUK NAFİZ ÇAMLIBEL’İN ESERLERİ</vt:lpstr>
      <vt:lpstr>PowerPoint Presentation</vt:lpstr>
      <vt:lpstr>PowerPoint Presentation</vt:lpstr>
      <vt:lpstr>PowerPoint Presentation</vt:lpstr>
      <vt:lpstr>PowerPoint Presentation</vt:lpstr>
      <vt:lpstr>ORHAN SEYFİ ORHON- VEDA</vt:lpstr>
      <vt:lpstr>PowerPoint Presentation</vt:lpstr>
      <vt:lpstr>HALİT FAHRİ OZANSOY- VATAN DESTANI</vt:lpstr>
      <vt:lpstr>PowerPoint Presentation</vt:lpstr>
      <vt:lpstr>PowerPoint Presentation</vt:lpstr>
      <vt:lpstr>PowerPoint Presentation</vt:lpstr>
      <vt:lpstr>ENİS BEHİÇ KORYÜREK-TUNA KIYISINDA</vt:lpstr>
      <vt:lpstr>PowerPoint Presentation</vt:lpstr>
      <vt:lpstr>YUSUF ZİYA ORTAÇ- GİDEN GELMEZ </vt:lpstr>
      <vt:lpstr>PowerPoint Presentation</vt:lpstr>
      <vt:lpstr>FARUK NAFİZ ÇAMLIBEL-GENÇLİK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SALAHADDİN ÜNİVERSİTESİ    DİLLER FAKÜLTESİ TÜRK DİLİ VE EDEBİYATI BÖLÜMÜ</dc:title>
  <dc:creator>DELL</dc:creator>
  <cp:lastModifiedBy>ياح</cp:lastModifiedBy>
  <cp:revision>112</cp:revision>
  <dcterms:created xsi:type="dcterms:W3CDTF">2020-11-26T14:35:03Z</dcterms:created>
  <dcterms:modified xsi:type="dcterms:W3CDTF">2022-10-18T06:39:34Z</dcterms:modified>
</cp:coreProperties>
</file>