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890" r:id="rId2"/>
    <p:sldMasterId id="2147484891" r:id="rId3"/>
    <p:sldMasterId id="2147484892" r:id="rId4"/>
  </p:sldMasterIdLst>
  <p:notesMasterIdLst>
    <p:notesMasterId r:id="rId124"/>
  </p:notesMasterIdLst>
  <p:sldIdLst>
    <p:sldId id="564" r:id="rId5"/>
    <p:sldId id="293" r:id="rId6"/>
    <p:sldId id="297" r:id="rId7"/>
    <p:sldId id="327" r:id="rId8"/>
    <p:sldId id="328" r:id="rId9"/>
    <p:sldId id="326" r:id="rId10"/>
    <p:sldId id="358" r:id="rId11"/>
    <p:sldId id="354" r:id="rId12"/>
    <p:sldId id="308" r:id="rId13"/>
    <p:sldId id="331" r:id="rId14"/>
    <p:sldId id="332" r:id="rId15"/>
    <p:sldId id="334" r:id="rId16"/>
    <p:sldId id="333" r:id="rId17"/>
    <p:sldId id="356" r:id="rId18"/>
    <p:sldId id="324" r:id="rId19"/>
    <p:sldId id="357" r:id="rId20"/>
    <p:sldId id="336" r:id="rId21"/>
    <p:sldId id="337" r:id="rId22"/>
    <p:sldId id="338" r:id="rId23"/>
    <p:sldId id="339" r:id="rId24"/>
    <p:sldId id="340" r:id="rId25"/>
    <p:sldId id="342" r:id="rId26"/>
    <p:sldId id="359" r:id="rId27"/>
    <p:sldId id="344" r:id="rId28"/>
    <p:sldId id="345" r:id="rId29"/>
    <p:sldId id="347" r:id="rId30"/>
    <p:sldId id="567" r:id="rId31"/>
    <p:sldId id="568" r:id="rId32"/>
    <p:sldId id="571" r:id="rId33"/>
    <p:sldId id="569" r:id="rId34"/>
    <p:sldId id="570" r:id="rId35"/>
    <p:sldId id="572" r:id="rId36"/>
    <p:sldId id="346" r:id="rId37"/>
    <p:sldId id="348" r:id="rId38"/>
    <p:sldId id="360" r:id="rId39"/>
    <p:sldId id="349" r:id="rId40"/>
    <p:sldId id="350" r:id="rId41"/>
    <p:sldId id="361" r:id="rId42"/>
    <p:sldId id="477" r:id="rId43"/>
    <p:sldId id="478" r:id="rId44"/>
    <p:sldId id="479" r:id="rId45"/>
    <p:sldId id="480" r:id="rId46"/>
    <p:sldId id="481" r:id="rId47"/>
    <p:sldId id="482" r:id="rId48"/>
    <p:sldId id="483" r:id="rId49"/>
    <p:sldId id="484" r:id="rId50"/>
    <p:sldId id="486" r:id="rId51"/>
    <p:sldId id="487" r:id="rId52"/>
    <p:sldId id="489" r:id="rId53"/>
    <p:sldId id="490" r:id="rId54"/>
    <p:sldId id="491" r:id="rId55"/>
    <p:sldId id="492" r:id="rId56"/>
    <p:sldId id="493" r:id="rId57"/>
    <p:sldId id="494" r:id="rId58"/>
    <p:sldId id="495" r:id="rId59"/>
    <p:sldId id="496" r:id="rId60"/>
    <p:sldId id="497" r:id="rId61"/>
    <p:sldId id="498" r:id="rId62"/>
    <p:sldId id="499" r:id="rId63"/>
    <p:sldId id="500" r:id="rId64"/>
    <p:sldId id="501" r:id="rId65"/>
    <p:sldId id="502" r:id="rId66"/>
    <p:sldId id="503" r:id="rId67"/>
    <p:sldId id="504" r:id="rId68"/>
    <p:sldId id="505" r:id="rId69"/>
    <p:sldId id="506" r:id="rId70"/>
    <p:sldId id="507" r:id="rId71"/>
    <p:sldId id="508" r:id="rId72"/>
    <p:sldId id="509" r:id="rId73"/>
    <p:sldId id="511" r:id="rId74"/>
    <p:sldId id="512" r:id="rId75"/>
    <p:sldId id="513" r:id="rId76"/>
    <p:sldId id="516" r:id="rId77"/>
    <p:sldId id="517" r:id="rId78"/>
    <p:sldId id="518" r:id="rId79"/>
    <p:sldId id="510" r:id="rId80"/>
    <p:sldId id="528" r:id="rId81"/>
    <p:sldId id="363" r:id="rId82"/>
    <p:sldId id="515" r:id="rId83"/>
    <p:sldId id="519" r:id="rId84"/>
    <p:sldId id="521" r:id="rId85"/>
    <p:sldId id="522" r:id="rId86"/>
    <p:sldId id="523" r:id="rId87"/>
    <p:sldId id="524" r:id="rId88"/>
    <p:sldId id="525" r:id="rId89"/>
    <p:sldId id="526" r:id="rId90"/>
    <p:sldId id="527" r:id="rId91"/>
    <p:sldId id="529" r:id="rId92"/>
    <p:sldId id="530" r:id="rId93"/>
    <p:sldId id="532" r:id="rId94"/>
    <p:sldId id="531" r:id="rId95"/>
    <p:sldId id="533" r:id="rId96"/>
    <p:sldId id="535" r:id="rId97"/>
    <p:sldId id="534" r:id="rId98"/>
    <p:sldId id="541" r:id="rId99"/>
    <p:sldId id="536" r:id="rId100"/>
    <p:sldId id="537" r:id="rId101"/>
    <p:sldId id="538" r:id="rId102"/>
    <p:sldId id="539" r:id="rId103"/>
    <p:sldId id="540" r:id="rId104"/>
    <p:sldId id="543" r:id="rId105"/>
    <p:sldId id="544" r:id="rId106"/>
    <p:sldId id="550" r:id="rId107"/>
    <p:sldId id="551" r:id="rId108"/>
    <p:sldId id="557" r:id="rId109"/>
    <p:sldId id="558" r:id="rId110"/>
    <p:sldId id="552" r:id="rId111"/>
    <p:sldId id="553" r:id="rId112"/>
    <p:sldId id="559" r:id="rId113"/>
    <p:sldId id="554" r:id="rId114"/>
    <p:sldId id="545" r:id="rId115"/>
    <p:sldId id="546" r:id="rId116"/>
    <p:sldId id="555" r:id="rId117"/>
    <p:sldId id="548" r:id="rId118"/>
    <p:sldId id="549" r:id="rId119"/>
    <p:sldId id="556" r:id="rId120"/>
    <p:sldId id="560" r:id="rId121"/>
    <p:sldId id="561" r:id="rId122"/>
    <p:sldId id="562" r:id="rId1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0000"/>
    <a:srgbClr val="008000"/>
    <a:srgbClr val="FF0066"/>
    <a:srgbClr val="99CC00"/>
    <a:srgbClr val="6600FF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tableStyles" Target="tableStyles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2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slide" Target="slides/slide112.xml"/><Relationship Id="rId124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12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61" Type="http://schemas.openxmlformats.org/officeDocument/2006/relationships/slide" Target="slides/slide57.xml"/><Relationship Id="rId82" Type="http://schemas.openxmlformats.org/officeDocument/2006/relationships/slide" Target="slides/slide7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10/3/2015</a:t>
            </a:r>
          </a:p>
        </p:txBody>
      </p:sp>
      <p:sp>
        <p:nvSpPr>
          <p:cNvPr id="4" name="Rectangle 4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 smtClean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926368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/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/>
          </a:p>
        </p:txBody>
      </p:sp>
      <p:sp>
        <p:nvSpPr>
          <p:cNvPr id="1028" name="Rectangle 4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Rectangle 7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Rectangle 8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latin typeface="Arial" charset="0"/>
                <a:cs typeface="Arial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3" r:id="rId1"/>
    <p:sldLayoutId id="2147484894" r:id="rId2"/>
    <p:sldLayoutId id="2147484895" r:id="rId3"/>
    <p:sldLayoutId id="2147484896" r:id="rId4"/>
    <p:sldLayoutId id="2147484897" r:id="rId5"/>
    <p:sldLayoutId id="2147484898" r:id="rId6"/>
    <p:sldLayoutId id="2147484899" r:id="rId7"/>
    <p:sldLayoutId id="2147484900" r:id="rId8"/>
    <p:sldLayoutId id="2147484901" r:id="rId9"/>
    <p:sldLayoutId id="2147484902" r:id="rId10"/>
    <p:sldLayoutId id="2147484903" r:id="rId11"/>
  </p:sldLayoutIdLst>
  <p:transition>
    <p:check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/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latin typeface="Arial" charset="0"/>
                <a:cs typeface="Arial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latin typeface="Arial" charset="0"/>
                <a:cs typeface="Arial" charset="0"/>
              </a:endParaRPr>
            </a:p>
          </p:txBody>
        </p:sp>
      </p:grpSp>
      <p:sp>
        <p:nvSpPr>
          <p:cNvPr id="2053" name="Rectangle 5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2054" name="Rectangle 6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Rectangle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9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</p:sldLayoutIdLst>
  <p:transition>
    <p:check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/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latin typeface="Arial" charset="0"/>
                <a:cs typeface="Arial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latin typeface="Arial" charset="0"/>
                <a:cs typeface="Arial" charset="0"/>
              </a:endParaRPr>
            </a:p>
          </p:txBody>
        </p:sp>
      </p:grpSp>
      <p:sp>
        <p:nvSpPr>
          <p:cNvPr id="3077" name="Rectangle 5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3078" name="Rectangle 6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Rectangle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9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5" r:id="rId1"/>
    <p:sldLayoutId id="2147484916" r:id="rId2"/>
    <p:sldLayoutId id="2147484917" r:id="rId3"/>
    <p:sldLayoutId id="2147484918" r:id="rId4"/>
    <p:sldLayoutId id="2147484919" r:id="rId5"/>
    <p:sldLayoutId id="2147484920" r:id="rId6"/>
    <p:sldLayoutId id="2147484921" r:id="rId7"/>
    <p:sldLayoutId id="2147484922" r:id="rId8"/>
    <p:sldLayoutId id="2147484923" r:id="rId9"/>
    <p:sldLayoutId id="2147484924" r:id="rId10"/>
    <p:sldLayoutId id="2147484925" r:id="rId11"/>
  </p:sldLayoutIdLst>
  <p:transition>
    <p:check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"/>
          <p:cNvSpPr>
            <a:spLocks noChangeArrowheads="1"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miter lim="800000"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chemeClr val="lt1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1" dir="12900231" algn="tl" rotWithShape="0">
              <a:srgbClr val="000000">
                <a:alpha val="46999"/>
              </a:srgbClr>
            </a:outerShdw>
          </a:effectLst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chemeClr val="lt1"/>
              </a:solidFill>
            </a:endParaRPr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/>
          </a:p>
        </p:txBody>
      </p:sp>
      <p:sp>
        <p:nvSpPr>
          <p:cNvPr id="17" name="AutoShape 5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/>
          </a:p>
        </p:txBody>
      </p:sp>
      <p:sp>
        <p:nvSpPr>
          <p:cNvPr id="4102" name="Rectangle 6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4103" name="Rectangle 7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9" name="Rectangle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" name="Rectangle 9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" name="Rectangle 10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6" r:id="rId1"/>
    <p:sldLayoutId id="2147484927" r:id="rId2"/>
    <p:sldLayoutId id="2147484928" r:id="rId3"/>
    <p:sldLayoutId id="2147484929" r:id="rId4"/>
    <p:sldLayoutId id="2147484930" r:id="rId5"/>
    <p:sldLayoutId id="2147484931" r:id="rId6"/>
    <p:sldLayoutId id="2147484932" r:id="rId7"/>
    <p:sldLayoutId id="2147484933" r:id="rId8"/>
    <p:sldLayoutId id="2147484934" r:id="rId9"/>
    <p:sldLayoutId id="2147484935" r:id="rId10"/>
    <p:sldLayoutId id="2147484936" r:id="rId11"/>
  </p:sldLayoutIdLst>
  <p:transition>
    <p:check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İçerik Yer Tutucusu"/>
          <p:cNvSpPr>
            <a:spLocks noGrp="1"/>
          </p:cNvSpPr>
          <p:nvPr>
            <p:ph idx="1"/>
          </p:nvPr>
        </p:nvSpPr>
        <p:spPr>
          <a:xfrm>
            <a:off x="395536" y="2492896"/>
            <a:ext cx="8362950" cy="4060403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 2" pitchFamily="18" charset="2"/>
              <a:buNone/>
            </a:pPr>
            <a:r>
              <a:rPr lang="tr-TR" sz="4000" b="1" dirty="0" smtClean="0">
                <a:solidFill>
                  <a:srgbClr val="FF0000"/>
                </a:solidFill>
                <a:latin typeface="Calibri" pitchFamily="34" charset="0"/>
              </a:rPr>
              <a:t>OSMANLI TÜRKÇESİNE GİRİŞ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lang="tr-TR" sz="4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lang="tr-TR" sz="2800" b="1" dirty="0" smtClean="0">
              <a:solidFill>
                <a:srgbClr val="00206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tr-TR" sz="2800" b="1" dirty="0" smtClean="0">
                <a:solidFill>
                  <a:srgbClr val="0000FF"/>
                </a:solidFill>
              </a:rPr>
              <a:t>-</a:t>
            </a:r>
            <a:r>
              <a:rPr lang="tr-TR" sz="2800" b="1" dirty="0" smtClean="0">
                <a:solidFill>
                  <a:srgbClr val="0000FF"/>
                </a:solidFill>
                <a:latin typeface="Calibri" pitchFamily="34" charset="0"/>
              </a:rPr>
              <a:t>2. SINIF (1.DÖNEM)-</a:t>
            </a:r>
          </a:p>
          <a:p>
            <a:pPr algn="ctr">
              <a:buFont typeface="Wingdings 2" pitchFamily="18" charset="2"/>
              <a:buNone/>
            </a:pPr>
            <a:r>
              <a:rPr lang="tr-TR" sz="2800" b="1" smtClean="0">
                <a:solidFill>
                  <a:srgbClr val="0000FF"/>
                </a:solidFill>
                <a:latin typeface="Calibri" pitchFamily="34" charset="0"/>
              </a:rPr>
              <a:t>2022-2023</a:t>
            </a:r>
            <a:endParaRPr lang="tr-TR" sz="28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tr-TR" sz="2400" b="1" dirty="0" smtClean="0"/>
          </a:p>
          <a:p>
            <a:pPr algn="ctr">
              <a:buFont typeface="Wingdings 2" pitchFamily="18" charset="2"/>
              <a:buNone/>
            </a:pPr>
            <a:r>
              <a:rPr lang="tr-TR" sz="2400" b="1" dirty="0" smtClean="0">
                <a:latin typeface="Calibri" pitchFamily="34" charset="0"/>
              </a:rPr>
              <a:t>DR. ERSAN HAŞİM MAHMUT SAKİ</a:t>
            </a:r>
            <a:endParaRPr lang="en-US" sz="2400" b="1" dirty="0" smtClean="0">
              <a:latin typeface="Calibri" pitchFamily="34" charset="0"/>
            </a:endParaRPr>
          </a:p>
        </p:txBody>
      </p:sp>
      <p:sp>
        <p:nvSpPr>
          <p:cNvPr id="5123" name="1 Başlık"/>
          <p:cNvSpPr>
            <a:spLocks noGrp="1"/>
          </p:cNvSpPr>
          <p:nvPr>
            <p:ph type="title"/>
          </p:nvPr>
        </p:nvSpPr>
        <p:spPr>
          <a:xfrm>
            <a:off x="755576" y="561975"/>
            <a:ext cx="4752975" cy="1149350"/>
          </a:xfrm>
        </p:spPr>
        <p:txBody>
          <a:bodyPr/>
          <a:lstStyle/>
          <a:p>
            <a:r>
              <a:rPr lang="tr-TR" sz="2000" b="1" dirty="0" smtClean="0">
                <a:solidFill>
                  <a:schemeClr val="tx1"/>
                </a:solidFill>
              </a:rPr>
              <a:t>SALAHADDİN ÜNİVERSİTESİ   </a:t>
            </a:r>
            <a:br>
              <a:rPr lang="tr-TR" sz="2000" b="1" dirty="0" smtClean="0">
                <a:solidFill>
                  <a:schemeClr val="tx1"/>
                </a:solidFill>
              </a:rPr>
            </a:br>
            <a:r>
              <a:rPr lang="tr-TR" sz="2000" b="1" dirty="0" smtClean="0">
                <a:solidFill>
                  <a:schemeClr val="tx1"/>
                </a:solidFill>
              </a:rPr>
              <a:t>DİLLER FAKÜLTESİ</a:t>
            </a:r>
            <a:br>
              <a:rPr lang="tr-TR" sz="2000" b="1" dirty="0" smtClean="0">
                <a:solidFill>
                  <a:schemeClr val="tx1"/>
                </a:solidFill>
              </a:rPr>
            </a:br>
            <a:r>
              <a:rPr lang="tr-TR" sz="2000" b="1" dirty="0" smtClean="0">
                <a:solidFill>
                  <a:schemeClr val="tx1"/>
                </a:solidFill>
              </a:rPr>
              <a:t>TÜRK DİLİ BÖLÜMÜ</a:t>
            </a:r>
            <a:endParaRPr lang="en-US" sz="2000" dirty="0" smtClean="0"/>
          </a:p>
        </p:txBody>
      </p:sp>
      <p:sp>
        <p:nvSpPr>
          <p:cNvPr id="5124" name="Picture 4"/>
          <p:cNvSpPr>
            <a:spLocks noChangeAspect="1" noChangeArrowheads="1"/>
          </p:cNvSpPr>
          <p:nvPr/>
        </p:nvSpPr>
        <p:spPr bwMode="auto">
          <a:xfrm>
            <a:off x="6372225" y="692150"/>
            <a:ext cx="22479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endParaRPr lang="en-US" dirty="0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548680"/>
            <a:ext cx="1671637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94426"/>
      </p:ext>
    </p:extLst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642918"/>
            <a:ext cx="863917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  <a:cs typeface="+mj-cs"/>
              </a:rPr>
              <a:t>İkinci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dönem</a:t>
            </a:r>
            <a:r>
              <a:rPr lang="en-US" sz="3200" b="1" dirty="0" smtClean="0">
                <a:latin typeface="+mj-lt"/>
                <a:cs typeface="+mj-cs"/>
              </a:rPr>
              <a:t>, </a:t>
            </a:r>
            <a:r>
              <a:rPr lang="en-US" sz="3200" b="1" dirty="0" err="1" smtClean="0">
                <a:latin typeface="+mj-lt"/>
                <a:cs typeface="+mj-cs"/>
              </a:rPr>
              <a:t>Klâsik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Osmanlı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Türkçesi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adıyla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anılmakta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olup</a:t>
            </a:r>
            <a:r>
              <a:rPr lang="en-US" sz="3200" b="1" dirty="0" smtClean="0">
                <a:latin typeface="+mj-lt"/>
                <a:cs typeface="+mj-cs"/>
              </a:rPr>
              <a:t> 15. </a:t>
            </a:r>
            <a:r>
              <a:rPr lang="en-US" sz="3200" b="1" dirty="0" err="1" smtClean="0">
                <a:latin typeface="+mj-lt"/>
                <a:cs typeface="+mj-cs"/>
              </a:rPr>
              <a:t>yüzyılın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ortalarından</a:t>
            </a:r>
            <a:r>
              <a:rPr lang="en-US" sz="3200" b="1" dirty="0" smtClean="0">
                <a:latin typeface="+mj-lt"/>
                <a:cs typeface="+mj-cs"/>
              </a:rPr>
              <a:t> 19. </a:t>
            </a:r>
            <a:r>
              <a:rPr lang="en-US" sz="3200" b="1" dirty="0" err="1" smtClean="0">
                <a:latin typeface="+mj-lt"/>
                <a:cs typeface="+mj-cs"/>
              </a:rPr>
              <a:t>yüzyıla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kadar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devam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eder</a:t>
            </a:r>
            <a:r>
              <a:rPr lang="en-US" sz="3200" b="1" dirty="0" smtClean="0">
                <a:latin typeface="+mj-lt"/>
                <a:cs typeface="+mj-cs"/>
              </a:rPr>
              <a:t>. </a:t>
            </a:r>
            <a:r>
              <a:rPr lang="en-US" sz="3200" b="1" dirty="0" err="1" smtClean="0">
                <a:latin typeface="+mj-lt"/>
                <a:cs typeface="+mj-cs"/>
              </a:rPr>
              <a:t>Üçüncü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dönem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ise</a:t>
            </a:r>
            <a:r>
              <a:rPr lang="en-US" sz="3200" b="1" dirty="0" smtClean="0">
                <a:latin typeface="+mj-lt"/>
                <a:cs typeface="+mj-cs"/>
              </a:rPr>
              <a:t> “</a:t>
            </a:r>
            <a:r>
              <a:rPr lang="en-US" sz="3200" b="1" dirty="0" err="1" smtClean="0">
                <a:latin typeface="+mj-lt"/>
                <a:cs typeface="+mj-cs"/>
              </a:rPr>
              <a:t>Yeni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Osmanlı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Türkçesi</a:t>
            </a:r>
            <a:r>
              <a:rPr lang="en-US" sz="3200" b="1" dirty="0" smtClean="0">
                <a:latin typeface="+mj-lt"/>
                <a:cs typeface="+mj-cs"/>
              </a:rPr>
              <a:t>” </a:t>
            </a:r>
            <a:r>
              <a:rPr lang="en-US" sz="3200" b="1" dirty="0" err="1" smtClean="0">
                <a:latin typeface="+mj-lt"/>
                <a:cs typeface="+mj-cs"/>
              </a:rPr>
              <a:t>adıyla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anılmakta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olup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Tanzimat’tan</a:t>
            </a:r>
            <a:r>
              <a:rPr lang="en-US" sz="3200" b="1" dirty="0" smtClean="0">
                <a:latin typeface="+mj-lt"/>
                <a:cs typeface="+mj-cs"/>
              </a:rPr>
              <a:t> 1908’e </a:t>
            </a:r>
            <a:r>
              <a:rPr lang="en-US" sz="3200" b="1" dirty="0" err="1" smtClean="0">
                <a:latin typeface="+mj-lt"/>
                <a:cs typeface="+mj-cs"/>
              </a:rPr>
              <a:t>yani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ikinci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meşrutiyete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kadar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gelir</a:t>
            </a:r>
            <a:r>
              <a:rPr lang="en-US" sz="3200" b="1" dirty="0" smtClean="0">
                <a:latin typeface="+mj-lt"/>
                <a:cs typeface="+mj-cs"/>
              </a:rPr>
              <a:t>. </a:t>
            </a:r>
            <a:r>
              <a:rPr lang="en-US" sz="3200" b="1" dirty="0" err="1" smtClean="0">
                <a:latin typeface="+mj-lt"/>
                <a:cs typeface="+mj-cs"/>
              </a:rPr>
              <a:t>Daha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sonraki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dönem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ise</a:t>
            </a:r>
            <a:r>
              <a:rPr lang="en-US" sz="3200" b="1" dirty="0" smtClean="0">
                <a:latin typeface="+mj-lt"/>
                <a:cs typeface="+mj-cs"/>
              </a:rPr>
              <a:t> “</a:t>
            </a:r>
            <a:r>
              <a:rPr lang="en-US" sz="3200" b="1" dirty="0" err="1" smtClean="0">
                <a:latin typeface="+mj-lt"/>
                <a:cs typeface="+mj-cs"/>
              </a:rPr>
              <a:t>Yeni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Türkiye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Türkçesi</a:t>
            </a:r>
            <a:r>
              <a:rPr lang="en-US" sz="3200" b="1" dirty="0" smtClean="0">
                <a:latin typeface="+mj-lt"/>
                <a:cs typeface="+mj-cs"/>
              </a:rPr>
              <a:t>” </a:t>
            </a:r>
            <a:r>
              <a:rPr lang="en-US" sz="3200" b="1" dirty="0" err="1" smtClean="0">
                <a:latin typeface="+mj-lt"/>
                <a:cs typeface="+mj-cs"/>
              </a:rPr>
              <a:t>olarak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adlandırılır</a:t>
            </a:r>
            <a:r>
              <a:rPr lang="en-US" sz="3200" b="1" dirty="0" smtClean="0">
                <a:latin typeface="+mj-lt"/>
                <a:cs typeface="+mj-cs"/>
              </a:rPr>
              <a:t>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  <a:cs typeface="+mj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Osmanlı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Türkçesi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döneminde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bilhassa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Arapça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Farsçadan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alınan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gramer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unsurları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Anadolu’da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yaşayan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farklı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dillerden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etkilenmeler</a:t>
            </a:r>
            <a:r>
              <a:rPr lang="en-US" sz="3200" b="1" dirty="0" smtClean="0">
                <a:latin typeface="+mj-lt"/>
              </a:rPr>
              <a:t> vb. </a:t>
            </a:r>
            <a:r>
              <a:rPr lang="en-US" sz="3200" b="1" dirty="0" err="1" smtClean="0">
                <a:latin typeface="+mj-lt"/>
              </a:rPr>
              <a:t>sebeplerle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dil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hayli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gelişmiş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değişmiştir</a:t>
            </a:r>
            <a:r>
              <a:rPr lang="en-US" sz="3200" b="1" dirty="0" smtClean="0"/>
              <a:t>.</a:t>
            </a:r>
            <a:endParaRPr lang="tr-TR" sz="3000" b="1" dirty="0">
              <a:latin typeface="+mj-lt"/>
              <a:cs typeface="+mj-cs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9509" y="487125"/>
            <a:ext cx="84963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400" dirty="0"/>
              <a:t>• Çok yaygın olmasa da kimi metinlerde dilek-şart çekiminin ekleri ek ünlüsü gösterilmeden de yazılmaktadır</a:t>
            </a:r>
            <a:r>
              <a:rPr lang="tr-TR" sz="2400" dirty="0" smtClean="0"/>
              <a:t>.</a:t>
            </a:r>
          </a:p>
          <a:p>
            <a:pPr algn="l" rtl="0"/>
            <a:endParaRPr lang="tr-TR" sz="2400" dirty="0"/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اكلامسكز</a:t>
            </a:r>
            <a:r>
              <a:rPr lang="tr-TR" sz="2800" b="1" dirty="0" smtClean="0">
                <a:solidFill>
                  <a:srgbClr val="0000FF"/>
                </a:solidFill>
              </a:rPr>
              <a:t> anlamasanız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اويوسكز</a:t>
            </a:r>
            <a:r>
              <a:rPr lang="tr-TR" sz="2800" b="1" dirty="0" smtClean="0">
                <a:solidFill>
                  <a:srgbClr val="0000FF"/>
                </a:solidFill>
              </a:rPr>
              <a:t> uyusanız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كيرسك</a:t>
            </a:r>
            <a:r>
              <a:rPr lang="tr-TR" sz="2800" b="1" dirty="0" smtClean="0">
                <a:solidFill>
                  <a:srgbClr val="0000FF"/>
                </a:solidFill>
              </a:rPr>
              <a:t> girsek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-girsen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كلس</a:t>
            </a:r>
            <a:r>
              <a:rPr lang="ar-SY" sz="2800" b="1" dirty="0" smtClean="0">
                <a:solidFill>
                  <a:srgbClr val="0000FF"/>
                </a:solidFill>
              </a:rPr>
              <a:t>م</a:t>
            </a:r>
            <a:r>
              <a:rPr lang="tr-TR" sz="2800" b="1" dirty="0" smtClean="0">
                <a:solidFill>
                  <a:srgbClr val="0000FF"/>
                </a:solidFill>
              </a:rPr>
              <a:t> Gelsem</a:t>
            </a:r>
          </a:p>
          <a:p>
            <a:pPr algn="l" rtl="0"/>
            <a:endParaRPr lang="tr-TR" sz="2000" dirty="0"/>
          </a:p>
          <a:p>
            <a:pPr algn="l" rtl="0"/>
            <a:r>
              <a:rPr lang="tr-TR" sz="2800" dirty="0"/>
              <a:t>• Dilek-şart kipinin olumsuzu yazılırken ince ünlülü fiillerde </a:t>
            </a:r>
            <a:r>
              <a:rPr lang="ar-SA" sz="3600" b="1" dirty="0">
                <a:solidFill>
                  <a:srgbClr val="FF0000"/>
                </a:solidFill>
              </a:rPr>
              <a:t>مه</a:t>
            </a:r>
            <a:r>
              <a:rPr lang="ar-SA" sz="2800" dirty="0"/>
              <a:t> </a:t>
            </a:r>
            <a:r>
              <a:rPr lang="tr-TR" sz="2800" dirty="0" smtClean="0"/>
              <a:t> me</a:t>
            </a:r>
            <a:r>
              <a:rPr lang="tr-TR" sz="2800" dirty="0"/>
              <a:t>, kalın </a:t>
            </a:r>
            <a:r>
              <a:rPr lang="tr-TR" sz="2800" dirty="0" smtClean="0"/>
              <a:t>ünlülü fiillerde </a:t>
            </a:r>
            <a:r>
              <a:rPr lang="ar-SA" sz="3600" b="1" dirty="0">
                <a:solidFill>
                  <a:srgbClr val="FF0000"/>
                </a:solidFill>
              </a:rPr>
              <a:t>ما</a:t>
            </a:r>
            <a:r>
              <a:rPr lang="ar-SA" sz="2800" dirty="0"/>
              <a:t> </a:t>
            </a:r>
            <a:r>
              <a:rPr lang="tr-TR" sz="2800" dirty="0" smtClean="0"/>
              <a:t> </a:t>
            </a:r>
            <a:r>
              <a:rPr lang="tr-TR" sz="2800" dirty="0" err="1" smtClean="0"/>
              <a:t>ma</a:t>
            </a:r>
            <a:r>
              <a:rPr lang="tr-TR" sz="2800" dirty="0" smtClean="0"/>
              <a:t> </a:t>
            </a:r>
            <a:r>
              <a:rPr lang="tr-TR" sz="2800" dirty="0"/>
              <a:t>ile yazılır</a:t>
            </a:r>
            <a:r>
              <a:rPr lang="tr-TR" sz="2800" dirty="0" smtClean="0"/>
              <a:t>. </a:t>
            </a:r>
            <a:endParaRPr lang="ar-SA" sz="2800" dirty="0"/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دونماسه</a:t>
            </a:r>
            <a:r>
              <a:rPr lang="tr-TR" sz="2800" b="1" dirty="0" smtClean="0">
                <a:solidFill>
                  <a:srgbClr val="0000FF"/>
                </a:solidFill>
              </a:rPr>
              <a:t> donmasa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دونم</a:t>
            </a:r>
            <a:r>
              <a:rPr lang="ar-SY" sz="2800" b="1" dirty="0" smtClean="0">
                <a:solidFill>
                  <a:srgbClr val="0000FF"/>
                </a:solidFill>
              </a:rPr>
              <a:t>ه </a:t>
            </a:r>
            <a:r>
              <a:rPr lang="ar-SA" sz="2800" b="1" dirty="0" smtClean="0">
                <a:solidFill>
                  <a:srgbClr val="0000FF"/>
                </a:solidFill>
              </a:rPr>
              <a:t>سه</a:t>
            </a:r>
            <a:r>
              <a:rPr lang="tr-TR" sz="2800" b="1" dirty="0" smtClean="0">
                <a:solidFill>
                  <a:srgbClr val="0000FF"/>
                </a:solidFill>
              </a:rPr>
              <a:t> dönmese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اولماس</a:t>
            </a:r>
            <a:r>
              <a:rPr lang="ar-SY" sz="2800" b="1" dirty="0" smtClean="0">
                <a:solidFill>
                  <a:srgbClr val="0000FF"/>
                </a:solidFill>
              </a:rPr>
              <a:t>ه </a:t>
            </a:r>
            <a:r>
              <a:rPr lang="ar-SA" sz="2800" b="1" dirty="0" smtClean="0">
                <a:solidFill>
                  <a:srgbClr val="0000FF"/>
                </a:solidFill>
              </a:rPr>
              <a:t>كز</a:t>
            </a:r>
            <a:r>
              <a:rPr lang="tr-TR" sz="2800" b="1" dirty="0" smtClean="0">
                <a:solidFill>
                  <a:srgbClr val="0000FF"/>
                </a:solidFill>
              </a:rPr>
              <a:t> olmasanız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س</a:t>
            </a:r>
            <a:r>
              <a:rPr lang="ar-SY" sz="2800" b="1" dirty="0" smtClean="0">
                <a:solidFill>
                  <a:srgbClr val="0000FF"/>
                </a:solidFill>
              </a:rPr>
              <a:t>ه </a:t>
            </a:r>
            <a:r>
              <a:rPr lang="ar-SA" sz="2800" b="1" dirty="0" smtClean="0">
                <a:solidFill>
                  <a:srgbClr val="0000FF"/>
                </a:solidFill>
              </a:rPr>
              <a:t>كز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كلمه</a:t>
            </a:r>
            <a:r>
              <a:rPr lang="tr-TR" sz="2800" b="1" dirty="0" smtClean="0">
                <a:solidFill>
                  <a:srgbClr val="0000FF"/>
                </a:solidFill>
              </a:rPr>
              <a:t> gelmeseniz</a:t>
            </a:r>
            <a:endParaRPr lang="tr-TR" sz="2800" b="1" dirty="0">
              <a:solidFill>
                <a:srgbClr val="0000FF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4676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811600"/>
              </p:ext>
            </p:extLst>
          </p:nvPr>
        </p:nvGraphicFramePr>
        <p:xfrm>
          <a:off x="683569" y="1556792"/>
          <a:ext cx="7920879" cy="4358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69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latin typeface="+mj-lt"/>
                        </a:rPr>
                        <a:t>Ol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latin typeface="+mj-lt"/>
                        </a:rPr>
                        <a:t> </a:t>
                      </a:r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FF00"/>
                          </a:solidFill>
                        </a:rPr>
                        <a:t>اول</a:t>
                      </a:r>
                      <a:endParaRPr lang="ar-IQ" sz="2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olmasam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اولماس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Y" sz="3600" b="1" baseline="0" dirty="0" smtClean="0">
                          <a:solidFill>
                            <a:srgbClr val="0000FF"/>
                          </a:solidFill>
                        </a:rPr>
                        <a:t>م</a:t>
                      </a:r>
                      <a:endParaRPr lang="ar-IQ" sz="36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olmasan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اولماس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Y" sz="3600" b="1" baseline="0" dirty="0" smtClean="0">
                          <a:solidFill>
                            <a:srgbClr val="0000FF"/>
                          </a:solidFill>
                        </a:rPr>
                        <a:t>ك</a:t>
                      </a:r>
                      <a:endParaRPr lang="ar-IQ" sz="36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olmasa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اولماس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endParaRPr lang="ar-IQ" sz="36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olmasa</a:t>
                      </a: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اولماس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Y" sz="3600" b="1" baseline="0" dirty="0" smtClean="0">
                          <a:solidFill>
                            <a:srgbClr val="0000FF"/>
                          </a:solidFill>
                        </a:rPr>
                        <a:t>ق</a:t>
                      </a:r>
                      <a:endParaRPr lang="ar-IQ" sz="36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olmasa</a:t>
                      </a:r>
                      <a:r>
                        <a:rPr lang="tr-TR" sz="2800" b="1" dirty="0" err="1" smtClean="0">
                          <a:solidFill>
                            <a:srgbClr val="FF0000"/>
                          </a:solidFill>
                        </a:rPr>
                        <a:t>nız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اولماس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كز</a:t>
                      </a:r>
                      <a:endParaRPr lang="ar-IQ" sz="36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olmasa</a:t>
                      </a:r>
                      <a:r>
                        <a:rPr lang="tr-TR" sz="2800" b="1" dirty="0" err="1" smtClean="0">
                          <a:solidFill>
                            <a:srgbClr val="FF0000"/>
                          </a:solidFill>
                        </a:rPr>
                        <a:t>lar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اولماس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Y" sz="3600" b="1" baseline="0" dirty="0" smtClean="0">
                          <a:solidFill>
                            <a:srgbClr val="0000FF"/>
                          </a:solidFill>
                        </a:rPr>
                        <a:t>لر</a:t>
                      </a:r>
                      <a:endParaRPr lang="ar-IQ" sz="36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35325" y="548680"/>
            <a:ext cx="7056437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DİLEK-ŞART KİPİ OLUMSUZ</a:t>
            </a:r>
            <a:endParaRPr lang="en-US" sz="40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559618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743180"/>
              </p:ext>
            </p:extLst>
          </p:nvPr>
        </p:nvGraphicFramePr>
        <p:xfrm>
          <a:off x="683569" y="1556792"/>
          <a:ext cx="7920879" cy="4358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69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DÖN-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دون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dönmesem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دونم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ه‌م</a:t>
                      </a:r>
                      <a:endParaRPr lang="ar-IQ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dönmesen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دونم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ه‌ك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dönmese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دونم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سه</a:t>
                      </a:r>
                      <a:r>
                        <a:rPr lang="tr-TR" sz="36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dönmesek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دونم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Y" sz="3600" b="1" baseline="0" dirty="0" smtClean="0">
                          <a:solidFill>
                            <a:srgbClr val="0000FF"/>
                          </a:solidFill>
                        </a:rPr>
                        <a:t>ك</a:t>
                      </a:r>
                      <a:r>
                        <a:rPr lang="tr-TR" sz="36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dönmeseniz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دونم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Y" sz="3600" b="1" baseline="0" dirty="0" smtClean="0">
                          <a:solidFill>
                            <a:srgbClr val="0000FF"/>
                          </a:solidFill>
                        </a:rPr>
                        <a:t>كز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dönmeseler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دونم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</a:t>
                      </a:r>
                      <a:r>
                        <a:rPr lang="ar-SA" sz="3600" b="1" dirty="0" smtClean="0">
                          <a:solidFill>
                            <a:srgbClr val="0000FF"/>
                          </a:solidFill>
                        </a:rPr>
                        <a:t>س</a:t>
                      </a:r>
                      <a:r>
                        <a:rPr lang="ar-SY" sz="3600" b="1" dirty="0" smtClean="0">
                          <a:solidFill>
                            <a:srgbClr val="0000FF"/>
                          </a:solidFill>
                        </a:rPr>
                        <a:t>ه‌لر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35325" y="548680"/>
            <a:ext cx="7056437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DİLEK-ŞART KİPİ OLUMSUZ</a:t>
            </a:r>
            <a:endParaRPr lang="en-US" sz="40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200985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12522" y="2463279"/>
            <a:ext cx="84963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3200" dirty="0"/>
              <a:t>İstek ve emir kipleri </a:t>
            </a:r>
            <a:r>
              <a:rPr lang="tr-TR" sz="3200" dirty="0" smtClean="0"/>
              <a:t>günümüzde </a:t>
            </a:r>
            <a:r>
              <a:rPr lang="tr-TR" sz="3200" dirty="0"/>
              <a:t>tek şekil halindedir. Tarihi </a:t>
            </a:r>
            <a:r>
              <a:rPr lang="tr-TR" sz="3200" dirty="0" smtClean="0"/>
              <a:t>süreç içinde </a:t>
            </a:r>
            <a:r>
              <a:rPr lang="tr-TR" sz="3200" dirty="0"/>
              <a:t>bir zamanlar </a:t>
            </a:r>
            <a:r>
              <a:rPr lang="tr-TR" sz="3200" dirty="0" smtClean="0"/>
              <a:t>ayrı eklerle </a:t>
            </a:r>
            <a:r>
              <a:rPr lang="tr-TR" sz="3200" dirty="0"/>
              <a:t>yazılsalar da yakın zamanda birleşmişlerdir. Aynı eklerle yazılan istek veya emir kipinden hangisinin olduğu, </a:t>
            </a:r>
            <a:r>
              <a:rPr lang="tr-TR" sz="3200" dirty="0" smtClean="0"/>
              <a:t>cümle içinde </a:t>
            </a:r>
            <a:r>
              <a:rPr lang="tr-TR" sz="3200" dirty="0"/>
              <a:t>anlama ve şartlara bağlı olarak belirlenir.</a:t>
            </a:r>
          </a:p>
          <a:p>
            <a:pPr algn="l" rtl="0"/>
            <a:endParaRPr lang="tr-TR" sz="3200" dirty="0" smtClean="0"/>
          </a:p>
          <a:p>
            <a:pPr algn="l" rtl="0"/>
            <a:r>
              <a:rPr lang="tr-TR" sz="3200" dirty="0" smtClean="0"/>
              <a:t>Örnekler</a:t>
            </a:r>
            <a:r>
              <a:rPr lang="tr-TR" sz="3200" dirty="0"/>
              <a:t>:</a:t>
            </a:r>
            <a:endParaRPr lang="tr-TR" sz="32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18413" y="620688"/>
            <a:ext cx="7056437" cy="122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>
                <a:solidFill>
                  <a:srgbClr val="FF0000"/>
                </a:solidFill>
                <a:latin typeface="+mj-lt"/>
              </a:rPr>
              <a:t>TÜRKÇE İSTEK VE </a:t>
            </a: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EMİR</a:t>
            </a:r>
            <a:endParaRPr lang="ar-SY" sz="3600" b="1" dirty="0" smtClean="0">
              <a:solidFill>
                <a:srgbClr val="FF0000"/>
              </a:solidFill>
              <a:latin typeface="+mj-lt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3600" b="1" dirty="0">
                <a:solidFill>
                  <a:srgbClr val="FF0000"/>
                </a:solidFill>
                <a:latin typeface="+mj-lt"/>
              </a:rPr>
              <a:t>KİPİNİN YAZILIŞI</a:t>
            </a:r>
            <a:endParaRPr lang="tr-TR" sz="36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846251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35047"/>
              </p:ext>
            </p:extLst>
          </p:nvPr>
        </p:nvGraphicFramePr>
        <p:xfrm>
          <a:off x="467544" y="1556792"/>
          <a:ext cx="8280919" cy="41337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13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6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0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DÜŞÜR-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دوشورمك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1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düşüreyim</a:t>
                      </a:r>
                      <a:endParaRPr lang="ar-IQ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دوشوره‌يم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düşür-</a:t>
                      </a:r>
                      <a:r>
                        <a:rPr lang="tr-TR" sz="3200" b="1" baseline="0" dirty="0" smtClean="0">
                          <a:solidFill>
                            <a:srgbClr val="0000FF"/>
                          </a:solidFill>
                        </a:rPr>
                        <a:t> düşürsen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‌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دوشور</a:t>
                      </a:r>
                      <a:r>
                        <a:rPr lang="tr-TR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-دوشورسك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düşürsün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دوشورسون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düşürelim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دوشوره‌لم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düşürün-</a:t>
                      </a:r>
                      <a:r>
                        <a:rPr lang="tr-TR" sz="3200" b="1" baseline="0" dirty="0" smtClean="0">
                          <a:solidFill>
                            <a:srgbClr val="0000FF"/>
                          </a:solidFill>
                        </a:rPr>
                        <a:t> düşürünüz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دوشورك-</a:t>
                      </a:r>
                      <a:r>
                        <a:rPr lang="ar-SY" sz="3200" b="1" kern="1200" baseline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</a:t>
                      </a:r>
                      <a:r>
                        <a:rPr lang="ar-SY" sz="32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ش</a:t>
                      </a:r>
                      <a:r>
                        <a:rPr lang="ar-SY" sz="3200" b="1" kern="1200" baseline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وركز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düşürsünler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دوشورسونلر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11561" y="548680"/>
            <a:ext cx="7480202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>
                <a:solidFill>
                  <a:srgbClr val="FF0000"/>
                </a:solidFill>
                <a:latin typeface="+mj-lt"/>
              </a:rPr>
              <a:t>İSTEK VE </a:t>
            </a: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EMİR</a:t>
            </a:r>
            <a:r>
              <a:rPr lang="tr-TR" sz="3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KİPİNİN</a:t>
            </a:r>
            <a:endParaRPr lang="en-US" sz="36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899401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3702"/>
              </p:ext>
            </p:extLst>
          </p:nvPr>
        </p:nvGraphicFramePr>
        <p:xfrm>
          <a:off x="467545" y="1134489"/>
          <a:ext cx="8568952" cy="45979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6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5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SÖYLE-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سويلمك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1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söyleyeyim</a:t>
                      </a:r>
                      <a:endParaRPr lang="ar-IQ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سويله‌يه‌يم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Söyle- söylesen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سويله</a:t>
                      </a:r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سويله‌سك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söylesin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سويله‌سين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söyleyelim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سويله‌يه‌لم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söyleyin-söyleyiniz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سويلك-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سويلكز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0000FF"/>
                          </a:solidFill>
                        </a:rPr>
                        <a:t>söylesinler</a:t>
                      </a:r>
                      <a:endParaRPr lang="ar-IQ" sz="32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سويله‌سينلر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11561" y="404664"/>
            <a:ext cx="7480202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>
                <a:solidFill>
                  <a:srgbClr val="FF0000"/>
                </a:solidFill>
                <a:latin typeface="+mj-lt"/>
              </a:rPr>
              <a:t>İSTEK VE </a:t>
            </a: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EMİR</a:t>
            </a:r>
            <a:r>
              <a:rPr lang="tr-TR" sz="3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KİPİNİN</a:t>
            </a:r>
            <a:endParaRPr lang="en-US" sz="36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945190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76035"/>
              </p:ext>
            </p:extLst>
          </p:nvPr>
        </p:nvGraphicFramePr>
        <p:xfrm>
          <a:off x="611559" y="1484784"/>
          <a:ext cx="7920880" cy="417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90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6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KAÇ-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قاچمق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1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Kaçayım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400" b="1" dirty="0" smtClean="0">
                          <a:solidFill>
                            <a:srgbClr val="FF0000"/>
                          </a:solidFill>
                        </a:rPr>
                        <a:t>قاچايم</a:t>
                      </a:r>
                      <a:endParaRPr lang="ar-IQ" sz="3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Kaç- kaçasın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400" b="1" dirty="0" smtClean="0">
                          <a:solidFill>
                            <a:srgbClr val="FF0000"/>
                          </a:solidFill>
                        </a:rPr>
                        <a:t>قاچ-</a:t>
                      </a:r>
                      <a:r>
                        <a:rPr lang="ar-SY" sz="3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3400" b="1" dirty="0" smtClean="0">
                          <a:solidFill>
                            <a:srgbClr val="FF0000"/>
                          </a:solidFill>
                        </a:rPr>
                        <a:t>قاچاسك</a:t>
                      </a:r>
                      <a:endParaRPr lang="ar-IQ" sz="3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Kaçsın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400" b="1" dirty="0" smtClean="0">
                          <a:solidFill>
                            <a:srgbClr val="FF0000"/>
                          </a:solidFill>
                        </a:rPr>
                        <a:t>قاچسين</a:t>
                      </a:r>
                      <a:endParaRPr lang="ar-IQ" sz="3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Kaçalım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400" b="1" dirty="0" smtClean="0">
                          <a:solidFill>
                            <a:srgbClr val="FF0000"/>
                          </a:solidFill>
                        </a:rPr>
                        <a:t>قاچالم</a:t>
                      </a:r>
                      <a:endParaRPr lang="ar-IQ" sz="3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Kaçın- kaçınız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400" b="1" dirty="0" smtClean="0">
                          <a:solidFill>
                            <a:srgbClr val="FF0000"/>
                          </a:solidFill>
                        </a:rPr>
                        <a:t>قاچك</a:t>
                      </a:r>
                      <a:r>
                        <a:rPr lang="tr-TR" sz="3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34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tr-TR" sz="3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3400" b="1" dirty="0" smtClean="0">
                          <a:solidFill>
                            <a:srgbClr val="FF0000"/>
                          </a:solidFill>
                        </a:rPr>
                        <a:t>قاچكز</a:t>
                      </a:r>
                      <a:endParaRPr lang="ar-IQ" sz="3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kaçsınlar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400" b="1" dirty="0" smtClean="0">
                          <a:solidFill>
                            <a:srgbClr val="FF0000"/>
                          </a:solidFill>
                        </a:rPr>
                        <a:t>قاچسينلر</a:t>
                      </a:r>
                      <a:endParaRPr lang="ar-IQ" sz="3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11561" y="404664"/>
            <a:ext cx="7480202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>
                <a:solidFill>
                  <a:srgbClr val="FF0000"/>
                </a:solidFill>
                <a:latin typeface="+mj-lt"/>
              </a:rPr>
              <a:t>İSTEK VE </a:t>
            </a: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EMİR</a:t>
            </a:r>
            <a:r>
              <a:rPr lang="tr-TR" sz="3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KİPİNİN</a:t>
            </a:r>
            <a:endParaRPr lang="en-US" sz="36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945190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9509" y="837293"/>
            <a:ext cx="8496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/>
              <a:t>İstek ve emir kiplerinin yazılışıyla ilgili aşağıdaki hususlara dikkat etmek gerekir</a:t>
            </a:r>
            <a:r>
              <a:rPr lang="tr-TR" sz="2800" dirty="0" smtClean="0"/>
              <a:t>:</a:t>
            </a:r>
            <a:endParaRPr lang="ar-SY" sz="2800" dirty="0" smtClean="0"/>
          </a:p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• Birinci şahıs istek eki olan -a, -e ekleri kullanılmaz. Bunlar yalnız bazı </a:t>
            </a:r>
            <a:r>
              <a:rPr lang="tr-TR" sz="2800" dirty="0" smtClean="0"/>
              <a:t>ağızlarda</a:t>
            </a:r>
            <a:r>
              <a:rPr lang="ar-SY" sz="2800" dirty="0" smtClean="0"/>
              <a:t> </a:t>
            </a:r>
            <a:r>
              <a:rPr lang="tr-TR" sz="2800" dirty="0" smtClean="0"/>
              <a:t>vardır</a:t>
            </a:r>
            <a:r>
              <a:rPr lang="tr-TR" sz="2800" dirty="0"/>
              <a:t>. İkinci şahıstaki </a:t>
            </a:r>
            <a:endParaRPr lang="tr-TR" sz="2800" dirty="0" smtClean="0"/>
          </a:p>
          <a:p>
            <a:pPr algn="l" rtl="0"/>
            <a:r>
              <a:rPr lang="tr-TR" sz="2800" dirty="0" smtClean="0"/>
              <a:t>-</a:t>
            </a:r>
            <a:r>
              <a:rPr lang="tr-TR" sz="2800" dirty="0"/>
              <a:t>asın, -asınız ve olumsuzu ö</a:t>
            </a:r>
            <a:r>
              <a:rPr lang="tr-TR" sz="2800" dirty="0" smtClean="0"/>
              <a:t>zel </a:t>
            </a:r>
            <a:r>
              <a:rPr lang="tr-TR" sz="2800" dirty="0"/>
              <a:t>bir rica veya uyarı </a:t>
            </a:r>
            <a:r>
              <a:rPr lang="tr-TR" sz="2800" dirty="0" smtClean="0"/>
              <a:t>anlamı için </a:t>
            </a:r>
            <a:r>
              <a:rPr lang="tr-TR" sz="2800" dirty="0"/>
              <a:t>kullanılır</a:t>
            </a:r>
            <a:r>
              <a:rPr lang="tr-TR" sz="2800" dirty="0" smtClean="0"/>
              <a:t>.</a:t>
            </a:r>
            <a:endParaRPr lang="ar-SY" sz="2800" dirty="0" smtClean="0"/>
          </a:p>
          <a:p>
            <a:pPr algn="l" rtl="0"/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Oturasın diye aldım: </a:t>
            </a:r>
            <a:r>
              <a:rPr lang="ar-SY" sz="2800" b="1" dirty="0" smtClean="0">
                <a:solidFill>
                  <a:srgbClr val="0000FF"/>
                </a:solidFill>
              </a:rPr>
              <a:t>اوتوراسين ديه‌ </a:t>
            </a:r>
            <a:r>
              <a:rPr lang="ar-SA" sz="2800" b="1" dirty="0" smtClean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  <a:cs typeface="Arial" pitchFamily="34" charset="0"/>
              </a:rPr>
              <a:t>لدم</a:t>
            </a:r>
            <a:r>
              <a:rPr lang="ar-SY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Görmeyesiniz diye sakladım:</a:t>
            </a:r>
            <a:r>
              <a:rPr lang="ar-SY" sz="2800" b="1" dirty="0">
                <a:solidFill>
                  <a:srgbClr val="0000FF"/>
                </a:solidFill>
              </a:rPr>
              <a:t> </a:t>
            </a:r>
            <a:r>
              <a:rPr lang="ar-SY" sz="2800" b="1" dirty="0" smtClean="0">
                <a:solidFill>
                  <a:srgbClr val="0000FF"/>
                </a:solidFill>
              </a:rPr>
              <a:t> كورميه‌سكز ديه‌ صاقلاد‌م </a:t>
            </a:r>
            <a:endParaRPr lang="tr-TR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41842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9509" y="837294"/>
            <a:ext cx="8496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/>
              <a:t>Üçüncü şahıslar için bugün kullandığımız </a:t>
            </a:r>
            <a:r>
              <a:rPr lang="tr-TR" sz="2800" b="1" dirty="0">
                <a:solidFill>
                  <a:srgbClr val="FF0000"/>
                </a:solidFill>
              </a:rPr>
              <a:t>-sın, -sin, -sun, -sün</a:t>
            </a:r>
            <a:r>
              <a:rPr lang="tr-TR" sz="2800" dirty="0"/>
              <a:t> ekleri daha önceleri yalnızca yuvarlak </a:t>
            </a:r>
            <a:r>
              <a:rPr lang="tr-TR" sz="2800" dirty="0" smtClean="0"/>
              <a:t>ünlülü </a:t>
            </a:r>
            <a:r>
              <a:rPr lang="tr-TR" sz="2800" b="1" dirty="0">
                <a:solidFill>
                  <a:srgbClr val="0000FF"/>
                </a:solidFill>
              </a:rPr>
              <a:t>(-sun, -</a:t>
            </a:r>
            <a:r>
              <a:rPr lang="tr-TR" sz="2800" b="1" dirty="0" smtClean="0">
                <a:solidFill>
                  <a:srgbClr val="0000FF"/>
                </a:solidFill>
              </a:rPr>
              <a:t>s</a:t>
            </a:r>
            <a:r>
              <a:rPr lang="tr-TR" sz="2800" b="1" dirty="0">
                <a:solidFill>
                  <a:srgbClr val="0000FF"/>
                </a:solidFill>
              </a:rPr>
              <a:t>ü</a:t>
            </a:r>
            <a:r>
              <a:rPr lang="tr-TR" sz="2800" b="1" dirty="0" smtClean="0">
                <a:solidFill>
                  <a:srgbClr val="0000FF"/>
                </a:solidFill>
              </a:rPr>
              <a:t>n </a:t>
            </a:r>
            <a:r>
              <a:rPr lang="ar-SY" sz="2800" b="1" dirty="0" smtClean="0">
                <a:solidFill>
                  <a:srgbClr val="0000FF"/>
                </a:solidFill>
              </a:rPr>
              <a:t> (</a:t>
            </a:r>
            <a:r>
              <a:rPr lang="ar-SA" sz="2800" b="1" dirty="0" smtClean="0">
                <a:solidFill>
                  <a:srgbClr val="0000FF"/>
                </a:solidFill>
              </a:rPr>
              <a:t>سون</a:t>
            </a:r>
            <a:r>
              <a:rPr lang="ar-SY" sz="2800" b="1" dirty="0" smtClean="0">
                <a:solidFill>
                  <a:srgbClr val="0000FF"/>
                </a:solidFill>
              </a:rPr>
              <a:t> </a:t>
            </a:r>
            <a:r>
              <a:rPr lang="tr-TR" sz="2800" dirty="0" smtClean="0"/>
              <a:t>idi</a:t>
            </a:r>
            <a:r>
              <a:rPr lang="tr-TR" sz="2800" dirty="0"/>
              <a:t>. </a:t>
            </a:r>
            <a:r>
              <a:rPr lang="tr-TR" sz="2800" dirty="0" smtClean="0"/>
              <a:t>Ünlü </a:t>
            </a:r>
            <a:r>
              <a:rPr lang="tr-TR" sz="2800" dirty="0"/>
              <a:t>uyumunun </a:t>
            </a:r>
            <a:r>
              <a:rPr lang="tr-TR" sz="2800" dirty="0" smtClean="0"/>
              <a:t>yerleşmesiyle (-</a:t>
            </a:r>
            <a:r>
              <a:rPr lang="tr-TR" sz="2800" b="1" dirty="0" smtClean="0">
                <a:solidFill>
                  <a:srgbClr val="0000FF"/>
                </a:solidFill>
              </a:rPr>
              <a:t>sın</a:t>
            </a:r>
            <a:r>
              <a:rPr lang="tr-TR" sz="2800" b="1" dirty="0">
                <a:solidFill>
                  <a:srgbClr val="0000FF"/>
                </a:solidFill>
              </a:rPr>
              <a:t>, -sin </a:t>
            </a:r>
            <a:r>
              <a:rPr lang="ar-SA" sz="2800" b="1" dirty="0">
                <a:solidFill>
                  <a:srgbClr val="0000FF"/>
                </a:solidFill>
              </a:rPr>
              <a:t>سين </a:t>
            </a:r>
            <a:r>
              <a:rPr lang="tr-TR" sz="2800" b="1" dirty="0">
                <a:solidFill>
                  <a:srgbClr val="0000FF"/>
                </a:solidFill>
              </a:rPr>
              <a:t>)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dirty="0" smtClean="0"/>
              <a:t>şeklide </a:t>
            </a:r>
            <a:r>
              <a:rPr lang="tr-TR" sz="2800" dirty="0"/>
              <a:t>yazılmaya başlandı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/>
          </a:p>
          <a:p>
            <a:pPr algn="l" rtl="0"/>
            <a:r>
              <a:rPr lang="tr-TR" sz="2800" b="1" dirty="0" err="1" smtClean="0">
                <a:solidFill>
                  <a:srgbClr val="008000"/>
                </a:solidFill>
              </a:rPr>
              <a:t>Dimesün</a:t>
            </a:r>
            <a:r>
              <a:rPr lang="tr-TR" sz="2800" b="1" dirty="0" smtClean="0">
                <a:solidFill>
                  <a:srgbClr val="008000"/>
                </a:solidFill>
              </a:rPr>
              <a:t>: </a:t>
            </a:r>
            <a:r>
              <a:rPr lang="ar-SY" sz="2800" b="1" dirty="0" smtClean="0">
                <a:solidFill>
                  <a:srgbClr val="008000"/>
                </a:solidFill>
              </a:rPr>
              <a:t>ديمه‌سون</a:t>
            </a:r>
            <a:endParaRPr lang="tr-TR" sz="2800" b="1" dirty="0">
              <a:solidFill>
                <a:srgbClr val="008000"/>
              </a:solidFill>
            </a:endParaRPr>
          </a:p>
          <a:p>
            <a:pPr algn="l" rtl="0"/>
            <a:r>
              <a:rPr lang="tr-TR" sz="2800" b="1" dirty="0" err="1" smtClean="0">
                <a:solidFill>
                  <a:srgbClr val="008000"/>
                </a:solidFill>
              </a:rPr>
              <a:t>Oturmasun</a:t>
            </a:r>
            <a:r>
              <a:rPr lang="tr-TR" sz="2800" b="1" dirty="0" smtClean="0">
                <a:solidFill>
                  <a:srgbClr val="008000"/>
                </a:solidFill>
              </a:rPr>
              <a:t>: </a:t>
            </a:r>
            <a:r>
              <a:rPr lang="ar-SA" sz="2800" b="1" dirty="0" smtClean="0">
                <a:solidFill>
                  <a:srgbClr val="008000"/>
                </a:solidFill>
              </a:rPr>
              <a:t>اتورماسون</a:t>
            </a:r>
            <a:endParaRPr lang="tr-TR" sz="2800" b="1" dirty="0">
              <a:solidFill>
                <a:srgbClr val="008000"/>
              </a:solidFill>
            </a:endParaRPr>
          </a:p>
          <a:p>
            <a:pPr algn="l" rtl="0"/>
            <a:r>
              <a:rPr lang="tr-TR" sz="2800" b="1" dirty="0" err="1" smtClean="0">
                <a:solidFill>
                  <a:srgbClr val="008000"/>
                </a:solidFill>
              </a:rPr>
              <a:t>Virsün</a:t>
            </a:r>
            <a:r>
              <a:rPr lang="tr-TR" sz="2800" b="1" dirty="0" smtClean="0">
                <a:solidFill>
                  <a:srgbClr val="008000"/>
                </a:solidFill>
              </a:rPr>
              <a:t>: </a:t>
            </a:r>
            <a:r>
              <a:rPr lang="ar-SA" sz="2800" b="1" dirty="0">
                <a:solidFill>
                  <a:srgbClr val="008000"/>
                </a:solidFill>
              </a:rPr>
              <a:t>ويرسون</a:t>
            </a:r>
          </a:p>
          <a:p>
            <a:pPr algn="l" rtl="0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6207538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129460"/>
              </p:ext>
            </p:extLst>
          </p:nvPr>
        </p:nvGraphicFramePr>
        <p:xfrm>
          <a:off x="251520" y="1340768"/>
          <a:ext cx="8064896" cy="53384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6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855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DÜŞ-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دوشمك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1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düşmeyeyim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دوشمه‌يه‌يم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Düşme-Düşmeyesin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دوشمه‌-دوشمه‌يه‌سك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Düşmesin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دوشمه‌سين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Düşmeyelim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دوشمه‌يه‌لم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Düşmeyin-Düşmeyiniz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دوشمه‌يك -</a:t>
                      </a:r>
                      <a:r>
                        <a:rPr lang="ar-SY" sz="2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Y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دوشمه‌يكز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48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Düşmesinler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دوشمه‌سينلر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1520" y="260649"/>
            <a:ext cx="8712968" cy="8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/>
              <a:t>Emir ve istek kiplerinin olumsuzları </a:t>
            </a:r>
            <a:r>
              <a:rPr lang="ar-SA" sz="3600" dirty="0">
                <a:solidFill>
                  <a:srgbClr val="FF0000"/>
                </a:solidFill>
              </a:rPr>
              <a:t>ما ,مه 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ekleri </a:t>
            </a:r>
            <a:r>
              <a:rPr lang="tr-TR" sz="2800" dirty="0"/>
              <a:t>ile yapılır:</a:t>
            </a:r>
            <a:endParaRPr lang="en-US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005904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8596" y="642918"/>
            <a:ext cx="84963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Sözü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edilen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dönemde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Türkçe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yönünden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sade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anlaşılır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metinlerin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yanında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Arapça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Farsça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unsurlarla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dolu</a:t>
            </a:r>
            <a:r>
              <a:rPr lang="en-US" sz="3200" b="1" dirty="0" smtClean="0">
                <a:latin typeface="+mj-lt"/>
              </a:rPr>
              <a:t> belli </a:t>
            </a:r>
            <a:r>
              <a:rPr lang="en-US" sz="3200" b="1" dirty="0" err="1" smtClean="0">
                <a:latin typeface="+mj-lt"/>
              </a:rPr>
              <a:t>bir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kesimin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anlayabileceği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metinler</a:t>
            </a:r>
            <a:r>
              <a:rPr lang="en-US" sz="3200" b="1" dirty="0" smtClean="0">
                <a:latin typeface="+mj-lt"/>
              </a:rPr>
              <a:t> de </a:t>
            </a:r>
            <a:r>
              <a:rPr lang="en-US" sz="3200" b="1" dirty="0" err="1" smtClean="0">
                <a:latin typeface="+mj-lt"/>
              </a:rPr>
              <a:t>yazılmıştır</a:t>
            </a:r>
            <a:r>
              <a:rPr lang="en-US" sz="3200" b="1" dirty="0" smtClean="0">
                <a:latin typeface="+mj-lt"/>
              </a:rPr>
              <a:t>. Hem </a:t>
            </a:r>
            <a:r>
              <a:rPr lang="en-US" sz="3200" b="1" dirty="0" err="1" smtClean="0">
                <a:latin typeface="+mj-lt"/>
              </a:rPr>
              <a:t>manzum</a:t>
            </a:r>
            <a:r>
              <a:rPr lang="en-US" sz="3200" b="1" dirty="0" smtClean="0">
                <a:latin typeface="+mj-lt"/>
              </a:rPr>
              <a:t> hem de </a:t>
            </a:r>
            <a:r>
              <a:rPr lang="en-US" sz="3200" b="1" dirty="0" err="1" smtClean="0">
                <a:latin typeface="+mj-lt"/>
              </a:rPr>
              <a:t>mensur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olarak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yazılan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metinlerde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sade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orta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süslü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dillerle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eserler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telif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edilmiştir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Dinî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metinler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sade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orta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seviyede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dille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kaleme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alınırken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edebî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metinler</a:t>
            </a:r>
            <a:r>
              <a:rPr lang="en-US" sz="3200" b="1" dirty="0" smtClean="0">
                <a:latin typeface="+mj-lt"/>
              </a:rPr>
              <a:t> her </a:t>
            </a:r>
            <a:r>
              <a:rPr lang="en-US" sz="3200" b="1" dirty="0" err="1" smtClean="0">
                <a:latin typeface="+mj-lt"/>
              </a:rPr>
              <a:t>üç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seviyede</a:t>
            </a:r>
            <a:r>
              <a:rPr lang="en-US" sz="3200" b="1" dirty="0" smtClean="0">
                <a:latin typeface="+mj-lt"/>
              </a:rPr>
              <a:t> de </a:t>
            </a:r>
            <a:r>
              <a:rPr lang="en-US" sz="3200" b="1" dirty="0" err="1" smtClean="0">
                <a:latin typeface="+mj-lt"/>
              </a:rPr>
              <a:t>kaleme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alınmışlardır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Bunların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dışında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Özel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kalıpları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formülleri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olan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resmî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belge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dili</a:t>
            </a:r>
            <a:r>
              <a:rPr lang="en-US" sz="3200" b="1" dirty="0" smtClean="0">
                <a:latin typeface="+mj-lt"/>
              </a:rPr>
              <a:t> de </a:t>
            </a:r>
            <a:r>
              <a:rPr lang="en-US" sz="3200" b="1" dirty="0" err="1" smtClean="0">
                <a:latin typeface="+mj-lt"/>
              </a:rPr>
              <a:t>vardır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Resmî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dille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yazılan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metinler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diğerlerinden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farklılık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arz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eder</a:t>
            </a:r>
            <a:r>
              <a:rPr lang="en-US" sz="3200" b="1" dirty="0" smtClean="0">
                <a:latin typeface="+mj-lt"/>
              </a:rPr>
              <a:t>. 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342376"/>
              </p:ext>
            </p:extLst>
          </p:nvPr>
        </p:nvGraphicFramePr>
        <p:xfrm>
          <a:off x="255921" y="1484784"/>
          <a:ext cx="8064896" cy="53384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6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855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BAŞ-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باشلامق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1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smtClean="0">
                          <a:solidFill>
                            <a:srgbClr val="FF0000"/>
                          </a:solidFill>
                        </a:rPr>
                        <a:t>Başlamayayım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0000"/>
                          </a:solidFill>
                        </a:rPr>
                        <a:t>باشلامايايم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Başlama- başlamayasın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800" b="1" dirty="0" smtClean="0">
                          <a:solidFill>
                            <a:srgbClr val="FF0000"/>
                          </a:solidFill>
                        </a:rPr>
                        <a:t>باشلاما-</a:t>
                      </a:r>
                      <a:r>
                        <a:rPr lang="ar-SY" sz="2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2800" b="1" dirty="0" smtClean="0">
                          <a:solidFill>
                            <a:srgbClr val="FF0000"/>
                          </a:solidFill>
                        </a:rPr>
                        <a:t>باشلاماياسك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Başlamasın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0000"/>
                          </a:solidFill>
                        </a:rPr>
                        <a:t>باشلاماسين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Başlamayalım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0000"/>
                          </a:solidFill>
                        </a:rPr>
                        <a:t>باشلامايالم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Başlamayın- başlamayınız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800" b="1" dirty="0" smtClean="0">
                          <a:solidFill>
                            <a:srgbClr val="FF0000"/>
                          </a:solidFill>
                        </a:rPr>
                        <a:t>باشلامايك-باشلامايكز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48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başlamasınlar</a:t>
                      </a:r>
                      <a:endParaRPr lang="ar-IQ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0000"/>
                          </a:solidFill>
                        </a:rPr>
                        <a:t>باشلاماسينلر</a:t>
                      </a:r>
                      <a:endParaRPr lang="ar-IQ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68826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12647" y="2348880"/>
            <a:ext cx="84963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 smtClean="0"/>
              <a:t>Türkçe </a:t>
            </a:r>
            <a:r>
              <a:rPr lang="tr-TR" sz="2800" dirty="0"/>
              <a:t>gereklilik kipinin eki </a:t>
            </a:r>
            <a:r>
              <a:rPr lang="tr-TR" sz="2800" b="1" dirty="0">
                <a:solidFill>
                  <a:srgbClr val="0000FF"/>
                </a:solidFill>
              </a:rPr>
              <a:t>-malı, -</a:t>
            </a:r>
            <a:r>
              <a:rPr lang="tr-TR" sz="2800" b="1" dirty="0" err="1">
                <a:solidFill>
                  <a:srgbClr val="0000FF"/>
                </a:solidFill>
              </a:rPr>
              <a:t>meli</a:t>
            </a:r>
            <a:r>
              <a:rPr lang="tr-TR" sz="2800" dirty="0"/>
              <a:t>, şeklindedir. Bu ek </a:t>
            </a:r>
            <a:r>
              <a:rPr lang="ar-SA" sz="3600" b="1" dirty="0">
                <a:solidFill>
                  <a:srgbClr val="FF0000"/>
                </a:solidFill>
              </a:rPr>
              <a:t>ملى </a:t>
            </a:r>
            <a:r>
              <a:rPr lang="tr-TR" sz="2800" b="1" dirty="0" smtClean="0"/>
              <a:t> </a:t>
            </a:r>
            <a:r>
              <a:rPr lang="tr-TR" sz="2800" dirty="0" smtClean="0"/>
              <a:t>şeklinde </a:t>
            </a:r>
            <a:r>
              <a:rPr lang="tr-TR" sz="2800" dirty="0"/>
              <a:t>yazılır. </a:t>
            </a:r>
            <a:r>
              <a:rPr lang="tr-TR" sz="2800" dirty="0" smtClean="0"/>
              <a:t>Ancak</a:t>
            </a:r>
            <a:r>
              <a:rPr lang="ar-SY" sz="2800" dirty="0" smtClean="0"/>
              <a:t> </a:t>
            </a:r>
            <a:r>
              <a:rPr lang="tr-TR" sz="2800" dirty="0" smtClean="0"/>
              <a:t>bazı </a:t>
            </a:r>
            <a:r>
              <a:rPr lang="tr-TR" sz="2800" dirty="0"/>
              <a:t>kalın </a:t>
            </a:r>
            <a:r>
              <a:rPr lang="tr-TR" sz="2800" dirty="0" smtClean="0"/>
              <a:t>ünlülü fiillerde </a:t>
            </a:r>
            <a:r>
              <a:rPr lang="ar-SY" sz="3600" b="1" dirty="0" smtClean="0">
                <a:solidFill>
                  <a:srgbClr val="FF0000"/>
                </a:solidFill>
              </a:rPr>
              <a:t>مالى</a:t>
            </a:r>
            <a:r>
              <a:rPr lang="tr-TR" sz="2800" dirty="0" smtClean="0"/>
              <a:t>  ince ünlülü </a:t>
            </a:r>
            <a:r>
              <a:rPr lang="tr-TR" sz="2800" dirty="0"/>
              <a:t>fiillerde </a:t>
            </a:r>
            <a:r>
              <a:rPr lang="ar-SA" sz="3600" b="1" dirty="0" smtClean="0">
                <a:solidFill>
                  <a:srgbClr val="FF0000"/>
                </a:solidFill>
              </a:rPr>
              <a:t>م</a:t>
            </a:r>
            <a:r>
              <a:rPr lang="ar-SY" sz="3600" b="1" dirty="0" smtClean="0">
                <a:solidFill>
                  <a:srgbClr val="FF0000"/>
                </a:solidFill>
              </a:rPr>
              <a:t>ه‌لى</a:t>
            </a:r>
            <a:r>
              <a:rPr lang="ar-SA" sz="2800" b="1" dirty="0" smtClean="0"/>
              <a:t> </a:t>
            </a:r>
            <a:r>
              <a:rPr lang="tr-TR" sz="2800" b="1" dirty="0" smtClean="0"/>
              <a:t> </a:t>
            </a:r>
            <a:r>
              <a:rPr lang="tr-TR" sz="2800" dirty="0" smtClean="0"/>
              <a:t>şeklinde </a:t>
            </a:r>
            <a:r>
              <a:rPr lang="tr-TR" sz="2800" dirty="0"/>
              <a:t>yazılmaktadır</a:t>
            </a:r>
            <a:r>
              <a:rPr lang="tr-TR" sz="2800" dirty="0" smtClean="0"/>
              <a:t>.</a:t>
            </a:r>
            <a:endParaRPr lang="ar-SY" sz="2800" dirty="0" smtClean="0"/>
          </a:p>
          <a:p>
            <a:pPr algn="l" rtl="0"/>
            <a:endParaRPr lang="tr-TR" sz="2800" dirty="0"/>
          </a:p>
          <a:p>
            <a:pPr algn="l" rtl="0"/>
            <a:r>
              <a:rPr lang="tr-TR" sz="2800" dirty="0" smtClean="0"/>
              <a:t>Birkaç ünlülü </a:t>
            </a:r>
            <a:r>
              <a:rPr lang="tr-TR" sz="2800" dirty="0"/>
              <a:t>fiil ç</a:t>
            </a:r>
            <a:r>
              <a:rPr lang="tr-TR" sz="2800" dirty="0" smtClean="0"/>
              <a:t>ekimini </a:t>
            </a:r>
            <a:r>
              <a:rPr lang="tr-TR" sz="2800" dirty="0"/>
              <a:t>tablo halinde ö</a:t>
            </a:r>
            <a:r>
              <a:rPr lang="tr-TR" sz="2800" dirty="0" smtClean="0"/>
              <a:t>rnek </a:t>
            </a:r>
            <a:r>
              <a:rPr lang="tr-TR" sz="2800" dirty="0"/>
              <a:t>olarak </a:t>
            </a:r>
            <a:r>
              <a:rPr lang="tr-TR" sz="2800" dirty="0" smtClean="0"/>
              <a:t>görelim</a:t>
            </a:r>
            <a:r>
              <a:rPr lang="tr-TR" sz="2800" dirty="0"/>
              <a:t>:</a:t>
            </a:r>
            <a:endParaRPr lang="tr-TR" sz="28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32579" y="692696"/>
            <a:ext cx="7056437" cy="122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>
                <a:solidFill>
                  <a:srgbClr val="FF0000"/>
                </a:solidFill>
              </a:rPr>
              <a:t>TÜRKÇE GEREKLİLİK </a:t>
            </a:r>
            <a:endParaRPr lang="ar-SY" sz="3600" b="1" dirty="0" smtClean="0">
              <a:solidFill>
                <a:srgbClr val="FF0000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</a:rPr>
              <a:t>KİPİNİN </a:t>
            </a:r>
            <a:r>
              <a:rPr lang="tr-TR" sz="3600" b="1" dirty="0">
                <a:solidFill>
                  <a:srgbClr val="FF0000"/>
                </a:solidFill>
              </a:rPr>
              <a:t>YAZILIŞI</a:t>
            </a:r>
            <a:endParaRPr lang="tr-TR" sz="3600" b="1" dirty="0">
              <a:solidFill>
                <a:srgbClr val="FF0000"/>
              </a:solidFill>
              <a:latin typeface="Segoe Print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3635049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18667"/>
              </p:ext>
            </p:extLst>
          </p:nvPr>
        </p:nvGraphicFramePr>
        <p:xfrm>
          <a:off x="315071" y="1628800"/>
          <a:ext cx="8496946" cy="41337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80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قوش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ايچ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چيق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يم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ايچملى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يم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چيقمالى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يم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سك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ايچملى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سك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چيقمالى سك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‌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ايچملى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چيقمالى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يز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ايچملى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يز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چيقمالى يز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سكز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ايچملى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سكز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چيقمالى سكز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قوشمالي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لر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ايچملي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لر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چيقماليلر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35325" y="548680"/>
            <a:ext cx="7425107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0000FF"/>
                </a:solidFill>
              </a:rPr>
              <a:t>GEREKLİLİK </a:t>
            </a:r>
            <a:r>
              <a:rPr lang="ar-SY" sz="3600" b="1" dirty="0" smtClean="0">
                <a:solidFill>
                  <a:srgbClr val="0000FF"/>
                </a:solidFill>
              </a:rPr>
              <a:t> </a:t>
            </a:r>
            <a:r>
              <a:rPr lang="tr-TR" sz="3600" b="1" dirty="0" smtClean="0">
                <a:solidFill>
                  <a:srgbClr val="0000FF"/>
                </a:solidFill>
              </a:rPr>
              <a:t>KİPİ</a:t>
            </a:r>
            <a:endParaRPr lang="en-US" sz="4000" b="1" dirty="0" smtClean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307114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9509" y="224831"/>
            <a:ext cx="84963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/>
              <a:t>Türkçe gereklilik kipi eklerinin fiil </a:t>
            </a:r>
            <a:r>
              <a:rPr lang="tr-TR" sz="2800" dirty="0" smtClean="0"/>
              <a:t>tabanına</a:t>
            </a:r>
            <a:r>
              <a:rPr lang="ar-SY" sz="2800" dirty="0" smtClean="0"/>
              <a:t> </a:t>
            </a:r>
            <a:r>
              <a:rPr lang="tr-TR" sz="2800" dirty="0" smtClean="0"/>
              <a:t>birleştiğine </a:t>
            </a:r>
            <a:r>
              <a:rPr lang="tr-TR" sz="2800" dirty="0"/>
              <a:t>ancak kendisinden </a:t>
            </a:r>
            <a:r>
              <a:rPr lang="tr-TR" sz="2800" dirty="0" smtClean="0"/>
              <a:t>sonra</a:t>
            </a:r>
            <a:r>
              <a:rPr lang="ar-SY" sz="2800" dirty="0" smtClean="0"/>
              <a:t> </a:t>
            </a:r>
            <a:r>
              <a:rPr lang="tr-TR" sz="2800" dirty="0" smtClean="0"/>
              <a:t>gelen </a:t>
            </a:r>
            <a:r>
              <a:rPr lang="tr-TR" sz="2800" dirty="0"/>
              <a:t>eklere birleşmediğine dikkat edelim</a:t>
            </a:r>
            <a:r>
              <a:rPr lang="tr-TR" sz="2800" dirty="0" smtClean="0"/>
              <a:t>:</a:t>
            </a:r>
            <a:endParaRPr lang="ar-SY" sz="2800" dirty="0" smtClean="0"/>
          </a:p>
          <a:p>
            <a:pPr algn="l" rtl="0"/>
            <a:endParaRPr lang="tr-TR" sz="2800" dirty="0"/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Bitirmeliyiz: </a:t>
            </a:r>
            <a:r>
              <a:rPr lang="ar-SY" sz="2800" b="1" dirty="0" smtClean="0">
                <a:solidFill>
                  <a:srgbClr val="0000FF"/>
                </a:solidFill>
              </a:rPr>
              <a:t>بيترملى يز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Bakmalısın:</a:t>
            </a:r>
            <a:r>
              <a:rPr lang="ar-SA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باقما</a:t>
            </a:r>
            <a:r>
              <a:rPr lang="ar-SY" sz="2800" b="1" dirty="0" smtClean="0">
                <a:solidFill>
                  <a:srgbClr val="0000FF"/>
                </a:solidFill>
              </a:rPr>
              <a:t>لى سك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Koşmalıyım: </a:t>
            </a:r>
            <a:r>
              <a:rPr lang="ar-SA" sz="2800" b="1" dirty="0" smtClean="0">
                <a:solidFill>
                  <a:srgbClr val="0000FF"/>
                </a:solidFill>
              </a:rPr>
              <a:t>قوشما</a:t>
            </a:r>
            <a:r>
              <a:rPr lang="ar-SY" sz="2800" b="1" dirty="0" smtClean="0">
                <a:solidFill>
                  <a:srgbClr val="0000FF"/>
                </a:solidFill>
              </a:rPr>
              <a:t>لى يم</a:t>
            </a:r>
          </a:p>
          <a:p>
            <a:pPr algn="l" rtl="0"/>
            <a:endParaRPr lang="ar-SY" sz="2800" b="1" dirty="0">
              <a:solidFill>
                <a:srgbClr val="0000FF"/>
              </a:solidFill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/>
              <a:t>Bu durum </a:t>
            </a:r>
            <a:r>
              <a:rPr lang="tr-TR" sz="2800" dirty="0" smtClean="0"/>
              <a:t>üçüncü </a:t>
            </a:r>
            <a:r>
              <a:rPr lang="tr-TR" sz="2800" dirty="0"/>
              <a:t>ç</a:t>
            </a:r>
            <a:r>
              <a:rPr lang="tr-TR" sz="2800" dirty="0" smtClean="0"/>
              <a:t>oğul </a:t>
            </a:r>
            <a:r>
              <a:rPr lang="tr-TR" sz="2800" dirty="0"/>
              <a:t>şahıslarda istisna olarak </a:t>
            </a:r>
            <a:endParaRPr lang="tr-TR" sz="2800" dirty="0" smtClean="0"/>
          </a:p>
          <a:p>
            <a:pPr algn="l" rtl="0"/>
            <a:r>
              <a:rPr lang="tr-TR" sz="2800" dirty="0" smtClean="0"/>
              <a:t>birleşir:</a:t>
            </a:r>
          </a:p>
          <a:p>
            <a:pPr algn="l" rtl="0"/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Bitirmeliler:  </a:t>
            </a:r>
            <a:r>
              <a:rPr lang="ar-SA" sz="2800" b="1" dirty="0" smtClean="0">
                <a:solidFill>
                  <a:srgbClr val="0000FF"/>
                </a:solidFill>
              </a:rPr>
              <a:t>بيتيرمليلر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Bakmalılar:  </a:t>
            </a:r>
            <a:r>
              <a:rPr lang="ar-SA" sz="2800" b="1" dirty="0" smtClean="0">
                <a:solidFill>
                  <a:srgbClr val="0000FF"/>
                </a:solidFill>
              </a:rPr>
              <a:t>باقماليلر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Koşmalılar: </a:t>
            </a:r>
            <a:r>
              <a:rPr lang="ar-SA" sz="2800" b="1" dirty="0" smtClean="0">
                <a:solidFill>
                  <a:srgbClr val="0000FF"/>
                </a:solidFill>
              </a:rPr>
              <a:t>قوشما</a:t>
            </a:r>
            <a:r>
              <a:rPr lang="ar-SY" sz="2800" b="1" dirty="0" smtClean="0">
                <a:solidFill>
                  <a:srgbClr val="0000FF"/>
                </a:solidFill>
              </a:rPr>
              <a:t>لير</a:t>
            </a:r>
            <a:endParaRPr lang="ar-SA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1136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35325" y="548680"/>
            <a:ext cx="7425107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0000FF"/>
                </a:solidFill>
              </a:rPr>
              <a:t>GEREKLİLİK </a:t>
            </a:r>
            <a:r>
              <a:rPr lang="ar-SY" sz="3600" b="1" dirty="0" smtClean="0">
                <a:solidFill>
                  <a:srgbClr val="0000FF"/>
                </a:solidFill>
              </a:rPr>
              <a:t> </a:t>
            </a:r>
            <a:r>
              <a:rPr lang="tr-TR" sz="3600" b="1" dirty="0" smtClean="0">
                <a:solidFill>
                  <a:srgbClr val="0000FF"/>
                </a:solidFill>
              </a:rPr>
              <a:t>KİPİ OLUMSUZU</a:t>
            </a:r>
            <a:endParaRPr lang="en-US" sz="4000" b="1" dirty="0" smtClean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39552" y="2204864"/>
            <a:ext cx="748883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tr-TR" sz="2800" dirty="0"/>
              <a:t>Gereklilik kipinin olumsuzu için fiil tabanı ile gereklilik eki arasına </a:t>
            </a:r>
            <a:r>
              <a:rPr lang="tr-TR" sz="3600" b="1" dirty="0">
                <a:solidFill>
                  <a:srgbClr val="FF0000"/>
                </a:solidFill>
              </a:rPr>
              <a:t>-</a:t>
            </a:r>
            <a:r>
              <a:rPr lang="tr-TR" sz="3600" b="1" dirty="0" err="1">
                <a:solidFill>
                  <a:srgbClr val="FF0000"/>
                </a:solidFill>
              </a:rPr>
              <a:t>ma</a:t>
            </a:r>
            <a:r>
              <a:rPr lang="tr-TR" sz="3600" b="1" dirty="0">
                <a:solidFill>
                  <a:srgbClr val="FF0000"/>
                </a:solidFill>
              </a:rPr>
              <a:t>, -me </a:t>
            </a:r>
            <a:r>
              <a:rPr lang="tr-TR" sz="2800" dirty="0"/>
              <a:t>ekleri getirilir:</a:t>
            </a:r>
          </a:p>
        </p:txBody>
      </p:sp>
    </p:spTree>
    <p:extLst>
      <p:ext uri="{BB962C8B-B14F-4D97-AF65-F5344CB8AC3E}">
        <p14:creationId xmlns:p14="http://schemas.microsoft.com/office/powerpoint/2010/main" val="248001738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06589"/>
              </p:ext>
            </p:extLst>
          </p:nvPr>
        </p:nvGraphicFramePr>
        <p:xfrm>
          <a:off x="467544" y="1700808"/>
          <a:ext cx="8208911" cy="41337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6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K</a:t>
                      </a:r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OŞ-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قوش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Koşmamalıyım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يم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Koşmamalısın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سك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Koşmamalı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‌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Koşmamalıyız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يز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Koşmamalısınız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قوشمامالى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سكز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koşmamalılar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قوشمامالي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لر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35325" y="548680"/>
            <a:ext cx="7425107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0000FF"/>
                </a:solidFill>
              </a:rPr>
              <a:t>GEREKLİLİK </a:t>
            </a:r>
            <a:r>
              <a:rPr lang="ar-SY" sz="3600" b="1" dirty="0" smtClean="0">
                <a:solidFill>
                  <a:srgbClr val="0000FF"/>
                </a:solidFill>
              </a:rPr>
              <a:t> </a:t>
            </a:r>
            <a:r>
              <a:rPr lang="tr-TR" sz="3600" b="1" dirty="0" smtClean="0">
                <a:solidFill>
                  <a:srgbClr val="0000FF"/>
                </a:solidFill>
              </a:rPr>
              <a:t>KİPİ OLUMSUZU</a:t>
            </a:r>
            <a:endParaRPr lang="en-US" sz="4000" b="1" dirty="0" smtClean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767583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71851"/>
              </p:ext>
            </p:extLst>
          </p:nvPr>
        </p:nvGraphicFramePr>
        <p:xfrm>
          <a:off x="467544" y="1700808"/>
          <a:ext cx="8208911" cy="41337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6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GEL-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كل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gelmemeliyim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كلمه‌مه‌لى يم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gelmemelisin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كلمه‌مه‌لى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سك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gelmemeli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كلمه‌مه‌لى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gelmemeliyiz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كلمه‌مه‌لى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ي</a:t>
                      </a: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gelmemelisiniz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كلمه‌مه‌لى</a:t>
                      </a:r>
                      <a:r>
                        <a:rPr lang="ar-SY" sz="3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سكز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0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Gelmemeliler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dirty="0" smtClean="0">
                          <a:solidFill>
                            <a:srgbClr val="FF0000"/>
                          </a:solidFill>
                        </a:rPr>
                        <a:t>كلمه‌مه‌ليلر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35325" y="548680"/>
            <a:ext cx="7425107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0000FF"/>
                </a:solidFill>
              </a:rPr>
              <a:t>GEREKLİLİK </a:t>
            </a:r>
            <a:r>
              <a:rPr lang="ar-SY" sz="3600" b="1" dirty="0" smtClean="0">
                <a:solidFill>
                  <a:srgbClr val="0000FF"/>
                </a:solidFill>
              </a:rPr>
              <a:t> </a:t>
            </a:r>
            <a:r>
              <a:rPr lang="tr-TR" sz="3600" b="1" dirty="0" smtClean="0">
                <a:solidFill>
                  <a:srgbClr val="0000FF"/>
                </a:solidFill>
              </a:rPr>
              <a:t>KİPİ OLUMSUZU</a:t>
            </a:r>
            <a:endParaRPr lang="en-US" sz="4000" b="1" dirty="0" smtClean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644003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27583" y="980728"/>
            <a:ext cx="7425107" cy="154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FF0000"/>
                </a:solidFill>
              </a:rPr>
              <a:t>TÜRKÇE ŞİMDİKİ ZAMAN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FF0000"/>
                </a:solidFill>
              </a:rPr>
              <a:t>–makta, -makta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FF0000"/>
                </a:solidFill>
              </a:rPr>
              <a:t>EKİPLERİNİN YAZILIŞI</a:t>
            </a:r>
            <a:endParaRPr lang="en-US" sz="32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3568" y="1916832"/>
            <a:ext cx="7056437" cy="32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/>
            <a:r>
              <a:rPr lang="tr-TR" sz="2800" dirty="0" smtClean="0"/>
              <a:t>Türkçede </a:t>
            </a:r>
            <a:r>
              <a:rPr lang="tr-TR" sz="2800" dirty="0"/>
              <a:t>şimdiki zaman eki olarak kullanılan </a:t>
            </a:r>
            <a:r>
              <a:rPr lang="tr-TR" sz="3200" b="1" dirty="0">
                <a:solidFill>
                  <a:srgbClr val="0000FF"/>
                </a:solidFill>
              </a:rPr>
              <a:t>-makta (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ar-SA" sz="3200" b="1" dirty="0" smtClean="0">
                <a:solidFill>
                  <a:srgbClr val="0000FF"/>
                </a:solidFill>
              </a:rPr>
              <a:t>مقد</a:t>
            </a:r>
            <a:r>
              <a:rPr lang="ar-SY" sz="3200" b="1" dirty="0" smtClean="0">
                <a:solidFill>
                  <a:srgbClr val="0000FF"/>
                </a:solidFill>
              </a:rPr>
              <a:t>ه‌</a:t>
            </a:r>
            <a:r>
              <a:rPr lang="tr-TR" sz="3200" b="1" dirty="0" smtClean="0">
                <a:solidFill>
                  <a:srgbClr val="0000FF"/>
                </a:solidFill>
              </a:rPr>
              <a:t>) </a:t>
            </a:r>
            <a:r>
              <a:rPr lang="tr-TR" sz="2800" dirty="0" smtClean="0"/>
              <a:t>-</a:t>
            </a:r>
            <a:r>
              <a:rPr lang="tr-TR" sz="3200" b="1" dirty="0" err="1" smtClean="0">
                <a:solidFill>
                  <a:srgbClr val="009900"/>
                </a:solidFill>
              </a:rPr>
              <a:t>mekte</a:t>
            </a:r>
            <a:r>
              <a:rPr lang="tr-TR" sz="3200" b="1" dirty="0" smtClean="0">
                <a:solidFill>
                  <a:srgbClr val="009900"/>
                </a:solidFill>
              </a:rPr>
              <a:t> (</a:t>
            </a:r>
            <a:r>
              <a:rPr lang="ar-SA" sz="3200" b="1" dirty="0" smtClean="0">
                <a:solidFill>
                  <a:srgbClr val="009900"/>
                </a:solidFill>
              </a:rPr>
              <a:t>مكده </a:t>
            </a:r>
            <a:r>
              <a:rPr lang="tr-TR" sz="3200" b="1" dirty="0" smtClean="0">
                <a:solidFill>
                  <a:srgbClr val="009900"/>
                </a:solidFill>
              </a:rPr>
              <a:t>) </a:t>
            </a:r>
            <a:r>
              <a:rPr lang="tr-TR" sz="2800" dirty="0" smtClean="0"/>
              <a:t>ekleri </a:t>
            </a:r>
            <a:r>
              <a:rPr lang="tr-TR" sz="2800" dirty="0"/>
              <a:t>fiil tabanına ilave edilerek yazılır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/>
          </a:p>
          <a:p>
            <a:pPr algn="l" rtl="0"/>
            <a:r>
              <a:rPr lang="tr-TR" sz="2800" dirty="0" smtClean="0"/>
              <a:t>Örnek birkaç </a:t>
            </a:r>
            <a:r>
              <a:rPr lang="tr-TR" sz="2800" dirty="0"/>
              <a:t>fiil ç</a:t>
            </a:r>
            <a:r>
              <a:rPr lang="tr-TR" sz="2800" dirty="0" smtClean="0"/>
              <a:t>ekimi görelim</a:t>
            </a:r>
            <a:r>
              <a:rPr lang="tr-TR" sz="2800" dirty="0"/>
              <a:t>:</a:t>
            </a:r>
            <a:endParaRPr lang="tr-T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10546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03927"/>
              </p:ext>
            </p:extLst>
          </p:nvPr>
        </p:nvGraphicFramePr>
        <p:xfrm>
          <a:off x="317169" y="1484784"/>
          <a:ext cx="8503303" cy="41337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15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4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ÇALIŞ-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smtClean="0">
                          <a:solidFill>
                            <a:srgbClr val="FFFF00"/>
                          </a:solidFill>
                          <a:latin typeface="+mj-lt"/>
                        </a:rPr>
                        <a:t>چاليشمق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Çalışmaktayım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چاليشمقده‌يم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Çalışmaktasın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چاليشمقده‌سك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Çalışmakta</a:t>
                      </a:r>
                      <a:endParaRPr lang="ar-IQ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چاليشمقده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Çalışmaktayız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چاليشمقده‌يز‌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Çalışmaktasınız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چاليشمقده‌سكز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çalışmaktalar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چاليشمقده‌لر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35325" y="332656"/>
            <a:ext cx="7425107" cy="91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solidFill>
                  <a:srgbClr val="FF0000"/>
                </a:solidFill>
              </a:rPr>
              <a:t>TÜRKÇE ŞİMDİKİ ZAMAN –makta, -makta EKİPLERİNİN YAZILIŞI</a:t>
            </a:r>
            <a:endParaRPr lang="en-US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550995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70467"/>
              </p:ext>
            </p:extLst>
          </p:nvPr>
        </p:nvGraphicFramePr>
        <p:xfrm>
          <a:off x="317169" y="1484784"/>
          <a:ext cx="8503303" cy="41337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15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4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1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ÜŞÜ-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اوشومك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üşümekteyim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اوشومكده‌يم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Üşümekte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اوشومكده‌سك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üşümekte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اوشومكده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Üşümekteyiz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اوشومكده‌يز‌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üşümektesiniz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اوشومكده‌سكز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tr-TR" sz="3200" b="1" dirty="0" smtClean="0">
                          <a:solidFill>
                            <a:srgbClr val="FF0000"/>
                          </a:solidFill>
                        </a:rPr>
                        <a:t>üşümekteler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اوشومكده‌لر</a:t>
                      </a:r>
                      <a:endParaRPr lang="ar-IQ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35325" y="332656"/>
            <a:ext cx="7425107" cy="91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solidFill>
                  <a:srgbClr val="FF0000"/>
                </a:solidFill>
              </a:rPr>
              <a:t>TÜRKÇE ŞİMDİKİ ZAMAN –makta, -makta EKİPLERİNİN YAZILIŞI</a:t>
            </a:r>
            <a:endParaRPr lang="en-US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083719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8596" y="1000108"/>
            <a:ext cx="84963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  <a:cs typeface="+mj-cs"/>
              </a:rPr>
              <a:t>Şurası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unutulmamalıdır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ki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Arapça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Farsça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unsurların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çok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yaygın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olduğu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metinlerde</a:t>
            </a:r>
            <a:r>
              <a:rPr lang="en-US" sz="3200" b="1" dirty="0" smtClean="0">
                <a:latin typeface="+mj-lt"/>
                <a:cs typeface="+mj-cs"/>
              </a:rPr>
              <a:t> bile </a:t>
            </a:r>
            <a:r>
              <a:rPr lang="en-US" sz="3200" b="1" dirty="0" err="1" smtClean="0">
                <a:latin typeface="+mj-lt"/>
                <a:cs typeface="+mj-cs"/>
              </a:rPr>
              <a:t>Türkçe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cümle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yapısı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ve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gramer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hususiyetleri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hâkim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olmuştur</a:t>
            </a:r>
            <a:r>
              <a:rPr lang="en-US" sz="3200" b="1" dirty="0" smtClean="0">
                <a:latin typeface="+mj-lt"/>
                <a:cs typeface="+mj-cs"/>
              </a:rPr>
              <a:t>. </a:t>
            </a:r>
            <a:r>
              <a:rPr lang="en-US" sz="3200" b="1" dirty="0" err="1" smtClean="0">
                <a:latin typeface="+mj-lt"/>
                <a:cs typeface="+mj-cs"/>
              </a:rPr>
              <a:t>Ayrıca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farklı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dillerden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alınan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unsurlar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bir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şekilde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ve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zaman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içinde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asli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hüviyetlerinden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uzaklaştırılarak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Türkçeleştirilmişlerdir</a:t>
            </a:r>
            <a:r>
              <a:rPr lang="en-US" sz="3200" b="1" dirty="0" smtClean="0">
                <a:latin typeface="+mj-lt"/>
                <a:cs typeface="+mj-cs"/>
              </a:rPr>
              <a:t>. </a:t>
            </a:r>
            <a:r>
              <a:rPr lang="en-US" sz="3200" b="1" dirty="0" err="1" smtClean="0">
                <a:latin typeface="+mj-lt"/>
                <a:cs typeface="+mj-cs"/>
              </a:rPr>
              <a:t>Böylece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Osmanlı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Türkçesi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Türk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tarihi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içinde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dünyanın</a:t>
            </a:r>
            <a:r>
              <a:rPr lang="en-US" sz="3200" b="1" dirty="0" smtClean="0">
                <a:latin typeface="+mj-lt"/>
                <a:cs typeface="+mj-cs"/>
              </a:rPr>
              <a:t> en </a:t>
            </a:r>
            <a:r>
              <a:rPr lang="en-US" sz="3200" b="1" dirty="0" err="1" smtClean="0">
                <a:latin typeface="+mj-lt"/>
                <a:cs typeface="+mj-cs"/>
              </a:rPr>
              <a:t>zengin</a:t>
            </a:r>
            <a:r>
              <a:rPr lang="en-US" sz="3200" b="1" dirty="0" smtClean="0">
                <a:latin typeface="+mj-lt"/>
                <a:cs typeface="+mj-cs"/>
              </a:rPr>
              <a:t>; </a:t>
            </a:r>
            <a:r>
              <a:rPr lang="en-US" sz="3200" b="1" dirty="0" err="1" smtClean="0">
                <a:latin typeface="+mj-lt"/>
                <a:cs typeface="+mj-cs"/>
              </a:rPr>
              <a:t>ifade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gücü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ve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ahenk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özelliği</a:t>
            </a:r>
            <a:r>
              <a:rPr lang="en-US" sz="3200" b="1" dirty="0" smtClean="0">
                <a:latin typeface="+mj-lt"/>
                <a:cs typeface="+mj-cs"/>
              </a:rPr>
              <a:t> en </a:t>
            </a:r>
            <a:r>
              <a:rPr lang="en-US" sz="3200" b="1" dirty="0" err="1" smtClean="0">
                <a:latin typeface="+mj-lt"/>
                <a:cs typeface="+mj-cs"/>
              </a:rPr>
              <a:t>yüksek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dilleri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arasına</a:t>
            </a:r>
            <a:r>
              <a:rPr lang="en-US" sz="3200" b="1" dirty="0" smtClean="0">
                <a:latin typeface="+mj-lt"/>
                <a:cs typeface="+mj-cs"/>
              </a:rPr>
              <a:t> </a:t>
            </a:r>
            <a:r>
              <a:rPr lang="en-US" sz="3200" b="1" dirty="0" err="1" smtClean="0">
                <a:latin typeface="+mj-lt"/>
                <a:cs typeface="+mj-cs"/>
              </a:rPr>
              <a:t>girmiştir</a:t>
            </a:r>
            <a:r>
              <a:rPr lang="en-US" sz="3200" b="1" dirty="0" smtClean="0">
                <a:latin typeface="+mj-lt"/>
                <a:cs typeface="+mj-cs"/>
              </a:rPr>
              <a:t>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4282" y="1412776"/>
            <a:ext cx="84963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 smtClean="0">
                <a:latin typeface="+mj-lt"/>
              </a:rPr>
              <a:t>Osmanlı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Türkçesi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Alfabesinin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temeli</a:t>
            </a:r>
            <a:r>
              <a:rPr lang="en-US" sz="3000" b="1" dirty="0" smtClean="0">
                <a:latin typeface="+mj-lt"/>
              </a:rPr>
              <a:t> 28 </a:t>
            </a:r>
            <a:r>
              <a:rPr lang="en-US" sz="3000" b="1" dirty="0" err="1" smtClean="0">
                <a:latin typeface="+mj-lt"/>
              </a:rPr>
              <a:t>harfli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Arap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alfabesine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dayanır</a:t>
            </a:r>
            <a:r>
              <a:rPr lang="en-US" sz="3000" b="1" dirty="0" smtClean="0">
                <a:latin typeface="+mj-lt"/>
              </a:rPr>
              <a:t>. </a:t>
            </a:r>
            <a:r>
              <a:rPr lang="en-US" sz="3000" b="1" dirty="0" err="1" smtClean="0">
                <a:latin typeface="+mj-lt"/>
              </a:rPr>
              <a:t>Arap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alfabesinde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bulunmayan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bazı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sesler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İranlı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ve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Türkler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tarafından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ilâve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edilerek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geniş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Osmanlı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Türkçesi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Alfabesi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oluşturulmuştur</a:t>
            </a:r>
            <a:r>
              <a:rPr lang="en-US" sz="3000" b="1" dirty="0" smtClean="0">
                <a:latin typeface="+mj-lt"/>
              </a:rPr>
              <a:t>. </a:t>
            </a:r>
            <a:r>
              <a:rPr lang="en-US" sz="3000" b="1" dirty="0" err="1" smtClean="0">
                <a:latin typeface="+mj-lt"/>
              </a:rPr>
              <a:t>Arap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alfabesine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İranlılar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pe</a:t>
            </a:r>
            <a:r>
              <a:rPr lang="en-US" sz="3000" b="1" dirty="0" smtClean="0">
                <a:latin typeface="+mj-lt"/>
              </a:rPr>
              <a:t> </a:t>
            </a:r>
            <a:r>
              <a:rPr lang="ar-IQ" sz="3000" b="1" dirty="0" smtClean="0">
                <a:latin typeface="+mj-lt"/>
              </a:rPr>
              <a:t>پ </a:t>
            </a:r>
            <a:r>
              <a:rPr lang="en-US" sz="3000" b="1" dirty="0" smtClean="0">
                <a:latin typeface="+mj-lt"/>
              </a:rPr>
              <a:t> </a:t>
            </a:r>
            <a:r>
              <a:rPr lang="tr-TR" sz="3000" b="1" dirty="0" smtClean="0">
                <a:latin typeface="+mj-lt"/>
              </a:rPr>
              <a:t>, </a:t>
            </a:r>
            <a:r>
              <a:rPr lang="en-US" sz="3000" b="1" dirty="0" err="1" smtClean="0">
                <a:latin typeface="+mj-lt"/>
              </a:rPr>
              <a:t>çe</a:t>
            </a:r>
            <a:r>
              <a:rPr lang="en-US" sz="3000" b="1" dirty="0" smtClean="0">
                <a:latin typeface="+mj-lt"/>
              </a:rPr>
              <a:t> </a:t>
            </a:r>
            <a:r>
              <a:rPr lang="ar-IQ" sz="3000" b="1" dirty="0" smtClean="0">
                <a:latin typeface="+mj-lt"/>
              </a:rPr>
              <a:t>چ 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ve</a:t>
            </a:r>
            <a:r>
              <a:rPr lang="en-US" sz="3000" b="1" dirty="0" smtClean="0">
                <a:latin typeface="+mj-lt"/>
              </a:rPr>
              <a:t> je</a:t>
            </a:r>
            <a:r>
              <a:rPr lang="ar-IQ" sz="3000" b="1" dirty="0" smtClean="0">
                <a:latin typeface="+mj-lt"/>
              </a:rPr>
              <a:t>ژ 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harflerini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ilâve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etmişlerdir</a:t>
            </a:r>
            <a:r>
              <a:rPr lang="en-US" sz="3000" b="1" dirty="0" smtClean="0">
                <a:latin typeface="+mj-lt"/>
              </a:rPr>
              <a:t>. </a:t>
            </a:r>
            <a:r>
              <a:rPr lang="en-US" sz="3000" b="1" dirty="0" err="1" smtClean="0">
                <a:latin typeface="+mj-lt"/>
              </a:rPr>
              <a:t>Türkçeye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mahsus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olan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nazal</a:t>
            </a:r>
            <a:r>
              <a:rPr lang="en-US" sz="3000" b="1" dirty="0" smtClean="0">
                <a:latin typeface="+mj-lt"/>
              </a:rPr>
              <a:t> ñ (</a:t>
            </a:r>
            <a:r>
              <a:rPr lang="en-US" sz="3000" b="1" dirty="0" err="1" smtClean="0">
                <a:latin typeface="+mj-lt"/>
              </a:rPr>
              <a:t>kâf</a:t>
            </a:r>
            <a:r>
              <a:rPr lang="en-US" sz="3000" b="1" dirty="0" smtClean="0">
                <a:latin typeface="+mj-lt"/>
              </a:rPr>
              <a:t>-ı </a:t>
            </a:r>
            <a:r>
              <a:rPr lang="en-US" sz="3000" b="1" dirty="0" err="1" smtClean="0">
                <a:latin typeface="+mj-lt"/>
              </a:rPr>
              <a:t>nûnî</a:t>
            </a:r>
            <a:r>
              <a:rPr lang="en-US" sz="3000" b="1" dirty="0" smtClean="0">
                <a:latin typeface="+mj-lt"/>
              </a:rPr>
              <a:t>) </a:t>
            </a:r>
            <a:r>
              <a:rPr lang="en-US" sz="3000" b="1" dirty="0" err="1" smtClean="0">
                <a:latin typeface="+mj-lt"/>
              </a:rPr>
              <a:t>için</a:t>
            </a:r>
            <a:r>
              <a:rPr lang="en-US" sz="3000" b="1" dirty="0" smtClean="0">
                <a:latin typeface="+mj-lt"/>
              </a:rPr>
              <a:t> </a:t>
            </a:r>
            <a:r>
              <a:rPr lang="ar-IQ" sz="3000" b="1" dirty="0" smtClean="0">
                <a:latin typeface="+mj-lt"/>
              </a:rPr>
              <a:t>ڭ 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harfi</a:t>
            </a:r>
            <a:r>
              <a:rPr lang="en-US" sz="3000" b="1" dirty="0" smtClean="0">
                <a:latin typeface="+mj-lt"/>
              </a:rPr>
              <a:t>, </a:t>
            </a:r>
            <a:r>
              <a:rPr lang="en-US" sz="3000" b="1" dirty="0" err="1" smtClean="0">
                <a:latin typeface="+mj-lt"/>
              </a:rPr>
              <a:t>Farsçaya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mahsus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olan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yumuşak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g’nin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ince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sesli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kelimelerle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gösterilmesi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için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kâf</a:t>
            </a:r>
            <a:r>
              <a:rPr lang="en-US" sz="3000" b="1" dirty="0" smtClean="0">
                <a:latin typeface="+mj-lt"/>
              </a:rPr>
              <a:t>-ı </a:t>
            </a:r>
            <a:r>
              <a:rPr lang="en-US" sz="3000" b="1" dirty="0" err="1" smtClean="0">
                <a:latin typeface="+mj-lt"/>
              </a:rPr>
              <a:t>fârisî</a:t>
            </a:r>
            <a:r>
              <a:rPr lang="en-US" sz="3000" b="1" dirty="0" smtClean="0">
                <a:latin typeface="+mj-lt"/>
              </a:rPr>
              <a:t> </a:t>
            </a:r>
            <a:r>
              <a:rPr lang="ar-IQ" sz="3000" b="1" dirty="0" smtClean="0">
                <a:latin typeface="+mj-lt"/>
              </a:rPr>
              <a:t>گ 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harfi</a:t>
            </a:r>
            <a:r>
              <a:rPr lang="en-US" sz="3000" b="1" dirty="0" smtClean="0">
                <a:latin typeface="+mj-lt"/>
              </a:rPr>
              <a:t>, lam </a:t>
            </a:r>
            <a:r>
              <a:rPr lang="en-US" sz="3000" b="1" dirty="0" err="1" smtClean="0">
                <a:latin typeface="+mj-lt"/>
              </a:rPr>
              <a:t>ve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elifin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birleşmesinden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oluşan</a:t>
            </a:r>
            <a:r>
              <a:rPr lang="en-US" sz="3000" b="1" dirty="0" smtClean="0">
                <a:latin typeface="+mj-lt"/>
              </a:rPr>
              <a:t> </a:t>
            </a:r>
            <a:r>
              <a:rPr lang="ar-IQ" sz="3000" b="1" dirty="0" smtClean="0">
                <a:latin typeface="+mj-lt"/>
              </a:rPr>
              <a:t>لا 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lamelif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harfi</a:t>
            </a:r>
            <a:r>
              <a:rPr lang="en-US" sz="3000" b="1" dirty="0" smtClean="0">
                <a:latin typeface="+mj-lt"/>
              </a:rPr>
              <a:t> de </a:t>
            </a:r>
            <a:r>
              <a:rPr lang="en-US" sz="3000" b="1" dirty="0" err="1" smtClean="0">
                <a:latin typeface="+mj-lt"/>
              </a:rPr>
              <a:t>Osmanlı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Türkçesi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alfabesinde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yer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alır</a:t>
            </a:r>
            <a:r>
              <a:rPr lang="en-US" sz="3000" b="1" dirty="0" smtClean="0">
                <a:latin typeface="+mj-lt"/>
              </a:rPr>
              <a:t>.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14348" y="332656"/>
            <a:ext cx="7485065" cy="91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OSMANLI TÜRKÇESİ ALFABESİ</a:t>
            </a:r>
            <a:endParaRPr lang="tr-TR" sz="36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21673" y="116632"/>
            <a:ext cx="7485065" cy="53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OSMANLI TÜRKÇESİ ALFABESİ</a:t>
            </a:r>
            <a:r>
              <a:rPr lang="tr-TR" sz="2400" b="1" dirty="0" smtClean="0">
                <a:solidFill>
                  <a:srgbClr val="FF0000"/>
                </a:solidFill>
              </a:rPr>
              <a:t> VE OKUNUŞLARI</a:t>
            </a:r>
            <a:endParaRPr lang="tr-TR" sz="24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678944"/>
              </p:ext>
            </p:extLst>
          </p:nvPr>
        </p:nvGraphicFramePr>
        <p:xfrm>
          <a:off x="323745" y="654351"/>
          <a:ext cx="8280920" cy="6004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ث</a:t>
                      </a:r>
                      <a:endParaRPr lang="tr-TR" sz="2400" b="1" u="none" strike="noStrike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se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Y" sz="2400" b="1" smtClean="0">
                          <a:solidFill>
                            <a:schemeClr val="tx1"/>
                          </a:solidFill>
                        </a:rPr>
                        <a:t>ت</a:t>
                      </a:r>
                      <a:endParaRPr lang="en-US" sz="2400" b="1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2400" b="1" smtClean="0">
                          <a:solidFill>
                            <a:schemeClr val="tx1"/>
                          </a:solidFill>
                        </a:rPr>
                        <a:t>te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Y" sz="2400" b="1" dirty="0" smtClean="0">
                          <a:solidFill>
                            <a:schemeClr val="tx1"/>
                          </a:solidFill>
                        </a:rPr>
                        <a:t>پ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Y" sz="2400" b="1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be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Y" sz="2400" b="1" dirty="0" smtClean="0">
                          <a:solidFill>
                            <a:schemeClr val="tx1"/>
                          </a:solidFill>
                        </a:rPr>
                        <a:t>ا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elif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Y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tr-TR" sz="2400" b="1" u="none" strike="noStrike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dal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خ</a:t>
                      </a:r>
                      <a:endParaRPr lang="tr-TR" sz="2400" b="1" u="none" strike="noStrike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24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hı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ح</a:t>
                      </a:r>
                    </a:p>
                    <a:p>
                      <a:pPr algn="ctr"/>
                      <a:r>
                        <a:rPr lang="tr-TR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ha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چ</a:t>
                      </a:r>
                    </a:p>
                    <a:p>
                      <a:pPr algn="ctr"/>
                      <a:r>
                        <a:rPr lang="tr-TR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çim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ج</a:t>
                      </a:r>
                      <a:endParaRPr lang="en-US" sz="2400" b="1" u="none" strike="noStrike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cim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س</a:t>
                      </a:r>
                    </a:p>
                    <a:p>
                      <a:pPr algn="ctr"/>
                      <a:r>
                        <a:rPr lang="tr-TR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sin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Y" sz="2400" b="1" dirty="0" smtClean="0">
                          <a:solidFill>
                            <a:schemeClr val="tx1"/>
                          </a:solidFill>
                        </a:rPr>
                        <a:t>ژ</a:t>
                      </a:r>
                    </a:p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ز</a:t>
                      </a:r>
                      <a:endParaRPr lang="tr-TR" sz="2400" b="1" u="none" strike="noStrike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ze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ر</a:t>
                      </a:r>
                      <a:endParaRPr lang="tr-TR" sz="2400" b="1" u="none" strike="noStrike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24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rı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u="none" strike="noStrike" kern="1200" baseline="0" dirty="0" smtClean="0">
                          <a:solidFill>
                            <a:schemeClr val="tx1"/>
                          </a:solidFill>
                        </a:rPr>
                        <a:t>ذ</a:t>
                      </a:r>
                      <a:endParaRPr lang="tr-TR" sz="2400" b="1" u="none" strike="noStrike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2400" b="1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zel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ظ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zı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ط</a:t>
                      </a: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tı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ض</a:t>
                      </a: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ص</a:t>
                      </a: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ش</a:t>
                      </a: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Şın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kef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ق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kaf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غ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gayın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</a:t>
                      </a:r>
                    </a:p>
                    <a:p>
                      <a:pPr algn="ctr"/>
                      <a:r>
                        <a:rPr lang="tr-T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ayın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nun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mim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ل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ڭ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sağır </a:t>
                      </a:r>
                      <a:r>
                        <a:rPr lang="tr-TR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kef</a:t>
                      </a:r>
                      <a:r>
                        <a:rPr lang="tr-TR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</a:p>
                    <a:p>
                      <a:pPr algn="ctr"/>
                      <a:r>
                        <a:rPr lang="tr-TR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kâf</a:t>
                      </a:r>
                      <a:r>
                        <a:rPr lang="tr-TR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-ı </a:t>
                      </a:r>
                      <a:r>
                        <a:rPr lang="tr-TR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nûnî</a:t>
                      </a:r>
                      <a:endParaRPr lang="tr-TR" sz="20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گ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gef</a:t>
                      </a:r>
                      <a:endParaRPr lang="tr-TR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646">
                <a:tc>
                  <a:txBody>
                    <a:bodyPr/>
                    <a:lstStyle/>
                    <a:p>
                      <a:pPr algn="ctr"/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ى</a:t>
                      </a:r>
                    </a:p>
                    <a:p>
                      <a:pPr algn="ctr"/>
                      <a:r>
                        <a:rPr lang="tr-T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لا</a:t>
                      </a:r>
                    </a:p>
                    <a:p>
                      <a:pPr algn="ctr"/>
                      <a:r>
                        <a:rPr lang="tr-T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lam-elif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هـ</a:t>
                      </a:r>
                    </a:p>
                    <a:p>
                      <a:pPr algn="ctr"/>
                      <a:r>
                        <a:rPr lang="tr-T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</a:p>
                    <a:p>
                      <a:pPr algn="ctr"/>
                      <a:r>
                        <a:rPr lang="tr-TR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vav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6113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31574" y="1162199"/>
            <a:ext cx="864399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3200" b="1" dirty="0">
                <a:latin typeface="+mj-lt"/>
              </a:rPr>
              <a:t>Yukarıdaki harflerin yanında Osmanlı Türkçesi alfabesinde </a:t>
            </a:r>
            <a:r>
              <a:rPr lang="tr-TR" sz="3200" b="1" dirty="0" smtClean="0">
                <a:latin typeface="+mj-lt"/>
              </a:rPr>
              <a:t> </a:t>
            </a:r>
            <a:r>
              <a:rPr lang="ar-SA" sz="3200" b="1" dirty="0" smtClean="0">
                <a:solidFill>
                  <a:srgbClr val="FF0066"/>
                </a:solidFill>
                <a:latin typeface="+mj-lt"/>
              </a:rPr>
              <a:t>ء </a:t>
            </a:r>
            <a:r>
              <a:rPr lang="tr-TR" sz="3200" b="1" dirty="0" smtClean="0">
                <a:latin typeface="+mj-lt"/>
              </a:rPr>
              <a:t> hemze</a:t>
            </a:r>
            <a:r>
              <a:rPr lang="tr-TR" sz="3200" b="1" dirty="0">
                <a:latin typeface="+mj-lt"/>
              </a:rPr>
              <a:t>, </a:t>
            </a:r>
            <a:r>
              <a:rPr lang="ar-SA" sz="3200" b="1" dirty="0">
                <a:solidFill>
                  <a:srgbClr val="FF0066"/>
                </a:solidFill>
                <a:latin typeface="+mj-lt"/>
              </a:rPr>
              <a:t>ة</a:t>
            </a:r>
            <a:r>
              <a:rPr lang="ar-SA" sz="3200" b="1" dirty="0">
                <a:latin typeface="+mj-lt"/>
              </a:rPr>
              <a:t> </a:t>
            </a:r>
            <a:r>
              <a:rPr lang="tr-TR" sz="3200" b="1" dirty="0" smtClean="0">
                <a:latin typeface="+mj-lt"/>
              </a:rPr>
              <a:t>  te,  </a:t>
            </a:r>
            <a:r>
              <a:rPr lang="ar-SY" sz="3200" b="1" dirty="0" smtClean="0">
                <a:solidFill>
                  <a:srgbClr val="FF0066"/>
                </a:solidFill>
                <a:latin typeface="+mj-lt"/>
              </a:rPr>
              <a:t>ـ</a:t>
            </a:r>
            <a:r>
              <a:rPr lang="ar-SA" sz="3200" b="1" dirty="0" smtClean="0">
                <a:solidFill>
                  <a:srgbClr val="FF0066"/>
                </a:solidFill>
                <a:latin typeface="+mj-lt"/>
              </a:rPr>
              <a:t>ه</a:t>
            </a:r>
            <a:r>
              <a:rPr lang="tr-TR" sz="3200" b="1" dirty="0" smtClean="0">
                <a:solidFill>
                  <a:srgbClr val="FF0066"/>
                </a:solidFill>
                <a:latin typeface="+mj-lt"/>
              </a:rPr>
              <a:t> </a:t>
            </a:r>
            <a:r>
              <a:rPr lang="tr-TR" sz="3200" b="1" dirty="0" smtClean="0">
                <a:latin typeface="+mj-lt"/>
              </a:rPr>
              <a:t>(</a:t>
            </a:r>
            <a:r>
              <a:rPr lang="ar-SY" sz="3200" b="1" dirty="0" smtClean="0"/>
              <a:t>ه‌</a:t>
            </a:r>
            <a:r>
              <a:rPr lang="tr-TR" sz="3200" b="1" dirty="0" smtClean="0">
                <a:latin typeface="+mj-lt"/>
              </a:rPr>
              <a:t>) </a:t>
            </a:r>
            <a:r>
              <a:rPr lang="tr-TR" sz="3200" b="1" dirty="0">
                <a:latin typeface="+mj-lt"/>
              </a:rPr>
              <a:t>ha-i resmiye</a:t>
            </a:r>
          </a:p>
          <a:p>
            <a:pPr algn="l" rtl="0"/>
            <a:r>
              <a:rPr lang="tr-TR" sz="3200" b="1" dirty="0">
                <a:latin typeface="+mj-lt"/>
              </a:rPr>
              <a:t>(şekilce he) harfleri de yardımcı olarak kullanılır</a:t>
            </a:r>
            <a:r>
              <a:rPr lang="tr-TR" sz="3200" b="1" dirty="0" smtClean="0">
                <a:latin typeface="+mj-lt"/>
              </a:rPr>
              <a:t>.</a:t>
            </a:r>
          </a:p>
          <a:p>
            <a:pPr algn="l" rtl="0"/>
            <a:endParaRPr lang="tr-TR" sz="32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4282" y="1348800"/>
            <a:ext cx="864399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Arapça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yazılışında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uzun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ünlüler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</a:t>
            </a:r>
            <a:r>
              <a:rPr lang="en-US" sz="3200" b="1" dirty="0" smtClean="0">
                <a:latin typeface="+mj-lt"/>
              </a:rPr>
              <a:t> (</a:t>
            </a:r>
            <a:r>
              <a:rPr lang="en-US" sz="3200" b="1" dirty="0" err="1" smtClean="0">
                <a:latin typeface="+mj-lt"/>
              </a:rPr>
              <a:t>elif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vav</a:t>
            </a:r>
            <a:r>
              <a:rPr lang="en-US" sz="3200" b="1" dirty="0" smtClean="0">
                <a:latin typeface="+mj-lt"/>
              </a:rPr>
              <a:t>, ye) </a:t>
            </a:r>
            <a:r>
              <a:rPr lang="en-US" sz="3200" b="1" dirty="0" err="1" smtClean="0">
                <a:latin typeface="+mj-lt"/>
              </a:rPr>
              <a:t>gösterilirken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kısa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ünlüler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yazılmaz</a:t>
            </a:r>
            <a:r>
              <a:rPr lang="en-US" sz="3200" b="1" dirty="0" smtClean="0">
                <a:latin typeface="+mj-lt"/>
              </a:rPr>
              <a:t>. Bu </a:t>
            </a:r>
            <a:r>
              <a:rPr lang="en-US" sz="3200" b="1" dirty="0" err="1" smtClean="0">
                <a:latin typeface="+mj-lt"/>
              </a:rPr>
              <a:t>sebeple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kısa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ünlülerin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okunmasında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hatalar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olur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Kelimelerin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doğru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okunabilmesi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için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kısa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ünlüleri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göstermek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üzere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hareke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adı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verilen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bazı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yardımcı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işaretler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kullanılır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Arapça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konuşanlar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harekesiz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metinleri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okumakta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hata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yapmasalar</a:t>
            </a:r>
            <a:r>
              <a:rPr lang="en-US" sz="3200" b="1" dirty="0" smtClean="0">
                <a:latin typeface="+mj-lt"/>
              </a:rPr>
              <a:t> bile </a:t>
            </a:r>
            <a:r>
              <a:rPr lang="en-US" sz="3200" b="1" dirty="0" err="1" smtClean="0">
                <a:latin typeface="+mj-lt"/>
              </a:rPr>
              <a:t>Kur’ân</a:t>
            </a:r>
            <a:r>
              <a:rPr lang="en-US" sz="3200" b="1" dirty="0" smtClean="0">
                <a:latin typeface="+mj-lt"/>
              </a:rPr>
              <a:t>-ı </a:t>
            </a:r>
            <a:r>
              <a:rPr lang="en-US" sz="3200" b="1" dirty="0" err="1" smtClean="0">
                <a:latin typeface="+mj-lt"/>
              </a:rPr>
              <a:t>Kerîm’in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indirilmesinden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sonra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müslümanlığın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Arap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olmayanlar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arasında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yayılmasıyla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bu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kesimler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arasında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okuma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hataları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artmıştır</a:t>
            </a:r>
            <a:r>
              <a:rPr lang="en-US" sz="3200" b="1" dirty="0" smtClean="0">
                <a:latin typeface="+mj-lt"/>
              </a:rPr>
              <a:t>. </a:t>
            </a:r>
            <a:endParaRPr lang="tr-TR" sz="32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14414" y="500042"/>
            <a:ext cx="7056437" cy="70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err="1" smtClean="0">
                <a:solidFill>
                  <a:srgbClr val="FF0000"/>
                </a:solidFill>
                <a:latin typeface="+mj-lt"/>
              </a:rPr>
              <a:t>Harekeler</a:t>
            </a:r>
            <a:endParaRPr lang="tr-TR" sz="44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365292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8596" y="1142984"/>
            <a:ext cx="84963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İşte</a:t>
            </a:r>
            <a:r>
              <a:rPr lang="en-US" sz="3200" b="1" dirty="0" smtClean="0">
                <a:latin typeface="+mj-lt"/>
              </a:rPr>
              <a:t> o </a:t>
            </a:r>
            <a:r>
              <a:rPr lang="en-US" sz="3200" b="1" dirty="0" err="1" smtClean="0">
                <a:latin typeface="+mj-lt"/>
              </a:rPr>
              <a:t>dönemde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Kur’ân’ın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yanlış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okunuşunu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önlemek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maksadıyla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harekelenmiştir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Türkler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Arap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alfabesini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kullanmaya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başladığında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Türkçe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metinlerde</a:t>
            </a:r>
            <a:r>
              <a:rPr lang="en-US" sz="3200" b="1" dirty="0" smtClean="0">
                <a:latin typeface="+mj-lt"/>
              </a:rPr>
              <a:t> de </a:t>
            </a:r>
            <a:r>
              <a:rPr lang="en-US" sz="3200" b="1" dirty="0" err="1" smtClean="0">
                <a:latin typeface="+mj-lt"/>
              </a:rPr>
              <a:t>hatalı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okumayı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önlemek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için</a:t>
            </a:r>
            <a:r>
              <a:rPr lang="en-US" sz="3200" b="1" dirty="0" smtClean="0">
                <a:latin typeface="+mj-lt"/>
              </a:rPr>
              <a:t> 16. </a:t>
            </a:r>
            <a:r>
              <a:rPr lang="en-US" sz="3200" b="1" dirty="0" err="1" smtClean="0">
                <a:latin typeface="+mj-lt"/>
              </a:rPr>
              <a:t>yüzyılın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sonlarına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kadar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hareke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kullanmışlar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zaman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içinde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imlâ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oturdukça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hareke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kullanımını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azaltmışlardır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Daha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sonraları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Kur’ân</a:t>
            </a:r>
            <a:r>
              <a:rPr lang="en-US" sz="3200" b="1" dirty="0" smtClean="0">
                <a:latin typeface="+mj-lt"/>
              </a:rPr>
              <a:t>-ı </a:t>
            </a:r>
            <a:r>
              <a:rPr lang="en-US" sz="3200" b="1" dirty="0" err="1" smtClean="0">
                <a:latin typeface="+mj-lt"/>
              </a:rPr>
              <a:t>Kerîm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sözlük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dilbilgisi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gibi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doğru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imlâ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hususunda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özel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hassasiyet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gerektiren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eserler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dışında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hareke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kullanımı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kaldırılmıştır</a:t>
            </a:r>
            <a:r>
              <a:rPr lang="en-US" sz="3200" b="1" dirty="0" smtClean="0">
                <a:latin typeface="+mj-lt"/>
              </a:rPr>
              <a:t>. </a:t>
            </a:r>
            <a:endParaRPr lang="tr-TR" sz="32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8596" y="642918"/>
            <a:ext cx="84963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70C0"/>
                </a:solidFill>
                <a:latin typeface="+mj-lt"/>
              </a:rPr>
              <a:t>Harekeler</a:t>
            </a:r>
            <a:endParaRPr lang="en-US" sz="3200" b="1" dirty="0" smtClean="0">
              <a:solidFill>
                <a:srgbClr val="0070C0"/>
              </a:solidFill>
              <a:latin typeface="+mj-lt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Üstün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3200" b="1" dirty="0" smtClean="0">
                <a:latin typeface="+mj-lt"/>
              </a:rPr>
              <a:t> (</a:t>
            </a:r>
            <a:r>
              <a:rPr lang="en-US" sz="3200" b="1" dirty="0" err="1" smtClean="0">
                <a:latin typeface="+mj-lt"/>
              </a:rPr>
              <a:t>Arapçası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fetha</a:t>
            </a:r>
            <a:r>
              <a:rPr lang="en-US" sz="3200" b="1" dirty="0" smtClean="0">
                <a:latin typeface="+mj-lt"/>
              </a:rPr>
              <a:t>) </a:t>
            </a:r>
            <a:r>
              <a:rPr lang="tr-TR" sz="3200" b="1" dirty="0" smtClean="0">
                <a:latin typeface="+mj-lt"/>
              </a:rPr>
              <a:t>: </a:t>
            </a:r>
            <a:r>
              <a:rPr lang="tr-TR" sz="3200" b="1" dirty="0">
                <a:latin typeface="+mj-lt"/>
              </a:rPr>
              <a:t>H</a:t>
            </a:r>
            <a:r>
              <a:rPr lang="en-US" sz="3200" b="1" dirty="0" err="1" smtClean="0">
                <a:latin typeface="+mj-lt"/>
              </a:rPr>
              <a:t>arfin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üstüne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konur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harfi</a:t>
            </a:r>
            <a:r>
              <a:rPr lang="en-US" sz="3200" b="1" dirty="0" smtClean="0">
                <a:latin typeface="+mj-lt"/>
              </a:rPr>
              <a:t> /a/e/ </a:t>
            </a:r>
            <a:r>
              <a:rPr lang="en-US" sz="3200" b="1" dirty="0" err="1" smtClean="0">
                <a:latin typeface="+mj-lt"/>
              </a:rPr>
              <a:t>okutur</a:t>
            </a:r>
            <a:r>
              <a:rPr lang="en-US" sz="3200" b="1" dirty="0" smtClean="0">
                <a:latin typeface="+mj-lt"/>
              </a:rPr>
              <a:t>.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Ötre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: </a:t>
            </a:r>
            <a:r>
              <a:rPr lang="en-US" sz="3200" b="1" dirty="0" smtClean="0">
                <a:latin typeface="+mj-lt"/>
              </a:rPr>
              <a:t>(</a:t>
            </a:r>
            <a:r>
              <a:rPr lang="en-US" sz="3200" b="1" dirty="0" err="1" smtClean="0">
                <a:latin typeface="+mj-lt"/>
              </a:rPr>
              <a:t>Arapçası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damme</a:t>
            </a:r>
            <a:r>
              <a:rPr lang="en-US" sz="3200" b="1" dirty="0" smtClean="0">
                <a:latin typeface="+mj-lt"/>
              </a:rPr>
              <a:t>)</a:t>
            </a:r>
            <a:r>
              <a:rPr lang="tr-TR" sz="3200" b="1" dirty="0" smtClean="0">
                <a:latin typeface="+mj-lt"/>
              </a:rPr>
              <a:t>: </a:t>
            </a:r>
            <a:r>
              <a:rPr lang="tr-TR" sz="3200" b="1" dirty="0">
                <a:latin typeface="+mj-lt"/>
              </a:rPr>
              <a:t>H</a:t>
            </a:r>
            <a:r>
              <a:rPr lang="en-US" sz="3200" b="1" dirty="0" err="1" smtClean="0">
                <a:latin typeface="+mj-lt"/>
              </a:rPr>
              <a:t>arfin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üstüne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konur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harfi</a:t>
            </a:r>
            <a:r>
              <a:rPr lang="en-US" sz="3200" b="1" dirty="0" smtClean="0">
                <a:latin typeface="+mj-lt"/>
              </a:rPr>
              <a:t> /o/ö/u/ü/ </a:t>
            </a:r>
            <a:r>
              <a:rPr lang="en-US" sz="3200" b="1" dirty="0" err="1" smtClean="0">
                <a:latin typeface="+mj-lt"/>
              </a:rPr>
              <a:t>okutur</a:t>
            </a:r>
            <a:r>
              <a:rPr lang="en-US" sz="3200" b="1" dirty="0" smtClean="0">
                <a:latin typeface="+mj-lt"/>
              </a:rPr>
              <a:t>.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Esre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:</a:t>
            </a:r>
            <a:r>
              <a:rPr lang="en-US" sz="3200" b="1" dirty="0" smtClean="0">
                <a:latin typeface="+mj-lt"/>
              </a:rPr>
              <a:t> (</a:t>
            </a:r>
            <a:r>
              <a:rPr lang="en-US" sz="3200" b="1" dirty="0" err="1" smtClean="0">
                <a:latin typeface="+mj-lt"/>
              </a:rPr>
              <a:t>Arapçası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kesre</a:t>
            </a:r>
            <a:r>
              <a:rPr lang="tr-TR" sz="3200" b="1" dirty="0" smtClean="0">
                <a:latin typeface="+mj-lt"/>
              </a:rPr>
              <a:t>):</a:t>
            </a:r>
            <a:r>
              <a:rPr lang="en-US" sz="3200" b="1" dirty="0" smtClean="0">
                <a:latin typeface="+mj-lt"/>
              </a:rPr>
              <a:t> </a:t>
            </a:r>
            <a:r>
              <a:rPr lang="tr-TR" sz="3200" b="1" dirty="0" smtClean="0">
                <a:latin typeface="+mj-lt"/>
              </a:rPr>
              <a:t>H</a:t>
            </a:r>
            <a:r>
              <a:rPr lang="en-US" sz="3200" b="1" dirty="0" err="1" smtClean="0">
                <a:latin typeface="+mj-lt"/>
              </a:rPr>
              <a:t>arfin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altına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konur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harfi</a:t>
            </a:r>
            <a:r>
              <a:rPr lang="en-US" sz="3200" b="1" dirty="0" smtClean="0">
                <a:latin typeface="+mj-lt"/>
              </a:rPr>
              <a:t> /ı/i/ </a:t>
            </a:r>
            <a:r>
              <a:rPr lang="en-US" sz="3200" b="1" dirty="0" err="1" smtClean="0">
                <a:latin typeface="+mj-lt"/>
              </a:rPr>
              <a:t>okutur</a:t>
            </a:r>
            <a:r>
              <a:rPr lang="en-US" sz="3200" b="1" dirty="0" smtClean="0">
                <a:latin typeface="+mj-lt"/>
              </a:rPr>
              <a:t>.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769342"/>
            <a:ext cx="864399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Tenvin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Üstün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ötre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esrenin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kelimenin</a:t>
            </a:r>
            <a:r>
              <a:rPr lang="en-US" sz="3200" b="1" dirty="0" smtClean="0">
                <a:latin typeface="+mj-lt"/>
              </a:rPr>
              <a:t> son </a:t>
            </a:r>
            <a:r>
              <a:rPr lang="en-US" sz="3200" b="1" dirty="0" err="1" smtClean="0">
                <a:latin typeface="+mj-lt"/>
              </a:rPr>
              <a:t>harfinde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çift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yazılmasıdır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Okunuşu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değişir</a:t>
            </a:r>
            <a:r>
              <a:rPr lang="en-US" sz="3200" b="1" dirty="0" smtClean="0">
                <a:latin typeface="+mj-lt"/>
              </a:rPr>
              <a:t>.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Üstünlü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tenv</a:t>
            </a: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>in</a:t>
            </a:r>
            <a:r>
              <a:rPr lang="en-US" sz="3200" b="1" dirty="0" smtClean="0">
                <a:latin typeface="+mj-lt"/>
              </a:rPr>
              <a:t> </a:t>
            </a:r>
            <a:r>
              <a:rPr lang="tr-TR" sz="3200" b="1" dirty="0" smtClean="0">
                <a:latin typeface="+mj-lt"/>
              </a:rPr>
              <a:t>: </a:t>
            </a:r>
            <a:r>
              <a:rPr lang="en-US" sz="3200" b="1" dirty="0" err="1" smtClean="0">
                <a:latin typeface="+mj-lt"/>
              </a:rPr>
              <a:t>Kelimenin</a:t>
            </a:r>
            <a:r>
              <a:rPr lang="en-US" sz="3200" b="1" dirty="0" smtClean="0">
                <a:latin typeface="+mj-lt"/>
              </a:rPr>
              <a:t> son </a:t>
            </a:r>
            <a:r>
              <a:rPr lang="en-US" sz="3200" b="1" dirty="0" err="1" smtClean="0">
                <a:latin typeface="+mj-lt"/>
              </a:rPr>
              <a:t>harfini</a:t>
            </a:r>
            <a:r>
              <a:rPr lang="en-US" sz="3200" b="1" dirty="0" smtClean="0">
                <a:latin typeface="+mj-lt"/>
              </a:rPr>
              <a:t> /an/en/ </a:t>
            </a:r>
            <a:r>
              <a:rPr lang="en-US" sz="3200" b="1" dirty="0" err="1" smtClean="0">
                <a:latin typeface="+mj-lt"/>
              </a:rPr>
              <a:t>okutur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Yazılırken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kelimenin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sonuna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tenvin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elifi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getirilir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Tenvin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elifi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getirilen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tenvin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kaldırılsa</a:t>
            </a:r>
            <a:r>
              <a:rPr lang="en-US" sz="3200" b="1" dirty="0" smtClean="0">
                <a:latin typeface="+mj-lt"/>
              </a:rPr>
              <a:t> bile </a:t>
            </a:r>
            <a:r>
              <a:rPr lang="en-US" sz="3200" b="1" dirty="0" err="1" smtClean="0">
                <a:latin typeface="+mj-lt"/>
              </a:rPr>
              <a:t>tenvinli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okunur</a:t>
            </a:r>
            <a:r>
              <a:rPr lang="en-US" sz="3200" b="1" dirty="0" smtClean="0">
                <a:latin typeface="+mj-lt"/>
              </a:rPr>
              <a:t>. </a:t>
            </a:r>
            <a:r>
              <a:rPr lang="ar-SY" sz="3200" b="1" dirty="0" smtClean="0">
                <a:latin typeface="+mj-lt"/>
              </a:rPr>
              <a:t> </a:t>
            </a:r>
            <a:r>
              <a:rPr lang="ar-IQ" sz="3600" b="1" dirty="0" smtClean="0">
                <a:latin typeface="+mj-lt"/>
              </a:rPr>
              <a:t>سا</a:t>
            </a:r>
            <a:r>
              <a:rPr lang="ar-SY" sz="3600" b="1" dirty="0" smtClean="0">
                <a:latin typeface="+mj-lt"/>
              </a:rPr>
              <a:t>لماً</a:t>
            </a:r>
            <a:r>
              <a:rPr lang="ar-IQ" sz="36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sâlimen</a:t>
            </a:r>
            <a:r>
              <a:rPr lang="en-US" sz="3200" b="1" dirty="0" smtClean="0">
                <a:latin typeface="+mj-lt"/>
              </a:rPr>
              <a:t> (</a:t>
            </a:r>
            <a:r>
              <a:rPr lang="en-US" sz="3200" b="1" dirty="0" err="1" smtClean="0">
                <a:latin typeface="+mj-lt"/>
              </a:rPr>
              <a:t>sağ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olarak</a:t>
            </a:r>
            <a:r>
              <a:rPr lang="en-US" sz="3200" b="1" dirty="0" smtClean="0">
                <a:latin typeface="+mj-lt"/>
              </a:rPr>
              <a:t> )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Esreli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tenvin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kelimenin</a:t>
            </a:r>
            <a:r>
              <a:rPr lang="en-US" sz="3200" b="1" dirty="0" smtClean="0">
                <a:latin typeface="+mj-lt"/>
              </a:rPr>
              <a:t> son </a:t>
            </a:r>
            <a:r>
              <a:rPr lang="en-US" sz="3200" b="1" dirty="0" err="1" smtClean="0">
                <a:latin typeface="+mj-lt"/>
              </a:rPr>
              <a:t>harfini</a:t>
            </a:r>
            <a:r>
              <a:rPr lang="en-US" sz="3200" b="1" dirty="0" smtClean="0">
                <a:latin typeface="+mj-lt"/>
              </a:rPr>
              <a:t> /</a:t>
            </a:r>
            <a:r>
              <a:rPr lang="en-US" sz="3200" b="1" dirty="0" err="1" smtClean="0">
                <a:latin typeface="+mj-lt"/>
              </a:rPr>
              <a:t>ın</a:t>
            </a:r>
            <a:r>
              <a:rPr lang="en-US" sz="3200" b="1" dirty="0" smtClean="0">
                <a:latin typeface="+mj-lt"/>
              </a:rPr>
              <a:t>/in/ </a:t>
            </a:r>
            <a:r>
              <a:rPr lang="en-US" sz="3200" b="1" dirty="0" err="1" smtClean="0">
                <a:latin typeface="+mj-lt"/>
              </a:rPr>
              <a:t>okutur</a:t>
            </a:r>
            <a:r>
              <a:rPr lang="en-US" sz="3200" b="1" dirty="0" smtClean="0">
                <a:latin typeface="+mj-lt"/>
              </a:rPr>
              <a:t>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Ötreli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tenvin</a:t>
            </a:r>
            <a:r>
              <a:rPr lang="en-US" sz="3200" b="1" dirty="0" smtClean="0">
                <a:latin typeface="+mj-lt"/>
              </a:rPr>
              <a:t>  </a:t>
            </a:r>
            <a:r>
              <a:rPr lang="en-US" sz="3200" b="1" dirty="0" err="1" smtClean="0">
                <a:latin typeface="+mj-lt"/>
              </a:rPr>
              <a:t>kelimenin</a:t>
            </a:r>
            <a:r>
              <a:rPr lang="en-US" sz="3200" b="1" dirty="0" smtClean="0">
                <a:latin typeface="+mj-lt"/>
              </a:rPr>
              <a:t> son </a:t>
            </a:r>
            <a:r>
              <a:rPr lang="en-US" sz="3200" b="1" dirty="0" err="1" smtClean="0">
                <a:latin typeface="+mj-lt"/>
              </a:rPr>
              <a:t>harfini</a:t>
            </a:r>
            <a:r>
              <a:rPr lang="en-US" sz="3200" b="1" dirty="0" smtClean="0">
                <a:latin typeface="+mj-lt"/>
              </a:rPr>
              <a:t> /un/</a:t>
            </a:r>
            <a:r>
              <a:rPr lang="en-US" sz="3200" b="1" dirty="0" err="1" smtClean="0">
                <a:latin typeface="+mj-lt"/>
              </a:rPr>
              <a:t>ün</a:t>
            </a:r>
            <a:r>
              <a:rPr lang="en-US" sz="3200" b="1" dirty="0" smtClean="0">
                <a:latin typeface="+mj-lt"/>
              </a:rPr>
              <a:t>/</a:t>
            </a:r>
            <a:r>
              <a:rPr lang="en-US" sz="2800" b="1" dirty="0" err="1" smtClean="0">
                <a:latin typeface="+mj-lt"/>
              </a:rPr>
              <a:t>okutur</a:t>
            </a:r>
            <a:r>
              <a:rPr lang="en-US" sz="2800" b="1" dirty="0" smtClean="0">
                <a:latin typeface="+mj-lt"/>
              </a:rPr>
              <a:t>. </a:t>
            </a:r>
            <a:endParaRPr lang="tr-TR" sz="28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7158" y="1331797"/>
            <a:ext cx="84963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1. Ünite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Osmanlı Türkçesi Alfabesi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tr-TR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Osmanlı Türkçesi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Osmanlı Türkçesi Alfabesi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Harekeler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Med,Şedde, Cezm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Harflerin şekilce benzerlikleri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Bitişen ve bitişmeyen harfler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Harflerin bitişmesi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42975" y="404664"/>
            <a:ext cx="7056437" cy="773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4400" b="1" dirty="0">
                <a:solidFill>
                  <a:srgbClr val="6600FF"/>
                </a:solidFill>
                <a:latin typeface="+mj-lt"/>
                <a:cs typeface="Times New Roman" pitchFamily="18" charset="0"/>
              </a:rPr>
              <a:t>OKUNACAK KONULAR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1357298"/>
            <a:ext cx="84963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Arap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alfabesine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dayalı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Osmanlı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Türkçesi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alfabesinde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okunuşuna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yardımcı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olan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üstün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esre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ötre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tenvin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gibi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harekelerin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dışında</a:t>
            </a:r>
            <a:r>
              <a:rPr lang="en-US" sz="3200" b="1" dirty="0" smtClean="0">
                <a:latin typeface="+mj-lt"/>
              </a:rPr>
              <a:t> med, </a:t>
            </a:r>
            <a:r>
              <a:rPr lang="en-US" sz="3200" b="1" dirty="0" err="1" smtClean="0">
                <a:latin typeface="+mj-lt"/>
              </a:rPr>
              <a:t>şedde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cezm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adı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verilen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yardımcı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işaretler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vardır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Bunları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sırayla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tanıyalım</a:t>
            </a:r>
            <a:r>
              <a:rPr lang="en-US" sz="3200" b="1" dirty="0" smtClean="0">
                <a:latin typeface="+mj-lt"/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Med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elif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harfinin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üstüne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konur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uzun</a:t>
            </a:r>
            <a:r>
              <a:rPr lang="en-US" sz="3200" b="1" dirty="0" smtClean="0">
                <a:latin typeface="+mj-lt"/>
              </a:rPr>
              <a:t> â </a:t>
            </a:r>
            <a:r>
              <a:rPr lang="en-US" sz="3200" b="1" dirty="0" err="1" smtClean="0">
                <a:latin typeface="+mj-lt"/>
              </a:rPr>
              <a:t>sesi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verir</a:t>
            </a:r>
            <a:r>
              <a:rPr lang="en-US" sz="3200" b="1" dirty="0" smtClean="0">
                <a:latin typeface="+mj-lt"/>
              </a:rPr>
              <a:t>. Bu </a:t>
            </a:r>
            <a:r>
              <a:rPr lang="en-US" sz="3200" b="1" dirty="0" err="1" smtClean="0">
                <a:latin typeface="+mj-lt"/>
              </a:rPr>
              <a:t>işaret</a:t>
            </a:r>
            <a:r>
              <a:rPr lang="en-US" sz="3200" b="1" dirty="0" smtClean="0">
                <a:latin typeface="+mj-lt"/>
              </a:rPr>
              <a:t> ilk </a:t>
            </a:r>
            <a:r>
              <a:rPr lang="en-US" sz="3200" b="1" dirty="0" err="1" smtClean="0">
                <a:latin typeface="+mj-lt"/>
              </a:rPr>
              <a:t>sesi</a:t>
            </a:r>
            <a:r>
              <a:rPr lang="en-US" sz="3200" b="1" dirty="0" smtClean="0">
                <a:latin typeface="+mj-lt"/>
              </a:rPr>
              <a:t> a </a:t>
            </a:r>
            <a:r>
              <a:rPr lang="en-US" sz="3200" b="1" dirty="0" err="1" smtClean="0">
                <a:latin typeface="+mj-lt"/>
              </a:rPr>
              <a:t>olan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Türkçe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kelimelerde</a:t>
            </a:r>
            <a:r>
              <a:rPr lang="en-US" sz="3200" b="1" dirty="0" smtClean="0">
                <a:latin typeface="+mj-lt"/>
              </a:rPr>
              <a:t> de </a:t>
            </a:r>
            <a:r>
              <a:rPr lang="en-US" sz="3200" b="1" dirty="0" err="1" smtClean="0">
                <a:latin typeface="+mj-lt"/>
              </a:rPr>
              <a:t>kullanılmıştır</a:t>
            </a:r>
            <a:r>
              <a:rPr lang="en-US" sz="3200" b="1" dirty="0" smtClean="0">
                <a:latin typeface="+mj-lt"/>
              </a:rPr>
              <a:t>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14414" y="357166"/>
            <a:ext cx="7056437" cy="91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MED, ŞEDDE VE CEZM</a:t>
            </a:r>
            <a:endParaRPr lang="tr-TR" sz="44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714356"/>
            <a:ext cx="84963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Şedde</a:t>
            </a:r>
            <a:r>
              <a:rPr lang="en-US" sz="3200" b="1" dirty="0" smtClean="0">
                <a:latin typeface="+mj-lt"/>
              </a:rPr>
              <a:t>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Arapça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kelimelerde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yana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gelen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aynı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ünsüzlerin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tek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yazılıp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iki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okunması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için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kullanılan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işarettir</a:t>
            </a:r>
            <a:r>
              <a:rPr lang="en-US" sz="3200" b="1" dirty="0" smtClean="0">
                <a:latin typeface="+mj-lt"/>
              </a:rPr>
              <a:t>. Bu </a:t>
            </a:r>
            <a:r>
              <a:rPr lang="en-US" sz="3200" b="1" dirty="0" err="1" smtClean="0">
                <a:latin typeface="+mj-lt"/>
              </a:rPr>
              <a:t>işaret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iki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defa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okunması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istenen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üzerine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konmaktadır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Türkçe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kelimelerde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bu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işaret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umumiyetle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kullanılmayıp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iki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kez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yazılmıştır</a:t>
            </a:r>
            <a:r>
              <a:rPr lang="en-US" sz="3200" b="1" dirty="0" smtClean="0">
                <a:latin typeface="+mj-lt"/>
              </a:rPr>
              <a:t>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Cezm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3200" b="1" dirty="0" smtClean="0">
                <a:latin typeface="+mj-lt"/>
              </a:rPr>
              <a:t> (</a:t>
            </a:r>
            <a:r>
              <a:rPr lang="en-US" sz="3200" b="1" dirty="0" err="1" smtClean="0">
                <a:latin typeface="+mj-lt"/>
              </a:rPr>
              <a:t>sakin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sukun</a:t>
            </a:r>
            <a:r>
              <a:rPr lang="en-US" sz="3200" b="1" dirty="0" smtClean="0">
                <a:latin typeface="+mj-lt"/>
              </a:rPr>
              <a:t>) </a:t>
            </a:r>
            <a:r>
              <a:rPr lang="en-US" sz="3200" b="1" dirty="0" err="1" smtClean="0">
                <a:latin typeface="+mj-lt"/>
              </a:rPr>
              <a:t>harfin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üstüne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konur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ünsüz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okutur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Türkçe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kelimelerde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kapalı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hecelerin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heceyi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kapayan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ünsüzlerinin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okunması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için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konmuştur</a:t>
            </a:r>
            <a:r>
              <a:rPr lang="en-US" sz="3200" b="1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4282" y="2071678"/>
            <a:ext cx="84963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Osmanlı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Türkçesi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alfabesini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tanırken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şekilde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birbirine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benzeyen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yalnızca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altlarına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veya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üstlerine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konan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noktalarla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birbirinden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ayrılan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ayrıca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incelemekte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fayda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vardır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Benzer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alfabede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arka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arkaya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sıralanışlarına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dikkat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edelim</a:t>
            </a:r>
            <a:r>
              <a:rPr lang="en-US" sz="3200" b="1" dirty="0" smtClean="0">
                <a:latin typeface="+mj-lt"/>
              </a:rPr>
              <a:t>.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28662" y="642918"/>
            <a:ext cx="7858180" cy="98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HARFLERİN ŞEKİLCE BENZERLİKLERİ 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347864" y="692696"/>
            <a:ext cx="298645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ar-SY" sz="4400" b="1" dirty="0" smtClean="0"/>
              <a:t>ب ت پ   </a:t>
            </a:r>
            <a:endParaRPr lang="tr-TR" sz="4400" b="1" dirty="0"/>
          </a:p>
          <a:p>
            <a:r>
              <a:rPr lang="ar-SA" sz="4400" b="1" dirty="0"/>
              <a:t>ج خ ح چ</a:t>
            </a:r>
          </a:p>
          <a:p>
            <a:r>
              <a:rPr lang="ar-SA" sz="4400" b="1" dirty="0"/>
              <a:t>ذ </a:t>
            </a:r>
            <a:r>
              <a:rPr lang="ar-SA" sz="4400" b="1" dirty="0" smtClean="0"/>
              <a:t>د</a:t>
            </a:r>
            <a:endParaRPr lang="ar-SY" sz="4400" b="1" dirty="0" smtClean="0"/>
          </a:p>
          <a:p>
            <a:r>
              <a:rPr lang="ar-SY" sz="4400" b="1" dirty="0" smtClean="0"/>
              <a:t>ر ز ژ</a:t>
            </a:r>
          </a:p>
          <a:p>
            <a:r>
              <a:rPr lang="ar-SY" sz="4400" b="1" dirty="0" smtClean="0"/>
              <a:t>س ش</a:t>
            </a:r>
            <a:endParaRPr lang="ar-SA" sz="4400" b="1" dirty="0" smtClean="0"/>
          </a:p>
          <a:p>
            <a:r>
              <a:rPr lang="ar-SA" sz="4400" b="1" dirty="0" smtClean="0"/>
              <a:t>ط ظ</a:t>
            </a:r>
            <a:endParaRPr lang="tr-TR" sz="4400" b="1" dirty="0"/>
          </a:p>
          <a:p>
            <a:r>
              <a:rPr lang="ar-SA" sz="4400" b="1" dirty="0"/>
              <a:t>غ ع</a:t>
            </a:r>
          </a:p>
          <a:p>
            <a:r>
              <a:rPr lang="ar-SA" sz="4400" b="1" dirty="0" smtClean="0"/>
              <a:t>ق ف</a:t>
            </a:r>
          </a:p>
        </p:txBody>
      </p:sp>
    </p:spTree>
    <p:extLst>
      <p:ext uri="{BB962C8B-B14F-4D97-AF65-F5344CB8AC3E}">
        <p14:creationId xmlns:p14="http://schemas.microsoft.com/office/powerpoint/2010/main" val="408643267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4282" y="2071678"/>
            <a:ext cx="84963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Osmanlı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alfabesi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bugün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kullanılan</a:t>
            </a:r>
            <a:r>
              <a:rPr lang="en-US" sz="3200" b="1" dirty="0" smtClean="0">
                <a:latin typeface="+mj-lt"/>
              </a:rPr>
              <a:t> Latin </a:t>
            </a:r>
            <a:r>
              <a:rPr lang="en-US" sz="3200" b="1" dirty="0" err="1" smtClean="0">
                <a:latin typeface="+mj-lt"/>
              </a:rPr>
              <a:t>kökenli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Türk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alfabesinden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farklı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olarak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sağdan</a:t>
            </a:r>
            <a:r>
              <a:rPr lang="en-US" sz="3200" b="1" dirty="0" smtClean="0">
                <a:latin typeface="+mj-lt"/>
              </a:rPr>
              <a:t> sola </a:t>
            </a:r>
            <a:r>
              <a:rPr lang="en-US" sz="3200" b="1" dirty="0" err="1" smtClean="0">
                <a:latin typeface="+mj-lt"/>
              </a:rPr>
              <a:t>doğru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yazılır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Yazım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sırasında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çoğu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önceki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sonrakiyle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bitişirken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bazı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kendisinden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sonraki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bitişmez</a:t>
            </a:r>
            <a:r>
              <a:rPr lang="en-US" sz="3200" b="1" dirty="0" smtClean="0">
                <a:latin typeface="+mj-lt"/>
              </a:rPr>
              <a:t>. Bu </a:t>
            </a:r>
            <a:r>
              <a:rPr lang="en-US" sz="3200" b="1" dirty="0" err="1" smtClean="0">
                <a:latin typeface="+mj-lt"/>
              </a:rPr>
              <a:t>özellikleri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sebebiyle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başta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ortada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alırken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şekillerinde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değişiklikler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oluşur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Yazmaya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geçmeden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önce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</a:t>
            </a:r>
            <a:r>
              <a:rPr lang="en-US" sz="3200" b="1" dirty="0" smtClean="0">
                <a:latin typeface="+mj-lt"/>
              </a:rPr>
              <a:t>- </a:t>
            </a:r>
            <a:r>
              <a:rPr lang="en-US" sz="3200" b="1" dirty="0" err="1" smtClean="0">
                <a:latin typeface="+mj-lt"/>
              </a:rPr>
              <a:t>meyen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öğrenmek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gerekir</a:t>
            </a:r>
            <a:r>
              <a:rPr lang="en-US" sz="3200" b="1" dirty="0" smtClean="0">
                <a:latin typeface="+mj-lt"/>
              </a:rPr>
              <a:t>.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28662" y="642918"/>
            <a:ext cx="7858180" cy="98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BİTİŞEN VE BİTİŞMEYEN HARFLER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1071546"/>
            <a:ext cx="84963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4350" indent="-51435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a.Bitişen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Harfler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sz="3200" b="1" dirty="0" err="1" smtClean="0">
                <a:latin typeface="+mj-lt"/>
              </a:rPr>
              <a:t>Kendinden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önce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sonraki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bitişir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Başta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ortada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değişikliğe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uğrarlar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sonda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yalın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biçimi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yazılırlar</a:t>
            </a:r>
            <a:r>
              <a:rPr lang="en-US" sz="3200" b="1" dirty="0" smtClean="0">
                <a:latin typeface="+mj-lt"/>
              </a:rPr>
              <a:t>.</a:t>
            </a:r>
          </a:p>
          <a:p>
            <a:pPr marL="514350" indent="-514350"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marL="514350" indent="-51435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+mj-lt"/>
              </a:rPr>
              <a:t> </a:t>
            </a:r>
            <a:r>
              <a:rPr lang="ar-SA" sz="3200" b="1" dirty="0" smtClean="0">
                <a:latin typeface="+mj-lt"/>
              </a:rPr>
              <a:t>ى ن م ل ك ق ف غ ع ط ظ ص ض ش س خ ح  ج ث ت ب </a:t>
            </a:r>
            <a:endParaRPr lang="en-US" sz="3200" b="1" dirty="0" smtClean="0">
              <a:latin typeface="+mj-lt"/>
            </a:endParaRPr>
          </a:p>
          <a:p>
            <a:pPr marL="514350" indent="-514350"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marL="514350" indent="-51435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b.Bitişmeyen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Harfler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sz="3200" b="1" dirty="0" err="1" smtClean="0">
                <a:latin typeface="+mj-lt"/>
              </a:rPr>
              <a:t>Bunlar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kendisinden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önceki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bitişir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sonrakilerle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bitişmez</a:t>
            </a:r>
            <a:r>
              <a:rPr lang="en-US" sz="3200" b="1" dirty="0" smtClean="0">
                <a:latin typeface="+mj-lt"/>
              </a:rPr>
              <a:t>.</a:t>
            </a:r>
          </a:p>
          <a:p>
            <a:pPr marL="514350" indent="-514350"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marL="514350" indent="-51435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+mj-lt"/>
              </a:rPr>
              <a:t> </a:t>
            </a:r>
            <a:r>
              <a:rPr lang="ar-SA" sz="3200" b="1" dirty="0" smtClean="0">
                <a:latin typeface="+mj-lt"/>
              </a:rPr>
              <a:t>ه و ر ز ذ ا </a:t>
            </a:r>
            <a:r>
              <a:rPr lang="en-US" sz="3200" b="1" dirty="0" smtClean="0">
                <a:latin typeface="+mj-lt"/>
              </a:rPr>
              <a:t> 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00034" y="2357430"/>
            <a:ext cx="835824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+mj-lt"/>
              </a:rPr>
              <a:t>Osmanlı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Türkçesi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alfabesinde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başta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ortada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sonda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bulunuş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şekilleri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farklıdır</a:t>
            </a:r>
            <a:r>
              <a:rPr lang="en-US" sz="3200" b="1" dirty="0" smtClean="0">
                <a:latin typeface="+mj-lt"/>
              </a:rPr>
              <a:t>. </a:t>
            </a:r>
            <a:r>
              <a:rPr lang="en-US" sz="3200" b="1" dirty="0" err="1" smtClean="0">
                <a:latin typeface="+mj-lt"/>
              </a:rPr>
              <a:t>Kendisinden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sonrakilerle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bitişmeyenlerin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doğal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olarak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ortadaki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sondaki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şekilleri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aynıdır</a:t>
            </a:r>
            <a:r>
              <a:rPr lang="en-US" sz="3200" b="1" dirty="0" smtClean="0">
                <a:latin typeface="+mj-lt"/>
              </a:rPr>
              <a:t>.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785918" y="785794"/>
            <a:ext cx="6357982" cy="98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HARFLERİN BİTİŞMESİ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28800"/>
            <a:ext cx="734481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29605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484784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tr-TR" sz="3200" dirty="0">
                <a:solidFill>
                  <a:srgbClr val="000000"/>
                </a:solidFill>
                <a:latin typeface="Minion Pro"/>
              </a:rPr>
              <a:t>Ben ezelden beridir hür yaşadım, hür yaşarım; </a:t>
            </a:r>
            <a:endParaRPr lang="tr-TR" sz="3200" dirty="0" smtClean="0">
              <a:solidFill>
                <a:srgbClr val="000000"/>
              </a:solidFill>
              <a:latin typeface="Minion Pro"/>
            </a:endParaRPr>
          </a:p>
          <a:p>
            <a:pPr algn="l" rtl="0"/>
            <a:r>
              <a:rPr lang="tr-TR" sz="3200" dirty="0" smtClean="0">
                <a:solidFill>
                  <a:srgbClr val="000000"/>
                </a:solidFill>
                <a:latin typeface="Minion Pro"/>
              </a:rPr>
              <a:t>Hangi </a:t>
            </a:r>
            <a:r>
              <a:rPr lang="tr-TR" sz="3200" dirty="0">
                <a:solidFill>
                  <a:srgbClr val="000000"/>
                </a:solidFill>
                <a:latin typeface="Minion Pro"/>
              </a:rPr>
              <a:t>çılgın bana zincir vuracakmış? Şaşarım! </a:t>
            </a:r>
            <a:endParaRPr lang="tr-TR" sz="3200" dirty="0" smtClean="0">
              <a:solidFill>
                <a:srgbClr val="000000"/>
              </a:solidFill>
              <a:latin typeface="Minion Pro"/>
            </a:endParaRPr>
          </a:p>
          <a:p>
            <a:pPr algn="l" rtl="0"/>
            <a:r>
              <a:rPr lang="tr-TR" sz="3200" dirty="0" smtClean="0">
                <a:solidFill>
                  <a:srgbClr val="000000"/>
                </a:solidFill>
                <a:latin typeface="Minion Pro"/>
              </a:rPr>
              <a:t>Kükremiş </a:t>
            </a:r>
            <a:r>
              <a:rPr lang="tr-TR" sz="3200" dirty="0">
                <a:solidFill>
                  <a:srgbClr val="000000"/>
                </a:solidFill>
                <a:latin typeface="Minion Pro"/>
              </a:rPr>
              <a:t>sel gibiyim, bendimi çiğner, aşarım. </a:t>
            </a:r>
            <a:endParaRPr lang="tr-TR" sz="3200" dirty="0" smtClean="0">
              <a:solidFill>
                <a:srgbClr val="000000"/>
              </a:solidFill>
              <a:latin typeface="Minion Pro"/>
            </a:endParaRPr>
          </a:p>
          <a:p>
            <a:pPr algn="l" rtl="0"/>
            <a:r>
              <a:rPr lang="tr-TR" sz="3200" dirty="0" smtClean="0">
                <a:solidFill>
                  <a:srgbClr val="000000"/>
                </a:solidFill>
                <a:latin typeface="Minion Pro"/>
              </a:rPr>
              <a:t>Yırtarım </a:t>
            </a:r>
            <a:r>
              <a:rPr lang="tr-TR" sz="3200" dirty="0">
                <a:solidFill>
                  <a:srgbClr val="000000"/>
                </a:solidFill>
                <a:latin typeface="Minion Pro"/>
              </a:rPr>
              <a:t>dağları, enginlere sığmam, taşarım.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9888506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208912" cy="29523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3789040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tr-TR" sz="3200" dirty="0">
                <a:solidFill>
                  <a:srgbClr val="000000"/>
                </a:solidFill>
                <a:latin typeface="Minion Pro"/>
              </a:rPr>
              <a:t>Ben ezelden beridir hür yaşadım, hür yaşarım; </a:t>
            </a:r>
            <a:endParaRPr lang="tr-TR" sz="3200" dirty="0" smtClean="0">
              <a:solidFill>
                <a:srgbClr val="000000"/>
              </a:solidFill>
              <a:latin typeface="Minion Pro"/>
            </a:endParaRPr>
          </a:p>
          <a:p>
            <a:pPr algn="l" rtl="0"/>
            <a:r>
              <a:rPr lang="tr-TR" sz="3200" dirty="0" smtClean="0">
                <a:solidFill>
                  <a:srgbClr val="000000"/>
                </a:solidFill>
                <a:latin typeface="Minion Pro"/>
              </a:rPr>
              <a:t>Hangi </a:t>
            </a:r>
            <a:r>
              <a:rPr lang="tr-TR" sz="3200" dirty="0">
                <a:solidFill>
                  <a:srgbClr val="000000"/>
                </a:solidFill>
                <a:latin typeface="Minion Pro"/>
              </a:rPr>
              <a:t>çılgın bana zincir vuracakmış? Şaşarım! </a:t>
            </a:r>
            <a:endParaRPr lang="tr-TR" sz="3200" dirty="0" smtClean="0">
              <a:solidFill>
                <a:srgbClr val="000000"/>
              </a:solidFill>
              <a:latin typeface="Minion Pro"/>
            </a:endParaRPr>
          </a:p>
          <a:p>
            <a:pPr algn="l" rtl="0"/>
            <a:r>
              <a:rPr lang="tr-TR" sz="3200" dirty="0" smtClean="0">
                <a:solidFill>
                  <a:srgbClr val="000000"/>
                </a:solidFill>
                <a:latin typeface="Minion Pro"/>
              </a:rPr>
              <a:t>Kükremiş </a:t>
            </a:r>
            <a:r>
              <a:rPr lang="tr-TR" sz="3200" dirty="0">
                <a:solidFill>
                  <a:srgbClr val="000000"/>
                </a:solidFill>
                <a:latin typeface="Minion Pro"/>
              </a:rPr>
              <a:t>sel gibiyim, bendimi çiğner, aşarım. </a:t>
            </a:r>
            <a:endParaRPr lang="tr-TR" sz="3200" dirty="0" smtClean="0">
              <a:solidFill>
                <a:srgbClr val="000000"/>
              </a:solidFill>
              <a:latin typeface="Minion Pro"/>
            </a:endParaRPr>
          </a:p>
          <a:p>
            <a:pPr algn="l" rtl="0"/>
            <a:r>
              <a:rPr lang="tr-TR" sz="3200" dirty="0" smtClean="0">
                <a:solidFill>
                  <a:srgbClr val="000000"/>
                </a:solidFill>
                <a:latin typeface="Minion Pro"/>
              </a:rPr>
              <a:t>Yırtarım </a:t>
            </a:r>
            <a:r>
              <a:rPr lang="tr-TR" sz="3200" dirty="0">
                <a:solidFill>
                  <a:srgbClr val="000000"/>
                </a:solidFill>
                <a:latin typeface="Minion Pro"/>
              </a:rPr>
              <a:t>dağları, enginlere sığmam, taşarım.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05337524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857232"/>
            <a:ext cx="84963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2. Ünite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Türkçe </a:t>
            </a:r>
            <a:r>
              <a:rPr lang="tr-TR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</a:t>
            </a:r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nlü ve Ünsüzlerin Yazılışı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Türkçe ünsüzlerin yazılışı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Genizsi n’nin yazılışı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L harfinin yazılışı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Türkçe ünlülerin yazılışı (a, e, ı,i, o, ö, u, ü)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3" y="1739484"/>
            <a:ext cx="8180593" cy="337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49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9552" y="2132856"/>
            <a:ext cx="79928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/>
              <a:t>Bastığın </a:t>
            </a:r>
            <a:r>
              <a:rPr lang="tr-TR" sz="3200" dirty="0"/>
              <a:t>yerleri </a:t>
            </a:r>
            <a:r>
              <a:rPr lang="tr-TR" sz="3200" dirty="0" smtClean="0"/>
              <a:t>toprak </a:t>
            </a:r>
            <a:r>
              <a:rPr lang="tr-TR" sz="3200" dirty="0"/>
              <a:t>diyerek geçme, tanı!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/>
              <a:t> altındaki binlerce kefensiz yatanı.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/>
              <a:t>Sen şehid oğlusun, incitme, yazıktır, atanı.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/>
              <a:t>Verme, dünyâları alsan da bu cennet vatanı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7736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76672"/>
            <a:ext cx="8180593" cy="2952328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55576" y="3717032"/>
            <a:ext cx="79928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/>
              <a:t>Bastığın </a:t>
            </a:r>
            <a:r>
              <a:rPr lang="tr-TR" sz="3200" dirty="0"/>
              <a:t>yerleri </a:t>
            </a:r>
            <a:r>
              <a:rPr lang="tr-TR" sz="3200" dirty="0" smtClean="0"/>
              <a:t>toprak </a:t>
            </a:r>
            <a:r>
              <a:rPr lang="tr-TR" sz="3200" dirty="0"/>
              <a:t>diyerek geçme, tanı!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/>
              <a:t> altındaki binlerce kefensiz yatanı.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/>
              <a:t>Sen şehid oğlusun, incitme, yazıktır, atanı.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/>
              <a:t>Verme, dünyâları alsan da bu cennet vatanı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2284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4282" y="2071678"/>
            <a:ext cx="84963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4800" b="1" dirty="0" smtClean="0">
                <a:solidFill>
                  <a:srgbClr val="0070C0"/>
                </a:solidFill>
                <a:latin typeface="+mj-lt"/>
              </a:rPr>
              <a:t>2. Ünite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r-TR" sz="4800" b="1" dirty="0" smtClean="0">
              <a:solidFill>
                <a:srgbClr val="0070C0"/>
              </a:solidFill>
              <a:latin typeface="+mj-lt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4800" b="1" dirty="0" smtClean="0">
                <a:solidFill>
                  <a:srgbClr val="FF0000"/>
                </a:solidFill>
                <a:latin typeface="+mj-lt"/>
              </a:rPr>
              <a:t>Türkçe Ünlü ve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4800" b="1" dirty="0" smtClean="0">
                <a:solidFill>
                  <a:srgbClr val="FF0000"/>
                </a:solidFill>
                <a:latin typeface="+mj-lt"/>
              </a:rPr>
              <a:t> Ünsüzlerin Yazılışı</a:t>
            </a:r>
            <a:endParaRPr lang="en-US" sz="48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764704"/>
            <a:ext cx="84963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tr-TR" sz="3200" dirty="0" smtClean="0"/>
              <a:t>Bu üniteyi tamamladıktan sonra;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3200" dirty="0" smtClean="0"/>
              <a:t>Türkçe kelimelerdeki ünsüzleri yazabilecek,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3200" dirty="0" smtClean="0"/>
              <a:t>Arapçada kalın ve ince halleri olan harfleri tanıyabilecek,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3200" dirty="0" err="1" smtClean="0"/>
              <a:t>Genizsi</a:t>
            </a:r>
            <a:r>
              <a:rPr lang="tr-TR" sz="3200" dirty="0" smtClean="0"/>
              <a:t> n’nin yazılışını gerçekleştirebilecek,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it-IT" sz="3200" dirty="0" smtClean="0"/>
              <a:t>Kalın ve ince le (l) harfini tanıyabilecek,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3200" dirty="0" smtClean="0"/>
              <a:t>Türkçe kelimelerde ünlülerin yazılışını gerçekleştirebileceksiniz.</a:t>
            </a:r>
          </a:p>
          <a:p>
            <a:pPr algn="l" rtl="0"/>
            <a:endParaRPr lang="tr-TR" sz="3000" b="1" dirty="0" smtClean="0">
              <a:latin typeface="+mj-lt"/>
              <a:cs typeface="Arial" pitchFamily="34" charset="0"/>
            </a:endParaRPr>
          </a:p>
          <a:p>
            <a:pPr algn="l" rtl="0"/>
            <a:endParaRPr lang="tr-TR" sz="3000" b="1" dirty="0">
              <a:latin typeface="+mj-lt"/>
              <a:cs typeface="Arial" pitchFamily="34" charset="0"/>
            </a:endParaRPr>
          </a:p>
          <a:p>
            <a:pPr algn="l" rtl="0"/>
            <a:endParaRPr lang="tr-TR" sz="30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1556792"/>
            <a:ext cx="84963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latin typeface="+mj-lt"/>
              </a:rPr>
              <a:t>Arap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harfli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Osmanlı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Türkçesi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Alfabesindeki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harflerle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Türkçe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ünsüzleri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göstermede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ciddi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bir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eksiklik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yoktur</a:t>
            </a:r>
            <a:r>
              <a:rPr lang="en-US" sz="3200" dirty="0" smtClean="0">
                <a:latin typeface="+mj-lt"/>
              </a:rPr>
              <a:t>. </a:t>
            </a:r>
            <a:r>
              <a:rPr lang="en-US" sz="3200" dirty="0" err="1" smtClean="0">
                <a:latin typeface="+mj-lt"/>
              </a:rPr>
              <a:t>Türkçe’de</a:t>
            </a:r>
            <a:r>
              <a:rPr lang="en-US" sz="3200" dirty="0" smtClean="0">
                <a:latin typeface="+mj-lt"/>
              </a:rPr>
              <a:t> her </a:t>
            </a:r>
            <a:r>
              <a:rPr lang="en-US" sz="3200" dirty="0" err="1" smtClean="0">
                <a:latin typeface="+mj-lt"/>
              </a:rPr>
              <a:t>ünsüzün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bir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harf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karşılığı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vardır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onların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hiçbirinin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ince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kalın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halleri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yoktur</a:t>
            </a:r>
            <a:r>
              <a:rPr lang="en-US" sz="3200" dirty="0" smtClean="0">
                <a:latin typeface="+mj-lt"/>
              </a:rPr>
              <a:t>. Buna </a:t>
            </a:r>
            <a:r>
              <a:rPr lang="en-US" sz="3200" dirty="0" err="1" smtClean="0">
                <a:latin typeface="+mj-lt"/>
              </a:rPr>
              <a:t>karşılık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bugünkü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alfabede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tek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sesle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gösterilen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bazı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harflerin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(k,</a:t>
            </a:r>
            <a:r>
              <a:rPr lang="tr-TR" sz="32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t,</a:t>
            </a:r>
            <a:r>
              <a:rPr lang="tr-TR" sz="32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z,</a:t>
            </a:r>
            <a:r>
              <a:rPr lang="tr-TR" sz="32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s,</a:t>
            </a:r>
            <a:r>
              <a:rPr lang="tr-TR" sz="32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ğ) </a:t>
            </a:r>
            <a:r>
              <a:rPr lang="en-US" sz="3200" dirty="0" err="1" smtClean="0">
                <a:latin typeface="+mj-lt"/>
              </a:rPr>
              <a:t>Arapça’da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ince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kalın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halleri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vardır</a:t>
            </a:r>
            <a:r>
              <a:rPr lang="en-US" sz="3200" dirty="0" smtClean="0">
                <a:latin typeface="+mj-lt"/>
              </a:rPr>
              <a:t>. </a:t>
            </a:r>
            <a:r>
              <a:rPr lang="en-US" sz="3200" dirty="0" err="1" smtClean="0">
                <a:latin typeface="+mj-lt"/>
              </a:rPr>
              <a:t>Dolayısiyle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Türkçe’de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olmamakla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beraber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Arap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harfli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Osmanlı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alfabesinde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bilhassa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Arapça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Farsça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kelimelerde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47664" y="332656"/>
            <a:ext cx="6357982" cy="98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TÜRKÇE ÜNSÜZLERİN YAZILIŞI</a:t>
            </a:r>
          </a:p>
        </p:txBody>
      </p:sp>
    </p:spTree>
    <p:extLst>
      <p:ext uri="{BB962C8B-B14F-4D97-AF65-F5344CB8AC3E}">
        <p14:creationId xmlns:p14="http://schemas.microsoft.com/office/powerpoint/2010/main" val="25741139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1268760"/>
            <a:ext cx="84963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latin typeface="+mj-lt"/>
              </a:rPr>
              <a:t>ince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kalın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ünsüzlü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harfler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kullanılmıştır</a:t>
            </a:r>
            <a:r>
              <a:rPr lang="en-US" sz="3200" dirty="0" smtClean="0">
                <a:latin typeface="+mj-lt"/>
              </a:rPr>
              <a:t>. </a:t>
            </a:r>
            <a:r>
              <a:rPr lang="en-US" sz="3200" dirty="0" err="1" smtClean="0">
                <a:latin typeface="+mj-lt"/>
              </a:rPr>
              <a:t>Bunların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kalın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ince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halleri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ayrı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ayrı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harflerle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gösterilir</a:t>
            </a:r>
            <a:r>
              <a:rPr lang="en-US" sz="3200" dirty="0" smtClean="0">
                <a:latin typeface="+mj-lt"/>
              </a:rPr>
              <a:t>. </a:t>
            </a:r>
            <a:r>
              <a:rPr lang="en-US" sz="3200" dirty="0" err="1" smtClean="0">
                <a:latin typeface="+mj-lt"/>
              </a:rPr>
              <a:t>Bunları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şöyle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gösterebiliriz</a:t>
            </a:r>
            <a:r>
              <a:rPr lang="en-US" sz="3200" dirty="0" smtClean="0">
                <a:latin typeface="+mj-lt"/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tr-TR" sz="3200" b="1" dirty="0" smtClean="0">
              <a:latin typeface="+mj-lt"/>
              <a:cs typeface="Arial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K: </a:t>
            </a:r>
            <a:r>
              <a:rPr lang="ar-SY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ك - ق</a:t>
            </a:r>
            <a:r>
              <a:rPr lang="tr-TR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T:</a:t>
            </a:r>
            <a:r>
              <a:rPr lang="ar-SY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  ت - </a:t>
            </a:r>
            <a:r>
              <a:rPr lang="ar-SA" sz="3200" b="1" dirty="0" smtClean="0">
                <a:solidFill>
                  <a:srgbClr val="0000FF"/>
                </a:solidFill>
              </a:rPr>
              <a:t>ط</a:t>
            </a:r>
            <a:r>
              <a:rPr lang="ar-SY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 </a:t>
            </a:r>
            <a:r>
              <a:rPr lang="tr-TR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Z:</a:t>
            </a:r>
            <a:r>
              <a:rPr lang="ar-SY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 ز – </a:t>
            </a:r>
            <a:r>
              <a:rPr lang="ar-SA" sz="3200" b="1" dirty="0" smtClean="0">
                <a:solidFill>
                  <a:srgbClr val="0000FF"/>
                </a:solidFill>
              </a:rPr>
              <a:t>ظ</a:t>
            </a:r>
            <a:r>
              <a:rPr lang="ar-SY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S: </a:t>
            </a:r>
            <a:r>
              <a:rPr lang="ar-SY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 س - </a:t>
            </a:r>
            <a:r>
              <a:rPr lang="ar-SA" sz="3200" b="1" dirty="0">
                <a:solidFill>
                  <a:srgbClr val="0000FF"/>
                </a:solidFill>
              </a:rPr>
              <a:t>ص</a:t>
            </a:r>
            <a:endParaRPr lang="tr-TR" sz="3200" b="1" dirty="0" smtClean="0">
              <a:solidFill>
                <a:srgbClr val="0000FF"/>
              </a:solidFill>
              <a:latin typeface="+mj-lt"/>
              <a:cs typeface="Arial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Ğ: </a:t>
            </a:r>
            <a:r>
              <a:rPr lang="ar-SY" sz="3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 گ - غ</a:t>
            </a:r>
            <a:endParaRPr lang="en-US" sz="3200" b="1" dirty="0" smtClean="0">
              <a:solidFill>
                <a:srgbClr val="0000FF"/>
              </a:solidFill>
              <a:latin typeface="+mj-lt"/>
              <a:cs typeface="Arial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0000FF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7544" y="779512"/>
            <a:ext cx="813690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3200" dirty="0"/>
              <a:t>Bu harflerin Türkçe kelimelerde ince halleri tercih edilmekle beraber hecenin kalın</a:t>
            </a:r>
          </a:p>
          <a:p>
            <a:pPr algn="l" rtl="0"/>
            <a:r>
              <a:rPr lang="tr-TR" sz="3200" dirty="0"/>
              <a:t>ünlüsünü belirtmek amacıyla az da olsa kalın şekillerinin kullanıldığı kelimeler de vardır.</a:t>
            </a:r>
          </a:p>
          <a:p>
            <a:pPr algn="l" rtl="0"/>
            <a:r>
              <a:rPr lang="tr-TR" sz="3200" dirty="0" smtClean="0"/>
              <a:t>Örnekler:</a:t>
            </a:r>
            <a:endParaRPr lang="tr-TR" sz="3000" b="1" dirty="0">
              <a:latin typeface="+mj-lt"/>
              <a:cs typeface="Arial" pitchFamily="34" charset="0"/>
            </a:endParaRPr>
          </a:p>
          <a:p>
            <a:pPr algn="l" rtl="0"/>
            <a:endParaRPr lang="tr-TR" sz="32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3200" b="1" dirty="0" smtClean="0">
                <a:solidFill>
                  <a:srgbClr val="0000FF"/>
                </a:solidFill>
              </a:rPr>
              <a:t>اك</a:t>
            </a:r>
            <a:r>
              <a:rPr lang="tr-TR" sz="3200" b="1" dirty="0" smtClean="0">
                <a:solidFill>
                  <a:srgbClr val="0000FF"/>
                </a:solidFill>
              </a:rPr>
              <a:t>: ek</a:t>
            </a:r>
          </a:p>
          <a:p>
            <a:pPr algn="l" rtl="0"/>
            <a:r>
              <a:rPr lang="ar-SA" sz="3200" b="1" dirty="0" smtClean="0">
                <a:solidFill>
                  <a:srgbClr val="0000FF"/>
                </a:solidFill>
              </a:rPr>
              <a:t>اق</a:t>
            </a:r>
            <a:r>
              <a:rPr lang="tr-TR" sz="3200" b="1" dirty="0" smtClean="0">
                <a:solidFill>
                  <a:srgbClr val="0000FF"/>
                </a:solidFill>
              </a:rPr>
              <a:t>: ak</a:t>
            </a:r>
          </a:p>
          <a:p>
            <a:pPr algn="l" rtl="0"/>
            <a:endParaRPr lang="tr-TR" sz="3200" b="1" dirty="0">
              <a:solidFill>
                <a:srgbClr val="0000FF"/>
              </a:solidFill>
            </a:endParaRPr>
          </a:p>
          <a:p>
            <a:pPr algn="l" rtl="0"/>
            <a:r>
              <a:rPr lang="ar-SA" sz="3200" b="1" dirty="0" smtClean="0">
                <a:solidFill>
                  <a:srgbClr val="0000FF"/>
                </a:solidFill>
              </a:rPr>
              <a:t>طاش</a:t>
            </a:r>
            <a:r>
              <a:rPr lang="tr-TR" sz="3200" b="1" dirty="0" smtClean="0">
                <a:solidFill>
                  <a:srgbClr val="0000FF"/>
                </a:solidFill>
              </a:rPr>
              <a:t>: taş</a:t>
            </a:r>
          </a:p>
          <a:p>
            <a:pPr algn="l" rtl="0"/>
            <a:r>
              <a:rPr lang="ar-SA" sz="3200" b="1" dirty="0" smtClean="0">
                <a:solidFill>
                  <a:srgbClr val="0000FF"/>
                </a:solidFill>
              </a:rPr>
              <a:t>تر</a:t>
            </a:r>
            <a:r>
              <a:rPr lang="tr-TR" sz="3200" b="1" dirty="0" smtClean="0">
                <a:solidFill>
                  <a:srgbClr val="0000FF"/>
                </a:solidFill>
              </a:rPr>
              <a:t>: ter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7584" y="1271956"/>
            <a:ext cx="61206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ظر</a:t>
            </a:r>
            <a:r>
              <a:rPr lang="tr-TR" sz="3600" b="1" dirty="0" smtClean="0">
                <a:solidFill>
                  <a:srgbClr val="0000FF"/>
                </a:solidFill>
              </a:rPr>
              <a:t>: zır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بز</a:t>
            </a:r>
            <a:r>
              <a:rPr lang="tr-TR" sz="3600" b="1" dirty="0" smtClean="0">
                <a:solidFill>
                  <a:srgbClr val="0000FF"/>
                </a:solidFill>
              </a:rPr>
              <a:t>: bez</a:t>
            </a:r>
          </a:p>
          <a:p>
            <a:pPr algn="l" rtl="0"/>
            <a:endParaRPr lang="tr-TR" sz="3600" b="1" dirty="0">
              <a:solidFill>
                <a:srgbClr val="0000FF"/>
              </a:solidFill>
            </a:endParaRP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صار</a:t>
            </a:r>
            <a:r>
              <a:rPr lang="tr-TR" sz="3600" b="1" dirty="0" smtClean="0">
                <a:solidFill>
                  <a:srgbClr val="0000FF"/>
                </a:solidFill>
              </a:rPr>
              <a:t>: sar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سر</a:t>
            </a:r>
            <a:r>
              <a:rPr lang="tr-TR" sz="3600" b="1" dirty="0" smtClean="0">
                <a:solidFill>
                  <a:srgbClr val="0000FF"/>
                </a:solidFill>
              </a:rPr>
              <a:t>: ser</a:t>
            </a:r>
          </a:p>
          <a:p>
            <a:pPr algn="l" rtl="0"/>
            <a:endParaRPr lang="tr-TR" sz="3600" b="1" dirty="0">
              <a:solidFill>
                <a:srgbClr val="0000FF"/>
              </a:solidFill>
            </a:endParaRP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باغ</a:t>
            </a:r>
            <a:r>
              <a:rPr lang="tr-TR" sz="3600" b="1" dirty="0" smtClean="0">
                <a:solidFill>
                  <a:srgbClr val="0000FF"/>
                </a:solidFill>
              </a:rPr>
              <a:t>: bağ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بگ</a:t>
            </a:r>
            <a:r>
              <a:rPr lang="tr-TR" sz="3600" b="1" dirty="0" smtClean="0">
                <a:solidFill>
                  <a:srgbClr val="0000FF"/>
                </a:solidFill>
              </a:rPr>
              <a:t>: </a:t>
            </a:r>
            <a:r>
              <a:rPr lang="tr-TR" sz="3600" b="1" dirty="0" err="1" smtClean="0">
                <a:solidFill>
                  <a:srgbClr val="0000FF"/>
                </a:solidFill>
              </a:rPr>
              <a:t>beg</a:t>
            </a:r>
            <a:endParaRPr lang="tr-TR" sz="36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9976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7584" y="994959"/>
            <a:ext cx="612068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ترلك</a:t>
            </a:r>
            <a:r>
              <a:rPr lang="tr-TR" sz="3600" b="1" dirty="0" smtClean="0">
                <a:solidFill>
                  <a:srgbClr val="0000FF"/>
                </a:solidFill>
              </a:rPr>
              <a:t>: terlik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ظرر</a:t>
            </a:r>
            <a:r>
              <a:rPr lang="tr-TR" sz="3600" b="1" dirty="0" smtClean="0">
                <a:solidFill>
                  <a:srgbClr val="0000FF"/>
                </a:solidFill>
              </a:rPr>
              <a:t>: zarar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اقچه</a:t>
            </a:r>
            <a:r>
              <a:rPr lang="tr-TR" sz="3600" b="1" dirty="0" smtClean="0">
                <a:solidFill>
                  <a:srgbClr val="0000FF"/>
                </a:solidFill>
              </a:rPr>
              <a:t>: akça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بکلر</a:t>
            </a:r>
            <a:r>
              <a:rPr lang="tr-TR" sz="3600" b="1" dirty="0" smtClean="0">
                <a:solidFill>
                  <a:srgbClr val="0000FF"/>
                </a:solidFill>
              </a:rPr>
              <a:t>: bekler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بكلك</a:t>
            </a:r>
            <a:r>
              <a:rPr lang="tr-TR" sz="3600" b="1" dirty="0" smtClean="0">
                <a:solidFill>
                  <a:srgbClr val="0000FF"/>
                </a:solidFill>
              </a:rPr>
              <a:t>: </a:t>
            </a:r>
            <a:r>
              <a:rPr lang="tr-TR" sz="3600" b="1" dirty="0" err="1" smtClean="0">
                <a:solidFill>
                  <a:srgbClr val="0000FF"/>
                </a:solidFill>
              </a:rPr>
              <a:t>beğlik</a:t>
            </a:r>
            <a:endParaRPr lang="tr-TR" sz="36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ياغش</a:t>
            </a:r>
            <a:r>
              <a:rPr lang="tr-TR" sz="3600" b="1" dirty="0" smtClean="0">
                <a:solidFill>
                  <a:srgbClr val="0000FF"/>
                </a:solidFill>
              </a:rPr>
              <a:t>: yağış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صاواش</a:t>
            </a:r>
            <a:r>
              <a:rPr lang="tr-TR" sz="3600" b="1" dirty="0" smtClean="0">
                <a:solidFill>
                  <a:srgbClr val="0000FF"/>
                </a:solidFill>
              </a:rPr>
              <a:t>: savaş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كزى</a:t>
            </a:r>
            <a:r>
              <a:rPr lang="tr-TR" sz="3600" b="1" dirty="0" smtClean="0">
                <a:solidFill>
                  <a:srgbClr val="0000FF"/>
                </a:solidFill>
              </a:rPr>
              <a:t>: gezi</a:t>
            </a:r>
          </a:p>
          <a:p>
            <a:pPr algn="l" rtl="0"/>
            <a:r>
              <a:rPr lang="ar-SA" sz="3600" b="1" dirty="0" smtClean="0">
                <a:solidFill>
                  <a:srgbClr val="0000FF"/>
                </a:solidFill>
              </a:rPr>
              <a:t>سوكى</a:t>
            </a:r>
            <a:r>
              <a:rPr lang="tr-TR" sz="3600" b="1" dirty="0" smtClean="0">
                <a:solidFill>
                  <a:srgbClr val="0000FF"/>
                </a:solidFill>
              </a:rPr>
              <a:t>: sevgi</a:t>
            </a:r>
            <a:endParaRPr lang="tr-TR" sz="3600" b="1" dirty="0">
              <a:solidFill>
                <a:srgbClr val="0000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1499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47700" y="671691"/>
            <a:ext cx="84963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3. Ünite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Türkçe Kelimelerin Yapısı, Türkçe Kiplerin ve Edatların Yazılışı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Türkçe kelimelerin yapısı/Giriş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Türkçe’nin heceleri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Ünlü uyumu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Türkçe kelimelerde ünsüzler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Türkçe Dilek-Şart kipinin yazılışı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Türkçe İstek ve Emir kipinin yazılışı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17509" y="632302"/>
            <a:ext cx="84249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3200" dirty="0"/>
              <a:t>Türkçe kelimelerde kelime başındaki </a:t>
            </a:r>
            <a:r>
              <a:rPr lang="tr-TR" sz="3200" b="1" dirty="0">
                <a:solidFill>
                  <a:srgbClr val="FF0000"/>
                </a:solidFill>
              </a:rPr>
              <a:t>‘‘s’’ </a:t>
            </a:r>
            <a:r>
              <a:rPr lang="tr-TR" sz="3200" dirty="0"/>
              <a:t>ve </a:t>
            </a:r>
            <a:r>
              <a:rPr lang="tr-TR" sz="3200" b="1" dirty="0">
                <a:solidFill>
                  <a:srgbClr val="FF0000"/>
                </a:solidFill>
              </a:rPr>
              <a:t>‘‘t’’ </a:t>
            </a:r>
            <a:r>
              <a:rPr lang="tr-TR" sz="3200" dirty="0"/>
              <a:t>ünsüzlerini göstermek için bu </a:t>
            </a:r>
            <a:r>
              <a:rPr lang="tr-TR" sz="3200" dirty="0" smtClean="0"/>
              <a:t>harflerden sonra </a:t>
            </a:r>
            <a:r>
              <a:rPr lang="tr-TR" sz="3200" dirty="0"/>
              <a:t>gelen ünlülere bakılır. Onlar kalınsa </a:t>
            </a:r>
            <a:r>
              <a:rPr lang="ar-SA" sz="3200" b="1" dirty="0">
                <a:solidFill>
                  <a:srgbClr val="FF0000"/>
                </a:solidFill>
              </a:rPr>
              <a:t>ص</a:t>
            </a:r>
            <a:r>
              <a:rPr lang="ar-SA" sz="3200" b="1" dirty="0"/>
              <a:t> </a:t>
            </a:r>
            <a:r>
              <a:rPr lang="tr-TR" sz="3200" b="1" dirty="0" smtClean="0"/>
              <a:t> </a:t>
            </a:r>
            <a:r>
              <a:rPr lang="tr-TR" sz="3200" dirty="0" smtClean="0"/>
              <a:t>ve </a:t>
            </a:r>
            <a:r>
              <a:rPr lang="ar-SA" sz="3200" b="1" dirty="0">
                <a:solidFill>
                  <a:srgbClr val="FF0000"/>
                </a:solidFill>
              </a:rPr>
              <a:t>ط 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/>
              <a:t>harfleri</a:t>
            </a:r>
            <a:r>
              <a:rPr lang="tr-TR" sz="3200" dirty="0"/>
              <a:t>, ince ise </a:t>
            </a:r>
            <a:r>
              <a:rPr lang="ar-SA" sz="3200" b="1" dirty="0">
                <a:solidFill>
                  <a:srgbClr val="FF0000"/>
                </a:solidFill>
              </a:rPr>
              <a:t>س</a:t>
            </a:r>
            <a:r>
              <a:rPr lang="ar-SA" sz="3200" b="1" dirty="0"/>
              <a:t> </a:t>
            </a:r>
            <a:r>
              <a:rPr lang="tr-TR" sz="3200" b="1" dirty="0" smtClean="0"/>
              <a:t> </a:t>
            </a:r>
            <a:r>
              <a:rPr lang="tr-TR" sz="3200" dirty="0" smtClean="0"/>
              <a:t>ve </a:t>
            </a:r>
            <a:r>
              <a:rPr lang="ar-SA" sz="3200" b="1" dirty="0">
                <a:solidFill>
                  <a:srgbClr val="FF0000"/>
                </a:solidFill>
              </a:rPr>
              <a:t>ت</a:t>
            </a:r>
            <a:r>
              <a:rPr lang="ar-SA" sz="3200" b="1" dirty="0"/>
              <a:t> </a:t>
            </a:r>
            <a:r>
              <a:rPr lang="tr-TR" sz="3200" b="1" dirty="0" smtClean="0"/>
              <a:t> </a:t>
            </a:r>
            <a:r>
              <a:rPr lang="tr-TR" sz="3200" dirty="0" smtClean="0"/>
              <a:t>harfleri </a:t>
            </a:r>
            <a:r>
              <a:rPr lang="tr-TR" sz="3200" dirty="0"/>
              <a:t>kullanılır. Kelime içindeki ‘‘s’’ ve ‘‘t’’ harfleri genellikle </a:t>
            </a:r>
            <a:r>
              <a:rPr lang="ar-SA" sz="3200" b="1" dirty="0"/>
              <a:t>س </a:t>
            </a:r>
            <a:r>
              <a:rPr lang="tr-TR" sz="3200" b="1" dirty="0" smtClean="0"/>
              <a:t> </a:t>
            </a:r>
            <a:r>
              <a:rPr lang="tr-TR" sz="3200" dirty="0" smtClean="0"/>
              <a:t>ve </a:t>
            </a:r>
            <a:r>
              <a:rPr lang="ar-SA" sz="3200" b="1" dirty="0" smtClean="0"/>
              <a:t>ت </a:t>
            </a:r>
            <a:r>
              <a:rPr lang="tr-TR" sz="3200" b="1" dirty="0" smtClean="0"/>
              <a:t> </a:t>
            </a:r>
            <a:r>
              <a:rPr lang="tr-TR" sz="3200" dirty="0" smtClean="0"/>
              <a:t>harfleriyle </a:t>
            </a:r>
            <a:r>
              <a:rPr lang="tr-TR" sz="3200" dirty="0"/>
              <a:t>gösterilir</a:t>
            </a:r>
            <a:r>
              <a:rPr lang="tr-TR" sz="3200" dirty="0" smtClean="0"/>
              <a:t>.</a:t>
            </a:r>
          </a:p>
          <a:p>
            <a:pPr algn="l" rtl="0"/>
            <a:endParaRPr lang="tr-TR" sz="3200" dirty="0"/>
          </a:p>
          <a:p>
            <a:pPr algn="l" rtl="0"/>
            <a:r>
              <a:rPr lang="ar-SA" sz="3200" dirty="0" smtClean="0"/>
              <a:t>طات</a:t>
            </a:r>
            <a:r>
              <a:rPr lang="tr-TR" sz="3200" dirty="0" smtClean="0"/>
              <a:t>: tat</a:t>
            </a:r>
          </a:p>
          <a:p>
            <a:pPr algn="l" rtl="0"/>
            <a:r>
              <a:rPr lang="ar-SA" sz="3200" dirty="0" smtClean="0"/>
              <a:t>تر</a:t>
            </a:r>
            <a:r>
              <a:rPr lang="tr-TR" sz="3200" dirty="0" smtClean="0"/>
              <a:t>: ter</a:t>
            </a:r>
          </a:p>
          <a:p>
            <a:pPr algn="l" rtl="0"/>
            <a:r>
              <a:rPr lang="ar-SA" sz="3200" dirty="0" smtClean="0"/>
              <a:t>صات</a:t>
            </a:r>
            <a:r>
              <a:rPr lang="tr-TR" sz="3200" dirty="0" smtClean="0"/>
              <a:t>: sat</a:t>
            </a:r>
          </a:p>
          <a:p>
            <a:pPr algn="l" rtl="0"/>
            <a:r>
              <a:rPr lang="ar-SA" sz="3200" dirty="0" smtClean="0"/>
              <a:t>سر</a:t>
            </a:r>
            <a:r>
              <a:rPr lang="tr-TR" sz="3200" dirty="0" smtClean="0"/>
              <a:t>: ser</a:t>
            </a:r>
          </a:p>
        </p:txBody>
      </p:sp>
    </p:spTree>
    <p:extLst>
      <p:ext uri="{BB962C8B-B14F-4D97-AF65-F5344CB8AC3E}">
        <p14:creationId xmlns:p14="http://schemas.microsoft.com/office/powerpoint/2010/main" val="376041499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03" y="1052736"/>
            <a:ext cx="84249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3200" dirty="0"/>
              <a:t>Türkçe ünsüzlerden bazı harflerin yazılışına özel dikkat sarf etmek gerekir. Bunlardan</a:t>
            </a:r>
          </a:p>
          <a:p>
            <a:pPr algn="l" rtl="0"/>
            <a:r>
              <a:rPr lang="tr-TR" sz="3200" dirty="0"/>
              <a:t>biri </a:t>
            </a:r>
            <a:r>
              <a:rPr lang="tr-TR" sz="3200" b="1" dirty="0" err="1">
                <a:solidFill>
                  <a:srgbClr val="FF0000"/>
                </a:solidFill>
              </a:rPr>
              <a:t>genizsi</a:t>
            </a:r>
            <a:r>
              <a:rPr lang="tr-TR" sz="3200" b="1" dirty="0">
                <a:solidFill>
                  <a:srgbClr val="FF0000"/>
                </a:solidFill>
              </a:rPr>
              <a:t> n</a:t>
            </a:r>
            <a:r>
              <a:rPr lang="tr-TR" sz="3200" dirty="0"/>
              <a:t>, diğeri kalın ve ince sesleri bulunan </a:t>
            </a:r>
            <a:r>
              <a:rPr lang="tr-TR" sz="3200" b="1" dirty="0" err="1">
                <a:solidFill>
                  <a:srgbClr val="FF0000"/>
                </a:solidFill>
              </a:rPr>
              <a:t>L</a:t>
            </a:r>
            <a:r>
              <a:rPr lang="tr-TR" sz="3200" dirty="0" err="1"/>
              <a:t>dir</a:t>
            </a:r>
            <a:r>
              <a:rPr lang="tr-TR" sz="3200" dirty="0"/>
              <a:t>. Bu harfler için Arap asıllı </a:t>
            </a:r>
            <a:r>
              <a:rPr lang="tr-TR" sz="3200" dirty="0" smtClean="0"/>
              <a:t>Osmanlı Türkçesi </a:t>
            </a:r>
            <a:r>
              <a:rPr lang="tr-TR" sz="3200" dirty="0"/>
              <a:t>alfabesinde farklı işaretler yoktur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65243881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1310571"/>
            <a:ext cx="84963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3200" dirty="0"/>
              <a:t>Türkçede </a:t>
            </a:r>
            <a:r>
              <a:rPr lang="tr-TR" sz="3200" b="1" dirty="0">
                <a:solidFill>
                  <a:srgbClr val="FF0000"/>
                </a:solidFill>
              </a:rPr>
              <a:t>‘‘n’’ </a:t>
            </a:r>
            <a:r>
              <a:rPr lang="tr-TR" sz="3200" dirty="0"/>
              <a:t>sesi iki türlüdür. Diş sesi olan n, </a:t>
            </a:r>
            <a:r>
              <a:rPr lang="tr-TR" sz="3200" dirty="0" err="1"/>
              <a:t>genizsi</a:t>
            </a:r>
            <a:r>
              <a:rPr lang="tr-TR" sz="3200" dirty="0"/>
              <a:t> n. Diş sesi olan n’de dilin ucu üst dişlere dokunurken, </a:t>
            </a:r>
            <a:r>
              <a:rPr lang="tr-TR" sz="3200" dirty="0" err="1"/>
              <a:t>genizsi</a:t>
            </a:r>
            <a:r>
              <a:rPr lang="tr-TR" sz="3200" dirty="0"/>
              <a:t> n’de dokunmaz, küçük dil geniz yolunu açar hava aynı zamanda</a:t>
            </a:r>
          </a:p>
          <a:p>
            <a:pPr algn="l" rtl="0"/>
            <a:r>
              <a:rPr lang="tr-TR" sz="3200" dirty="0"/>
              <a:t>burundan salınarak çıkar. Bu ses Osmanlı Türkçesinde sağır </a:t>
            </a:r>
            <a:r>
              <a:rPr lang="tr-TR" sz="3200" dirty="0" err="1"/>
              <a:t>kef</a:t>
            </a:r>
            <a:r>
              <a:rPr lang="tr-TR" sz="3200" dirty="0"/>
              <a:t> veya </a:t>
            </a:r>
            <a:r>
              <a:rPr lang="tr-TR" sz="3200" dirty="0" err="1"/>
              <a:t>kâf</a:t>
            </a:r>
            <a:r>
              <a:rPr lang="tr-TR" sz="3200" dirty="0"/>
              <a:t>-ı </a:t>
            </a:r>
            <a:r>
              <a:rPr lang="tr-TR" sz="3200" dirty="0" err="1"/>
              <a:t>nûnî</a:t>
            </a:r>
            <a:r>
              <a:rPr lang="tr-TR" sz="3200" dirty="0"/>
              <a:t> (</a:t>
            </a:r>
            <a:r>
              <a:rPr lang="tr-TR" sz="3200" dirty="0" err="1"/>
              <a:t>nun</a:t>
            </a:r>
            <a:r>
              <a:rPr lang="tr-TR" sz="3200" dirty="0"/>
              <a:t> </a:t>
            </a:r>
            <a:r>
              <a:rPr lang="tr-TR" sz="3200" dirty="0" err="1"/>
              <a:t>kefi</a:t>
            </a:r>
            <a:r>
              <a:rPr lang="tr-TR" sz="3200" dirty="0"/>
              <a:t>)</a:t>
            </a:r>
          </a:p>
          <a:p>
            <a:pPr algn="l" rtl="0"/>
            <a:r>
              <a:rPr lang="tr-TR" sz="3200" dirty="0"/>
              <a:t>adıyla anılan </a:t>
            </a:r>
            <a:r>
              <a:rPr lang="ar-SA" sz="3200" b="1" dirty="0" smtClean="0"/>
              <a:t>ك </a:t>
            </a:r>
            <a:r>
              <a:rPr lang="tr-TR" sz="3200" b="1" dirty="0" smtClean="0"/>
              <a:t> </a:t>
            </a:r>
            <a:r>
              <a:rPr lang="tr-TR" sz="3200" dirty="0" smtClean="0"/>
              <a:t>harfiyle </a:t>
            </a:r>
            <a:r>
              <a:rPr lang="tr-TR" sz="3200" dirty="0"/>
              <a:t>gösterilmiştir. Ancak konuşma dilinde Osmanlı döneminden başlayarak diş sesi olan n’ye dönüşmüş, bugün tamamen n kullanılır hale gelmiştir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50477" y="332656"/>
            <a:ext cx="6357982" cy="84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GENİZSİ N’NİN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154475107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1052736"/>
            <a:ext cx="38542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3200" b="1" dirty="0" smtClean="0">
                <a:solidFill>
                  <a:srgbClr val="FF0000"/>
                </a:solidFill>
              </a:rPr>
              <a:t>ÖRNEKLER:</a:t>
            </a:r>
          </a:p>
          <a:p>
            <a:pPr algn="l" rtl="0"/>
            <a:endParaRPr lang="tr-TR" sz="3200" dirty="0" smtClean="0"/>
          </a:p>
          <a:p>
            <a:pPr algn="l" rtl="0"/>
            <a:r>
              <a:rPr lang="ar-SA" sz="3200" dirty="0" smtClean="0"/>
              <a:t>صوك</a:t>
            </a:r>
            <a:r>
              <a:rPr lang="tr-TR" sz="3200" dirty="0" smtClean="0"/>
              <a:t>: son</a:t>
            </a:r>
          </a:p>
          <a:p>
            <a:pPr algn="l" rtl="0"/>
            <a:r>
              <a:rPr lang="ar-SA" sz="3200" dirty="0" smtClean="0"/>
              <a:t>ياكلمق</a:t>
            </a:r>
            <a:r>
              <a:rPr lang="tr-TR" sz="3200" dirty="0" smtClean="0"/>
              <a:t>: yanılmak</a:t>
            </a:r>
          </a:p>
          <a:p>
            <a:pPr algn="l" rtl="0"/>
            <a:r>
              <a:rPr lang="ar-SA" sz="3200" dirty="0" smtClean="0"/>
              <a:t>قوکشو</a:t>
            </a:r>
            <a:r>
              <a:rPr lang="tr-TR" sz="3200" dirty="0" smtClean="0"/>
              <a:t>: konuşu</a:t>
            </a:r>
          </a:p>
          <a:p>
            <a:pPr algn="l" rtl="0"/>
            <a:r>
              <a:rPr lang="ar-SA" sz="3200" dirty="0" smtClean="0"/>
              <a:t>کلك</a:t>
            </a:r>
            <a:r>
              <a:rPr lang="tr-TR" sz="3200" dirty="0" smtClean="0"/>
              <a:t>: gelin</a:t>
            </a:r>
          </a:p>
          <a:p>
            <a:pPr algn="l" rtl="0"/>
            <a:r>
              <a:rPr lang="ar-SA" sz="3200" dirty="0" smtClean="0"/>
              <a:t>اكلمق</a:t>
            </a:r>
            <a:r>
              <a:rPr lang="tr-TR" sz="3200" dirty="0" smtClean="0"/>
              <a:t>: anlamak</a:t>
            </a:r>
          </a:p>
          <a:p>
            <a:pPr algn="l" rtl="0"/>
            <a:r>
              <a:rPr lang="ar-SA" sz="3200" dirty="0" smtClean="0"/>
              <a:t>ايکلمك</a:t>
            </a:r>
            <a:r>
              <a:rPr lang="tr-TR" sz="3200" dirty="0" smtClean="0"/>
              <a:t>: inlemek</a:t>
            </a:r>
          </a:p>
          <a:p>
            <a:pPr algn="l" rtl="0"/>
            <a:r>
              <a:rPr lang="ar-SA" sz="3200" dirty="0" smtClean="0"/>
              <a:t>يكى</a:t>
            </a:r>
            <a:r>
              <a:rPr lang="tr-TR" sz="3200" dirty="0" smtClean="0"/>
              <a:t>: yeni</a:t>
            </a:r>
          </a:p>
          <a:p>
            <a:pPr algn="l" rtl="0"/>
            <a:endParaRPr lang="tr-TR" sz="3200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23858" y="2037621"/>
            <a:ext cx="38542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endParaRPr lang="tr-TR" sz="3200" dirty="0" smtClean="0"/>
          </a:p>
          <a:p>
            <a:pPr algn="l" rtl="0"/>
            <a:r>
              <a:rPr lang="ar-SA" sz="3200" dirty="0" smtClean="0"/>
              <a:t>آكا</a:t>
            </a:r>
            <a:r>
              <a:rPr lang="tr-TR" sz="3200" dirty="0" smtClean="0"/>
              <a:t>: ana</a:t>
            </a:r>
          </a:p>
          <a:p>
            <a:pPr algn="l" rtl="0"/>
            <a:r>
              <a:rPr lang="ar-SA" sz="3200" dirty="0" smtClean="0"/>
              <a:t>بيك</a:t>
            </a:r>
            <a:r>
              <a:rPr lang="tr-TR" sz="3200" dirty="0" smtClean="0"/>
              <a:t>: bin</a:t>
            </a:r>
          </a:p>
          <a:p>
            <a:pPr algn="l" rtl="0"/>
            <a:r>
              <a:rPr lang="ar-SA" sz="3200" dirty="0" smtClean="0"/>
              <a:t>اوك</a:t>
            </a:r>
            <a:r>
              <a:rPr lang="tr-TR" sz="3200" dirty="0" smtClean="0"/>
              <a:t>: ön</a:t>
            </a:r>
          </a:p>
          <a:p>
            <a:pPr algn="l" rtl="0"/>
            <a:r>
              <a:rPr lang="ar-SA" sz="3200" dirty="0" smtClean="0"/>
              <a:t>دکز</a:t>
            </a:r>
            <a:r>
              <a:rPr lang="tr-TR" sz="3200" dirty="0" smtClean="0"/>
              <a:t>: deniz</a:t>
            </a:r>
          </a:p>
          <a:p>
            <a:pPr algn="l" rtl="0"/>
            <a:r>
              <a:rPr lang="ar-SA" sz="3200" dirty="0" smtClean="0"/>
              <a:t>کورك</a:t>
            </a:r>
            <a:r>
              <a:rPr lang="tr-TR" sz="3200" dirty="0" smtClean="0"/>
              <a:t>: görün</a:t>
            </a:r>
          </a:p>
        </p:txBody>
      </p:sp>
    </p:spTree>
    <p:extLst>
      <p:ext uri="{BB962C8B-B14F-4D97-AF65-F5344CB8AC3E}">
        <p14:creationId xmlns:p14="http://schemas.microsoft.com/office/powerpoint/2010/main" val="334129865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03" y="1298958"/>
            <a:ext cx="84249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3200" b="1" dirty="0" smtClean="0">
                <a:solidFill>
                  <a:srgbClr val="FF0000"/>
                </a:solidFill>
              </a:rPr>
              <a:t>DİKKAT!!!</a:t>
            </a:r>
          </a:p>
          <a:p>
            <a:pPr algn="l" rtl="0"/>
            <a:endParaRPr lang="tr-TR" sz="3200" dirty="0"/>
          </a:p>
          <a:p>
            <a:pPr algn="l" rtl="0"/>
            <a:r>
              <a:rPr lang="tr-TR" sz="3200" dirty="0"/>
              <a:t>Bu harflerin dönem içinde </a:t>
            </a:r>
            <a:r>
              <a:rPr lang="ar-SA" sz="3200" dirty="0"/>
              <a:t>ن </a:t>
            </a:r>
            <a:r>
              <a:rPr lang="tr-TR" sz="3200" dirty="0" smtClean="0"/>
              <a:t> harfiyle </a:t>
            </a:r>
            <a:r>
              <a:rPr lang="tr-TR" sz="3200" dirty="0"/>
              <a:t>yazıldıkları da görülmektedir. Bugün yalnızca </a:t>
            </a:r>
            <a:r>
              <a:rPr lang="tr-TR" sz="3200" dirty="0" smtClean="0"/>
              <a:t>bazı yöre </a:t>
            </a:r>
            <a:r>
              <a:rPr lang="tr-TR" sz="3200" dirty="0"/>
              <a:t>ağızlarında </a:t>
            </a:r>
            <a:r>
              <a:rPr lang="tr-TR" sz="3200" dirty="0" smtClean="0"/>
              <a:t>yaşamaktadır.</a:t>
            </a:r>
          </a:p>
        </p:txBody>
      </p:sp>
    </p:spTree>
    <p:extLst>
      <p:ext uri="{BB962C8B-B14F-4D97-AF65-F5344CB8AC3E}">
        <p14:creationId xmlns:p14="http://schemas.microsoft.com/office/powerpoint/2010/main" val="99873470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1556793"/>
            <a:ext cx="84963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3200" dirty="0"/>
              <a:t>Türkçede kalın (çukur) ve ince (düz) olmak üzere iki ayrı le(l) sesi vardır. </a:t>
            </a:r>
            <a:r>
              <a:rPr lang="tr-TR" sz="3200" b="1" dirty="0"/>
              <a:t>Kalmak </a:t>
            </a:r>
            <a:r>
              <a:rPr lang="tr-TR" sz="3200" dirty="0"/>
              <a:t>kelimesindeki “l” kalın, </a:t>
            </a:r>
            <a:r>
              <a:rPr lang="tr-TR" sz="3200" b="1" dirty="0"/>
              <a:t>dilmek </a:t>
            </a:r>
            <a:r>
              <a:rPr lang="tr-TR" sz="3200" dirty="0"/>
              <a:t>kelimesindeki incedir. Bugünkü alfabede bu farkı gösteren işaret yoktur</a:t>
            </a:r>
            <a:r>
              <a:rPr lang="tr-TR" sz="3200" dirty="0" smtClean="0"/>
              <a:t>.</a:t>
            </a:r>
          </a:p>
          <a:p>
            <a:pPr algn="l" rtl="0"/>
            <a:endParaRPr lang="tr-TR" sz="3200" dirty="0"/>
          </a:p>
          <a:p>
            <a:pPr algn="l" rtl="0"/>
            <a:r>
              <a:rPr lang="tr-TR" sz="3200" dirty="0"/>
              <a:t>Osmanlı Türkçesi alfabesinde yer aldığı halde Türkçe kelimelerin yazılışında kullanılmayan harfler vardır.</a:t>
            </a:r>
            <a:endParaRPr lang="tr-TR" sz="30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50477" y="332656"/>
            <a:ext cx="6357982" cy="84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L HARFİNİN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420425652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3528" y="980728"/>
            <a:ext cx="860136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3200" dirty="0"/>
              <a:t>Bunlar: </a:t>
            </a:r>
            <a:r>
              <a:rPr lang="ar-SA" sz="3200" dirty="0"/>
              <a:t>ث </a:t>
            </a:r>
            <a:r>
              <a:rPr lang="tr-TR" sz="3200" dirty="0" smtClean="0"/>
              <a:t> peltek </a:t>
            </a:r>
            <a:r>
              <a:rPr lang="tr-TR" sz="3200" dirty="0"/>
              <a:t>se, </a:t>
            </a:r>
            <a:r>
              <a:rPr lang="ar-SA" sz="3200" dirty="0" smtClean="0"/>
              <a:t>ح </a:t>
            </a:r>
            <a:r>
              <a:rPr lang="tr-TR" sz="3200" dirty="0" smtClean="0"/>
              <a:t> ha</a:t>
            </a:r>
            <a:r>
              <a:rPr lang="tr-TR" sz="3200" dirty="0"/>
              <a:t>, </a:t>
            </a:r>
            <a:r>
              <a:rPr lang="ar-SA" sz="3200" dirty="0"/>
              <a:t>خ </a:t>
            </a:r>
            <a:r>
              <a:rPr lang="tr-TR" sz="3200" dirty="0" smtClean="0"/>
              <a:t> </a:t>
            </a:r>
            <a:r>
              <a:rPr lang="tr-TR" sz="3200" dirty="0" err="1" smtClean="0"/>
              <a:t>hı</a:t>
            </a:r>
            <a:r>
              <a:rPr lang="tr-TR" sz="3200" dirty="0"/>
              <a:t>, </a:t>
            </a:r>
            <a:r>
              <a:rPr lang="ar-SA" sz="3200" dirty="0"/>
              <a:t>ذ </a:t>
            </a:r>
            <a:r>
              <a:rPr lang="tr-TR" sz="3200" dirty="0" smtClean="0"/>
              <a:t> peltek </a:t>
            </a:r>
            <a:r>
              <a:rPr lang="tr-TR" sz="3200" dirty="0"/>
              <a:t>z (</a:t>
            </a:r>
            <a:r>
              <a:rPr lang="tr-TR" sz="3200" dirty="0" err="1"/>
              <a:t>zel</a:t>
            </a:r>
            <a:r>
              <a:rPr lang="tr-TR" sz="3200" dirty="0"/>
              <a:t>), </a:t>
            </a:r>
            <a:r>
              <a:rPr lang="ar-SA" sz="3200" dirty="0"/>
              <a:t>ز </a:t>
            </a:r>
            <a:r>
              <a:rPr lang="tr-TR" sz="3200" dirty="0" smtClean="0"/>
              <a:t> ze</a:t>
            </a:r>
            <a:r>
              <a:rPr lang="tr-TR" sz="3200" dirty="0"/>
              <a:t>, </a:t>
            </a:r>
            <a:r>
              <a:rPr lang="ar-SA" sz="3200" dirty="0"/>
              <a:t>ژ </a:t>
            </a:r>
            <a:r>
              <a:rPr lang="tr-TR" sz="3200" dirty="0" smtClean="0"/>
              <a:t> je </a:t>
            </a:r>
            <a:r>
              <a:rPr lang="tr-TR" sz="3200" dirty="0"/>
              <a:t>, </a:t>
            </a:r>
            <a:r>
              <a:rPr lang="ar-SA" sz="3200" b="1" dirty="0"/>
              <a:t>ص </a:t>
            </a:r>
            <a:r>
              <a:rPr lang="tr-TR" sz="3200" b="1" dirty="0" smtClean="0"/>
              <a:t> </a:t>
            </a:r>
            <a:r>
              <a:rPr lang="tr-TR" sz="3200" dirty="0" err="1" smtClean="0"/>
              <a:t>sad</a:t>
            </a:r>
            <a:r>
              <a:rPr lang="tr-TR" sz="3200" dirty="0"/>
              <a:t>, </a:t>
            </a:r>
            <a:r>
              <a:rPr lang="ar-SA" sz="3200" dirty="0"/>
              <a:t>ض </a:t>
            </a:r>
            <a:r>
              <a:rPr lang="tr-TR" sz="3200" dirty="0" smtClean="0"/>
              <a:t> </a:t>
            </a:r>
            <a:r>
              <a:rPr lang="tr-TR" sz="3200" dirty="0" err="1" smtClean="0"/>
              <a:t>dad</a:t>
            </a:r>
            <a:r>
              <a:rPr lang="tr-TR" sz="3200" dirty="0"/>
              <a:t>, </a:t>
            </a:r>
            <a:r>
              <a:rPr lang="ar-SA" sz="3200" dirty="0"/>
              <a:t>ط </a:t>
            </a:r>
            <a:r>
              <a:rPr lang="tr-TR" sz="3200" dirty="0" smtClean="0"/>
              <a:t> </a:t>
            </a:r>
            <a:r>
              <a:rPr lang="tr-TR" sz="3200" dirty="0" err="1" smtClean="0"/>
              <a:t>tı</a:t>
            </a:r>
            <a:r>
              <a:rPr lang="tr-TR" sz="3200" dirty="0"/>
              <a:t>, </a:t>
            </a:r>
            <a:r>
              <a:rPr lang="ar-SA" sz="3200" dirty="0"/>
              <a:t>ظ </a:t>
            </a:r>
            <a:r>
              <a:rPr lang="tr-TR" sz="3200" dirty="0" smtClean="0"/>
              <a:t> </a:t>
            </a:r>
            <a:r>
              <a:rPr lang="tr-TR" sz="3200" dirty="0" err="1" smtClean="0"/>
              <a:t>zı</a:t>
            </a:r>
            <a:r>
              <a:rPr lang="tr-TR" sz="3200" dirty="0"/>
              <a:t>,</a:t>
            </a:r>
          </a:p>
          <a:p>
            <a:pPr algn="l" rtl="0"/>
            <a:r>
              <a:rPr lang="ar-SA" sz="3200" dirty="0" smtClean="0"/>
              <a:t>ع </a:t>
            </a:r>
            <a:r>
              <a:rPr lang="tr-TR" sz="3200" dirty="0" smtClean="0"/>
              <a:t> ayın</a:t>
            </a:r>
            <a:r>
              <a:rPr lang="tr-TR" sz="3200" dirty="0"/>
              <a:t>, </a:t>
            </a:r>
            <a:r>
              <a:rPr lang="ar-SA" sz="3200" dirty="0"/>
              <a:t>غ </a:t>
            </a:r>
            <a:r>
              <a:rPr lang="tr-TR" sz="3200" dirty="0" smtClean="0"/>
              <a:t> </a:t>
            </a:r>
            <a:r>
              <a:rPr lang="tr-TR" sz="3200" dirty="0" err="1" smtClean="0"/>
              <a:t>gayın</a:t>
            </a:r>
            <a:r>
              <a:rPr lang="tr-TR" sz="3200" dirty="0" smtClean="0"/>
              <a:t> </a:t>
            </a:r>
            <a:r>
              <a:rPr lang="tr-TR" sz="3200" dirty="0"/>
              <a:t>harfleridir. Bunlardan </a:t>
            </a:r>
            <a:r>
              <a:rPr lang="ar-SA" sz="3200" dirty="0"/>
              <a:t>ث </a:t>
            </a:r>
            <a:r>
              <a:rPr lang="tr-TR" sz="3200" dirty="0" smtClean="0"/>
              <a:t> peltek </a:t>
            </a:r>
            <a:r>
              <a:rPr lang="tr-TR" sz="3200" dirty="0"/>
              <a:t>se, </a:t>
            </a:r>
            <a:r>
              <a:rPr lang="ar-SA" sz="3200" dirty="0"/>
              <a:t>ح </a:t>
            </a:r>
            <a:r>
              <a:rPr lang="tr-TR" sz="3200" dirty="0" smtClean="0"/>
              <a:t> ha</a:t>
            </a:r>
            <a:r>
              <a:rPr lang="tr-TR" sz="3200" dirty="0"/>
              <a:t>, </a:t>
            </a:r>
            <a:r>
              <a:rPr lang="ar-SA" sz="3200" dirty="0"/>
              <a:t>ذ </a:t>
            </a:r>
            <a:r>
              <a:rPr lang="tr-TR" sz="3200" dirty="0" smtClean="0"/>
              <a:t> </a:t>
            </a:r>
            <a:r>
              <a:rPr lang="tr-TR" sz="3200" dirty="0" err="1" smtClean="0"/>
              <a:t>zel</a:t>
            </a:r>
            <a:r>
              <a:rPr lang="tr-TR" sz="3200" dirty="0"/>
              <a:t>, </a:t>
            </a:r>
            <a:r>
              <a:rPr lang="ar-SA" sz="3200" dirty="0"/>
              <a:t>ض </a:t>
            </a:r>
            <a:r>
              <a:rPr lang="tr-TR" sz="3200" dirty="0" smtClean="0"/>
              <a:t> </a:t>
            </a:r>
            <a:r>
              <a:rPr lang="tr-TR" sz="3200" dirty="0" err="1" smtClean="0"/>
              <a:t>dad</a:t>
            </a:r>
            <a:r>
              <a:rPr lang="tr-TR" sz="3200" dirty="0"/>
              <a:t>, </a:t>
            </a:r>
            <a:r>
              <a:rPr lang="tr-TR" sz="3200" dirty="0" smtClean="0"/>
              <a:t> </a:t>
            </a:r>
            <a:r>
              <a:rPr lang="ar-SA" sz="3200" dirty="0" smtClean="0"/>
              <a:t>ع </a:t>
            </a:r>
            <a:r>
              <a:rPr lang="tr-TR" sz="3200" dirty="0"/>
              <a:t>ayın harfleri</a:t>
            </a:r>
          </a:p>
          <a:p>
            <a:pPr algn="l" rtl="0"/>
            <a:r>
              <a:rPr lang="tr-TR" sz="3200" dirty="0"/>
              <a:t>yalnızca Arapça kelimelerde ve kimi Farsça kelimelerde bulunur</a:t>
            </a:r>
            <a:r>
              <a:rPr lang="tr-TR" sz="3200" dirty="0" smtClean="0"/>
              <a:t>.</a:t>
            </a:r>
          </a:p>
          <a:p>
            <a:pPr algn="l" rtl="0"/>
            <a:endParaRPr lang="tr-TR" sz="3200" dirty="0"/>
          </a:p>
          <a:p>
            <a:pPr algn="l" rtl="0"/>
            <a:r>
              <a:rPr lang="ar-SA" sz="3200" dirty="0"/>
              <a:t>خ </a:t>
            </a:r>
            <a:r>
              <a:rPr lang="tr-TR" sz="3200" dirty="0" smtClean="0"/>
              <a:t> </a:t>
            </a:r>
            <a:r>
              <a:rPr lang="tr-TR" sz="3200" dirty="0" err="1" smtClean="0"/>
              <a:t>hı</a:t>
            </a:r>
            <a:r>
              <a:rPr lang="tr-TR" sz="3200" dirty="0" smtClean="0"/>
              <a:t> </a:t>
            </a:r>
            <a:r>
              <a:rPr lang="tr-TR" sz="3200" dirty="0"/>
              <a:t>Arapça bir harf olup Türkçe kelimelerde bulunmaz. Ancak bazı A</a:t>
            </a:r>
            <a:r>
              <a:rPr lang="tr-TR" sz="3200" dirty="0" smtClean="0"/>
              <a:t>nadolu </a:t>
            </a:r>
            <a:r>
              <a:rPr lang="tr-TR" sz="3200" dirty="0"/>
              <a:t>ağızlarında ve kimi Farsça kelimelerde bulunur.</a:t>
            </a:r>
            <a:endParaRPr lang="en-US" sz="32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376211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85497" y="620688"/>
            <a:ext cx="860136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2800" dirty="0" smtClean="0"/>
              <a:t> </a:t>
            </a:r>
            <a:r>
              <a:rPr lang="ar-SA" sz="2800" dirty="0" smtClean="0"/>
              <a:t>ذ</a:t>
            </a:r>
            <a:r>
              <a:rPr lang="tr-TR" sz="2800" dirty="0" smtClean="0"/>
              <a:t> </a:t>
            </a:r>
            <a:r>
              <a:rPr lang="tr-TR" sz="2800" dirty="0" err="1" smtClean="0"/>
              <a:t>zel</a:t>
            </a:r>
            <a:r>
              <a:rPr lang="tr-TR" sz="2800" dirty="0" smtClean="0"/>
              <a:t> </a:t>
            </a:r>
            <a:r>
              <a:rPr lang="tr-TR" sz="2800" dirty="0" err="1"/>
              <a:t>Arapça’dır</a:t>
            </a:r>
            <a:r>
              <a:rPr lang="tr-TR" sz="2800" dirty="0"/>
              <a:t> ancak kimi Farsça kelimelerde de görülür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/>
          </a:p>
          <a:p>
            <a:pPr algn="l" rtl="0"/>
            <a:r>
              <a:rPr lang="ar-SA" sz="2800" dirty="0"/>
              <a:t>ژ </a:t>
            </a:r>
            <a:r>
              <a:rPr lang="tr-TR" sz="2800" dirty="0" smtClean="0"/>
              <a:t> je </a:t>
            </a:r>
            <a:r>
              <a:rPr lang="tr-TR" sz="2800" dirty="0" err="1"/>
              <a:t>Farçadan</a:t>
            </a:r>
            <a:r>
              <a:rPr lang="tr-TR" sz="2800" dirty="0"/>
              <a:t> Osmanlıcaya geçmiştir.</a:t>
            </a:r>
          </a:p>
          <a:p>
            <a:pPr algn="l" rtl="0"/>
            <a:r>
              <a:rPr lang="ar-SA" sz="2800" b="1" dirty="0"/>
              <a:t>ص </a:t>
            </a:r>
            <a:r>
              <a:rPr lang="tr-TR" sz="2800" b="1" dirty="0" smtClean="0"/>
              <a:t> </a:t>
            </a:r>
            <a:r>
              <a:rPr lang="tr-TR" sz="2800" dirty="0" err="1" smtClean="0"/>
              <a:t>sad</a:t>
            </a:r>
            <a:r>
              <a:rPr lang="tr-TR" sz="2800" dirty="0"/>
              <a:t>, </a:t>
            </a:r>
            <a:r>
              <a:rPr lang="ar-SA" sz="2800" dirty="0"/>
              <a:t>ط </a:t>
            </a:r>
            <a:r>
              <a:rPr lang="tr-TR" sz="2800" dirty="0" smtClean="0"/>
              <a:t> </a:t>
            </a:r>
            <a:r>
              <a:rPr lang="tr-TR" sz="2800" dirty="0" err="1" smtClean="0"/>
              <a:t>tı</a:t>
            </a:r>
            <a:r>
              <a:rPr lang="tr-TR" sz="2800" dirty="0"/>
              <a:t>, </a:t>
            </a:r>
            <a:r>
              <a:rPr lang="ar-SA" sz="2800" dirty="0" smtClean="0"/>
              <a:t>ظ </a:t>
            </a:r>
            <a:r>
              <a:rPr lang="tr-TR" sz="2800" dirty="0" smtClean="0"/>
              <a:t> </a:t>
            </a:r>
            <a:r>
              <a:rPr lang="tr-TR" sz="2800" dirty="0" err="1" smtClean="0"/>
              <a:t>zı</a:t>
            </a:r>
            <a:r>
              <a:rPr lang="tr-TR" sz="2800" dirty="0"/>
              <a:t>, </a:t>
            </a:r>
            <a:r>
              <a:rPr lang="ar-SA" sz="2800" dirty="0"/>
              <a:t>ع </a:t>
            </a:r>
            <a:r>
              <a:rPr lang="tr-TR" sz="2800" dirty="0" smtClean="0"/>
              <a:t> ayın</a:t>
            </a:r>
            <a:r>
              <a:rPr lang="tr-TR" sz="2800" dirty="0"/>
              <a:t>, </a:t>
            </a:r>
            <a:r>
              <a:rPr lang="ar-SA" sz="2800" dirty="0"/>
              <a:t>غ </a:t>
            </a:r>
            <a:r>
              <a:rPr lang="tr-TR" sz="2800" dirty="0" smtClean="0"/>
              <a:t> </a:t>
            </a:r>
            <a:r>
              <a:rPr lang="tr-TR" sz="2800" dirty="0" err="1" smtClean="0"/>
              <a:t>gayın</a:t>
            </a:r>
            <a:r>
              <a:rPr lang="tr-TR" sz="2800" dirty="0" smtClean="0"/>
              <a:t> </a:t>
            </a:r>
            <a:r>
              <a:rPr lang="tr-TR" sz="2800" dirty="0"/>
              <a:t>harfleri bazı Türkçe kalın sıradan kelimelerde kullanılır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b="1" dirty="0">
              <a:solidFill>
                <a:srgbClr val="FF0000"/>
              </a:solidFill>
              <a:latin typeface="+mj-lt"/>
            </a:endParaRPr>
          </a:p>
          <a:p>
            <a:pPr algn="l" rtl="0"/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ÖRNEKLER</a:t>
            </a:r>
          </a:p>
          <a:p>
            <a:pPr algn="l" rtl="0"/>
            <a:r>
              <a:rPr lang="ar-SA" sz="2800" dirty="0" smtClean="0"/>
              <a:t>آغا</a:t>
            </a:r>
            <a:r>
              <a:rPr lang="tr-TR" sz="2800" dirty="0" smtClean="0"/>
              <a:t>: ağa</a:t>
            </a:r>
          </a:p>
          <a:p>
            <a:pPr algn="l" rtl="0"/>
            <a:r>
              <a:rPr lang="ar-SA" sz="2800" dirty="0" smtClean="0"/>
              <a:t>قاصا</a:t>
            </a:r>
            <a:r>
              <a:rPr lang="tr-TR" sz="2800" dirty="0" smtClean="0"/>
              <a:t>: kasa</a:t>
            </a:r>
          </a:p>
          <a:p>
            <a:pPr algn="l" rtl="0"/>
            <a:r>
              <a:rPr lang="ar-SA" sz="2800" dirty="0" smtClean="0"/>
              <a:t>آدا</a:t>
            </a:r>
            <a:r>
              <a:rPr lang="tr-TR" sz="2800" dirty="0" smtClean="0"/>
              <a:t>: ada</a:t>
            </a:r>
          </a:p>
          <a:p>
            <a:pPr algn="l" rtl="0"/>
            <a:r>
              <a:rPr lang="ar-SA" sz="2800" dirty="0" smtClean="0"/>
              <a:t>چابا</a:t>
            </a:r>
            <a:r>
              <a:rPr lang="tr-TR" sz="2800" dirty="0" smtClean="0"/>
              <a:t>: çaba</a:t>
            </a:r>
          </a:p>
          <a:p>
            <a:pPr algn="l" rtl="0"/>
            <a:r>
              <a:rPr lang="ar-SA" sz="2800" dirty="0" smtClean="0"/>
              <a:t>ياقا</a:t>
            </a:r>
            <a:r>
              <a:rPr lang="tr-TR" sz="2800" dirty="0" smtClean="0"/>
              <a:t>: yaka</a:t>
            </a:r>
            <a:endParaRPr lang="en-US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286766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1402905"/>
            <a:ext cx="84963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/>
              <a:t>Türkçe, ünlü ses bakımından zengin bir dildir. Toplam 8 ünlü vardır. Buna karşılık Arapçada üç ünlü </a:t>
            </a:r>
            <a:r>
              <a:rPr lang="tr-TR" sz="2800" b="1" dirty="0">
                <a:solidFill>
                  <a:srgbClr val="FF0000"/>
                </a:solidFill>
              </a:rPr>
              <a:t>‘‘a</a:t>
            </a:r>
            <a:r>
              <a:rPr lang="tr-TR" sz="2800" b="1" dirty="0" smtClean="0">
                <a:solidFill>
                  <a:srgbClr val="FF0000"/>
                </a:solidFill>
              </a:rPr>
              <a:t>, i , u</a:t>
            </a:r>
            <a:r>
              <a:rPr lang="tr-TR" sz="2800" b="1" dirty="0">
                <a:solidFill>
                  <a:srgbClr val="FF0000"/>
                </a:solidFill>
              </a:rPr>
              <a:t>’’ </a:t>
            </a:r>
            <a:r>
              <a:rPr lang="tr-TR" sz="2800" dirty="0"/>
              <a:t>ve bunların uzunları ‘‘</a:t>
            </a:r>
            <a:r>
              <a:rPr lang="tr-TR" sz="2800" dirty="0" err="1"/>
              <a:t>â,î,û</a:t>
            </a:r>
            <a:r>
              <a:rPr lang="tr-TR" sz="2800" dirty="0"/>
              <a:t>’’ vardır. Bunların kısa olanları </a:t>
            </a:r>
            <a:r>
              <a:rPr lang="tr-TR" sz="2800" dirty="0" smtClean="0"/>
              <a:t>yazılmaz, uzun </a:t>
            </a:r>
            <a:r>
              <a:rPr lang="tr-TR" sz="2800" dirty="0"/>
              <a:t>olanları ise </a:t>
            </a:r>
            <a:r>
              <a:rPr lang="ar-SA" sz="2800" b="1" dirty="0">
                <a:solidFill>
                  <a:srgbClr val="FF0000"/>
                </a:solidFill>
              </a:rPr>
              <a:t>ا ى ,ە, و</a:t>
            </a:r>
            <a:r>
              <a:rPr lang="ar-SA" sz="2800" b="1" dirty="0"/>
              <a:t>, </a:t>
            </a:r>
            <a:r>
              <a:rPr lang="tr-TR" sz="2800" b="1" dirty="0" smtClean="0"/>
              <a:t> </a:t>
            </a:r>
            <a:r>
              <a:rPr lang="tr-TR" sz="2800" dirty="0" smtClean="0"/>
              <a:t>harflerinden </a:t>
            </a:r>
            <a:r>
              <a:rPr lang="tr-TR" sz="2800" dirty="0"/>
              <a:t>biri ile gösterilir. Türkçenin ünlülerini de göstermek için bu harflerden yararlanırız. Bunlardan </a:t>
            </a:r>
            <a:r>
              <a:rPr lang="ar-SA" sz="2800" b="1" dirty="0">
                <a:solidFill>
                  <a:srgbClr val="FF0066"/>
                </a:solidFill>
              </a:rPr>
              <a:t>ا </a:t>
            </a:r>
            <a:r>
              <a:rPr lang="tr-TR" sz="2800" b="1" dirty="0" smtClean="0">
                <a:solidFill>
                  <a:srgbClr val="FF0066"/>
                </a:solidFill>
              </a:rPr>
              <a:t> ve </a:t>
            </a:r>
            <a:r>
              <a:rPr lang="ar-SA" sz="2800" b="1" dirty="0" smtClean="0">
                <a:solidFill>
                  <a:srgbClr val="FF0066"/>
                </a:solidFill>
              </a:rPr>
              <a:t>ە </a:t>
            </a:r>
            <a:r>
              <a:rPr lang="tr-TR" sz="2800" b="1" dirty="0" smtClean="0">
                <a:solidFill>
                  <a:srgbClr val="FF0066"/>
                </a:solidFill>
              </a:rPr>
              <a:t> a</a:t>
            </a:r>
            <a:r>
              <a:rPr lang="tr-TR" sz="2800" b="1" dirty="0">
                <a:solidFill>
                  <a:srgbClr val="FF0066"/>
                </a:solidFill>
              </a:rPr>
              <a:t>, e ünlülerini, </a:t>
            </a:r>
            <a:r>
              <a:rPr lang="ar-SA" sz="2800" b="1" dirty="0">
                <a:solidFill>
                  <a:srgbClr val="FF0066"/>
                </a:solidFill>
              </a:rPr>
              <a:t>ى </a:t>
            </a:r>
            <a:r>
              <a:rPr lang="tr-TR" sz="2800" b="1" dirty="0" smtClean="0">
                <a:solidFill>
                  <a:srgbClr val="FF0066"/>
                </a:solidFill>
              </a:rPr>
              <a:t> ı</a:t>
            </a:r>
            <a:r>
              <a:rPr lang="tr-TR" sz="2800" b="1" dirty="0">
                <a:solidFill>
                  <a:srgbClr val="FF0066"/>
                </a:solidFill>
              </a:rPr>
              <a:t>, i ünlülerini, </a:t>
            </a:r>
            <a:r>
              <a:rPr lang="ar-SA" sz="2800" b="1" dirty="0" smtClean="0">
                <a:solidFill>
                  <a:srgbClr val="FF0066"/>
                </a:solidFill>
              </a:rPr>
              <a:t>و</a:t>
            </a:r>
            <a:r>
              <a:rPr lang="tr-TR" sz="2800" b="1" dirty="0" smtClean="0">
                <a:solidFill>
                  <a:srgbClr val="FF0066"/>
                </a:solidFill>
              </a:rPr>
              <a:t> </a:t>
            </a:r>
            <a:r>
              <a:rPr lang="tr-TR" sz="2800" b="1" dirty="0" err="1" smtClean="0">
                <a:solidFill>
                  <a:srgbClr val="FF0066"/>
                </a:solidFill>
              </a:rPr>
              <a:t>o,ö,u,ü</a:t>
            </a:r>
            <a:r>
              <a:rPr lang="tr-TR" sz="2800" b="1" dirty="0" smtClean="0">
                <a:solidFill>
                  <a:srgbClr val="FF0066"/>
                </a:solidFill>
              </a:rPr>
              <a:t> </a:t>
            </a:r>
            <a:r>
              <a:rPr lang="tr-TR" sz="2800" dirty="0"/>
              <a:t>ünlülerini göstermek için kullanılır. Görüldüğü üzere Türkçe’nin ünlülerini karşılamakta Arap alfabesi yetersizdir.</a:t>
            </a:r>
          </a:p>
          <a:p>
            <a:pPr algn="l" rtl="0"/>
            <a:r>
              <a:rPr lang="tr-TR" sz="2800" dirty="0"/>
              <a:t>Türkçe ünlülerin yazılışını ayrı ayrı ele alalım:</a:t>
            </a:r>
            <a:endParaRPr lang="tr-TR" sz="28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1218" y="703494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TÜRKÇE ÜNLÜLERİN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392018523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42059" y="1402523"/>
            <a:ext cx="84963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 smtClean="0"/>
              <a:t>Türkçe </a:t>
            </a:r>
            <a:r>
              <a:rPr lang="tr-TR" sz="2800" dirty="0"/>
              <a:t>kelimelerde ‘‘a’’ </a:t>
            </a:r>
            <a:r>
              <a:rPr lang="tr-TR" sz="2800" dirty="0" smtClean="0"/>
              <a:t>ünlüsü</a:t>
            </a:r>
            <a:endParaRPr lang="en-US" sz="2800" dirty="0" smtClean="0"/>
          </a:p>
          <a:p>
            <a:pPr algn="l" rtl="0"/>
            <a:endParaRPr lang="tr-TR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/>
              <a:t>Kelime başında genellikle </a:t>
            </a:r>
            <a:r>
              <a:rPr lang="tr-TR" sz="2800" dirty="0" err="1"/>
              <a:t>medli</a:t>
            </a:r>
            <a:r>
              <a:rPr lang="tr-TR" sz="2800" dirty="0"/>
              <a:t> elif </a:t>
            </a:r>
            <a:r>
              <a:rPr lang="ar-SA" sz="3600" b="1" dirty="0">
                <a:solidFill>
                  <a:srgbClr val="FF0000"/>
                </a:solidFill>
              </a:rPr>
              <a:t>آ </a:t>
            </a:r>
            <a:r>
              <a:rPr lang="en-US" sz="2800" b="1" dirty="0" smtClean="0"/>
              <a:t> </a:t>
            </a:r>
            <a:r>
              <a:rPr lang="tr-TR" sz="2800" dirty="0" smtClean="0"/>
              <a:t>ile </a:t>
            </a:r>
            <a:r>
              <a:rPr lang="tr-TR" sz="2800" dirty="0"/>
              <a:t>gösterilir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b="1" dirty="0">
              <a:solidFill>
                <a:srgbClr val="0000FF"/>
              </a:solidFill>
              <a:latin typeface="+mj-lt"/>
              <a:cs typeface="Arial" pitchFamily="34" charset="0"/>
            </a:endParaRP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صقى</a:t>
            </a:r>
            <a:r>
              <a:rPr lang="en-US" sz="2800" b="1" dirty="0" smtClean="0">
                <a:solidFill>
                  <a:srgbClr val="0000FF"/>
                </a:solidFill>
              </a:rPr>
              <a:t> : </a:t>
            </a:r>
            <a:r>
              <a:rPr lang="tr-TR" sz="2800" b="1" dirty="0" smtClean="0">
                <a:solidFill>
                  <a:srgbClr val="0000FF"/>
                </a:solidFill>
              </a:rPr>
              <a:t>askı</a:t>
            </a: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ت</a:t>
            </a:r>
            <a:r>
              <a:rPr lang="tr-TR" sz="2800" b="1" dirty="0" smtClean="0">
                <a:solidFill>
                  <a:srgbClr val="0000FF"/>
                </a:solidFill>
              </a:rPr>
              <a:t>: at</a:t>
            </a: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ش</a:t>
            </a:r>
            <a:r>
              <a:rPr lang="en-US" sz="2800" b="1" dirty="0" smtClean="0">
                <a:solidFill>
                  <a:srgbClr val="0000FF"/>
                </a:solidFill>
              </a:rPr>
              <a:t>: a</a:t>
            </a:r>
            <a:r>
              <a:rPr lang="tr-TR" sz="2800" b="1" dirty="0" smtClean="0">
                <a:solidFill>
                  <a:srgbClr val="0000FF"/>
                </a:solidFill>
              </a:rPr>
              <a:t>ş</a:t>
            </a: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ز</a:t>
            </a:r>
            <a:r>
              <a:rPr lang="en-US" sz="2800" b="1" dirty="0" smtClean="0">
                <a:solidFill>
                  <a:srgbClr val="0000FF"/>
                </a:solidFill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</a:rPr>
              <a:t>az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د</a:t>
            </a:r>
            <a:r>
              <a:rPr lang="tr-TR" sz="2800" b="1" dirty="0" smtClean="0">
                <a:solidFill>
                  <a:srgbClr val="0000FF"/>
                </a:solidFill>
              </a:rPr>
              <a:t>: ad</a:t>
            </a: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س</a:t>
            </a:r>
            <a:r>
              <a:rPr lang="tr-TR" sz="2800" b="1" dirty="0" smtClean="0">
                <a:solidFill>
                  <a:srgbClr val="0000FF"/>
                </a:solidFill>
              </a:rPr>
              <a:t> : as</a:t>
            </a: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ق</a:t>
            </a:r>
            <a:r>
              <a:rPr lang="tr-TR" sz="2800" b="1" dirty="0" smtClean="0">
                <a:solidFill>
                  <a:srgbClr val="0000FF"/>
                </a:solidFill>
              </a:rPr>
              <a:t>: ak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1218" y="647929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‘‘a’’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77811513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32105" y="980728"/>
            <a:ext cx="804435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Türkçe Gereklilik kipinin yazılışı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Türkçe Şimdiki zaman –makta, -mekte eklerinin yazlışı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Osmanlı Türkçesinde edatların  yazılışı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Bağlama edatları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42059" y="1833414"/>
            <a:ext cx="84963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/>
              <a:t>Kelime içinde sadece elif 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2800" dirty="0" smtClean="0"/>
              <a:t> </a:t>
            </a:r>
            <a:r>
              <a:rPr lang="tr-TR" sz="2800" dirty="0" smtClean="0"/>
              <a:t> ile </a:t>
            </a:r>
            <a:r>
              <a:rPr lang="tr-TR" sz="2800" dirty="0"/>
              <a:t>gösterilir</a:t>
            </a:r>
            <a:r>
              <a:rPr lang="tr-TR" sz="2800" dirty="0" smtClean="0"/>
              <a:t>.</a:t>
            </a:r>
            <a:endParaRPr lang="en-US" sz="2800" dirty="0" smtClean="0"/>
          </a:p>
          <a:p>
            <a:pPr algn="l" rtl="0"/>
            <a:endParaRPr lang="en-US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طاش</a:t>
            </a:r>
            <a:r>
              <a:rPr lang="ar-SY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taş</a:t>
            </a:r>
            <a:endParaRPr lang="ar-SA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طات</a:t>
            </a:r>
            <a:r>
              <a:rPr lang="tr-TR" sz="2800" b="1" dirty="0" smtClean="0">
                <a:solidFill>
                  <a:srgbClr val="0000FF"/>
                </a:solidFill>
              </a:rPr>
              <a:t> : tat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اياق</a:t>
            </a:r>
            <a:r>
              <a:rPr lang="tr-TR" sz="2800" b="1" dirty="0" smtClean="0">
                <a:solidFill>
                  <a:srgbClr val="0000FF"/>
                </a:solidFill>
              </a:rPr>
              <a:t> : ayak</a:t>
            </a:r>
            <a:endParaRPr lang="ar-SY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طاياق</a:t>
            </a:r>
            <a:r>
              <a:rPr lang="tr-TR" sz="2800" b="1" dirty="0" smtClean="0">
                <a:solidFill>
                  <a:srgbClr val="0000FF"/>
                </a:solidFill>
              </a:rPr>
              <a:t> : </a:t>
            </a:r>
            <a:r>
              <a:rPr lang="tr-TR" sz="2800" b="1" dirty="0" err="1" smtClean="0">
                <a:solidFill>
                  <a:srgbClr val="0000FF"/>
                </a:solidFill>
              </a:rPr>
              <a:t>tayak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صات</a:t>
            </a:r>
            <a:r>
              <a:rPr lang="tr-TR" sz="2800" b="1" dirty="0" smtClean="0">
                <a:solidFill>
                  <a:srgbClr val="0000FF"/>
                </a:solidFill>
              </a:rPr>
              <a:t>: sat</a:t>
            </a: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قاش</a:t>
            </a:r>
            <a:r>
              <a:rPr lang="tr-TR" sz="2800" b="1" dirty="0" smtClean="0">
                <a:solidFill>
                  <a:srgbClr val="0000FF"/>
                </a:solidFill>
              </a:rPr>
              <a:t>: kaş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واى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vay</a:t>
            </a:r>
            <a:endParaRPr lang="ar-SY" sz="2800" b="1" dirty="0" smtClean="0">
              <a:solidFill>
                <a:srgbClr val="0000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1218" y="647929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‘‘a’’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77811513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42059" y="1774559"/>
            <a:ext cx="84963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/>
              <a:t>Kelime içinde a sesi için şu hususlara dikkat etmek gerekir</a:t>
            </a:r>
            <a:r>
              <a:rPr lang="tr-TR" sz="2800" dirty="0" smtClean="0"/>
              <a:t>: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tr-TR" sz="2800" dirty="0"/>
          </a:p>
          <a:p>
            <a:pPr algn="l" rtl="0"/>
            <a:r>
              <a:rPr lang="tr-TR" sz="2800" dirty="0" smtClean="0"/>
              <a:t>* İki </a:t>
            </a:r>
            <a:r>
              <a:rPr lang="tr-TR" sz="2800" dirty="0"/>
              <a:t>hecesinde de a sesi bulunan Türkçe kelimelerin ilk </a:t>
            </a:r>
            <a:r>
              <a:rPr lang="tr-TR" sz="2800" dirty="0" smtClean="0"/>
              <a:t>hecesinde</a:t>
            </a:r>
            <a:r>
              <a:rPr lang="ar-SA" sz="2800" dirty="0" smtClean="0"/>
              <a:t>ا </a:t>
            </a:r>
            <a:r>
              <a:rPr lang="tr-TR" sz="2800" dirty="0" smtClean="0"/>
              <a:t> yazılmayabilir:</a:t>
            </a:r>
          </a:p>
          <a:p>
            <a:pPr algn="l" rtl="0"/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پتلاق</a:t>
            </a:r>
            <a:r>
              <a:rPr lang="tr-TR" sz="2800" b="1" dirty="0" smtClean="0">
                <a:solidFill>
                  <a:srgbClr val="0000FF"/>
                </a:solidFill>
              </a:rPr>
              <a:t>: patlak</a:t>
            </a: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هوا </a:t>
            </a:r>
            <a:r>
              <a:rPr lang="tr-TR" sz="2800" b="1" dirty="0" smtClean="0">
                <a:solidFill>
                  <a:srgbClr val="0000FF"/>
                </a:solidFill>
              </a:rPr>
              <a:t> : hava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1218" y="647929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‘‘a’’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101229652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46491" y="1135197"/>
            <a:ext cx="84963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/>
              <a:t>İki heceli kelimenin yalnızca birinci hecesinde a sesi varsa yazılır: </a:t>
            </a:r>
            <a:r>
              <a:rPr lang="tr-TR" sz="2800" dirty="0" smtClean="0"/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قالن</a:t>
            </a:r>
            <a:r>
              <a:rPr lang="ar-SA" sz="2800" dirty="0" smtClean="0"/>
              <a:t> </a:t>
            </a:r>
            <a:r>
              <a:rPr lang="tr-TR" sz="2800" dirty="0" smtClean="0"/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kalın,  </a:t>
            </a:r>
            <a:r>
              <a:rPr lang="ar-SY" sz="2800" b="1" dirty="0">
                <a:solidFill>
                  <a:srgbClr val="0000FF"/>
                </a:solidFill>
              </a:rPr>
              <a:t>يالن</a:t>
            </a:r>
            <a:r>
              <a:rPr lang="tr-TR" sz="2800" b="1" dirty="0">
                <a:solidFill>
                  <a:srgbClr val="0000FF"/>
                </a:solidFill>
              </a:rPr>
              <a:t>: yalın</a:t>
            </a:r>
            <a:endParaRPr lang="ar-SY" sz="2800" b="1" dirty="0"/>
          </a:p>
          <a:p>
            <a:pPr algn="l" rtl="0"/>
            <a:endParaRPr lang="tr-TR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 smtClean="0"/>
              <a:t>Kelime </a:t>
            </a:r>
            <a:r>
              <a:rPr lang="tr-TR" sz="2800" dirty="0"/>
              <a:t>sonunda elifle yazılır, kimi kelimelerin ve eklerin sonunda (</a:t>
            </a:r>
            <a:r>
              <a:rPr lang="ar-SA" sz="3600" b="1" dirty="0" smtClean="0">
                <a:solidFill>
                  <a:srgbClr val="FF0066"/>
                </a:solidFill>
              </a:rPr>
              <a:t>ه </a:t>
            </a:r>
            <a:r>
              <a:rPr lang="ar-SY" sz="3600" b="1" dirty="0" smtClean="0">
                <a:solidFill>
                  <a:srgbClr val="FF0066"/>
                </a:solidFill>
              </a:rPr>
              <a:t>ـ</a:t>
            </a:r>
            <a:r>
              <a:rPr lang="ar-SA" sz="3600" b="1" dirty="0" smtClean="0">
                <a:solidFill>
                  <a:srgbClr val="FF0066"/>
                </a:solidFill>
              </a:rPr>
              <a:t>ه </a:t>
            </a:r>
            <a:r>
              <a:rPr lang="tr-TR" sz="2800" dirty="0" smtClean="0"/>
              <a:t>  )ile yazılır.</a:t>
            </a:r>
          </a:p>
          <a:p>
            <a:pPr algn="l" rtl="0"/>
            <a:endParaRPr lang="tr-TR" sz="2800" dirty="0" smtClean="0"/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آ</a:t>
            </a:r>
            <a:r>
              <a:rPr lang="ar-SY" sz="2800" b="1" dirty="0">
                <a:solidFill>
                  <a:srgbClr val="0000FF"/>
                </a:solidFill>
              </a:rPr>
              <a:t>تا</a:t>
            </a:r>
            <a:r>
              <a:rPr lang="tr-TR" sz="2800" b="1" dirty="0">
                <a:solidFill>
                  <a:srgbClr val="0000FF"/>
                </a:solidFill>
              </a:rPr>
              <a:t>: ata</a:t>
            </a:r>
            <a:endParaRPr lang="ar-SY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آ</a:t>
            </a:r>
            <a:r>
              <a:rPr lang="ar-SY" sz="2800" b="1" dirty="0">
                <a:solidFill>
                  <a:srgbClr val="0000FF"/>
                </a:solidFill>
              </a:rPr>
              <a:t>را</a:t>
            </a:r>
            <a:r>
              <a:rPr lang="tr-TR" sz="2800" b="1" dirty="0">
                <a:solidFill>
                  <a:srgbClr val="0000FF"/>
                </a:solidFill>
              </a:rPr>
              <a:t> : ara</a:t>
            </a:r>
            <a:endParaRPr lang="ar-SY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آ</a:t>
            </a:r>
            <a:r>
              <a:rPr lang="ar-SY" sz="2800" b="1" dirty="0">
                <a:solidFill>
                  <a:srgbClr val="0000FF"/>
                </a:solidFill>
              </a:rPr>
              <a:t>غا</a:t>
            </a:r>
            <a:r>
              <a:rPr lang="tr-TR" sz="2800" b="1" dirty="0">
                <a:solidFill>
                  <a:srgbClr val="0000FF"/>
                </a:solidFill>
              </a:rPr>
              <a:t>: ağa</a:t>
            </a:r>
            <a:endParaRPr lang="ar-SY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طاشره</a:t>
            </a:r>
            <a:r>
              <a:rPr lang="tr-TR" sz="2800" b="1" dirty="0">
                <a:solidFill>
                  <a:srgbClr val="0000FF"/>
                </a:solidFill>
              </a:rPr>
              <a:t> : taşra</a:t>
            </a:r>
            <a:endParaRPr lang="ar-SA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قاراجه‌</a:t>
            </a:r>
            <a:r>
              <a:rPr lang="tr-TR" sz="2800" b="1" dirty="0" smtClean="0">
                <a:solidFill>
                  <a:srgbClr val="0000FF"/>
                </a:solidFill>
              </a:rPr>
              <a:t>: karaca</a:t>
            </a: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قاره‌</a:t>
            </a:r>
            <a:r>
              <a:rPr lang="tr-TR" sz="2800" b="1" dirty="0" smtClean="0">
                <a:solidFill>
                  <a:srgbClr val="0000FF"/>
                </a:solidFill>
              </a:rPr>
              <a:t>: kara</a:t>
            </a:r>
            <a:endParaRPr lang="tr-TR" sz="28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1218" y="345651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‘‘a’’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77993287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46491" y="1627643"/>
            <a:ext cx="8496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b="1" dirty="0" smtClean="0">
                <a:solidFill>
                  <a:srgbClr val="008000"/>
                </a:solidFill>
              </a:rPr>
              <a:t>DİKKAT!</a:t>
            </a:r>
          </a:p>
          <a:p>
            <a:pPr algn="l" rtl="0"/>
            <a:endParaRPr lang="tr-TR" sz="2800" dirty="0"/>
          </a:p>
          <a:p>
            <a:pPr algn="l" rtl="0"/>
            <a:r>
              <a:rPr lang="tr-TR" sz="2800" b="1" dirty="0"/>
              <a:t>İkiden çok heceli kelimelerde ikinci hecedeki a sesi farklı şekillerde gösterilebilir</a:t>
            </a:r>
            <a:r>
              <a:rPr lang="tr-TR" sz="2800" dirty="0" smtClean="0"/>
              <a:t>:</a:t>
            </a:r>
            <a:endParaRPr lang="ar-SA" sz="2800" dirty="0" smtClean="0"/>
          </a:p>
          <a:p>
            <a:pPr algn="l" rtl="0"/>
            <a:endParaRPr lang="tr-TR" sz="2800" dirty="0" smtClean="0"/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 آ</a:t>
            </a:r>
            <a:r>
              <a:rPr lang="ar-SY" sz="2800" b="1" dirty="0" smtClean="0">
                <a:solidFill>
                  <a:srgbClr val="0000FF"/>
                </a:solidFill>
              </a:rPr>
              <a:t>لمادم</a:t>
            </a:r>
            <a:r>
              <a:rPr lang="tr-TR" sz="2800" b="1" dirty="0" smtClean="0">
                <a:solidFill>
                  <a:srgbClr val="0000FF"/>
                </a:solidFill>
              </a:rPr>
              <a:t>: almadım</a:t>
            </a:r>
            <a:endParaRPr lang="ar-SA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لمه‌ دم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>
                <a:solidFill>
                  <a:srgbClr val="0000FF"/>
                </a:solidFill>
              </a:rPr>
              <a:t>: </a:t>
            </a:r>
            <a:r>
              <a:rPr lang="tr-TR" sz="2800" b="1" dirty="0" smtClean="0">
                <a:solidFill>
                  <a:srgbClr val="0000FF"/>
                </a:solidFill>
              </a:rPr>
              <a:t>almadım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لمدم</a:t>
            </a:r>
            <a:r>
              <a:rPr lang="tr-TR" sz="2800" b="1" dirty="0" smtClean="0">
                <a:solidFill>
                  <a:srgbClr val="0000FF"/>
                </a:solidFill>
              </a:rPr>
              <a:t>: </a:t>
            </a:r>
            <a:r>
              <a:rPr lang="tr-TR" sz="2800" b="1" dirty="0">
                <a:solidFill>
                  <a:srgbClr val="0000FF"/>
                </a:solidFill>
              </a:rPr>
              <a:t>almadım</a:t>
            </a:r>
            <a:endParaRPr lang="ar-SA" sz="2800" b="1" dirty="0">
              <a:solidFill>
                <a:srgbClr val="0000FF"/>
              </a:solidFill>
            </a:endParaRPr>
          </a:p>
          <a:p>
            <a:pPr algn="l" rtl="0"/>
            <a:endParaRPr lang="ar-SY" sz="2800" dirty="0" smtClean="0"/>
          </a:p>
          <a:p>
            <a:pPr algn="l" rtl="0"/>
            <a:endParaRPr lang="tr-TR" sz="28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5650" y="620688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‘‘a’’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202735706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35104" y="1414521"/>
            <a:ext cx="84963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 smtClean="0"/>
              <a:t>Kelime </a:t>
            </a:r>
            <a:r>
              <a:rPr lang="tr-TR" sz="2800" dirty="0"/>
              <a:t>başında </a:t>
            </a:r>
            <a:r>
              <a:rPr lang="ar-SA" sz="2800" dirty="0"/>
              <a:t>ا </a:t>
            </a:r>
            <a:r>
              <a:rPr lang="tr-TR" sz="2800" dirty="0" smtClean="0"/>
              <a:t> ile </a:t>
            </a:r>
            <a:r>
              <a:rPr lang="tr-TR" sz="2800" dirty="0"/>
              <a:t>gösterilir </a:t>
            </a:r>
            <a:r>
              <a:rPr lang="tr-TR" sz="2800" dirty="0" smtClean="0"/>
              <a:t>:</a:t>
            </a:r>
          </a:p>
          <a:p>
            <a:pPr algn="l" rtl="0"/>
            <a:endParaRPr lang="tr-TR" sz="2800" dirty="0" smtClean="0"/>
          </a:p>
          <a:p>
            <a:pPr algn="l" rtl="0"/>
            <a:r>
              <a:rPr lang="tr-TR" sz="2800" dirty="0" smtClean="0"/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ال </a:t>
            </a:r>
            <a:r>
              <a:rPr lang="tr-TR" sz="2800" b="1" dirty="0" smtClean="0">
                <a:solidFill>
                  <a:srgbClr val="0000FF"/>
                </a:solidFill>
              </a:rPr>
              <a:t> : el</a:t>
            </a:r>
            <a:r>
              <a:rPr lang="tr-TR" sz="2800" b="1" dirty="0">
                <a:solidFill>
                  <a:srgbClr val="0000FF"/>
                </a:solidFill>
              </a:rPr>
              <a:t>, </a:t>
            </a:r>
            <a:r>
              <a:rPr lang="ar-SA" sz="2800" b="1" dirty="0">
                <a:solidFill>
                  <a:srgbClr val="0000FF"/>
                </a:solidFill>
              </a:rPr>
              <a:t>ار </a:t>
            </a:r>
            <a:r>
              <a:rPr lang="tr-TR" sz="2800" b="1" dirty="0" smtClean="0">
                <a:solidFill>
                  <a:srgbClr val="0000FF"/>
                </a:solidFill>
              </a:rPr>
              <a:t> : er,</a:t>
            </a: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rgbClr val="0000FF"/>
                </a:solidFill>
              </a:rPr>
              <a:t>اك </a:t>
            </a:r>
            <a:r>
              <a:rPr lang="tr-TR" sz="2800" b="1" dirty="0" smtClean="0">
                <a:solidFill>
                  <a:srgbClr val="0000FF"/>
                </a:solidFill>
              </a:rPr>
              <a:t> : ek</a:t>
            </a:r>
            <a:r>
              <a:rPr lang="tr-TR" sz="2800" b="1" dirty="0">
                <a:solidFill>
                  <a:srgbClr val="0000FF"/>
                </a:solidFill>
              </a:rPr>
              <a:t>, </a:t>
            </a:r>
            <a:r>
              <a:rPr lang="ar-SA" sz="2800" b="1" dirty="0" smtClean="0">
                <a:solidFill>
                  <a:srgbClr val="0000FF"/>
                </a:solidFill>
              </a:rPr>
              <a:t>اس </a:t>
            </a:r>
            <a:r>
              <a:rPr lang="tr-TR" sz="2800" b="1" dirty="0" smtClean="0">
                <a:solidFill>
                  <a:srgbClr val="0000FF"/>
                </a:solidFill>
              </a:rPr>
              <a:t>: es 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  </a:t>
            </a:r>
            <a:endParaRPr lang="tr-TR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 smtClean="0"/>
              <a:t>‘‘</a:t>
            </a:r>
            <a:r>
              <a:rPr lang="tr-TR" sz="2800" dirty="0"/>
              <a:t>a’’ sesi verilmesini önlemek </a:t>
            </a:r>
            <a:r>
              <a:rPr lang="tr-TR" sz="2800" dirty="0" smtClean="0"/>
              <a:t>için bazen </a:t>
            </a:r>
            <a:r>
              <a:rPr lang="tr-TR" sz="2800" dirty="0"/>
              <a:t>elifin üzerine hemze </a:t>
            </a:r>
            <a:r>
              <a:rPr lang="ar-SA" sz="2800" dirty="0"/>
              <a:t>ء </a:t>
            </a:r>
            <a:r>
              <a:rPr lang="tr-TR" sz="2800" dirty="0" smtClean="0"/>
              <a:t> konulabilir</a:t>
            </a:r>
            <a:r>
              <a:rPr lang="tr-TR" sz="2800" dirty="0"/>
              <a:t>.</a:t>
            </a:r>
            <a:endParaRPr lang="ar-SY" sz="2800" dirty="0" smtClean="0"/>
          </a:p>
          <a:p>
            <a:pPr algn="l" rtl="0"/>
            <a:endParaRPr lang="tr-TR" sz="2800" dirty="0" smtClean="0"/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أ</a:t>
            </a:r>
            <a:r>
              <a:rPr lang="ar-SY" sz="2800" b="1" dirty="0" smtClean="0">
                <a:solidFill>
                  <a:srgbClr val="0000FF"/>
                </a:solidFill>
              </a:rPr>
              <a:t>ش</a:t>
            </a:r>
            <a:r>
              <a:rPr lang="ar-SA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 : eş,  </a:t>
            </a:r>
            <a:r>
              <a:rPr lang="ar-SA" sz="2800" b="1" dirty="0">
                <a:solidFill>
                  <a:srgbClr val="0000FF"/>
                </a:solidFill>
              </a:rPr>
              <a:t>أو </a:t>
            </a:r>
            <a:r>
              <a:rPr lang="tr-TR" sz="2800" b="1" dirty="0" smtClean="0">
                <a:solidFill>
                  <a:srgbClr val="0000FF"/>
                </a:solidFill>
              </a:rPr>
              <a:t> : ev</a:t>
            </a: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rgbClr val="0000FF"/>
                </a:solidFill>
              </a:rPr>
              <a:t>أر </a:t>
            </a:r>
            <a:r>
              <a:rPr lang="tr-TR" sz="2800" b="1" dirty="0" smtClean="0">
                <a:solidFill>
                  <a:srgbClr val="0000FF"/>
                </a:solidFill>
              </a:rPr>
              <a:t> : er,  </a:t>
            </a:r>
            <a:r>
              <a:rPr lang="ar-SA" sz="2800" b="1" dirty="0">
                <a:solidFill>
                  <a:srgbClr val="0000FF"/>
                </a:solidFill>
              </a:rPr>
              <a:t>أت </a:t>
            </a:r>
            <a:r>
              <a:rPr lang="tr-TR" sz="2800" b="1" dirty="0" smtClean="0">
                <a:solidFill>
                  <a:srgbClr val="0000FF"/>
                </a:solidFill>
              </a:rPr>
              <a:t> : et</a:t>
            </a:r>
          </a:p>
          <a:p>
            <a:pPr algn="l" rtl="0"/>
            <a:endParaRPr lang="tr-TR" sz="2800" b="1" dirty="0">
              <a:solidFill>
                <a:srgbClr val="0000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5650" y="620688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‘‘e’’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133347622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528" y="1845405"/>
            <a:ext cx="8496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 smtClean="0"/>
              <a:t>Kelime </a:t>
            </a:r>
            <a:r>
              <a:rPr lang="tr-TR" sz="2800" dirty="0"/>
              <a:t>içinde ‘‘e’’ umumiyetle gösterilmez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 smtClean="0"/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دده </a:t>
            </a:r>
            <a:r>
              <a:rPr lang="tr-TR" sz="2800" b="1" dirty="0" smtClean="0">
                <a:solidFill>
                  <a:srgbClr val="0000FF"/>
                </a:solidFill>
              </a:rPr>
              <a:t> : dede, </a:t>
            </a:r>
            <a:r>
              <a:rPr lang="ar-SA" sz="2800" b="1" dirty="0" smtClean="0">
                <a:solidFill>
                  <a:srgbClr val="0000FF"/>
                </a:solidFill>
              </a:rPr>
              <a:t>دره </a:t>
            </a:r>
            <a:r>
              <a:rPr lang="tr-TR" sz="2800" b="1" dirty="0" smtClean="0">
                <a:solidFill>
                  <a:srgbClr val="0000FF"/>
                </a:solidFill>
              </a:rPr>
              <a:t> : dere, </a:t>
            </a:r>
            <a:r>
              <a:rPr lang="ar-SA" sz="2800" b="1" dirty="0" smtClean="0">
                <a:solidFill>
                  <a:srgbClr val="0000FF"/>
                </a:solidFill>
              </a:rPr>
              <a:t>ببك </a:t>
            </a:r>
            <a:r>
              <a:rPr lang="tr-TR" sz="2800" b="1" dirty="0" smtClean="0">
                <a:solidFill>
                  <a:srgbClr val="0000FF"/>
                </a:solidFill>
              </a:rPr>
              <a:t> : bebek </a:t>
            </a:r>
          </a:p>
          <a:p>
            <a:pPr algn="l" rtl="0"/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امك </a:t>
            </a:r>
            <a:r>
              <a:rPr lang="tr-TR" sz="2800" b="1" dirty="0" smtClean="0">
                <a:solidFill>
                  <a:srgbClr val="0000FF"/>
                </a:solidFill>
              </a:rPr>
              <a:t> : emek, </a:t>
            </a:r>
            <a:r>
              <a:rPr lang="ar-SA" sz="2800" b="1" dirty="0">
                <a:solidFill>
                  <a:srgbClr val="0000FF"/>
                </a:solidFill>
              </a:rPr>
              <a:t>كرك </a:t>
            </a:r>
            <a:r>
              <a:rPr lang="tr-TR" sz="2800" b="1" dirty="0" smtClean="0">
                <a:solidFill>
                  <a:srgbClr val="0000FF"/>
                </a:solidFill>
              </a:rPr>
              <a:t> : gerek</a:t>
            </a:r>
            <a:r>
              <a:rPr lang="ar-SA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,</a:t>
            </a: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Y" sz="2800" b="1" dirty="0" smtClean="0">
                <a:solidFill>
                  <a:srgbClr val="0000FF"/>
                </a:solidFill>
              </a:rPr>
              <a:t>كل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gel, </a:t>
            </a:r>
            <a:r>
              <a:rPr lang="ar-SY" sz="2800" b="1" dirty="0">
                <a:solidFill>
                  <a:srgbClr val="0000FF"/>
                </a:solidFill>
              </a:rPr>
              <a:t>كل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>
                <a:solidFill>
                  <a:srgbClr val="0000FF"/>
                </a:solidFill>
              </a:rPr>
              <a:t>: </a:t>
            </a:r>
            <a:r>
              <a:rPr lang="tr-TR" sz="2800" b="1" dirty="0" smtClean="0">
                <a:solidFill>
                  <a:srgbClr val="0000FF"/>
                </a:solidFill>
              </a:rPr>
              <a:t>gül, </a:t>
            </a:r>
            <a:r>
              <a:rPr lang="ar-SY" sz="2800" b="1" dirty="0">
                <a:solidFill>
                  <a:srgbClr val="0000FF"/>
                </a:solidFill>
              </a:rPr>
              <a:t>كل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>
                <a:solidFill>
                  <a:srgbClr val="0000FF"/>
                </a:solidFill>
              </a:rPr>
              <a:t>: </a:t>
            </a:r>
            <a:r>
              <a:rPr lang="tr-TR" sz="2800" b="1" dirty="0" smtClean="0">
                <a:solidFill>
                  <a:srgbClr val="0000FF"/>
                </a:solidFill>
              </a:rPr>
              <a:t>kel, 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ar-SY" sz="2800" b="1" dirty="0" smtClean="0">
                <a:solidFill>
                  <a:srgbClr val="0000FF"/>
                </a:solidFill>
              </a:rPr>
              <a:t>تك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tek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endParaRPr lang="tr-TR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 smtClean="0"/>
              <a:t>Kelime sonunda ise güzel he </a:t>
            </a:r>
            <a:r>
              <a:rPr lang="ar-SA" sz="2800" dirty="0" smtClean="0"/>
              <a:t>ه </a:t>
            </a:r>
            <a:r>
              <a:rPr lang="tr-TR" sz="2800" dirty="0" smtClean="0"/>
              <a:t> ile yazılır.</a:t>
            </a:r>
          </a:p>
          <a:p>
            <a:pPr algn="l" rtl="0"/>
            <a:endParaRPr lang="tr-TR" sz="2800" dirty="0" smtClean="0"/>
          </a:p>
          <a:p>
            <a:pPr algn="l" rtl="0"/>
            <a:r>
              <a:rPr lang="tr-TR" sz="2800" dirty="0" smtClean="0"/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آننه </a:t>
            </a:r>
            <a:r>
              <a:rPr lang="tr-TR" sz="2800" b="1" dirty="0" smtClean="0">
                <a:solidFill>
                  <a:srgbClr val="0000FF"/>
                </a:solidFill>
              </a:rPr>
              <a:t> anne, </a:t>
            </a:r>
            <a:r>
              <a:rPr lang="ar-SA" sz="2800" b="1" dirty="0" smtClean="0">
                <a:solidFill>
                  <a:srgbClr val="0000FF"/>
                </a:solidFill>
              </a:rPr>
              <a:t>نينه </a:t>
            </a:r>
            <a:r>
              <a:rPr lang="tr-TR" sz="2800" b="1" dirty="0" smtClean="0">
                <a:solidFill>
                  <a:srgbClr val="0000FF"/>
                </a:solidFill>
              </a:rPr>
              <a:t> nine</a:t>
            </a:r>
            <a:endParaRPr lang="tr-TR" sz="2800" b="1" dirty="0">
              <a:solidFill>
                <a:srgbClr val="0000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5650" y="620688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‘‘e’’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305312114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528" y="1556792"/>
            <a:ext cx="84963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/>
              <a:t>Bazı Türkçe kelimelerde günümüzde e olarak kullanılan ses </a:t>
            </a:r>
            <a:r>
              <a:rPr lang="tr-TR" sz="2800" dirty="0" smtClean="0"/>
              <a:t>(</a:t>
            </a:r>
            <a:r>
              <a:rPr lang="ar-SY" sz="2800" dirty="0" smtClean="0"/>
              <a:t>ـيـ</a:t>
            </a:r>
            <a:r>
              <a:rPr lang="tr-TR" sz="2800" dirty="0" smtClean="0"/>
              <a:t> </a:t>
            </a:r>
            <a:r>
              <a:rPr lang="ar-SY" sz="2800" dirty="0" smtClean="0"/>
              <a:t>ى</a:t>
            </a:r>
            <a:r>
              <a:rPr lang="ar-SA" sz="2800" dirty="0" smtClean="0"/>
              <a:t> </a:t>
            </a:r>
            <a:r>
              <a:rPr lang="ar-SA" sz="2800" dirty="0"/>
              <a:t>) </a:t>
            </a:r>
            <a:r>
              <a:rPr lang="ar-SA" sz="2800" dirty="0" smtClean="0"/>
              <a:t>(</a:t>
            </a:r>
            <a:r>
              <a:rPr lang="tr-TR" sz="2800" dirty="0" smtClean="0"/>
              <a:t> </a:t>
            </a:r>
            <a:r>
              <a:rPr lang="tr-TR" sz="2800" dirty="0"/>
              <a:t>) ile gösterilmiştir. Bunlardan en çok kullanılanları aşağıya sıraladık</a:t>
            </a:r>
            <a:r>
              <a:rPr lang="tr-TR" sz="2800" dirty="0" smtClean="0"/>
              <a:t>:</a:t>
            </a:r>
          </a:p>
          <a:p>
            <a:pPr algn="l" rtl="0"/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ديمك</a:t>
            </a:r>
            <a:r>
              <a:rPr lang="tr-TR" sz="2800" b="1" dirty="0" smtClean="0">
                <a:solidFill>
                  <a:srgbClr val="0000FF"/>
                </a:solidFill>
              </a:rPr>
              <a:t> : demek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ايرمك</a:t>
            </a:r>
            <a:r>
              <a:rPr lang="tr-TR" sz="2800" b="1" dirty="0" smtClean="0">
                <a:solidFill>
                  <a:srgbClr val="0000FF"/>
                </a:solidFill>
              </a:rPr>
              <a:t> : ermek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ايلچى</a:t>
            </a:r>
            <a:r>
              <a:rPr lang="tr-TR" sz="2800" b="1" dirty="0" smtClean="0">
                <a:solidFill>
                  <a:srgbClr val="0000FF"/>
                </a:solidFill>
              </a:rPr>
              <a:t> : elçi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ايتمك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etmek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كيجه </a:t>
            </a:r>
            <a:r>
              <a:rPr lang="tr-TR" sz="2800" b="1" dirty="0" smtClean="0">
                <a:solidFill>
                  <a:srgbClr val="0000FF"/>
                </a:solidFill>
              </a:rPr>
              <a:t>: gece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ويرمك</a:t>
            </a:r>
            <a:r>
              <a:rPr lang="tr-TR" sz="2800" b="1" dirty="0" smtClean="0">
                <a:solidFill>
                  <a:srgbClr val="0000FF"/>
                </a:solidFill>
              </a:rPr>
              <a:t> : vermek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ايرته‌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erte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5650" y="620688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‘‘e’’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111093500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528" y="1557372"/>
            <a:ext cx="84963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008000"/>
                </a:solidFill>
              </a:rPr>
              <a:t>D</a:t>
            </a:r>
            <a:r>
              <a:rPr lang="tr-TR" sz="2800" b="1" dirty="0" smtClean="0">
                <a:solidFill>
                  <a:srgbClr val="008000"/>
                </a:solidFill>
              </a:rPr>
              <a:t>İKKAT!</a:t>
            </a:r>
          </a:p>
          <a:p>
            <a:pPr algn="l" rtl="0"/>
            <a:endParaRPr lang="tr-TR" sz="2800" b="1" dirty="0" smtClean="0">
              <a:solidFill>
                <a:srgbClr val="0000FF"/>
              </a:solidFill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/>
              <a:t>Alfabede birtakım yenilik arayışları içinde ‘‘e’’ sesini her geçtiği yerde güzel he </a:t>
            </a:r>
            <a:r>
              <a:rPr lang="tr-TR" sz="2800" b="1" dirty="0" smtClean="0"/>
              <a:t> (</a:t>
            </a:r>
            <a:r>
              <a:rPr lang="ar-SA" sz="2800" dirty="0" smtClean="0"/>
              <a:t>ه </a:t>
            </a:r>
            <a:r>
              <a:rPr lang="tr-TR" sz="2800" dirty="0" smtClean="0"/>
              <a:t> )  </a:t>
            </a:r>
            <a:r>
              <a:rPr lang="tr-TR" sz="2800" b="1" dirty="0" smtClean="0"/>
              <a:t>ile gösterme temayülü </a:t>
            </a:r>
            <a:r>
              <a:rPr lang="tr-TR" sz="2800" b="1" dirty="0"/>
              <a:t>ortaya konmuş, 19. Yüzyıl sonlarında alfabede birtakım yenilik çalışmaları </a:t>
            </a:r>
            <a:r>
              <a:rPr lang="tr-TR" sz="2800" b="1" dirty="0" smtClean="0"/>
              <a:t>çerçevesinde ‘‘</a:t>
            </a:r>
            <a:r>
              <a:rPr lang="tr-TR" sz="2800" b="1" dirty="0"/>
              <a:t>e’’ sesi kelime ortasında da güzel he (</a:t>
            </a:r>
            <a:r>
              <a:rPr lang="ar-SA" sz="2800" dirty="0"/>
              <a:t>ه </a:t>
            </a:r>
            <a:r>
              <a:rPr lang="tr-TR" sz="2800" dirty="0"/>
              <a:t> )</a:t>
            </a:r>
            <a:r>
              <a:rPr lang="ar-SA" sz="2800" dirty="0" smtClean="0"/>
              <a:t> </a:t>
            </a:r>
            <a:r>
              <a:rPr lang="tr-TR" sz="2800" b="1" dirty="0"/>
              <a:t>ile </a:t>
            </a:r>
            <a:r>
              <a:rPr lang="tr-TR" sz="2800" b="1" dirty="0" smtClean="0"/>
              <a:t>gösterilmiştir. </a:t>
            </a:r>
            <a:r>
              <a:rPr lang="tr-TR" sz="2800" b="1" dirty="0"/>
              <a:t>Ancak bu uygulama tutulmamıştır.</a:t>
            </a:r>
            <a:endParaRPr lang="tr-TR" sz="2800" b="1" dirty="0" smtClean="0">
              <a:solidFill>
                <a:srgbClr val="0000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5650" y="620688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‘‘e’’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1025124429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528" y="2419148"/>
            <a:ext cx="84963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كه</a:t>
            </a:r>
            <a:r>
              <a:rPr lang="ar-SY" sz="2800" b="1" dirty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نيش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dede</a:t>
            </a: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چه</a:t>
            </a:r>
            <a:r>
              <a:rPr lang="ar-SY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كه</a:t>
            </a:r>
            <a:r>
              <a:rPr lang="ar-SY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جك</a:t>
            </a:r>
            <a:r>
              <a:rPr lang="tr-TR" sz="2800" b="1" dirty="0" smtClean="0">
                <a:solidFill>
                  <a:srgbClr val="0000FF"/>
                </a:solidFill>
              </a:rPr>
              <a:t> : çekecek</a:t>
            </a: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سه وه </a:t>
            </a:r>
            <a:r>
              <a:rPr lang="ar-SA" sz="2800" b="1" dirty="0" smtClean="0">
                <a:solidFill>
                  <a:srgbClr val="0000FF"/>
                </a:solidFill>
              </a:rPr>
              <a:t>جك</a:t>
            </a:r>
            <a:r>
              <a:rPr lang="tr-TR" sz="2800" b="1" dirty="0" smtClean="0">
                <a:solidFill>
                  <a:srgbClr val="0000FF"/>
                </a:solidFill>
              </a:rPr>
              <a:t> : sevecek</a:t>
            </a: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ده </a:t>
            </a:r>
            <a:r>
              <a:rPr lang="ar-SA" sz="2800" b="1" dirty="0" smtClean="0">
                <a:solidFill>
                  <a:srgbClr val="0000FF"/>
                </a:solidFill>
              </a:rPr>
              <a:t>كيز</a:t>
            </a:r>
            <a:r>
              <a:rPr lang="tr-TR" sz="2800" b="1" dirty="0" smtClean="0">
                <a:solidFill>
                  <a:srgbClr val="0000FF"/>
                </a:solidFill>
              </a:rPr>
              <a:t> : deniz</a:t>
            </a: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ده ده</a:t>
            </a:r>
            <a:r>
              <a:rPr lang="tr-TR" sz="2800" b="1" dirty="0" smtClean="0">
                <a:solidFill>
                  <a:srgbClr val="0000FF"/>
                </a:solidFill>
              </a:rPr>
              <a:t> : dede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5650" y="620688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‘‘e’’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359771657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92857" y="1757419"/>
            <a:ext cx="8496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/>
              <a:t>Osmanlı Türkçesinde, Türkçe kelimelerde ı ve i ünlülerini göstermek </a:t>
            </a:r>
            <a:r>
              <a:rPr lang="tr-TR" sz="2800" dirty="0" smtClean="0"/>
              <a:t>için (</a:t>
            </a:r>
            <a:r>
              <a:rPr lang="ar-SY" sz="2800" dirty="0" smtClean="0"/>
              <a:t>ى</a:t>
            </a:r>
            <a:r>
              <a:rPr lang="tr-TR" sz="2800" dirty="0" smtClean="0"/>
              <a:t> )</a:t>
            </a:r>
            <a:r>
              <a:rPr lang="ar-SA" sz="2800" dirty="0" smtClean="0"/>
              <a:t> </a:t>
            </a:r>
            <a:r>
              <a:rPr lang="tr-TR" sz="2800" dirty="0"/>
              <a:t>harfi kullanılmıştır</a:t>
            </a:r>
            <a:r>
              <a:rPr lang="tr-TR" sz="2800" dirty="0" smtClean="0"/>
              <a:t>.</a:t>
            </a:r>
            <a:endParaRPr lang="tr-TR" sz="2800" dirty="0"/>
          </a:p>
          <a:p>
            <a:pPr algn="l" rtl="0"/>
            <a:endParaRPr lang="tr-TR" sz="2800" b="1" dirty="0"/>
          </a:p>
          <a:p>
            <a:pPr algn="l" rtl="0"/>
            <a:r>
              <a:rPr lang="ar-SY" sz="2800" b="1" dirty="0" smtClean="0"/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غير</a:t>
            </a:r>
            <a:r>
              <a:rPr lang="tr-TR" sz="2800" b="1" dirty="0" smtClean="0">
                <a:solidFill>
                  <a:srgbClr val="0000FF"/>
                </a:solidFill>
              </a:rPr>
              <a:t>: Ağır, </a:t>
            </a:r>
            <a:r>
              <a:rPr lang="ar-SA" sz="2800" b="1" dirty="0" smtClean="0">
                <a:solidFill>
                  <a:srgbClr val="0000FF"/>
                </a:solidFill>
              </a:rPr>
              <a:t>آ</a:t>
            </a:r>
            <a:r>
              <a:rPr lang="ar-SY" sz="2800" b="1" dirty="0" smtClean="0">
                <a:solidFill>
                  <a:srgbClr val="0000FF"/>
                </a:solidFill>
              </a:rPr>
              <a:t>چيق</a:t>
            </a:r>
            <a:r>
              <a:rPr lang="tr-TR" sz="2800" b="1" dirty="0" smtClean="0">
                <a:solidFill>
                  <a:srgbClr val="0000FF"/>
                </a:solidFill>
              </a:rPr>
              <a:t>  : açık</a:t>
            </a: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 smtClean="0"/>
              <a:t>Türkçe </a:t>
            </a:r>
            <a:r>
              <a:rPr lang="tr-TR" sz="2800" b="1" dirty="0"/>
              <a:t>kelimelerin başında </a:t>
            </a:r>
            <a:r>
              <a:rPr lang="tr-TR" sz="2800" dirty="0"/>
              <a:t>ı ve i ünlüsü </a:t>
            </a:r>
            <a:r>
              <a:rPr lang="ar-SA" sz="2800" dirty="0"/>
              <a:t>ا </a:t>
            </a:r>
            <a:r>
              <a:rPr lang="tr-TR" sz="2800" dirty="0" smtClean="0"/>
              <a:t> ve </a:t>
            </a:r>
            <a:r>
              <a:rPr lang="ar-SA" sz="2800" b="1" dirty="0"/>
              <a:t>ى </a:t>
            </a:r>
            <a:r>
              <a:rPr lang="tr-TR" sz="2800" dirty="0" err="1"/>
              <a:t>elif+ye</a:t>
            </a:r>
            <a:r>
              <a:rPr lang="tr-TR" sz="2800" dirty="0"/>
              <a:t> harfleri ile gösterilir</a:t>
            </a:r>
            <a:r>
              <a:rPr lang="tr-TR" sz="2800" dirty="0" smtClean="0"/>
              <a:t>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tr-TR" sz="2800" dirty="0" smtClean="0"/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ایز </a:t>
            </a:r>
            <a:r>
              <a:rPr lang="tr-TR" sz="2800" b="1" dirty="0" smtClean="0">
                <a:solidFill>
                  <a:srgbClr val="0000FF"/>
                </a:solidFill>
              </a:rPr>
              <a:t> : iz, </a:t>
            </a:r>
            <a:r>
              <a:rPr lang="ar-SA" sz="2800" b="1" dirty="0">
                <a:solidFill>
                  <a:srgbClr val="0000FF"/>
                </a:solidFill>
              </a:rPr>
              <a:t>ایش</a:t>
            </a:r>
            <a:r>
              <a:rPr lang="tr-TR" sz="2800" b="1" dirty="0">
                <a:solidFill>
                  <a:srgbClr val="0000FF"/>
                </a:solidFill>
              </a:rPr>
              <a:t> : </a:t>
            </a:r>
            <a:r>
              <a:rPr lang="tr-TR" sz="2800" b="1" dirty="0" smtClean="0">
                <a:solidFill>
                  <a:srgbClr val="0000FF"/>
                </a:solidFill>
              </a:rPr>
              <a:t>iş</a:t>
            </a: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ایت</a:t>
            </a:r>
            <a:r>
              <a:rPr lang="tr-TR" sz="2800" b="1" dirty="0" smtClean="0">
                <a:solidFill>
                  <a:srgbClr val="0000FF"/>
                </a:solidFill>
              </a:rPr>
              <a:t> : </a:t>
            </a:r>
            <a:r>
              <a:rPr lang="tr-TR" sz="2800" b="1" dirty="0">
                <a:solidFill>
                  <a:srgbClr val="0000FF"/>
                </a:solidFill>
              </a:rPr>
              <a:t>i</a:t>
            </a:r>
            <a:r>
              <a:rPr lang="tr-TR" sz="2800" b="1" dirty="0" smtClean="0">
                <a:solidFill>
                  <a:srgbClr val="0000FF"/>
                </a:solidFill>
              </a:rPr>
              <a:t>t, </a:t>
            </a:r>
            <a:r>
              <a:rPr lang="ar-SA" sz="2800" b="1" dirty="0">
                <a:solidFill>
                  <a:srgbClr val="0000FF"/>
                </a:solidFill>
              </a:rPr>
              <a:t>ایپ</a:t>
            </a:r>
            <a:r>
              <a:rPr lang="tr-TR" sz="2800" b="1" dirty="0">
                <a:solidFill>
                  <a:srgbClr val="0000FF"/>
                </a:solidFill>
              </a:rPr>
              <a:t> : </a:t>
            </a:r>
            <a:r>
              <a:rPr lang="tr-TR" sz="2800" b="1" dirty="0" smtClean="0">
                <a:solidFill>
                  <a:srgbClr val="0000FF"/>
                </a:solidFill>
              </a:rPr>
              <a:t>ip</a:t>
            </a:r>
            <a:endParaRPr lang="tr-TR" sz="2800" b="1" dirty="0">
              <a:solidFill>
                <a:srgbClr val="0000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5650" y="620688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‘‘ı-i’’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731709929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00100" y="928670"/>
            <a:ext cx="705643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Ünite </a:t>
            </a:r>
            <a:endParaRPr lang="tr-TR" sz="4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r-TR" sz="4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r-TR" sz="4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Osmanlı Türkçesi Alfabesi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54181" y="1556792"/>
            <a:ext cx="828092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/>
              <a:t>Kelime içinde ve sonunda </a:t>
            </a:r>
            <a:r>
              <a:rPr lang="ar-SA" sz="2800" b="1" dirty="0">
                <a:solidFill>
                  <a:srgbClr val="FF0000"/>
                </a:solidFill>
              </a:rPr>
              <a:t>ى</a:t>
            </a:r>
            <a:r>
              <a:rPr lang="ar-SA" sz="2800" b="1" dirty="0"/>
              <a:t> </a:t>
            </a:r>
            <a:r>
              <a:rPr lang="en-US" sz="2800" b="1" dirty="0" smtClean="0"/>
              <a:t> </a:t>
            </a:r>
            <a:r>
              <a:rPr lang="tr-TR" sz="2800" dirty="0" smtClean="0"/>
              <a:t>harfiyle </a:t>
            </a:r>
            <a:r>
              <a:rPr lang="tr-TR" sz="2800" dirty="0"/>
              <a:t>gösterilir. Bu harf kelime içinde </a:t>
            </a:r>
            <a:r>
              <a:rPr lang="ar-SY" sz="2800" b="1" dirty="0">
                <a:solidFill>
                  <a:srgbClr val="FF0000"/>
                </a:solidFill>
              </a:rPr>
              <a:t>ـ</a:t>
            </a:r>
            <a:r>
              <a:rPr lang="ar-SY" sz="2800" b="1" dirty="0" smtClean="0">
                <a:solidFill>
                  <a:srgbClr val="FF0000"/>
                </a:solidFill>
              </a:rPr>
              <a:t>يـ</a:t>
            </a:r>
            <a:r>
              <a:rPr lang="ar-SA" sz="2800" dirty="0" smtClean="0"/>
              <a:t> </a:t>
            </a:r>
            <a:r>
              <a:rPr lang="en-US" sz="2800" dirty="0" smtClean="0"/>
              <a:t> </a:t>
            </a:r>
            <a:r>
              <a:rPr lang="tr-TR" sz="2800" dirty="0" smtClean="0"/>
              <a:t>şeklinde </a:t>
            </a:r>
            <a:r>
              <a:rPr lang="tr-TR" sz="2800" dirty="0"/>
              <a:t>kelime sonunda </a:t>
            </a:r>
            <a:r>
              <a:rPr lang="ar-SY" sz="2800" b="1" dirty="0" smtClean="0">
                <a:solidFill>
                  <a:srgbClr val="FF0000"/>
                </a:solidFill>
              </a:rPr>
              <a:t>ـى</a:t>
            </a:r>
            <a:r>
              <a:rPr lang="tr-TR" sz="2800" dirty="0" smtClean="0"/>
              <a:t> </a:t>
            </a:r>
            <a:r>
              <a:rPr lang="tr-TR" sz="2800" dirty="0"/>
              <a:t>şeklinde olduğu gibi yazılır</a:t>
            </a:r>
            <a:r>
              <a:rPr lang="tr-TR" sz="2800" dirty="0" smtClean="0"/>
              <a:t>.</a:t>
            </a:r>
            <a:endParaRPr lang="ar-SY" sz="2800" dirty="0" smtClean="0"/>
          </a:p>
          <a:p>
            <a:pPr marL="457200" indent="-457200" algn="l" rtl="0">
              <a:buFont typeface="Arial" pitchFamily="34" charset="0"/>
              <a:buChar char="•"/>
            </a:pPr>
            <a:endParaRPr lang="ar-SY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سیليك</a:t>
            </a:r>
            <a:r>
              <a:rPr lang="tr-TR" sz="2800" b="1" dirty="0" smtClean="0">
                <a:solidFill>
                  <a:srgbClr val="0000FF"/>
                </a:solidFill>
              </a:rPr>
              <a:t> : silik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قيليق</a:t>
            </a:r>
            <a:r>
              <a:rPr lang="tr-TR" sz="2800" b="1" dirty="0" smtClean="0">
                <a:solidFill>
                  <a:srgbClr val="0000FF"/>
                </a:solidFill>
              </a:rPr>
              <a:t> : kılık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قيش</a:t>
            </a:r>
            <a:r>
              <a:rPr lang="tr-TR" sz="2800" b="1" dirty="0" smtClean="0">
                <a:solidFill>
                  <a:srgbClr val="0000FF"/>
                </a:solidFill>
              </a:rPr>
              <a:t> : kış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قير</a:t>
            </a:r>
            <a:r>
              <a:rPr lang="tr-TR" sz="2800" b="1" dirty="0" smtClean="0">
                <a:solidFill>
                  <a:srgbClr val="0000FF"/>
                </a:solidFill>
              </a:rPr>
              <a:t> : kır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ديل</a:t>
            </a:r>
            <a:r>
              <a:rPr lang="tr-TR" sz="2800" b="1" dirty="0" smtClean="0">
                <a:solidFill>
                  <a:srgbClr val="0000FF"/>
                </a:solidFill>
              </a:rPr>
              <a:t> : dil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ديش</a:t>
            </a:r>
            <a:r>
              <a:rPr lang="tr-TR" sz="2800" b="1" dirty="0" smtClean="0">
                <a:solidFill>
                  <a:srgbClr val="0000FF"/>
                </a:solidFill>
              </a:rPr>
              <a:t> : diş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ايشيق</a:t>
            </a:r>
            <a:r>
              <a:rPr lang="tr-TR" sz="2800" b="1" dirty="0" smtClean="0">
                <a:solidFill>
                  <a:srgbClr val="0000FF"/>
                </a:solidFill>
              </a:rPr>
              <a:t> : ışık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5650" y="620688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‘‘ı-i’’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731709929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54181" y="2418570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dirty="0"/>
              <a:t>Türkçe ı ve i ünlüleri başta, ortada, sonda umumiyetle gösterilmekle beraber bu konuda farklı uygulamalar da vardır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اصلاق </a:t>
            </a:r>
            <a:r>
              <a:rPr lang="tr-TR" sz="2800" b="1" dirty="0" smtClean="0">
                <a:solidFill>
                  <a:srgbClr val="0000FF"/>
                </a:solidFill>
              </a:rPr>
              <a:t> : ıslak</a:t>
            </a: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rgbClr val="0000FF"/>
                </a:solidFill>
              </a:rPr>
              <a:t>بر </a:t>
            </a:r>
            <a:r>
              <a:rPr lang="tr-TR" sz="2800" b="1" dirty="0" smtClean="0">
                <a:solidFill>
                  <a:srgbClr val="0000FF"/>
                </a:solidFill>
              </a:rPr>
              <a:t> : bir</a:t>
            </a: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  </a:t>
            </a:r>
            <a:r>
              <a:rPr lang="ar-SA" sz="2800" b="1" dirty="0" smtClean="0">
                <a:solidFill>
                  <a:srgbClr val="0000FF"/>
                </a:solidFill>
              </a:rPr>
              <a:t>شمدى</a:t>
            </a:r>
            <a:r>
              <a:rPr lang="tr-TR" sz="2800" b="1" dirty="0" smtClean="0">
                <a:solidFill>
                  <a:srgbClr val="0000FF"/>
                </a:solidFill>
              </a:rPr>
              <a:t> : şimdi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15650" y="620688"/>
            <a:ext cx="6357982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‘‘ı-i’’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42577571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54181" y="1556797"/>
            <a:ext cx="828092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2800" dirty="0"/>
              <a:t>Türkçedeki bu dört ünlüye karşılık Arapçada bir ‘‘u’’ ünlüsü vardır ve bu </a:t>
            </a:r>
            <a:r>
              <a:rPr lang="tr-TR" sz="2800" dirty="0" smtClean="0"/>
              <a:t>ünlü</a:t>
            </a:r>
            <a:r>
              <a:rPr lang="tr-TR" sz="2800" dirty="0"/>
              <a:t> </a:t>
            </a:r>
            <a:r>
              <a:rPr lang="tr-TR" sz="2800" dirty="0" smtClean="0"/>
              <a:t>(</a:t>
            </a:r>
            <a:r>
              <a:rPr lang="ar-SY" sz="2800" dirty="0" smtClean="0"/>
              <a:t>و</a:t>
            </a:r>
            <a:r>
              <a:rPr lang="tr-TR" sz="2800" dirty="0" smtClean="0"/>
              <a:t>)</a:t>
            </a:r>
            <a:r>
              <a:rPr lang="ar-SA" sz="2800" dirty="0" smtClean="0"/>
              <a:t> </a:t>
            </a:r>
            <a:r>
              <a:rPr lang="tr-TR" sz="2800" dirty="0"/>
              <a:t>harfi</a:t>
            </a:r>
          </a:p>
          <a:p>
            <a:pPr algn="l" rtl="0"/>
            <a:r>
              <a:rPr lang="tr-TR" sz="2800" dirty="0" smtClean="0"/>
              <a:t>ve ötre işareti ile gösterilir. Bu durumun yani dört ünlünün tek bir harfle gösterilmesi</a:t>
            </a:r>
          </a:p>
          <a:p>
            <a:pPr algn="l" rtl="0"/>
            <a:r>
              <a:rPr lang="tr-TR" sz="2800" dirty="0" smtClean="0"/>
              <a:t>harfin </a:t>
            </a:r>
            <a:r>
              <a:rPr lang="tr-TR" sz="2800" dirty="0"/>
              <a:t>hangi ünlüyü gösterdiğini ayırt etmek bakımından sıkıntı oluşturmaktadır. </a:t>
            </a:r>
            <a:r>
              <a:rPr lang="tr-TR" sz="2800" dirty="0" smtClean="0"/>
              <a:t>Meselâ</a:t>
            </a:r>
            <a:r>
              <a:rPr lang="ar-SY" sz="2800" dirty="0"/>
              <a:t> </a:t>
            </a:r>
            <a:r>
              <a:rPr lang="tr-TR" sz="2800" dirty="0" smtClean="0"/>
              <a:t>(</a:t>
            </a:r>
            <a:r>
              <a:rPr lang="ar-SY" sz="2800" dirty="0" smtClean="0"/>
              <a:t>لو</a:t>
            </a:r>
            <a:r>
              <a:rPr lang="tr-TR" sz="2800" dirty="0" smtClean="0"/>
              <a:t>)</a:t>
            </a:r>
            <a:r>
              <a:rPr lang="ar-SA" sz="2800" dirty="0" smtClean="0"/>
              <a:t> </a:t>
            </a:r>
            <a:r>
              <a:rPr lang="tr-TR" sz="2800" dirty="0"/>
              <a:t>yazısı ‘‘</a:t>
            </a:r>
            <a:r>
              <a:rPr lang="tr-TR" sz="2800" dirty="0" err="1"/>
              <a:t>lu,lü,lo,lö</a:t>
            </a:r>
            <a:r>
              <a:rPr lang="tr-TR" sz="2800" dirty="0"/>
              <a:t>’’ şeklinde dört ayrı ünlü ile okunabilir. Bu konuda bize yalnızca kalın</a:t>
            </a:r>
          </a:p>
          <a:p>
            <a:pPr algn="l" rtl="0"/>
            <a:r>
              <a:rPr lang="tr-TR" sz="2800" dirty="0"/>
              <a:t>ve ince karşılığı olan </a:t>
            </a:r>
            <a:r>
              <a:rPr lang="tr-TR" sz="2800" dirty="0" err="1"/>
              <a:t>kaf</a:t>
            </a:r>
            <a:r>
              <a:rPr lang="tr-TR" sz="2800" dirty="0"/>
              <a:t> </a:t>
            </a:r>
            <a:r>
              <a:rPr lang="ar-SA" sz="2800" dirty="0"/>
              <a:t>ق </a:t>
            </a:r>
            <a:r>
              <a:rPr lang="tr-TR" sz="2800" dirty="0" smtClean="0"/>
              <a:t>, </a:t>
            </a:r>
            <a:r>
              <a:rPr lang="tr-TR" sz="2800" dirty="0" err="1" smtClean="0"/>
              <a:t>kef</a:t>
            </a:r>
            <a:r>
              <a:rPr lang="tr-TR" sz="2800" dirty="0" smtClean="0"/>
              <a:t> </a:t>
            </a:r>
            <a:r>
              <a:rPr lang="ar-SA" sz="2800" b="1" dirty="0" smtClean="0"/>
              <a:t>ك</a:t>
            </a:r>
            <a:r>
              <a:rPr lang="ar-SA" sz="2800" dirty="0" smtClean="0"/>
              <a:t> </a:t>
            </a:r>
            <a:r>
              <a:rPr lang="tr-TR" sz="2800" dirty="0" smtClean="0"/>
              <a:t>, </a:t>
            </a:r>
            <a:r>
              <a:rPr lang="en-US" sz="2800" dirty="0" smtClean="0"/>
              <a:t> </a:t>
            </a:r>
            <a:r>
              <a:rPr lang="tr-TR" sz="2800" dirty="0" err="1" smtClean="0"/>
              <a:t>tı</a:t>
            </a:r>
            <a:r>
              <a:rPr lang="tr-TR" sz="2800" dirty="0" smtClean="0"/>
              <a:t> </a:t>
            </a:r>
            <a:r>
              <a:rPr lang="ar-SA" sz="2800" b="1" dirty="0" smtClean="0"/>
              <a:t>ط </a:t>
            </a:r>
            <a:r>
              <a:rPr lang="tr-TR" sz="2800" b="1" dirty="0" smtClean="0"/>
              <a:t>, </a:t>
            </a:r>
            <a:r>
              <a:rPr lang="tr-TR" sz="2800" dirty="0" smtClean="0"/>
              <a:t>te </a:t>
            </a:r>
            <a:r>
              <a:rPr lang="ar-SA" sz="2800" b="1" dirty="0" smtClean="0"/>
              <a:t>ت</a:t>
            </a:r>
            <a:r>
              <a:rPr lang="ar-SA" sz="2800" dirty="0" smtClean="0"/>
              <a:t> </a:t>
            </a:r>
            <a:r>
              <a:rPr lang="tr-TR" sz="2800" dirty="0" smtClean="0"/>
              <a:t>,</a:t>
            </a:r>
          </a:p>
          <a:p>
            <a:pPr algn="l" rtl="0"/>
            <a:r>
              <a:rPr lang="en-US" sz="2800" dirty="0" smtClean="0"/>
              <a:t> </a:t>
            </a:r>
            <a:r>
              <a:rPr lang="tr-TR" sz="2800" dirty="0" err="1" smtClean="0"/>
              <a:t>sad</a:t>
            </a:r>
            <a:r>
              <a:rPr lang="tr-TR" sz="2800" dirty="0" smtClean="0"/>
              <a:t> </a:t>
            </a:r>
            <a:r>
              <a:rPr lang="ar-SA" sz="2800" b="1" dirty="0" smtClean="0"/>
              <a:t>ص</a:t>
            </a:r>
            <a:r>
              <a:rPr lang="tr-TR" sz="2800" b="1" dirty="0" smtClean="0"/>
              <a:t>, </a:t>
            </a:r>
            <a:r>
              <a:rPr lang="en-US" sz="2800" dirty="0" smtClean="0"/>
              <a:t> </a:t>
            </a:r>
            <a:r>
              <a:rPr lang="tr-TR" sz="2800" dirty="0" smtClean="0"/>
              <a:t>sin </a:t>
            </a:r>
            <a:r>
              <a:rPr lang="ar-SA" sz="2800" b="1" dirty="0"/>
              <a:t>س </a:t>
            </a:r>
            <a:r>
              <a:rPr lang="tr-TR" sz="2800" b="1" dirty="0" smtClean="0"/>
              <a:t> </a:t>
            </a:r>
            <a:r>
              <a:rPr lang="tr-TR" sz="2800" dirty="0" smtClean="0"/>
              <a:t>gibi </a:t>
            </a:r>
            <a:r>
              <a:rPr lang="tr-TR" sz="2800" dirty="0"/>
              <a:t>harfler yardımcı olmaktadır.</a:t>
            </a:r>
          </a:p>
          <a:p>
            <a:pPr algn="l" rtl="0"/>
            <a:r>
              <a:rPr lang="ar-SY" sz="2800" dirty="0" smtClean="0"/>
              <a:t>قو</a:t>
            </a:r>
            <a:r>
              <a:rPr lang="tr-TR" sz="2800" dirty="0" smtClean="0"/>
              <a:t>  </a:t>
            </a:r>
            <a:r>
              <a:rPr lang="tr-TR" sz="2800" dirty="0" err="1"/>
              <a:t>ko</a:t>
            </a:r>
            <a:r>
              <a:rPr lang="tr-TR" sz="2800" dirty="0"/>
              <a:t>, </a:t>
            </a:r>
            <a:r>
              <a:rPr lang="tr-TR" sz="2800" dirty="0" err="1"/>
              <a:t>ku</a:t>
            </a:r>
            <a:r>
              <a:rPr lang="tr-TR" sz="2800" dirty="0"/>
              <a:t>, </a:t>
            </a:r>
            <a:r>
              <a:rPr lang="ar-SA" sz="2800" b="1" dirty="0"/>
              <a:t>کو </a:t>
            </a:r>
            <a:r>
              <a:rPr lang="en-US" sz="2800" b="1" dirty="0" smtClean="0"/>
              <a:t> </a:t>
            </a:r>
            <a:r>
              <a:rPr lang="tr-TR" sz="2800" dirty="0" err="1" smtClean="0"/>
              <a:t>kö</a:t>
            </a:r>
            <a:r>
              <a:rPr lang="tr-TR" sz="2800" dirty="0"/>
              <a:t>, </a:t>
            </a:r>
            <a:r>
              <a:rPr lang="tr-TR" sz="2800" dirty="0" err="1"/>
              <a:t>kü</a:t>
            </a:r>
            <a:r>
              <a:rPr lang="tr-TR" sz="2800" dirty="0"/>
              <a:t> veya </a:t>
            </a:r>
            <a:r>
              <a:rPr lang="tr-TR" sz="2800" dirty="0" err="1"/>
              <a:t>gö</a:t>
            </a:r>
            <a:r>
              <a:rPr lang="tr-TR" sz="2800" dirty="0"/>
              <a:t>, </a:t>
            </a:r>
            <a:r>
              <a:rPr lang="tr-TR" sz="2800" dirty="0" err="1"/>
              <a:t>gü</a:t>
            </a:r>
            <a:r>
              <a:rPr lang="tr-TR" sz="2800" dirty="0"/>
              <a:t> gibi.</a:t>
            </a:r>
            <a:endParaRPr lang="tr-TR" sz="2800" b="1" dirty="0" smtClean="0">
              <a:solidFill>
                <a:srgbClr val="0000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58254" y="620688"/>
            <a:ext cx="6872774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‘‘o-ö-u-ü’’ 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53848464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54181" y="1341357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2800" dirty="0"/>
              <a:t>Şimdi </a:t>
            </a:r>
            <a:r>
              <a:rPr lang="tr-TR" sz="2800" dirty="0" err="1"/>
              <a:t>o,ö,u,ü</a:t>
            </a:r>
            <a:r>
              <a:rPr lang="tr-TR" sz="2800" dirty="0"/>
              <a:t> ünlülerinin kelime başında, ortasında ve sonunda nasıl gösterildiğini görelim</a:t>
            </a:r>
            <a:r>
              <a:rPr lang="tr-TR" sz="2800" dirty="0" smtClean="0"/>
              <a:t>:</a:t>
            </a:r>
            <a:endParaRPr lang="ar-SY" sz="2800" dirty="0" smtClean="0"/>
          </a:p>
          <a:p>
            <a:pPr algn="l" rtl="0"/>
            <a:endParaRPr lang="tr-TR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/>
              <a:t>Kelime başında </a:t>
            </a:r>
            <a:r>
              <a:rPr lang="ar-SY" sz="2800" dirty="0" smtClean="0"/>
              <a:t>و</a:t>
            </a:r>
            <a:r>
              <a:rPr lang="tr-TR" sz="2800" dirty="0" smtClean="0"/>
              <a:t>+ </a:t>
            </a:r>
            <a:r>
              <a:rPr lang="ar-SY" sz="2800" b="1" dirty="0" smtClean="0"/>
              <a:t>ا </a:t>
            </a:r>
            <a:r>
              <a:rPr lang="tr-TR" sz="2800" b="1" dirty="0" smtClean="0"/>
              <a:t>  </a:t>
            </a:r>
            <a:r>
              <a:rPr lang="tr-TR" sz="2800" dirty="0" err="1" smtClean="0"/>
              <a:t>vav+elif</a:t>
            </a:r>
            <a:r>
              <a:rPr lang="tr-TR" sz="2800" dirty="0" smtClean="0"/>
              <a:t> </a:t>
            </a:r>
            <a:r>
              <a:rPr lang="tr-TR" sz="2800" dirty="0"/>
              <a:t>harfleriyle </a:t>
            </a:r>
            <a:r>
              <a:rPr lang="tr-TR" sz="2800" dirty="0" smtClean="0"/>
              <a:t>gösterilir:</a:t>
            </a:r>
          </a:p>
          <a:p>
            <a:pPr algn="l" rtl="0"/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اوچ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uç, üç, öç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اود</a:t>
            </a:r>
            <a:r>
              <a:rPr lang="tr-TR" sz="2800" b="1" dirty="0" smtClean="0">
                <a:solidFill>
                  <a:srgbClr val="0000FF"/>
                </a:solidFill>
              </a:rPr>
              <a:t> : od, öd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اوز</a:t>
            </a:r>
            <a:r>
              <a:rPr lang="tr-TR" sz="2800" b="1" dirty="0" smtClean="0">
                <a:solidFill>
                  <a:srgbClr val="0000FF"/>
                </a:solidFill>
              </a:rPr>
              <a:t> : öz, uz, üz</a:t>
            </a: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اور</a:t>
            </a:r>
            <a:r>
              <a:rPr lang="tr-TR" sz="2800" b="1" dirty="0" smtClean="0">
                <a:solidFill>
                  <a:srgbClr val="0000FF"/>
                </a:solidFill>
              </a:rPr>
              <a:t> : </a:t>
            </a:r>
            <a:r>
              <a:rPr lang="tr-TR" sz="2800" b="1" dirty="0" err="1" smtClean="0">
                <a:solidFill>
                  <a:srgbClr val="0000FF"/>
                </a:solidFill>
              </a:rPr>
              <a:t>or</a:t>
            </a:r>
            <a:r>
              <a:rPr lang="tr-TR" sz="2800" b="1" dirty="0" smtClean="0">
                <a:solidFill>
                  <a:srgbClr val="0000FF"/>
                </a:solidFill>
              </a:rPr>
              <a:t>, ur, ör, </a:t>
            </a:r>
            <a:r>
              <a:rPr lang="tr-TR" sz="2800" b="1" dirty="0" err="1" smtClean="0">
                <a:solidFill>
                  <a:srgbClr val="0000FF"/>
                </a:solidFill>
              </a:rPr>
              <a:t>ür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اوف</a:t>
            </a:r>
            <a:r>
              <a:rPr lang="tr-TR" sz="2800" b="1" dirty="0" smtClean="0">
                <a:solidFill>
                  <a:srgbClr val="0000FF"/>
                </a:solidFill>
              </a:rPr>
              <a:t> : of, öf, uf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اوق</a:t>
            </a:r>
            <a:r>
              <a:rPr lang="tr-TR" sz="2800" b="1" dirty="0" smtClean="0">
                <a:solidFill>
                  <a:srgbClr val="0000FF"/>
                </a:solidFill>
              </a:rPr>
              <a:t> : ok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58254" y="640875"/>
            <a:ext cx="6872774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FF0000"/>
                </a:solidFill>
                <a:latin typeface="+mj-lt"/>
              </a:rPr>
              <a:t>‘‘o-ö-u-ü’’ </a:t>
            </a: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53848464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11560" y="2150885"/>
            <a:ext cx="82809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/>
              <a:t>Kelime içinde </a:t>
            </a:r>
            <a:r>
              <a:rPr lang="tr-TR" sz="2800" b="1" dirty="0" smtClean="0"/>
              <a:t> ve </a:t>
            </a:r>
            <a:r>
              <a:rPr lang="tr-TR" sz="2800" b="1" dirty="0"/>
              <a:t>sonunda </a:t>
            </a:r>
            <a:r>
              <a:rPr lang="ar-SA" sz="2800" dirty="0" smtClean="0"/>
              <a:t>و </a:t>
            </a:r>
            <a:r>
              <a:rPr lang="tr-TR" sz="2800" dirty="0" smtClean="0"/>
              <a:t> </a:t>
            </a:r>
            <a:r>
              <a:rPr lang="tr-TR" sz="2800" dirty="0" err="1" smtClean="0"/>
              <a:t>vav</a:t>
            </a:r>
            <a:r>
              <a:rPr lang="tr-TR" sz="2800" dirty="0" smtClean="0"/>
              <a:t> </a:t>
            </a:r>
            <a:r>
              <a:rPr lang="tr-TR" sz="2800" dirty="0"/>
              <a:t>ile gösterilir</a:t>
            </a:r>
            <a:r>
              <a:rPr lang="tr-TR" sz="2800" dirty="0" smtClean="0"/>
              <a:t>:</a:t>
            </a:r>
          </a:p>
          <a:p>
            <a:pPr algn="l" rtl="0"/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بور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bor,   </a:t>
            </a:r>
            <a:r>
              <a:rPr lang="ar-SY" sz="2800" b="1" dirty="0" smtClean="0">
                <a:solidFill>
                  <a:srgbClr val="0000FF"/>
                </a:solidFill>
              </a:rPr>
              <a:t>بوش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>
                <a:solidFill>
                  <a:srgbClr val="0000FF"/>
                </a:solidFill>
              </a:rPr>
              <a:t>: </a:t>
            </a:r>
            <a:r>
              <a:rPr lang="tr-TR" sz="2800" b="1" dirty="0" smtClean="0">
                <a:solidFill>
                  <a:srgbClr val="0000FF"/>
                </a:solidFill>
              </a:rPr>
              <a:t>boş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دوش</a:t>
            </a:r>
            <a:r>
              <a:rPr lang="tr-TR" sz="2800" b="1" dirty="0" smtClean="0">
                <a:solidFill>
                  <a:srgbClr val="0000FF"/>
                </a:solidFill>
              </a:rPr>
              <a:t> : düş, </a:t>
            </a:r>
            <a:r>
              <a:rPr lang="ar-SY" sz="2800" b="1" dirty="0">
                <a:solidFill>
                  <a:srgbClr val="0000FF"/>
                </a:solidFill>
              </a:rPr>
              <a:t>سوز</a:t>
            </a:r>
            <a:r>
              <a:rPr lang="tr-TR" sz="2800" b="1" dirty="0">
                <a:solidFill>
                  <a:srgbClr val="0000FF"/>
                </a:solidFill>
              </a:rPr>
              <a:t> : </a:t>
            </a:r>
            <a:r>
              <a:rPr lang="tr-TR" sz="2800" b="1" dirty="0" smtClean="0">
                <a:solidFill>
                  <a:srgbClr val="0000FF"/>
                </a:solidFill>
              </a:rPr>
              <a:t>süz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سوك</a:t>
            </a:r>
            <a:r>
              <a:rPr lang="tr-TR" sz="2800" b="1" dirty="0" smtClean="0">
                <a:solidFill>
                  <a:srgbClr val="0000FF"/>
                </a:solidFill>
              </a:rPr>
              <a:t> : sök, </a:t>
            </a:r>
            <a:r>
              <a:rPr lang="ar-SY" sz="2800" b="1" dirty="0">
                <a:solidFill>
                  <a:srgbClr val="0000FF"/>
                </a:solidFill>
              </a:rPr>
              <a:t>صوس</a:t>
            </a:r>
            <a:r>
              <a:rPr lang="tr-TR" sz="2800" b="1" dirty="0">
                <a:solidFill>
                  <a:srgbClr val="0000FF"/>
                </a:solidFill>
              </a:rPr>
              <a:t> : </a:t>
            </a:r>
            <a:r>
              <a:rPr lang="tr-TR" sz="2800" b="1" dirty="0" smtClean="0">
                <a:solidFill>
                  <a:srgbClr val="0000FF"/>
                </a:solidFill>
              </a:rPr>
              <a:t>sus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قورو</a:t>
            </a:r>
            <a:r>
              <a:rPr lang="tr-TR" sz="2800" b="1" dirty="0" smtClean="0">
                <a:solidFill>
                  <a:srgbClr val="0000FF"/>
                </a:solidFill>
              </a:rPr>
              <a:t> : koru,  </a:t>
            </a:r>
            <a:r>
              <a:rPr lang="ar-SY" sz="2800" b="1" dirty="0" smtClean="0">
                <a:solidFill>
                  <a:srgbClr val="0000FF"/>
                </a:solidFill>
              </a:rPr>
              <a:t>بورو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>
                <a:solidFill>
                  <a:srgbClr val="0000FF"/>
                </a:solidFill>
              </a:rPr>
              <a:t>: </a:t>
            </a:r>
            <a:r>
              <a:rPr lang="tr-TR" sz="2800" b="1" dirty="0" smtClean="0">
                <a:solidFill>
                  <a:srgbClr val="0000FF"/>
                </a:solidFill>
              </a:rPr>
              <a:t>boru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دولو</a:t>
            </a:r>
            <a:r>
              <a:rPr lang="tr-TR" sz="2800" b="1" dirty="0" smtClean="0">
                <a:solidFill>
                  <a:srgbClr val="0000FF"/>
                </a:solidFill>
              </a:rPr>
              <a:t> : dolu,  </a:t>
            </a:r>
            <a:r>
              <a:rPr lang="ar-SY" sz="2800" b="1" dirty="0">
                <a:solidFill>
                  <a:srgbClr val="0000FF"/>
                </a:solidFill>
              </a:rPr>
              <a:t>سورو</a:t>
            </a:r>
            <a:r>
              <a:rPr lang="tr-TR" sz="2800" b="1" dirty="0">
                <a:solidFill>
                  <a:srgbClr val="0000FF"/>
                </a:solidFill>
              </a:rPr>
              <a:t> : </a:t>
            </a:r>
            <a:r>
              <a:rPr lang="tr-TR" sz="2800" b="1" dirty="0" smtClean="0">
                <a:solidFill>
                  <a:srgbClr val="0000FF"/>
                </a:solidFill>
              </a:rPr>
              <a:t>sürü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بوز</a:t>
            </a:r>
            <a:r>
              <a:rPr lang="tr-TR" sz="2800" b="1" dirty="0" smtClean="0">
                <a:solidFill>
                  <a:srgbClr val="0000FF"/>
                </a:solidFill>
              </a:rPr>
              <a:t> : boz,  </a:t>
            </a:r>
            <a:r>
              <a:rPr lang="ar-SY" sz="2800" b="1" dirty="0" smtClean="0">
                <a:solidFill>
                  <a:srgbClr val="0000FF"/>
                </a:solidFill>
              </a:rPr>
              <a:t>يورو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yürü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27601" y="990580"/>
            <a:ext cx="6872774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FF0000"/>
                </a:solidFill>
                <a:latin typeface="+mj-lt"/>
              </a:rPr>
              <a:t>‘‘o-ö-u-ü’’ </a:t>
            </a: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97136870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51348" y="1915671"/>
            <a:ext cx="82809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2800" dirty="0"/>
              <a:t>Kelime içinde yazılışında aşağıdaki hususlara dikkat etmek </a:t>
            </a:r>
            <a:r>
              <a:rPr lang="tr-TR" sz="2800" dirty="0" smtClean="0"/>
              <a:t>gerekir.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a. Tek heceli kelimelerde yazılır.</a:t>
            </a: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 كوز</a:t>
            </a:r>
            <a:r>
              <a:rPr lang="ar-SA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göz</a:t>
            </a: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Y" sz="2800" b="1" dirty="0" smtClean="0">
                <a:solidFill>
                  <a:srgbClr val="0000FF"/>
                </a:solidFill>
              </a:rPr>
              <a:t>كور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kör</a:t>
            </a: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Y" sz="2800" b="1" dirty="0" smtClean="0">
                <a:solidFill>
                  <a:srgbClr val="0000FF"/>
                </a:solidFill>
              </a:rPr>
              <a:t>سوز</a:t>
            </a:r>
            <a:r>
              <a:rPr lang="tr-TR" sz="2800" b="1" dirty="0" smtClean="0">
                <a:solidFill>
                  <a:srgbClr val="0000FF"/>
                </a:solidFill>
              </a:rPr>
              <a:t> söz </a:t>
            </a:r>
          </a:p>
          <a:p>
            <a:pPr algn="l" rtl="0"/>
            <a:endParaRPr lang="tr-TR" sz="28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58254" y="633105"/>
            <a:ext cx="6872774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FF0000"/>
                </a:solidFill>
                <a:latin typeface="+mj-lt"/>
              </a:rPr>
              <a:t>‘‘o-ö-u-ü’’ </a:t>
            </a: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310936843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51348" y="1555634"/>
            <a:ext cx="82809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b. ilk hecesi yuvarlak, diğerleri farklı olan çok hecelilerde yazılır.</a:t>
            </a: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قولاق 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kulak</a:t>
            </a:r>
            <a:r>
              <a:rPr lang="tr-TR" sz="2800" b="1" dirty="0">
                <a:solidFill>
                  <a:srgbClr val="0000FF"/>
                </a:solidFill>
              </a:rPr>
              <a:t>, </a:t>
            </a:r>
            <a:r>
              <a:rPr lang="ar-SA" sz="2800" b="1" dirty="0" smtClean="0">
                <a:solidFill>
                  <a:srgbClr val="0000FF"/>
                </a:solidFill>
              </a:rPr>
              <a:t>ك</a:t>
            </a:r>
            <a:r>
              <a:rPr lang="ar-SY" sz="2800" b="1" dirty="0" smtClean="0">
                <a:solidFill>
                  <a:srgbClr val="0000FF"/>
                </a:solidFill>
              </a:rPr>
              <a:t>و</a:t>
            </a:r>
            <a:r>
              <a:rPr lang="ar-SA" sz="2800" b="1" dirty="0" smtClean="0">
                <a:solidFill>
                  <a:srgbClr val="0000FF"/>
                </a:solidFill>
              </a:rPr>
              <a:t>نش 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güneş</a:t>
            </a:r>
            <a:r>
              <a:rPr lang="tr-TR" sz="2800" b="1" dirty="0">
                <a:solidFill>
                  <a:srgbClr val="0000FF"/>
                </a:solidFill>
              </a:rPr>
              <a:t>, </a:t>
            </a:r>
            <a:r>
              <a:rPr lang="ar-SY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قوراق </a:t>
            </a:r>
            <a:r>
              <a:rPr lang="tr-TR" sz="2800" b="1" dirty="0">
                <a:solidFill>
                  <a:srgbClr val="0000FF"/>
                </a:solidFill>
              </a:rPr>
              <a:t>kurak </a:t>
            </a:r>
          </a:p>
          <a:p>
            <a:pPr algn="l" rtl="0"/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tr-TR" sz="2800" dirty="0"/>
              <a:t>c. İki veya daha çok heceli kelimelerde hepsinin yuvarlak ünlülü olması hâlinde ilk hecede yazılmayabilir: </a:t>
            </a:r>
            <a:r>
              <a:rPr lang="ar-SA" sz="2800" b="1" dirty="0" smtClean="0">
                <a:solidFill>
                  <a:srgbClr val="0000FF"/>
                </a:solidFill>
              </a:rPr>
              <a:t>بيوك 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büyük</a:t>
            </a:r>
          </a:p>
          <a:p>
            <a:pPr algn="l" rtl="0"/>
            <a:endParaRPr lang="tr-TR" sz="2800" dirty="0"/>
          </a:p>
          <a:p>
            <a:pPr algn="l" rtl="0"/>
            <a:endParaRPr lang="tr-TR" sz="2800" b="1" dirty="0" smtClean="0">
              <a:solidFill>
                <a:srgbClr val="0000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5421" y="668274"/>
            <a:ext cx="6872774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FF0000"/>
                </a:solidFill>
                <a:latin typeface="+mj-lt"/>
              </a:rPr>
              <a:t>‘‘o-ö-u-ü’’ </a:t>
            </a: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118485170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51348" y="2632852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2800" dirty="0"/>
              <a:t>d. İkinci hece u, ü ise umumiyetle yazılır:</a:t>
            </a:r>
          </a:p>
          <a:p>
            <a:pPr algn="l" rtl="0"/>
            <a:r>
              <a:rPr lang="en-US" sz="2800" b="1" dirty="0"/>
              <a:t> </a:t>
            </a:r>
            <a:r>
              <a:rPr lang="ar-SA" sz="2800" b="1" dirty="0">
                <a:solidFill>
                  <a:srgbClr val="0000FF"/>
                </a:solidFill>
              </a:rPr>
              <a:t>قوز</a:t>
            </a:r>
            <a:r>
              <a:rPr lang="ar-SY" sz="2800" b="1" dirty="0">
                <a:solidFill>
                  <a:srgbClr val="0000FF"/>
                </a:solidFill>
              </a:rPr>
              <a:t>و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>
                <a:solidFill>
                  <a:srgbClr val="0000FF"/>
                </a:solidFill>
              </a:rPr>
              <a:t>kuzu, </a:t>
            </a:r>
            <a:r>
              <a:rPr lang="ar-SA" sz="2800" b="1" dirty="0">
                <a:solidFill>
                  <a:srgbClr val="0000FF"/>
                </a:solidFill>
              </a:rPr>
              <a:t>قوقو</a:t>
            </a:r>
            <a:r>
              <a:rPr lang="ar-SY" sz="2800" b="1" dirty="0">
                <a:solidFill>
                  <a:srgbClr val="0000FF"/>
                </a:solidFill>
              </a:rPr>
              <a:t>لو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>
                <a:solidFill>
                  <a:srgbClr val="0000FF"/>
                </a:solidFill>
              </a:rPr>
              <a:t>kokulu, </a:t>
            </a:r>
            <a:r>
              <a:rPr lang="ar-SA" sz="2800" b="1" dirty="0">
                <a:solidFill>
                  <a:srgbClr val="0000FF"/>
                </a:solidFill>
              </a:rPr>
              <a:t>قابو</a:t>
            </a:r>
            <a:r>
              <a:rPr lang="ar-SY" sz="2800" b="1" dirty="0">
                <a:solidFill>
                  <a:srgbClr val="0000FF"/>
                </a:solidFill>
              </a:rPr>
              <a:t>ق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>
                <a:solidFill>
                  <a:srgbClr val="0000FF"/>
                </a:solidFill>
              </a:rPr>
              <a:t>kabuk</a:t>
            </a:r>
          </a:p>
          <a:p>
            <a:pPr algn="l" rtl="0"/>
            <a:endParaRPr lang="ar-SY" sz="2800" dirty="0" smtClean="0"/>
          </a:p>
          <a:p>
            <a:pPr algn="l" rtl="0"/>
            <a:r>
              <a:rPr lang="tr-TR" sz="2800" dirty="0" smtClean="0"/>
              <a:t>e</a:t>
            </a:r>
            <a:r>
              <a:rPr lang="tr-TR" sz="2800" dirty="0"/>
              <a:t>. Kelime sonunda </a:t>
            </a:r>
            <a:r>
              <a:rPr lang="ar-SA" sz="2800" b="1" dirty="0"/>
              <a:t>و </a:t>
            </a:r>
            <a:r>
              <a:rPr lang="en-US" sz="2800" b="1" dirty="0" smtClean="0"/>
              <a:t> </a:t>
            </a:r>
            <a:r>
              <a:rPr lang="tr-TR" sz="2800" dirty="0" smtClean="0"/>
              <a:t>veya </a:t>
            </a:r>
            <a:r>
              <a:rPr lang="ar-SA" sz="2800" b="1" dirty="0"/>
              <a:t>ى </a:t>
            </a:r>
            <a:r>
              <a:rPr lang="en-US" sz="2800" b="1" dirty="0" smtClean="0"/>
              <a:t> </a:t>
            </a:r>
            <a:r>
              <a:rPr lang="tr-TR" sz="2800" dirty="0" smtClean="0"/>
              <a:t>ile </a:t>
            </a:r>
            <a:r>
              <a:rPr lang="tr-TR" sz="2800" dirty="0"/>
              <a:t>gösterilir:</a:t>
            </a:r>
          </a:p>
          <a:p>
            <a:pPr algn="l" rtl="0"/>
            <a:r>
              <a:rPr lang="tr-TR" sz="2800" b="1" dirty="0"/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قارش</a:t>
            </a:r>
            <a:r>
              <a:rPr lang="ar-SY" sz="2800" b="1" dirty="0">
                <a:solidFill>
                  <a:srgbClr val="0000FF"/>
                </a:solidFill>
              </a:rPr>
              <a:t>و</a:t>
            </a:r>
            <a:r>
              <a:rPr lang="ar-SA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  </a:t>
            </a:r>
            <a:r>
              <a:rPr lang="tr-TR" sz="2800" dirty="0" err="1" smtClean="0">
                <a:solidFill>
                  <a:srgbClr val="0000FF"/>
                </a:solidFill>
              </a:rPr>
              <a:t>karşu</a:t>
            </a:r>
            <a:r>
              <a:rPr lang="tr-TR" sz="2800" dirty="0">
                <a:solidFill>
                  <a:srgbClr val="0000FF"/>
                </a:solidFill>
              </a:rPr>
              <a:t>, </a:t>
            </a:r>
            <a:r>
              <a:rPr lang="ar-SA" sz="2800" b="1" dirty="0" smtClean="0">
                <a:solidFill>
                  <a:srgbClr val="0000FF"/>
                </a:solidFill>
              </a:rPr>
              <a:t>قارش</a:t>
            </a:r>
            <a:r>
              <a:rPr lang="ar-SY" sz="2800" b="1" dirty="0">
                <a:solidFill>
                  <a:srgbClr val="0000FF"/>
                </a:solidFill>
              </a:rPr>
              <a:t>ى</a:t>
            </a:r>
            <a:r>
              <a:rPr lang="ar-SA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  </a:t>
            </a:r>
            <a:r>
              <a:rPr lang="tr-TR" sz="2800" dirty="0" smtClean="0">
                <a:solidFill>
                  <a:srgbClr val="0000FF"/>
                </a:solidFill>
              </a:rPr>
              <a:t>karşı</a:t>
            </a:r>
            <a:endParaRPr lang="tr-TR" sz="2800" b="1" dirty="0" smtClean="0">
              <a:solidFill>
                <a:srgbClr val="0000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5421" y="990580"/>
            <a:ext cx="6872774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FF0000"/>
                </a:solidFill>
                <a:latin typeface="+mj-lt"/>
              </a:rPr>
              <a:t>‘‘o-ö-u-ü’’ </a:t>
            </a: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260234914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51348" y="2201967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2800" b="1" dirty="0" smtClean="0">
                <a:solidFill>
                  <a:srgbClr val="008000"/>
                </a:solidFill>
              </a:rPr>
              <a:t>DİKKAT!</a:t>
            </a:r>
          </a:p>
          <a:p>
            <a:pPr algn="l" rtl="0"/>
            <a:endParaRPr lang="tr-TR" sz="2800" b="1" dirty="0" smtClean="0">
              <a:solidFill>
                <a:srgbClr val="008000"/>
              </a:solidFill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/>
              <a:t>Kelime başındaki yuvarlak ince ünlüyü (</a:t>
            </a:r>
            <a:r>
              <a:rPr lang="tr-TR" sz="2800" b="1" dirty="0" err="1"/>
              <a:t>ö,ü</a:t>
            </a:r>
            <a:r>
              <a:rPr lang="tr-TR" sz="2800" b="1" dirty="0"/>
              <a:t>) kalınından ayırt etmek için elif yerine hemze</a:t>
            </a:r>
          </a:p>
          <a:p>
            <a:pPr algn="l" rtl="0"/>
            <a:r>
              <a:rPr lang="tr-TR" sz="2800" b="1" dirty="0"/>
              <a:t>ya da </a:t>
            </a:r>
            <a:r>
              <a:rPr lang="tr-TR" sz="2800" b="1" dirty="0" err="1"/>
              <a:t>hemzeli</a:t>
            </a:r>
            <a:r>
              <a:rPr lang="tr-TR" sz="2800" b="1" dirty="0"/>
              <a:t> elif kullanılır</a:t>
            </a:r>
            <a:r>
              <a:rPr lang="tr-TR" sz="2800" b="1" dirty="0" smtClean="0"/>
              <a:t>.</a:t>
            </a:r>
          </a:p>
          <a:p>
            <a:pPr algn="l" rtl="0"/>
            <a:endParaRPr lang="tr-TR" sz="2800" b="1" dirty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ئولو- أولو</a:t>
            </a:r>
            <a:r>
              <a:rPr lang="pl-PL" sz="2800" b="1" dirty="0" smtClean="0">
                <a:solidFill>
                  <a:srgbClr val="0000FF"/>
                </a:solidFill>
              </a:rPr>
              <a:t>(ölü)</a:t>
            </a:r>
            <a:r>
              <a:rPr lang="tr-TR" sz="2800" b="1" dirty="0" smtClean="0">
                <a:solidFill>
                  <a:srgbClr val="0000FF"/>
                </a:solidFill>
              </a:rPr>
              <a:t>,</a:t>
            </a:r>
            <a:r>
              <a:rPr lang="pl-PL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  </a:t>
            </a:r>
            <a:r>
              <a:rPr lang="ar-SY" sz="2800" b="1" dirty="0" smtClean="0">
                <a:solidFill>
                  <a:srgbClr val="0000FF"/>
                </a:solidFill>
              </a:rPr>
              <a:t>ئوجو- أوجو</a:t>
            </a:r>
            <a:r>
              <a:rPr lang="pl-PL" sz="2800" b="1" dirty="0" smtClean="0">
                <a:solidFill>
                  <a:srgbClr val="0000FF"/>
                </a:solidFill>
              </a:rPr>
              <a:t>(öcü</a:t>
            </a:r>
            <a:r>
              <a:rPr lang="pl-PL" sz="2800" b="1" dirty="0">
                <a:solidFill>
                  <a:srgbClr val="0000FF"/>
                </a:solidFill>
              </a:rPr>
              <a:t>)</a:t>
            </a:r>
            <a:endParaRPr lang="tr-TR" sz="2800" b="1" dirty="0" smtClean="0">
              <a:solidFill>
                <a:srgbClr val="0000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5421" y="990580"/>
            <a:ext cx="6872774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FF0000"/>
                </a:solidFill>
                <a:latin typeface="+mj-lt"/>
              </a:rPr>
              <a:t>‘‘o-ö-u-ü’’ </a:t>
            </a: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215223341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51348" y="1555639"/>
            <a:ext cx="82809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tr-TR" sz="2800" b="1" dirty="0" smtClean="0">
                <a:solidFill>
                  <a:srgbClr val="008000"/>
                </a:solidFill>
              </a:rPr>
              <a:t>DİKKAT!</a:t>
            </a:r>
          </a:p>
          <a:p>
            <a:pPr algn="l" rtl="0"/>
            <a:endParaRPr lang="tr-TR" sz="2800" b="1" dirty="0" smtClean="0"/>
          </a:p>
          <a:p>
            <a:pPr algn="l" rtl="0"/>
            <a:r>
              <a:rPr lang="tr-TR" sz="2800" b="1" dirty="0" smtClean="0"/>
              <a:t>Bazı </a:t>
            </a:r>
            <a:r>
              <a:rPr lang="tr-TR" sz="2800" b="1" dirty="0"/>
              <a:t>kelimeler birkaç türlü okunabilir. Bunların hangi kelime olduğunu ve ne tür okunacağını metin içinde anlama dikkat ederek belirleriz</a:t>
            </a:r>
            <a:r>
              <a:rPr lang="tr-TR" sz="2800" b="1" dirty="0" smtClean="0"/>
              <a:t>.</a:t>
            </a:r>
            <a:endParaRPr lang="ar-SY" sz="2800" b="1" dirty="0" smtClean="0"/>
          </a:p>
          <a:p>
            <a:pPr algn="l" rtl="0"/>
            <a:endParaRPr lang="ar-SY" sz="2800" b="1" dirty="0">
              <a:solidFill>
                <a:srgbClr val="0000FF"/>
              </a:solidFill>
            </a:endParaRPr>
          </a:p>
          <a:p>
            <a:pPr algn="l" rtl="0"/>
            <a:r>
              <a:rPr lang="ar-SA" sz="2800" b="1" dirty="0" smtClean="0">
                <a:solidFill>
                  <a:srgbClr val="0000FF"/>
                </a:solidFill>
              </a:rPr>
              <a:t>اوف</a:t>
            </a:r>
            <a:r>
              <a:rPr lang="tr-TR" sz="2800" b="1" dirty="0" smtClean="0">
                <a:solidFill>
                  <a:srgbClr val="0000FF"/>
                </a:solidFill>
              </a:rPr>
              <a:t> : of, öf, uf, </a:t>
            </a:r>
            <a:r>
              <a:rPr lang="tr-TR" sz="2800" b="1" dirty="0" err="1" smtClean="0">
                <a:solidFill>
                  <a:srgbClr val="0000FF"/>
                </a:solidFill>
              </a:rPr>
              <a:t>üf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اول</a:t>
            </a:r>
            <a:r>
              <a:rPr lang="tr-TR" sz="2800" b="1" dirty="0" smtClean="0">
                <a:solidFill>
                  <a:srgbClr val="0000FF"/>
                </a:solidFill>
              </a:rPr>
              <a:t> : ol, öl</a:t>
            </a: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اولو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</a:t>
            </a:r>
            <a:r>
              <a:rPr lang="tr-TR" sz="2800" b="1" dirty="0" err="1" smtClean="0">
                <a:solidFill>
                  <a:srgbClr val="0000FF"/>
                </a:solidFill>
              </a:rPr>
              <a:t>olu</a:t>
            </a:r>
            <a:r>
              <a:rPr lang="tr-TR" sz="2800" b="1" dirty="0" smtClean="0">
                <a:solidFill>
                  <a:srgbClr val="0000FF"/>
                </a:solidFill>
              </a:rPr>
              <a:t>, ölü</a:t>
            </a:r>
          </a:p>
          <a:p>
            <a:pPr algn="l" rtl="0"/>
            <a:r>
              <a:rPr lang="ar-SY" sz="2800" b="1" dirty="0" smtClean="0">
                <a:solidFill>
                  <a:srgbClr val="0000FF"/>
                </a:solidFill>
              </a:rPr>
              <a:t>اوچ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: uç, üç, öç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5421" y="640874"/>
            <a:ext cx="6872774" cy="6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FF0000"/>
                </a:solidFill>
                <a:latin typeface="+mj-lt"/>
              </a:rPr>
              <a:t>‘‘o-ö-u-ü’’ </a:t>
            </a: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ÜNLÜSÜNÜN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YAZILIŞI</a:t>
            </a:r>
          </a:p>
        </p:txBody>
      </p:sp>
    </p:spTree>
    <p:extLst>
      <p:ext uri="{BB962C8B-B14F-4D97-AF65-F5344CB8AC3E}">
        <p14:creationId xmlns:p14="http://schemas.microsoft.com/office/powerpoint/2010/main" val="256752651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7158" y="836712"/>
            <a:ext cx="84963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1. Ünite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Osmanlı Türkçesi Alfabesi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lvl="4"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Osmanlı Türkçesi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Osmanlı Türkçesi Alfabesi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Harekeler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Med,Şedde, Cezm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Harflerin şekilce benzerlikleri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Bitişen ve bitişmeyen harfler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Harflerin bitişmesi</a:t>
            </a:r>
          </a:p>
        </p:txBody>
      </p:sp>
    </p:spTree>
    <p:extLst>
      <p:ext uri="{BB962C8B-B14F-4D97-AF65-F5344CB8AC3E}">
        <p14:creationId xmlns:p14="http://schemas.microsoft.com/office/powerpoint/2010/main" val="181833238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8092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48140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6" y="1544091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tr-TR" sz="3600" dirty="0"/>
              <a:t>Ağaç yaş iken eğilir.</a:t>
            </a:r>
          </a:p>
          <a:p>
            <a:pPr algn="l" rtl="0"/>
            <a:r>
              <a:rPr lang="tr-TR" sz="3600" dirty="0"/>
              <a:t>Ağzına bir parmak bal çaldı.</a:t>
            </a:r>
          </a:p>
          <a:p>
            <a:pPr algn="l" rtl="0"/>
            <a:r>
              <a:rPr lang="tr-TR" sz="3600" dirty="0"/>
              <a:t>Akacak kan damarda durmaz.</a:t>
            </a:r>
          </a:p>
          <a:p>
            <a:pPr algn="l" rtl="0"/>
            <a:r>
              <a:rPr lang="nn-NO" sz="3600" dirty="0"/>
              <a:t>Anlayana sivrisinek saz, anlamayana davul zurna az</a:t>
            </a:r>
            <a:r>
              <a:rPr lang="nn-NO" sz="3600" dirty="0" smtClean="0"/>
              <a:t>.</a:t>
            </a:r>
            <a:endParaRPr lang="tr-TR" dirty="0"/>
          </a:p>
          <a:p>
            <a:pPr algn="l"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294950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48072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547664" y="3787058"/>
            <a:ext cx="6264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tr-TR" sz="2800" dirty="0"/>
              <a:t>Ağaç yaş iken eğilir.</a:t>
            </a:r>
          </a:p>
          <a:p>
            <a:pPr algn="l" rtl="0"/>
            <a:r>
              <a:rPr lang="tr-TR" sz="2800" dirty="0"/>
              <a:t>Ağzına bir parmak bal çaldı.</a:t>
            </a:r>
          </a:p>
          <a:p>
            <a:pPr algn="l" rtl="0"/>
            <a:r>
              <a:rPr lang="tr-TR" sz="2800" dirty="0"/>
              <a:t>Akacak kan damarda durmaz.</a:t>
            </a:r>
          </a:p>
          <a:p>
            <a:pPr algn="l" rtl="0"/>
            <a:r>
              <a:rPr lang="nn-NO" sz="2800" dirty="0"/>
              <a:t>Anlayana sivrisinek saz, anlamayana davul zurna az</a:t>
            </a:r>
            <a:r>
              <a:rPr lang="nn-NO" sz="2800" dirty="0" smtClean="0"/>
              <a:t>.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76354652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92087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67960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1412776"/>
            <a:ext cx="805995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pl-PL" sz="4400" dirty="0"/>
              <a:t>Öfke ile kalkan ziyân ile oturur.</a:t>
            </a:r>
          </a:p>
          <a:p>
            <a:pPr algn="l" rtl="0"/>
            <a:r>
              <a:rPr lang="tr-TR" sz="4400" dirty="0"/>
              <a:t>Öksüz çocuk göbeğini kendi keser.</a:t>
            </a:r>
          </a:p>
          <a:p>
            <a:pPr algn="l" rtl="0"/>
            <a:r>
              <a:rPr lang="tr-TR" sz="4400" dirty="0"/>
              <a:t>Öğünürse baht öğünsün.</a:t>
            </a:r>
          </a:p>
        </p:txBody>
      </p:sp>
    </p:spTree>
    <p:extLst>
      <p:ext uri="{BB962C8B-B14F-4D97-AF65-F5344CB8AC3E}">
        <p14:creationId xmlns:p14="http://schemas.microsoft.com/office/powerpoint/2010/main" val="167237044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604867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611560" y="3861048"/>
            <a:ext cx="80599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pl-PL" sz="3600" dirty="0"/>
              <a:t>Öfke ile kalkan ziyân ile oturur.</a:t>
            </a:r>
          </a:p>
          <a:p>
            <a:pPr algn="l" rtl="0"/>
            <a:r>
              <a:rPr lang="tr-TR" sz="3600" dirty="0"/>
              <a:t>Öksüz çocuk göbeğini kendi keser.</a:t>
            </a:r>
          </a:p>
          <a:p>
            <a:pPr algn="l" rtl="0"/>
            <a:r>
              <a:rPr lang="tr-TR" sz="3600" dirty="0"/>
              <a:t>Öğünürse baht öğünsün.</a:t>
            </a:r>
          </a:p>
        </p:txBody>
      </p:sp>
    </p:spTree>
    <p:extLst>
      <p:ext uri="{BB962C8B-B14F-4D97-AF65-F5344CB8AC3E}">
        <p14:creationId xmlns:p14="http://schemas.microsoft.com/office/powerpoint/2010/main" val="20071260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00097" y="1484784"/>
            <a:ext cx="7056437" cy="291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tr-TR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Ünite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r-TR" sz="4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r-TR" sz="4400" b="1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4400" b="1" dirty="0">
                <a:solidFill>
                  <a:srgbClr val="FF0000"/>
                </a:solidFill>
                <a:latin typeface="+mj-lt"/>
              </a:rPr>
              <a:t>TÜRKÇE KELİMELERİN YAPISI</a:t>
            </a:r>
            <a:endParaRPr lang="tr-TR" sz="4400" b="1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8527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3528" y="404664"/>
            <a:ext cx="856895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/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AMAÇLARIMIZ</a:t>
            </a:r>
          </a:p>
          <a:p>
            <a:pPr algn="l" rtl="0"/>
            <a:endParaRPr lang="tr-TR" sz="2800" b="1" dirty="0" smtClean="0">
              <a:solidFill>
                <a:srgbClr val="FF0000"/>
              </a:solidFill>
              <a:latin typeface="+mj-lt"/>
            </a:endParaRPr>
          </a:p>
          <a:p>
            <a:pPr algn="l" rtl="0"/>
            <a:r>
              <a:rPr lang="tr-TR" sz="2800" dirty="0" smtClean="0">
                <a:latin typeface="+mj-lt"/>
              </a:rPr>
              <a:t>Bu </a:t>
            </a:r>
            <a:r>
              <a:rPr lang="tr-TR" sz="2800" dirty="0">
                <a:latin typeface="+mj-lt"/>
              </a:rPr>
              <a:t>üniteyi tamamladıktan sonra;</a:t>
            </a:r>
          </a:p>
          <a:p>
            <a:pPr marL="514350" indent="-514350" algn="l" rtl="0">
              <a:buFont typeface="Wingdings" pitchFamily="2" charset="2"/>
              <a:buChar char="v"/>
            </a:pPr>
            <a:r>
              <a:rPr lang="tr-TR" sz="2800" dirty="0">
                <a:latin typeface="+mj-lt"/>
              </a:rPr>
              <a:t>Türkçe kelimelerin yapısını başlıca özellikleriyle tanıyacak,</a:t>
            </a:r>
          </a:p>
          <a:p>
            <a:pPr marL="514350" indent="-514350" algn="l" rtl="0">
              <a:buFont typeface="Wingdings" pitchFamily="2" charset="2"/>
              <a:buChar char="v"/>
            </a:pPr>
            <a:r>
              <a:rPr lang="tr-TR" sz="2800" dirty="0">
                <a:latin typeface="+mj-lt"/>
              </a:rPr>
              <a:t>Türkçe dilek ve şart kipini tanıyabilecek ve yapabilecek,</a:t>
            </a:r>
          </a:p>
          <a:p>
            <a:pPr marL="514350" indent="-514350" algn="l" rtl="0">
              <a:buFont typeface="Wingdings" pitchFamily="2" charset="2"/>
              <a:buChar char="v"/>
            </a:pPr>
            <a:r>
              <a:rPr lang="tr-TR" sz="2800" dirty="0">
                <a:latin typeface="+mj-lt"/>
              </a:rPr>
              <a:t>Türkçe istek ve emir kipini tanıyabilecek ve yazılışını yapabilecek,</a:t>
            </a:r>
          </a:p>
          <a:p>
            <a:pPr marL="514350" indent="-514350" algn="l" rtl="0">
              <a:buFont typeface="Wingdings" pitchFamily="2" charset="2"/>
              <a:buChar char="v"/>
            </a:pPr>
            <a:r>
              <a:rPr lang="tr-TR" sz="2800" dirty="0">
                <a:latin typeface="+mj-lt"/>
              </a:rPr>
              <a:t>Türkçe gereklilik kipini tanıyabilecek ve yazılışını yapabilecek,</a:t>
            </a:r>
          </a:p>
          <a:p>
            <a:pPr marL="514350" indent="-514350" algn="l" rtl="0">
              <a:buFont typeface="Wingdings" pitchFamily="2" charset="2"/>
              <a:buChar char="v"/>
            </a:pPr>
            <a:r>
              <a:rPr lang="tr-TR" sz="2800" dirty="0">
                <a:latin typeface="+mj-lt"/>
              </a:rPr>
              <a:t>Türkçe şimdiki zaman –makta, -</a:t>
            </a:r>
            <a:r>
              <a:rPr lang="tr-TR" sz="2800" dirty="0" err="1">
                <a:latin typeface="+mj-lt"/>
              </a:rPr>
              <a:t>mekte</a:t>
            </a:r>
            <a:r>
              <a:rPr lang="tr-TR" sz="2800" dirty="0">
                <a:latin typeface="+mj-lt"/>
              </a:rPr>
              <a:t> eklerini tanıyabilecek ve yazılışını yapabilecek,</a:t>
            </a:r>
          </a:p>
          <a:p>
            <a:pPr marL="514350" indent="-514350" algn="l" rtl="0">
              <a:buFont typeface="Wingdings" pitchFamily="2" charset="2"/>
              <a:buChar char="v"/>
            </a:pPr>
            <a:r>
              <a:rPr lang="tr-TR" sz="2800" dirty="0">
                <a:latin typeface="+mj-lt"/>
              </a:rPr>
              <a:t>Türkçe edatları tanıyabilecek ve yazılışını kavrayabileceksiniz.</a:t>
            </a:r>
            <a:endParaRPr lang="tr-TR" sz="2800" b="1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44285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3044" y="1916832"/>
            <a:ext cx="84963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G</a:t>
            </a:r>
            <a:r>
              <a:rPr lang="tr-TR" sz="2800" b="1" dirty="0" smtClean="0">
                <a:solidFill>
                  <a:srgbClr val="0000FF"/>
                </a:solidFill>
                <a:latin typeface="+mj-lt"/>
              </a:rPr>
              <a:t>İRİŞ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+mj-lt"/>
            </a:endParaRPr>
          </a:p>
          <a:p>
            <a:pPr algn="l" rtl="0"/>
            <a:r>
              <a:rPr lang="tr-TR" sz="2800" dirty="0"/>
              <a:t>Kelime, bir ya da </a:t>
            </a:r>
            <a:r>
              <a:rPr lang="tr-TR" sz="2800" dirty="0" smtClean="0"/>
              <a:t>birkaç </a:t>
            </a:r>
            <a:r>
              <a:rPr lang="tr-TR" sz="2800" dirty="0"/>
              <a:t>heceden oluşan ve bağımsız anlam taşıyan </a:t>
            </a:r>
            <a:r>
              <a:rPr lang="tr-TR" sz="2800" dirty="0" smtClean="0"/>
              <a:t>düzenle </a:t>
            </a:r>
            <a:r>
              <a:rPr lang="tr-TR" sz="2800" dirty="0"/>
              <a:t>seslerin meydana getirdiği bir dil </a:t>
            </a:r>
            <a:r>
              <a:rPr lang="tr-TR" sz="2800" dirty="0" smtClean="0"/>
              <a:t>ögesidir. </a:t>
            </a:r>
            <a:r>
              <a:rPr lang="tr-TR" sz="2800" dirty="0"/>
              <a:t>Kelimelerin gramer ve anlamca belli bir </a:t>
            </a:r>
            <a:r>
              <a:rPr lang="tr-TR" sz="2800" dirty="0" smtClean="0"/>
              <a:t>görüşü </a:t>
            </a:r>
            <a:r>
              <a:rPr lang="tr-TR" sz="2800" dirty="0"/>
              <a:t>ifade </a:t>
            </a:r>
            <a:r>
              <a:rPr lang="tr-TR" sz="2800" dirty="0" smtClean="0"/>
              <a:t>edecek biçimde </a:t>
            </a:r>
            <a:r>
              <a:rPr lang="tr-TR" sz="2800" dirty="0"/>
              <a:t>bir araya getirilmesiyle </a:t>
            </a:r>
            <a:r>
              <a:rPr lang="tr-TR" sz="2800" dirty="0" smtClean="0"/>
              <a:t>cümleler </a:t>
            </a:r>
            <a:r>
              <a:rPr lang="tr-TR" sz="2800" dirty="0"/>
              <a:t>oluşur. Kelime </a:t>
            </a:r>
            <a:r>
              <a:rPr lang="tr-TR" sz="2800" dirty="0" smtClean="0"/>
              <a:t>cümlenin </a:t>
            </a:r>
            <a:r>
              <a:rPr lang="tr-TR" sz="2800" dirty="0"/>
              <a:t>yapı taşıdır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42976" y="571480"/>
            <a:ext cx="7056437" cy="91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>
                <a:solidFill>
                  <a:srgbClr val="FF0000"/>
                </a:solidFill>
                <a:latin typeface="+mj-lt"/>
              </a:rPr>
              <a:t>TÜRKÇE KELİMELERİN YAPISI</a:t>
            </a:r>
            <a:endParaRPr lang="tr-TR" sz="36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080533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9029" y="1340768"/>
            <a:ext cx="8496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nb-NO" sz="2800" dirty="0"/>
              <a:t>Kelimeleri oluşturan ses ve mana olmak </a:t>
            </a:r>
            <a:r>
              <a:rPr lang="tr-TR" sz="2800" dirty="0"/>
              <a:t>ü</a:t>
            </a:r>
            <a:r>
              <a:rPr lang="nb-NO" sz="2800" dirty="0" smtClean="0"/>
              <a:t>zere </a:t>
            </a:r>
            <a:r>
              <a:rPr lang="nb-NO" sz="2800" dirty="0"/>
              <a:t>iki temel hususiyet vardır. </a:t>
            </a:r>
            <a:r>
              <a:rPr lang="nb-NO" sz="2800" dirty="0" smtClean="0"/>
              <a:t>Kelimeler</a:t>
            </a:r>
            <a:r>
              <a:rPr lang="tr-TR" sz="2800" dirty="0" smtClean="0"/>
              <a:t> seslerin </a:t>
            </a:r>
            <a:r>
              <a:rPr lang="tr-TR" sz="2800" dirty="0"/>
              <a:t>birleşiminden oluşur. Buna </a:t>
            </a:r>
            <a:r>
              <a:rPr lang="tr-TR" sz="2800" dirty="0" err="1"/>
              <a:t>lafz</a:t>
            </a:r>
            <a:r>
              <a:rPr lang="tr-TR" sz="2800" dirty="0"/>
              <a:t> (ağızdan </a:t>
            </a:r>
            <a:r>
              <a:rPr lang="tr-TR" sz="2800" dirty="0" smtClean="0"/>
              <a:t>çıkan </a:t>
            </a:r>
            <a:r>
              <a:rPr lang="tr-TR" sz="2800" dirty="0"/>
              <a:t>sesler </a:t>
            </a:r>
            <a:r>
              <a:rPr lang="tr-TR" sz="2800" dirty="0" smtClean="0"/>
              <a:t>öbeği) </a:t>
            </a:r>
            <a:r>
              <a:rPr lang="tr-TR" sz="2800" dirty="0"/>
              <a:t>denir. Kelimelerin ayrıca belli bir kavramı yansıtan anlam </a:t>
            </a:r>
            <a:r>
              <a:rPr lang="tr-TR" sz="2800" dirty="0" smtClean="0"/>
              <a:t>yönü </a:t>
            </a:r>
            <a:r>
              <a:rPr lang="tr-TR" sz="2800" dirty="0"/>
              <a:t>vardır. İşte kelime bu iki ö</a:t>
            </a:r>
            <a:r>
              <a:rPr lang="tr-TR" sz="2800" dirty="0" smtClean="0"/>
              <a:t>zelliğin </a:t>
            </a:r>
            <a:r>
              <a:rPr lang="tr-TR" sz="2800" dirty="0"/>
              <a:t>bir araya gelmesiyle oluşan bir dil </a:t>
            </a:r>
            <a:r>
              <a:rPr lang="tr-TR" sz="2800" dirty="0" smtClean="0"/>
              <a:t>ögesidir.</a:t>
            </a:r>
            <a:endParaRPr lang="tr-TR" sz="2800" dirty="0"/>
          </a:p>
          <a:p>
            <a:pPr algn="l" rtl="0"/>
            <a:endParaRPr lang="tr-TR" sz="2800" dirty="0" smtClean="0"/>
          </a:p>
          <a:p>
            <a:pPr algn="l" rtl="0"/>
            <a:r>
              <a:rPr lang="tr-TR" sz="2800" dirty="0" smtClean="0"/>
              <a:t>Kelimelerde </a:t>
            </a:r>
            <a:r>
              <a:rPr lang="tr-TR" sz="2800" dirty="0"/>
              <a:t>sesler belli bir </a:t>
            </a:r>
            <a:r>
              <a:rPr lang="tr-TR" sz="2800" dirty="0" smtClean="0"/>
              <a:t>düzende </a:t>
            </a:r>
            <a:r>
              <a:rPr lang="tr-TR" sz="2800" dirty="0"/>
              <a:t>sıralanır ve kelime anlamını bu sıralamadan kazanır. Sıralama bozulursa anlam </a:t>
            </a:r>
            <a:r>
              <a:rPr lang="tr-TR" sz="2800" dirty="0" smtClean="0"/>
              <a:t>kaybolur </a:t>
            </a:r>
            <a:r>
              <a:rPr lang="tr-TR" sz="2800" dirty="0"/>
              <a:t>veya farklılaşabilir.</a:t>
            </a:r>
          </a:p>
        </p:txBody>
      </p:sp>
    </p:spTree>
    <p:extLst>
      <p:ext uri="{BB962C8B-B14F-4D97-AF65-F5344CB8AC3E}">
        <p14:creationId xmlns:p14="http://schemas.microsoft.com/office/powerpoint/2010/main" val="304837168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2071678"/>
            <a:ext cx="86391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+mj-lt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Osmanlı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Türkçesi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Alfabesini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tanıyabilecek</a:t>
            </a:r>
            <a:r>
              <a:rPr lang="en-US" sz="3200" b="1" dirty="0" smtClean="0">
                <a:latin typeface="+mj-lt"/>
              </a:rPr>
              <a:t>,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Hareke</a:t>
            </a:r>
            <a:r>
              <a:rPr lang="en-US" sz="3200" b="1" dirty="0" smtClean="0">
                <a:latin typeface="+mj-lt"/>
              </a:rPr>
              <a:t>, med, </a:t>
            </a:r>
            <a:r>
              <a:rPr lang="en-US" sz="3200" b="1" dirty="0" err="1" smtClean="0">
                <a:latin typeface="+mj-lt"/>
              </a:rPr>
              <a:t>şedde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cezm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işaretlerini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tanıyıp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kullanabilecek</a:t>
            </a:r>
            <a:r>
              <a:rPr lang="en-US" sz="3200" b="1" dirty="0" smtClean="0">
                <a:latin typeface="+mj-lt"/>
              </a:rPr>
              <a:t>,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bitişmeyen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harfleri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şekilce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birbirine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benzeyen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tanıyabilecek</a:t>
            </a:r>
            <a:r>
              <a:rPr lang="en-US" sz="3200" b="1" dirty="0" smtClean="0">
                <a:latin typeface="+mj-lt"/>
              </a:rPr>
              <a:t>,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Harflerin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bitişme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biçimlerini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kavrayabileceksiniz</a:t>
            </a:r>
            <a:r>
              <a:rPr lang="en-US" sz="3200" b="1" dirty="0" smtClean="0">
                <a:latin typeface="+mj-lt"/>
              </a:rPr>
              <a:t>.</a:t>
            </a:r>
            <a:endParaRPr lang="tr-TR" sz="3200" b="1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85786" y="642918"/>
            <a:ext cx="7485065" cy="91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+mj-lt"/>
                <a:cs typeface="+mj-cs"/>
              </a:rPr>
              <a:t>1.</a:t>
            </a:r>
            <a:r>
              <a:rPr lang="tr-TR" sz="3600" b="1" dirty="0" smtClean="0">
                <a:solidFill>
                  <a:srgbClr val="FF0000"/>
                </a:solidFill>
                <a:latin typeface="+mj-lt"/>
                <a:cs typeface="+mj-cs"/>
              </a:rPr>
              <a:t>Ünitede Amacımız</a:t>
            </a:r>
            <a:endParaRPr lang="tr-TR" sz="36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9029" y="1556214"/>
            <a:ext cx="84963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/>
              <a:t>Kelime kendi </a:t>
            </a:r>
            <a:r>
              <a:rPr lang="tr-TR" sz="2800" dirty="0" smtClean="0"/>
              <a:t>içerisinde </a:t>
            </a:r>
            <a:r>
              <a:rPr lang="tr-TR" sz="2800" dirty="0"/>
              <a:t>hece denilen ses birliklerinin </a:t>
            </a:r>
            <a:r>
              <a:rPr lang="tr-TR" sz="2800" dirty="0" err="1"/>
              <a:t>yanyana</a:t>
            </a:r>
            <a:r>
              <a:rPr lang="tr-TR" sz="2800" dirty="0"/>
              <a:t> gelmesinden oluşur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Bir kelime bir ya da daha fazla heceden meydana gelir. Bu </a:t>
            </a:r>
            <a:r>
              <a:rPr lang="tr-TR" sz="2800" dirty="0" smtClean="0"/>
              <a:t>yüzden Türkçe </a:t>
            </a:r>
            <a:r>
              <a:rPr lang="tr-TR" sz="2800" dirty="0"/>
              <a:t>kelime </a:t>
            </a:r>
            <a:r>
              <a:rPr lang="tr-TR" sz="2800" dirty="0" smtClean="0"/>
              <a:t>yapısını ve </a:t>
            </a:r>
            <a:r>
              <a:rPr lang="tr-TR" sz="2800" dirty="0"/>
              <a:t>yazılışını vermeden ö</a:t>
            </a:r>
            <a:r>
              <a:rPr lang="tr-TR" sz="2800" dirty="0" smtClean="0"/>
              <a:t>nce </a:t>
            </a:r>
            <a:r>
              <a:rPr lang="tr-TR" sz="2800" dirty="0"/>
              <a:t>heceden </a:t>
            </a:r>
            <a:r>
              <a:rPr lang="tr-TR" sz="2800" dirty="0" smtClean="0"/>
              <a:t>söz </a:t>
            </a:r>
            <a:r>
              <a:rPr lang="tr-TR" sz="2800" dirty="0"/>
              <a:t>edecek ve yazılışını anlatacağız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/>
          </a:p>
          <a:p>
            <a:pPr algn="l" rtl="0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39033061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3044" y="1484203"/>
            <a:ext cx="84963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 smtClean="0">
                <a:latin typeface="+mj-lt"/>
              </a:rPr>
              <a:t>Hece</a:t>
            </a:r>
            <a:r>
              <a:rPr lang="tr-TR" sz="2800" dirty="0">
                <a:latin typeface="+mj-lt"/>
              </a:rPr>
              <a:t>, kelimeyi oluşturan en </a:t>
            </a:r>
            <a:r>
              <a:rPr lang="tr-TR" sz="2800" dirty="0" smtClean="0">
                <a:latin typeface="+mj-lt"/>
              </a:rPr>
              <a:t>küçük </a:t>
            </a:r>
            <a:r>
              <a:rPr lang="tr-TR" sz="2800" dirty="0">
                <a:latin typeface="+mj-lt"/>
              </a:rPr>
              <a:t>ses birliğidir. Her kelime bu ses birliklerinden bir </a:t>
            </a:r>
            <a:r>
              <a:rPr lang="tr-TR" sz="2800" dirty="0" smtClean="0">
                <a:latin typeface="+mj-lt"/>
              </a:rPr>
              <a:t>veya bir kaçının </a:t>
            </a:r>
            <a:r>
              <a:rPr lang="tr-TR" sz="2800" dirty="0">
                <a:latin typeface="+mj-lt"/>
              </a:rPr>
              <a:t>bir araya gelmesiyle oluşur. </a:t>
            </a:r>
            <a:r>
              <a:rPr lang="tr-TR" sz="2800" dirty="0" smtClean="0">
                <a:latin typeface="+mj-lt"/>
              </a:rPr>
              <a:t>Türkçede </a:t>
            </a:r>
            <a:r>
              <a:rPr lang="tr-TR" sz="2800" dirty="0">
                <a:latin typeface="+mj-lt"/>
              </a:rPr>
              <a:t>heceler </a:t>
            </a:r>
            <a:r>
              <a:rPr lang="tr-TR" sz="2800" dirty="0" smtClean="0">
                <a:latin typeface="+mj-lt"/>
              </a:rPr>
              <a:t>açık </a:t>
            </a:r>
            <a:r>
              <a:rPr lang="tr-TR" sz="2800" dirty="0">
                <a:latin typeface="+mj-lt"/>
              </a:rPr>
              <a:t>ve kapalı olmak ü</a:t>
            </a:r>
            <a:r>
              <a:rPr lang="tr-TR" sz="2800" dirty="0" smtClean="0">
                <a:latin typeface="+mj-lt"/>
              </a:rPr>
              <a:t>zere iki grupta </a:t>
            </a:r>
            <a:r>
              <a:rPr lang="tr-TR" sz="2800" dirty="0">
                <a:latin typeface="+mj-lt"/>
              </a:rPr>
              <a:t>incelenir</a:t>
            </a:r>
            <a:r>
              <a:rPr lang="tr-TR" sz="2800" dirty="0" smtClean="0">
                <a:latin typeface="+mj-lt"/>
              </a:rPr>
              <a:t>.</a:t>
            </a:r>
          </a:p>
          <a:p>
            <a:pPr algn="l" rtl="0"/>
            <a:endParaRPr lang="tr-TR" sz="2800" dirty="0">
              <a:latin typeface="+mj-lt"/>
            </a:endParaRPr>
          </a:p>
          <a:p>
            <a:pPr algn="l" rtl="0"/>
            <a:r>
              <a:rPr lang="tr-TR" sz="2800" b="1" dirty="0">
                <a:solidFill>
                  <a:srgbClr val="0000FF"/>
                </a:solidFill>
                <a:latin typeface="+mj-lt"/>
              </a:rPr>
              <a:t>Açık </a:t>
            </a:r>
            <a:r>
              <a:rPr lang="tr-TR" sz="2800" b="1" dirty="0" smtClean="0">
                <a:solidFill>
                  <a:srgbClr val="0000FF"/>
                </a:solidFill>
                <a:latin typeface="+mj-lt"/>
              </a:rPr>
              <a:t>Hece</a:t>
            </a:r>
            <a:r>
              <a:rPr lang="tr-TR" sz="2800" b="1" dirty="0">
                <a:solidFill>
                  <a:srgbClr val="0000FF"/>
                </a:solidFill>
                <a:latin typeface="+mj-lt"/>
              </a:rPr>
              <a:t>: </a:t>
            </a:r>
            <a:r>
              <a:rPr lang="tr-TR" sz="2800" dirty="0">
                <a:latin typeface="+mj-lt"/>
              </a:rPr>
              <a:t>bir </a:t>
            </a:r>
            <a:r>
              <a:rPr lang="tr-TR" sz="2800" dirty="0" smtClean="0">
                <a:latin typeface="+mj-lt"/>
              </a:rPr>
              <a:t>ünlüden </a:t>
            </a:r>
            <a:r>
              <a:rPr lang="tr-TR" sz="2800" dirty="0">
                <a:latin typeface="+mj-lt"/>
              </a:rPr>
              <a:t>oluşan ya da </a:t>
            </a:r>
            <a:r>
              <a:rPr lang="tr-TR" sz="2800" dirty="0" smtClean="0">
                <a:latin typeface="+mj-lt"/>
              </a:rPr>
              <a:t>ünlüyle </a:t>
            </a:r>
            <a:r>
              <a:rPr lang="tr-TR" sz="2800" dirty="0">
                <a:latin typeface="+mj-lt"/>
              </a:rPr>
              <a:t>biten hecedir.</a:t>
            </a:r>
          </a:p>
          <a:p>
            <a:pPr algn="l" rtl="0"/>
            <a:r>
              <a:rPr lang="tr-TR" sz="2800" b="1" dirty="0">
                <a:solidFill>
                  <a:srgbClr val="FF0000"/>
                </a:solidFill>
                <a:latin typeface="+mj-lt"/>
              </a:rPr>
              <a:t>Tek </a:t>
            </a: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ünlü </a:t>
            </a:r>
            <a:r>
              <a:rPr lang="tr-TR" sz="2800" b="1" dirty="0">
                <a:solidFill>
                  <a:srgbClr val="FF0000"/>
                </a:solidFill>
                <a:latin typeface="+mj-lt"/>
              </a:rPr>
              <a:t>hece: </a:t>
            </a:r>
            <a:r>
              <a:rPr lang="tr-TR" sz="2800" dirty="0">
                <a:latin typeface="+mj-lt"/>
              </a:rPr>
              <a:t>a-</a:t>
            </a:r>
            <a:r>
              <a:rPr lang="tr-TR" sz="2800" dirty="0" err="1">
                <a:latin typeface="+mj-lt"/>
              </a:rPr>
              <a:t>cı</a:t>
            </a:r>
            <a:r>
              <a:rPr lang="tr-TR" sz="2800" dirty="0">
                <a:latin typeface="+mj-lt"/>
              </a:rPr>
              <a:t>, e-</a:t>
            </a:r>
            <a:r>
              <a:rPr lang="tr-TR" sz="2800" dirty="0" err="1">
                <a:latin typeface="+mj-lt"/>
              </a:rPr>
              <a:t>lek</a:t>
            </a:r>
            <a:r>
              <a:rPr lang="tr-TR" sz="2800" dirty="0">
                <a:latin typeface="+mj-lt"/>
              </a:rPr>
              <a:t>, ı-</a:t>
            </a:r>
            <a:r>
              <a:rPr lang="tr-TR" sz="2800" dirty="0" err="1">
                <a:latin typeface="+mj-lt"/>
              </a:rPr>
              <a:t>lık</a:t>
            </a:r>
            <a:r>
              <a:rPr lang="tr-TR" sz="2800" dirty="0">
                <a:latin typeface="+mj-lt"/>
              </a:rPr>
              <a:t>, i-ki, o-</a:t>
            </a:r>
            <a:r>
              <a:rPr lang="tr-TR" sz="2800" dirty="0" err="1">
                <a:latin typeface="+mj-lt"/>
              </a:rPr>
              <a:t>kumak</a:t>
            </a:r>
            <a:r>
              <a:rPr lang="tr-TR" sz="2800" dirty="0">
                <a:latin typeface="+mj-lt"/>
              </a:rPr>
              <a:t>, o-</a:t>
            </a:r>
            <a:r>
              <a:rPr lang="tr-TR" sz="2800" dirty="0" err="1">
                <a:latin typeface="+mj-lt"/>
              </a:rPr>
              <a:t>lum</a:t>
            </a:r>
            <a:r>
              <a:rPr lang="tr-TR" sz="2800" dirty="0">
                <a:latin typeface="+mj-lt"/>
              </a:rPr>
              <a:t>, u-yumak, </a:t>
            </a:r>
            <a:r>
              <a:rPr lang="tr-TR" sz="2800" dirty="0" smtClean="0">
                <a:latin typeface="+mj-lt"/>
              </a:rPr>
              <a:t>ü-</a:t>
            </a:r>
            <a:r>
              <a:rPr lang="tr-TR" sz="2800" dirty="0" err="1" smtClean="0">
                <a:latin typeface="+mj-lt"/>
              </a:rPr>
              <a:t>şümek</a:t>
            </a:r>
            <a:endParaRPr lang="tr-TR" sz="2800" dirty="0">
              <a:latin typeface="+mj-lt"/>
            </a:endParaRPr>
          </a:p>
          <a:p>
            <a:pPr algn="l" rtl="0"/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Ünsüz-ünlü </a:t>
            </a:r>
            <a:r>
              <a:rPr lang="tr-TR" sz="2800" b="1" dirty="0">
                <a:solidFill>
                  <a:srgbClr val="FF0000"/>
                </a:solidFill>
                <a:latin typeface="+mj-lt"/>
              </a:rPr>
              <a:t>hece: </a:t>
            </a:r>
            <a:r>
              <a:rPr lang="tr-TR" sz="2800" dirty="0" err="1">
                <a:latin typeface="+mj-lt"/>
              </a:rPr>
              <a:t>ka-ra</a:t>
            </a:r>
            <a:r>
              <a:rPr lang="tr-TR" sz="2800" dirty="0">
                <a:latin typeface="+mj-lt"/>
              </a:rPr>
              <a:t>, se-</a:t>
            </a:r>
            <a:r>
              <a:rPr lang="tr-TR" sz="2800" dirty="0" err="1">
                <a:latin typeface="+mj-lt"/>
              </a:rPr>
              <a:t>kiz</a:t>
            </a:r>
            <a:r>
              <a:rPr lang="tr-TR" sz="2800" dirty="0">
                <a:latin typeface="+mj-lt"/>
              </a:rPr>
              <a:t>, </a:t>
            </a:r>
            <a:r>
              <a:rPr lang="tr-TR" sz="2800" dirty="0" err="1">
                <a:latin typeface="+mj-lt"/>
              </a:rPr>
              <a:t>sı-kı</a:t>
            </a:r>
            <a:r>
              <a:rPr lang="tr-TR" sz="2800" dirty="0">
                <a:latin typeface="+mj-lt"/>
              </a:rPr>
              <a:t>, </a:t>
            </a:r>
            <a:r>
              <a:rPr lang="tr-TR" sz="2800" dirty="0" err="1">
                <a:latin typeface="+mj-lt"/>
              </a:rPr>
              <a:t>bi-lek</a:t>
            </a:r>
            <a:r>
              <a:rPr lang="tr-TR" sz="2800" dirty="0">
                <a:latin typeface="+mj-lt"/>
              </a:rPr>
              <a:t>, </a:t>
            </a:r>
            <a:r>
              <a:rPr lang="tr-TR" sz="2800" dirty="0" err="1">
                <a:latin typeface="+mj-lt"/>
              </a:rPr>
              <a:t>ko</a:t>
            </a:r>
            <a:r>
              <a:rPr lang="tr-TR" sz="2800" dirty="0">
                <a:latin typeface="+mj-lt"/>
              </a:rPr>
              <a:t>-yun, </a:t>
            </a:r>
            <a:r>
              <a:rPr lang="tr-TR" sz="2800" dirty="0" err="1">
                <a:latin typeface="+mj-lt"/>
              </a:rPr>
              <a:t>bo-luk</a:t>
            </a:r>
            <a:r>
              <a:rPr lang="tr-TR" sz="2800" dirty="0">
                <a:latin typeface="+mj-lt"/>
              </a:rPr>
              <a:t>, </a:t>
            </a:r>
            <a:r>
              <a:rPr lang="tr-TR" sz="2800" dirty="0" err="1">
                <a:latin typeface="+mj-lt"/>
              </a:rPr>
              <a:t>ku</a:t>
            </a:r>
            <a:r>
              <a:rPr lang="tr-TR" sz="2800" dirty="0">
                <a:latin typeface="+mj-lt"/>
              </a:rPr>
              <a:t>-lak, </a:t>
            </a:r>
            <a:r>
              <a:rPr lang="tr-TR" sz="2800" dirty="0" smtClean="0">
                <a:latin typeface="+mj-lt"/>
              </a:rPr>
              <a:t>bu-</a:t>
            </a:r>
            <a:r>
              <a:rPr lang="tr-TR" sz="2800" dirty="0" err="1" smtClean="0">
                <a:latin typeface="+mj-lt"/>
              </a:rPr>
              <a:t>yuk</a:t>
            </a:r>
            <a:endParaRPr lang="tr-TR" sz="2800" dirty="0">
              <a:latin typeface="+mj-lt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56624" y="392505"/>
            <a:ext cx="7056437" cy="74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TÜRKÇE’NİN HECELERİ</a:t>
            </a:r>
            <a:endParaRPr lang="tr-TR" sz="36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511167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3044" y="1346002"/>
            <a:ext cx="84963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b="1" dirty="0">
                <a:solidFill>
                  <a:srgbClr val="0000FF"/>
                </a:solidFill>
                <a:latin typeface="+mj-lt"/>
              </a:rPr>
              <a:t>Kapalı </a:t>
            </a:r>
            <a:r>
              <a:rPr lang="tr-TR" sz="2800" b="1" dirty="0" smtClean="0">
                <a:solidFill>
                  <a:srgbClr val="0000FF"/>
                </a:solidFill>
                <a:latin typeface="+mj-lt"/>
              </a:rPr>
              <a:t>Hece</a:t>
            </a:r>
            <a:r>
              <a:rPr lang="tr-TR" sz="2800" b="1" dirty="0">
                <a:latin typeface="+mj-lt"/>
              </a:rPr>
              <a:t>: </a:t>
            </a:r>
            <a:r>
              <a:rPr lang="tr-TR" sz="2800" dirty="0" smtClean="0">
                <a:latin typeface="+mj-lt"/>
              </a:rPr>
              <a:t>Ünsüzle </a:t>
            </a:r>
            <a:r>
              <a:rPr lang="tr-TR" sz="2800" dirty="0">
                <a:latin typeface="+mj-lt"/>
              </a:rPr>
              <a:t>biten hecedir</a:t>
            </a:r>
            <a:r>
              <a:rPr lang="tr-TR" sz="2800" dirty="0" smtClean="0">
                <a:latin typeface="+mj-lt"/>
              </a:rPr>
              <a:t>.</a:t>
            </a:r>
          </a:p>
          <a:p>
            <a:pPr algn="l" rtl="0"/>
            <a:endParaRPr lang="tr-TR" sz="2800" dirty="0">
              <a:latin typeface="+mj-lt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Ünlü-ünsüz </a:t>
            </a:r>
            <a:r>
              <a:rPr lang="tr-TR" sz="2800" b="1" dirty="0">
                <a:solidFill>
                  <a:srgbClr val="FF0000"/>
                </a:solidFill>
                <a:latin typeface="+mj-lt"/>
              </a:rPr>
              <a:t>hece: </a:t>
            </a:r>
            <a:r>
              <a:rPr lang="tr-TR" sz="2800" dirty="0">
                <a:latin typeface="+mj-lt"/>
              </a:rPr>
              <a:t>ak, el, ıs-lak, il, ol-</a:t>
            </a:r>
            <a:r>
              <a:rPr lang="tr-TR" sz="2800" dirty="0" err="1">
                <a:latin typeface="+mj-lt"/>
              </a:rPr>
              <a:t>mak</a:t>
            </a:r>
            <a:r>
              <a:rPr lang="tr-TR" sz="2800" dirty="0">
                <a:latin typeface="+mj-lt"/>
              </a:rPr>
              <a:t>, ol-</a:t>
            </a:r>
            <a:r>
              <a:rPr lang="tr-TR" sz="2800" dirty="0" err="1">
                <a:latin typeface="+mj-lt"/>
              </a:rPr>
              <a:t>mek</a:t>
            </a:r>
            <a:r>
              <a:rPr lang="tr-TR" sz="2800" dirty="0">
                <a:latin typeface="+mj-lt"/>
              </a:rPr>
              <a:t>, </a:t>
            </a:r>
            <a:r>
              <a:rPr lang="tr-TR" sz="2800" dirty="0" err="1">
                <a:latin typeface="+mj-lt"/>
              </a:rPr>
              <a:t>uc-mak</a:t>
            </a:r>
            <a:r>
              <a:rPr lang="tr-TR" sz="2800" dirty="0">
                <a:latin typeface="+mj-lt"/>
              </a:rPr>
              <a:t>, uz-</a:t>
            </a:r>
            <a:r>
              <a:rPr lang="tr-TR" sz="2800" dirty="0" err="1">
                <a:latin typeface="+mj-lt"/>
              </a:rPr>
              <a:t>gun</a:t>
            </a:r>
            <a:endParaRPr lang="tr-TR" sz="2800" dirty="0">
              <a:latin typeface="+mj-lt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Ünsüz-ünlü-ünsüz </a:t>
            </a:r>
            <a:r>
              <a:rPr lang="tr-TR" sz="2800" b="1" dirty="0">
                <a:solidFill>
                  <a:srgbClr val="FF0000"/>
                </a:solidFill>
                <a:latin typeface="+mj-lt"/>
              </a:rPr>
              <a:t>hece: </a:t>
            </a:r>
            <a:r>
              <a:rPr lang="tr-TR" sz="2800" dirty="0">
                <a:latin typeface="+mj-lt"/>
              </a:rPr>
              <a:t>kay, gel, kıl, bir, kol, gol, </a:t>
            </a:r>
            <a:r>
              <a:rPr lang="tr-TR" sz="2800" dirty="0" err="1">
                <a:latin typeface="+mj-lt"/>
              </a:rPr>
              <a:t>kuy-ruk</a:t>
            </a:r>
            <a:r>
              <a:rPr lang="tr-TR" sz="2800" dirty="0">
                <a:latin typeface="+mj-lt"/>
              </a:rPr>
              <a:t>, kul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Ünlü-ünsüz-ünsüz </a:t>
            </a:r>
            <a:r>
              <a:rPr lang="tr-TR" sz="2800" b="1" dirty="0">
                <a:solidFill>
                  <a:srgbClr val="FF0000"/>
                </a:solidFill>
                <a:latin typeface="+mj-lt"/>
              </a:rPr>
              <a:t>hece: </a:t>
            </a:r>
            <a:r>
              <a:rPr lang="tr-TR" sz="2800" dirty="0">
                <a:latin typeface="+mj-lt"/>
              </a:rPr>
              <a:t>alt, </a:t>
            </a:r>
            <a:r>
              <a:rPr lang="tr-TR" sz="2800" dirty="0" err="1">
                <a:latin typeface="+mj-lt"/>
              </a:rPr>
              <a:t>ars</a:t>
            </a:r>
            <a:r>
              <a:rPr lang="tr-TR" sz="2800" dirty="0">
                <a:latin typeface="+mj-lt"/>
              </a:rPr>
              <a:t>-lan, </a:t>
            </a:r>
            <a:r>
              <a:rPr lang="tr-TR" sz="2800" dirty="0" err="1">
                <a:latin typeface="+mj-lt"/>
              </a:rPr>
              <a:t>ust</a:t>
            </a:r>
            <a:endParaRPr lang="tr-TR" sz="2800" dirty="0">
              <a:latin typeface="+mj-lt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Ünsüz-ünlü-ünsüz-ünsüz </a:t>
            </a:r>
            <a:r>
              <a:rPr lang="tr-TR" sz="2800" b="1" dirty="0">
                <a:solidFill>
                  <a:srgbClr val="FF0000"/>
                </a:solidFill>
                <a:latin typeface="+mj-lt"/>
              </a:rPr>
              <a:t>hece: </a:t>
            </a:r>
            <a:r>
              <a:rPr lang="tr-TR" sz="2800" dirty="0" err="1">
                <a:latin typeface="+mj-lt"/>
              </a:rPr>
              <a:t>dort</a:t>
            </a:r>
            <a:r>
              <a:rPr lang="tr-TR" sz="2800" dirty="0">
                <a:latin typeface="+mj-lt"/>
              </a:rPr>
              <a:t>, o-</a:t>
            </a:r>
            <a:r>
              <a:rPr lang="tr-TR" sz="2800" dirty="0" err="1">
                <a:latin typeface="+mj-lt"/>
              </a:rPr>
              <a:t>turt</a:t>
            </a:r>
            <a:r>
              <a:rPr lang="tr-TR" sz="2800" dirty="0">
                <a:latin typeface="+mj-lt"/>
              </a:rPr>
              <a:t>-</a:t>
            </a:r>
            <a:r>
              <a:rPr lang="tr-TR" sz="2800" dirty="0" err="1">
                <a:latin typeface="+mj-lt"/>
              </a:rPr>
              <a:t>ma</a:t>
            </a:r>
            <a:r>
              <a:rPr lang="tr-TR" sz="2800" dirty="0">
                <a:latin typeface="+mj-lt"/>
              </a:rPr>
              <a:t>, </a:t>
            </a:r>
            <a:r>
              <a:rPr lang="tr-TR" sz="2800" dirty="0" smtClean="0">
                <a:latin typeface="+mj-lt"/>
              </a:rPr>
              <a:t>T</a:t>
            </a:r>
            <a:r>
              <a:rPr lang="tr-TR" sz="2800" dirty="0">
                <a:latin typeface="+mj-lt"/>
              </a:rPr>
              <a:t>ü</a:t>
            </a:r>
            <a:r>
              <a:rPr lang="tr-TR" sz="2800" dirty="0" smtClean="0">
                <a:latin typeface="+mj-lt"/>
              </a:rPr>
              <a:t>rk</a:t>
            </a:r>
            <a:r>
              <a:rPr lang="tr-TR" sz="2800" dirty="0">
                <a:latin typeface="+mj-lt"/>
              </a:rPr>
              <a:t>, kırk, sırt,</a:t>
            </a:r>
          </a:p>
        </p:txBody>
      </p:sp>
    </p:spTree>
    <p:extLst>
      <p:ext uri="{BB962C8B-B14F-4D97-AF65-F5344CB8AC3E}">
        <p14:creationId xmlns:p14="http://schemas.microsoft.com/office/powerpoint/2010/main" val="90554857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3044" y="980728"/>
            <a:ext cx="84963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>
                <a:latin typeface="+mj-lt"/>
              </a:rPr>
              <a:t>Yukarıda sıralanan </a:t>
            </a:r>
            <a:r>
              <a:rPr lang="tr-TR" sz="2800" dirty="0" smtClean="0">
                <a:latin typeface="+mj-lt"/>
              </a:rPr>
              <a:t>Türkçe </a:t>
            </a:r>
            <a:r>
              <a:rPr lang="tr-TR" sz="2800" dirty="0">
                <a:latin typeface="+mj-lt"/>
              </a:rPr>
              <a:t>hece yapıları incelendiğinde iki husus dikkati ç</a:t>
            </a:r>
            <a:r>
              <a:rPr lang="tr-TR" sz="2800" dirty="0" smtClean="0">
                <a:latin typeface="+mj-lt"/>
              </a:rPr>
              <a:t>ekecektir</a:t>
            </a:r>
            <a:r>
              <a:rPr lang="tr-TR" sz="2800" dirty="0">
                <a:latin typeface="+mj-lt"/>
              </a:rPr>
              <a:t>:</a:t>
            </a:r>
          </a:p>
          <a:p>
            <a:pPr algn="l" rtl="0"/>
            <a:endParaRPr lang="tr-TR" sz="2800" dirty="0" smtClean="0">
              <a:latin typeface="+mj-lt"/>
            </a:endParaRPr>
          </a:p>
          <a:p>
            <a:pPr algn="l" rtl="0"/>
            <a:r>
              <a:rPr lang="tr-TR" sz="2800" dirty="0" smtClean="0">
                <a:latin typeface="+mj-lt"/>
              </a:rPr>
              <a:t>Bunlardan </a:t>
            </a:r>
            <a:r>
              <a:rPr lang="tr-TR" sz="2800" dirty="0">
                <a:latin typeface="+mj-lt"/>
              </a:rPr>
              <a:t>birincisi, </a:t>
            </a:r>
            <a:r>
              <a:rPr lang="tr-TR" sz="2800" dirty="0" smtClean="0">
                <a:latin typeface="+mj-lt"/>
              </a:rPr>
              <a:t>Türkçe </a:t>
            </a:r>
            <a:r>
              <a:rPr lang="tr-TR" sz="2800" dirty="0">
                <a:latin typeface="+mj-lt"/>
              </a:rPr>
              <a:t>hecelerin ç</a:t>
            </a:r>
            <a:r>
              <a:rPr lang="tr-TR" sz="2800" dirty="0" smtClean="0">
                <a:latin typeface="+mj-lt"/>
              </a:rPr>
              <a:t>ift ünsüzle </a:t>
            </a:r>
            <a:r>
              <a:rPr lang="tr-TR" sz="2800" dirty="0">
                <a:latin typeface="+mj-lt"/>
              </a:rPr>
              <a:t>başlamaması, diğeri, hece sonunda </a:t>
            </a:r>
            <a:r>
              <a:rPr lang="tr-TR" sz="2800" dirty="0" smtClean="0">
                <a:latin typeface="+mj-lt"/>
              </a:rPr>
              <a:t>iki ünsüzün </a:t>
            </a:r>
            <a:r>
              <a:rPr lang="tr-TR" sz="2800" dirty="0">
                <a:latin typeface="+mj-lt"/>
              </a:rPr>
              <a:t>aynı cins olmamasıdır. Bu hususiyetler </a:t>
            </a:r>
            <a:r>
              <a:rPr lang="tr-TR" sz="2800" dirty="0" smtClean="0">
                <a:latin typeface="+mj-lt"/>
              </a:rPr>
              <a:t>Türkçe </a:t>
            </a:r>
            <a:r>
              <a:rPr lang="tr-TR" sz="2800" dirty="0">
                <a:latin typeface="+mj-lt"/>
              </a:rPr>
              <a:t>ve yabancı kelimeleri </a:t>
            </a:r>
            <a:r>
              <a:rPr lang="tr-TR" sz="2800" dirty="0" smtClean="0">
                <a:latin typeface="+mj-lt"/>
              </a:rPr>
              <a:t>birbirinden ayırmamıza </a:t>
            </a:r>
            <a:r>
              <a:rPr lang="tr-TR" sz="2800" dirty="0">
                <a:latin typeface="+mj-lt"/>
              </a:rPr>
              <a:t>da yardımcı olur</a:t>
            </a:r>
            <a:r>
              <a:rPr lang="tr-TR" sz="2800" dirty="0" smtClean="0">
                <a:latin typeface="+mj-lt"/>
              </a:rPr>
              <a:t>.</a:t>
            </a:r>
          </a:p>
          <a:p>
            <a:pPr algn="l" rtl="0"/>
            <a:endParaRPr lang="tr-TR" sz="2800" dirty="0">
              <a:latin typeface="+mj-lt"/>
            </a:endParaRPr>
          </a:p>
          <a:p>
            <a:pPr algn="l" rtl="0"/>
            <a:r>
              <a:rPr lang="tr-TR" sz="2800" dirty="0" smtClean="0">
                <a:latin typeface="+mj-lt"/>
              </a:rPr>
              <a:t>Türkçe </a:t>
            </a:r>
            <a:r>
              <a:rPr lang="tr-TR" sz="2800" dirty="0">
                <a:latin typeface="+mj-lt"/>
              </a:rPr>
              <a:t>hecelerde kurucu ses olarak bir </a:t>
            </a:r>
            <a:r>
              <a:rPr lang="tr-TR" sz="2800" dirty="0" smtClean="0">
                <a:latin typeface="+mj-lt"/>
              </a:rPr>
              <a:t>ünlü </a:t>
            </a:r>
            <a:r>
              <a:rPr lang="tr-TR" sz="2800" dirty="0">
                <a:latin typeface="+mj-lt"/>
              </a:rPr>
              <a:t>mutlaka bulunur. Bu kurucu </a:t>
            </a:r>
            <a:r>
              <a:rPr lang="tr-TR" sz="2800" dirty="0" smtClean="0">
                <a:latin typeface="+mj-lt"/>
              </a:rPr>
              <a:t>ünlü </a:t>
            </a:r>
            <a:r>
              <a:rPr lang="tr-TR" sz="2800" dirty="0">
                <a:latin typeface="+mj-lt"/>
              </a:rPr>
              <a:t>kendisinden </a:t>
            </a:r>
            <a:r>
              <a:rPr lang="tr-TR" sz="2800" dirty="0" smtClean="0">
                <a:latin typeface="+mj-lt"/>
              </a:rPr>
              <a:t>önce </a:t>
            </a:r>
            <a:r>
              <a:rPr lang="tr-TR" sz="2800" dirty="0">
                <a:latin typeface="+mj-lt"/>
              </a:rPr>
              <a:t>gelen </a:t>
            </a:r>
            <a:r>
              <a:rPr lang="tr-TR" sz="2800" dirty="0" smtClean="0">
                <a:latin typeface="+mj-lt"/>
              </a:rPr>
              <a:t>ünsüzü </a:t>
            </a:r>
            <a:r>
              <a:rPr lang="tr-TR" sz="2800" dirty="0">
                <a:latin typeface="+mj-lt"/>
              </a:rPr>
              <a:t>ve kendisinden sonra gelen tek ya da </a:t>
            </a:r>
            <a:r>
              <a:rPr lang="tr-TR" sz="2800" dirty="0" smtClean="0">
                <a:latin typeface="+mj-lt"/>
              </a:rPr>
              <a:t>düzenli </a:t>
            </a:r>
            <a:r>
              <a:rPr lang="tr-TR" sz="2800" dirty="0">
                <a:latin typeface="+mj-lt"/>
              </a:rPr>
              <a:t>iki </a:t>
            </a:r>
            <a:r>
              <a:rPr lang="tr-TR" sz="2800" dirty="0" smtClean="0">
                <a:latin typeface="+mj-lt"/>
              </a:rPr>
              <a:t>ünsüzü </a:t>
            </a:r>
            <a:r>
              <a:rPr lang="tr-TR" sz="2800" dirty="0">
                <a:latin typeface="+mj-lt"/>
              </a:rPr>
              <a:t>yanına ç</a:t>
            </a:r>
            <a:r>
              <a:rPr lang="tr-TR" sz="2800" dirty="0" smtClean="0">
                <a:latin typeface="+mj-lt"/>
              </a:rPr>
              <a:t>eker</a:t>
            </a:r>
            <a:r>
              <a:rPr lang="tr-TR" sz="2800" dirty="0">
                <a:latin typeface="+mj-lt"/>
              </a:rPr>
              <a:t>, </a:t>
            </a:r>
            <a:r>
              <a:rPr lang="tr-TR" sz="2800" dirty="0" smtClean="0">
                <a:latin typeface="+mj-lt"/>
              </a:rPr>
              <a:t>böylece </a:t>
            </a:r>
            <a:r>
              <a:rPr lang="tr-TR" sz="2800" dirty="0">
                <a:latin typeface="+mj-lt"/>
              </a:rPr>
              <a:t>hece oluşur</a:t>
            </a:r>
            <a:r>
              <a:rPr lang="tr-TR" sz="2800" dirty="0" smtClean="0">
                <a:latin typeface="+mj-lt"/>
              </a:rPr>
              <a:t>.</a:t>
            </a:r>
            <a:endParaRPr lang="tr-T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9087349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7600" y="1701388"/>
            <a:ext cx="84963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>
                <a:latin typeface="+mj-lt"/>
              </a:rPr>
              <a:t>Her </a:t>
            </a:r>
            <a:r>
              <a:rPr lang="tr-TR" sz="2800" dirty="0" smtClean="0">
                <a:latin typeface="+mj-lt"/>
              </a:rPr>
              <a:t>Türkçe </a:t>
            </a:r>
            <a:r>
              <a:rPr lang="tr-TR" sz="2800" dirty="0">
                <a:latin typeface="+mj-lt"/>
              </a:rPr>
              <a:t>kelimenin temeli bir </a:t>
            </a:r>
            <a:r>
              <a:rPr lang="tr-TR" sz="2800" b="1" dirty="0">
                <a:latin typeface="+mj-lt"/>
              </a:rPr>
              <a:t>köke </a:t>
            </a:r>
            <a:r>
              <a:rPr lang="tr-TR" sz="2800" dirty="0">
                <a:latin typeface="+mj-lt"/>
              </a:rPr>
              <a:t>dayanır. Sonra bir ya da daha fazla </a:t>
            </a:r>
            <a:r>
              <a:rPr lang="tr-TR" sz="2800" b="1" dirty="0">
                <a:latin typeface="+mj-lt"/>
              </a:rPr>
              <a:t>yapım eki </a:t>
            </a:r>
            <a:r>
              <a:rPr lang="tr-TR" sz="2800" dirty="0">
                <a:latin typeface="+mj-lt"/>
              </a:rPr>
              <a:t>ve </a:t>
            </a:r>
            <a:r>
              <a:rPr lang="tr-TR" sz="2800" b="1" dirty="0">
                <a:latin typeface="+mj-lt"/>
              </a:rPr>
              <a:t>çekim eki </a:t>
            </a:r>
            <a:r>
              <a:rPr lang="tr-TR" sz="2800" dirty="0">
                <a:latin typeface="+mj-lt"/>
              </a:rPr>
              <a:t>gelir. </a:t>
            </a:r>
            <a:r>
              <a:rPr lang="tr-TR" sz="2800" dirty="0" smtClean="0">
                <a:latin typeface="+mj-lt"/>
              </a:rPr>
              <a:t>Türkçe </a:t>
            </a:r>
            <a:r>
              <a:rPr lang="tr-TR" sz="2800" dirty="0">
                <a:latin typeface="+mj-lt"/>
              </a:rPr>
              <a:t>kelimelerde </a:t>
            </a:r>
            <a:r>
              <a:rPr lang="tr-TR" sz="2800" dirty="0" smtClean="0">
                <a:latin typeface="+mj-lt"/>
              </a:rPr>
              <a:t>kök</a:t>
            </a:r>
            <a:r>
              <a:rPr lang="tr-TR" sz="2800" dirty="0">
                <a:latin typeface="+mj-lt"/>
              </a:rPr>
              <a:t>, tek başına bir anlam taşıyan bir ses topluluğudur</a:t>
            </a:r>
            <a:r>
              <a:rPr lang="tr-TR" sz="2800" dirty="0" smtClean="0">
                <a:latin typeface="+mj-lt"/>
              </a:rPr>
              <a:t>.</a:t>
            </a:r>
          </a:p>
          <a:p>
            <a:pPr algn="l" rtl="0"/>
            <a:endParaRPr lang="tr-TR" sz="2800" dirty="0">
              <a:latin typeface="+mj-lt"/>
            </a:endParaRPr>
          </a:p>
          <a:p>
            <a:pPr algn="l" rtl="0"/>
            <a:r>
              <a:rPr lang="tr-TR" sz="2800" b="1" dirty="0">
                <a:latin typeface="+mj-lt"/>
              </a:rPr>
              <a:t>Daha çok tek hecelidir</a:t>
            </a:r>
            <a:r>
              <a:rPr lang="tr-TR" sz="2800" dirty="0">
                <a:latin typeface="+mj-lt"/>
              </a:rPr>
              <a:t>.</a:t>
            </a:r>
          </a:p>
          <a:p>
            <a:pPr algn="l" rtl="0"/>
            <a:r>
              <a:rPr lang="es-ES" sz="2800" dirty="0">
                <a:latin typeface="+mj-lt"/>
              </a:rPr>
              <a:t>al, baş, beş, bir, el, goz, iş, kel</a:t>
            </a:r>
            <a:r>
              <a:rPr lang="es-ES" sz="2800" dirty="0" smtClean="0">
                <a:latin typeface="+mj-lt"/>
              </a:rPr>
              <a:t>,</a:t>
            </a:r>
            <a:r>
              <a:rPr lang="tr-TR" sz="2800" dirty="0" smtClean="0">
                <a:latin typeface="+mj-lt"/>
              </a:rPr>
              <a:t> </a:t>
            </a:r>
            <a:r>
              <a:rPr lang="es-ES" sz="2800" dirty="0" smtClean="0">
                <a:latin typeface="+mj-lt"/>
              </a:rPr>
              <a:t>kol</a:t>
            </a:r>
            <a:r>
              <a:rPr lang="es-ES" sz="2800" dirty="0">
                <a:latin typeface="+mj-lt"/>
              </a:rPr>
              <a:t>, on,</a:t>
            </a:r>
          </a:p>
          <a:p>
            <a:pPr algn="l" rtl="0"/>
            <a:r>
              <a:rPr lang="tr-TR" sz="2800" dirty="0">
                <a:latin typeface="+mj-lt"/>
              </a:rPr>
              <a:t>ö</a:t>
            </a:r>
            <a:r>
              <a:rPr lang="tr-TR" sz="2800" dirty="0" smtClean="0">
                <a:latin typeface="+mj-lt"/>
              </a:rPr>
              <a:t>z</a:t>
            </a:r>
            <a:r>
              <a:rPr lang="tr-TR" sz="2800" dirty="0">
                <a:latin typeface="+mj-lt"/>
              </a:rPr>
              <a:t>, pek, sev-</a:t>
            </a:r>
            <a:r>
              <a:rPr lang="tr-TR" sz="2800" dirty="0" smtClean="0">
                <a:latin typeface="+mj-lt"/>
              </a:rPr>
              <a:t>, sırt, ü</a:t>
            </a:r>
            <a:r>
              <a:rPr lang="tr-TR" sz="2800" dirty="0">
                <a:latin typeface="+mj-lt"/>
              </a:rPr>
              <a:t>ç</a:t>
            </a:r>
            <a:r>
              <a:rPr lang="tr-TR" sz="2800" dirty="0" smtClean="0">
                <a:latin typeface="+mj-lt"/>
              </a:rPr>
              <a:t>, ver-</a:t>
            </a:r>
            <a:r>
              <a:rPr lang="tr-TR" sz="2800" dirty="0">
                <a:latin typeface="+mj-lt"/>
              </a:rPr>
              <a:t>, yel, yıl</a:t>
            </a:r>
          </a:p>
          <a:p>
            <a:pPr algn="l" rtl="0"/>
            <a:endParaRPr lang="tr-TR" sz="2800" dirty="0">
              <a:latin typeface="+mj-lt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42975" y="829662"/>
            <a:ext cx="7056437" cy="74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TÜRKÇE</a:t>
            </a:r>
            <a:r>
              <a:rPr lang="tr-TR" sz="3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KELİMELERİN YAPISI</a:t>
            </a:r>
            <a:endParaRPr lang="tr-TR" sz="36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562357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0400" y="908139"/>
            <a:ext cx="84963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/>
              <a:t>Yapım eki, </a:t>
            </a:r>
            <a:r>
              <a:rPr lang="tr-TR" sz="2800" dirty="0" smtClean="0"/>
              <a:t>köklere </a:t>
            </a:r>
            <a:r>
              <a:rPr lang="tr-TR" sz="2800" dirty="0"/>
              <a:t>birleşmek suretiyle onların anlamlarını değiştiren unsurlara denir. Tek</a:t>
            </a:r>
          </a:p>
          <a:p>
            <a:pPr algn="l" rtl="0"/>
            <a:r>
              <a:rPr lang="tr-TR" sz="2800" dirty="0"/>
              <a:t>başlarına bir anlam ifade etmezler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 smtClean="0"/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Göz-lük:</a:t>
            </a:r>
            <a:r>
              <a:rPr lang="ar-SY" sz="2800" b="1" dirty="0" smtClean="0">
                <a:solidFill>
                  <a:srgbClr val="0000FF"/>
                </a:solidFill>
              </a:rPr>
              <a:t> كوزلك </a:t>
            </a:r>
            <a:r>
              <a:rPr lang="en-US" sz="2800" b="1" dirty="0" smtClean="0">
                <a:solidFill>
                  <a:srgbClr val="0000FF"/>
                </a:solidFill>
              </a:rPr>
              <a:t>  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>
                <a:solidFill>
                  <a:srgbClr val="0000FF"/>
                </a:solidFill>
              </a:rPr>
              <a:t>kitap </a:t>
            </a:r>
            <a:r>
              <a:rPr lang="tr-TR" sz="2800" b="1" dirty="0" smtClean="0">
                <a:solidFill>
                  <a:srgbClr val="0000FF"/>
                </a:solidFill>
              </a:rPr>
              <a:t>–</a:t>
            </a:r>
            <a:r>
              <a:rPr lang="tr-TR" sz="2800" b="1" dirty="0" err="1" smtClean="0">
                <a:solidFill>
                  <a:srgbClr val="0000FF"/>
                </a:solidFill>
              </a:rPr>
              <a:t>lık</a:t>
            </a:r>
            <a:r>
              <a:rPr lang="tr-TR" sz="2800" b="1" dirty="0" smtClean="0">
                <a:solidFill>
                  <a:srgbClr val="0000FF"/>
                </a:solidFill>
              </a:rPr>
              <a:t>: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كت</a:t>
            </a:r>
            <a:r>
              <a:rPr lang="ar-SY" sz="2800" b="1" dirty="0" smtClean="0">
                <a:solidFill>
                  <a:srgbClr val="0000FF"/>
                </a:solidFill>
              </a:rPr>
              <a:t>ابلق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İş-</a:t>
            </a:r>
            <a:r>
              <a:rPr lang="tr-TR" sz="2800" b="1" dirty="0" err="1" smtClean="0">
                <a:solidFill>
                  <a:srgbClr val="0000FF"/>
                </a:solidFill>
              </a:rPr>
              <a:t>çi</a:t>
            </a:r>
            <a:r>
              <a:rPr lang="tr-TR" sz="2800" b="1" dirty="0" smtClean="0">
                <a:solidFill>
                  <a:srgbClr val="0000FF"/>
                </a:solidFill>
              </a:rPr>
              <a:t>: </a:t>
            </a:r>
            <a:r>
              <a:rPr lang="ar-SA" sz="2800" b="1" dirty="0" smtClean="0">
                <a:solidFill>
                  <a:srgbClr val="0000FF"/>
                </a:solidFill>
              </a:rPr>
              <a:t>ايش</a:t>
            </a:r>
            <a:r>
              <a:rPr lang="ar-SY" sz="2800" b="1" dirty="0" smtClean="0">
                <a:solidFill>
                  <a:srgbClr val="0000FF"/>
                </a:solidFill>
              </a:rPr>
              <a:t>چ</a:t>
            </a:r>
            <a:r>
              <a:rPr lang="ar-SA" sz="2800" b="1" dirty="0" smtClean="0">
                <a:solidFill>
                  <a:srgbClr val="0000FF"/>
                </a:solidFill>
              </a:rPr>
              <a:t>ى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Yüz-</a:t>
            </a:r>
            <a:r>
              <a:rPr lang="tr-TR" sz="2800" b="1" dirty="0" err="1" smtClean="0">
                <a:solidFill>
                  <a:srgbClr val="0000FF"/>
                </a:solidFill>
              </a:rPr>
              <a:t>lü</a:t>
            </a:r>
            <a:r>
              <a:rPr lang="tr-TR" sz="2800" b="1" dirty="0" smtClean="0">
                <a:solidFill>
                  <a:srgbClr val="0000FF"/>
                </a:solidFill>
              </a:rPr>
              <a:t>:</a:t>
            </a:r>
            <a:r>
              <a:rPr lang="ar-SA" sz="2800" b="1" dirty="0" smtClean="0">
                <a:solidFill>
                  <a:srgbClr val="0000FF"/>
                </a:solidFill>
              </a:rPr>
              <a:t> يوزلو 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Akıl-sız:</a:t>
            </a:r>
            <a:r>
              <a:rPr lang="ar-SA" sz="2800" b="1" dirty="0" smtClean="0">
                <a:solidFill>
                  <a:srgbClr val="0000FF"/>
                </a:solidFill>
              </a:rPr>
              <a:t>  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ar-SY" sz="2800" b="1" dirty="0" smtClean="0">
                <a:solidFill>
                  <a:srgbClr val="0000FF"/>
                </a:solidFill>
              </a:rPr>
              <a:t>عقلسز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Evde-ki: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 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ar-SY" sz="2800" b="1" dirty="0" smtClean="0">
                <a:solidFill>
                  <a:srgbClr val="0000FF"/>
                </a:solidFill>
              </a:rPr>
              <a:t>اوده‌ كى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r>
              <a:rPr lang="tr-TR" sz="2800" b="1" dirty="0" smtClean="0">
                <a:solidFill>
                  <a:srgbClr val="0000FF"/>
                </a:solidFill>
              </a:rPr>
              <a:t>Türk-çe:</a:t>
            </a:r>
            <a:r>
              <a:rPr lang="ar-SY" sz="2800" b="1" dirty="0" smtClean="0">
                <a:solidFill>
                  <a:srgbClr val="0000FF"/>
                </a:solidFill>
              </a:rPr>
              <a:t>  </a:t>
            </a:r>
            <a:r>
              <a:rPr lang="ar-SA" sz="2800" b="1" dirty="0" smtClean="0">
                <a:solidFill>
                  <a:srgbClr val="0000FF"/>
                </a:solidFill>
              </a:rPr>
              <a:t> تورك</a:t>
            </a:r>
            <a:r>
              <a:rPr lang="ar-SY" sz="2800" b="1" dirty="0" smtClean="0">
                <a:solidFill>
                  <a:srgbClr val="0000FF"/>
                </a:solidFill>
              </a:rPr>
              <a:t>چ</a:t>
            </a:r>
            <a:r>
              <a:rPr lang="ar-SA" sz="2800" b="1" dirty="0" smtClean="0">
                <a:solidFill>
                  <a:srgbClr val="0000FF"/>
                </a:solidFill>
              </a:rPr>
              <a:t>ه</a:t>
            </a:r>
            <a:r>
              <a:rPr lang="ar-SY" sz="2800" b="1" dirty="0" smtClean="0">
                <a:solidFill>
                  <a:srgbClr val="0000FF"/>
                </a:solidFill>
              </a:rPr>
              <a:t> </a:t>
            </a:r>
            <a:endParaRPr lang="ar-SA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0743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0400" y="1769916"/>
            <a:ext cx="84963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 smtClean="0"/>
              <a:t>Çekim </a:t>
            </a:r>
            <a:r>
              <a:rPr lang="tr-TR" sz="2800" dirty="0"/>
              <a:t>ekleri, kelimeleri </a:t>
            </a:r>
            <a:r>
              <a:rPr lang="tr-TR" sz="2800" dirty="0" smtClean="0"/>
              <a:t>s</a:t>
            </a:r>
            <a:r>
              <a:rPr lang="tr-TR" sz="2800" dirty="0"/>
              <a:t>ö</a:t>
            </a:r>
            <a:r>
              <a:rPr lang="tr-TR" sz="2800" dirty="0" smtClean="0"/>
              <a:t>z i</a:t>
            </a:r>
            <a:r>
              <a:rPr lang="tr-TR" sz="2800" dirty="0"/>
              <a:t>ç</a:t>
            </a:r>
            <a:r>
              <a:rPr lang="tr-TR" sz="2800" dirty="0" smtClean="0"/>
              <a:t>inde </a:t>
            </a:r>
            <a:r>
              <a:rPr lang="tr-TR" sz="2800" dirty="0"/>
              <a:t>başka kelimelerle ilişkilendirmeye yarar</a:t>
            </a:r>
            <a:r>
              <a:rPr lang="tr-TR" sz="2800" dirty="0" smtClean="0"/>
              <a:t>.</a:t>
            </a:r>
          </a:p>
          <a:p>
            <a:pPr algn="l" rtl="0"/>
            <a:r>
              <a:rPr lang="tr-TR" sz="2800" dirty="0" smtClean="0"/>
              <a:t> </a:t>
            </a:r>
          </a:p>
          <a:p>
            <a:pPr algn="l" rtl="0"/>
            <a:r>
              <a:rPr lang="ar-SY" sz="2800" dirty="0" smtClean="0"/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اوده </a:t>
            </a:r>
            <a:r>
              <a:rPr lang="tr-TR" sz="2800" b="1" dirty="0">
                <a:solidFill>
                  <a:srgbClr val="0000FF"/>
                </a:solidFill>
              </a:rPr>
              <a:t>ev-de, </a:t>
            </a:r>
            <a:r>
              <a:rPr lang="ar-SA" sz="2800" b="1" dirty="0" smtClean="0">
                <a:solidFill>
                  <a:srgbClr val="0000FF"/>
                </a:solidFill>
              </a:rPr>
              <a:t>اوك </a:t>
            </a:r>
            <a:r>
              <a:rPr lang="tr-TR" sz="2800" b="1" dirty="0" smtClean="0">
                <a:solidFill>
                  <a:srgbClr val="0000FF"/>
                </a:solidFill>
              </a:rPr>
              <a:t> ev-in  </a:t>
            </a:r>
            <a:r>
              <a:rPr lang="ar-SY" sz="2800" b="1" dirty="0" smtClean="0">
                <a:solidFill>
                  <a:srgbClr val="0000FF"/>
                </a:solidFill>
              </a:rPr>
              <a:t>اولر</a:t>
            </a:r>
            <a:r>
              <a:rPr lang="tr-TR" sz="2800" b="1" dirty="0" smtClean="0">
                <a:solidFill>
                  <a:srgbClr val="0000FF"/>
                </a:solidFill>
              </a:rPr>
              <a:t> ev-</a:t>
            </a:r>
            <a:r>
              <a:rPr lang="tr-TR" sz="2800" b="1" dirty="0" err="1" smtClean="0">
                <a:solidFill>
                  <a:srgbClr val="0000FF"/>
                </a:solidFill>
              </a:rPr>
              <a:t>ler</a:t>
            </a:r>
            <a:endParaRPr lang="ar-SY" sz="2800" b="1" dirty="0" smtClean="0">
              <a:solidFill>
                <a:srgbClr val="0000FF"/>
              </a:solidFill>
            </a:endParaRPr>
          </a:p>
          <a:p>
            <a:pPr algn="l" rtl="0"/>
            <a:endParaRPr lang="tr-TR" sz="2800" dirty="0"/>
          </a:p>
          <a:p>
            <a:pPr algn="l" rtl="0"/>
            <a:r>
              <a:rPr lang="tr-TR" sz="2800" dirty="0" smtClean="0"/>
              <a:t>Türkçe </a:t>
            </a:r>
            <a:r>
              <a:rPr lang="tr-TR" sz="2800" dirty="0"/>
              <a:t>kelimeleri daha iyi tanımak </a:t>
            </a:r>
            <a:r>
              <a:rPr lang="tr-TR" sz="2800" dirty="0" smtClean="0"/>
              <a:t>için </a:t>
            </a:r>
            <a:r>
              <a:rPr lang="tr-TR" sz="2800" dirty="0"/>
              <a:t>onlardaki </a:t>
            </a:r>
            <a:r>
              <a:rPr lang="tr-TR" sz="2800" dirty="0" smtClean="0"/>
              <a:t>ünlü </a:t>
            </a:r>
            <a:r>
              <a:rPr lang="tr-TR" sz="2800" dirty="0"/>
              <a:t>ve </a:t>
            </a:r>
            <a:r>
              <a:rPr lang="tr-TR" sz="2800" dirty="0" smtClean="0"/>
              <a:t>ünsüz </a:t>
            </a:r>
            <a:r>
              <a:rPr lang="tr-TR" sz="2800" dirty="0"/>
              <a:t>uyumlarını iyi </a:t>
            </a:r>
            <a:r>
              <a:rPr lang="tr-TR" sz="2800" dirty="0" smtClean="0"/>
              <a:t>bilmek gerekir</a:t>
            </a:r>
            <a:r>
              <a:rPr lang="tr-TR" sz="2800" dirty="0"/>
              <a:t>.</a:t>
            </a:r>
            <a:endParaRPr lang="tr-TR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5275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7600" y="1916833"/>
            <a:ext cx="84963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3200" dirty="0" smtClean="0">
                <a:latin typeface="+mj-lt"/>
              </a:rPr>
              <a:t>Türkçe </a:t>
            </a:r>
            <a:r>
              <a:rPr lang="tr-TR" sz="3200" dirty="0">
                <a:latin typeface="+mj-lt"/>
              </a:rPr>
              <a:t>kelime </a:t>
            </a:r>
            <a:r>
              <a:rPr lang="tr-TR" sz="3200" dirty="0" smtClean="0">
                <a:latin typeface="+mj-lt"/>
              </a:rPr>
              <a:t>kökleriyle </a:t>
            </a:r>
            <a:r>
              <a:rPr lang="tr-TR" sz="3200" dirty="0">
                <a:latin typeface="+mj-lt"/>
              </a:rPr>
              <a:t>ona eklenmiş yapım ve ç</a:t>
            </a:r>
            <a:r>
              <a:rPr lang="tr-TR" sz="3200" dirty="0" smtClean="0">
                <a:latin typeface="+mj-lt"/>
              </a:rPr>
              <a:t>ekim </a:t>
            </a:r>
            <a:r>
              <a:rPr lang="tr-TR" sz="3200" dirty="0">
                <a:latin typeface="+mj-lt"/>
              </a:rPr>
              <a:t>ekleri arasında belli bir </a:t>
            </a:r>
            <a:r>
              <a:rPr lang="tr-TR" sz="3200" dirty="0" smtClean="0">
                <a:latin typeface="+mj-lt"/>
              </a:rPr>
              <a:t>ünlü düzeni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smtClean="0">
                <a:latin typeface="+mj-lt"/>
              </a:rPr>
              <a:t>vardır</a:t>
            </a:r>
            <a:r>
              <a:rPr lang="tr-TR" sz="3200" dirty="0">
                <a:latin typeface="+mj-lt"/>
              </a:rPr>
              <a:t>. Bu </a:t>
            </a:r>
            <a:r>
              <a:rPr lang="tr-TR" sz="3200" dirty="0" smtClean="0">
                <a:latin typeface="+mj-lt"/>
              </a:rPr>
              <a:t>düzen </a:t>
            </a:r>
            <a:r>
              <a:rPr lang="tr-TR" sz="3200" dirty="0">
                <a:latin typeface="+mj-lt"/>
              </a:rPr>
              <a:t>esasen hecelerdeki </a:t>
            </a:r>
            <a:r>
              <a:rPr lang="tr-TR" sz="3200" dirty="0" smtClean="0">
                <a:latin typeface="+mj-lt"/>
              </a:rPr>
              <a:t>ünlülerin </a:t>
            </a:r>
            <a:r>
              <a:rPr lang="tr-TR" sz="3200" dirty="0">
                <a:latin typeface="+mj-lt"/>
              </a:rPr>
              <a:t>benzeşmesidir. Benzeşme </a:t>
            </a:r>
            <a:r>
              <a:rPr lang="tr-TR" sz="3200" dirty="0" smtClean="0">
                <a:latin typeface="+mj-lt"/>
              </a:rPr>
              <a:t>ünlülerin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smtClean="0">
                <a:latin typeface="+mj-lt"/>
              </a:rPr>
              <a:t>kalınlık-incelik</a:t>
            </a:r>
            <a:r>
              <a:rPr lang="tr-TR" sz="3200" dirty="0">
                <a:latin typeface="+mj-lt"/>
              </a:rPr>
              <a:t>, </a:t>
            </a:r>
            <a:r>
              <a:rPr lang="tr-TR" sz="3200" dirty="0" smtClean="0">
                <a:latin typeface="+mj-lt"/>
              </a:rPr>
              <a:t>düzlük-yuvarlaklık yönünden </a:t>
            </a:r>
            <a:r>
              <a:rPr lang="tr-TR" sz="3200" dirty="0">
                <a:latin typeface="+mj-lt"/>
              </a:rPr>
              <a:t>uyumuna dayanır. </a:t>
            </a:r>
            <a:r>
              <a:rPr lang="tr-TR" sz="3200" dirty="0" err="1">
                <a:latin typeface="+mj-lt"/>
              </a:rPr>
              <a:t>a,ı,o,u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smtClean="0">
                <a:latin typeface="+mj-lt"/>
              </a:rPr>
              <a:t>ünlüleri kalın, </a:t>
            </a:r>
            <a:r>
              <a:rPr lang="it-IT" sz="3200" dirty="0" smtClean="0">
                <a:latin typeface="+mj-lt"/>
              </a:rPr>
              <a:t>e,i,o,u </a:t>
            </a:r>
            <a:r>
              <a:rPr lang="tr-TR" sz="3200" dirty="0" smtClean="0">
                <a:latin typeface="+mj-lt"/>
              </a:rPr>
              <a:t>ü</a:t>
            </a:r>
            <a:r>
              <a:rPr lang="it-IT" sz="3200" dirty="0" smtClean="0">
                <a:latin typeface="+mj-lt"/>
              </a:rPr>
              <a:t>nl</a:t>
            </a:r>
            <a:r>
              <a:rPr lang="tr-TR" sz="3200" dirty="0" smtClean="0">
                <a:latin typeface="+mj-lt"/>
              </a:rPr>
              <a:t>ü</a:t>
            </a:r>
            <a:r>
              <a:rPr lang="it-IT" sz="3200" dirty="0" smtClean="0">
                <a:latin typeface="+mj-lt"/>
              </a:rPr>
              <a:t>leri </a:t>
            </a:r>
            <a:r>
              <a:rPr lang="it-IT" sz="3200" dirty="0">
                <a:latin typeface="+mj-lt"/>
              </a:rPr>
              <a:t>ince, a,e,ı,i </a:t>
            </a:r>
            <a:r>
              <a:rPr lang="tr-TR" sz="3200" dirty="0" smtClean="0">
                <a:latin typeface="+mj-lt"/>
              </a:rPr>
              <a:t>ü</a:t>
            </a:r>
            <a:r>
              <a:rPr lang="it-IT" sz="3200" dirty="0" smtClean="0">
                <a:latin typeface="+mj-lt"/>
              </a:rPr>
              <a:t>nl</a:t>
            </a:r>
            <a:r>
              <a:rPr lang="tr-TR" sz="3200" dirty="0" smtClean="0">
                <a:latin typeface="+mj-lt"/>
              </a:rPr>
              <a:t>ü</a:t>
            </a:r>
            <a:r>
              <a:rPr lang="it-IT" sz="3200" dirty="0" smtClean="0">
                <a:latin typeface="+mj-lt"/>
              </a:rPr>
              <a:t>leri d</a:t>
            </a:r>
            <a:r>
              <a:rPr lang="tr-TR" sz="3200" dirty="0" smtClean="0">
                <a:latin typeface="+mj-lt"/>
              </a:rPr>
              <a:t>ü</a:t>
            </a:r>
            <a:r>
              <a:rPr lang="it-IT" sz="3200" dirty="0" smtClean="0">
                <a:latin typeface="+mj-lt"/>
              </a:rPr>
              <a:t>z</a:t>
            </a:r>
            <a:r>
              <a:rPr lang="it-IT" sz="3200" dirty="0">
                <a:latin typeface="+mj-lt"/>
              </a:rPr>
              <a:t>, o,o,u,u </a:t>
            </a:r>
            <a:r>
              <a:rPr lang="tr-TR" sz="3200" dirty="0" smtClean="0">
                <a:latin typeface="+mj-lt"/>
              </a:rPr>
              <a:t>ü</a:t>
            </a:r>
            <a:r>
              <a:rPr lang="it-IT" sz="3200" dirty="0" smtClean="0">
                <a:latin typeface="+mj-lt"/>
              </a:rPr>
              <a:t>nl</a:t>
            </a:r>
            <a:r>
              <a:rPr lang="tr-TR" sz="3200" dirty="0" smtClean="0">
                <a:latin typeface="+mj-lt"/>
              </a:rPr>
              <a:t>ü</a:t>
            </a:r>
            <a:r>
              <a:rPr lang="it-IT" sz="3200" dirty="0" smtClean="0">
                <a:latin typeface="+mj-lt"/>
              </a:rPr>
              <a:t>leri </a:t>
            </a:r>
            <a:r>
              <a:rPr lang="it-IT" sz="3200" dirty="0">
                <a:latin typeface="+mj-lt"/>
              </a:rPr>
              <a:t>yuvarlaktır.</a:t>
            </a:r>
            <a:endParaRPr lang="tr-TR" sz="3200" dirty="0">
              <a:latin typeface="+mj-lt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42975" y="829662"/>
            <a:ext cx="7056437" cy="74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ÜNLÜ UYUMU</a:t>
            </a:r>
            <a:endParaRPr lang="tr-TR" sz="36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996668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0400" y="692701"/>
            <a:ext cx="84963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b="1" i="1" dirty="0">
                <a:solidFill>
                  <a:srgbClr val="FF0000"/>
                </a:solidFill>
              </a:rPr>
              <a:t>Kalınlık-incelik </a:t>
            </a:r>
            <a:r>
              <a:rPr lang="tr-TR" sz="2800" b="1" i="1" dirty="0" smtClean="0">
                <a:solidFill>
                  <a:srgbClr val="FF0000"/>
                </a:solidFill>
              </a:rPr>
              <a:t>uyumu</a:t>
            </a:r>
          </a:p>
          <a:p>
            <a:pPr algn="l" rtl="0"/>
            <a:endParaRPr lang="tr-TR" sz="2800" b="1" i="1" dirty="0"/>
          </a:p>
          <a:p>
            <a:pPr algn="l" rtl="0"/>
            <a:r>
              <a:rPr lang="tr-TR" sz="2800" dirty="0"/>
              <a:t>İki şekilde olur</a:t>
            </a:r>
            <a:r>
              <a:rPr lang="tr-TR" sz="2800" dirty="0" smtClean="0"/>
              <a:t>:</a:t>
            </a:r>
          </a:p>
          <a:p>
            <a:pPr algn="l" rtl="0"/>
            <a:endParaRPr lang="tr-TR" sz="2800" dirty="0"/>
          </a:p>
          <a:p>
            <a:pPr algn="l" rtl="0"/>
            <a:r>
              <a:rPr lang="sv-SE" sz="2800" dirty="0" smtClean="0"/>
              <a:t>1.T</a:t>
            </a:r>
            <a:r>
              <a:rPr lang="tr-TR" sz="2800" dirty="0" smtClean="0"/>
              <a:t>ü</a:t>
            </a:r>
            <a:r>
              <a:rPr lang="sv-SE" sz="2800" dirty="0" smtClean="0"/>
              <a:t>rk</a:t>
            </a:r>
            <a:r>
              <a:rPr lang="tr-TR" sz="2800" dirty="0" smtClean="0"/>
              <a:t>ç</a:t>
            </a:r>
            <a:r>
              <a:rPr lang="sv-SE" sz="2800" dirty="0" smtClean="0"/>
              <a:t>e </a:t>
            </a:r>
            <a:r>
              <a:rPr lang="sv-SE" sz="2800" dirty="0"/>
              <a:t>kelimenin ilk hecesinde kalın </a:t>
            </a:r>
            <a:r>
              <a:rPr lang="tr-TR" sz="2800" dirty="0" smtClean="0"/>
              <a:t>ü</a:t>
            </a:r>
            <a:r>
              <a:rPr lang="sv-SE" sz="2800" dirty="0" smtClean="0"/>
              <a:t>nl</a:t>
            </a:r>
            <a:r>
              <a:rPr lang="tr-TR" sz="2800" dirty="0" smtClean="0"/>
              <a:t>ü</a:t>
            </a:r>
            <a:r>
              <a:rPr lang="sv-SE" sz="2800" dirty="0" smtClean="0"/>
              <a:t> </a:t>
            </a:r>
            <a:r>
              <a:rPr lang="sv-SE" sz="2800" dirty="0"/>
              <a:t>varsa, sonraki hecelerin </a:t>
            </a:r>
            <a:r>
              <a:rPr lang="tr-TR" sz="2800" dirty="0" smtClean="0"/>
              <a:t>ü</a:t>
            </a:r>
            <a:r>
              <a:rPr lang="sv-SE" sz="2800" dirty="0" smtClean="0"/>
              <a:t>nl</a:t>
            </a:r>
            <a:r>
              <a:rPr lang="tr-TR" sz="2800" dirty="0" smtClean="0"/>
              <a:t>ü</a:t>
            </a:r>
            <a:r>
              <a:rPr lang="sv-SE" sz="2800" dirty="0" smtClean="0"/>
              <a:t>leri </a:t>
            </a:r>
            <a:r>
              <a:rPr lang="sv-SE" sz="2800" dirty="0"/>
              <a:t>de kalın olur</a:t>
            </a:r>
            <a:r>
              <a:rPr lang="sv-SE" sz="2800" dirty="0" smtClean="0"/>
              <a:t>:</a:t>
            </a:r>
            <a:endParaRPr lang="tr-TR" sz="2800" dirty="0" smtClean="0"/>
          </a:p>
          <a:p>
            <a:pPr algn="l" rtl="0"/>
            <a:endParaRPr lang="sv-SE" sz="2800" dirty="0"/>
          </a:p>
          <a:p>
            <a:pPr algn="l" rtl="0"/>
            <a:r>
              <a:rPr lang="tr-TR" sz="2800" dirty="0" smtClean="0"/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قارانلق </a:t>
            </a:r>
            <a:r>
              <a:rPr lang="tr-TR" sz="2800" dirty="0" smtClean="0">
                <a:solidFill>
                  <a:srgbClr val="0000FF"/>
                </a:solidFill>
              </a:rPr>
              <a:t> : </a:t>
            </a:r>
            <a:r>
              <a:rPr lang="tr-TR" sz="2800" b="1" dirty="0" smtClean="0">
                <a:solidFill>
                  <a:srgbClr val="0000FF"/>
                </a:solidFill>
              </a:rPr>
              <a:t>karanlık     </a:t>
            </a:r>
            <a:r>
              <a:rPr lang="ar-SA" sz="2800" b="1" dirty="0" smtClean="0">
                <a:solidFill>
                  <a:srgbClr val="0000FF"/>
                </a:solidFill>
              </a:rPr>
              <a:t>اورمق </a:t>
            </a:r>
            <a:r>
              <a:rPr lang="tr-TR" sz="2800" b="1" dirty="0" smtClean="0">
                <a:solidFill>
                  <a:srgbClr val="0000FF"/>
                </a:solidFill>
              </a:rPr>
              <a:t> :oturmak</a:t>
            </a:r>
          </a:p>
          <a:p>
            <a:pPr algn="l" rtl="0"/>
            <a:endParaRPr lang="tr-TR" sz="2800" dirty="0">
              <a:solidFill>
                <a:srgbClr val="0000FF"/>
              </a:solidFill>
            </a:endParaRPr>
          </a:p>
          <a:p>
            <a:pPr algn="l" rtl="0"/>
            <a:r>
              <a:rPr lang="tr-TR" sz="2800" dirty="0"/>
              <a:t>2. </a:t>
            </a:r>
            <a:r>
              <a:rPr lang="tr-TR" sz="2800" dirty="0" smtClean="0"/>
              <a:t>Türkçe </a:t>
            </a:r>
            <a:r>
              <a:rPr lang="tr-TR" sz="2800" dirty="0"/>
              <a:t>kelimenin ilk hecesinde ince </a:t>
            </a:r>
            <a:r>
              <a:rPr lang="tr-TR" sz="2800" dirty="0" smtClean="0"/>
              <a:t>ünlü </a:t>
            </a:r>
            <a:r>
              <a:rPr lang="tr-TR" sz="2800" dirty="0"/>
              <a:t>varsa, ondan sonraki hecelerin </a:t>
            </a:r>
            <a:r>
              <a:rPr lang="tr-TR" sz="2800" dirty="0" smtClean="0"/>
              <a:t>ünlüleri </a:t>
            </a:r>
            <a:r>
              <a:rPr lang="tr-TR" sz="2800" dirty="0"/>
              <a:t>de ince olur:</a:t>
            </a: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كيرلتمك </a:t>
            </a:r>
            <a:r>
              <a:rPr lang="tr-TR" sz="2800" b="1" dirty="0" smtClean="0">
                <a:solidFill>
                  <a:srgbClr val="0000FF"/>
                </a:solidFill>
              </a:rPr>
              <a:t> : kirletmek  </a:t>
            </a:r>
            <a:r>
              <a:rPr lang="ar-SA" sz="2800" b="1" dirty="0" smtClean="0">
                <a:solidFill>
                  <a:srgbClr val="0000FF"/>
                </a:solidFill>
              </a:rPr>
              <a:t>كوكللو </a:t>
            </a:r>
            <a:r>
              <a:rPr lang="ar-SY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 : gönüllü</a:t>
            </a:r>
            <a:endParaRPr lang="tr-TR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6807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0400" y="908139"/>
            <a:ext cx="84963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b="1" i="1" dirty="0">
                <a:solidFill>
                  <a:srgbClr val="FF0000"/>
                </a:solidFill>
              </a:rPr>
              <a:t>Düzlük-yuvarlaklık </a:t>
            </a:r>
            <a:r>
              <a:rPr lang="tr-TR" sz="2800" b="1" i="1" dirty="0" smtClean="0">
                <a:solidFill>
                  <a:srgbClr val="FF0000"/>
                </a:solidFill>
              </a:rPr>
              <a:t>uyumu</a:t>
            </a:r>
          </a:p>
          <a:p>
            <a:pPr algn="l" rtl="0"/>
            <a:endParaRPr lang="tr-TR" sz="2800" b="1" i="1" dirty="0">
              <a:solidFill>
                <a:srgbClr val="FF0000"/>
              </a:solidFill>
            </a:endParaRPr>
          </a:p>
          <a:p>
            <a:pPr algn="l" rtl="0"/>
            <a:r>
              <a:rPr lang="tr-TR" sz="2800" dirty="0"/>
              <a:t>İki şekilde olur:</a:t>
            </a:r>
          </a:p>
          <a:p>
            <a:pPr algn="l" rtl="0"/>
            <a:r>
              <a:rPr lang="tr-TR" sz="2800" dirty="0"/>
              <a:t>1. </a:t>
            </a:r>
            <a:r>
              <a:rPr lang="tr-TR" sz="2800" dirty="0" smtClean="0"/>
              <a:t>Türkçe </a:t>
            </a:r>
            <a:r>
              <a:rPr lang="tr-TR" sz="2800" dirty="0"/>
              <a:t>kelimenin ilk hecesinde </a:t>
            </a:r>
            <a:r>
              <a:rPr lang="tr-TR" sz="2800" dirty="0" smtClean="0"/>
              <a:t>ünlü düz </a:t>
            </a:r>
            <a:r>
              <a:rPr lang="tr-TR" sz="2800" dirty="0"/>
              <a:t>ise, sonraki </a:t>
            </a:r>
            <a:r>
              <a:rPr lang="tr-TR" sz="2800" dirty="0" smtClean="0"/>
              <a:t>ünlüler </a:t>
            </a:r>
            <a:r>
              <a:rPr lang="tr-TR" sz="2800" dirty="0"/>
              <a:t>de </a:t>
            </a:r>
            <a:r>
              <a:rPr lang="tr-TR" sz="2800" dirty="0" smtClean="0"/>
              <a:t>düz </a:t>
            </a:r>
            <a:r>
              <a:rPr lang="tr-TR" sz="2800" dirty="0"/>
              <a:t>olur:</a:t>
            </a: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ديرلمك </a:t>
            </a:r>
            <a:r>
              <a:rPr lang="tr-TR" sz="2800" b="1" dirty="0" smtClean="0">
                <a:solidFill>
                  <a:srgbClr val="0000FF"/>
                </a:solidFill>
              </a:rPr>
              <a:t> : dirilmek  </a:t>
            </a:r>
            <a:r>
              <a:rPr lang="ar-SA" sz="2800" b="1" dirty="0" smtClean="0">
                <a:solidFill>
                  <a:srgbClr val="0000FF"/>
                </a:solidFill>
              </a:rPr>
              <a:t>بيچاق </a:t>
            </a:r>
            <a:r>
              <a:rPr lang="tr-TR" sz="2800" b="1" dirty="0" smtClean="0">
                <a:solidFill>
                  <a:srgbClr val="0000FF"/>
                </a:solidFill>
              </a:rPr>
              <a:t> : </a:t>
            </a:r>
            <a:r>
              <a:rPr lang="tr-TR" sz="2800" b="1" dirty="0" err="1" smtClean="0">
                <a:solidFill>
                  <a:srgbClr val="0000FF"/>
                </a:solidFill>
              </a:rPr>
              <a:t>bıcak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2. </a:t>
            </a:r>
            <a:r>
              <a:rPr lang="tr-TR" sz="2800" dirty="0" err="1" smtClean="0"/>
              <a:t>Türkce</a:t>
            </a:r>
            <a:r>
              <a:rPr lang="tr-TR" sz="2800" dirty="0" smtClean="0"/>
              <a:t> </a:t>
            </a:r>
            <a:r>
              <a:rPr lang="tr-TR" sz="2800" dirty="0"/>
              <a:t>kelimenin ilk hecesinde </a:t>
            </a:r>
            <a:r>
              <a:rPr lang="tr-TR" sz="2800" dirty="0" smtClean="0"/>
              <a:t>ünlü </a:t>
            </a:r>
            <a:r>
              <a:rPr lang="tr-TR" sz="2800" dirty="0"/>
              <a:t>yuvarlak ise</a:t>
            </a:r>
          </a:p>
          <a:p>
            <a:pPr algn="l" rtl="0"/>
            <a:r>
              <a:rPr lang="tr-TR" sz="2800" dirty="0"/>
              <a:t>İkinci hecenin dar </a:t>
            </a:r>
            <a:r>
              <a:rPr lang="tr-TR" sz="2800" dirty="0" smtClean="0"/>
              <a:t>ünlüsü </a:t>
            </a:r>
            <a:r>
              <a:rPr lang="tr-TR" sz="2800" dirty="0"/>
              <a:t>yuvarlak olur, sonraki hecelerin de </a:t>
            </a:r>
            <a:r>
              <a:rPr lang="tr-TR" sz="2800" dirty="0" smtClean="0"/>
              <a:t>ünlüleri </a:t>
            </a:r>
            <a:r>
              <a:rPr lang="tr-TR" sz="2800" dirty="0"/>
              <a:t>darsa, uyum ileri doğru işler</a:t>
            </a:r>
            <a:r>
              <a:rPr lang="tr-TR" sz="2800" dirty="0" smtClean="0"/>
              <a:t>:</a:t>
            </a:r>
          </a:p>
          <a:p>
            <a:pPr algn="l" rtl="0"/>
            <a:endParaRPr lang="tr-TR" sz="2800" dirty="0"/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كوروشلدى </a:t>
            </a:r>
            <a:r>
              <a:rPr lang="tr-TR" sz="2800" b="1" dirty="0" smtClean="0">
                <a:solidFill>
                  <a:srgbClr val="0000FF"/>
                </a:solidFill>
              </a:rPr>
              <a:t> görüşüldü      </a:t>
            </a:r>
            <a:r>
              <a:rPr lang="ar-SA" sz="2800" b="1" dirty="0" smtClean="0">
                <a:solidFill>
                  <a:srgbClr val="0000FF"/>
                </a:solidFill>
              </a:rPr>
              <a:t>اورتولو </a:t>
            </a:r>
            <a:r>
              <a:rPr lang="tr-TR" sz="2800" b="1" dirty="0" smtClean="0">
                <a:solidFill>
                  <a:srgbClr val="0000FF"/>
                </a:solidFill>
              </a:rPr>
              <a:t> örtülü</a:t>
            </a:r>
          </a:p>
        </p:txBody>
      </p:sp>
    </p:spTree>
    <p:extLst>
      <p:ext uri="{BB962C8B-B14F-4D97-AF65-F5344CB8AC3E}">
        <p14:creationId xmlns:p14="http://schemas.microsoft.com/office/powerpoint/2010/main" val="405252205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5720" y="1256467"/>
            <a:ext cx="8639176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 smtClean="0">
                <a:latin typeface="+mj-lt"/>
              </a:rPr>
              <a:t>Oğuz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Türklerinin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Anadolu’da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oluşturdukları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dil</a:t>
            </a:r>
            <a:r>
              <a:rPr lang="en-US" sz="3000" b="1" dirty="0" smtClean="0">
                <a:latin typeface="+mj-lt"/>
              </a:rPr>
              <a:t> “</a:t>
            </a:r>
            <a:r>
              <a:rPr lang="en-US" sz="3000" b="1" dirty="0" err="1" smtClean="0">
                <a:latin typeface="+mj-lt"/>
              </a:rPr>
              <a:t>Batı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Türkçesi</a:t>
            </a:r>
            <a:r>
              <a:rPr lang="en-US" sz="3000" b="1" dirty="0" smtClean="0">
                <a:latin typeface="+mj-lt"/>
              </a:rPr>
              <a:t>”, “</a:t>
            </a:r>
            <a:r>
              <a:rPr lang="en-US" sz="3000" b="1" dirty="0" err="1" smtClean="0">
                <a:latin typeface="+mj-lt"/>
              </a:rPr>
              <a:t>Batı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Oğuzcası</a:t>
            </a:r>
            <a:r>
              <a:rPr lang="en-US" sz="3000" b="1" dirty="0" smtClean="0">
                <a:latin typeface="+mj-lt"/>
              </a:rPr>
              <a:t>”, “</a:t>
            </a:r>
            <a:r>
              <a:rPr lang="en-US" sz="3000" b="1" dirty="0" err="1" smtClean="0">
                <a:latin typeface="+mj-lt"/>
              </a:rPr>
              <a:t>Türkiye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Türkçesi</a:t>
            </a:r>
            <a:r>
              <a:rPr lang="en-US" sz="3000" b="1" dirty="0" smtClean="0">
                <a:latin typeface="+mj-lt"/>
              </a:rPr>
              <a:t>” </a:t>
            </a:r>
            <a:r>
              <a:rPr lang="en-US" sz="3000" b="1" dirty="0" err="1" smtClean="0">
                <a:latin typeface="+mj-lt"/>
              </a:rPr>
              <a:t>gibi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adlarla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anılmaktadır</a:t>
            </a:r>
            <a:r>
              <a:rPr lang="en-US" sz="3000" b="1" dirty="0" smtClean="0">
                <a:latin typeface="+mj-lt"/>
              </a:rPr>
              <a:t>. </a:t>
            </a:r>
            <a:r>
              <a:rPr lang="en-US" sz="3000" b="1" u="sng" dirty="0" err="1" smtClean="0">
                <a:latin typeface="+mj-lt"/>
              </a:rPr>
              <a:t>Batı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Türkçesinin</a:t>
            </a:r>
            <a:r>
              <a:rPr lang="en-US" sz="3000" b="1" u="sng" dirty="0" smtClean="0">
                <a:latin typeface="+mj-lt"/>
              </a:rPr>
              <a:t> 13. </a:t>
            </a:r>
            <a:r>
              <a:rPr lang="en-US" sz="3000" b="1" u="sng" dirty="0" err="1" smtClean="0">
                <a:latin typeface="+mj-lt"/>
              </a:rPr>
              <a:t>yüzyıldan</a:t>
            </a:r>
            <a:r>
              <a:rPr lang="en-US" sz="3000" b="1" u="sng" dirty="0" smtClean="0">
                <a:latin typeface="+mj-lt"/>
              </a:rPr>
              <a:t> 20. </a:t>
            </a:r>
            <a:r>
              <a:rPr lang="en-US" sz="3000" b="1" u="sng" dirty="0" err="1" smtClean="0">
                <a:latin typeface="+mj-lt"/>
              </a:rPr>
              <a:t>yüzyılın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başlarına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kadar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süren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uzunca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bir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dönemde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Anadolu’da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gelişen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yazı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diline</a:t>
            </a:r>
            <a:r>
              <a:rPr lang="en-US" sz="3000" b="1" u="sng" dirty="0" smtClean="0">
                <a:latin typeface="+mj-lt"/>
              </a:rPr>
              <a:t> “</a:t>
            </a:r>
            <a:r>
              <a:rPr lang="en-US" sz="3000" b="1" u="sng" dirty="0" err="1" smtClean="0">
                <a:latin typeface="+mj-lt"/>
              </a:rPr>
              <a:t>Osmanlı</a:t>
            </a:r>
            <a:r>
              <a:rPr lang="en-US" sz="3000" b="1" u="sng" dirty="0" smtClean="0">
                <a:latin typeface="+mj-lt"/>
              </a:rPr>
              <a:t> </a:t>
            </a:r>
            <a:r>
              <a:rPr lang="en-US" sz="3000" b="1" u="sng" dirty="0" err="1" smtClean="0">
                <a:latin typeface="+mj-lt"/>
              </a:rPr>
              <a:t>Türkçesi</a:t>
            </a:r>
            <a:r>
              <a:rPr lang="en-US" sz="3000" b="1" u="sng" dirty="0" smtClean="0">
                <a:latin typeface="+mj-lt"/>
              </a:rPr>
              <a:t>” </a:t>
            </a:r>
            <a:r>
              <a:rPr lang="en-US" sz="3000" b="1" u="sng" dirty="0" err="1" smtClean="0">
                <a:latin typeface="+mj-lt"/>
              </a:rPr>
              <a:t>denir</a:t>
            </a:r>
            <a:r>
              <a:rPr lang="en-US" sz="3000" b="1" u="sng" dirty="0" smtClean="0">
                <a:latin typeface="+mj-lt"/>
              </a:rPr>
              <a:t>. </a:t>
            </a:r>
            <a:r>
              <a:rPr lang="en-US" sz="3000" b="1" dirty="0" err="1" smtClean="0">
                <a:latin typeface="+mj-lt"/>
              </a:rPr>
              <a:t>Üç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döneme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ayrılan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Batı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Türkçesinin</a:t>
            </a:r>
            <a:r>
              <a:rPr lang="en-US" sz="3000" b="1" dirty="0" smtClean="0">
                <a:latin typeface="+mj-lt"/>
              </a:rPr>
              <a:t> ilk </a:t>
            </a:r>
            <a:r>
              <a:rPr lang="en-US" sz="3000" b="1" dirty="0" err="1" smtClean="0">
                <a:latin typeface="+mj-lt"/>
              </a:rPr>
              <a:t>dönemine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Eski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Osmanlıca</a:t>
            </a:r>
            <a:r>
              <a:rPr lang="en-US" sz="3000" b="1" dirty="0" smtClean="0">
                <a:latin typeface="+mj-lt"/>
              </a:rPr>
              <a:t>, </a:t>
            </a:r>
            <a:r>
              <a:rPr lang="en-US" sz="3000" b="1" dirty="0" err="1" smtClean="0">
                <a:latin typeface="+mj-lt"/>
              </a:rPr>
              <a:t>Eski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Türkiye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Türkçesi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veya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Eski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Anadolu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Türkçesi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adları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verilir</a:t>
            </a:r>
            <a:r>
              <a:rPr lang="en-US" sz="3000" b="1" dirty="0" smtClean="0">
                <a:latin typeface="+mj-lt"/>
              </a:rPr>
              <a:t>. Bu </a:t>
            </a:r>
            <a:r>
              <a:rPr lang="en-US" sz="3000" b="1" dirty="0" err="1" smtClean="0">
                <a:latin typeface="+mj-lt"/>
              </a:rPr>
              <a:t>dönem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Anadolu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Selçukluları</a:t>
            </a:r>
            <a:r>
              <a:rPr lang="en-US" sz="3000" b="1" dirty="0" smtClean="0">
                <a:latin typeface="+mj-lt"/>
              </a:rPr>
              <a:t>, </a:t>
            </a:r>
            <a:r>
              <a:rPr lang="en-US" sz="3000" b="1" dirty="0" err="1" smtClean="0">
                <a:latin typeface="+mj-lt"/>
              </a:rPr>
              <a:t>Beylikler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Çağı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ve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Osmanlı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Devletinin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İstanbul’un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fethine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kadar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olan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zamanı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içine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alır</a:t>
            </a:r>
            <a:r>
              <a:rPr lang="en-US" sz="3000" b="1" dirty="0" smtClean="0">
                <a:latin typeface="+mj-lt"/>
              </a:rPr>
              <a:t>. </a:t>
            </a:r>
            <a:r>
              <a:rPr lang="en-US" sz="3000" b="1" dirty="0" err="1" smtClean="0">
                <a:latin typeface="+mj-lt"/>
              </a:rPr>
              <a:t>Sözü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edilen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dönem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Osmanlının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kuruluş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dönemidir</a:t>
            </a:r>
            <a:r>
              <a:rPr lang="en-US" sz="2800" b="1" dirty="0" smtClean="0">
                <a:latin typeface="+mj-lt"/>
              </a:rPr>
              <a:t>.</a:t>
            </a:r>
            <a:endParaRPr lang="tr-TR" sz="28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85786" y="285728"/>
            <a:ext cx="7485065" cy="91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OSMANLI TÜRKÇESİ</a:t>
            </a:r>
            <a:endParaRPr lang="tr-TR" sz="36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0400" y="1769916"/>
            <a:ext cx="84963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/>
              <a:t>İkinci hecenin </a:t>
            </a:r>
            <a:r>
              <a:rPr lang="tr-TR" sz="2800" dirty="0" smtClean="0"/>
              <a:t>ünlüsü düz-genişse öylece </a:t>
            </a:r>
            <a:r>
              <a:rPr lang="tr-TR" sz="2800" dirty="0"/>
              <a:t>kalır ve kendisinden sonraki hece </a:t>
            </a:r>
            <a:r>
              <a:rPr lang="tr-TR" sz="2800" dirty="0" smtClean="0"/>
              <a:t>ünlüleri </a:t>
            </a:r>
            <a:r>
              <a:rPr lang="tr-TR" sz="2800" dirty="0"/>
              <a:t>de ona uyar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/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كورمدى </a:t>
            </a:r>
            <a:r>
              <a:rPr lang="tr-TR" sz="2800" b="1" dirty="0" smtClean="0">
                <a:solidFill>
                  <a:srgbClr val="0000FF"/>
                </a:solidFill>
              </a:rPr>
              <a:t> göremedi     </a:t>
            </a:r>
            <a:r>
              <a:rPr lang="ar-SA" sz="2800" b="1" dirty="0">
                <a:solidFill>
                  <a:srgbClr val="0000FF"/>
                </a:solidFill>
              </a:rPr>
              <a:t>اوله جكلر </a:t>
            </a:r>
            <a:r>
              <a:rPr lang="tr-TR" sz="2800" b="1" dirty="0" smtClean="0">
                <a:solidFill>
                  <a:srgbClr val="0000FF"/>
                </a:solidFill>
              </a:rPr>
              <a:t> ölecekler</a:t>
            </a:r>
          </a:p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Yukarıda anlatılan </a:t>
            </a:r>
            <a:r>
              <a:rPr lang="tr-TR" sz="2800" dirty="0" smtClean="0"/>
              <a:t>düzlük-yuvarlaklık </a:t>
            </a:r>
            <a:r>
              <a:rPr lang="tr-TR" sz="2800" dirty="0"/>
              <a:t>uyumu sınırlılığı sebebiyle </a:t>
            </a:r>
            <a:r>
              <a:rPr lang="tr-TR" sz="2800" b="1" dirty="0"/>
              <a:t>küçük ünlü uyumu</a:t>
            </a:r>
          </a:p>
          <a:p>
            <a:pPr algn="l" rtl="0"/>
            <a:r>
              <a:rPr lang="tr-TR" sz="2800" dirty="0"/>
              <a:t>olarak da adlandırılır.</a:t>
            </a:r>
            <a:endParaRPr lang="tr-TR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4605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0400" y="1700808"/>
            <a:ext cx="84963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b="1" dirty="0" smtClean="0">
                <a:solidFill>
                  <a:srgbClr val="008000"/>
                </a:solidFill>
              </a:rPr>
              <a:t>Dikkat!!!</a:t>
            </a:r>
          </a:p>
          <a:p>
            <a:pPr algn="l" rtl="0"/>
            <a:endParaRPr lang="tr-TR" sz="2800" dirty="0">
              <a:solidFill>
                <a:srgbClr val="0000FF"/>
              </a:solidFill>
            </a:endParaRPr>
          </a:p>
          <a:p>
            <a:pPr algn="l" rtl="0"/>
            <a:r>
              <a:rPr lang="tr-TR" sz="2800" dirty="0"/>
              <a:t>Türkçe kelimelerde ilk heceden sonraki hecelerde geniş yuvarlak ünlüler (</a:t>
            </a:r>
            <a:r>
              <a:rPr lang="tr-TR" sz="2800" dirty="0" err="1"/>
              <a:t>o,ö</a:t>
            </a:r>
            <a:r>
              <a:rPr lang="tr-TR" sz="2800" dirty="0"/>
              <a:t>) bulunmaz.</a:t>
            </a:r>
          </a:p>
          <a:p>
            <a:pPr algn="l" rtl="0"/>
            <a:r>
              <a:rPr lang="tr-TR" sz="2800" dirty="0"/>
              <a:t>XVIII. yüzyıl ve sonrasında kullanılan –yor şimdiki zaman eki bu kuralın dışındadır. </a:t>
            </a:r>
            <a:r>
              <a:rPr lang="tr-TR" sz="2800" dirty="0" smtClean="0"/>
              <a:t>Ayrıca bitişik </a:t>
            </a:r>
            <a:r>
              <a:rPr lang="tr-TR" sz="2800" dirty="0"/>
              <a:t>yazılan birleşik kelimelerde de durum farklıdır.</a:t>
            </a:r>
            <a:endParaRPr lang="tr-TR" sz="2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9010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528" y="2204864"/>
            <a:ext cx="84963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 smtClean="0">
                <a:latin typeface="+mj-lt"/>
              </a:rPr>
              <a:t>1</a:t>
            </a:r>
            <a:r>
              <a:rPr lang="tr-TR" sz="2800" dirty="0">
                <a:latin typeface="+mj-lt"/>
              </a:rPr>
              <a:t>. </a:t>
            </a:r>
            <a:r>
              <a:rPr lang="tr-TR" sz="2800" dirty="0" smtClean="0">
                <a:latin typeface="+mj-lt"/>
              </a:rPr>
              <a:t>Türkçe </a:t>
            </a:r>
            <a:r>
              <a:rPr lang="tr-TR" sz="2800" dirty="0">
                <a:latin typeface="+mj-lt"/>
              </a:rPr>
              <a:t>kelimeler ğ, l, m, n, ň, r, z </a:t>
            </a:r>
            <a:r>
              <a:rPr lang="tr-TR" sz="2800" dirty="0" smtClean="0">
                <a:latin typeface="+mj-lt"/>
              </a:rPr>
              <a:t>ünsüzleriyle </a:t>
            </a:r>
            <a:r>
              <a:rPr lang="tr-TR" sz="2800" dirty="0">
                <a:latin typeface="+mj-lt"/>
              </a:rPr>
              <a:t>başlamaz. Ancak kimi yansıma (ses taklidi)</a:t>
            </a:r>
          </a:p>
          <a:p>
            <a:pPr algn="l" rtl="0"/>
            <a:r>
              <a:rPr lang="tr-TR" sz="2800" dirty="0">
                <a:latin typeface="+mj-lt"/>
              </a:rPr>
              <a:t>kelimeler l, n, z ile </a:t>
            </a:r>
            <a:r>
              <a:rPr lang="tr-TR" sz="2800" dirty="0" smtClean="0">
                <a:latin typeface="+mj-lt"/>
              </a:rPr>
              <a:t>başlayabilir</a:t>
            </a:r>
          </a:p>
          <a:p>
            <a:pPr algn="l" rtl="0"/>
            <a:endParaRPr lang="tr-TR" sz="2800" dirty="0">
              <a:latin typeface="+mj-lt"/>
            </a:endParaRPr>
          </a:p>
          <a:p>
            <a:pPr algn="l" rtl="0"/>
            <a:r>
              <a:rPr lang="tr-TR" sz="2800" b="1" dirty="0" smtClean="0">
                <a:solidFill>
                  <a:srgbClr val="008000"/>
                </a:solidFill>
                <a:latin typeface="+mj-lt"/>
              </a:rPr>
              <a:t>DİKKAT!!!</a:t>
            </a:r>
          </a:p>
          <a:p>
            <a:pPr algn="l" rtl="0"/>
            <a:r>
              <a:rPr lang="tr-TR" sz="2800" dirty="0">
                <a:latin typeface="+mj-lt"/>
              </a:rPr>
              <a:t>Türkçeye sonradan girmiş ünsüzlerden c, f ve j harfleri de Türkçe kelime başlarında yer almazlar.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42975" y="829662"/>
            <a:ext cx="7056437" cy="74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TÜRKÇE KELİMELERDE ÜNSÜZLER</a:t>
            </a:r>
            <a:endParaRPr lang="tr-TR" sz="3600" b="1" dirty="0">
              <a:solidFill>
                <a:srgbClr val="FF000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543312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7600" y="1556792"/>
            <a:ext cx="84963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/>
              <a:t>2. </a:t>
            </a:r>
            <a:r>
              <a:rPr lang="tr-TR" sz="2800" dirty="0" smtClean="0"/>
              <a:t>Türkçe </a:t>
            </a:r>
            <a:r>
              <a:rPr lang="tr-TR" sz="2800" dirty="0"/>
              <a:t>kelimeler iki </a:t>
            </a:r>
            <a:r>
              <a:rPr lang="tr-TR" sz="2800" dirty="0" smtClean="0"/>
              <a:t>ünsüzle </a:t>
            </a:r>
            <a:r>
              <a:rPr lang="tr-TR" sz="2800" dirty="0"/>
              <a:t>başlamaz.</a:t>
            </a:r>
          </a:p>
          <a:p>
            <a:pPr algn="l" rtl="0"/>
            <a:r>
              <a:rPr lang="tr-TR" sz="2800" dirty="0"/>
              <a:t>3. </a:t>
            </a:r>
            <a:r>
              <a:rPr lang="tr-TR" sz="2800" dirty="0" smtClean="0"/>
              <a:t>Türkçe </a:t>
            </a:r>
            <a:r>
              <a:rPr lang="tr-TR" sz="2800" dirty="0"/>
              <a:t>tek heceli kelimelerin sonunda </a:t>
            </a:r>
            <a:r>
              <a:rPr lang="tr-TR" sz="2800" dirty="0" smtClean="0"/>
              <a:t>düzensiz çift ünsüz </a:t>
            </a:r>
            <a:r>
              <a:rPr lang="tr-TR" sz="2800" dirty="0"/>
              <a:t>ve ikiz </a:t>
            </a:r>
            <a:r>
              <a:rPr lang="tr-TR" sz="2800" dirty="0" smtClean="0"/>
              <a:t>ünsüz </a:t>
            </a:r>
            <a:r>
              <a:rPr lang="tr-TR" sz="2800" dirty="0"/>
              <a:t>bulunmaz.</a:t>
            </a:r>
          </a:p>
          <a:p>
            <a:pPr algn="l" rtl="0"/>
            <a:r>
              <a:rPr lang="tr-TR" sz="2800" dirty="0"/>
              <a:t>4. </a:t>
            </a:r>
            <a:r>
              <a:rPr lang="tr-TR" sz="2800" dirty="0" smtClean="0"/>
              <a:t>Türkçe </a:t>
            </a:r>
            <a:r>
              <a:rPr lang="tr-TR" sz="2800" dirty="0"/>
              <a:t>kelimelerin sonunda </a:t>
            </a:r>
            <a:r>
              <a:rPr lang="tr-TR" sz="2800" dirty="0" err="1"/>
              <a:t>toncu</a:t>
            </a:r>
            <a:r>
              <a:rPr lang="tr-TR" sz="2800" dirty="0"/>
              <a:t> b, c, d, g </a:t>
            </a:r>
            <a:r>
              <a:rPr lang="tr-TR" sz="2800" dirty="0" smtClean="0"/>
              <a:t>ünsüzleri </a:t>
            </a:r>
            <a:r>
              <a:rPr lang="tr-TR" sz="2800" dirty="0"/>
              <a:t>yerine </a:t>
            </a:r>
            <a:r>
              <a:rPr lang="tr-TR" sz="2800" dirty="0" err="1"/>
              <a:t>tonsuzları</a:t>
            </a:r>
            <a:r>
              <a:rPr lang="tr-TR" sz="2800" dirty="0"/>
              <a:t> olan p, c, t,</a:t>
            </a:r>
          </a:p>
          <a:p>
            <a:pPr algn="l" rtl="0"/>
            <a:r>
              <a:rPr lang="tr-TR" sz="2800" dirty="0"/>
              <a:t>k sesleri bulunur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/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ديپ</a:t>
            </a:r>
            <a:r>
              <a:rPr lang="ar-SA" sz="2800" dirty="0"/>
              <a:t> </a:t>
            </a:r>
            <a:r>
              <a:rPr lang="tr-TR" sz="2800" dirty="0" smtClean="0"/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dip</a:t>
            </a:r>
            <a:r>
              <a:rPr lang="tr-TR" sz="2800" b="1" dirty="0">
                <a:solidFill>
                  <a:srgbClr val="0000FF"/>
                </a:solidFill>
              </a:rPr>
              <a:t>, </a:t>
            </a:r>
            <a:r>
              <a:rPr lang="ar-SA" sz="2800" b="1" dirty="0">
                <a:solidFill>
                  <a:srgbClr val="0000FF"/>
                </a:solidFill>
              </a:rPr>
              <a:t>سرت </a:t>
            </a:r>
            <a:r>
              <a:rPr lang="tr-TR" sz="2800" b="1" dirty="0" smtClean="0">
                <a:solidFill>
                  <a:srgbClr val="0000FF"/>
                </a:solidFill>
              </a:rPr>
              <a:t> sert</a:t>
            </a:r>
            <a:r>
              <a:rPr lang="tr-TR" sz="2800" b="1" dirty="0">
                <a:solidFill>
                  <a:srgbClr val="0000FF"/>
                </a:solidFill>
              </a:rPr>
              <a:t>, 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كيتمك </a:t>
            </a:r>
            <a:r>
              <a:rPr lang="tr-TR" sz="2800" b="1" dirty="0" smtClean="0">
                <a:solidFill>
                  <a:srgbClr val="0000FF"/>
                </a:solidFill>
              </a:rPr>
              <a:t> git-</a:t>
            </a:r>
            <a:r>
              <a:rPr lang="tr-TR" sz="2800" b="1" dirty="0" err="1" smtClean="0">
                <a:solidFill>
                  <a:srgbClr val="0000FF"/>
                </a:solidFill>
              </a:rPr>
              <a:t>mek</a:t>
            </a:r>
            <a:r>
              <a:rPr lang="tr-TR" sz="2800" b="1" dirty="0">
                <a:solidFill>
                  <a:srgbClr val="0000FF"/>
                </a:solidFill>
              </a:rPr>
              <a:t>, </a:t>
            </a:r>
            <a:r>
              <a:rPr lang="ar-SA" sz="2800" b="1" dirty="0">
                <a:solidFill>
                  <a:srgbClr val="0000FF"/>
                </a:solidFill>
              </a:rPr>
              <a:t>كچمك 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gecmek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algn="l" rtl="0"/>
            <a:endParaRPr lang="tr-TR" sz="28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475636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7600" y="622431"/>
            <a:ext cx="84963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endParaRPr lang="tr-TR" sz="2800" b="1" dirty="0">
              <a:solidFill>
                <a:srgbClr val="0000FF"/>
              </a:solidFill>
              <a:latin typeface="+mj-lt"/>
            </a:endParaRPr>
          </a:p>
          <a:p>
            <a:pPr algn="l" rtl="0"/>
            <a:r>
              <a:rPr lang="tr-TR" sz="2800" dirty="0"/>
              <a:t>5. </a:t>
            </a:r>
            <a:r>
              <a:rPr lang="tr-TR" sz="2800" dirty="0" smtClean="0"/>
              <a:t>Türkçe </a:t>
            </a:r>
            <a:r>
              <a:rPr lang="tr-TR" sz="2800" dirty="0"/>
              <a:t>kelimelerde tonlu-</a:t>
            </a:r>
            <a:r>
              <a:rPr lang="tr-TR" sz="2800" dirty="0" err="1"/>
              <a:t>tonsuz</a:t>
            </a:r>
            <a:r>
              <a:rPr lang="tr-TR" sz="2800" dirty="0"/>
              <a:t> </a:t>
            </a:r>
            <a:r>
              <a:rPr lang="tr-TR" sz="2800" dirty="0" smtClean="0"/>
              <a:t>ünsüzlerin </a:t>
            </a:r>
            <a:r>
              <a:rPr lang="tr-TR" sz="2800" dirty="0"/>
              <a:t>(b-p, c-c, d-t, g-k, z-s) eşleşmesi </a:t>
            </a:r>
            <a:r>
              <a:rPr lang="tr-TR" sz="2800" dirty="0" smtClean="0"/>
              <a:t>halinde tonlu </a:t>
            </a:r>
            <a:r>
              <a:rPr lang="tr-TR" sz="2800" dirty="0"/>
              <a:t>ya da </a:t>
            </a:r>
            <a:r>
              <a:rPr lang="tr-TR" sz="2800" dirty="0" err="1"/>
              <a:t>tonsuzda</a:t>
            </a:r>
            <a:r>
              <a:rPr lang="tr-TR" sz="2800" dirty="0"/>
              <a:t> birleşirler. Benzeşme eklemede de bir kural olarak işler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/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قاپدى </a:t>
            </a:r>
            <a:r>
              <a:rPr lang="tr-TR" sz="2800" b="1" dirty="0" smtClean="0">
                <a:solidFill>
                  <a:srgbClr val="0000FF"/>
                </a:solidFill>
              </a:rPr>
              <a:t> kap-</a:t>
            </a:r>
            <a:r>
              <a:rPr lang="tr-TR" sz="2800" b="1" dirty="0" err="1" smtClean="0">
                <a:solidFill>
                  <a:srgbClr val="0000FF"/>
                </a:solidFill>
              </a:rPr>
              <a:t>tı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 smtClean="0">
                <a:solidFill>
                  <a:srgbClr val="0000FF"/>
                </a:solidFill>
              </a:rPr>
              <a:t>ايتدى </a:t>
            </a:r>
            <a:r>
              <a:rPr lang="tr-TR" sz="2800" b="1" dirty="0" smtClean="0">
                <a:solidFill>
                  <a:srgbClr val="0000FF"/>
                </a:solidFill>
              </a:rPr>
              <a:t> it-ti </a:t>
            </a:r>
            <a:r>
              <a:rPr lang="ar-SA" sz="2800" b="1" dirty="0">
                <a:solidFill>
                  <a:srgbClr val="0000FF"/>
                </a:solidFill>
              </a:rPr>
              <a:t>ديشچى </a:t>
            </a:r>
            <a:r>
              <a:rPr lang="tr-TR" sz="2800" b="1" dirty="0" smtClean="0">
                <a:solidFill>
                  <a:srgbClr val="0000FF"/>
                </a:solidFill>
              </a:rPr>
              <a:t> diş-ci</a:t>
            </a:r>
          </a:p>
          <a:p>
            <a:pPr algn="l" rtl="0"/>
            <a:endParaRPr lang="tr-TR" sz="2800" dirty="0"/>
          </a:p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Yukarıda anlatılan </a:t>
            </a:r>
            <a:r>
              <a:rPr lang="tr-TR" sz="2800" dirty="0" smtClean="0"/>
              <a:t>ünsüzler </a:t>
            </a:r>
            <a:r>
              <a:rPr lang="tr-TR" sz="2800" dirty="0"/>
              <a:t>arasındaki bu tonlu-</a:t>
            </a:r>
            <a:r>
              <a:rPr lang="tr-TR" sz="2800" dirty="0" err="1"/>
              <a:t>tonsuz</a:t>
            </a:r>
            <a:r>
              <a:rPr lang="tr-TR" sz="2800" dirty="0"/>
              <a:t> benzeşmesine </a:t>
            </a:r>
            <a:r>
              <a:rPr lang="tr-TR" sz="2800" b="1" dirty="0"/>
              <a:t>ünsüz uyumu</a:t>
            </a:r>
          </a:p>
          <a:p>
            <a:pPr algn="l" rtl="0"/>
            <a:r>
              <a:rPr lang="tr-TR" sz="2800" dirty="0"/>
              <a:t>denir.</a:t>
            </a:r>
            <a:endParaRPr lang="tr-TR" sz="28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5433123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7600" y="2130537"/>
            <a:ext cx="84963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Yumuşak (Tonlu, sedalı) ünsüzler: </a:t>
            </a:r>
            <a:r>
              <a:rPr lang="tr-TR" sz="2800" b="1" dirty="0" smtClean="0">
                <a:solidFill>
                  <a:srgbClr val="0000FF"/>
                </a:solidFill>
                <a:latin typeface="+mj-lt"/>
              </a:rPr>
              <a:t>b, c, d, g, ğ, j, l, m, n, r, v, y, z</a:t>
            </a:r>
          </a:p>
          <a:p>
            <a:pPr algn="l" rtl="0"/>
            <a:endParaRPr lang="tr-TR" sz="2800" b="1" dirty="0">
              <a:solidFill>
                <a:srgbClr val="0000FF"/>
              </a:solidFill>
              <a:latin typeface="+mj-lt"/>
            </a:endParaRPr>
          </a:p>
          <a:p>
            <a:pPr algn="l" rtl="0"/>
            <a:endParaRPr lang="tr-TR" sz="2800" b="1" dirty="0" smtClean="0">
              <a:solidFill>
                <a:srgbClr val="0000FF"/>
              </a:solidFill>
              <a:latin typeface="+mj-lt"/>
            </a:endParaRPr>
          </a:p>
          <a:p>
            <a:pPr algn="l" rtl="0"/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Sert (</a:t>
            </a:r>
            <a:r>
              <a:rPr lang="tr-TR" sz="2800" b="1" dirty="0" err="1" smtClean="0">
                <a:solidFill>
                  <a:srgbClr val="FF0000"/>
                </a:solidFill>
                <a:latin typeface="+mj-lt"/>
              </a:rPr>
              <a:t>Tonszu</a:t>
            </a:r>
            <a:r>
              <a:rPr lang="tr-TR" sz="2800" b="1" dirty="0" err="1">
                <a:solidFill>
                  <a:srgbClr val="FF0000"/>
                </a:solidFill>
                <a:latin typeface="+mj-lt"/>
              </a:rPr>
              <a:t>,</a:t>
            </a:r>
            <a:r>
              <a:rPr lang="tr-TR" sz="2800" b="1" dirty="0" err="1" smtClean="0">
                <a:solidFill>
                  <a:srgbClr val="FF0000"/>
                </a:solidFill>
                <a:latin typeface="+mj-lt"/>
              </a:rPr>
              <a:t>sedasız</a:t>
            </a: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): </a:t>
            </a:r>
            <a:r>
              <a:rPr lang="tr-TR" sz="2800" b="1" dirty="0" smtClean="0">
                <a:solidFill>
                  <a:srgbClr val="0000FF"/>
                </a:solidFill>
                <a:latin typeface="+mj-lt"/>
              </a:rPr>
              <a:t>f, s, t, k, ç, ş , h, p</a:t>
            </a:r>
            <a:endParaRPr lang="tr-TR" sz="28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011525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7600" y="1053320"/>
            <a:ext cx="8496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endParaRPr lang="tr-TR" sz="2800" b="1" dirty="0">
              <a:solidFill>
                <a:srgbClr val="0000FF"/>
              </a:solidFill>
              <a:latin typeface="+mj-lt"/>
            </a:endParaRPr>
          </a:p>
          <a:p>
            <a:pPr algn="l" rtl="0"/>
            <a:r>
              <a:rPr lang="tr-TR" sz="2800" dirty="0" smtClean="0"/>
              <a:t>Buraya kadar Türkçe kelimeleri tanıtmak amacıyla Türkçe kelimelerin yapısıyla ilgili konulara temas edilmiş, Türkçe’nin heceleri, kelime koku, yapım ve </a:t>
            </a:r>
            <a:r>
              <a:rPr lang="tr-TR" sz="2800" dirty="0"/>
              <a:t>ç</a:t>
            </a:r>
            <a:r>
              <a:rPr lang="tr-TR" sz="2800" dirty="0" smtClean="0"/>
              <a:t>ekim ekleri, ünlü ve ünsüz uyumları hakkında </a:t>
            </a:r>
            <a:r>
              <a:rPr lang="tr-TR" sz="2800" dirty="0"/>
              <a:t>ö</a:t>
            </a:r>
            <a:r>
              <a:rPr lang="tr-TR" sz="2800" dirty="0" smtClean="0"/>
              <a:t>zet bilgi verilmiştir.</a:t>
            </a:r>
          </a:p>
          <a:p>
            <a:pPr algn="l" rtl="0"/>
            <a:endParaRPr lang="tr-TR" sz="2800" dirty="0" smtClean="0"/>
          </a:p>
          <a:p>
            <a:pPr algn="l" rtl="0"/>
            <a:r>
              <a:rPr lang="tr-TR" sz="2800" dirty="0" smtClean="0"/>
              <a:t>Şimdi de Türkçe’nin yazılışıyla ilgili bilgilerimizi genişletmek için kiplerin ve edatların yazılışlarını sırayla işleyelim.</a:t>
            </a:r>
            <a:endParaRPr lang="tr-TR" sz="28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199833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12647" y="2791381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 smtClean="0"/>
              <a:t>Türkçede </a:t>
            </a:r>
            <a:r>
              <a:rPr lang="tr-TR" sz="2800" dirty="0"/>
              <a:t>dilek-şart kipi </a:t>
            </a:r>
            <a:r>
              <a:rPr lang="tr-TR" sz="2800" b="1" dirty="0">
                <a:solidFill>
                  <a:srgbClr val="0000FF"/>
                </a:solidFill>
              </a:rPr>
              <a:t>–</a:t>
            </a:r>
            <a:r>
              <a:rPr lang="tr-TR" sz="2800" b="1" dirty="0" err="1">
                <a:solidFill>
                  <a:srgbClr val="0000FF"/>
                </a:solidFill>
              </a:rPr>
              <a:t>sa</a:t>
            </a:r>
            <a:r>
              <a:rPr lang="tr-TR" sz="2800" b="1" dirty="0">
                <a:solidFill>
                  <a:srgbClr val="0000FF"/>
                </a:solidFill>
              </a:rPr>
              <a:t>/–se </a:t>
            </a:r>
            <a:r>
              <a:rPr lang="tr-TR" sz="2800" dirty="0"/>
              <a:t>eklerinden oluşur ve </a:t>
            </a:r>
            <a:r>
              <a:rPr lang="ar-SA" sz="3600" b="1" dirty="0">
                <a:solidFill>
                  <a:srgbClr val="0000FF"/>
                </a:solidFill>
              </a:rPr>
              <a:t>سه</a:t>
            </a:r>
            <a:r>
              <a:rPr lang="ar-SA" sz="2800" dirty="0"/>
              <a:t> </a:t>
            </a:r>
            <a:r>
              <a:rPr lang="tr-TR" sz="2800" dirty="0" smtClean="0"/>
              <a:t> şeklinde </a:t>
            </a:r>
            <a:r>
              <a:rPr lang="tr-TR" sz="2800" dirty="0"/>
              <a:t>tek şekilli olarak yazılır. Ses uyumlarına bağlı olarak okunur.</a:t>
            </a:r>
          </a:p>
          <a:p>
            <a:pPr algn="l" rtl="0"/>
            <a:endParaRPr lang="tr-TR" sz="2800" b="1" dirty="0">
              <a:latin typeface="+mj-lt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32579" y="980728"/>
            <a:ext cx="7056437" cy="122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>
                <a:solidFill>
                  <a:srgbClr val="FF0000"/>
                </a:solidFill>
              </a:rPr>
              <a:t>TÜRKÇE DİLEK–ŞART </a:t>
            </a:r>
            <a:endParaRPr lang="tr-TR" sz="3600" b="1" dirty="0" smtClean="0">
              <a:solidFill>
                <a:srgbClr val="FF0000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</a:rPr>
              <a:t>KİPİNİN </a:t>
            </a:r>
            <a:r>
              <a:rPr lang="tr-TR" sz="3600" b="1" dirty="0">
                <a:solidFill>
                  <a:srgbClr val="FF0000"/>
                </a:solidFill>
              </a:rPr>
              <a:t>YAZILIŞI</a:t>
            </a:r>
            <a:endParaRPr lang="tr-TR" sz="3600" b="1" dirty="0">
              <a:solidFill>
                <a:srgbClr val="FF0000"/>
              </a:solidFill>
              <a:latin typeface="Segoe Print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537100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28571"/>
              </p:ext>
            </p:extLst>
          </p:nvPr>
        </p:nvGraphicFramePr>
        <p:xfrm>
          <a:off x="315071" y="1628800"/>
          <a:ext cx="8496946" cy="4358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0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5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861"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اكلا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كير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كل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ŞAHISLAR</a:t>
                      </a:r>
                      <a:endParaRPr lang="ar-IQ" sz="28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algn="ctr" rtl="1"/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اكلاسه‌</a:t>
                      </a:r>
                      <a:r>
                        <a:rPr lang="ar-SY" sz="3600" b="1" baseline="0" dirty="0" smtClean="0">
                          <a:solidFill>
                            <a:srgbClr val="FF0000"/>
                          </a:solidFill>
                        </a:rPr>
                        <a:t> م</a:t>
                      </a:r>
                      <a:endParaRPr lang="ar-IQ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كيرسه‌</a:t>
                      </a:r>
                      <a:r>
                        <a:rPr lang="ar-SY" sz="3600" b="1" baseline="0" dirty="0" smtClean="0">
                          <a:solidFill>
                            <a:srgbClr val="FF0000"/>
                          </a:solidFill>
                        </a:rPr>
                        <a:t> م</a:t>
                      </a:r>
                      <a:endParaRPr lang="ar-IQ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FF0000"/>
                          </a:solidFill>
                        </a:rPr>
                        <a:t>كلس</a:t>
                      </a:r>
                      <a:r>
                        <a:rPr lang="ar-SA" sz="3600" b="1" baseline="0" dirty="0" smtClean="0">
                          <a:solidFill>
                            <a:srgbClr val="FF0000"/>
                          </a:solidFill>
                        </a:rPr>
                        <a:t>ه م</a:t>
                      </a:r>
                      <a:endParaRPr lang="ar-IQ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Ben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اكلاسه‌</a:t>
                      </a:r>
                      <a:r>
                        <a:rPr lang="ar-SY" sz="3600" b="1" baseline="0" dirty="0" smtClean="0">
                          <a:solidFill>
                            <a:srgbClr val="FF0000"/>
                          </a:solidFill>
                        </a:rPr>
                        <a:t> ك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كيرسه ك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FF0000"/>
                          </a:solidFill>
                        </a:rPr>
                        <a:t>كلس</a:t>
                      </a:r>
                      <a:r>
                        <a:rPr lang="ar-SA" sz="3600" b="1" baseline="0" dirty="0" smtClean="0">
                          <a:solidFill>
                            <a:srgbClr val="FF0000"/>
                          </a:solidFill>
                        </a:rPr>
                        <a:t>ه ك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Sen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اكلاسه‌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كيرسه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FF0000"/>
                          </a:solidFill>
                        </a:rPr>
                        <a:t>كلس</a:t>
                      </a:r>
                      <a:r>
                        <a:rPr lang="ar-SA" sz="3600" b="1" baseline="0" dirty="0" smtClean="0">
                          <a:solidFill>
                            <a:srgbClr val="FF0000"/>
                          </a:solidFill>
                        </a:rPr>
                        <a:t>ه 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O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اكلاسه‌</a:t>
                      </a:r>
                      <a:r>
                        <a:rPr lang="ar-SY" sz="3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sz="3600" b="1" baseline="0" dirty="0" smtClean="0">
                          <a:solidFill>
                            <a:srgbClr val="FF0000"/>
                          </a:solidFill>
                        </a:rPr>
                        <a:t>ق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كيرسه ك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FF0000"/>
                          </a:solidFill>
                        </a:rPr>
                        <a:t>كلس</a:t>
                      </a:r>
                      <a:r>
                        <a:rPr lang="ar-SA" sz="3600" b="1" baseline="0" dirty="0" smtClean="0">
                          <a:solidFill>
                            <a:srgbClr val="FF0000"/>
                          </a:solidFill>
                        </a:rPr>
                        <a:t>ه ك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latin typeface="+mj-lt"/>
                        </a:rPr>
                        <a:t>Biz</a:t>
                      </a:r>
                      <a:r>
                        <a:rPr lang="en-US" sz="2800" b="1" baseline="0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اكلاسه‌</a:t>
                      </a:r>
                      <a:r>
                        <a:rPr lang="ar-SY" sz="3600" b="1" baseline="0" dirty="0" smtClean="0">
                          <a:solidFill>
                            <a:srgbClr val="FF0000"/>
                          </a:solidFill>
                        </a:rPr>
                        <a:t> كز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كيرسه كز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FF0000"/>
                          </a:solidFill>
                        </a:rPr>
                        <a:t>كلس</a:t>
                      </a:r>
                      <a:r>
                        <a:rPr lang="ar-SA" sz="3600" b="1" baseline="0" dirty="0" smtClean="0">
                          <a:solidFill>
                            <a:srgbClr val="FF0000"/>
                          </a:solidFill>
                        </a:rPr>
                        <a:t>ه كز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Siz</a:t>
                      </a:r>
                      <a:r>
                        <a:rPr lang="en-US" sz="2800" b="1" dirty="0" smtClean="0">
                          <a:latin typeface="+mj-lt"/>
                        </a:rPr>
                        <a:t> 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اكلاسه‌</a:t>
                      </a:r>
                      <a:r>
                        <a:rPr lang="ar-SY" sz="3600" b="1" baseline="0" dirty="0" smtClean="0">
                          <a:solidFill>
                            <a:srgbClr val="FF0000"/>
                          </a:solidFill>
                        </a:rPr>
                        <a:t> لر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600" b="1" dirty="0" smtClean="0">
                          <a:solidFill>
                            <a:srgbClr val="FF0000"/>
                          </a:solidFill>
                        </a:rPr>
                        <a:t>كيرسه</a:t>
                      </a:r>
                      <a:r>
                        <a:rPr lang="ar-SY" sz="3600" b="1" baseline="0" dirty="0" smtClean="0">
                          <a:solidFill>
                            <a:srgbClr val="FF0000"/>
                          </a:solidFill>
                        </a:rPr>
                        <a:t> لر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FF0000"/>
                          </a:solidFill>
                        </a:rPr>
                        <a:t>كلس</a:t>
                      </a:r>
                      <a:r>
                        <a:rPr lang="ar-SA" sz="3600" b="1" baseline="0" dirty="0" smtClean="0">
                          <a:solidFill>
                            <a:srgbClr val="FF0000"/>
                          </a:solidFill>
                        </a:rPr>
                        <a:t>ه لر</a:t>
                      </a:r>
                      <a:r>
                        <a:rPr lang="ar-SY" sz="3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ar-IQ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err="1" smtClean="0">
                          <a:latin typeface="+mj-lt"/>
                        </a:rPr>
                        <a:t>Onlar</a:t>
                      </a:r>
                      <a:endParaRPr lang="ar-IQ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35325" y="548680"/>
            <a:ext cx="7056437" cy="70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FF0000"/>
                </a:solidFill>
                <a:latin typeface="+mj-lt"/>
              </a:rPr>
              <a:t>DİLEK-ŞART KİPİ</a:t>
            </a:r>
            <a:endParaRPr lang="en-US" sz="40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336171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9509" y="642175"/>
            <a:ext cx="84963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tr-TR" sz="2800" dirty="0"/>
              <a:t>Yukarıdaki ö</a:t>
            </a:r>
            <a:r>
              <a:rPr lang="tr-TR" sz="2800" dirty="0" smtClean="0"/>
              <a:t>rnek </a:t>
            </a:r>
            <a:r>
              <a:rPr lang="tr-TR" sz="2800" dirty="0"/>
              <a:t>ç</a:t>
            </a:r>
            <a:r>
              <a:rPr lang="tr-TR" sz="2800" dirty="0" smtClean="0"/>
              <a:t>ekimler </a:t>
            </a:r>
            <a:r>
              <a:rPr lang="tr-TR" sz="2800" dirty="0"/>
              <a:t>dikkatli incelendiğinde aşağıdaki hususlar </a:t>
            </a:r>
            <a:r>
              <a:rPr lang="tr-TR" sz="2800" dirty="0" smtClean="0"/>
              <a:t>açıkça görülecektir.</a:t>
            </a:r>
            <a:endParaRPr lang="ar-SA" sz="2800" dirty="0" smtClean="0"/>
          </a:p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• İnce ünlülü fiillerin teklik 2. şahıstaki yazılışı ve çokluk 2. şahıstaki yazılışı aynıdır.</a:t>
            </a: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كلسه ك </a:t>
            </a:r>
            <a:r>
              <a:rPr lang="tr-TR" sz="2800" b="1" dirty="0" smtClean="0">
                <a:solidFill>
                  <a:srgbClr val="0000FF"/>
                </a:solidFill>
              </a:rPr>
              <a:t> gelsen-gelsek</a:t>
            </a:r>
          </a:p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Teklik veya ç</a:t>
            </a:r>
            <a:r>
              <a:rPr lang="tr-TR" sz="2800" dirty="0" smtClean="0"/>
              <a:t>okluk </a:t>
            </a:r>
            <a:r>
              <a:rPr lang="tr-TR" sz="2800" dirty="0"/>
              <a:t>hangisi </a:t>
            </a:r>
            <a:r>
              <a:rPr lang="tr-TR" sz="2800" dirty="0" smtClean="0"/>
              <a:t>için </a:t>
            </a:r>
            <a:r>
              <a:rPr lang="tr-TR" sz="2800" dirty="0"/>
              <a:t>yazıldıkları </a:t>
            </a:r>
            <a:r>
              <a:rPr lang="tr-TR" sz="2800" dirty="0" smtClean="0"/>
              <a:t>cümle içinde </a:t>
            </a:r>
            <a:r>
              <a:rPr lang="tr-TR" sz="2800" dirty="0"/>
              <a:t>anlama </a:t>
            </a:r>
            <a:r>
              <a:rPr lang="tr-TR" sz="2800" dirty="0" smtClean="0"/>
              <a:t>göre </a:t>
            </a:r>
            <a:r>
              <a:rPr lang="tr-TR" sz="2800" dirty="0"/>
              <a:t>ayırt edilir</a:t>
            </a:r>
            <a:r>
              <a:rPr lang="tr-TR" sz="2800" dirty="0" smtClean="0"/>
              <a:t>.</a:t>
            </a:r>
          </a:p>
          <a:p>
            <a:pPr algn="l" rtl="0"/>
            <a:endParaRPr lang="tr-TR" sz="2800" dirty="0"/>
          </a:p>
          <a:p>
            <a:pPr algn="l" rtl="0"/>
            <a:r>
              <a:rPr lang="tr-TR" sz="2800" dirty="0"/>
              <a:t>• Çokluk 2. şahıs ekleri kalın ünlülü </a:t>
            </a:r>
            <a:r>
              <a:rPr lang="tr-TR" sz="2800" dirty="0" smtClean="0"/>
              <a:t>fiillerde </a:t>
            </a:r>
            <a:r>
              <a:rPr lang="ar-SA" sz="3600" b="1" dirty="0">
                <a:solidFill>
                  <a:srgbClr val="FF0000"/>
                </a:solidFill>
              </a:rPr>
              <a:t>ق</a:t>
            </a:r>
            <a:r>
              <a:rPr lang="ar-SA" sz="2800" b="1" dirty="0"/>
              <a:t> </a:t>
            </a:r>
            <a:r>
              <a:rPr lang="tr-TR" sz="2800" dirty="0" smtClean="0"/>
              <a:t> ile</a:t>
            </a:r>
            <a:r>
              <a:rPr lang="tr-TR" sz="2800" dirty="0"/>
              <a:t>, ince </a:t>
            </a:r>
            <a:r>
              <a:rPr lang="tr-TR" sz="2800" dirty="0" smtClean="0"/>
              <a:t>ünlülü </a:t>
            </a:r>
            <a:r>
              <a:rPr lang="tr-TR" sz="2800" dirty="0"/>
              <a:t>fiillerde </a:t>
            </a:r>
            <a:r>
              <a:rPr lang="ar-SA" sz="3600" b="1" dirty="0">
                <a:solidFill>
                  <a:srgbClr val="FF0000"/>
                </a:solidFill>
              </a:rPr>
              <a:t>ك</a:t>
            </a:r>
            <a:r>
              <a:rPr lang="ar-SA" sz="2800" dirty="0"/>
              <a:t> </a:t>
            </a:r>
            <a:r>
              <a:rPr lang="tr-TR" sz="2800" dirty="0" smtClean="0"/>
              <a:t> ile gösterilir</a:t>
            </a:r>
            <a:r>
              <a:rPr lang="tr-TR" sz="2800" dirty="0"/>
              <a:t>.</a:t>
            </a:r>
          </a:p>
          <a:p>
            <a:pPr algn="l" rtl="0"/>
            <a:r>
              <a:rPr lang="ar-SA" sz="2800" b="1" dirty="0">
                <a:solidFill>
                  <a:srgbClr val="0000FF"/>
                </a:solidFill>
              </a:rPr>
              <a:t>اويوسه ق </a:t>
            </a:r>
            <a:r>
              <a:rPr lang="tr-TR" sz="2800" b="1" dirty="0" smtClean="0">
                <a:solidFill>
                  <a:srgbClr val="0000FF"/>
                </a:solidFill>
              </a:rPr>
              <a:t> uyusak     </a:t>
            </a:r>
            <a:r>
              <a:rPr lang="ar-SA" sz="2800" b="1" dirty="0">
                <a:solidFill>
                  <a:srgbClr val="0000FF"/>
                </a:solidFill>
              </a:rPr>
              <a:t>كيرسه ك </a:t>
            </a:r>
            <a:r>
              <a:rPr lang="tr-TR" sz="2800" b="1" dirty="0" smtClean="0">
                <a:solidFill>
                  <a:srgbClr val="0000FF"/>
                </a:solidFill>
              </a:rPr>
              <a:t> girsek</a:t>
            </a:r>
            <a:endParaRPr lang="tr-TR" sz="2800" b="1" dirty="0">
              <a:solidFill>
                <a:srgbClr val="0000FF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288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ış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kış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Akış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Akış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2_Akış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Akış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3_Akış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Akış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15979</TotalTime>
  <Words>5401</Words>
  <Application>Microsoft Office PowerPoint</Application>
  <PresentationFormat>On-screen Show (4:3)</PresentationFormat>
  <Paragraphs>978</Paragraphs>
  <Slides>119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119</vt:i4>
      </vt:variant>
    </vt:vector>
  </HeadingPairs>
  <TitlesOfParts>
    <vt:vector size="131" baseType="lpstr">
      <vt:lpstr>Arial</vt:lpstr>
      <vt:lpstr>Calibri</vt:lpstr>
      <vt:lpstr>Constantia</vt:lpstr>
      <vt:lpstr>Minion Pro</vt:lpstr>
      <vt:lpstr>Segoe Print</vt:lpstr>
      <vt:lpstr>Times New Roman</vt:lpstr>
      <vt:lpstr>Wingdings</vt:lpstr>
      <vt:lpstr>Wingdings 2</vt:lpstr>
      <vt:lpstr>Akış</vt:lpstr>
      <vt:lpstr>1_Akış</vt:lpstr>
      <vt:lpstr>2_Akış</vt:lpstr>
      <vt:lpstr>3_Akış</vt:lpstr>
      <vt:lpstr>SALAHADDİN ÜNİVERSİTESİ    DİLLER FAKÜLTESİ TÜRK DİLİ BÖLÜMÜ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ÜNSÜZ UYUMU</dc:title>
  <dc:creator>ersan erbilli</dc:creator>
  <cp:lastModifiedBy>ياح</cp:lastModifiedBy>
  <cp:revision>925</cp:revision>
  <dcterms:created xsi:type="dcterms:W3CDTF">2013-05-06T08:48:24Z</dcterms:created>
  <dcterms:modified xsi:type="dcterms:W3CDTF">2022-09-25T20:08:48Z</dcterms:modified>
</cp:coreProperties>
</file>