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87" r:id="rId4"/>
    <p:sldId id="357" r:id="rId5"/>
    <p:sldId id="358" r:id="rId6"/>
    <p:sldId id="359" r:id="rId7"/>
    <p:sldId id="360" r:id="rId8"/>
    <p:sldId id="361" r:id="rId9"/>
    <p:sldId id="356" r:id="rId10"/>
    <p:sldId id="260" r:id="rId11"/>
    <p:sldId id="261" r:id="rId12"/>
    <p:sldId id="288" r:id="rId13"/>
    <p:sldId id="262" r:id="rId14"/>
    <p:sldId id="263" r:id="rId15"/>
    <p:sldId id="264" r:id="rId16"/>
    <p:sldId id="289" r:id="rId17"/>
    <p:sldId id="265" r:id="rId18"/>
    <p:sldId id="266" r:id="rId19"/>
    <p:sldId id="267" r:id="rId20"/>
    <p:sldId id="268" r:id="rId21"/>
    <p:sldId id="269"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90" r:id="rId39"/>
    <p:sldId id="291" r:id="rId40"/>
    <p:sldId id="351" r:id="rId41"/>
    <p:sldId id="292" r:id="rId42"/>
    <p:sldId id="352" r:id="rId43"/>
    <p:sldId id="353" r:id="rId44"/>
    <p:sldId id="293" r:id="rId45"/>
    <p:sldId id="354" r:id="rId46"/>
    <p:sldId id="294" r:id="rId47"/>
    <p:sldId id="355" r:id="rId48"/>
    <p:sldId id="295" r:id="rId49"/>
    <p:sldId id="296" r:id="rId50"/>
    <p:sldId id="297" r:id="rId51"/>
    <p:sldId id="298" r:id="rId52"/>
    <p:sldId id="299" r:id="rId53"/>
    <p:sldId id="300" r:id="rId54"/>
    <p:sldId id="301" r:id="rId55"/>
    <p:sldId id="302" r:id="rId56"/>
    <p:sldId id="303" r:id="rId57"/>
    <p:sldId id="304" r:id="rId58"/>
    <p:sldId id="305" r:id="rId59"/>
    <p:sldId id="306" r:id="rId60"/>
    <p:sldId id="307" r:id="rId61"/>
    <p:sldId id="308" r:id="rId62"/>
    <p:sldId id="309" r:id="rId63"/>
    <p:sldId id="310" r:id="rId64"/>
    <p:sldId id="311" r:id="rId65"/>
    <p:sldId id="312" r:id="rId66"/>
    <p:sldId id="313" r:id="rId67"/>
    <p:sldId id="314" r:id="rId68"/>
    <p:sldId id="315" r:id="rId69"/>
    <p:sldId id="316" r:id="rId70"/>
    <p:sldId id="317" r:id="rId71"/>
    <p:sldId id="318" r:id="rId72"/>
    <p:sldId id="319" r:id="rId73"/>
    <p:sldId id="320" r:id="rId74"/>
    <p:sldId id="321" r:id="rId75"/>
    <p:sldId id="322" r:id="rId76"/>
    <p:sldId id="323" r:id="rId77"/>
    <p:sldId id="324" r:id="rId78"/>
    <p:sldId id="325" r:id="rId79"/>
    <p:sldId id="326" r:id="rId80"/>
    <p:sldId id="327" r:id="rId81"/>
    <p:sldId id="328" r:id="rId82"/>
    <p:sldId id="329" r:id="rId83"/>
    <p:sldId id="330" r:id="rId84"/>
    <p:sldId id="331" r:id="rId85"/>
    <p:sldId id="332" r:id="rId86"/>
    <p:sldId id="333" r:id="rId87"/>
    <p:sldId id="334" r:id="rId88"/>
    <p:sldId id="335" r:id="rId89"/>
    <p:sldId id="336" r:id="rId90"/>
    <p:sldId id="337" r:id="rId91"/>
    <p:sldId id="338" r:id="rId92"/>
    <p:sldId id="339" r:id="rId93"/>
    <p:sldId id="340" r:id="rId94"/>
    <p:sldId id="341" r:id="rId95"/>
    <p:sldId id="342" r:id="rId96"/>
    <p:sldId id="343" r:id="rId97"/>
    <p:sldId id="344" r:id="rId98"/>
    <p:sldId id="345" r:id="rId99"/>
    <p:sldId id="346" r:id="rId100"/>
    <p:sldId id="347" r:id="rId10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91" autoAdjust="0"/>
    <p:restoredTop sz="86323" autoAdjust="0"/>
  </p:normalViewPr>
  <p:slideViewPr>
    <p:cSldViewPr>
      <p:cViewPr>
        <p:scale>
          <a:sx n="76" d="100"/>
          <a:sy n="76" d="100"/>
        </p:scale>
        <p:origin x="-1158" y="-18"/>
      </p:cViewPr>
      <p:guideLst>
        <p:guide orient="horz" pos="2160"/>
        <p:guide pos="2880"/>
      </p:guideLst>
    </p:cSldViewPr>
  </p:slideViewPr>
  <p:outlineViewPr>
    <p:cViewPr>
      <p:scale>
        <a:sx n="33" d="100"/>
        <a:sy n="33" d="100"/>
      </p:scale>
      <p:origin x="48" y="4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C03FCC72-AAA4-42EE-B118-7CD8541B826C}" type="datetimeFigureOut">
              <a:rPr lang="tr-TR" smtClean="0"/>
              <a:t>18.02.2023</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E2BAE53F-DA03-4A25-9A3E-26B00161DF58}"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C03FCC72-AAA4-42EE-B118-7CD8541B826C}" type="datetimeFigureOut">
              <a:rPr lang="tr-TR" smtClean="0"/>
              <a:t>18.02.2023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2BAE53F-DA03-4A25-9A3E-26B00161DF58}"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C03FCC72-AAA4-42EE-B118-7CD8541B826C}" type="datetimeFigureOut">
              <a:rPr lang="tr-TR" smtClean="0"/>
              <a:t>18.02.2023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2BAE53F-DA03-4A25-9A3E-26B00161DF58}"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C03FCC72-AAA4-42EE-B118-7CD8541B826C}" type="datetimeFigureOut">
              <a:rPr lang="tr-TR" smtClean="0"/>
              <a:t>18.02.2023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2BAE53F-DA03-4A25-9A3E-26B00161DF58}"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C03FCC72-AAA4-42EE-B118-7CD8541B826C}" type="datetimeFigureOut">
              <a:rPr lang="tr-TR" smtClean="0"/>
              <a:t>18.02.2023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2BAE53F-DA03-4A25-9A3E-26B00161DF58}"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C03FCC72-AAA4-42EE-B118-7CD8541B826C}" type="datetimeFigureOut">
              <a:rPr lang="tr-TR" smtClean="0"/>
              <a:t>18.02.2023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2BAE53F-DA03-4A25-9A3E-26B00161DF58}"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C03FCC72-AAA4-42EE-B118-7CD8541B826C}" type="datetimeFigureOut">
              <a:rPr lang="tr-TR" smtClean="0"/>
              <a:t>18.02.2023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2BAE53F-DA03-4A25-9A3E-26B00161DF58}"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C03FCC72-AAA4-42EE-B118-7CD8541B826C}" type="datetimeFigureOut">
              <a:rPr lang="tr-TR" smtClean="0"/>
              <a:t>18.02.2023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2BAE53F-DA03-4A25-9A3E-26B00161DF58}"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3FCC72-AAA4-42EE-B118-7CD8541B826C}" type="datetimeFigureOut">
              <a:rPr lang="tr-TR" smtClean="0"/>
              <a:t>18.02.2023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2BAE53F-DA03-4A25-9A3E-26B00161DF58}"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C03FCC72-AAA4-42EE-B118-7CD8541B826C}" type="datetimeFigureOut">
              <a:rPr lang="tr-TR" smtClean="0"/>
              <a:t>18.02.2023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2BAE53F-DA03-4A25-9A3E-26B00161DF58}"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C03FCC72-AAA4-42EE-B118-7CD8541B826C}" type="datetimeFigureOut">
              <a:rPr lang="tr-TR" smtClean="0"/>
              <a:t>18.02.2023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E2BAE53F-DA03-4A25-9A3E-26B00161DF58}"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03FCC72-AAA4-42EE-B118-7CD8541B826C}" type="datetimeFigureOut">
              <a:rPr lang="tr-TR" smtClean="0"/>
              <a:t>18.02.2023</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2BAE53F-DA03-4A25-9A3E-26B00161DF58}"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1 Başlık"/>
          <p:cNvSpPr>
            <a:spLocks noGrp="1"/>
          </p:cNvSpPr>
          <p:nvPr>
            <p:ph type="title"/>
          </p:nvPr>
        </p:nvSpPr>
        <p:spPr>
          <a:xfrm>
            <a:off x="1602744" y="634702"/>
            <a:ext cx="4752975" cy="1149350"/>
          </a:xfrm>
        </p:spPr>
        <p:txBody>
          <a:bodyPr>
            <a:normAutofit/>
          </a:bodyPr>
          <a:lstStyle/>
          <a:p>
            <a:pPr algn="ctr"/>
            <a:r>
              <a:rPr lang="tr-TR" sz="2400" b="1" dirty="0" smtClean="0">
                <a:solidFill>
                  <a:schemeClr val="tx1"/>
                </a:solidFill>
              </a:rPr>
              <a:t>SALAHADDİN ÜNİVERSİTESİ   </a:t>
            </a:r>
            <a:br>
              <a:rPr lang="tr-TR" sz="2400" b="1" dirty="0" smtClean="0">
                <a:solidFill>
                  <a:schemeClr val="tx1"/>
                </a:solidFill>
              </a:rPr>
            </a:br>
            <a:r>
              <a:rPr lang="tr-TR" sz="2400" b="1" dirty="0" smtClean="0">
                <a:solidFill>
                  <a:schemeClr val="tx1"/>
                </a:solidFill>
              </a:rPr>
              <a:t>DİLLER FAKÜLTESİ</a:t>
            </a:r>
            <a:br>
              <a:rPr lang="tr-TR" sz="2400" b="1" dirty="0" smtClean="0">
                <a:solidFill>
                  <a:schemeClr val="tx1"/>
                </a:solidFill>
              </a:rPr>
            </a:br>
            <a:r>
              <a:rPr lang="tr-TR" sz="2400" b="1" dirty="0" smtClean="0">
                <a:solidFill>
                  <a:schemeClr val="tx1"/>
                </a:solidFill>
              </a:rPr>
              <a:t>TÜRK DİLİ BÖLÜMÜ</a:t>
            </a:r>
            <a:endParaRPr lang="en-US" sz="2400" dirty="0" smtClean="0"/>
          </a:p>
        </p:txBody>
      </p:sp>
      <p:sp>
        <p:nvSpPr>
          <p:cNvPr id="5122" name="2 İçerik Yer Tutucusu"/>
          <p:cNvSpPr>
            <a:spLocks noGrp="1"/>
          </p:cNvSpPr>
          <p:nvPr>
            <p:ph idx="1"/>
          </p:nvPr>
        </p:nvSpPr>
        <p:spPr>
          <a:xfrm>
            <a:off x="467544" y="2779713"/>
            <a:ext cx="8362950" cy="3383880"/>
          </a:xfrm>
        </p:spPr>
        <p:txBody>
          <a:bodyPr>
            <a:normAutofit lnSpcReduction="10000"/>
          </a:bodyPr>
          <a:lstStyle/>
          <a:p>
            <a:pPr algn="ctr">
              <a:spcBef>
                <a:spcPct val="0"/>
              </a:spcBef>
              <a:buFont typeface="Wingdings 2" pitchFamily="18" charset="2"/>
              <a:buNone/>
            </a:pPr>
            <a:r>
              <a:rPr lang="tr-TR" sz="5200" b="1" dirty="0" smtClean="0">
                <a:solidFill>
                  <a:srgbClr val="FF0000"/>
                </a:solidFill>
                <a:latin typeface="Calibri" pitchFamily="34" charset="0"/>
              </a:rPr>
              <a:t>ESKİ TÜRK EDEBİYATI (NESİR)</a:t>
            </a:r>
          </a:p>
          <a:p>
            <a:pPr algn="ctr">
              <a:buFont typeface="Wingdings 2" pitchFamily="18" charset="2"/>
              <a:buNone/>
            </a:pPr>
            <a:endParaRPr lang="tr-TR" sz="2800" b="1" dirty="0" smtClean="0">
              <a:solidFill>
                <a:srgbClr val="002060"/>
              </a:solidFill>
            </a:endParaRPr>
          </a:p>
          <a:p>
            <a:pPr algn="ctr">
              <a:buFont typeface="Wingdings 2" pitchFamily="18" charset="2"/>
              <a:buNone/>
            </a:pPr>
            <a:r>
              <a:rPr lang="tr-TR" sz="2800" b="1" dirty="0" smtClean="0">
                <a:solidFill>
                  <a:srgbClr val="0000FF"/>
                </a:solidFill>
                <a:latin typeface="Calibri" pitchFamily="34" charset="0"/>
              </a:rPr>
              <a:t>DÖRDÜNCÜ SINIF - İKİNCİ DÖNEM</a:t>
            </a:r>
          </a:p>
          <a:p>
            <a:pPr algn="ctr">
              <a:buFont typeface="Wingdings 2" pitchFamily="18" charset="2"/>
              <a:buNone/>
            </a:pPr>
            <a:r>
              <a:rPr lang="tr-TR" sz="2800" b="1" dirty="0" smtClean="0">
                <a:solidFill>
                  <a:srgbClr val="0000FF"/>
                </a:solidFill>
                <a:latin typeface="Calibri" pitchFamily="34" charset="0"/>
              </a:rPr>
              <a:t>2022-2023</a:t>
            </a:r>
          </a:p>
          <a:p>
            <a:pPr algn="ctr">
              <a:buFont typeface="Wingdings 2" pitchFamily="18" charset="2"/>
              <a:buNone/>
            </a:pPr>
            <a:endParaRPr lang="tr-TR" sz="2800" b="1" dirty="0" smtClean="0"/>
          </a:p>
          <a:p>
            <a:pPr algn="ctr">
              <a:buFont typeface="Wingdings 2" pitchFamily="18" charset="2"/>
              <a:buNone/>
            </a:pPr>
            <a:r>
              <a:rPr lang="tr-TR" sz="2800" b="1" dirty="0" smtClean="0">
                <a:solidFill>
                  <a:srgbClr val="1BAC14"/>
                </a:solidFill>
                <a:latin typeface="Calibri" pitchFamily="34" charset="0"/>
              </a:rPr>
              <a:t>DR. ERSAN HAŞİM MAHMUT SAKİ</a:t>
            </a:r>
            <a:endParaRPr lang="en-US" sz="2800" b="1" dirty="0" smtClean="0">
              <a:solidFill>
                <a:srgbClr val="1BAC14"/>
              </a:solidFill>
              <a:latin typeface="Calibri" pitchFamily="34" charset="0"/>
            </a:endParaRPr>
          </a:p>
        </p:txBody>
      </p:sp>
      <p:sp>
        <p:nvSpPr>
          <p:cNvPr id="5124" name="Picture 4"/>
          <p:cNvSpPr>
            <a:spLocks noChangeAspect="1" noChangeArrowheads="1"/>
          </p:cNvSpPr>
          <p:nvPr/>
        </p:nvSpPr>
        <p:spPr bwMode="auto">
          <a:xfrm>
            <a:off x="6372225" y="692150"/>
            <a:ext cx="2247900" cy="208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rtl="0"/>
            <a:endParaRPr lang="en-US"/>
          </a:p>
        </p:txBody>
      </p:sp>
      <p:pic>
        <p:nvPicPr>
          <p:cNvPr id="512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16713" y="429915"/>
            <a:ext cx="1671637"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8894063"/>
      </p:ext>
    </p:extLst>
  </p:cSld>
  <p:clrMapOvr>
    <a:masterClrMapping/>
  </p:clrMapOvr>
  <mc:AlternateContent xmlns:mc="http://schemas.openxmlformats.org/markup-compatibility/2006" xmlns:p14="http://schemas.microsoft.com/office/powerpoint/2010/main">
    <mc:Choice Requires="p14">
      <p:transition spd="slow" p14:dur="10500" advTm="602000"/>
    </mc:Choice>
    <mc:Fallback xmlns="">
      <p:transition spd="slow" advTm="602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412776"/>
            <a:ext cx="8229600" cy="4389120"/>
          </a:xfrm>
        </p:spPr>
        <p:txBody>
          <a:bodyPr/>
          <a:lstStyle/>
          <a:p>
            <a:pPr>
              <a:buClrTx/>
              <a:buFont typeface="Arial" pitchFamily="34" charset="0"/>
              <a:buChar char="•"/>
            </a:pPr>
            <a:r>
              <a:rPr lang="tr-TR" sz="2800" b="1" dirty="0">
                <a:latin typeface="+mj-lt"/>
              </a:rPr>
              <a:t>Nesir yazan kişiye nasir (</a:t>
            </a:r>
            <a:r>
              <a:rPr lang="ar-SA" sz="2800" b="1" dirty="0">
                <a:solidFill>
                  <a:srgbClr val="FF0000"/>
                </a:solidFill>
                <a:latin typeface="+mj-lt"/>
              </a:rPr>
              <a:t>ناثر</a:t>
            </a:r>
            <a:r>
              <a:rPr lang="tr-TR" sz="2800" b="1" dirty="0">
                <a:latin typeface="+mj-lt"/>
              </a:rPr>
              <a:t>), nesir tarzında ortaya konmuş esere mensur (</a:t>
            </a:r>
            <a:r>
              <a:rPr lang="ar-SA" sz="2800" b="1" dirty="0">
                <a:solidFill>
                  <a:srgbClr val="FF0000"/>
                </a:solidFill>
                <a:latin typeface="+mj-lt"/>
              </a:rPr>
              <a:t>منثور</a:t>
            </a:r>
            <a:r>
              <a:rPr lang="tr-TR" sz="2800" b="1" dirty="0">
                <a:latin typeface="+mj-lt"/>
              </a:rPr>
              <a:t>) denir. </a:t>
            </a:r>
            <a:r>
              <a:rPr lang="tr-TR" sz="2800" b="1" dirty="0" err="1">
                <a:latin typeface="+mj-lt"/>
              </a:rPr>
              <a:t>Nesr’in</a:t>
            </a:r>
            <a:r>
              <a:rPr lang="tr-TR" sz="2800" b="1" dirty="0">
                <a:latin typeface="+mj-lt"/>
              </a:rPr>
              <a:t> çoğulu </a:t>
            </a:r>
            <a:r>
              <a:rPr lang="tr-TR" sz="2800" b="1" dirty="0" err="1">
                <a:latin typeface="+mj-lt"/>
              </a:rPr>
              <a:t>nüsurdur</a:t>
            </a:r>
            <a:r>
              <a:rPr lang="tr-TR" sz="2800" b="1" dirty="0">
                <a:latin typeface="+mj-lt"/>
              </a:rPr>
              <a:t> (</a:t>
            </a:r>
            <a:r>
              <a:rPr lang="ar-SA" sz="2800" b="1" dirty="0">
                <a:solidFill>
                  <a:srgbClr val="FF0000"/>
                </a:solidFill>
                <a:latin typeface="+mj-lt"/>
              </a:rPr>
              <a:t>نثور</a:t>
            </a:r>
            <a:r>
              <a:rPr lang="tr-TR" sz="2800" b="1" dirty="0" smtClean="0">
                <a:latin typeface="+mj-lt"/>
              </a:rPr>
              <a:t>).</a:t>
            </a:r>
          </a:p>
          <a:p>
            <a:pPr>
              <a:buClrTx/>
              <a:buFont typeface="Arial" pitchFamily="34" charset="0"/>
              <a:buChar char="•"/>
            </a:pPr>
            <a:endParaRPr lang="tr-TR" sz="2800" b="1" dirty="0">
              <a:latin typeface="+mj-lt"/>
            </a:endParaRPr>
          </a:p>
          <a:p>
            <a:pPr>
              <a:buClrTx/>
              <a:buFont typeface="Arial" pitchFamily="34" charset="0"/>
              <a:buChar char="•"/>
            </a:pPr>
            <a:r>
              <a:rPr lang="tr-TR" sz="2800" b="1" dirty="0" smtClean="0">
                <a:latin typeface="+mj-lt"/>
              </a:rPr>
              <a:t>Nesir</a:t>
            </a:r>
            <a:r>
              <a:rPr lang="tr-TR" sz="2800" b="1" dirty="0">
                <a:latin typeface="+mj-lt"/>
              </a:rPr>
              <a:t>, manzum olmayan her türlü ürünün adıdır. Divan Edebiyatında, </a:t>
            </a:r>
            <a:r>
              <a:rPr lang="tr-TR" sz="2800" b="1" dirty="0" smtClean="0">
                <a:latin typeface="+mj-lt"/>
              </a:rPr>
              <a:t>şiir</a:t>
            </a:r>
            <a:r>
              <a:rPr lang="tr-TR" sz="2800" b="1" dirty="0">
                <a:latin typeface="+mj-lt"/>
              </a:rPr>
              <a:t> ağırlıklı olmakla birlikte, nesre (düzyazıyla) de yer verilir. </a:t>
            </a:r>
          </a:p>
          <a:p>
            <a:endParaRPr lang="tr-TR" dirty="0"/>
          </a:p>
        </p:txBody>
      </p:sp>
    </p:spTree>
    <p:extLst>
      <p:ext uri="{BB962C8B-B14F-4D97-AF65-F5344CB8AC3E}">
        <p14:creationId xmlns:p14="http://schemas.microsoft.com/office/powerpoint/2010/main" val="46078254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6495093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764704"/>
            <a:ext cx="8229600" cy="782960"/>
          </a:xfrm>
        </p:spPr>
        <p:txBody>
          <a:bodyPr>
            <a:normAutofit/>
          </a:bodyPr>
          <a:lstStyle/>
          <a:p>
            <a:pPr algn="ctr"/>
            <a:r>
              <a:rPr lang="tr-TR" sz="3600" b="1" dirty="0">
                <a:solidFill>
                  <a:srgbClr val="FF0000"/>
                </a:solidFill>
              </a:rPr>
              <a:t>DİVAN NESRİ’NİN GENEL </a:t>
            </a:r>
            <a:r>
              <a:rPr lang="tr-TR" sz="3600" b="1" dirty="0" smtClean="0">
                <a:solidFill>
                  <a:srgbClr val="FF0000"/>
                </a:solidFill>
              </a:rPr>
              <a:t>ÖZELLİKLERİ</a:t>
            </a:r>
            <a:endParaRPr lang="tr-TR" sz="4800" dirty="0">
              <a:solidFill>
                <a:srgbClr val="FF0000"/>
              </a:solidFill>
            </a:endParaRPr>
          </a:p>
        </p:txBody>
      </p:sp>
      <p:sp>
        <p:nvSpPr>
          <p:cNvPr id="3" name="İçerik Yer Tutucusu 2"/>
          <p:cNvSpPr>
            <a:spLocks noGrp="1"/>
          </p:cNvSpPr>
          <p:nvPr>
            <p:ph idx="1"/>
          </p:nvPr>
        </p:nvSpPr>
        <p:spPr>
          <a:xfrm>
            <a:off x="539552" y="1988840"/>
            <a:ext cx="8229600" cy="4389120"/>
          </a:xfrm>
        </p:spPr>
        <p:txBody>
          <a:bodyPr>
            <a:normAutofit/>
          </a:bodyPr>
          <a:lstStyle/>
          <a:p>
            <a:pPr marL="0" lvl="0" indent="0">
              <a:buClrTx/>
              <a:buNone/>
            </a:pPr>
            <a:r>
              <a:rPr lang="tr-TR" sz="2800" b="1" dirty="0" smtClean="0">
                <a:solidFill>
                  <a:srgbClr val="FF0000"/>
                </a:solidFill>
                <a:latin typeface="+mj-lt"/>
              </a:rPr>
              <a:t>1</a:t>
            </a:r>
            <a:r>
              <a:rPr lang="tr-TR" sz="2800" b="1" dirty="0" smtClean="0">
                <a:solidFill>
                  <a:srgbClr val="0000FF"/>
                </a:solidFill>
                <a:latin typeface="+mj-lt"/>
              </a:rPr>
              <a:t>) </a:t>
            </a:r>
            <a:r>
              <a:rPr lang="tr-TR" sz="2800" b="1" dirty="0" smtClean="0">
                <a:latin typeface="+mj-lt"/>
              </a:rPr>
              <a:t>Dil, </a:t>
            </a:r>
            <a:r>
              <a:rPr lang="tr-TR" sz="2800" b="1" dirty="0">
                <a:latin typeface="+mj-lt"/>
              </a:rPr>
              <a:t>konu ve tür yönünden Arap ve İran edebiyatlarının etkisindedir</a:t>
            </a:r>
            <a:r>
              <a:rPr lang="tr-TR" sz="2800" b="1" dirty="0" smtClean="0">
                <a:latin typeface="+mj-lt"/>
              </a:rPr>
              <a:t>.</a:t>
            </a:r>
          </a:p>
          <a:p>
            <a:pPr marL="0" lvl="0" indent="0">
              <a:buClrTx/>
              <a:buNone/>
            </a:pPr>
            <a:endParaRPr lang="tr-TR" sz="2800" b="1" dirty="0">
              <a:latin typeface="+mj-lt"/>
            </a:endParaRPr>
          </a:p>
          <a:p>
            <a:pPr marL="0" lvl="0" indent="0">
              <a:buClrTx/>
              <a:buNone/>
            </a:pPr>
            <a:r>
              <a:rPr lang="tr-TR" sz="2800" b="1" dirty="0" smtClean="0">
                <a:solidFill>
                  <a:srgbClr val="FF0000"/>
                </a:solidFill>
                <a:latin typeface="+mj-lt"/>
              </a:rPr>
              <a:t>2</a:t>
            </a:r>
            <a:r>
              <a:rPr lang="tr-TR" sz="2800" b="1" dirty="0" smtClean="0">
                <a:solidFill>
                  <a:srgbClr val="0000FF"/>
                </a:solidFill>
                <a:latin typeface="+mj-lt"/>
              </a:rPr>
              <a:t>)</a:t>
            </a:r>
            <a:r>
              <a:rPr lang="tr-TR" sz="2800" b="1" dirty="0" smtClean="0">
                <a:latin typeface="+mj-lt"/>
              </a:rPr>
              <a:t> Konu</a:t>
            </a:r>
            <a:r>
              <a:rPr lang="tr-TR" sz="2800" b="1" dirty="0">
                <a:latin typeface="+mj-lt"/>
              </a:rPr>
              <a:t> ve düşünceden çok, söyleyiş güzelliğine önem verilir</a:t>
            </a:r>
            <a:r>
              <a:rPr lang="tr-TR" sz="2800" b="1" dirty="0" smtClean="0">
                <a:latin typeface="+mj-lt"/>
              </a:rPr>
              <a:t>.</a:t>
            </a:r>
          </a:p>
          <a:p>
            <a:pPr marL="0" lvl="0" indent="0">
              <a:buClrTx/>
              <a:buNone/>
            </a:pPr>
            <a:endParaRPr lang="tr-TR" sz="2800" b="1" dirty="0">
              <a:latin typeface="+mj-lt"/>
            </a:endParaRPr>
          </a:p>
          <a:p>
            <a:pPr marL="0" lvl="0" indent="0">
              <a:buClrTx/>
              <a:buNone/>
            </a:pPr>
            <a:r>
              <a:rPr lang="tr-TR" sz="2800" b="1" dirty="0" smtClean="0">
                <a:solidFill>
                  <a:srgbClr val="FF0000"/>
                </a:solidFill>
                <a:latin typeface="+mj-lt"/>
              </a:rPr>
              <a:t>3</a:t>
            </a:r>
            <a:r>
              <a:rPr lang="tr-TR" sz="2800" b="1" dirty="0" smtClean="0">
                <a:solidFill>
                  <a:srgbClr val="0000FF"/>
                </a:solidFill>
                <a:latin typeface="+mj-lt"/>
              </a:rPr>
              <a:t>)</a:t>
            </a:r>
            <a:r>
              <a:rPr lang="tr-TR" sz="2800" b="1" dirty="0" smtClean="0">
                <a:latin typeface="+mj-lt"/>
              </a:rPr>
              <a:t> Dili </a:t>
            </a:r>
            <a:r>
              <a:rPr lang="tr-TR" sz="2800" b="1" dirty="0">
                <a:latin typeface="+mj-lt"/>
              </a:rPr>
              <a:t>yabancı sözcük ve tamlamalarla yüklüdür. </a:t>
            </a:r>
            <a:r>
              <a:rPr lang="tr-TR" sz="2800" b="1" dirty="0" smtClean="0">
                <a:latin typeface="+mj-lt"/>
              </a:rPr>
              <a:t>Söz </a:t>
            </a:r>
            <a:r>
              <a:rPr lang="tr-TR" sz="2800" b="1" dirty="0">
                <a:latin typeface="+mj-lt"/>
              </a:rPr>
              <a:t>sanatlarına ve mecazlara önem verilir. Cümleler uzundur. Paragraf düzeni yoktur.</a:t>
            </a:r>
          </a:p>
          <a:p>
            <a:pPr marL="0" indent="0">
              <a:buNone/>
            </a:pPr>
            <a:endParaRPr lang="tr-TR" dirty="0"/>
          </a:p>
          <a:p>
            <a:endParaRPr lang="tr-TR" dirty="0"/>
          </a:p>
        </p:txBody>
      </p:sp>
    </p:spTree>
    <p:extLst>
      <p:ext uri="{BB962C8B-B14F-4D97-AF65-F5344CB8AC3E}">
        <p14:creationId xmlns:p14="http://schemas.microsoft.com/office/powerpoint/2010/main" val="22361411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484784"/>
            <a:ext cx="8229600" cy="4389120"/>
          </a:xfrm>
        </p:spPr>
        <p:txBody>
          <a:bodyPr>
            <a:normAutofit/>
          </a:bodyPr>
          <a:lstStyle/>
          <a:p>
            <a:pPr marL="0" indent="0">
              <a:buNone/>
            </a:pPr>
            <a:r>
              <a:rPr lang="tr-TR" sz="2800" b="1" dirty="0">
                <a:solidFill>
                  <a:srgbClr val="FF0000"/>
                </a:solidFill>
                <a:latin typeface="+mj-lt"/>
              </a:rPr>
              <a:t>4</a:t>
            </a:r>
            <a:r>
              <a:rPr lang="tr-TR" sz="2800" b="1" dirty="0">
                <a:solidFill>
                  <a:srgbClr val="0000FF"/>
                </a:solidFill>
                <a:latin typeface="+mj-lt"/>
              </a:rPr>
              <a:t>) </a:t>
            </a:r>
            <a:r>
              <a:rPr lang="tr-TR" sz="2800" b="1" dirty="0">
                <a:latin typeface="+mj-lt"/>
              </a:rPr>
              <a:t>Cümlelere yerleştirilen secilerle (uyaklı sözlerle) şiirdekine benzer bir ahenk yaratılmaya çalışılır</a:t>
            </a:r>
            <a:r>
              <a:rPr lang="tr-TR" sz="2800" dirty="0">
                <a:latin typeface="+mj-lt"/>
              </a:rPr>
              <a:t>.</a:t>
            </a:r>
          </a:p>
          <a:p>
            <a:pPr marL="0" lvl="0" indent="0">
              <a:buNone/>
            </a:pPr>
            <a:endParaRPr lang="tr-TR" sz="2800" b="1" dirty="0" smtClean="0">
              <a:solidFill>
                <a:srgbClr val="FF0000"/>
              </a:solidFill>
              <a:latin typeface="+mj-lt"/>
            </a:endParaRPr>
          </a:p>
          <a:p>
            <a:pPr marL="0" lvl="0" indent="0">
              <a:buNone/>
            </a:pPr>
            <a:r>
              <a:rPr lang="tr-TR" sz="2800" b="1" dirty="0" smtClean="0">
                <a:solidFill>
                  <a:srgbClr val="FF0000"/>
                </a:solidFill>
                <a:latin typeface="+mj-lt"/>
              </a:rPr>
              <a:t>5</a:t>
            </a:r>
            <a:r>
              <a:rPr lang="tr-TR" sz="2800" b="1" dirty="0" smtClean="0">
                <a:solidFill>
                  <a:srgbClr val="0000FF"/>
                </a:solidFill>
                <a:latin typeface="+mj-lt"/>
              </a:rPr>
              <a:t>)</a:t>
            </a:r>
            <a:r>
              <a:rPr lang="tr-TR" sz="2800" b="1" dirty="0" smtClean="0">
                <a:latin typeface="+mj-lt"/>
              </a:rPr>
              <a:t> Noktalama </a:t>
            </a:r>
            <a:r>
              <a:rPr lang="tr-TR" sz="2800" b="1" dirty="0">
                <a:latin typeface="+mj-lt"/>
              </a:rPr>
              <a:t>işareti kullanılmaz</a:t>
            </a:r>
            <a:r>
              <a:rPr lang="tr-TR" sz="2800" b="1" dirty="0" smtClean="0">
                <a:latin typeface="+mj-lt"/>
              </a:rPr>
              <a:t>.</a:t>
            </a:r>
          </a:p>
          <a:p>
            <a:pPr marL="0" lvl="0" indent="0">
              <a:buNone/>
            </a:pPr>
            <a:endParaRPr lang="tr-TR" sz="2800" b="1" dirty="0">
              <a:latin typeface="+mj-lt"/>
            </a:endParaRPr>
          </a:p>
          <a:p>
            <a:pPr marL="0" lvl="0" indent="0">
              <a:buNone/>
            </a:pPr>
            <a:r>
              <a:rPr lang="tr-TR" sz="2800" b="1" dirty="0" smtClean="0">
                <a:solidFill>
                  <a:srgbClr val="FF0000"/>
                </a:solidFill>
                <a:latin typeface="+mj-lt"/>
              </a:rPr>
              <a:t>6</a:t>
            </a:r>
            <a:r>
              <a:rPr lang="tr-TR" sz="2800" b="1" dirty="0" smtClean="0">
                <a:solidFill>
                  <a:srgbClr val="0000FF"/>
                </a:solidFill>
                <a:latin typeface="+mj-lt"/>
              </a:rPr>
              <a:t>)</a:t>
            </a:r>
            <a:r>
              <a:rPr lang="tr-TR" sz="2800" b="1" dirty="0" smtClean="0">
                <a:latin typeface="+mj-lt"/>
              </a:rPr>
              <a:t> Düzyazıda </a:t>
            </a:r>
            <a:r>
              <a:rPr lang="tr-TR" sz="2800" b="1" dirty="0">
                <a:latin typeface="+mj-lt"/>
              </a:rPr>
              <a:t>dini-ahlaki konular ağırlıklı olarak işlenir. Tarihi olaylar, gezi izlenimleri, toplumsal sorunlar, bireysel duygular gibi konuların da işlendiği olur.</a:t>
            </a:r>
          </a:p>
          <a:p>
            <a:pPr marL="0" indent="0">
              <a:buNone/>
            </a:pPr>
            <a:endParaRPr lang="tr-TR" dirty="0"/>
          </a:p>
          <a:p>
            <a:endParaRPr lang="tr-TR" dirty="0"/>
          </a:p>
        </p:txBody>
      </p:sp>
    </p:spTree>
    <p:extLst>
      <p:ext uri="{BB962C8B-B14F-4D97-AF65-F5344CB8AC3E}">
        <p14:creationId xmlns:p14="http://schemas.microsoft.com/office/powerpoint/2010/main" val="14522794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692696"/>
            <a:ext cx="8229600" cy="1143000"/>
          </a:xfrm>
        </p:spPr>
        <p:txBody>
          <a:bodyPr>
            <a:noAutofit/>
          </a:bodyPr>
          <a:lstStyle/>
          <a:p>
            <a:pPr algn="ctr" fontAlgn="base"/>
            <a:r>
              <a:rPr lang="tr-TR" sz="3600" b="1" dirty="0">
                <a:solidFill>
                  <a:srgbClr val="FF0000"/>
                </a:solidFill>
              </a:rPr>
              <a:t>DİVAN EDEBİYATI NESİR ÇEŞİTLERİ</a:t>
            </a:r>
            <a:r>
              <a:rPr lang="tr-TR" sz="3600" dirty="0">
                <a:solidFill>
                  <a:srgbClr val="FF0000"/>
                </a:solidFill>
              </a:rPr>
              <a:t/>
            </a:r>
            <a:br>
              <a:rPr lang="tr-TR" sz="3600" dirty="0">
                <a:solidFill>
                  <a:srgbClr val="FF0000"/>
                </a:solidFill>
              </a:rPr>
            </a:br>
            <a:r>
              <a:rPr lang="tr-TR" sz="3600" b="1" dirty="0">
                <a:solidFill>
                  <a:srgbClr val="FF0000"/>
                </a:solidFill>
              </a:rPr>
              <a:t>(DİVAN NESRİ’NİN BÖLÜMLERİ</a:t>
            </a:r>
            <a:r>
              <a:rPr lang="tr-TR" sz="3600" b="1" dirty="0" smtClean="0">
                <a:solidFill>
                  <a:srgbClr val="FF0000"/>
                </a:solidFill>
              </a:rPr>
              <a:t>)</a:t>
            </a:r>
            <a:endParaRPr lang="tr-TR" sz="6000" dirty="0">
              <a:solidFill>
                <a:srgbClr val="FF0000"/>
              </a:solidFill>
            </a:endParaRPr>
          </a:p>
        </p:txBody>
      </p:sp>
      <p:sp>
        <p:nvSpPr>
          <p:cNvPr id="3" name="İçerik Yer Tutucusu 2"/>
          <p:cNvSpPr>
            <a:spLocks noGrp="1"/>
          </p:cNvSpPr>
          <p:nvPr>
            <p:ph idx="1"/>
          </p:nvPr>
        </p:nvSpPr>
        <p:spPr>
          <a:xfrm>
            <a:off x="395536" y="2420888"/>
            <a:ext cx="8229600" cy="3672408"/>
          </a:xfrm>
        </p:spPr>
        <p:txBody>
          <a:bodyPr>
            <a:normAutofit/>
          </a:bodyPr>
          <a:lstStyle/>
          <a:p>
            <a:pPr algn="just">
              <a:lnSpc>
                <a:spcPct val="150000"/>
              </a:lnSpc>
              <a:spcBef>
                <a:spcPts val="0"/>
              </a:spcBef>
              <a:buClrTx/>
            </a:pPr>
            <a:r>
              <a:rPr lang="tr-TR" sz="2800" b="1" dirty="0">
                <a:latin typeface="+mj-lt"/>
              </a:rPr>
              <a:t>Divan edebiyatı daha çok, </a:t>
            </a:r>
            <a:r>
              <a:rPr lang="tr-TR" sz="2800" b="1" dirty="0" smtClean="0">
                <a:latin typeface="+mj-lt"/>
              </a:rPr>
              <a:t>şiir</a:t>
            </a:r>
            <a:r>
              <a:rPr lang="tr-TR" sz="2800" b="1" dirty="0">
                <a:latin typeface="+mj-lt"/>
              </a:rPr>
              <a:t> alanında geliştiğinden, düzyazı alanında şiir kadar yapıt ortaya konmamıştır. Bu alandaki yapıtlarda sanattan çok, öğreticilik esastır. Bundan dolayı; düzyazı, dili ve üslubu açısından üç ayrı bölüme ayrılır:</a:t>
            </a:r>
          </a:p>
          <a:p>
            <a:endParaRPr lang="tr-TR" dirty="0"/>
          </a:p>
        </p:txBody>
      </p:sp>
    </p:spTree>
    <p:extLst>
      <p:ext uri="{BB962C8B-B14F-4D97-AF65-F5344CB8AC3E}">
        <p14:creationId xmlns:p14="http://schemas.microsoft.com/office/powerpoint/2010/main" val="37161827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476672"/>
            <a:ext cx="8229600" cy="866360"/>
          </a:xfrm>
        </p:spPr>
        <p:txBody>
          <a:bodyPr>
            <a:normAutofit/>
          </a:bodyPr>
          <a:lstStyle/>
          <a:p>
            <a:pPr algn="ctr"/>
            <a:r>
              <a:rPr lang="tr-TR" sz="4400" b="1" dirty="0">
                <a:solidFill>
                  <a:srgbClr val="0000FF"/>
                </a:solidFill>
              </a:rPr>
              <a:t>1</a:t>
            </a:r>
            <a:r>
              <a:rPr lang="tr-TR" sz="4400" b="1" dirty="0">
                <a:solidFill>
                  <a:srgbClr val="FF0000"/>
                </a:solidFill>
              </a:rPr>
              <a:t>) Sade </a:t>
            </a:r>
            <a:r>
              <a:rPr lang="tr-TR" sz="4400" b="1" dirty="0" smtClean="0">
                <a:solidFill>
                  <a:srgbClr val="FF0000"/>
                </a:solidFill>
              </a:rPr>
              <a:t>Nesir</a:t>
            </a:r>
            <a:endParaRPr lang="tr-TR" sz="4400" dirty="0">
              <a:solidFill>
                <a:srgbClr val="FF0000"/>
              </a:solidFill>
            </a:endParaRPr>
          </a:p>
        </p:txBody>
      </p:sp>
      <p:sp>
        <p:nvSpPr>
          <p:cNvPr id="3" name="İçerik Yer Tutucusu 2"/>
          <p:cNvSpPr>
            <a:spLocks noGrp="1"/>
          </p:cNvSpPr>
          <p:nvPr>
            <p:ph idx="1"/>
          </p:nvPr>
        </p:nvSpPr>
        <p:spPr>
          <a:xfrm>
            <a:off x="467544" y="1772816"/>
            <a:ext cx="7992888" cy="4389120"/>
          </a:xfrm>
        </p:spPr>
        <p:txBody>
          <a:bodyPr>
            <a:normAutofit fontScale="92500" lnSpcReduction="20000"/>
          </a:bodyPr>
          <a:lstStyle/>
          <a:p>
            <a:pPr algn="just">
              <a:lnSpc>
                <a:spcPct val="150000"/>
              </a:lnSpc>
              <a:spcBef>
                <a:spcPts val="0"/>
              </a:spcBef>
            </a:pPr>
            <a:r>
              <a:rPr lang="tr-TR" sz="2800" b="1" dirty="0" smtClean="0">
                <a:latin typeface="+mj-lt"/>
              </a:rPr>
              <a:t>Halkı </a:t>
            </a:r>
            <a:r>
              <a:rPr lang="tr-TR" sz="2800" b="1" dirty="0">
                <a:latin typeface="+mj-lt"/>
              </a:rPr>
              <a:t>bilgilendirmek için, yalın, sanatsız bir dille yazılan yapıtlardan oluşur. Genel olarak tefsir ve hadis kitapları, din ve tasavvuf konularında yazılanlarla tarih, </a:t>
            </a:r>
            <a:r>
              <a:rPr lang="tr-TR" sz="2800" b="1" dirty="0" err="1">
                <a:latin typeface="+mj-lt"/>
              </a:rPr>
              <a:t>menakıbname</a:t>
            </a:r>
            <a:r>
              <a:rPr lang="tr-TR" sz="2800" b="1" dirty="0">
                <a:latin typeface="+mj-lt"/>
              </a:rPr>
              <a:t>, </a:t>
            </a:r>
            <a:r>
              <a:rPr lang="tr-TR" sz="2800" b="1" dirty="0" smtClean="0">
                <a:latin typeface="+mj-lt"/>
              </a:rPr>
              <a:t>masal, </a:t>
            </a:r>
            <a:r>
              <a:rPr lang="tr-TR" sz="2800" b="1" dirty="0">
                <a:latin typeface="+mj-lt"/>
              </a:rPr>
              <a:t>öykü, efsane ve destan niteliği taşıyan yapıtlar bu türdendir. Mercimek Ahmet'in Farsçadan çevirdiği "</a:t>
            </a:r>
            <a:r>
              <a:rPr lang="tr-TR" sz="2800" b="1" dirty="0" err="1">
                <a:latin typeface="+mj-lt"/>
              </a:rPr>
              <a:t>Kabusname</a:t>
            </a:r>
            <a:r>
              <a:rPr lang="tr-TR" sz="2800" b="1" dirty="0">
                <a:latin typeface="+mj-lt"/>
              </a:rPr>
              <a:t>" adlı yapıtı sade nesrin başarılı bir örneğidir. Sade nesir örnekleri olarak aşağıdaki eserlerden söz edilebilir:</a:t>
            </a:r>
          </a:p>
          <a:p>
            <a:endParaRPr lang="tr-TR" dirty="0"/>
          </a:p>
        </p:txBody>
      </p:sp>
    </p:spTree>
    <p:extLst>
      <p:ext uri="{BB962C8B-B14F-4D97-AF65-F5344CB8AC3E}">
        <p14:creationId xmlns:p14="http://schemas.microsoft.com/office/powerpoint/2010/main" val="22361411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484784"/>
            <a:ext cx="8424936" cy="4176464"/>
          </a:xfrm>
        </p:spPr>
        <p:txBody>
          <a:bodyPr>
            <a:normAutofit fontScale="92500" lnSpcReduction="20000"/>
          </a:bodyPr>
          <a:lstStyle/>
          <a:p>
            <a:pPr marL="0" lvl="0" indent="0">
              <a:buNone/>
            </a:pPr>
            <a:r>
              <a:rPr lang="tr-TR" sz="3000" b="1" dirty="0" smtClean="0">
                <a:latin typeface="+mj-lt"/>
              </a:rPr>
              <a:t>1) </a:t>
            </a:r>
            <a:r>
              <a:rPr lang="tr-TR" sz="3000" b="1" dirty="0" err="1" smtClean="0">
                <a:latin typeface="+mj-lt"/>
              </a:rPr>
              <a:t>Seydi</a:t>
            </a:r>
            <a:r>
              <a:rPr lang="tr-TR" sz="3000" b="1" dirty="0" smtClean="0">
                <a:latin typeface="+mj-lt"/>
              </a:rPr>
              <a:t> </a:t>
            </a:r>
            <a:r>
              <a:rPr lang="tr-TR" sz="3000" b="1" dirty="0">
                <a:latin typeface="+mj-lt"/>
              </a:rPr>
              <a:t>Ali </a:t>
            </a:r>
            <a:r>
              <a:rPr lang="tr-TR" sz="3000" b="1" i="1" dirty="0">
                <a:latin typeface="+mj-lt"/>
              </a:rPr>
              <a:t>Reis’in </a:t>
            </a:r>
            <a:r>
              <a:rPr lang="tr-TR" sz="3000" b="1" i="1" dirty="0" err="1">
                <a:latin typeface="+mj-lt"/>
              </a:rPr>
              <a:t>Mir’atü'l</a:t>
            </a:r>
            <a:r>
              <a:rPr lang="tr-TR" sz="3000" b="1" i="1" dirty="0">
                <a:latin typeface="+mj-lt"/>
              </a:rPr>
              <a:t>-Memalik </a:t>
            </a:r>
            <a:r>
              <a:rPr lang="tr-TR" sz="3000" b="1" dirty="0">
                <a:latin typeface="+mj-lt"/>
              </a:rPr>
              <a:t>adlı gezi yazısı ve </a:t>
            </a:r>
            <a:r>
              <a:rPr lang="tr-TR" sz="3000" b="1" i="1" dirty="0" err="1">
                <a:latin typeface="+mj-lt"/>
              </a:rPr>
              <a:t>Kitabü’l</a:t>
            </a:r>
            <a:r>
              <a:rPr lang="tr-TR" sz="3000" b="1" i="1" dirty="0">
                <a:latin typeface="+mj-lt"/>
              </a:rPr>
              <a:t> Muhit </a:t>
            </a:r>
            <a:r>
              <a:rPr lang="tr-TR" sz="3000" b="1" dirty="0">
                <a:latin typeface="+mj-lt"/>
              </a:rPr>
              <a:t>adlı coğrafya kitabı (16. yüzyıl</a:t>
            </a:r>
            <a:r>
              <a:rPr lang="tr-TR" sz="3000" b="1" dirty="0" smtClean="0">
                <a:latin typeface="+mj-lt"/>
              </a:rPr>
              <a:t>)</a:t>
            </a:r>
          </a:p>
          <a:p>
            <a:pPr marL="0" lvl="0" indent="0">
              <a:buNone/>
            </a:pPr>
            <a:endParaRPr lang="tr-TR" sz="3000" b="1" dirty="0">
              <a:latin typeface="+mj-lt"/>
            </a:endParaRPr>
          </a:p>
          <a:p>
            <a:pPr marL="0" lvl="0" indent="0">
              <a:buNone/>
            </a:pPr>
            <a:r>
              <a:rPr lang="tr-TR" sz="3000" b="1" dirty="0" smtClean="0">
                <a:latin typeface="+mj-lt"/>
              </a:rPr>
              <a:t>2) </a:t>
            </a:r>
            <a:r>
              <a:rPr lang="tr-TR" sz="3000" b="1" dirty="0" err="1" smtClean="0">
                <a:latin typeface="+mj-lt"/>
              </a:rPr>
              <a:t>Sehi</a:t>
            </a:r>
            <a:r>
              <a:rPr lang="tr-TR" sz="3000" b="1" dirty="0" smtClean="0">
                <a:latin typeface="+mj-lt"/>
              </a:rPr>
              <a:t> </a:t>
            </a:r>
            <a:r>
              <a:rPr lang="tr-TR" sz="3000" b="1" dirty="0">
                <a:latin typeface="+mj-lt"/>
              </a:rPr>
              <a:t>Bey’in </a:t>
            </a:r>
            <a:r>
              <a:rPr lang="tr-TR" sz="3000" b="1" i="1" dirty="0" err="1">
                <a:latin typeface="+mj-lt"/>
              </a:rPr>
              <a:t>Heşt</a:t>
            </a:r>
            <a:r>
              <a:rPr lang="tr-TR" sz="3000" b="1" i="1" dirty="0">
                <a:latin typeface="+mj-lt"/>
              </a:rPr>
              <a:t> Behişt </a:t>
            </a:r>
            <a:r>
              <a:rPr lang="tr-TR" sz="3000" b="1" dirty="0">
                <a:latin typeface="+mj-lt"/>
              </a:rPr>
              <a:t>adlı şuara tezkiresi (16. yüzyıl</a:t>
            </a:r>
            <a:r>
              <a:rPr lang="tr-TR" sz="3000" b="1" dirty="0" smtClean="0">
                <a:latin typeface="+mj-lt"/>
              </a:rPr>
              <a:t>)</a:t>
            </a:r>
          </a:p>
          <a:p>
            <a:pPr marL="0" lvl="0" indent="0">
              <a:buNone/>
            </a:pPr>
            <a:endParaRPr lang="tr-TR" sz="3000" b="1" dirty="0">
              <a:latin typeface="+mj-lt"/>
            </a:endParaRPr>
          </a:p>
          <a:p>
            <a:pPr marL="0" lvl="0" indent="0">
              <a:buNone/>
            </a:pPr>
            <a:r>
              <a:rPr lang="tr-TR" sz="3000" b="1" dirty="0" smtClean="0">
                <a:latin typeface="+mj-lt"/>
              </a:rPr>
              <a:t>3) </a:t>
            </a:r>
            <a:r>
              <a:rPr lang="tr-TR" sz="3000" b="1" dirty="0" err="1" smtClean="0">
                <a:latin typeface="+mj-lt"/>
              </a:rPr>
              <a:t>Aşıkpaşazade’nin</a:t>
            </a:r>
            <a:r>
              <a:rPr lang="tr-TR" sz="3000" b="1" dirty="0" smtClean="0">
                <a:latin typeface="+mj-lt"/>
              </a:rPr>
              <a:t> </a:t>
            </a:r>
            <a:r>
              <a:rPr lang="tr-TR" sz="3000" b="1" i="1" dirty="0">
                <a:latin typeface="+mj-lt"/>
              </a:rPr>
              <a:t>Tevarih-i Al-i Osman </a:t>
            </a:r>
            <a:r>
              <a:rPr lang="tr-TR" sz="3000" b="1" dirty="0">
                <a:latin typeface="+mj-lt"/>
              </a:rPr>
              <a:t>(Osmanlı Tarihi adlı eseri (15. yüzyıl</a:t>
            </a:r>
            <a:r>
              <a:rPr lang="tr-TR" sz="3000" b="1" dirty="0" smtClean="0">
                <a:latin typeface="+mj-lt"/>
              </a:rPr>
              <a:t>)</a:t>
            </a:r>
          </a:p>
          <a:p>
            <a:pPr marL="0" lvl="0" indent="0">
              <a:buNone/>
            </a:pPr>
            <a:endParaRPr lang="tr-TR" sz="3000" b="1" dirty="0">
              <a:latin typeface="+mj-lt"/>
            </a:endParaRPr>
          </a:p>
          <a:p>
            <a:pPr marL="0" lvl="0" indent="0">
              <a:buNone/>
            </a:pPr>
            <a:r>
              <a:rPr lang="tr-TR" sz="3000" b="1" dirty="0" smtClean="0">
                <a:latin typeface="+mj-lt"/>
              </a:rPr>
              <a:t>4) Mercimek </a:t>
            </a:r>
            <a:r>
              <a:rPr lang="tr-TR" sz="3000" b="1" dirty="0" err="1">
                <a:latin typeface="+mj-lt"/>
              </a:rPr>
              <a:t>Ahmed’in</a:t>
            </a:r>
            <a:r>
              <a:rPr lang="tr-TR" sz="3000" b="1" dirty="0">
                <a:latin typeface="+mj-lt"/>
              </a:rPr>
              <a:t> </a:t>
            </a:r>
            <a:r>
              <a:rPr lang="tr-TR" sz="3000" b="1" i="1" dirty="0" err="1">
                <a:latin typeface="+mj-lt"/>
              </a:rPr>
              <a:t>Kabusname</a:t>
            </a:r>
            <a:r>
              <a:rPr lang="tr-TR" sz="3000" b="1" dirty="0">
                <a:latin typeface="+mj-lt"/>
              </a:rPr>
              <a:t> Tercümesi (15. yüzyıl</a:t>
            </a:r>
            <a:r>
              <a:rPr lang="tr-TR" sz="3000" b="1" dirty="0" smtClean="0">
                <a:latin typeface="+mj-lt"/>
              </a:rPr>
              <a:t>)</a:t>
            </a:r>
            <a:endParaRPr lang="tr-TR" sz="3000" b="1" dirty="0">
              <a:latin typeface="+mj-lt"/>
            </a:endParaRPr>
          </a:p>
        </p:txBody>
      </p:sp>
    </p:spTree>
    <p:extLst>
      <p:ext uri="{BB962C8B-B14F-4D97-AF65-F5344CB8AC3E}">
        <p14:creationId xmlns:p14="http://schemas.microsoft.com/office/powerpoint/2010/main" val="37161827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052736"/>
            <a:ext cx="7920880" cy="4608512"/>
          </a:xfrm>
        </p:spPr>
        <p:txBody>
          <a:bodyPr>
            <a:normAutofit fontScale="92500" lnSpcReduction="20000"/>
          </a:bodyPr>
          <a:lstStyle/>
          <a:p>
            <a:pPr marL="0" lvl="0" indent="0">
              <a:buNone/>
            </a:pPr>
            <a:r>
              <a:rPr lang="tr-TR" sz="3000" b="1" dirty="0" smtClean="0">
                <a:latin typeface="+mj-lt"/>
              </a:rPr>
              <a:t>5) Kul </a:t>
            </a:r>
            <a:r>
              <a:rPr lang="tr-TR" sz="3000" b="1" dirty="0" err="1" smtClean="0">
                <a:latin typeface="+mj-lt"/>
              </a:rPr>
              <a:t>Mes'ut</a:t>
            </a:r>
            <a:r>
              <a:rPr lang="tr-TR" sz="3000" dirty="0" err="1" smtClean="0">
                <a:latin typeface="+mj-lt"/>
              </a:rPr>
              <a:t>’un</a:t>
            </a:r>
            <a:r>
              <a:rPr lang="tr-TR" sz="3000" dirty="0" smtClean="0">
                <a:latin typeface="+mj-lt"/>
              </a:rPr>
              <a:t> </a:t>
            </a:r>
            <a:r>
              <a:rPr lang="tr-TR" sz="3000" i="1" dirty="0" err="1">
                <a:latin typeface="+mj-lt"/>
              </a:rPr>
              <a:t>Kelile</a:t>
            </a:r>
            <a:r>
              <a:rPr lang="tr-TR" sz="3000" i="1" dirty="0">
                <a:latin typeface="+mj-lt"/>
              </a:rPr>
              <a:t> ve </a:t>
            </a:r>
            <a:r>
              <a:rPr lang="tr-TR" sz="3000" i="1" dirty="0" err="1">
                <a:latin typeface="+mj-lt"/>
              </a:rPr>
              <a:t>Dimme</a:t>
            </a:r>
            <a:r>
              <a:rPr lang="tr-TR" sz="3000" i="1" dirty="0">
                <a:latin typeface="+mj-lt"/>
              </a:rPr>
              <a:t> Tercümesi</a:t>
            </a:r>
            <a:r>
              <a:rPr lang="tr-TR" sz="3000" dirty="0">
                <a:latin typeface="+mj-lt"/>
              </a:rPr>
              <a:t> (14. yüzyıl</a:t>
            </a:r>
            <a:r>
              <a:rPr lang="tr-TR" sz="3000" dirty="0" smtClean="0">
                <a:latin typeface="+mj-lt"/>
              </a:rPr>
              <a:t>)</a:t>
            </a:r>
          </a:p>
          <a:p>
            <a:pPr marL="0" lvl="0" indent="0">
              <a:buNone/>
            </a:pPr>
            <a:endParaRPr lang="tr-TR" sz="3000" dirty="0">
              <a:latin typeface="+mj-lt"/>
            </a:endParaRPr>
          </a:p>
          <a:p>
            <a:pPr marL="0" lvl="0" indent="0">
              <a:buNone/>
            </a:pPr>
            <a:r>
              <a:rPr lang="tr-TR" sz="3000" b="1" dirty="0" smtClean="0">
                <a:latin typeface="+mj-lt"/>
              </a:rPr>
              <a:t>6) Evliya </a:t>
            </a:r>
            <a:r>
              <a:rPr lang="tr-TR" sz="3000" b="1" dirty="0">
                <a:latin typeface="+mj-lt"/>
              </a:rPr>
              <a:t>Çelebi</a:t>
            </a:r>
            <a:r>
              <a:rPr lang="tr-TR" sz="3000" dirty="0">
                <a:latin typeface="+mj-lt"/>
              </a:rPr>
              <a:t>’nin</a:t>
            </a:r>
            <a:r>
              <a:rPr lang="tr-TR" sz="3000" b="1" dirty="0">
                <a:latin typeface="+mj-lt"/>
              </a:rPr>
              <a:t> </a:t>
            </a:r>
            <a:r>
              <a:rPr lang="tr-TR" sz="3000" i="1" dirty="0">
                <a:latin typeface="+mj-lt"/>
              </a:rPr>
              <a:t>Seyahatnamesi</a:t>
            </a:r>
            <a:r>
              <a:rPr lang="tr-TR" sz="3000" dirty="0">
                <a:latin typeface="+mj-lt"/>
              </a:rPr>
              <a:t> (17.yüzyıl</a:t>
            </a:r>
            <a:r>
              <a:rPr lang="tr-TR" sz="3000" dirty="0" smtClean="0">
                <a:latin typeface="+mj-lt"/>
              </a:rPr>
              <a:t>)</a:t>
            </a:r>
          </a:p>
          <a:p>
            <a:pPr marL="0" lvl="0" indent="0">
              <a:buNone/>
            </a:pPr>
            <a:endParaRPr lang="tr-TR" sz="3000" dirty="0">
              <a:latin typeface="+mj-lt"/>
            </a:endParaRPr>
          </a:p>
          <a:p>
            <a:pPr marL="0" lvl="0" indent="0">
              <a:buNone/>
            </a:pPr>
            <a:r>
              <a:rPr lang="tr-TR" sz="3000" b="1" dirty="0" smtClean="0">
                <a:latin typeface="+mj-lt"/>
              </a:rPr>
              <a:t>7) Erzurumlu </a:t>
            </a:r>
            <a:r>
              <a:rPr lang="tr-TR" sz="3000" b="1" dirty="0">
                <a:latin typeface="+mj-lt"/>
              </a:rPr>
              <a:t>Mustafa </a:t>
            </a:r>
            <a:r>
              <a:rPr lang="tr-TR" sz="3000" b="1" dirty="0" err="1">
                <a:latin typeface="+mj-lt"/>
              </a:rPr>
              <a:t>Darîr</a:t>
            </a:r>
            <a:r>
              <a:rPr lang="tr-TR" sz="3000" dirty="0" err="1">
                <a:latin typeface="+mj-lt"/>
              </a:rPr>
              <a:t>’in</a:t>
            </a:r>
            <a:r>
              <a:rPr lang="tr-TR" sz="3000" dirty="0">
                <a:latin typeface="+mj-lt"/>
              </a:rPr>
              <a:t> </a:t>
            </a:r>
            <a:r>
              <a:rPr lang="tr-TR" sz="3000" i="1" dirty="0" err="1">
                <a:latin typeface="+mj-lt"/>
              </a:rPr>
              <a:t>Kitâb</a:t>
            </a:r>
            <a:r>
              <a:rPr lang="tr-TR" sz="3000" i="1" dirty="0">
                <a:latin typeface="+mj-lt"/>
              </a:rPr>
              <a:t>-ı Siyer-i </a:t>
            </a:r>
            <a:r>
              <a:rPr lang="tr-TR" sz="3000" i="1" dirty="0" smtClean="0">
                <a:latin typeface="+mj-lt"/>
              </a:rPr>
              <a:t>Nebî</a:t>
            </a:r>
          </a:p>
          <a:p>
            <a:pPr marL="0" lvl="0" indent="0">
              <a:buNone/>
            </a:pPr>
            <a:endParaRPr lang="tr-TR" sz="3000" dirty="0">
              <a:latin typeface="+mj-lt"/>
            </a:endParaRPr>
          </a:p>
          <a:p>
            <a:pPr marL="0" lvl="0" indent="0">
              <a:buNone/>
            </a:pPr>
            <a:r>
              <a:rPr lang="tr-TR" sz="3000" b="1" dirty="0" smtClean="0">
                <a:latin typeface="+mj-lt"/>
              </a:rPr>
              <a:t>8) </a:t>
            </a:r>
            <a:r>
              <a:rPr lang="tr-TR" sz="3000" b="1" dirty="0" err="1" smtClean="0">
                <a:latin typeface="+mj-lt"/>
              </a:rPr>
              <a:t>Peçevî</a:t>
            </a:r>
            <a:r>
              <a:rPr lang="tr-TR" sz="3000" dirty="0" err="1" smtClean="0">
                <a:latin typeface="+mj-lt"/>
              </a:rPr>
              <a:t>’nin</a:t>
            </a:r>
            <a:r>
              <a:rPr lang="tr-TR" sz="3000" dirty="0" smtClean="0">
                <a:latin typeface="+mj-lt"/>
              </a:rPr>
              <a:t> </a:t>
            </a:r>
            <a:r>
              <a:rPr lang="tr-TR" sz="3000" i="1" dirty="0" err="1">
                <a:latin typeface="+mj-lt"/>
              </a:rPr>
              <a:t>Peçevi</a:t>
            </a:r>
            <a:r>
              <a:rPr lang="tr-TR" sz="3000" i="1" dirty="0">
                <a:latin typeface="+mj-lt"/>
              </a:rPr>
              <a:t> </a:t>
            </a:r>
            <a:r>
              <a:rPr lang="tr-TR" sz="3000" i="1" dirty="0" smtClean="0">
                <a:latin typeface="+mj-lt"/>
              </a:rPr>
              <a:t>Tarihi</a:t>
            </a:r>
          </a:p>
          <a:p>
            <a:pPr marL="0" lvl="0" indent="0">
              <a:buNone/>
            </a:pPr>
            <a:endParaRPr lang="tr-TR" sz="3000" dirty="0">
              <a:latin typeface="+mj-lt"/>
            </a:endParaRPr>
          </a:p>
          <a:p>
            <a:pPr marL="0" lvl="0" indent="0">
              <a:buNone/>
            </a:pPr>
            <a:r>
              <a:rPr lang="tr-TR" sz="3000" b="1" dirty="0" smtClean="0">
                <a:latin typeface="+mj-lt"/>
              </a:rPr>
              <a:t>9) </a:t>
            </a:r>
            <a:r>
              <a:rPr lang="tr-TR" sz="3000" b="1" dirty="0" err="1" smtClean="0">
                <a:latin typeface="+mj-lt"/>
              </a:rPr>
              <a:t>Lâmiî</a:t>
            </a:r>
            <a:r>
              <a:rPr lang="tr-TR" sz="3000" dirty="0" smtClean="0">
                <a:latin typeface="+mj-lt"/>
              </a:rPr>
              <a:t> </a:t>
            </a:r>
            <a:r>
              <a:rPr lang="tr-TR" sz="3000" dirty="0">
                <a:latin typeface="+mj-lt"/>
              </a:rPr>
              <a:t>- </a:t>
            </a:r>
            <a:r>
              <a:rPr lang="tr-TR" sz="3000" i="1" dirty="0" err="1">
                <a:latin typeface="+mj-lt"/>
              </a:rPr>
              <a:t>Nefâhâtü’l-Üns</a:t>
            </a:r>
            <a:r>
              <a:rPr lang="tr-TR" sz="3000" i="1" dirty="0">
                <a:latin typeface="+mj-lt"/>
              </a:rPr>
              <a:t> Tercümesi</a:t>
            </a:r>
            <a:endParaRPr lang="tr-TR" sz="3000" dirty="0">
              <a:latin typeface="+mj-lt"/>
            </a:endParaRPr>
          </a:p>
          <a:p>
            <a:endParaRPr lang="tr-TR" dirty="0"/>
          </a:p>
        </p:txBody>
      </p:sp>
    </p:spTree>
    <p:extLst>
      <p:ext uri="{BB962C8B-B14F-4D97-AF65-F5344CB8AC3E}">
        <p14:creationId xmlns:p14="http://schemas.microsoft.com/office/powerpoint/2010/main" val="2048781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620688"/>
            <a:ext cx="8229600" cy="794352"/>
          </a:xfrm>
        </p:spPr>
        <p:txBody>
          <a:bodyPr>
            <a:normAutofit/>
          </a:bodyPr>
          <a:lstStyle/>
          <a:p>
            <a:pPr algn="ctr"/>
            <a:r>
              <a:rPr lang="tr-TR" sz="4900" b="1" dirty="0">
                <a:solidFill>
                  <a:srgbClr val="FF0000"/>
                </a:solidFill>
              </a:rPr>
              <a:t>2) Orta </a:t>
            </a:r>
            <a:r>
              <a:rPr lang="tr-TR" sz="4900" b="1" dirty="0" smtClean="0">
                <a:solidFill>
                  <a:srgbClr val="FF0000"/>
                </a:solidFill>
              </a:rPr>
              <a:t>Nesir</a:t>
            </a:r>
            <a:endParaRPr lang="tr-TR" dirty="0"/>
          </a:p>
        </p:txBody>
      </p:sp>
      <p:sp>
        <p:nvSpPr>
          <p:cNvPr id="3" name="İçerik Yer Tutucusu 2"/>
          <p:cNvSpPr>
            <a:spLocks noGrp="1"/>
          </p:cNvSpPr>
          <p:nvPr>
            <p:ph idx="1"/>
          </p:nvPr>
        </p:nvSpPr>
        <p:spPr>
          <a:xfrm>
            <a:off x="323528" y="1484784"/>
            <a:ext cx="8496944" cy="5184576"/>
          </a:xfrm>
        </p:spPr>
        <p:txBody>
          <a:bodyPr>
            <a:normAutofit fontScale="92500" lnSpcReduction="10000"/>
          </a:bodyPr>
          <a:lstStyle/>
          <a:p>
            <a:pPr fontAlgn="base">
              <a:lnSpc>
                <a:spcPct val="150000"/>
              </a:lnSpc>
              <a:spcBef>
                <a:spcPts val="0"/>
              </a:spcBef>
            </a:pPr>
            <a:r>
              <a:rPr lang="tr-TR" sz="2800" b="1" dirty="0" smtClean="0">
                <a:latin typeface="+mj-lt"/>
              </a:rPr>
              <a:t>Sade </a:t>
            </a:r>
            <a:r>
              <a:rPr lang="tr-TR" sz="2800" b="1" dirty="0">
                <a:latin typeface="+mj-lt"/>
              </a:rPr>
              <a:t>ve süslü </a:t>
            </a:r>
            <a:r>
              <a:rPr lang="tr-TR" sz="2800" b="1" dirty="0" err="1">
                <a:latin typeface="+mj-lt"/>
              </a:rPr>
              <a:t>nesirin</a:t>
            </a:r>
            <a:r>
              <a:rPr lang="tr-TR" sz="2800" b="1" dirty="0">
                <a:latin typeface="+mj-lt"/>
              </a:rPr>
              <a:t> özelliklerini bir arada taşıyan nesir türüdür. Zaman zaman süslü nesrin niteliklerini taşımakla beraber; anlatılmak isteneni, anlaşılır bir şekilde ortaya koyan nesirdir. Günlük konuşma dilinden uzaklaşılmıştır. Öğretici bir amacı olan, bilim ve kültür konularında yazılmış yapıtların çoğu orta nesir niteliğini taşır. Ustalık göstermek amacı güdülmemesine, söz oyunlarına başvurulmamasına karşın dili, sade nesirden ağırdır. Orta nesir örnekleri olarak aşağıdaki eserlerden söz edilebilir:</a:t>
            </a:r>
          </a:p>
          <a:p>
            <a:endParaRPr lang="tr-TR" dirty="0"/>
          </a:p>
        </p:txBody>
      </p:sp>
    </p:spTree>
    <p:extLst>
      <p:ext uri="{BB962C8B-B14F-4D97-AF65-F5344CB8AC3E}">
        <p14:creationId xmlns:p14="http://schemas.microsoft.com/office/powerpoint/2010/main" val="22361411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457200" y="1935480"/>
            <a:ext cx="8229600" cy="3365728"/>
          </a:xfrm>
        </p:spPr>
        <p:txBody>
          <a:bodyPr/>
          <a:lstStyle/>
          <a:p>
            <a:pPr marL="0" lvl="0" indent="0" fontAlgn="base">
              <a:buNone/>
            </a:pPr>
            <a:r>
              <a:rPr lang="tr-TR" sz="2800" b="1" dirty="0" smtClean="0">
                <a:latin typeface="+mj-lt"/>
              </a:rPr>
              <a:t>1) </a:t>
            </a:r>
            <a:r>
              <a:rPr lang="tr-TR" sz="2800" b="1" dirty="0" err="1" smtClean="0">
                <a:latin typeface="+mj-lt"/>
              </a:rPr>
              <a:t>Naîmâ</a:t>
            </a:r>
            <a:r>
              <a:rPr lang="tr-TR" sz="2800" dirty="0" err="1" smtClean="0">
                <a:latin typeface="+mj-lt"/>
              </a:rPr>
              <a:t>’nin</a:t>
            </a:r>
            <a:r>
              <a:rPr lang="tr-TR" sz="2800" i="1" dirty="0" smtClean="0">
                <a:latin typeface="+mj-lt"/>
              </a:rPr>
              <a:t> </a:t>
            </a:r>
            <a:r>
              <a:rPr lang="tr-TR" sz="2800" i="1" dirty="0">
                <a:latin typeface="+mj-lt"/>
              </a:rPr>
              <a:t>Tarihi</a:t>
            </a:r>
            <a:endParaRPr lang="tr-TR" sz="2800" dirty="0">
              <a:latin typeface="+mj-lt"/>
            </a:endParaRPr>
          </a:p>
          <a:p>
            <a:pPr marL="0" lvl="0" indent="0" fontAlgn="base">
              <a:buNone/>
            </a:pPr>
            <a:r>
              <a:rPr lang="tr-TR" sz="2800" b="1" dirty="0" smtClean="0">
                <a:latin typeface="+mj-lt"/>
              </a:rPr>
              <a:t>2) Kâtip </a:t>
            </a:r>
            <a:r>
              <a:rPr lang="tr-TR" sz="2800" b="1" dirty="0">
                <a:latin typeface="+mj-lt"/>
              </a:rPr>
              <a:t>Çelebi</a:t>
            </a:r>
            <a:r>
              <a:rPr lang="tr-TR" sz="2800" dirty="0">
                <a:latin typeface="+mj-lt"/>
              </a:rPr>
              <a:t>’nin </a:t>
            </a:r>
            <a:r>
              <a:rPr lang="tr-TR" sz="2800" i="1" dirty="0" err="1">
                <a:latin typeface="+mj-lt"/>
              </a:rPr>
              <a:t>Mîzânü’l-Hakı</a:t>
            </a:r>
            <a:r>
              <a:rPr lang="tr-TR" sz="2800" i="1" dirty="0">
                <a:latin typeface="+mj-lt"/>
              </a:rPr>
              <a:t>, </a:t>
            </a:r>
            <a:r>
              <a:rPr lang="tr-TR" sz="2800" i="1" dirty="0" err="1">
                <a:latin typeface="+mj-lt"/>
              </a:rPr>
              <a:t>Düstûrü’l</a:t>
            </a:r>
            <a:r>
              <a:rPr lang="tr-TR" sz="2800" i="1" dirty="0">
                <a:latin typeface="+mj-lt"/>
              </a:rPr>
              <a:t>-Ameli ve </a:t>
            </a:r>
            <a:r>
              <a:rPr lang="tr-TR" sz="2800" i="1" dirty="0" err="1">
                <a:latin typeface="+mj-lt"/>
              </a:rPr>
              <a:t>Tuhfetü’l-Kibâr</a:t>
            </a:r>
            <a:r>
              <a:rPr lang="tr-TR" sz="2800" i="1" dirty="0">
                <a:latin typeface="+mj-lt"/>
              </a:rPr>
              <a:t> fî </a:t>
            </a:r>
            <a:r>
              <a:rPr lang="tr-TR" sz="2800" i="1" dirty="0" err="1">
                <a:latin typeface="+mj-lt"/>
              </a:rPr>
              <a:t>Esfâr</a:t>
            </a:r>
            <a:r>
              <a:rPr lang="tr-TR" sz="2800" i="1" dirty="0">
                <a:latin typeface="+mj-lt"/>
              </a:rPr>
              <a:t> il-</a:t>
            </a:r>
            <a:r>
              <a:rPr lang="tr-TR" sz="2800" i="1" dirty="0" err="1">
                <a:latin typeface="+mj-lt"/>
              </a:rPr>
              <a:t>Bihârı</a:t>
            </a:r>
            <a:endParaRPr lang="tr-TR" sz="2800" dirty="0">
              <a:latin typeface="+mj-lt"/>
            </a:endParaRPr>
          </a:p>
          <a:p>
            <a:pPr marL="0" lvl="0" indent="0" fontAlgn="base">
              <a:buNone/>
            </a:pPr>
            <a:r>
              <a:rPr lang="tr-TR" sz="2800" b="1" dirty="0" smtClean="0">
                <a:latin typeface="+mj-lt"/>
              </a:rPr>
              <a:t>3) Selanikli </a:t>
            </a:r>
            <a:r>
              <a:rPr lang="tr-TR" sz="2800" b="1" dirty="0">
                <a:latin typeface="+mj-lt"/>
              </a:rPr>
              <a:t>Mustafa</a:t>
            </a:r>
            <a:r>
              <a:rPr lang="tr-TR" sz="2800" dirty="0">
                <a:latin typeface="+mj-lt"/>
              </a:rPr>
              <a:t>’nın </a:t>
            </a:r>
            <a:r>
              <a:rPr lang="tr-TR" sz="2800" i="1" dirty="0">
                <a:latin typeface="+mj-lt"/>
              </a:rPr>
              <a:t>Tarihi</a:t>
            </a:r>
            <a:endParaRPr lang="tr-TR" sz="2800" dirty="0">
              <a:latin typeface="+mj-lt"/>
            </a:endParaRPr>
          </a:p>
          <a:p>
            <a:pPr marL="0" lvl="0" indent="0" fontAlgn="base">
              <a:buNone/>
            </a:pPr>
            <a:r>
              <a:rPr lang="tr-TR" sz="2800" b="1" dirty="0" smtClean="0">
                <a:latin typeface="+mj-lt"/>
              </a:rPr>
              <a:t>4) </a:t>
            </a:r>
            <a:r>
              <a:rPr lang="tr-TR" sz="2800" b="1" dirty="0" err="1" smtClean="0">
                <a:latin typeface="+mj-lt"/>
              </a:rPr>
              <a:t>Koçi</a:t>
            </a:r>
            <a:r>
              <a:rPr lang="tr-TR" sz="2800" b="1" dirty="0" smtClean="0">
                <a:latin typeface="+mj-lt"/>
              </a:rPr>
              <a:t> </a:t>
            </a:r>
            <a:r>
              <a:rPr lang="tr-TR" sz="2800" b="1" dirty="0">
                <a:latin typeface="+mj-lt"/>
              </a:rPr>
              <a:t>Bey</a:t>
            </a:r>
            <a:r>
              <a:rPr lang="tr-TR" sz="2800" dirty="0">
                <a:latin typeface="+mj-lt"/>
              </a:rPr>
              <a:t>’in </a:t>
            </a:r>
            <a:r>
              <a:rPr lang="tr-TR" sz="2800" i="1" dirty="0">
                <a:latin typeface="+mj-lt"/>
              </a:rPr>
              <a:t>Risâlesi</a:t>
            </a:r>
            <a:endParaRPr lang="tr-TR" sz="2800" dirty="0">
              <a:latin typeface="+mj-lt"/>
            </a:endParaRPr>
          </a:p>
          <a:p>
            <a:pPr marL="0" lvl="0" indent="0" fontAlgn="base">
              <a:buNone/>
            </a:pPr>
            <a:r>
              <a:rPr lang="tr-TR" sz="2800" b="1" dirty="0" smtClean="0">
                <a:latin typeface="+mj-lt"/>
              </a:rPr>
              <a:t>5) </a:t>
            </a:r>
            <a:r>
              <a:rPr lang="tr-TR" sz="2800" b="1" dirty="0" err="1" smtClean="0">
                <a:latin typeface="+mj-lt"/>
              </a:rPr>
              <a:t>Fuzûlî</a:t>
            </a:r>
            <a:r>
              <a:rPr lang="tr-TR" sz="2800" dirty="0" err="1" smtClean="0">
                <a:latin typeface="+mj-lt"/>
              </a:rPr>
              <a:t>’nin</a:t>
            </a:r>
            <a:r>
              <a:rPr lang="tr-TR" sz="2800" dirty="0" smtClean="0">
                <a:latin typeface="+mj-lt"/>
              </a:rPr>
              <a:t> </a:t>
            </a:r>
            <a:r>
              <a:rPr lang="tr-TR" sz="2800" i="1" dirty="0" err="1">
                <a:latin typeface="+mj-lt"/>
              </a:rPr>
              <a:t>Şikâyetnâmesi</a:t>
            </a:r>
            <a:endParaRPr lang="tr-TR" sz="2800" dirty="0">
              <a:latin typeface="+mj-lt"/>
            </a:endParaRPr>
          </a:p>
          <a:p>
            <a:endParaRPr lang="tr-TR" dirty="0"/>
          </a:p>
        </p:txBody>
      </p:sp>
    </p:spTree>
    <p:extLst>
      <p:ext uri="{BB962C8B-B14F-4D97-AF65-F5344CB8AC3E}">
        <p14:creationId xmlns:p14="http://schemas.microsoft.com/office/powerpoint/2010/main" val="37161827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548680"/>
            <a:ext cx="8229600" cy="866360"/>
          </a:xfrm>
        </p:spPr>
        <p:txBody>
          <a:bodyPr>
            <a:normAutofit/>
          </a:bodyPr>
          <a:lstStyle/>
          <a:p>
            <a:pPr algn="ctr"/>
            <a:r>
              <a:rPr lang="tr-TR" sz="4400" b="1" dirty="0">
                <a:solidFill>
                  <a:srgbClr val="FF0000"/>
                </a:solidFill>
              </a:rPr>
              <a:t>3) Süslü (Sanatlı) </a:t>
            </a:r>
            <a:r>
              <a:rPr lang="tr-TR" sz="4400" b="1" dirty="0" smtClean="0">
                <a:solidFill>
                  <a:srgbClr val="FF0000"/>
                </a:solidFill>
              </a:rPr>
              <a:t>Nesir</a:t>
            </a:r>
            <a:endParaRPr lang="tr-TR" sz="4400" dirty="0">
              <a:solidFill>
                <a:srgbClr val="FF0000"/>
              </a:solidFill>
            </a:endParaRPr>
          </a:p>
        </p:txBody>
      </p:sp>
      <p:sp>
        <p:nvSpPr>
          <p:cNvPr id="3" name="İçerik Yer Tutucusu 2"/>
          <p:cNvSpPr>
            <a:spLocks noGrp="1"/>
          </p:cNvSpPr>
          <p:nvPr>
            <p:ph idx="1"/>
          </p:nvPr>
        </p:nvSpPr>
        <p:spPr/>
        <p:txBody>
          <a:bodyPr>
            <a:normAutofit fontScale="92500" lnSpcReduction="20000"/>
          </a:bodyPr>
          <a:lstStyle/>
          <a:p>
            <a:pPr fontAlgn="base"/>
            <a:r>
              <a:rPr lang="tr-TR" sz="3000" b="1" dirty="0" smtClean="0">
                <a:latin typeface="+mj-lt"/>
              </a:rPr>
              <a:t>Hüner </a:t>
            </a:r>
            <a:r>
              <a:rPr lang="tr-TR" sz="3000" b="1" dirty="0">
                <a:latin typeface="+mj-lt"/>
              </a:rPr>
              <a:t>ve marifet göstermek amacıyla yazılmış, Arapça, Farsça sözcük ve tamlamalarla yüklü, "</a:t>
            </a:r>
            <a:r>
              <a:rPr lang="tr-TR" sz="3000" b="1" dirty="0" err="1">
                <a:latin typeface="+mj-lt"/>
              </a:rPr>
              <a:t>seci"lerin</a:t>
            </a:r>
            <a:r>
              <a:rPr lang="tr-TR" sz="3000" b="1" dirty="0">
                <a:latin typeface="+mj-lt"/>
              </a:rPr>
              <a:t> kullanıldığı, söz ve anlam sanatlarıyla dolu, bağlaçlarla uzayıp giden cümlelerle örülmüş, güç anlaşılır bir nesirdir. Divan edebiyatında süslü nesir türünün karşılığı olarak "inşa" sözü kullanılır. Süslü nesrin ilk örneğini "</a:t>
            </a:r>
            <a:r>
              <a:rPr lang="tr-TR" sz="3000" b="1" dirty="0" err="1">
                <a:latin typeface="+mj-lt"/>
              </a:rPr>
              <a:t>Tazarruname</a:t>
            </a:r>
            <a:r>
              <a:rPr lang="tr-TR" sz="3000" b="1" dirty="0">
                <a:latin typeface="+mj-lt"/>
              </a:rPr>
              <a:t>" adlı yapıtıyla Sinan Paşa kaleme almıştır. Daha çok, ahlak ve felsefe konularını işleyen süslü nesir, bazı mektuplarda da görülür. Süslü nesir örnekleri olarak aşağıdaki eserlerden söz edilebilir:</a:t>
            </a:r>
          </a:p>
          <a:p>
            <a:pPr fontAlgn="base"/>
            <a:r>
              <a:rPr lang="tr-TR" dirty="0"/>
              <a:t> </a:t>
            </a:r>
          </a:p>
          <a:p>
            <a:endParaRPr lang="tr-TR" dirty="0"/>
          </a:p>
        </p:txBody>
      </p:sp>
    </p:spTree>
    <p:extLst>
      <p:ext uri="{BB962C8B-B14F-4D97-AF65-F5344CB8AC3E}">
        <p14:creationId xmlns:p14="http://schemas.microsoft.com/office/powerpoint/2010/main" val="2236141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txBox="1">
            <a:spLocks noChangeArrowheads="1"/>
          </p:cNvSpPr>
          <p:nvPr/>
        </p:nvSpPr>
        <p:spPr bwMode="auto">
          <a:xfrm>
            <a:off x="611560" y="3676675"/>
            <a:ext cx="79978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algn="r" rtl="1" eaLnBrk="0" fontAlgn="base" hangingPunct="0">
              <a:spcBef>
                <a:spcPct val="0"/>
              </a:spcBef>
              <a:spcAft>
                <a:spcPct val="0"/>
              </a:spcAft>
              <a:defRPr b="1">
                <a:solidFill>
                  <a:schemeClr val="tx1"/>
                </a:solidFill>
                <a:latin typeface="Arial" charset="0"/>
                <a:cs typeface="Arial" charset="0"/>
              </a:defRPr>
            </a:lvl6pPr>
            <a:lvl7pPr marL="2971800" indent="-228600" algn="r" rtl="1" eaLnBrk="0" fontAlgn="base" hangingPunct="0">
              <a:spcBef>
                <a:spcPct val="0"/>
              </a:spcBef>
              <a:spcAft>
                <a:spcPct val="0"/>
              </a:spcAft>
              <a:defRPr b="1">
                <a:solidFill>
                  <a:schemeClr val="tx1"/>
                </a:solidFill>
                <a:latin typeface="Arial" charset="0"/>
                <a:cs typeface="Arial" charset="0"/>
              </a:defRPr>
            </a:lvl7pPr>
            <a:lvl8pPr marL="3429000" indent="-228600" algn="r" rtl="1" eaLnBrk="0" fontAlgn="base" hangingPunct="0">
              <a:spcBef>
                <a:spcPct val="0"/>
              </a:spcBef>
              <a:spcAft>
                <a:spcPct val="0"/>
              </a:spcAft>
              <a:defRPr b="1">
                <a:solidFill>
                  <a:schemeClr val="tx1"/>
                </a:solidFill>
                <a:latin typeface="Arial" charset="0"/>
                <a:cs typeface="Arial" charset="0"/>
              </a:defRPr>
            </a:lvl8pPr>
            <a:lvl9pPr marL="3886200" indent="-228600" algn="r" rtl="1" eaLnBrk="0" fontAlgn="base" hangingPunct="0">
              <a:spcBef>
                <a:spcPct val="0"/>
              </a:spcBef>
              <a:spcAft>
                <a:spcPct val="0"/>
              </a:spcAft>
              <a:defRPr b="1">
                <a:solidFill>
                  <a:schemeClr val="tx1"/>
                </a:solidFill>
                <a:latin typeface="Arial" charset="0"/>
                <a:cs typeface="Arial" charset="0"/>
              </a:defRPr>
            </a:lvl9pPr>
          </a:lstStyle>
          <a:p>
            <a:r>
              <a:rPr lang="tr-TR" sz="3200" dirty="0">
                <a:latin typeface="+mj-lt"/>
              </a:rPr>
              <a:t> </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1372419"/>
            <a:ext cx="7920880" cy="4608512"/>
          </a:xfrm>
          <a:prstGeom prst="rect">
            <a:avLst/>
          </a:prstGeom>
        </p:spPr>
      </p:pic>
    </p:spTree>
    <p:extLst>
      <p:ext uri="{BB962C8B-B14F-4D97-AF65-F5344CB8AC3E}">
        <p14:creationId xmlns:p14="http://schemas.microsoft.com/office/powerpoint/2010/main" val="1132929751"/>
      </p:ext>
    </p:extLst>
  </p:cSld>
  <p:clrMapOvr>
    <a:masterClrMapping/>
  </p:clrMapOvr>
  <p:transition spd="med">
    <p:checke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fontAlgn="base">
              <a:buNone/>
            </a:pPr>
            <a:r>
              <a:rPr lang="tr-TR" sz="2800" b="1" dirty="0" smtClean="0">
                <a:latin typeface="+mj-lt"/>
              </a:rPr>
              <a:t>1) Sinan </a:t>
            </a:r>
            <a:r>
              <a:rPr lang="tr-TR" sz="2800" b="1" dirty="0" err="1">
                <a:latin typeface="+mj-lt"/>
              </a:rPr>
              <a:t>Paşa</a:t>
            </a:r>
            <a:r>
              <a:rPr lang="tr-TR" sz="2800" dirty="0" err="1">
                <a:latin typeface="+mj-lt"/>
              </a:rPr>
              <a:t>’nin</a:t>
            </a:r>
            <a:r>
              <a:rPr lang="tr-TR" sz="2800" dirty="0">
                <a:latin typeface="+mj-lt"/>
              </a:rPr>
              <a:t> </a:t>
            </a:r>
            <a:r>
              <a:rPr lang="tr-TR" sz="2800" i="1" dirty="0" err="1">
                <a:latin typeface="+mj-lt"/>
              </a:rPr>
              <a:t>Tazarrunamesi</a:t>
            </a:r>
            <a:endParaRPr lang="tr-TR" sz="2800" dirty="0">
              <a:latin typeface="+mj-lt"/>
            </a:endParaRPr>
          </a:p>
          <a:p>
            <a:pPr marL="0" lvl="0" indent="0" fontAlgn="base">
              <a:buNone/>
            </a:pPr>
            <a:r>
              <a:rPr lang="tr-TR" sz="2800" b="1" dirty="0" smtClean="0">
                <a:latin typeface="+mj-lt"/>
              </a:rPr>
              <a:t>2) Hoca </a:t>
            </a:r>
            <a:r>
              <a:rPr lang="tr-TR" sz="2800" b="1" dirty="0">
                <a:latin typeface="+mj-lt"/>
              </a:rPr>
              <a:t>Sadettin Efendi</a:t>
            </a:r>
            <a:r>
              <a:rPr lang="tr-TR" sz="2800" dirty="0">
                <a:latin typeface="+mj-lt"/>
              </a:rPr>
              <a:t>’nin </a:t>
            </a:r>
            <a:r>
              <a:rPr lang="tr-TR" sz="2800" i="1" dirty="0" err="1">
                <a:latin typeface="+mj-lt"/>
              </a:rPr>
              <a:t>Tâcü’t-Tevârîhi</a:t>
            </a:r>
            <a:endParaRPr lang="tr-TR" sz="2800" dirty="0">
              <a:latin typeface="+mj-lt"/>
            </a:endParaRPr>
          </a:p>
          <a:p>
            <a:pPr marL="0" lvl="0" indent="0" fontAlgn="base">
              <a:buNone/>
            </a:pPr>
            <a:r>
              <a:rPr lang="tr-TR" sz="2800" b="1" dirty="0" smtClean="0">
                <a:latin typeface="+mj-lt"/>
              </a:rPr>
              <a:t>3) </a:t>
            </a:r>
            <a:r>
              <a:rPr lang="tr-TR" sz="2800" b="1" dirty="0" err="1" smtClean="0">
                <a:latin typeface="+mj-lt"/>
              </a:rPr>
              <a:t>Nâbî</a:t>
            </a:r>
            <a:r>
              <a:rPr lang="tr-TR" sz="2800" dirty="0" err="1" smtClean="0">
                <a:latin typeface="+mj-lt"/>
              </a:rPr>
              <a:t>’nin</a:t>
            </a:r>
            <a:r>
              <a:rPr lang="tr-TR" sz="2800" dirty="0" smtClean="0">
                <a:latin typeface="+mj-lt"/>
              </a:rPr>
              <a:t> </a:t>
            </a:r>
            <a:r>
              <a:rPr lang="tr-TR" sz="2800" i="1" dirty="0" err="1">
                <a:latin typeface="+mj-lt"/>
              </a:rPr>
              <a:t>Tuhfetu’l-Harameynı</a:t>
            </a:r>
            <a:endParaRPr lang="tr-TR" sz="2800" dirty="0">
              <a:latin typeface="+mj-lt"/>
            </a:endParaRPr>
          </a:p>
          <a:p>
            <a:pPr marL="0" lvl="0" indent="0" fontAlgn="base">
              <a:buNone/>
            </a:pPr>
            <a:r>
              <a:rPr lang="tr-TR" sz="2800" b="1" dirty="0" smtClean="0">
                <a:latin typeface="+mj-lt"/>
              </a:rPr>
              <a:t>4) Veysi </a:t>
            </a:r>
            <a:r>
              <a:rPr lang="tr-TR" sz="2800" b="1" dirty="0">
                <a:latin typeface="+mj-lt"/>
              </a:rPr>
              <a:t>ve </a:t>
            </a:r>
            <a:r>
              <a:rPr lang="tr-TR" sz="2800" b="1" dirty="0" err="1">
                <a:latin typeface="+mj-lt"/>
              </a:rPr>
              <a:t>Nergisi</a:t>
            </a:r>
            <a:r>
              <a:rPr lang="tr-TR" sz="2800" dirty="0" err="1">
                <a:latin typeface="+mj-lt"/>
              </a:rPr>
              <a:t>’nin</a:t>
            </a:r>
            <a:r>
              <a:rPr lang="tr-TR" sz="2800" dirty="0">
                <a:latin typeface="+mj-lt"/>
              </a:rPr>
              <a:t> </a:t>
            </a:r>
            <a:r>
              <a:rPr lang="tr-TR" sz="2800" i="1" dirty="0">
                <a:latin typeface="+mj-lt"/>
              </a:rPr>
              <a:t>eserleri</a:t>
            </a:r>
            <a:endParaRPr lang="tr-TR" sz="2800" dirty="0">
              <a:latin typeface="+mj-lt"/>
            </a:endParaRPr>
          </a:p>
          <a:p>
            <a:endParaRPr lang="tr-TR" dirty="0"/>
          </a:p>
        </p:txBody>
      </p:sp>
    </p:spTree>
    <p:extLst>
      <p:ext uri="{BB962C8B-B14F-4D97-AF65-F5344CB8AC3E}">
        <p14:creationId xmlns:p14="http://schemas.microsoft.com/office/powerpoint/2010/main" val="37161827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20688"/>
            <a:ext cx="8229600" cy="720080"/>
          </a:xfrm>
        </p:spPr>
        <p:txBody>
          <a:bodyPr>
            <a:normAutofit fontScale="90000"/>
          </a:bodyPr>
          <a:lstStyle/>
          <a:p>
            <a:r>
              <a:rPr lang="tr-TR" sz="3600" b="1" dirty="0">
                <a:solidFill>
                  <a:srgbClr val="FF0000"/>
                </a:solidFill>
              </a:rPr>
              <a:t>DİVAN EDEBİYATINDA NESİR (DÜZYAZI) </a:t>
            </a:r>
            <a:r>
              <a:rPr lang="tr-TR" sz="3600" b="1" dirty="0" smtClean="0">
                <a:solidFill>
                  <a:srgbClr val="FF0000"/>
                </a:solidFill>
              </a:rPr>
              <a:t>TÜRLERİ</a:t>
            </a:r>
            <a:endParaRPr lang="tr-TR" dirty="0">
              <a:solidFill>
                <a:srgbClr val="FF0000"/>
              </a:solidFill>
            </a:endParaRPr>
          </a:p>
        </p:txBody>
      </p:sp>
      <p:sp>
        <p:nvSpPr>
          <p:cNvPr id="3" name="İçerik Yer Tutucusu 2"/>
          <p:cNvSpPr>
            <a:spLocks noGrp="1"/>
          </p:cNvSpPr>
          <p:nvPr>
            <p:ph idx="1"/>
          </p:nvPr>
        </p:nvSpPr>
        <p:spPr>
          <a:xfrm>
            <a:off x="395536" y="1556792"/>
            <a:ext cx="8229600" cy="4608512"/>
          </a:xfrm>
        </p:spPr>
        <p:txBody>
          <a:bodyPr>
            <a:normAutofit fontScale="85000" lnSpcReduction="20000"/>
          </a:bodyPr>
          <a:lstStyle/>
          <a:p>
            <a:pPr marL="514350" lvl="0" indent="-514350">
              <a:buClrTx/>
              <a:buFont typeface="+mj-lt"/>
              <a:buAutoNum type="arabicParenR"/>
            </a:pPr>
            <a:r>
              <a:rPr lang="tr-TR" sz="2800" b="1" dirty="0">
                <a:latin typeface="+mj-lt"/>
              </a:rPr>
              <a:t>Tezkireler</a:t>
            </a:r>
          </a:p>
          <a:p>
            <a:pPr marL="514350" lvl="0" indent="-514350">
              <a:buClrTx/>
              <a:buFont typeface="+mj-lt"/>
              <a:buAutoNum type="arabicParenR"/>
            </a:pPr>
            <a:r>
              <a:rPr lang="tr-TR" sz="2800" b="1" dirty="0">
                <a:latin typeface="+mj-lt"/>
              </a:rPr>
              <a:t>Sefaretnameler</a:t>
            </a:r>
          </a:p>
          <a:p>
            <a:pPr marL="514350" lvl="0" indent="-514350">
              <a:buClrTx/>
              <a:buFont typeface="+mj-lt"/>
              <a:buAutoNum type="arabicParenR"/>
            </a:pPr>
            <a:r>
              <a:rPr lang="tr-TR" sz="2800" b="1" dirty="0">
                <a:latin typeface="+mj-lt"/>
              </a:rPr>
              <a:t>Siyasetnameler</a:t>
            </a:r>
          </a:p>
          <a:p>
            <a:pPr marL="514350" lvl="0" indent="-514350">
              <a:buClrTx/>
              <a:buFont typeface="+mj-lt"/>
              <a:buAutoNum type="arabicParenR"/>
            </a:pPr>
            <a:r>
              <a:rPr lang="tr-TR" sz="2800" b="1" dirty="0">
                <a:latin typeface="+mj-lt"/>
              </a:rPr>
              <a:t>Seyahatnameler</a:t>
            </a:r>
          </a:p>
          <a:p>
            <a:pPr marL="514350" indent="-514350">
              <a:buClrTx/>
              <a:buFont typeface="+mj-lt"/>
              <a:buAutoNum type="arabicParenR"/>
            </a:pPr>
            <a:r>
              <a:rPr lang="tr-TR" sz="2800" b="1" dirty="0" smtClean="0">
                <a:latin typeface="+mj-lt"/>
              </a:rPr>
              <a:t>Münşeatlar/Mektuplar</a:t>
            </a:r>
            <a:endParaRPr lang="tr-TR" sz="2800" b="1" dirty="0">
              <a:latin typeface="+mj-lt"/>
            </a:endParaRPr>
          </a:p>
          <a:p>
            <a:pPr marL="514350" lvl="0" indent="-514350">
              <a:buClrTx/>
              <a:buFont typeface="+mj-lt"/>
              <a:buAutoNum type="arabicParenR"/>
            </a:pPr>
            <a:r>
              <a:rPr lang="tr-TR" sz="2800" b="1" dirty="0" smtClean="0">
                <a:latin typeface="+mj-lt"/>
              </a:rPr>
              <a:t>Siyer</a:t>
            </a:r>
            <a:endParaRPr lang="tr-TR" sz="2800" b="1" dirty="0">
              <a:latin typeface="+mj-lt"/>
            </a:endParaRPr>
          </a:p>
          <a:p>
            <a:pPr marL="514350" lvl="0" indent="-514350">
              <a:buClrTx/>
              <a:buFont typeface="+mj-lt"/>
              <a:buAutoNum type="arabicParenR"/>
            </a:pPr>
            <a:r>
              <a:rPr lang="tr-TR" sz="2800" b="1" dirty="0">
                <a:latin typeface="+mj-lt"/>
              </a:rPr>
              <a:t>Tarih- Vakayiname</a:t>
            </a:r>
          </a:p>
          <a:p>
            <a:pPr marL="514350" lvl="0" indent="-514350">
              <a:buClrTx/>
              <a:buFont typeface="+mj-lt"/>
              <a:buAutoNum type="arabicParenR"/>
            </a:pPr>
            <a:r>
              <a:rPr lang="tr-TR" sz="2800" b="1" dirty="0" err="1">
                <a:latin typeface="+mj-lt"/>
              </a:rPr>
              <a:t>Gazavatnameler</a:t>
            </a:r>
            <a:endParaRPr lang="tr-TR" sz="2800" b="1" dirty="0">
              <a:latin typeface="+mj-lt"/>
            </a:endParaRPr>
          </a:p>
          <a:p>
            <a:pPr marL="514350" lvl="0" indent="-514350">
              <a:buClrTx/>
              <a:buFont typeface="+mj-lt"/>
              <a:buAutoNum type="arabicParenR"/>
            </a:pPr>
            <a:r>
              <a:rPr lang="tr-TR" sz="2800" b="1" dirty="0">
                <a:latin typeface="+mj-lt"/>
              </a:rPr>
              <a:t> </a:t>
            </a:r>
            <a:r>
              <a:rPr lang="tr-TR" sz="2800" b="1" dirty="0" err="1">
                <a:latin typeface="+mj-lt"/>
              </a:rPr>
              <a:t>Surnameler</a:t>
            </a:r>
            <a:endParaRPr lang="tr-TR" sz="2800" b="1" dirty="0">
              <a:latin typeface="+mj-lt"/>
            </a:endParaRPr>
          </a:p>
          <a:p>
            <a:pPr marL="514350" lvl="0" indent="-514350">
              <a:buClrTx/>
              <a:buFont typeface="+mj-lt"/>
              <a:buAutoNum type="arabicParenR"/>
            </a:pPr>
            <a:r>
              <a:rPr lang="tr-TR" sz="2800" b="1" dirty="0">
                <a:latin typeface="+mj-lt"/>
              </a:rPr>
              <a:t> </a:t>
            </a:r>
            <a:r>
              <a:rPr lang="tr-TR" sz="2800" b="1" dirty="0" err="1">
                <a:latin typeface="+mj-lt"/>
              </a:rPr>
              <a:t>Menakıbnameler</a:t>
            </a:r>
            <a:endParaRPr lang="tr-TR" sz="2800" b="1" dirty="0">
              <a:latin typeface="+mj-lt"/>
            </a:endParaRPr>
          </a:p>
          <a:p>
            <a:pPr marL="514350" lvl="0" indent="-514350">
              <a:buClrTx/>
              <a:buFont typeface="+mj-lt"/>
              <a:buAutoNum type="arabicParenR"/>
            </a:pPr>
            <a:r>
              <a:rPr lang="tr-TR" sz="2800" b="1" dirty="0">
                <a:latin typeface="+mj-lt"/>
              </a:rPr>
              <a:t> </a:t>
            </a:r>
            <a:r>
              <a:rPr lang="tr-TR" sz="2800" b="1" dirty="0" err="1" smtClean="0">
                <a:latin typeface="+mj-lt"/>
              </a:rPr>
              <a:t>Şehrengizler</a:t>
            </a:r>
            <a:endParaRPr lang="tr-TR" sz="2800" b="1" dirty="0">
              <a:latin typeface="+mj-lt"/>
            </a:endParaRPr>
          </a:p>
          <a:p>
            <a:pPr marL="514350" lvl="0" indent="-514350">
              <a:buClrTx/>
              <a:buFont typeface="+mj-lt"/>
              <a:buAutoNum type="arabicParenR"/>
            </a:pPr>
            <a:r>
              <a:rPr lang="tr-TR" sz="2800" b="1" dirty="0" err="1" smtClean="0">
                <a:latin typeface="+mj-lt"/>
              </a:rPr>
              <a:t>Habnameler</a:t>
            </a:r>
            <a:endParaRPr lang="tr-TR" sz="2800" b="1" dirty="0">
              <a:latin typeface="+mj-lt"/>
            </a:endParaRPr>
          </a:p>
          <a:p>
            <a:endParaRPr lang="tr-TR" dirty="0"/>
          </a:p>
        </p:txBody>
      </p:sp>
    </p:spTree>
    <p:extLst>
      <p:ext uri="{BB962C8B-B14F-4D97-AF65-F5344CB8AC3E}">
        <p14:creationId xmlns:p14="http://schemas.microsoft.com/office/powerpoint/2010/main" val="22361411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548680"/>
            <a:ext cx="8229600" cy="938368"/>
          </a:xfrm>
        </p:spPr>
        <p:txBody>
          <a:bodyPr>
            <a:normAutofit/>
          </a:bodyPr>
          <a:lstStyle/>
          <a:p>
            <a:pPr algn="ctr"/>
            <a:r>
              <a:rPr lang="tr-TR" b="1" dirty="0">
                <a:solidFill>
                  <a:srgbClr val="FF0000"/>
                </a:solidFill>
              </a:rPr>
              <a:t>1) </a:t>
            </a:r>
            <a:r>
              <a:rPr lang="tr-TR" b="1" dirty="0" smtClean="0">
                <a:solidFill>
                  <a:srgbClr val="FF0000"/>
                </a:solidFill>
              </a:rPr>
              <a:t>Tezkireler</a:t>
            </a:r>
            <a:endParaRPr lang="tr-TR" dirty="0">
              <a:solidFill>
                <a:srgbClr val="FF0000"/>
              </a:solidFill>
            </a:endParaRPr>
          </a:p>
        </p:txBody>
      </p:sp>
      <p:sp>
        <p:nvSpPr>
          <p:cNvPr id="3" name="İçerik Yer Tutucusu 2"/>
          <p:cNvSpPr>
            <a:spLocks noGrp="1"/>
          </p:cNvSpPr>
          <p:nvPr>
            <p:ph idx="1"/>
          </p:nvPr>
        </p:nvSpPr>
        <p:spPr>
          <a:xfrm>
            <a:off x="323528" y="1556792"/>
            <a:ext cx="8640960" cy="4680520"/>
          </a:xfrm>
        </p:spPr>
        <p:txBody>
          <a:bodyPr>
            <a:normAutofit lnSpcReduction="10000"/>
          </a:bodyPr>
          <a:lstStyle/>
          <a:p>
            <a:r>
              <a:rPr lang="tr-TR" sz="2800" b="1" dirty="0">
                <a:latin typeface="+mj-lt"/>
              </a:rPr>
              <a:t>Tezkire, klasik T</a:t>
            </a:r>
            <a:r>
              <a:rPr lang="tr-TR" sz="2800" b="1" dirty="0" smtClean="0">
                <a:latin typeface="+mj-lt"/>
              </a:rPr>
              <a:t>ürk </a:t>
            </a:r>
            <a:r>
              <a:rPr lang="tr-TR" sz="2800" b="1" dirty="0">
                <a:latin typeface="+mj-lt"/>
              </a:rPr>
              <a:t>edebiyatı şair ve yazarların şiirlerini ve hayatlarını kapsayan edebiyat antolojisi görevi gören bir </a:t>
            </a:r>
            <a:r>
              <a:rPr lang="tr-TR" sz="2800" b="1" dirty="0" err="1">
                <a:latin typeface="+mj-lt"/>
              </a:rPr>
              <a:t>kitaptır.Çeşitli</a:t>
            </a:r>
            <a:r>
              <a:rPr lang="tr-TR" sz="2800" b="1" dirty="0">
                <a:latin typeface="+mj-lt"/>
              </a:rPr>
              <a:t> mesleklerden önemli kişilerin, özellikle şairlerin hayatlarını anlatmak üzere düzenlenen eserlere tezkire denir. Tezkireler eski Türk edebiyatında biyografi türüne giren eserlerdir. Bu türün Türk edebiyatında ilk örneğini 15. yüzyılda Ali </a:t>
            </a:r>
            <a:r>
              <a:rPr lang="tr-TR" sz="2800" b="1" dirty="0" err="1">
                <a:latin typeface="+mj-lt"/>
              </a:rPr>
              <a:t>Şir</a:t>
            </a:r>
            <a:r>
              <a:rPr lang="tr-TR" sz="2800" b="1" dirty="0">
                <a:latin typeface="+mj-lt"/>
              </a:rPr>
              <a:t> </a:t>
            </a:r>
            <a:r>
              <a:rPr lang="tr-TR" sz="2800" b="1" dirty="0" err="1">
                <a:latin typeface="+mj-lt"/>
              </a:rPr>
              <a:t>Nevâî</a:t>
            </a:r>
            <a:r>
              <a:rPr lang="tr-TR" sz="2800" b="1" dirty="0">
                <a:latin typeface="+mj-lt"/>
              </a:rPr>
              <a:t> “</a:t>
            </a:r>
            <a:r>
              <a:rPr lang="tr-TR" sz="2800" b="1" dirty="0" err="1">
                <a:solidFill>
                  <a:srgbClr val="FF0000"/>
                </a:solidFill>
                <a:latin typeface="+mj-lt"/>
              </a:rPr>
              <a:t>Mecalisü’n</a:t>
            </a:r>
            <a:r>
              <a:rPr lang="tr-TR" sz="2800" b="1" dirty="0">
                <a:solidFill>
                  <a:srgbClr val="FF0000"/>
                </a:solidFill>
                <a:latin typeface="+mj-lt"/>
              </a:rPr>
              <a:t> </a:t>
            </a:r>
            <a:r>
              <a:rPr lang="tr-TR" sz="2800" b="1" dirty="0" err="1">
                <a:solidFill>
                  <a:srgbClr val="FF0000"/>
                </a:solidFill>
                <a:latin typeface="+mj-lt"/>
              </a:rPr>
              <a:t>Nefais</a:t>
            </a:r>
            <a:r>
              <a:rPr lang="tr-TR" sz="2800" b="1" dirty="0">
                <a:latin typeface="+mj-lt"/>
              </a:rPr>
              <a:t>” adlı eseriyle vermiştir. Anadolu sahasında ise ilk örneği “</a:t>
            </a:r>
            <a:r>
              <a:rPr lang="tr-TR" sz="2800" b="1" dirty="0" err="1">
                <a:solidFill>
                  <a:srgbClr val="FF0000"/>
                </a:solidFill>
                <a:latin typeface="+mj-lt"/>
              </a:rPr>
              <a:t>Heşt</a:t>
            </a:r>
            <a:r>
              <a:rPr lang="tr-TR" sz="2800" b="1" dirty="0">
                <a:solidFill>
                  <a:srgbClr val="FF0000"/>
                </a:solidFill>
                <a:latin typeface="+mj-lt"/>
              </a:rPr>
              <a:t> Behişt</a:t>
            </a:r>
            <a:r>
              <a:rPr lang="tr-TR" sz="2800" b="1" dirty="0">
                <a:latin typeface="+mj-lt"/>
              </a:rPr>
              <a:t>” adlı eseriyle </a:t>
            </a:r>
            <a:r>
              <a:rPr lang="tr-TR" sz="2800" b="1" dirty="0" err="1">
                <a:latin typeface="+mj-lt"/>
              </a:rPr>
              <a:t>Sehi</a:t>
            </a:r>
            <a:r>
              <a:rPr lang="tr-TR" sz="2800" b="1" dirty="0">
                <a:latin typeface="+mj-lt"/>
              </a:rPr>
              <a:t> Bey vermiştir. 19. yüzyıla kadar bu türde otuz kadar eser verilmiştir</a:t>
            </a:r>
            <a:r>
              <a:rPr lang="tr-TR" b="1" dirty="0"/>
              <a:t>.</a:t>
            </a:r>
          </a:p>
          <a:p>
            <a:endParaRPr lang="tr-TR" dirty="0"/>
          </a:p>
        </p:txBody>
      </p:sp>
    </p:spTree>
    <p:extLst>
      <p:ext uri="{BB962C8B-B14F-4D97-AF65-F5344CB8AC3E}">
        <p14:creationId xmlns:p14="http://schemas.microsoft.com/office/powerpoint/2010/main" val="22361411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052736"/>
            <a:ext cx="8229600" cy="4389120"/>
          </a:xfrm>
        </p:spPr>
        <p:txBody>
          <a:bodyPr>
            <a:normAutofit lnSpcReduction="10000"/>
          </a:bodyPr>
          <a:lstStyle/>
          <a:p>
            <a:r>
              <a:rPr lang="tr-TR" sz="2800" b="1" dirty="0">
                <a:latin typeface="+mj-lt"/>
              </a:rPr>
              <a:t>Tezkirelerde şairlerin hayatı hakkında bilgi verilir, kişilikleri ve eserleri üzerine değerlendirmeler yapılır ve eserlerinden örnekler verilir. Bu yönüyle tezkirelerin edebî eleştiriler içerdiği söylenebilir. </a:t>
            </a:r>
            <a:endParaRPr lang="tr-TR" sz="2800" b="1" dirty="0" smtClean="0">
              <a:latin typeface="+mj-lt"/>
            </a:endParaRPr>
          </a:p>
          <a:p>
            <a:pPr marL="0" indent="0">
              <a:buNone/>
            </a:pPr>
            <a:endParaRPr lang="tr-TR" sz="2800" b="1" dirty="0">
              <a:latin typeface="+mj-lt"/>
            </a:endParaRPr>
          </a:p>
          <a:p>
            <a:r>
              <a:rPr lang="tr-TR" sz="2800" b="1" dirty="0">
                <a:latin typeface="+mj-lt"/>
              </a:rPr>
              <a:t>Tezkireler, edebiyat ve kültür ürünü olarak dikkati çeker. Çünkü yazıldığı çağın sosyal, kültürel, sanatsal ortamını bu eserlerde görmek mümkündür. Aynı zamanda tezkireler, günümüz araştırmaları için önemli birer belge ve kaynak özelliği taşır. </a:t>
            </a:r>
          </a:p>
          <a:p>
            <a:endParaRPr lang="tr-TR" dirty="0"/>
          </a:p>
        </p:txBody>
      </p:sp>
    </p:spTree>
    <p:extLst>
      <p:ext uri="{BB962C8B-B14F-4D97-AF65-F5344CB8AC3E}">
        <p14:creationId xmlns:p14="http://schemas.microsoft.com/office/powerpoint/2010/main" val="37161827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latin typeface="+mj-lt"/>
              </a:rPr>
              <a:t>Başka alanlardaki tanınmış kişilerle ilgili tezkireler hazırlanmıştır: Din adamları, ilim adamları, hattatlar, evliyalar... Bu tezkirelerden şairler için hazırlananlara “</a:t>
            </a:r>
            <a:r>
              <a:rPr lang="tr-TR" b="1" dirty="0" err="1">
                <a:solidFill>
                  <a:srgbClr val="FF0000"/>
                </a:solidFill>
                <a:latin typeface="+mj-lt"/>
              </a:rPr>
              <a:t>Tezkiretü’ş</a:t>
            </a:r>
            <a:r>
              <a:rPr lang="tr-TR" b="1" dirty="0">
                <a:solidFill>
                  <a:srgbClr val="FF0000"/>
                </a:solidFill>
                <a:latin typeface="+mj-lt"/>
              </a:rPr>
              <a:t>-şuara</a:t>
            </a:r>
            <a:r>
              <a:rPr lang="tr-TR" b="1" dirty="0">
                <a:latin typeface="+mj-lt"/>
              </a:rPr>
              <a:t>”, evliyalar için hazırlananlara “</a:t>
            </a:r>
            <a:r>
              <a:rPr lang="tr-TR" b="1" dirty="0" err="1">
                <a:solidFill>
                  <a:srgbClr val="FF0000"/>
                </a:solidFill>
                <a:latin typeface="+mj-lt"/>
              </a:rPr>
              <a:t>Tezkiretü’l</a:t>
            </a:r>
            <a:r>
              <a:rPr lang="tr-TR" b="1" dirty="0">
                <a:solidFill>
                  <a:srgbClr val="FF0000"/>
                </a:solidFill>
                <a:latin typeface="+mj-lt"/>
              </a:rPr>
              <a:t> evliya</a:t>
            </a:r>
            <a:r>
              <a:rPr lang="tr-TR" b="1" dirty="0">
                <a:latin typeface="+mj-lt"/>
              </a:rPr>
              <a:t>”, hattatlar için hazırlananlara “</a:t>
            </a:r>
            <a:r>
              <a:rPr lang="tr-TR" b="1" dirty="0" err="1">
                <a:solidFill>
                  <a:srgbClr val="FF0000"/>
                </a:solidFill>
                <a:latin typeface="+mj-lt"/>
              </a:rPr>
              <a:t>Tezkiretü’l</a:t>
            </a:r>
            <a:r>
              <a:rPr lang="tr-TR" b="1" dirty="0">
                <a:solidFill>
                  <a:srgbClr val="FF0000"/>
                </a:solidFill>
                <a:latin typeface="+mj-lt"/>
              </a:rPr>
              <a:t> </a:t>
            </a:r>
            <a:r>
              <a:rPr lang="tr-TR" b="1" dirty="0" err="1">
                <a:solidFill>
                  <a:srgbClr val="FF0000"/>
                </a:solidFill>
                <a:latin typeface="+mj-lt"/>
              </a:rPr>
              <a:t>hattatin</a:t>
            </a:r>
            <a:r>
              <a:rPr lang="tr-TR" b="1" dirty="0">
                <a:latin typeface="+mj-lt"/>
              </a:rPr>
              <a:t>” adı verilir. Örneğin Sinan Paşa’nın Anadolu’da yaşayan evliyaları anlattığı “</a:t>
            </a:r>
            <a:r>
              <a:rPr lang="tr-TR" b="1" dirty="0" err="1">
                <a:latin typeface="+mj-lt"/>
              </a:rPr>
              <a:t>Tezkiretü’l</a:t>
            </a:r>
            <a:r>
              <a:rPr lang="tr-TR" b="1" dirty="0">
                <a:latin typeface="+mj-lt"/>
              </a:rPr>
              <a:t> Evliya”; </a:t>
            </a:r>
            <a:r>
              <a:rPr lang="tr-TR" b="1" dirty="0" err="1">
                <a:latin typeface="+mj-lt"/>
              </a:rPr>
              <a:t>Latifi’nin</a:t>
            </a:r>
            <a:r>
              <a:rPr lang="tr-TR" b="1" dirty="0">
                <a:latin typeface="+mj-lt"/>
              </a:rPr>
              <a:t> ise “</a:t>
            </a:r>
            <a:r>
              <a:rPr lang="tr-TR" b="1" dirty="0" err="1">
                <a:latin typeface="+mj-lt"/>
              </a:rPr>
              <a:t>Tezkiretü’ş</a:t>
            </a:r>
            <a:r>
              <a:rPr lang="tr-TR" b="1" dirty="0">
                <a:latin typeface="+mj-lt"/>
              </a:rPr>
              <a:t> Şuara” adlı bir tezkireleri vardır.</a:t>
            </a:r>
          </a:p>
          <a:p>
            <a:endParaRPr lang="tr-TR" b="1" dirty="0"/>
          </a:p>
        </p:txBody>
      </p:sp>
    </p:spTree>
    <p:extLst>
      <p:ext uri="{BB962C8B-B14F-4D97-AF65-F5344CB8AC3E}">
        <p14:creationId xmlns:p14="http://schemas.microsoft.com/office/powerpoint/2010/main" val="22361411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274840104"/>
              </p:ext>
            </p:extLst>
          </p:nvPr>
        </p:nvGraphicFramePr>
        <p:xfrm>
          <a:off x="179512" y="188640"/>
          <a:ext cx="8712968" cy="6101078"/>
        </p:xfrm>
        <a:graphic>
          <a:graphicData uri="http://schemas.openxmlformats.org/drawingml/2006/table">
            <a:tbl>
              <a:tblPr firstRow="1" firstCol="1" bandRow="1">
                <a:tableStyleId>{5C22544A-7EE6-4342-B048-85BDC9FD1C3A}</a:tableStyleId>
              </a:tblPr>
              <a:tblGrid>
                <a:gridCol w="3974336"/>
                <a:gridCol w="2751463"/>
                <a:gridCol w="1987169"/>
              </a:tblGrid>
              <a:tr h="502026">
                <a:tc gridSpan="3">
                  <a:txBody>
                    <a:bodyPr/>
                    <a:lstStyle/>
                    <a:p>
                      <a:pPr algn="ctr">
                        <a:lnSpc>
                          <a:spcPct val="150000"/>
                        </a:lnSpc>
                        <a:spcAft>
                          <a:spcPts val="0"/>
                        </a:spcAft>
                      </a:pPr>
                      <a:r>
                        <a:rPr lang="tr-TR" sz="2400" dirty="0">
                          <a:effectLst/>
                        </a:rPr>
                        <a:t>16. Yüzyılda Tezkire</a:t>
                      </a:r>
                      <a:endParaRPr lang="tr-TR" sz="1800" dirty="0">
                        <a:effectLst/>
                        <a:latin typeface="Calibri"/>
                        <a:ea typeface="Calibri"/>
                        <a:cs typeface="Arial"/>
                      </a:endParaRPr>
                    </a:p>
                  </a:txBody>
                  <a:tcPr marL="0" marR="0" marT="0" marB="0"/>
                </a:tc>
                <a:tc hMerge="1">
                  <a:txBody>
                    <a:bodyPr/>
                    <a:lstStyle/>
                    <a:p>
                      <a:endParaRPr lang="tr-TR"/>
                    </a:p>
                  </a:txBody>
                  <a:tcPr/>
                </a:tc>
                <a:tc hMerge="1">
                  <a:txBody>
                    <a:bodyPr/>
                    <a:lstStyle/>
                    <a:p>
                      <a:endParaRPr lang="tr-TR"/>
                    </a:p>
                  </a:txBody>
                  <a:tcPr/>
                </a:tc>
              </a:tr>
              <a:tr h="1110487">
                <a:tc>
                  <a:txBody>
                    <a:bodyPr/>
                    <a:lstStyle/>
                    <a:p>
                      <a:pPr algn="ctr">
                        <a:lnSpc>
                          <a:spcPct val="150000"/>
                        </a:lnSpc>
                        <a:spcAft>
                          <a:spcPts val="0"/>
                        </a:spcAft>
                      </a:pPr>
                      <a:r>
                        <a:rPr lang="tr-TR" sz="2400" dirty="0">
                          <a:effectLst/>
                        </a:rPr>
                        <a:t>Tezkire Yazarları</a:t>
                      </a:r>
                      <a:endParaRPr lang="tr-TR" sz="1800" dirty="0">
                        <a:effectLst/>
                        <a:latin typeface="Calibri"/>
                        <a:ea typeface="Calibri"/>
                        <a:cs typeface="Arial"/>
                      </a:endParaRPr>
                    </a:p>
                  </a:txBody>
                  <a:tcPr marL="0" marR="0" marT="0" marB="0"/>
                </a:tc>
                <a:tc>
                  <a:txBody>
                    <a:bodyPr/>
                    <a:lstStyle/>
                    <a:p>
                      <a:pPr algn="ctr">
                        <a:lnSpc>
                          <a:spcPct val="150000"/>
                        </a:lnSpc>
                        <a:spcAft>
                          <a:spcPts val="0"/>
                        </a:spcAft>
                      </a:pPr>
                      <a:r>
                        <a:rPr lang="tr-TR" sz="2400">
                          <a:effectLst/>
                        </a:rPr>
                        <a:t>Tezkilerin Adı</a:t>
                      </a:r>
                      <a:endParaRPr lang="tr-TR" sz="1800">
                        <a:effectLst/>
                        <a:latin typeface="Calibri"/>
                        <a:ea typeface="Calibri"/>
                        <a:cs typeface="Arial"/>
                      </a:endParaRPr>
                    </a:p>
                  </a:txBody>
                  <a:tcPr marL="0" marR="0" marT="0" marB="0"/>
                </a:tc>
                <a:tc>
                  <a:txBody>
                    <a:bodyPr/>
                    <a:lstStyle/>
                    <a:p>
                      <a:pPr algn="ctr">
                        <a:lnSpc>
                          <a:spcPct val="150000"/>
                        </a:lnSpc>
                        <a:spcAft>
                          <a:spcPts val="0"/>
                        </a:spcAft>
                      </a:pPr>
                      <a:r>
                        <a:rPr lang="tr-TR" sz="2400">
                          <a:effectLst/>
                        </a:rPr>
                        <a:t>Yazıldıkları Tarih</a:t>
                      </a:r>
                      <a:endParaRPr lang="tr-TR" sz="1800">
                        <a:effectLst/>
                        <a:latin typeface="Calibri"/>
                        <a:ea typeface="Calibri"/>
                        <a:cs typeface="Arial"/>
                      </a:endParaRPr>
                    </a:p>
                  </a:txBody>
                  <a:tcPr marL="0" marR="0" marT="0" marB="0"/>
                </a:tc>
              </a:tr>
              <a:tr h="555244">
                <a:tc>
                  <a:txBody>
                    <a:bodyPr/>
                    <a:lstStyle/>
                    <a:p>
                      <a:pPr>
                        <a:lnSpc>
                          <a:spcPct val="150000"/>
                        </a:lnSpc>
                        <a:spcAft>
                          <a:spcPts val="0"/>
                        </a:spcAft>
                      </a:pPr>
                      <a:r>
                        <a:rPr lang="tr-TR" sz="2400">
                          <a:effectLst/>
                        </a:rPr>
                        <a:t>Nevaî (ö. 801 = 1501)</a:t>
                      </a:r>
                      <a:endParaRPr lang="tr-TR" sz="1800">
                        <a:effectLst/>
                        <a:latin typeface="Calibri"/>
                        <a:ea typeface="Calibri"/>
                        <a:cs typeface="Arial"/>
                      </a:endParaRPr>
                    </a:p>
                  </a:txBody>
                  <a:tcPr marL="0" marR="0" marT="0" marB="0"/>
                </a:tc>
                <a:tc>
                  <a:txBody>
                    <a:bodyPr/>
                    <a:lstStyle/>
                    <a:p>
                      <a:pPr>
                        <a:lnSpc>
                          <a:spcPct val="150000"/>
                        </a:lnSpc>
                        <a:spcAft>
                          <a:spcPts val="0"/>
                        </a:spcAft>
                      </a:pPr>
                      <a:r>
                        <a:rPr lang="tr-TR" sz="2400" dirty="0" err="1">
                          <a:effectLst/>
                        </a:rPr>
                        <a:t>Mecâlisü'n-Nefâis</a:t>
                      </a:r>
                      <a:endParaRPr lang="tr-TR" sz="1800" dirty="0">
                        <a:effectLst/>
                        <a:latin typeface="Calibri"/>
                        <a:ea typeface="Calibri"/>
                        <a:cs typeface="Arial"/>
                      </a:endParaRPr>
                    </a:p>
                  </a:txBody>
                  <a:tcPr marL="0" marR="0" marT="0" marB="0"/>
                </a:tc>
                <a:tc>
                  <a:txBody>
                    <a:bodyPr/>
                    <a:lstStyle/>
                    <a:p>
                      <a:pPr>
                        <a:lnSpc>
                          <a:spcPct val="150000"/>
                        </a:lnSpc>
                        <a:spcAft>
                          <a:spcPts val="0"/>
                        </a:spcAft>
                      </a:pPr>
                      <a:r>
                        <a:rPr lang="tr-TR" sz="2400">
                          <a:effectLst/>
                        </a:rPr>
                        <a:t>897= 1491/92</a:t>
                      </a:r>
                      <a:endParaRPr lang="tr-TR" sz="1800">
                        <a:effectLst/>
                        <a:latin typeface="Calibri"/>
                        <a:ea typeface="Calibri"/>
                        <a:cs typeface="Arial"/>
                      </a:endParaRPr>
                    </a:p>
                  </a:txBody>
                  <a:tcPr marL="0" marR="0" marT="0" marB="0"/>
                </a:tc>
              </a:tr>
              <a:tr h="555244">
                <a:tc>
                  <a:txBody>
                    <a:bodyPr/>
                    <a:lstStyle/>
                    <a:p>
                      <a:pPr>
                        <a:lnSpc>
                          <a:spcPct val="150000"/>
                        </a:lnSpc>
                        <a:spcAft>
                          <a:spcPts val="0"/>
                        </a:spcAft>
                      </a:pPr>
                      <a:r>
                        <a:rPr lang="tr-TR" sz="2400">
                          <a:effectLst/>
                        </a:rPr>
                        <a:t>Sehi (ö. 955 = 1548)</a:t>
                      </a:r>
                      <a:endParaRPr lang="tr-TR" sz="1800">
                        <a:effectLst/>
                        <a:latin typeface="Calibri"/>
                        <a:ea typeface="Calibri"/>
                        <a:cs typeface="Arial"/>
                      </a:endParaRPr>
                    </a:p>
                  </a:txBody>
                  <a:tcPr marL="0" marR="0" marT="0" marB="0"/>
                </a:tc>
                <a:tc>
                  <a:txBody>
                    <a:bodyPr/>
                    <a:lstStyle/>
                    <a:p>
                      <a:pPr>
                        <a:lnSpc>
                          <a:spcPct val="150000"/>
                        </a:lnSpc>
                        <a:spcAft>
                          <a:spcPts val="0"/>
                        </a:spcAft>
                      </a:pPr>
                      <a:r>
                        <a:rPr lang="tr-TR" sz="2400" dirty="0" err="1">
                          <a:effectLst/>
                        </a:rPr>
                        <a:t>Heşt</a:t>
                      </a:r>
                      <a:r>
                        <a:rPr lang="tr-TR" sz="2400" dirty="0">
                          <a:effectLst/>
                        </a:rPr>
                        <a:t> </a:t>
                      </a:r>
                      <a:r>
                        <a:rPr lang="tr-TR" sz="2400" dirty="0" err="1">
                          <a:effectLst/>
                        </a:rPr>
                        <a:t>Bihişt</a:t>
                      </a:r>
                      <a:endParaRPr lang="tr-TR" sz="1800" dirty="0">
                        <a:effectLst/>
                        <a:latin typeface="Calibri"/>
                        <a:ea typeface="Calibri"/>
                        <a:cs typeface="Arial"/>
                      </a:endParaRPr>
                    </a:p>
                  </a:txBody>
                  <a:tcPr marL="0" marR="0" marT="0" marB="0"/>
                </a:tc>
                <a:tc>
                  <a:txBody>
                    <a:bodyPr/>
                    <a:lstStyle/>
                    <a:p>
                      <a:pPr>
                        <a:lnSpc>
                          <a:spcPct val="150000"/>
                        </a:lnSpc>
                        <a:spcAft>
                          <a:spcPts val="0"/>
                        </a:spcAft>
                      </a:pPr>
                      <a:r>
                        <a:rPr lang="tr-TR" sz="2400">
                          <a:effectLst/>
                        </a:rPr>
                        <a:t>945 = 1538</a:t>
                      </a:r>
                      <a:endParaRPr lang="tr-TR" sz="1800">
                        <a:effectLst/>
                        <a:latin typeface="Calibri"/>
                        <a:ea typeface="Calibri"/>
                        <a:cs typeface="Arial"/>
                      </a:endParaRPr>
                    </a:p>
                  </a:txBody>
                  <a:tcPr marL="0" marR="0" marT="0" marB="0"/>
                </a:tc>
              </a:tr>
              <a:tr h="555244">
                <a:tc>
                  <a:txBody>
                    <a:bodyPr/>
                    <a:lstStyle/>
                    <a:p>
                      <a:pPr>
                        <a:lnSpc>
                          <a:spcPct val="150000"/>
                        </a:lnSpc>
                        <a:spcAft>
                          <a:spcPts val="0"/>
                        </a:spcAft>
                      </a:pPr>
                      <a:r>
                        <a:rPr lang="tr-TR" sz="2400">
                          <a:effectLst/>
                        </a:rPr>
                        <a:t>Latifi (ö. 990 = 1582)</a:t>
                      </a:r>
                      <a:endParaRPr lang="tr-TR" sz="1800">
                        <a:effectLst/>
                        <a:latin typeface="Calibri"/>
                        <a:ea typeface="Calibri"/>
                        <a:cs typeface="Arial"/>
                      </a:endParaRPr>
                    </a:p>
                  </a:txBody>
                  <a:tcPr marL="0" marR="0" marT="0" marB="0"/>
                </a:tc>
                <a:tc>
                  <a:txBody>
                    <a:bodyPr/>
                    <a:lstStyle/>
                    <a:p>
                      <a:pPr>
                        <a:lnSpc>
                          <a:spcPct val="150000"/>
                        </a:lnSpc>
                        <a:spcAft>
                          <a:spcPts val="0"/>
                        </a:spcAft>
                      </a:pPr>
                      <a:r>
                        <a:rPr lang="tr-TR" sz="2400">
                          <a:effectLst/>
                        </a:rPr>
                        <a:t>Latifi Tezkiresi</a:t>
                      </a:r>
                      <a:endParaRPr lang="tr-TR" sz="1800">
                        <a:effectLst/>
                        <a:latin typeface="Calibri"/>
                        <a:ea typeface="Calibri"/>
                        <a:cs typeface="Arial"/>
                      </a:endParaRPr>
                    </a:p>
                  </a:txBody>
                  <a:tcPr marL="0" marR="0" marT="0" marB="0"/>
                </a:tc>
                <a:tc>
                  <a:txBody>
                    <a:bodyPr/>
                    <a:lstStyle/>
                    <a:p>
                      <a:pPr>
                        <a:lnSpc>
                          <a:spcPct val="150000"/>
                        </a:lnSpc>
                        <a:spcAft>
                          <a:spcPts val="0"/>
                        </a:spcAft>
                      </a:pPr>
                      <a:r>
                        <a:rPr lang="tr-TR" sz="2400" dirty="0">
                          <a:effectLst/>
                        </a:rPr>
                        <a:t>953 = 1546</a:t>
                      </a:r>
                      <a:endParaRPr lang="tr-TR" sz="1800" dirty="0">
                        <a:effectLst/>
                        <a:latin typeface="Calibri"/>
                        <a:ea typeface="Calibri"/>
                        <a:cs typeface="Arial"/>
                      </a:endParaRPr>
                    </a:p>
                  </a:txBody>
                  <a:tcPr marL="0" marR="0" marT="0" marB="0"/>
                </a:tc>
              </a:tr>
              <a:tr h="555244">
                <a:tc>
                  <a:txBody>
                    <a:bodyPr/>
                    <a:lstStyle/>
                    <a:p>
                      <a:pPr>
                        <a:lnSpc>
                          <a:spcPct val="150000"/>
                        </a:lnSpc>
                        <a:spcAft>
                          <a:spcPts val="0"/>
                        </a:spcAft>
                      </a:pPr>
                      <a:r>
                        <a:rPr lang="tr-TR" sz="2400">
                          <a:effectLst/>
                        </a:rPr>
                        <a:t>Ahdî (ö. 1002 = 1593)</a:t>
                      </a:r>
                      <a:endParaRPr lang="tr-TR" sz="1800">
                        <a:effectLst/>
                        <a:latin typeface="Calibri"/>
                        <a:ea typeface="Calibri"/>
                        <a:cs typeface="Arial"/>
                      </a:endParaRPr>
                    </a:p>
                  </a:txBody>
                  <a:tcPr marL="0" marR="0" marT="0" marB="0"/>
                </a:tc>
                <a:tc>
                  <a:txBody>
                    <a:bodyPr/>
                    <a:lstStyle/>
                    <a:p>
                      <a:pPr>
                        <a:lnSpc>
                          <a:spcPct val="150000"/>
                        </a:lnSpc>
                        <a:spcAft>
                          <a:spcPts val="0"/>
                        </a:spcAft>
                      </a:pPr>
                      <a:r>
                        <a:rPr lang="tr-TR" sz="2400">
                          <a:effectLst/>
                        </a:rPr>
                        <a:t>Gülşen-i Şuara</a:t>
                      </a:r>
                      <a:endParaRPr lang="tr-TR" sz="1800">
                        <a:effectLst/>
                        <a:latin typeface="Calibri"/>
                        <a:ea typeface="Calibri"/>
                        <a:cs typeface="Arial"/>
                      </a:endParaRPr>
                    </a:p>
                  </a:txBody>
                  <a:tcPr marL="0" marR="0" marT="0" marB="0"/>
                </a:tc>
                <a:tc>
                  <a:txBody>
                    <a:bodyPr/>
                    <a:lstStyle/>
                    <a:p>
                      <a:pPr>
                        <a:lnSpc>
                          <a:spcPct val="150000"/>
                        </a:lnSpc>
                        <a:spcAft>
                          <a:spcPts val="0"/>
                        </a:spcAft>
                      </a:pPr>
                      <a:r>
                        <a:rPr lang="tr-TR" sz="2400" dirty="0">
                          <a:effectLst/>
                        </a:rPr>
                        <a:t>971 = 1563</a:t>
                      </a:r>
                      <a:endParaRPr lang="tr-TR" sz="1800" dirty="0">
                        <a:effectLst/>
                        <a:latin typeface="Calibri"/>
                        <a:ea typeface="Calibri"/>
                        <a:cs typeface="Arial"/>
                      </a:endParaRPr>
                    </a:p>
                  </a:txBody>
                  <a:tcPr marL="0" marR="0" marT="0" marB="0"/>
                </a:tc>
              </a:tr>
              <a:tr h="555244">
                <a:tc>
                  <a:txBody>
                    <a:bodyPr/>
                    <a:lstStyle/>
                    <a:p>
                      <a:pPr>
                        <a:lnSpc>
                          <a:spcPct val="150000"/>
                        </a:lnSpc>
                        <a:spcAft>
                          <a:spcPts val="0"/>
                        </a:spcAft>
                      </a:pPr>
                      <a:r>
                        <a:rPr lang="tr-TR" sz="2400">
                          <a:effectLst/>
                        </a:rPr>
                        <a:t>Âşık Çelebi (ö. 979 = 1571)</a:t>
                      </a:r>
                      <a:endParaRPr lang="tr-TR" sz="1800">
                        <a:effectLst/>
                        <a:latin typeface="Calibri"/>
                        <a:ea typeface="Calibri"/>
                        <a:cs typeface="Arial"/>
                      </a:endParaRPr>
                    </a:p>
                  </a:txBody>
                  <a:tcPr marL="0" marR="0" marT="0" marB="0"/>
                </a:tc>
                <a:tc>
                  <a:txBody>
                    <a:bodyPr/>
                    <a:lstStyle/>
                    <a:p>
                      <a:pPr>
                        <a:lnSpc>
                          <a:spcPct val="150000"/>
                        </a:lnSpc>
                        <a:spcAft>
                          <a:spcPts val="0"/>
                        </a:spcAft>
                      </a:pPr>
                      <a:r>
                        <a:rPr lang="tr-TR" sz="2400">
                          <a:effectLst/>
                        </a:rPr>
                        <a:t>Meşâirü'ş-Şuara</a:t>
                      </a:r>
                      <a:endParaRPr lang="tr-TR" sz="1800">
                        <a:effectLst/>
                        <a:latin typeface="Calibri"/>
                        <a:ea typeface="Calibri"/>
                        <a:cs typeface="Arial"/>
                      </a:endParaRPr>
                    </a:p>
                  </a:txBody>
                  <a:tcPr marL="0" marR="0" marT="0" marB="0"/>
                </a:tc>
                <a:tc>
                  <a:txBody>
                    <a:bodyPr/>
                    <a:lstStyle/>
                    <a:p>
                      <a:pPr>
                        <a:lnSpc>
                          <a:spcPct val="150000"/>
                        </a:lnSpc>
                        <a:spcAft>
                          <a:spcPts val="0"/>
                        </a:spcAft>
                      </a:pPr>
                      <a:r>
                        <a:rPr lang="tr-TR" sz="2400" dirty="0">
                          <a:effectLst/>
                        </a:rPr>
                        <a:t>974 = 1566</a:t>
                      </a:r>
                      <a:endParaRPr lang="tr-TR" sz="1800" dirty="0">
                        <a:effectLst/>
                        <a:latin typeface="Calibri"/>
                        <a:ea typeface="Calibri"/>
                        <a:cs typeface="Arial"/>
                      </a:endParaRPr>
                    </a:p>
                  </a:txBody>
                  <a:tcPr marL="0" marR="0" marT="0" marB="0"/>
                </a:tc>
              </a:tr>
              <a:tr h="1110487">
                <a:tc>
                  <a:txBody>
                    <a:bodyPr/>
                    <a:lstStyle/>
                    <a:p>
                      <a:pPr>
                        <a:lnSpc>
                          <a:spcPct val="150000"/>
                        </a:lnSpc>
                        <a:spcAft>
                          <a:spcPts val="0"/>
                        </a:spcAft>
                      </a:pPr>
                      <a:r>
                        <a:rPr lang="tr-TR" sz="2400">
                          <a:effectLst/>
                        </a:rPr>
                        <a:t>Hasan Çelebi (ö. 1012 = 1603)</a:t>
                      </a:r>
                      <a:endParaRPr lang="tr-TR" sz="1800">
                        <a:effectLst/>
                        <a:latin typeface="Calibri"/>
                        <a:ea typeface="Calibri"/>
                        <a:cs typeface="Arial"/>
                      </a:endParaRPr>
                    </a:p>
                  </a:txBody>
                  <a:tcPr marL="0" marR="0" marT="0" marB="0"/>
                </a:tc>
                <a:tc>
                  <a:txBody>
                    <a:bodyPr/>
                    <a:lstStyle/>
                    <a:p>
                      <a:pPr>
                        <a:lnSpc>
                          <a:spcPct val="150000"/>
                        </a:lnSpc>
                        <a:spcAft>
                          <a:spcPts val="0"/>
                        </a:spcAft>
                      </a:pPr>
                      <a:r>
                        <a:rPr lang="tr-TR" sz="2400">
                          <a:effectLst/>
                        </a:rPr>
                        <a:t>Kınalızade Tezkiresi</a:t>
                      </a:r>
                      <a:endParaRPr lang="tr-TR" sz="1800">
                        <a:effectLst/>
                        <a:latin typeface="Calibri"/>
                        <a:ea typeface="Calibri"/>
                        <a:cs typeface="Arial"/>
                      </a:endParaRPr>
                    </a:p>
                  </a:txBody>
                  <a:tcPr marL="0" marR="0" marT="0" marB="0"/>
                </a:tc>
                <a:tc>
                  <a:txBody>
                    <a:bodyPr/>
                    <a:lstStyle/>
                    <a:p>
                      <a:pPr>
                        <a:lnSpc>
                          <a:spcPct val="150000"/>
                        </a:lnSpc>
                        <a:spcAft>
                          <a:spcPts val="0"/>
                        </a:spcAft>
                      </a:pPr>
                      <a:r>
                        <a:rPr lang="tr-TR" sz="2400" dirty="0">
                          <a:effectLst/>
                        </a:rPr>
                        <a:t>994 = 1585</a:t>
                      </a:r>
                      <a:endParaRPr lang="tr-TR" sz="1800" dirty="0">
                        <a:effectLst/>
                        <a:latin typeface="Calibri"/>
                        <a:ea typeface="Calibri"/>
                        <a:cs typeface="Arial"/>
                      </a:endParaRPr>
                    </a:p>
                  </a:txBody>
                  <a:tcPr marL="0" marR="0" marT="0" marB="0"/>
                </a:tc>
              </a:tr>
              <a:tr h="555244">
                <a:tc>
                  <a:txBody>
                    <a:bodyPr/>
                    <a:lstStyle/>
                    <a:p>
                      <a:pPr>
                        <a:lnSpc>
                          <a:spcPct val="150000"/>
                        </a:lnSpc>
                        <a:spcAft>
                          <a:spcPts val="0"/>
                        </a:spcAft>
                      </a:pPr>
                      <a:r>
                        <a:rPr lang="tr-TR" sz="2400" dirty="0" err="1">
                          <a:effectLst/>
                        </a:rPr>
                        <a:t>Beyanî</a:t>
                      </a:r>
                      <a:r>
                        <a:rPr lang="tr-TR" sz="2400" dirty="0">
                          <a:effectLst/>
                        </a:rPr>
                        <a:t> (ö. 1006 = 1597)</a:t>
                      </a:r>
                      <a:endParaRPr lang="tr-TR" sz="1800" dirty="0">
                        <a:effectLst/>
                        <a:latin typeface="Calibri"/>
                        <a:ea typeface="Calibri"/>
                        <a:cs typeface="Arial"/>
                      </a:endParaRPr>
                    </a:p>
                  </a:txBody>
                  <a:tcPr marL="0" marR="0" marT="0" marB="0"/>
                </a:tc>
                <a:tc>
                  <a:txBody>
                    <a:bodyPr/>
                    <a:lstStyle/>
                    <a:p>
                      <a:pPr>
                        <a:lnSpc>
                          <a:spcPct val="150000"/>
                        </a:lnSpc>
                        <a:spcAft>
                          <a:spcPts val="0"/>
                        </a:spcAft>
                      </a:pPr>
                      <a:r>
                        <a:rPr lang="tr-TR" sz="2400">
                          <a:effectLst/>
                        </a:rPr>
                        <a:t>Beyanî  Tezkiresi</a:t>
                      </a:r>
                      <a:endParaRPr lang="tr-TR" sz="1800">
                        <a:effectLst/>
                        <a:latin typeface="Calibri"/>
                        <a:ea typeface="Calibri"/>
                        <a:cs typeface="Arial"/>
                      </a:endParaRPr>
                    </a:p>
                  </a:txBody>
                  <a:tcPr marL="0" marR="0" marT="0" marB="0"/>
                </a:tc>
                <a:tc>
                  <a:txBody>
                    <a:bodyPr/>
                    <a:lstStyle/>
                    <a:p>
                      <a:pPr>
                        <a:lnSpc>
                          <a:spcPct val="150000"/>
                        </a:lnSpc>
                        <a:spcAft>
                          <a:spcPts val="0"/>
                        </a:spcAft>
                      </a:pPr>
                      <a:r>
                        <a:rPr lang="tr-TR" sz="2400" dirty="0">
                          <a:effectLst/>
                        </a:rPr>
                        <a:t>XVI. yüzyıl</a:t>
                      </a:r>
                      <a:endParaRPr lang="tr-TR" sz="1800" dirty="0">
                        <a:effectLst/>
                        <a:latin typeface="Calibri"/>
                        <a:ea typeface="Calibri"/>
                        <a:cs typeface="Arial"/>
                      </a:endParaRPr>
                    </a:p>
                  </a:txBody>
                  <a:tcPr marL="0" marR="0" marT="0" marB="0"/>
                </a:tc>
              </a:tr>
            </a:tbl>
          </a:graphicData>
        </a:graphic>
      </p:graphicFrame>
    </p:spTree>
    <p:extLst>
      <p:ext uri="{BB962C8B-B14F-4D97-AF65-F5344CB8AC3E}">
        <p14:creationId xmlns:p14="http://schemas.microsoft.com/office/powerpoint/2010/main" val="37161827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val="3391433423"/>
              </p:ext>
            </p:extLst>
          </p:nvPr>
        </p:nvGraphicFramePr>
        <p:xfrm>
          <a:off x="539553" y="620687"/>
          <a:ext cx="8208910" cy="5885812"/>
        </p:xfrm>
        <a:graphic>
          <a:graphicData uri="http://schemas.openxmlformats.org/drawingml/2006/table">
            <a:tbl>
              <a:tblPr firstRow="1" firstCol="1" bandRow="1">
                <a:tableStyleId>{5C22544A-7EE6-4342-B048-85BDC9FD1C3A}</a:tableStyleId>
              </a:tblPr>
              <a:tblGrid>
                <a:gridCol w="3550986"/>
                <a:gridCol w="2439656"/>
                <a:gridCol w="2218268"/>
              </a:tblGrid>
              <a:tr h="684076">
                <a:tc gridSpan="3">
                  <a:txBody>
                    <a:bodyPr/>
                    <a:lstStyle/>
                    <a:p>
                      <a:pPr algn="ctr">
                        <a:lnSpc>
                          <a:spcPct val="150000"/>
                        </a:lnSpc>
                        <a:spcAft>
                          <a:spcPts val="0"/>
                        </a:spcAft>
                      </a:pPr>
                      <a:r>
                        <a:rPr lang="tr-TR" sz="2400" dirty="0">
                          <a:effectLst/>
                        </a:rPr>
                        <a:t> </a:t>
                      </a:r>
                      <a:r>
                        <a:rPr lang="tr-TR" sz="2400" dirty="0" smtClean="0">
                          <a:effectLst/>
                        </a:rPr>
                        <a:t>17</a:t>
                      </a:r>
                      <a:r>
                        <a:rPr lang="tr-TR" sz="2400" dirty="0">
                          <a:effectLst/>
                        </a:rPr>
                        <a:t>. Yüzyılda Tezkire</a:t>
                      </a:r>
                      <a:endParaRPr lang="tr-TR" sz="1800" dirty="0">
                        <a:effectLst/>
                        <a:latin typeface="Calibri"/>
                        <a:ea typeface="Calibri"/>
                        <a:cs typeface="Arial"/>
                      </a:endParaRPr>
                    </a:p>
                  </a:txBody>
                  <a:tcPr marL="0" marR="0" marT="0" marB="0"/>
                </a:tc>
                <a:tc hMerge="1">
                  <a:txBody>
                    <a:bodyPr/>
                    <a:lstStyle/>
                    <a:p>
                      <a:endParaRPr lang="tr-TR"/>
                    </a:p>
                  </a:txBody>
                  <a:tcPr/>
                </a:tc>
                <a:tc hMerge="1">
                  <a:txBody>
                    <a:bodyPr/>
                    <a:lstStyle/>
                    <a:p>
                      <a:endParaRPr lang="tr-TR"/>
                    </a:p>
                  </a:txBody>
                  <a:tcPr/>
                </a:tc>
              </a:tr>
              <a:tr h="684076">
                <a:tc>
                  <a:txBody>
                    <a:bodyPr/>
                    <a:lstStyle/>
                    <a:p>
                      <a:pPr>
                        <a:lnSpc>
                          <a:spcPct val="150000"/>
                        </a:lnSpc>
                        <a:spcAft>
                          <a:spcPts val="0"/>
                        </a:spcAft>
                      </a:pPr>
                      <a:r>
                        <a:rPr lang="tr-TR" sz="2400" dirty="0" err="1">
                          <a:effectLst/>
                        </a:rPr>
                        <a:t>Sâdıkî</a:t>
                      </a:r>
                      <a:r>
                        <a:rPr lang="tr-TR" sz="2400" dirty="0">
                          <a:effectLst/>
                        </a:rPr>
                        <a:t> (ö. ?)</a:t>
                      </a:r>
                      <a:endParaRPr lang="tr-TR" sz="1800" dirty="0">
                        <a:effectLst/>
                        <a:latin typeface="Calibri"/>
                        <a:ea typeface="Calibri"/>
                        <a:cs typeface="Arial"/>
                      </a:endParaRPr>
                    </a:p>
                  </a:txBody>
                  <a:tcPr marL="0" marR="0" marT="0" marB="0"/>
                </a:tc>
                <a:tc>
                  <a:txBody>
                    <a:bodyPr/>
                    <a:lstStyle/>
                    <a:p>
                      <a:pPr>
                        <a:lnSpc>
                          <a:spcPct val="150000"/>
                        </a:lnSpc>
                        <a:spcAft>
                          <a:spcPts val="0"/>
                        </a:spcAft>
                      </a:pPr>
                      <a:r>
                        <a:rPr lang="tr-TR" sz="2400">
                          <a:effectLst/>
                        </a:rPr>
                        <a:t>Mecmau'l-Havâs</a:t>
                      </a:r>
                      <a:endParaRPr lang="tr-TR" sz="1800">
                        <a:effectLst/>
                        <a:latin typeface="Calibri"/>
                        <a:ea typeface="Calibri"/>
                        <a:cs typeface="Arial"/>
                      </a:endParaRPr>
                    </a:p>
                  </a:txBody>
                  <a:tcPr marL="0" marR="0" marT="0" marB="0"/>
                </a:tc>
                <a:tc>
                  <a:txBody>
                    <a:bodyPr/>
                    <a:lstStyle/>
                    <a:p>
                      <a:pPr>
                        <a:lnSpc>
                          <a:spcPct val="150000"/>
                        </a:lnSpc>
                        <a:spcAft>
                          <a:spcPts val="0"/>
                        </a:spcAft>
                      </a:pPr>
                      <a:r>
                        <a:rPr lang="tr-TR" sz="2400">
                          <a:effectLst/>
                        </a:rPr>
                        <a:t>1016=1607</a:t>
                      </a:r>
                      <a:endParaRPr lang="tr-TR" sz="1800">
                        <a:effectLst/>
                        <a:latin typeface="Calibri"/>
                        <a:ea typeface="Calibri"/>
                        <a:cs typeface="Arial"/>
                      </a:endParaRPr>
                    </a:p>
                  </a:txBody>
                  <a:tcPr marL="0" marR="0" marT="0" marB="0"/>
                </a:tc>
              </a:tr>
              <a:tr h="684076">
                <a:tc>
                  <a:txBody>
                    <a:bodyPr/>
                    <a:lstStyle/>
                    <a:p>
                      <a:pPr>
                        <a:lnSpc>
                          <a:spcPct val="150000"/>
                        </a:lnSpc>
                        <a:spcAft>
                          <a:spcPts val="0"/>
                        </a:spcAft>
                      </a:pPr>
                      <a:r>
                        <a:rPr lang="tr-TR" sz="2400" dirty="0">
                          <a:effectLst/>
                        </a:rPr>
                        <a:t>Riyazî (ö. 1054 = 1644)</a:t>
                      </a:r>
                      <a:endParaRPr lang="tr-TR" sz="1800" dirty="0">
                        <a:effectLst/>
                        <a:latin typeface="Calibri"/>
                        <a:ea typeface="Calibri"/>
                        <a:cs typeface="Arial"/>
                      </a:endParaRPr>
                    </a:p>
                  </a:txBody>
                  <a:tcPr marL="0" marR="0" marT="0" marB="0"/>
                </a:tc>
                <a:tc>
                  <a:txBody>
                    <a:bodyPr/>
                    <a:lstStyle/>
                    <a:p>
                      <a:pPr>
                        <a:lnSpc>
                          <a:spcPct val="150000"/>
                        </a:lnSpc>
                        <a:spcAft>
                          <a:spcPts val="0"/>
                        </a:spcAft>
                      </a:pPr>
                      <a:r>
                        <a:rPr lang="tr-TR" sz="2400">
                          <a:effectLst/>
                        </a:rPr>
                        <a:t>Riyazü'ş-Şuara</a:t>
                      </a:r>
                      <a:endParaRPr lang="tr-TR" sz="1800">
                        <a:effectLst/>
                        <a:latin typeface="Calibri"/>
                        <a:ea typeface="Calibri"/>
                        <a:cs typeface="Arial"/>
                      </a:endParaRPr>
                    </a:p>
                  </a:txBody>
                  <a:tcPr marL="0" marR="0" marT="0" marB="0"/>
                </a:tc>
                <a:tc>
                  <a:txBody>
                    <a:bodyPr/>
                    <a:lstStyle/>
                    <a:p>
                      <a:pPr>
                        <a:lnSpc>
                          <a:spcPct val="150000"/>
                        </a:lnSpc>
                        <a:spcAft>
                          <a:spcPts val="0"/>
                        </a:spcAft>
                      </a:pPr>
                      <a:r>
                        <a:rPr lang="tr-TR" sz="2400">
                          <a:effectLst/>
                        </a:rPr>
                        <a:t>1018 = 1609</a:t>
                      </a:r>
                      <a:endParaRPr lang="tr-TR" sz="1800">
                        <a:effectLst/>
                        <a:latin typeface="Calibri"/>
                        <a:ea typeface="Calibri"/>
                        <a:cs typeface="Arial"/>
                      </a:endParaRPr>
                    </a:p>
                  </a:txBody>
                  <a:tcPr marL="0" marR="0" marT="0" marB="0"/>
                </a:tc>
              </a:tr>
              <a:tr h="684076">
                <a:tc>
                  <a:txBody>
                    <a:bodyPr/>
                    <a:lstStyle/>
                    <a:p>
                      <a:pPr>
                        <a:lnSpc>
                          <a:spcPct val="150000"/>
                        </a:lnSpc>
                        <a:spcAft>
                          <a:spcPts val="0"/>
                        </a:spcAft>
                      </a:pPr>
                      <a:r>
                        <a:rPr lang="tr-TR" sz="2400" dirty="0" err="1">
                          <a:effectLst/>
                        </a:rPr>
                        <a:t>Kafzade</a:t>
                      </a:r>
                      <a:r>
                        <a:rPr lang="tr-TR" sz="2400" dirty="0">
                          <a:effectLst/>
                        </a:rPr>
                        <a:t> (ö. 1031 = 1621)</a:t>
                      </a:r>
                      <a:endParaRPr lang="tr-TR" sz="1800" dirty="0">
                        <a:effectLst/>
                        <a:latin typeface="Calibri"/>
                        <a:ea typeface="Calibri"/>
                        <a:cs typeface="Arial"/>
                      </a:endParaRPr>
                    </a:p>
                  </a:txBody>
                  <a:tcPr marL="0" marR="0" marT="0" marB="0"/>
                </a:tc>
                <a:tc>
                  <a:txBody>
                    <a:bodyPr/>
                    <a:lstStyle/>
                    <a:p>
                      <a:pPr>
                        <a:lnSpc>
                          <a:spcPct val="150000"/>
                        </a:lnSpc>
                        <a:spcAft>
                          <a:spcPts val="0"/>
                        </a:spcAft>
                      </a:pPr>
                      <a:r>
                        <a:rPr lang="tr-TR" sz="2400" dirty="0" err="1">
                          <a:effectLst/>
                        </a:rPr>
                        <a:t>Zübdetü'l-Eş'ar</a:t>
                      </a:r>
                      <a:endParaRPr lang="tr-TR" sz="1800" dirty="0">
                        <a:effectLst/>
                        <a:latin typeface="Calibri"/>
                        <a:ea typeface="Calibri"/>
                        <a:cs typeface="Arial"/>
                      </a:endParaRPr>
                    </a:p>
                  </a:txBody>
                  <a:tcPr marL="0" marR="0" marT="0" marB="0"/>
                </a:tc>
                <a:tc>
                  <a:txBody>
                    <a:bodyPr/>
                    <a:lstStyle/>
                    <a:p>
                      <a:pPr>
                        <a:lnSpc>
                          <a:spcPct val="150000"/>
                        </a:lnSpc>
                        <a:spcAft>
                          <a:spcPts val="0"/>
                        </a:spcAft>
                      </a:pPr>
                      <a:r>
                        <a:rPr lang="tr-TR" sz="2400">
                          <a:effectLst/>
                        </a:rPr>
                        <a:t>1030 = 1620</a:t>
                      </a:r>
                      <a:endParaRPr lang="tr-TR" sz="1800">
                        <a:effectLst/>
                        <a:latin typeface="Calibri"/>
                        <a:ea typeface="Calibri"/>
                        <a:cs typeface="Arial"/>
                      </a:endParaRPr>
                    </a:p>
                  </a:txBody>
                  <a:tcPr marL="0" marR="0" marT="0" marB="0"/>
                </a:tc>
              </a:tr>
              <a:tr h="684076">
                <a:tc>
                  <a:txBody>
                    <a:bodyPr/>
                    <a:lstStyle/>
                    <a:p>
                      <a:pPr>
                        <a:lnSpc>
                          <a:spcPct val="150000"/>
                        </a:lnSpc>
                        <a:spcAft>
                          <a:spcPts val="0"/>
                        </a:spcAft>
                      </a:pPr>
                      <a:r>
                        <a:rPr lang="tr-TR" sz="2400">
                          <a:effectLst/>
                        </a:rPr>
                        <a:t>Rıza (ö. 1082 = 1671)</a:t>
                      </a:r>
                      <a:endParaRPr lang="tr-TR" sz="1800">
                        <a:effectLst/>
                        <a:latin typeface="Calibri"/>
                        <a:ea typeface="Calibri"/>
                        <a:cs typeface="Arial"/>
                      </a:endParaRPr>
                    </a:p>
                  </a:txBody>
                  <a:tcPr marL="0" marR="0" marT="0" marB="0"/>
                </a:tc>
                <a:tc>
                  <a:txBody>
                    <a:bodyPr/>
                    <a:lstStyle/>
                    <a:p>
                      <a:pPr>
                        <a:lnSpc>
                          <a:spcPct val="150000"/>
                        </a:lnSpc>
                        <a:spcAft>
                          <a:spcPts val="0"/>
                        </a:spcAft>
                      </a:pPr>
                      <a:r>
                        <a:rPr lang="tr-TR" sz="2400" dirty="0">
                          <a:effectLst/>
                        </a:rPr>
                        <a:t>Rıza Tezkiresi</a:t>
                      </a:r>
                      <a:endParaRPr lang="tr-TR" sz="1800" dirty="0">
                        <a:effectLst/>
                        <a:latin typeface="Calibri"/>
                        <a:ea typeface="Calibri"/>
                        <a:cs typeface="Arial"/>
                      </a:endParaRPr>
                    </a:p>
                  </a:txBody>
                  <a:tcPr marL="0" marR="0" marT="0" marB="0"/>
                </a:tc>
                <a:tc>
                  <a:txBody>
                    <a:bodyPr/>
                    <a:lstStyle/>
                    <a:p>
                      <a:pPr>
                        <a:lnSpc>
                          <a:spcPct val="150000"/>
                        </a:lnSpc>
                        <a:spcAft>
                          <a:spcPts val="0"/>
                        </a:spcAft>
                      </a:pPr>
                      <a:r>
                        <a:rPr lang="tr-TR" sz="2400">
                          <a:effectLst/>
                        </a:rPr>
                        <a:t>1050 = 1640</a:t>
                      </a:r>
                      <a:endParaRPr lang="tr-TR" sz="1800">
                        <a:effectLst/>
                        <a:latin typeface="Calibri"/>
                        <a:ea typeface="Calibri"/>
                        <a:cs typeface="Arial"/>
                      </a:endParaRPr>
                    </a:p>
                  </a:txBody>
                  <a:tcPr marL="0" marR="0" marT="0" marB="0"/>
                </a:tc>
              </a:tr>
              <a:tr h="684076">
                <a:tc>
                  <a:txBody>
                    <a:bodyPr/>
                    <a:lstStyle/>
                    <a:p>
                      <a:pPr>
                        <a:lnSpc>
                          <a:spcPct val="150000"/>
                        </a:lnSpc>
                        <a:spcAft>
                          <a:spcPts val="0"/>
                        </a:spcAft>
                      </a:pPr>
                      <a:r>
                        <a:rPr lang="tr-TR" sz="2400">
                          <a:effectLst/>
                        </a:rPr>
                        <a:t>Yümnî (ö. 1073 = 1662)</a:t>
                      </a:r>
                      <a:endParaRPr lang="tr-TR" sz="1800">
                        <a:effectLst/>
                        <a:latin typeface="Calibri"/>
                        <a:ea typeface="Calibri"/>
                        <a:cs typeface="Arial"/>
                      </a:endParaRPr>
                    </a:p>
                  </a:txBody>
                  <a:tcPr marL="0" marR="0" marT="0" marB="0"/>
                </a:tc>
                <a:tc>
                  <a:txBody>
                    <a:bodyPr/>
                    <a:lstStyle/>
                    <a:p>
                      <a:pPr>
                        <a:lnSpc>
                          <a:spcPct val="150000"/>
                        </a:lnSpc>
                        <a:spcAft>
                          <a:spcPts val="0"/>
                        </a:spcAft>
                      </a:pPr>
                      <a:r>
                        <a:rPr lang="tr-TR" sz="2400" dirty="0" err="1">
                          <a:effectLst/>
                        </a:rPr>
                        <a:t>Yümnî</a:t>
                      </a:r>
                      <a:r>
                        <a:rPr lang="tr-TR" sz="2400" dirty="0">
                          <a:effectLst/>
                        </a:rPr>
                        <a:t> Tezkiresi</a:t>
                      </a:r>
                      <a:endParaRPr lang="tr-TR" sz="1800" dirty="0">
                        <a:effectLst/>
                        <a:latin typeface="Calibri"/>
                        <a:ea typeface="Calibri"/>
                        <a:cs typeface="Arial"/>
                      </a:endParaRPr>
                    </a:p>
                  </a:txBody>
                  <a:tcPr marL="0" marR="0" marT="0" marB="0"/>
                </a:tc>
                <a:tc>
                  <a:txBody>
                    <a:bodyPr/>
                    <a:lstStyle/>
                    <a:p>
                      <a:pPr>
                        <a:lnSpc>
                          <a:spcPct val="150000"/>
                        </a:lnSpc>
                        <a:spcAft>
                          <a:spcPts val="0"/>
                        </a:spcAft>
                      </a:pPr>
                      <a:r>
                        <a:rPr lang="tr-TR" sz="2400">
                          <a:effectLst/>
                        </a:rPr>
                        <a:t>XVII. yüzyıl</a:t>
                      </a:r>
                      <a:endParaRPr lang="tr-TR" sz="1800">
                        <a:effectLst/>
                        <a:latin typeface="Calibri"/>
                        <a:ea typeface="Calibri"/>
                        <a:cs typeface="Arial"/>
                      </a:endParaRPr>
                    </a:p>
                  </a:txBody>
                  <a:tcPr marL="0" marR="0" marT="0" marB="0"/>
                </a:tc>
              </a:tr>
              <a:tr h="684076">
                <a:tc>
                  <a:txBody>
                    <a:bodyPr/>
                    <a:lstStyle/>
                    <a:p>
                      <a:pPr>
                        <a:lnSpc>
                          <a:spcPct val="150000"/>
                        </a:lnSpc>
                        <a:spcAft>
                          <a:spcPts val="0"/>
                        </a:spcAft>
                      </a:pPr>
                      <a:r>
                        <a:rPr lang="tr-TR" sz="2400">
                          <a:effectLst/>
                        </a:rPr>
                        <a:t>Asım (ö. 1086 = 1675)</a:t>
                      </a:r>
                      <a:endParaRPr lang="tr-TR" sz="1800">
                        <a:effectLst/>
                        <a:latin typeface="Calibri"/>
                        <a:ea typeface="Calibri"/>
                        <a:cs typeface="Arial"/>
                      </a:endParaRPr>
                    </a:p>
                  </a:txBody>
                  <a:tcPr marL="0" marR="0" marT="0" marB="0"/>
                </a:tc>
                <a:tc>
                  <a:txBody>
                    <a:bodyPr/>
                    <a:lstStyle/>
                    <a:p>
                      <a:pPr>
                        <a:lnSpc>
                          <a:spcPct val="150000"/>
                        </a:lnSpc>
                        <a:spcAft>
                          <a:spcPts val="0"/>
                        </a:spcAft>
                      </a:pPr>
                      <a:r>
                        <a:rPr lang="tr-TR" sz="2400" dirty="0" err="1">
                          <a:effectLst/>
                        </a:rPr>
                        <a:t>Zeyl</a:t>
                      </a:r>
                      <a:r>
                        <a:rPr lang="tr-TR" sz="2400" dirty="0">
                          <a:effectLst/>
                        </a:rPr>
                        <a:t>-i </a:t>
                      </a:r>
                      <a:r>
                        <a:rPr lang="tr-TR" sz="2400" dirty="0" err="1">
                          <a:effectLst/>
                        </a:rPr>
                        <a:t>Zübdetü'l-Eş'ar</a:t>
                      </a:r>
                      <a:endParaRPr lang="tr-TR" sz="1800" dirty="0">
                        <a:effectLst/>
                        <a:latin typeface="Calibri"/>
                        <a:ea typeface="Calibri"/>
                        <a:cs typeface="Arial"/>
                      </a:endParaRPr>
                    </a:p>
                  </a:txBody>
                  <a:tcPr marL="0" marR="0" marT="0" marB="0"/>
                </a:tc>
                <a:tc>
                  <a:txBody>
                    <a:bodyPr/>
                    <a:lstStyle/>
                    <a:p>
                      <a:pPr>
                        <a:lnSpc>
                          <a:spcPct val="150000"/>
                        </a:lnSpc>
                        <a:spcAft>
                          <a:spcPts val="0"/>
                        </a:spcAft>
                      </a:pPr>
                      <a:r>
                        <a:rPr lang="tr-TR" sz="2400">
                          <a:effectLst/>
                        </a:rPr>
                        <a:t>XVII. yüzyıl</a:t>
                      </a:r>
                      <a:endParaRPr lang="tr-TR" sz="1800">
                        <a:effectLst/>
                        <a:latin typeface="Calibri"/>
                        <a:ea typeface="Calibri"/>
                        <a:cs typeface="Arial"/>
                      </a:endParaRPr>
                    </a:p>
                  </a:txBody>
                  <a:tcPr marL="0" marR="0" marT="0" marB="0"/>
                </a:tc>
              </a:tr>
              <a:tr h="684076">
                <a:tc>
                  <a:txBody>
                    <a:bodyPr/>
                    <a:lstStyle/>
                    <a:p>
                      <a:pPr>
                        <a:lnSpc>
                          <a:spcPct val="150000"/>
                        </a:lnSpc>
                        <a:spcAft>
                          <a:spcPts val="0"/>
                        </a:spcAft>
                      </a:pPr>
                      <a:r>
                        <a:rPr lang="tr-TR" sz="2400">
                          <a:effectLst/>
                        </a:rPr>
                        <a:t>Güftî (ö. 1088 = 1677)</a:t>
                      </a:r>
                      <a:endParaRPr lang="tr-TR" sz="1800">
                        <a:effectLst/>
                        <a:latin typeface="Calibri"/>
                        <a:ea typeface="Calibri"/>
                        <a:cs typeface="Arial"/>
                      </a:endParaRPr>
                    </a:p>
                  </a:txBody>
                  <a:tcPr marL="0" marR="0" marT="0" marB="0"/>
                </a:tc>
                <a:tc>
                  <a:txBody>
                    <a:bodyPr/>
                    <a:lstStyle/>
                    <a:p>
                      <a:pPr>
                        <a:lnSpc>
                          <a:spcPct val="150000"/>
                        </a:lnSpc>
                        <a:spcAft>
                          <a:spcPts val="0"/>
                        </a:spcAft>
                      </a:pPr>
                      <a:r>
                        <a:rPr lang="tr-TR" sz="2400">
                          <a:effectLst/>
                        </a:rPr>
                        <a:t>Teşrîfatü'ş-Şuara</a:t>
                      </a:r>
                      <a:endParaRPr lang="tr-TR" sz="1800">
                        <a:effectLst/>
                        <a:latin typeface="Calibri"/>
                        <a:ea typeface="Calibri"/>
                        <a:cs typeface="Arial"/>
                      </a:endParaRPr>
                    </a:p>
                  </a:txBody>
                  <a:tcPr marL="0" marR="0" marT="0" marB="0"/>
                </a:tc>
                <a:tc>
                  <a:txBody>
                    <a:bodyPr/>
                    <a:lstStyle/>
                    <a:p>
                      <a:pPr>
                        <a:lnSpc>
                          <a:spcPct val="150000"/>
                        </a:lnSpc>
                        <a:spcAft>
                          <a:spcPts val="0"/>
                        </a:spcAft>
                      </a:pPr>
                      <a:r>
                        <a:rPr lang="tr-TR" sz="2400" dirty="0">
                          <a:effectLst/>
                        </a:rPr>
                        <a:t>XVII. yüzyıl</a:t>
                      </a:r>
                      <a:endParaRPr lang="tr-TR" sz="1800" dirty="0">
                        <a:effectLst/>
                        <a:latin typeface="Calibri"/>
                        <a:ea typeface="Calibri"/>
                        <a:cs typeface="Arial"/>
                      </a:endParaRPr>
                    </a:p>
                  </a:txBody>
                  <a:tcPr marL="0" marR="0" marT="0" marB="0"/>
                </a:tc>
              </a:tr>
            </a:tbl>
          </a:graphicData>
        </a:graphic>
      </p:graphicFrame>
    </p:spTree>
    <p:extLst>
      <p:ext uri="{BB962C8B-B14F-4D97-AF65-F5344CB8AC3E}">
        <p14:creationId xmlns:p14="http://schemas.microsoft.com/office/powerpoint/2010/main" val="22361411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060116265"/>
              </p:ext>
            </p:extLst>
          </p:nvPr>
        </p:nvGraphicFramePr>
        <p:xfrm>
          <a:off x="395536" y="692696"/>
          <a:ext cx="8280921" cy="5760640"/>
        </p:xfrm>
        <a:graphic>
          <a:graphicData uri="http://schemas.openxmlformats.org/drawingml/2006/table">
            <a:tbl>
              <a:tblPr firstRow="1" firstCol="1" bandRow="1">
                <a:tableStyleId>{5C22544A-7EE6-4342-B048-85BDC9FD1C3A}</a:tableStyleId>
              </a:tblPr>
              <a:tblGrid>
                <a:gridCol w="3582136"/>
                <a:gridCol w="2882902"/>
                <a:gridCol w="1815883"/>
              </a:tblGrid>
              <a:tr h="720080">
                <a:tc gridSpan="3">
                  <a:txBody>
                    <a:bodyPr/>
                    <a:lstStyle/>
                    <a:p>
                      <a:pPr algn="ctr">
                        <a:lnSpc>
                          <a:spcPct val="150000"/>
                        </a:lnSpc>
                        <a:spcAft>
                          <a:spcPts val="0"/>
                        </a:spcAft>
                      </a:pPr>
                      <a:r>
                        <a:rPr lang="tr-TR" sz="2400" dirty="0">
                          <a:effectLst/>
                        </a:rPr>
                        <a:t>18. Yüzyılda Tezkire</a:t>
                      </a:r>
                      <a:endParaRPr lang="tr-TR" sz="1800" dirty="0">
                        <a:effectLst/>
                        <a:latin typeface="Calibri"/>
                        <a:ea typeface="Calibri"/>
                        <a:cs typeface="Arial"/>
                      </a:endParaRPr>
                    </a:p>
                  </a:txBody>
                  <a:tcPr marL="0" marR="0" marT="0" marB="0"/>
                </a:tc>
                <a:tc hMerge="1">
                  <a:txBody>
                    <a:bodyPr/>
                    <a:lstStyle/>
                    <a:p>
                      <a:endParaRPr lang="tr-TR"/>
                    </a:p>
                  </a:txBody>
                  <a:tcPr/>
                </a:tc>
                <a:tc hMerge="1">
                  <a:txBody>
                    <a:bodyPr/>
                    <a:lstStyle/>
                    <a:p>
                      <a:endParaRPr lang="tr-TR"/>
                    </a:p>
                  </a:txBody>
                  <a:tcPr/>
                </a:tc>
              </a:tr>
              <a:tr h="720080">
                <a:tc>
                  <a:txBody>
                    <a:bodyPr/>
                    <a:lstStyle/>
                    <a:p>
                      <a:pPr>
                        <a:lnSpc>
                          <a:spcPct val="150000"/>
                        </a:lnSpc>
                        <a:spcAft>
                          <a:spcPts val="0"/>
                        </a:spcAft>
                      </a:pPr>
                      <a:r>
                        <a:rPr lang="tr-TR" sz="2400" dirty="0" err="1">
                          <a:effectLst/>
                        </a:rPr>
                        <a:t>Mücîb</a:t>
                      </a:r>
                      <a:r>
                        <a:rPr lang="tr-TR" sz="2400" dirty="0">
                          <a:effectLst/>
                        </a:rPr>
                        <a:t> (ö. ?)</a:t>
                      </a:r>
                      <a:endParaRPr lang="tr-TR" sz="1800" dirty="0">
                        <a:effectLst/>
                        <a:latin typeface="Calibri"/>
                        <a:ea typeface="Calibri"/>
                        <a:cs typeface="Arial"/>
                      </a:endParaRPr>
                    </a:p>
                  </a:txBody>
                  <a:tcPr marL="0" marR="0" marT="0" marB="0"/>
                </a:tc>
                <a:tc>
                  <a:txBody>
                    <a:bodyPr/>
                    <a:lstStyle/>
                    <a:p>
                      <a:pPr>
                        <a:lnSpc>
                          <a:spcPct val="150000"/>
                        </a:lnSpc>
                        <a:spcAft>
                          <a:spcPts val="0"/>
                        </a:spcAft>
                      </a:pPr>
                      <a:r>
                        <a:rPr lang="tr-TR" sz="2400">
                          <a:effectLst/>
                        </a:rPr>
                        <a:t>Mücîb Tezkiresi</a:t>
                      </a:r>
                      <a:endParaRPr lang="tr-TR" sz="1800">
                        <a:effectLst/>
                        <a:latin typeface="Calibri"/>
                        <a:ea typeface="Calibri"/>
                        <a:cs typeface="Arial"/>
                      </a:endParaRPr>
                    </a:p>
                  </a:txBody>
                  <a:tcPr marL="0" marR="0" marT="0" marB="0"/>
                </a:tc>
                <a:tc>
                  <a:txBody>
                    <a:bodyPr/>
                    <a:lstStyle/>
                    <a:p>
                      <a:pPr>
                        <a:lnSpc>
                          <a:spcPct val="150000"/>
                        </a:lnSpc>
                        <a:spcAft>
                          <a:spcPts val="0"/>
                        </a:spcAft>
                      </a:pPr>
                      <a:r>
                        <a:rPr lang="tr-TR" sz="2400">
                          <a:effectLst/>
                        </a:rPr>
                        <a:t>1122 = 1710</a:t>
                      </a:r>
                      <a:endParaRPr lang="tr-TR" sz="1800">
                        <a:effectLst/>
                        <a:latin typeface="Calibri"/>
                        <a:ea typeface="Calibri"/>
                        <a:cs typeface="Arial"/>
                      </a:endParaRPr>
                    </a:p>
                  </a:txBody>
                  <a:tcPr marL="0" marR="0" marT="0" marB="0"/>
                </a:tc>
              </a:tr>
              <a:tr h="720080">
                <a:tc>
                  <a:txBody>
                    <a:bodyPr/>
                    <a:lstStyle/>
                    <a:p>
                      <a:pPr>
                        <a:lnSpc>
                          <a:spcPct val="150000"/>
                        </a:lnSpc>
                        <a:spcAft>
                          <a:spcPts val="0"/>
                        </a:spcAft>
                      </a:pPr>
                      <a:r>
                        <a:rPr lang="tr-TR" sz="2400" dirty="0" err="1">
                          <a:effectLst/>
                        </a:rPr>
                        <a:t>Safâyî</a:t>
                      </a:r>
                      <a:r>
                        <a:rPr lang="tr-TR" sz="2400" dirty="0">
                          <a:effectLst/>
                        </a:rPr>
                        <a:t> (6. 1138 = 1725)</a:t>
                      </a:r>
                      <a:endParaRPr lang="tr-TR" sz="1800" dirty="0">
                        <a:effectLst/>
                        <a:latin typeface="Calibri"/>
                        <a:ea typeface="Calibri"/>
                        <a:cs typeface="Arial"/>
                      </a:endParaRPr>
                    </a:p>
                  </a:txBody>
                  <a:tcPr marL="0" marR="0" marT="0" marB="0"/>
                </a:tc>
                <a:tc>
                  <a:txBody>
                    <a:bodyPr/>
                    <a:lstStyle/>
                    <a:p>
                      <a:pPr>
                        <a:lnSpc>
                          <a:spcPct val="150000"/>
                        </a:lnSpc>
                        <a:spcAft>
                          <a:spcPts val="0"/>
                        </a:spcAft>
                      </a:pPr>
                      <a:r>
                        <a:rPr lang="tr-TR" sz="2400" dirty="0" err="1">
                          <a:effectLst/>
                        </a:rPr>
                        <a:t>Safâyî</a:t>
                      </a:r>
                      <a:r>
                        <a:rPr lang="tr-TR" sz="2400" dirty="0">
                          <a:effectLst/>
                        </a:rPr>
                        <a:t> Tezkiresi</a:t>
                      </a:r>
                      <a:endParaRPr lang="tr-TR" sz="1800" dirty="0">
                        <a:effectLst/>
                        <a:latin typeface="Calibri"/>
                        <a:ea typeface="Calibri"/>
                        <a:cs typeface="Arial"/>
                      </a:endParaRPr>
                    </a:p>
                  </a:txBody>
                  <a:tcPr marL="0" marR="0" marT="0" marB="0"/>
                </a:tc>
                <a:tc>
                  <a:txBody>
                    <a:bodyPr/>
                    <a:lstStyle/>
                    <a:p>
                      <a:pPr>
                        <a:lnSpc>
                          <a:spcPct val="150000"/>
                        </a:lnSpc>
                        <a:spcAft>
                          <a:spcPts val="0"/>
                        </a:spcAft>
                      </a:pPr>
                      <a:r>
                        <a:rPr lang="tr-TR" sz="2400">
                          <a:effectLst/>
                        </a:rPr>
                        <a:t>1134= 1721</a:t>
                      </a:r>
                      <a:endParaRPr lang="tr-TR" sz="1800">
                        <a:effectLst/>
                        <a:latin typeface="Calibri"/>
                        <a:ea typeface="Calibri"/>
                        <a:cs typeface="Arial"/>
                      </a:endParaRPr>
                    </a:p>
                  </a:txBody>
                  <a:tcPr marL="0" marR="0" marT="0" marB="0"/>
                </a:tc>
              </a:tr>
              <a:tr h="720080">
                <a:tc>
                  <a:txBody>
                    <a:bodyPr/>
                    <a:lstStyle/>
                    <a:p>
                      <a:pPr>
                        <a:lnSpc>
                          <a:spcPct val="150000"/>
                        </a:lnSpc>
                        <a:spcAft>
                          <a:spcPts val="0"/>
                        </a:spcAft>
                      </a:pPr>
                      <a:r>
                        <a:rPr lang="tr-TR" sz="2400">
                          <a:effectLst/>
                        </a:rPr>
                        <a:t>Salim (ö. 1156 = 1743)</a:t>
                      </a:r>
                      <a:endParaRPr lang="tr-TR" sz="1800">
                        <a:effectLst/>
                        <a:latin typeface="Calibri"/>
                        <a:ea typeface="Calibri"/>
                        <a:cs typeface="Arial"/>
                      </a:endParaRPr>
                    </a:p>
                  </a:txBody>
                  <a:tcPr marL="0" marR="0" marT="0" marB="0"/>
                </a:tc>
                <a:tc>
                  <a:txBody>
                    <a:bodyPr/>
                    <a:lstStyle/>
                    <a:p>
                      <a:pPr>
                        <a:lnSpc>
                          <a:spcPct val="150000"/>
                        </a:lnSpc>
                        <a:spcAft>
                          <a:spcPts val="0"/>
                        </a:spcAft>
                      </a:pPr>
                      <a:r>
                        <a:rPr lang="tr-TR" sz="2400" dirty="0" err="1">
                          <a:effectLst/>
                        </a:rPr>
                        <a:t>Sâlim</a:t>
                      </a:r>
                      <a:r>
                        <a:rPr lang="tr-TR" sz="2400" dirty="0">
                          <a:effectLst/>
                        </a:rPr>
                        <a:t> Tezkiresi</a:t>
                      </a:r>
                      <a:endParaRPr lang="tr-TR" sz="1800" dirty="0">
                        <a:effectLst/>
                        <a:latin typeface="Calibri"/>
                        <a:ea typeface="Calibri"/>
                        <a:cs typeface="Arial"/>
                      </a:endParaRPr>
                    </a:p>
                  </a:txBody>
                  <a:tcPr marL="0" marR="0" marT="0" marB="0"/>
                </a:tc>
                <a:tc>
                  <a:txBody>
                    <a:bodyPr/>
                    <a:lstStyle/>
                    <a:p>
                      <a:pPr>
                        <a:lnSpc>
                          <a:spcPct val="150000"/>
                        </a:lnSpc>
                        <a:spcAft>
                          <a:spcPts val="0"/>
                        </a:spcAft>
                      </a:pPr>
                      <a:r>
                        <a:rPr lang="tr-TR" sz="2400">
                          <a:effectLst/>
                        </a:rPr>
                        <a:t>1134= 1721</a:t>
                      </a:r>
                      <a:endParaRPr lang="tr-TR" sz="1800">
                        <a:effectLst/>
                        <a:latin typeface="Calibri"/>
                        <a:ea typeface="Calibri"/>
                        <a:cs typeface="Arial"/>
                      </a:endParaRPr>
                    </a:p>
                  </a:txBody>
                  <a:tcPr marL="0" marR="0" marT="0" marB="0"/>
                </a:tc>
              </a:tr>
              <a:tr h="720080">
                <a:tc>
                  <a:txBody>
                    <a:bodyPr/>
                    <a:lstStyle/>
                    <a:p>
                      <a:pPr>
                        <a:lnSpc>
                          <a:spcPct val="150000"/>
                        </a:lnSpc>
                        <a:spcAft>
                          <a:spcPts val="0"/>
                        </a:spcAft>
                      </a:pPr>
                      <a:r>
                        <a:rPr lang="tr-TR" sz="2400">
                          <a:effectLst/>
                        </a:rPr>
                        <a:t>Belîg (ö. 1142 = 1729)</a:t>
                      </a:r>
                      <a:endParaRPr lang="tr-TR" sz="1800">
                        <a:effectLst/>
                        <a:latin typeface="Calibri"/>
                        <a:ea typeface="Calibri"/>
                        <a:cs typeface="Arial"/>
                      </a:endParaRPr>
                    </a:p>
                  </a:txBody>
                  <a:tcPr marL="0" marR="0" marT="0" marB="0"/>
                </a:tc>
                <a:tc>
                  <a:txBody>
                    <a:bodyPr/>
                    <a:lstStyle/>
                    <a:p>
                      <a:pPr>
                        <a:lnSpc>
                          <a:spcPct val="150000"/>
                        </a:lnSpc>
                        <a:spcAft>
                          <a:spcPts val="0"/>
                        </a:spcAft>
                      </a:pPr>
                      <a:r>
                        <a:rPr lang="tr-TR" sz="2400" dirty="0" err="1">
                          <a:effectLst/>
                        </a:rPr>
                        <a:t>Nuhbetü</a:t>
                      </a:r>
                      <a:r>
                        <a:rPr lang="tr-TR" sz="2400" dirty="0">
                          <a:effectLst/>
                        </a:rPr>
                        <a:t> 'l-</a:t>
                      </a:r>
                      <a:r>
                        <a:rPr lang="tr-TR" sz="2400" dirty="0" err="1">
                          <a:effectLst/>
                        </a:rPr>
                        <a:t>Âsâr</a:t>
                      </a:r>
                      <a:endParaRPr lang="tr-TR" sz="1800" dirty="0">
                        <a:effectLst/>
                        <a:latin typeface="Calibri"/>
                        <a:ea typeface="Calibri"/>
                        <a:cs typeface="Arial"/>
                      </a:endParaRPr>
                    </a:p>
                  </a:txBody>
                  <a:tcPr marL="0" marR="0" marT="0" marB="0"/>
                </a:tc>
                <a:tc>
                  <a:txBody>
                    <a:bodyPr/>
                    <a:lstStyle/>
                    <a:p>
                      <a:pPr>
                        <a:lnSpc>
                          <a:spcPct val="150000"/>
                        </a:lnSpc>
                        <a:spcAft>
                          <a:spcPts val="0"/>
                        </a:spcAft>
                      </a:pPr>
                      <a:r>
                        <a:rPr lang="tr-TR" sz="2400">
                          <a:effectLst/>
                        </a:rPr>
                        <a:t>1139 = 1726</a:t>
                      </a:r>
                      <a:endParaRPr lang="tr-TR" sz="1800">
                        <a:effectLst/>
                        <a:latin typeface="Calibri"/>
                        <a:ea typeface="Calibri"/>
                        <a:cs typeface="Arial"/>
                      </a:endParaRPr>
                    </a:p>
                  </a:txBody>
                  <a:tcPr marL="0" marR="0" marT="0" marB="0"/>
                </a:tc>
              </a:tr>
              <a:tr h="720080">
                <a:tc>
                  <a:txBody>
                    <a:bodyPr/>
                    <a:lstStyle/>
                    <a:p>
                      <a:pPr>
                        <a:lnSpc>
                          <a:spcPct val="150000"/>
                        </a:lnSpc>
                        <a:spcAft>
                          <a:spcPts val="0"/>
                        </a:spcAft>
                      </a:pPr>
                      <a:r>
                        <a:rPr lang="tr-TR" sz="2400">
                          <a:effectLst/>
                        </a:rPr>
                        <a:t>Râmiz (ö. 1200 = 1785)</a:t>
                      </a:r>
                      <a:endParaRPr lang="tr-TR" sz="1800">
                        <a:effectLst/>
                        <a:latin typeface="Calibri"/>
                        <a:ea typeface="Calibri"/>
                        <a:cs typeface="Arial"/>
                      </a:endParaRPr>
                    </a:p>
                  </a:txBody>
                  <a:tcPr marL="0" marR="0" marT="0" marB="0"/>
                </a:tc>
                <a:tc>
                  <a:txBody>
                    <a:bodyPr/>
                    <a:lstStyle/>
                    <a:p>
                      <a:pPr>
                        <a:lnSpc>
                          <a:spcPct val="150000"/>
                        </a:lnSpc>
                        <a:spcAft>
                          <a:spcPts val="0"/>
                        </a:spcAft>
                      </a:pPr>
                      <a:r>
                        <a:rPr lang="tr-TR" sz="2400" dirty="0" err="1">
                          <a:effectLst/>
                        </a:rPr>
                        <a:t>Âdâb</a:t>
                      </a:r>
                      <a:r>
                        <a:rPr lang="tr-TR" sz="2400" dirty="0">
                          <a:effectLst/>
                        </a:rPr>
                        <a:t>-ı </a:t>
                      </a:r>
                      <a:r>
                        <a:rPr lang="tr-TR" sz="2400" dirty="0" err="1">
                          <a:effectLst/>
                        </a:rPr>
                        <a:t>Zurafâ</a:t>
                      </a:r>
                      <a:endParaRPr lang="tr-TR" sz="1800" dirty="0">
                        <a:effectLst/>
                        <a:latin typeface="Calibri"/>
                        <a:ea typeface="Calibri"/>
                        <a:cs typeface="Arial"/>
                      </a:endParaRPr>
                    </a:p>
                  </a:txBody>
                  <a:tcPr marL="0" marR="0" marT="0" marB="0"/>
                </a:tc>
                <a:tc>
                  <a:txBody>
                    <a:bodyPr/>
                    <a:lstStyle/>
                    <a:p>
                      <a:pPr>
                        <a:lnSpc>
                          <a:spcPct val="150000"/>
                        </a:lnSpc>
                        <a:spcAft>
                          <a:spcPts val="0"/>
                        </a:spcAft>
                      </a:pPr>
                      <a:r>
                        <a:rPr lang="tr-TR" sz="2400">
                          <a:effectLst/>
                        </a:rPr>
                        <a:t>1198 = 1783</a:t>
                      </a:r>
                      <a:endParaRPr lang="tr-TR" sz="1800">
                        <a:effectLst/>
                        <a:latin typeface="Calibri"/>
                        <a:ea typeface="Calibri"/>
                        <a:cs typeface="Arial"/>
                      </a:endParaRPr>
                    </a:p>
                  </a:txBody>
                  <a:tcPr marL="0" marR="0" marT="0" marB="0"/>
                </a:tc>
              </a:tr>
              <a:tr h="720080">
                <a:tc>
                  <a:txBody>
                    <a:bodyPr/>
                    <a:lstStyle/>
                    <a:p>
                      <a:pPr>
                        <a:lnSpc>
                          <a:spcPct val="150000"/>
                        </a:lnSpc>
                        <a:spcAft>
                          <a:spcPts val="0"/>
                        </a:spcAft>
                      </a:pPr>
                      <a:r>
                        <a:rPr lang="tr-TR" sz="2400">
                          <a:effectLst/>
                        </a:rPr>
                        <a:t>Silâhdar (ö. ?)</a:t>
                      </a:r>
                      <a:endParaRPr lang="tr-TR" sz="1800">
                        <a:effectLst/>
                        <a:latin typeface="Calibri"/>
                        <a:ea typeface="Calibri"/>
                        <a:cs typeface="Arial"/>
                      </a:endParaRPr>
                    </a:p>
                  </a:txBody>
                  <a:tcPr marL="0" marR="0" marT="0" marB="0"/>
                </a:tc>
                <a:tc>
                  <a:txBody>
                    <a:bodyPr/>
                    <a:lstStyle/>
                    <a:p>
                      <a:pPr>
                        <a:lnSpc>
                          <a:spcPct val="150000"/>
                        </a:lnSpc>
                        <a:spcAft>
                          <a:spcPts val="0"/>
                        </a:spcAft>
                      </a:pPr>
                      <a:r>
                        <a:rPr lang="tr-TR" sz="2400" dirty="0" err="1">
                          <a:effectLst/>
                        </a:rPr>
                        <a:t>Silâhdar</a:t>
                      </a:r>
                      <a:r>
                        <a:rPr lang="tr-TR" sz="2400" dirty="0">
                          <a:effectLst/>
                        </a:rPr>
                        <a:t> Tezkiresi</a:t>
                      </a:r>
                      <a:endParaRPr lang="tr-TR" sz="1800" dirty="0">
                        <a:effectLst/>
                        <a:latin typeface="Calibri"/>
                        <a:ea typeface="Calibri"/>
                        <a:cs typeface="Arial"/>
                      </a:endParaRPr>
                    </a:p>
                  </a:txBody>
                  <a:tcPr marL="0" marR="0" marT="0" marB="0"/>
                </a:tc>
                <a:tc>
                  <a:txBody>
                    <a:bodyPr/>
                    <a:lstStyle/>
                    <a:p>
                      <a:pPr>
                        <a:lnSpc>
                          <a:spcPct val="150000"/>
                        </a:lnSpc>
                        <a:spcAft>
                          <a:spcPts val="0"/>
                        </a:spcAft>
                      </a:pPr>
                      <a:r>
                        <a:rPr lang="tr-TR" sz="2400">
                          <a:effectLst/>
                        </a:rPr>
                        <a:t>1204 = 1789</a:t>
                      </a:r>
                      <a:endParaRPr lang="tr-TR" sz="1800">
                        <a:effectLst/>
                        <a:latin typeface="Calibri"/>
                        <a:ea typeface="Calibri"/>
                        <a:cs typeface="Arial"/>
                      </a:endParaRPr>
                    </a:p>
                  </a:txBody>
                  <a:tcPr marL="0" marR="0" marT="0" marB="0"/>
                </a:tc>
              </a:tr>
              <a:tr h="720080">
                <a:tc>
                  <a:txBody>
                    <a:bodyPr/>
                    <a:lstStyle/>
                    <a:p>
                      <a:pPr>
                        <a:lnSpc>
                          <a:spcPct val="150000"/>
                        </a:lnSpc>
                        <a:spcAft>
                          <a:spcPts val="0"/>
                        </a:spcAft>
                      </a:pPr>
                      <a:r>
                        <a:rPr lang="tr-TR" sz="2400">
                          <a:effectLst/>
                        </a:rPr>
                        <a:t>Safvet (ö. ?)</a:t>
                      </a:r>
                      <a:endParaRPr lang="tr-TR" sz="1800">
                        <a:effectLst/>
                        <a:latin typeface="Calibri"/>
                        <a:ea typeface="Calibri"/>
                        <a:cs typeface="Arial"/>
                      </a:endParaRPr>
                    </a:p>
                  </a:txBody>
                  <a:tcPr marL="0" marR="0" marT="0" marB="0"/>
                </a:tc>
                <a:tc>
                  <a:txBody>
                    <a:bodyPr/>
                    <a:lstStyle/>
                    <a:p>
                      <a:pPr>
                        <a:lnSpc>
                          <a:spcPct val="150000"/>
                        </a:lnSpc>
                        <a:spcAft>
                          <a:spcPts val="0"/>
                        </a:spcAft>
                      </a:pPr>
                      <a:r>
                        <a:rPr lang="tr-TR" sz="2400">
                          <a:effectLst/>
                        </a:rPr>
                        <a:t>Nuhbetü'l-Âsâr</a:t>
                      </a:r>
                      <a:endParaRPr lang="tr-TR" sz="1800">
                        <a:effectLst/>
                        <a:latin typeface="Calibri"/>
                        <a:ea typeface="Calibri"/>
                        <a:cs typeface="Arial"/>
                      </a:endParaRPr>
                    </a:p>
                  </a:txBody>
                  <a:tcPr marL="0" marR="0" marT="0" marB="0"/>
                </a:tc>
                <a:tc>
                  <a:txBody>
                    <a:bodyPr/>
                    <a:lstStyle/>
                    <a:p>
                      <a:pPr>
                        <a:lnSpc>
                          <a:spcPct val="150000"/>
                        </a:lnSpc>
                        <a:spcAft>
                          <a:spcPts val="0"/>
                        </a:spcAft>
                      </a:pPr>
                      <a:r>
                        <a:rPr lang="tr-TR" sz="2400" dirty="0">
                          <a:effectLst/>
                        </a:rPr>
                        <a:t>1197 = 1782</a:t>
                      </a:r>
                      <a:endParaRPr lang="tr-TR" sz="1800" dirty="0">
                        <a:effectLst/>
                        <a:latin typeface="Calibri"/>
                        <a:ea typeface="Calibri"/>
                        <a:cs typeface="Arial"/>
                      </a:endParaRPr>
                    </a:p>
                  </a:txBody>
                  <a:tcPr marL="0" marR="0" marT="0" marB="0"/>
                </a:tc>
              </a:tr>
            </a:tbl>
          </a:graphicData>
        </a:graphic>
      </p:graphicFrame>
    </p:spTree>
    <p:extLst>
      <p:ext uri="{BB962C8B-B14F-4D97-AF65-F5344CB8AC3E}">
        <p14:creationId xmlns:p14="http://schemas.microsoft.com/office/powerpoint/2010/main" val="37161827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494594585"/>
              </p:ext>
            </p:extLst>
          </p:nvPr>
        </p:nvGraphicFramePr>
        <p:xfrm>
          <a:off x="467544" y="620692"/>
          <a:ext cx="8136903" cy="5785341"/>
        </p:xfrm>
        <a:graphic>
          <a:graphicData uri="http://schemas.openxmlformats.org/drawingml/2006/table">
            <a:tbl>
              <a:tblPr firstRow="1" firstCol="1" bandRow="1">
                <a:tableStyleId>{5C22544A-7EE6-4342-B048-85BDC9FD1C3A}</a:tableStyleId>
              </a:tblPr>
              <a:tblGrid>
                <a:gridCol w="3816424"/>
                <a:gridCol w="2536177"/>
                <a:gridCol w="1784302"/>
              </a:tblGrid>
              <a:tr h="397717">
                <a:tc gridSpan="3">
                  <a:txBody>
                    <a:bodyPr/>
                    <a:lstStyle/>
                    <a:p>
                      <a:pPr algn="ctr">
                        <a:lnSpc>
                          <a:spcPct val="150000"/>
                        </a:lnSpc>
                        <a:spcAft>
                          <a:spcPts val="0"/>
                        </a:spcAft>
                      </a:pPr>
                      <a:r>
                        <a:rPr lang="tr-TR" sz="2000" dirty="0">
                          <a:effectLst/>
                        </a:rPr>
                        <a:t>19. Yüzyılda Tezkire</a:t>
                      </a:r>
                      <a:endParaRPr lang="tr-TR" sz="1600" dirty="0">
                        <a:effectLst/>
                        <a:latin typeface="Calibri"/>
                        <a:ea typeface="Calibri"/>
                        <a:cs typeface="Arial"/>
                      </a:endParaRPr>
                    </a:p>
                  </a:txBody>
                  <a:tcPr marL="0" marR="0" marT="0" marB="0"/>
                </a:tc>
                <a:tc hMerge="1">
                  <a:txBody>
                    <a:bodyPr/>
                    <a:lstStyle/>
                    <a:p>
                      <a:endParaRPr lang="tr-TR"/>
                    </a:p>
                  </a:txBody>
                  <a:tcPr/>
                </a:tc>
                <a:tc hMerge="1">
                  <a:txBody>
                    <a:bodyPr/>
                    <a:lstStyle/>
                    <a:p>
                      <a:endParaRPr lang="tr-TR"/>
                    </a:p>
                  </a:txBody>
                  <a:tcPr/>
                </a:tc>
              </a:tr>
              <a:tr h="397717">
                <a:tc>
                  <a:txBody>
                    <a:bodyPr/>
                    <a:lstStyle/>
                    <a:p>
                      <a:pPr>
                        <a:lnSpc>
                          <a:spcPct val="150000"/>
                        </a:lnSpc>
                        <a:spcAft>
                          <a:spcPts val="0"/>
                        </a:spcAft>
                      </a:pPr>
                      <a:r>
                        <a:rPr lang="tr-TR" sz="2000">
                          <a:effectLst/>
                        </a:rPr>
                        <a:t>Şefkat (ö. 1242 = 1826)</a:t>
                      </a:r>
                      <a:endParaRPr lang="tr-TR" sz="1600">
                        <a:effectLst/>
                        <a:latin typeface="Calibri"/>
                        <a:ea typeface="Calibri"/>
                        <a:cs typeface="Arial"/>
                      </a:endParaRPr>
                    </a:p>
                  </a:txBody>
                  <a:tcPr marL="0" marR="0" marT="0" marB="0"/>
                </a:tc>
                <a:tc>
                  <a:txBody>
                    <a:bodyPr/>
                    <a:lstStyle/>
                    <a:p>
                      <a:pPr>
                        <a:lnSpc>
                          <a:spcPct val="150000"/>
                        </a:lnSpc>
                        <a:spcAft>
                          <a:spcPts val="0"/>
                        </a:spcAft>
                      </a:pPr>
                      <a:r>
                        <a:rPr lang="tr-TR" sz="2000">
                          <a:effectLst/>
                        </a:rPr>
                        <a:t>Şefkat Tezkiresi</a:t>
                      </a:r>
                      <a:endParaRPr lang="tr-TR" sz="1600">
                        <a:effectLst/>
                        <a:latin typeface="Calibri"/>
                        <a:ea typeface="Calibri"/>
                        <a:cs typeface="Arial"/>
                      </a:endParaRPr>
                    </a:p>
                  </a:txBody>
                  <a:tcPr marL="0" marR="0" marT="0" marB="0"/>
                </a:tc>
                <a:tc>
                  <a:txBody>
                    <a:bodyPr/>
                    <a:lstStyle/>
                    <a:p>
                      <a:pPr>
                        <a:lnSpc>
                          <a:spcPct val="150000"/>
                        </a:lnSpc>
                        <a:spcAft>
                          <a:spcPts val="0"/>
                        </a:spcAft>
                      </a:pPr>
                      <a:r>
                        <a:rPr lang="tr-TR" sz="2000">
                          <a:effectLst/>
                        </a:rPr>
                        <a:t>1229 = 1813</a:t>
                      </a:r>
                      <a:endParaRPr lang="tr-TR" sz="1600">
                        <a:effectLst/>
                        <a:latin typeface="Calibri"/>
                        <a:ea typeface="Calibri"/>
                        <a:cs typeface="Arial"/>
                      </a:endParaRPr>
                    </a:p>
                  </a:txBody>
                  <a:tcPr marL="0" marR="0" marT="0" marB="0"/>
                </a:tc>
              </a:tr>
              <a:tr h="397717">
                <a:tc>
                  <a:txBody>
                    <a:bodyPr/>
                    <a:lstStyle/>
                    <a:p>
                      <a:pPr>
                        <a:lnSpc>
                          <a:spcPct val="150000"/>
                        </a:lnSpc>
                        <a:spcAft>
                          <a:spcPts val="0"/>
                        </a:spcAft>
                      </a:pPr>
                      <a:r>
                        <a:rPr lang="tr-TR" sz="2000" dirty="0">
                          <a:effectLst/>
                        </a:rPr>
                        <a:t>Tevfik (ö. ?)</a:t>
                      </a:r>
                      <a:endParaRPr lang="tr-TR" sz="1600" dirty="0">
                        <a:effectLst/>
                        <a:latin typeface="Calibri"/>
                        <a:ea typeface="Calibri"/>
                        <a:cs typeface="Arial"/>
                      </a:endParaRPr>
                    </a:p>
                  </a:txBody>
                  <a:tcPr marL="0" marR="0" marT="0" marB="0"/>
                </a:tc>
                <a:tc>
                  <a:txBody>
                    <a:bodyPr/>
                    <a:lstStyle/>
                    <a:p>
                      <a:pPr>
                        <a:lnSpc>
                          <a:spcPct val="150000"/>
                        </a:lnSpc>
                        <a:spcAft>
                          <a:spcPts val="0"/>
                        </a:spcAft>
                      </a:pPr>
                      <a:r>
                        <a:rPr lang="tr-TR" sz="2000" dirty="0" err="1">
                          <a:effectLst/>
                        </a:rPr>
                        <a:t>Mecmuatü't-Terâcim</a:t>
                      </a:r>
                      <a:endParaRPr lang="tr-TR" sz="1600" dirty="0">
                        <a:effectLst/>
                        <a:latin typeface="Calibri"/>
                        <a:ea typeface="Calibri"/>
                        <a:cs typeface="Arial"/>
                      </a:endParaRPr>
                    </a:p>
                  </a:txBody>
                  <a:tcPr marL="0" marR="0" marT="0" marB="0"/>
                </a:tc>
                <a:tc>
                  <a:txBody>
                    <a:bodyPr/>
                    <a:lstStyle/>
                    <a:p>
                      <a:pPr>
                        <a:lnSpc>
                          <a:spcPct val="150000"/>
                        </a:lnSpc>
                        <a:spcAft>
                          <a:spcPts val="0"/>
                        </a:spcAft>
                      </a:pPr>
                      <a:r>
                        <a:rPr lang="tr-TR" sz="2000">
                          <a:effectLst/>
                        </a:rPr>
                        <a:t>1242= 1826</a:t>
                      </a:r>
                      <a:endParaRPr lang="tr-TR" sz="1600">
                        <a:effectLst/>
                        <a:latin typeface="Calibri"/>
                        <a:ea typeface="Calibri"/>
                        <a:cs typeface="Arial"/>
                      </a:endParaRPr>
                    </a:p>
                  </a:txBody>
                  <a:tcPr marL="0" marR="0" marT="0" marB="0"/>
                </a:tc>
              </a:tr>
              <a:tr h="397717">
                <a:tc>
                  <a:txBody>
                    <a:bodyPr/>
                    <a:lstStyle/>
                    <a:p>
                      <a:pPr>
                        <a:lnSpc>
                          <a:spcPct val="150000"/>
                        </a:lnSpc>
                        <a:spcAft>
                          <a:spcPts val="0"/>
                        </a:spcAft>
                      </a:pPr>
                      <a:r>
                        <a:rPr lang="tr-TR" sz="2000">
                          <a:effectLst/>
                        </a:rPr>
                        <a:t>Es'ad (ö. 1264 = 1847)   </a:t>
                      </a:r>
                      <a:endParaRPr lang="tr-TR" sz="1600">
                        <a:effectLst/>
                        <a:latin typeface="Calibri"/>
                        <a:ea typeface="Calibri"/>
                        <a:cs typeface="Arial"/>
                      </a:endParaRPr>
                    </a:p>
                  </a:txBody>
                  <a:tcPr marL="0" marR="0" marT="0" marB="0"/>
                </a:tc>
                <a:tc>
                  <a:txBody>
                    <a:bodyPr/>
                    <a:lstStyle/>
                    <a:p>
                      <a:pPr>
                        <a:lnSpc>
                          <a:spcPct val="150000"/>
                        </a:lnSpc>
                        <a:spcAft>
                          <a:spcPts val="0"/>
                        </a:spcAft>
                      </a:pPr>
                      <a:r>
                        <a:rPr lang="tr-TR" sz="2000">
                          <a:effectLst/>
                        </a:rPr>
                        <a:t>Bahçe-i Safâ-enduz</a:t>
                      </a:r>
                      <a:endParaRPr lang="tr-TR" sz="1600">
                        <a:effectLst/>
                        <a:latin typeface="Calibri"/>
                        <a:ea typeface="Calibri"/>
                        <a:cs typeface="Arial"/>
                      </a:endParaRPr>
                    </a:p>
                  </a:txBody>
                  <a:tcPr marL="0" marR="0" marT="0" marB="0"/>
                </a:tc>
                <a:tc>
                  <a:txBody>
                    <a:bodyPr/>
                    <a:lstStyle/>
                    <a:p>
                      <a:pPr>
                        <a:lnSpc>
                          <a:spcPct val="150000"/>
                        </a:lnSpc>
                        <a:spcAft>
                          <a:spcPts val="0"/>
                        </a:spcAft>
                      </a:pPr>
                      <a:r>
                        <a:rPr lang="tr-TR" sz="2000">
                          <a:effectLst/>
                        </a:rPr>
                        <a:t>1251 = 1835</a:t>
                      </a:r>
                      <a:endParaRPr lang="tr-TR" sz="1600">
                        <a:effectLst/>
                        <a:latin typeface="Calibri"/>
                        <a:ea typeface="Calibri"/>
                        <a:cs typeface="Arial"/>
                      </a:endParaRPr>
                    </a:p>
                  </a:txBody>
                  <a:tcPr marL="0" marR="0" marT="0" marB="0"/>
                </a:tc>
              </a:tr>
              <a:tr h="397717">
                <a:tc>
                  <a:txBody>
                    <a:bodyPr/>
                    <a:lstStyle/>
                    <a:p>
                      <a:pPr>
                        <a:lnSpc>
                          <a:spcPct val="150000"/>
                        </a:lnSpc>
                        <a:spcAft>
                          <a:spcPts val="0"/>
                        </a:spcAft>
                      </a:pPr>
                      <a:r>
                        <a:rPr lang="tr-TR" sz="2000" dirty="0">
                          <a:effectLst/>
                        </a:rPr>
                        <a:t>Arif Hikmet (ö. 1275 = 1859)</a:t>
                      </a:r>
                      <a:endParaRPr lang="tr-TR" sz="1600" dirty="0">
                        <a:effectLst/>
                        <a:latin typeface="Calibri"/>
                        <a:ea typeface="Calibri"/>
                        <a:cs typeface="Arial"/>
                      </a:endParaRPr>
                    </a:p>
                  </a:txBody>
                  <a:tcPr marL="0" marR="0" marT="0" marB="0"/>
                </a:tc>
                <a:tc>
                  <a:txBody>
                    <a:bodyPr/>
                    <a:lstStyle/>
                    <a:p>
                      <a:pPr>
                        <a:lnSpc>
                          <a:spcPct val="150000"/>
                        </a:lnSpc>
                        <a:spcAft>
                          <a:spcPts val="0"/>
                        </a:spcAft>
                      </a:pPr>
                      <a:r>
                        <a:rPr lang="tr-TR" sz="2000">
                          <a:effectLst/>
                        </a:rPr>
                        <a:t>Arif Hikmet Tezkiresi</a:t>
                      </a:r>
                      <a:endParaRPr lang="tr-TR" sz="1600">
                        <a:effectLst/>
                        <a:latin typeface="Calibri"/>
                        <a:ea typeface="Calibri"/>
                        <a:cs typeface="Arial"/>
                      </a:endParaRPr>
                    </a:p>
                  </a:txBody>
                  <a:tcPr marL="0" marR="0" marT="0" marB="0"/>
                </a:tc>
                <a:tc>
                  <a:txBody>
                    <a:bodyPr/>
                    <a:lstStyle/>
                    <a:p>
                      <a:pPr>
                        <a:lnSpc>
                          <a:spcPct val="150000"/>
                        </a:lnSpc>
                        <a:spcAft>
                          <a:spcPts val="0"/>
                        </a:spcAft>
                      </a:pPr>
                      <a:r>
                        <a:rPr lang="tr-TR" sz="2000">
                          <a:effectLst/>
                        </a:rPr>
                        <a:t>1250 = 1834/35</a:t>
                      </a:r>
                      <a:endParaRPr lang="tr-TR" sz="1600">
                        <a:effectLst/>
                        <a:latin typeface="Calibri"/>
                        <a:ea typeface="Calibri"/>
                        <a:cs typeface="Arial"/>
                      </a:endParaRPr>
                    </a:p>
                  </a:txBody>
                  <a:tcPr marL="0" marR="0" marT="0" marB="0"/>
                </a:tc>
              </a:tr>
              <a:tr h="397717">
                <a:tc>
                  <a:txBody>
                    <a:bodyPr/>
                    <a:lstStyle/>
                    <a:p>
                      <a:pPr>
                        <a:lnSpc>
                          <a:spcPct val="150000"/>
                        </a:lnSpc>
                        <a:spcAft>
                          <a:spcPts val="0"/>
                        </a:spcAft>
                      </a:pPr>
                      <a:r>
                        <a:rPr lang="tr-TR" sz="2000" dirty="0">
                          <a:effectLst/>
                        </a:rPr>
                        <a:t>Fatin (ö. 1283 = 1866)</a:t>
                      </a:r>
                      <a:endParaRPr lang="tr-TR" sz="1600" dirty="0">
                        <a:effectLst/>
                        <a:latin typeface="Calibri"/>
                        <a:ea typeface="Calibri"/>
                        <a:cs typeface="Arial"/>
                      </a:endParaRPr>
                    </a:p>
                  </a:txBody>
                  <a:tcPr marL="0" marR="0" marT="0" marB="0"/>
                </a:tc>
                <a:tc>
                  <a:txBody>
                    <a:bodyPr/>
                    <a:lstStyle/>
                    <a:p>
                      <a:pPr>
                        <a:lnSpc>
                          <a:spcPct val="150000"/>
                        </a:lnSpc>
                        <a:spcAft>
                          <a:spcPts val="0"/>
                        </a:spcAft>
                      </a:pPr>
                      <a:r>
                        <a:rPr lang="tr-TR" sz="2000" dirty="0" err="1">
                          <a:effectLst/>
                        </a:rPr>
                        <a:t>Hâtimetü'l-Eş'ar</a:t>
                      </a:r>
                      <a:endParaRPr lang="tr-TR" sz="1600" dirty="0">
                        <a:effectLst/>
                        <a:latin typeface="Calibri"/>
                        <a:ea typeface="Calibri"/>
                        <a:cs typeface="Arial"/>
                      </a:endParaRPr>
                    </a:p>
                  </a:txBody>
                  <a:tcPr marL="0" marR="0" marT="0" marB="0"/>
                </a:tc>
                <a:tc>
                  <a:txBody>
                    <a:bodyPr/>
                    <a:lstStyle/>
                    <a:p>
                      <a:pPr>
                        <a:lnSpc>
                          <a:spcPct val="150000"/>
                        </a:lnSpc>
                        <a:spcAft>
                          <a:spcPts val="0"/>
                        </a:spcAft>
                      </a:pPr>
                      <a:r>
                        <a:rPr lang="tr-TR" sz="2000">
                          <a:effectLst/>
                        </a:rPr>
                        <a:t>1269 = 1852</a:t>
                      </a:r>
                      <a:endParaRPr lang="tr-TR" sz="1600">
                        <a:effectLst/>
                        <a:latin typeface="Calibri"/>
                        <a:ea typeface="Calibri"/>
                        <a:cs typeface="Arial"/>
                      </a:endParaRPr>
                    </a:p>
                  </a:txBody>
                  <a:tcPr marL="0" marR="0" marT="0" marB="0"/>
                </a:tc>
              </a:tr>
              <a:tr h="492588">
                <a:tc>
                  <a:txBody>
                    <a:bodyPr/>
                    <a:lstStyle/>
                    <a:p>
                      <a:pPr>
                        <a:lnSpc>
                          <a:spcPct val="150000"/>
                        </a:lnSpc>
                        <a:spcAft>
                          <a:spcPts val="0"/>
                        </a:spcAft>
                      </a:pPr>
                      <a:r>
                        <a:rPr lang="tr-TR" sz="2000">
                          <a:effectLst/>
                        </a:rPr>
                        <a:t>Tevfik (ö. 1311 = 1892)</a:t>
                      </a:r>
                      <a:endParaRPr lang="tr-TR" sz="1600">
                        <a:effectLst/>
                        <a:latin typeface="Calibri"/>
                        <a:ea typeface="Calibri"/>
                        <a:cs typeface="Arial"/>
                      </a:endParaRPr>
                    </a:p>
                  </a:txBody>
                  <a:tcPr marL="0" marR="0" marT="0" marB="0"/>
                </a:tc>
                <a:tc>
                  <a:txBody>
                    <a:bodyPr/>
                    <a:lstStyle/>
                    <a:p>
                      <a:pPr>
                        <a:lnSpc>
                          <a:spcPct val="150000"/>
                        </a:lnSpc>
                        <a:spcAft>
                          <a:spcPts val="0"/>
                        </a:spcAft>
                      </a:pPr>
                      <a:r>
                        <a:rPr lang="tr-TR" sz="2000">
                          <a:effectLst/>
                        </a:rPr>
                        <a:t>Kafile-i Şuara</a:t>
                      </a:r>
                      <a:endParaRPr lang="tr-TR" sz="1600">
                        <a:effectLst/>
                        <a:latin typeface="Calibri"/>
                        <a:ea typeface="Calibri"/>
                        <a:cs typeface="Arial"/>
                      </a:endParaRPr>
                    </a:p>
                  </a:txBody>
                  <a:tcPr marL="0" marR="0" marT="0" marB="0"/>
                </a:tc>
                <a:tc>
                  <a:txBody>
                    <a:bodyPr/>
                    <a:lstStyle/>
                    <a:p>
                      <a:pPr>
                        <a:lnSpc>
                          <a:spcPct val="150000"/>
                        </a:lnSpc>
                        <a:spcAft>
                          <a:spcPts val="0"/>
                        </a:spcAft>
                      </a:pPr>
                      <a:r>
                        <a:rPr lang="tr-TR" sz="2000">
                          <a:effectLst/>
                        </a:rPr>
                        <a:t>1290 = 1873</a:t>
                      </a:r>
                      <a:endParaRPr lang="tr-TR" sz="1600">
                        <a:effectLst/>
                        <a:latin typeface="Calibri"/>
                        <a:ea typeface="Calibri"/>
                        <a:cs typeface="Arial"/>
                      </a:endParaRPr>
                    </a:p>
                  </a:txBody>
                  <a:tcPr marL="0" marR="0" marT="0" marB="0"/>
                </a:tc>
              </a:tr>
              <a:tr h="841287">
                <a:tc>
                  <a:txBody>
                    <a:bodyPr/>
                    <a:lstStyle/>
                    <a:p>
                      <a:pPr>
                        <a:lnSpc>
                          <a:spcPct val="150000"/>
                        </a:lnSpc>
                        <a:spcAft>
                          <a:spcPts val="0"/>
                        </a:spcAft>
                      </a:pPr>
                      <a:r>
                        <a:rPr lang="tr-TR" sz="2000" dirty="0" err="1">
                          <a:effectLst/>
                        </a:rPr>
                        <a:t>Mehmed</a:t>
                      </a:r>
                      <a:r>
                        <a:rPr lang="tr-TR" sz="2000" dirty="0">
                          <a:effectLst/>
                        </a:rPr>
                        <a:t> </a:t>
                      </a:r>
                      <a:r>
                        <a:rPr lang="tr-TR" sz="2000" dirty="0" err="1">
                          <a:effectLst/>
                        </a:rPr>
                        <a:t>Siraceddin</a:t>
                      </a:r>
                      <a:r>
                        <a:rPr lang="tr-TR" sz="2000" dirty="0">
                          <a:effectLst/>
                        </a:rPr>
                        <a:t> (ö. ?)</a:t>
                      </a:r>
                      <a:endParaRPr lang="tr-TR" sz="1600" dirty="0">
                        <a:effectLst/>
                        <a:latin typeface="Calibri"/>
                        <a:ea typeface="Calibri"/>
                        <a:cs typeface="Arial"/>
                      </a:endParaRPr>
                    </a:p>
                  </a:txBody>
                  <a:tcPr marL="0" marR="0" marT="0" marB="0"/>
                </a:tc>
                <a:tc>
                  <a:txBody>
                    <a:bodyPr/>
                    <a:lstStyle/>
                    <a:p>
                      <a:pPr>
                        <a:lnSpc>
                          <a:spcPct val="150000"/>
                        </a:lnSpc>
                        <a:spcAft>
                          <a:spcPts val="0"/>
                        </a:spcAft>
                      </a:pPr>
                      <a:r>
                        <a:rPr lang="tr-TR" sz="2000">
                          <a:effectLst/>
                        </a:rPr>
                        <a:t>Mecma'-ı Şuara ve Tezkire-i Üdeba</a:t>
                      </a:r>
                      <a:endParaRPr lang="tr-TR" sz="1600">
                        <a:effectLst/>
                        <a:latin typeface="Calibri"/>
                        <a:ea typeface="Calibri"/>
                        <a:cs typeface="Arial"/>
                      </a:endParaRPr>
                    </a:p>
                  </a:txBody>
                  <a:tcPr marL="0" marR="0" marT="0" marB="0"/>
                </a:tc>
                <a:tc>
                  <a:txBody>
                    <a:bodyPr/>
                    <a:lstStyle/>
                    <a:p>
                      <a:pPr>
                        <a:lnSpc>
                          <a:spcPct val="150000"/>
                        </a:lnSpc>
                        <a:spcAft>
                          <a:spcPts val="0"/>
                        </a:spcAft>
                      </a:pPr>
                      <a:r>
                        <a:rPr lang="tr-TR" sz="2000">
                          <a:effectLst/>
                        </a:rPr>
                        <a:t>1325 = 1907</a:t>
                      </a:r>
                      <a:endParaRPr lang="tr-TR" sz="1600">
                        <a:effectLst/>
                        <a:latin typeface="Calibri"/>
                        <a:ea typeface="Calibri"/>
                        <a:cs typeface="Arial"/>
                      </a:endParaRPr>
                    </a:p>
                  </a:txBody>
                  <a:tcPr marL="0" marR="0" marT="0" marB="0"/>
                </a:tc>
              </a:tr>
              <a:tr h="649580">
                <a:tc>
                  <a:txBody>
                    <a:bodyPr/>
                    <a:lstStyle/>
                    <a:p>
                      <a:pPr>
                        <a:lnSpc>
                          <a:spcPct val="150000"/>
                        </a:lnSpc>
                        <a:spcAft>
                          <a:spcPts val="0"/>
                        </a:spcAft>
                      </a:pPr>
                      <a:r>
                        <a:rPr lang="tr-TR" sz="2000" dirty="0" err="1">
                          <a:effectLst/>
                        </a:rPr>
                        <a:t>İbnülemin</a:t>
                      </a:r>
                      <a:r>
                        <a:rPr lang="tr-TR" sz="2000" dirty="0">
                          <a:effectLst/>
                        </a:rPr>
                        <a:t> Mahmut İnal </a:t>
                      </a:r>
                      <a:endParaRPr lang="tr-TR" sz="1600" dirty="0">
                        <a:effectLst/>
                        <a:latin typeface="Calibri"/>
                        <a:ea typeface="Calibri"/>
                        <a:cs typeface="Arial"/>
                      </a:endParaRPr>
                    </a:p>
                  </a:txBody>
                  <a:tcPr marL="0" marR="0" marT="0" marB="0"/>
                </a:tc>
                <a:tc>
                  <a:txBody>
                    <a:bodyPr/>
                    <a:lstStyle/>
                    <a:p>
                      <a:pPr>
                        <a:lnSpc>
                          <a:spcPct val="150000"/>
                        </a:lnSpc>
                        <a:spcAft>
                          <a:spcPts val="0"/>
                        </a:spcAft>
                      </a:pPr>
                      <a:r>
                        <a:rPr lang="tr-TR" sz="2000" dirty="0">
                          <a:effectLst/>
                        </a:rPr>
                        <a:t>Son Asır Türk Şairleri</a:t>
                      </a:r>
                      <a:endParaRPr lang="tr-TR" sz="1600" dirty="0">
                        <a:effectLst/>
                        <a:latin typeface="Calibri"/>
                        <a:ea typeface="Calibri"/>
                        <a:cs typeface="Arial"/>
                      </a:endParaRPr>
                    </a:p>
                  </a:txBody>
                  <a:tcPr marL="0" marR="0" marT="0" marB="0"/>
                </a:tc>
                <a:tc>
                  <a:txBody>
                    <a:bodyPr/>
                    <a:lstStyle/>
                    <a:p>
                      <a:pPr>
                        <a:lnSpc>
                          <a:spcPct val="150000"/>
                        </a:lnSpc>
                        <a:spcAft>
                          <a:spcPts val="0"/>
                        </a:spcAft>
                      </a:pPr>
                      <a:r>
                        <a:rPr lang="tr-TR" sz="2000">
                          <a:effectLst/>
                        </a:rPr>
                        <a:t>1930 = 1941</a:t>
                      </a:r>
                      <a:endParaRPr lang="tr-TR" sz="1600">
                        <a:effectLst/>
                        <a:latin typeface="Calibri"/>
                        <a:ea typeface="Calibri"/>
                        <a:cs typeface="Arial"/>
                      </a:endParaRPr>
                    </a:p>
                  </a:txBody>
                  <a:tcPr marL="0" marR="0" marT="0" marB="0"/>
                </a:tc>
              </a:tr>
              <a:tr h="528373">
                <a:tc>
                  <a:txBody>
                    <a:bodyPr/>
                    <a:lstStyle/>
                    <a:p>
                      <a:pPr>
                        <a:lnSpc>
                          <a:spcPct val="150000"/>
                        </a:lnSpc>
                        <a:spcAft>
                          <a:spcPts val="0"/>
                        </a:spcAft>
                      </a:pPr>
                      <a:r>
                        <a:rPr lang="tr-TR" sz="2000" dirty="0" err="1">
                          <a:effectLst/>
                        </a:rPr>
                        <a:t>Sadeddin</a:t>
                      </a:r>
                      <a:r>
                        <a:rPr lang="tr-TR" sz="2000" dirty="0">
                          <a:effectLst/>
                        </a:rPr>
                        <a:t> </a:t>
                      </a:r>
                      <a:r>
                        <a:rPr lang="tr-TR" sz="2000" dirty="0" err="1">
                          <a:effectLst/>
                        </a:rPr>
                        <a:t>Nüzhet</a:t>
                      </a:r>
                      <a:r>
                        <a:rPr lang="tr-TR" sz="2000" dirty="0">
                          <a:effectLst/>
                        </a:rPr>
                        <a:t> Ergun </a:t>
                      </a:r>
                      <a:endParaRPr lang="tr-TR" sz="1600" dirty="0">
                        <a:effectLst/>
                        <a:latin typeface="Calibri"/>
                        <a:ea typeface="Calibri"/>
                        <a:cs typeface="Arial"/>
                      </a:endParaRPr>
                    </a:p>
                  </a:txBody>
                  <a:tcPr marL="0" marR="0" marT="0" marB="0"/>
                </a:tc>
                <a:tc>
                  <a:txBody>
                    <a:bodyPr/>
                    <a:lstStyle/>
                    <a:p>
                      <a:pPr>
                        <a:lnSpc>
                          <a:spcPct val="150000"/>
                        </a:lnSpc>
                        <a:spcAft>
                          <a:spcPts val="0"/>
                        </a:spcAft>
                      </a:pPr>
                      <a:r>
                        <a:rPr lang="tr-TR" sz="2000" dirty="0">
                          <a:effectLst/>
                        </a:rPr>
                        <a:t>Türk Şairleri</a:t>
                      </a:r>
                      <a:endParaRPr lang="tr-TR" sz="1600" dirty="0">
                        <a:effectLst/>
                        <a:latin typeface="Calibri"/>
                        <a:ea typeface="Calibri"/>
                        <a:cs typeface="Arial"/>
                      </a:endParaRPr>
                    </a:p>
                  </a:txBody>
                  <a:tcPr marL="0" marR="0" marT="0" marB="0"/>
                </a:tc>
                <a:tc>
                  <a:txBody>
                    <a:bodyPr/>
                    <a:lstStyle/>
                    <a:p>
                      <a:pPr>
                        <a:lnSpc>
                          <a:spcPct val="150000"/>
                        </a:lnSpc>
                        <a:spcAft>
                          <a:spcPts val="0"/>
                        </a:spcAft>
                      </a:pPr>
                      <a:r>
                        <a:rPr lang="tr-TR" sz="2000" dirty="0">
                          <a:effectLst/>
                        </a:rPr>
                        <a:t>1935=1945</a:t>
                      </a:r>
                      <a:endParaRPr lang="tr-TR" sz="1600" dirty="0">
                        <a:effectLst/>
                        <a:latin typeface="Calibri"/>
                        <a:ea typeface="Calibri"/>
                        <a:cs typeface="Arial"/>
                      </a:endParaRPr>
                    </a:p>
                  </a:txBody>
                  <a:tcPr marL="0" marR="0" marT="0" marB="0"/>
                </a:tc>
              </a:tr>
              <a:tr h="397717">
                <a:tc>
                  <a:txBody>
                    <a:bodyPr/>
                    <a:lstStyle/>
                    <a:p>
                      <a:pPr>
                        <a:lnSpc>
                          <a:spcPct val="150000"/>
                        </a:lnSpc>
                        <a:spcAft>
                          <a:spcPts val="0"/>
                        </a:spcAft>
                      </a:pPr>
                      <a:r>
                        <a:rPr lang="tr-TR" sz="2000" dirty="0">
                          <a:effectLst/>
                        </a:rPr>
                        <a:t>Mehmet </a:t>
                      </a:r>
                      <a:r>
                        <a:rPr lang="tr-TR" sz="2000" dirty="0" err="1">
                          <a:effectLst/>
                        </a:rPr>
                        <a:t>Nâil</a:t>
                      </a:r>
                      <a:r>
                        <a:rPr lang="tr-TR" sz="2000" dirty="0">
                          <a:effectLst/>
                        </a:rPr>
                        <a:t> Tuman (ö. 1958)</a:t>
                      </a:r>
                      <a:endParaRPr lang="tr-TR" sz="1600" dirty="0">
                        <a:effectLst/>
                        <a:latin typeface="Calibri"/>
                        <a:ea typeface="Calibri"/>
                        <a:cs typeface="Arial"/>
                      </a:endParaRPr>
                    </a:p>
                  </a:txBody>
                  <a:tcPr marL="0" marR="0" marT="0" marB="0"/>
                </a:tc>
                <a:tc>
                  <a:txBody>
                    <a:bodyPr/>
                    <a:lstStyle/>
                    <a:p>
                      <a:pPr>
                        <a:lnSpc>
                          <a:spcPct val="150000"/>
                        </a:lnSpc>
                        <a:spcAft>
                          <a:spcPts val="0"/>
                        </a:spcAft>
                      </a:pPr>
                      <a:r>
                        <a:rPr lang="tr-TR" sz="2000" dirty="0" err="1">
                          <a:effectLst/>
                        </a:rPr>
                        <a:t>Tuhfe</a:t>
                      </a:r>
                      <a:r>
                        <a:rPr lang="tr-TR" sz="2000" dirty="0">
                          <a:effectLst/>
                        </a:rPr>
                        <a:t>-i </a:t>
                      </a:r>
                      <a:r>
                        <a:rPr lang="tr-TR" sz="2000" dirty="0" err="1">
                          <a:effectLst/>
                        </a:rPr>
                        <a:t>Nailî</a:t>
                      </a:r>
                      <a:endParaRPr lang="tr-TR" sz="1600" dirty="0">
                        <a:effectLst/>
                        <a:latin typeface="Calibri"/>
                        <a:ea typeface="Calibri"/>
                        <a:cs typeface="Arial"/>
                      </a:endParaRPr>
                    </a:p>
                  </a:txBody>
                  <a:tcPr marL="0" marR="0" marT="0" marB="0"/>
                </a:tc>
                <a:tc>
                  <a:txBody>
                    <a:bodyPr/>
                    <a:lstStyle/>
                    <a:p>
                      <a:pPr>
                        <a:lnSpc>
                          <a:spcPct val="107000"/>
                        </a:lnSpc>
                      </a:pPr>
                      <a:endParaRPr lang="tr-TR" sz="1600" dirty="0">
                        <a:effectLst/>
                        <a:latin typeface="Calibri"/>
                        <a:cs typeface="Arial"/>
                      </a:endParaRPr>
                    </a:p>
                  </a:txBody>
                  <a:tcPr marL="0" marR="0" marT="0" marB="0"/>
                </a:tc>
              </a:tr>
            </a:tbl>
          </a:graphicData>
        </a:graphic>
      </p:graphicFrame>
    </p:spTree>
    <p:extLst>
      <p:ext uri="{BB962C8B-B14F-4D97-AF65-F5344CB8AC3E}">
        <p14:creationId xmlns:p14="http://schemas.microsoft.com/office/powerpoint/2010/main" val="22361411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620688"/>
            <a:ext cx="8229600" cy="722344"/>
          </a:xfrm>
        </p:spPr>
        <p:txBody>
          <a:bodyPr>
            <a:normAutofit fontScale="90000"/>
          </a:bodyPr>
          <a:lstStyle/>
          <a:p>
            <a:pPr algn="ctr"/>
            <a:r>
              <a:rPr lang="tr-TR" b="1" dirty="0">
                <a:solidFill>
                  <a:srgbClr val="FF0000"/>
                </a:solidFill>
              </a:rPr>
              <a:t>2) </a:t>
            </a:r>
            <a:r>
              <a:rPr lang="tr-TR" b="1" dirty="0" err="1" smtClean="0">
                <a:solidFill>
                  <a:srgbClr val="FF0000"/>
                </a:solidFill>
              </a:rPr>
              <a:t>Sefaretnâmeler</a:t>
            </a:r>
            <a:endParaRPr lang="tr-TR" dirty="0">
              <a:solidFill>
                <a:srgbClr val="FF0000"/>
              </a:solidFill>
            </a:endParaRPr>
          </a:p>
        </p:txBody>
      </p:sp>
      <p:sp>
        <p:nvSpPr>
          <p:cNvPr id="3" name="İçerik Yer Tutucusu 2"/>
          <p:cNvSpPr>
            <a:spLocks noGrp="1"/>
          </p:cNvSpPr>
          <p:nvPr>
            <p:ph idx="1"/>
          </p:nvPr>
        </p:nvSpPr>
        <p:spPr/>
        <p:txBody>
          <a:bodyPr/>
          <a:lstStyle/>
          <a:p>
            <a:r>
              <a:rPr lang="tr-TR" sz="2800" b="1" dirty="0" smtClean="0">
                <a:latin typeface="+mj-lt"/>
              </a:rPr>
              <a:t>Elçilerin </a:t>
            </a:r>
            <a:r>
              <a:rPr lang="tr-TR" sz="2800" b="1" dirty="0">
                <a:latin typeface="+mj-lt"/>
              </a:rPr>
              <a:t>(sefir) gittikleri ülkelerle ilgili kaleme aldıkları yazılara sefaretname denir. Elçiler, görev gereği bulundukları ülkeyi, insanlarını, orada yaptıklarını, siyasi izlenimlerini yazarlar. Bu eserler, o ülkenin sosyal, siyasal ve ekonomik durumları hakkında bilgiler içermesi bakımından önemlidir.</a:t>
            </a:r>
            <a:br>
              <a:rPr lang="tr-TR" sz="2800" b="1" dirty="0">
                <a:latin typeface="+mj-lt"/>
              </a:rPr>
            </a:br>
            <a:r>
              <a:rPr lang="tr-TR" sz="2800" b="1" dirty="0">
                <a:latin typeface="+mj-lt"/>
              </a:rPr>
              <a:t>Bu türün en tanınmış örneği </a:t>
            </a:r>
            <a:r>
              <a:rPr lang="tr-TR" sz="2800" b="1" dirty="0" err="1">
                <a:latin typeface="+mj-lt"/>
              </a:rPr>
              <a:t>Yirmisekiz</a:t>
            </a:r>
            <a:r>
              <a:rPr lang="tr-TR" sz="2800" b="1" dirty="0">
                <a:latin typeface="+mj-lt"/>
              </a:rPr>
              <a:t> Çelebi </a:t>
            </a:r>
            <a:r>
              <a:rPr lang="tr-TR" sz="2800" b="1" dirty="0" err="1">
                <a:latin typeface="+mj-lt"/>
              </a:rPr>
              <a:t>Mehmet’nin</a:t>
            </a:r>
            <a:r>
              <a:rPr lang="tr-TR" sz="2800" b="1" dirty="0">
                <a:latin typeface="+mj-lt"/>
              </a:rPr>
              <a:t> “</a:t>
            </a:r>
            <a:r>
              <a:rPr lang="tr-TR" sz="2800" b="1" dirty="0">
                <a:solidFill>
                  <a:srgbClr val="FF0000"/>
                </a:solidFill>
                <a:latin typeface="+mj-lt"/>
              </a:rPr>
              <a:t>Paris Sefaretnamesi</a:t>
            </a:r>
            <a:r>
              <a:rPr lang="tr-TR" sz="2800" b="1" dirty="0">
                <a:latin typeface="+mj-lt"/>
              </a:rPr>
              <a:t>” adlı eseridir</a:t>
            </a:r>
          </a:p>
          <a:p>
            <a:endParaRPr lang="tr-TR" dirty="0"/>
          </a:p>
        </p:txBody>
      </p:sp>
    </p:spTree>
    <p:extLst>
      <p:ext uri="{BB962C8B-B14F-4D97-AF65-F5344CB8AC3E}">
        <p14:creationId xmlns:p14="http://schemas.microsoft.com/office/powerpoint/2010/main" val="37161827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836712"/>
            <a:ext cx="8229600" cy="780696"/>
          </a:xfrm>
        </p:spPr>
        <p:txBody>
          <a:bodyPr>
            <a:normAutofit/>
          </a:bodyPr>
          <a:lstStyle/>
          <a:p>
            <a:pPr algn="ctr"/>
            <a:r>
              <a:rPr lang="tr-TR" sz="4800" b="1" dirty="0" smtClean="0">
                <a:solidFill>
                  <a:srgbClr val="FF0000"/>
                </a:solidFill>
                <a:cs typeface="Times New Roman" pitchFamily="18" charset="0"/>
              </a:rPr>
              <a:t>OKUNACAK KONULAR</a:t>
            </a:r>
            <a:endParaRPr lang="tr-TR" sz="6600" dirty="0">
              <a:solidFill>
                <a:srgbClr val="FF0000"/>
              </a:solidFill>
              <a:cs typeface="Times New Roman" pitchFamily="18" charset="0"/>
            </a:endParaRPr>
          </a:p>
        </p:txBody>
      </p:sp>
      <p:sp>
        <p:nvSpPr>
          <p:cNvPr id="3" name="İçerik Yer Tutucusu 2"/>
          <p:cNvSpPr>
            <a:spLocks noGrp="1"/>
          </p:cNvSpPr>
          <p:nvPr>
            <p:ph idx="1"/>
          </p:nvPr>
        </p:nvSpPr>
        <p:spPr>
          <a:xfrm>
            <a:off x="467544" y="2204864"/>
            <a:ext cx="8229600" cy="4389120"/>
          </a:xfrm>
        </p:spPr>
        <p:txBody>
          <a:bodyPr>
            <a:normAutofit/>
          </a:bodyPr>
          <a:lstStyle/>
          <a:p>
            <a:pPr>
              <a:buClr>
                <a:schemeClr val="tx1"/>
              </a:buClr>
              <a:buFont typeface="Wingdings 2" pitchFamily="18" charset="2"/>
              <a:buChar char=""/>
            </a:pPr>
            <a:r>
              <a:rPr lang="tr-TR" sz="2800" b="1" dirty="0" smtClean="0">
                <a:latin typeface="+mj-lt"/>
                <a:cs typeface="Times New Roman" pitchFamily="18" charset="0"/>
              </a:rPr>
              <a:t> NESİR NEDİR?</a:t>
            </a:r>
          </a:p>
          <a:p>
            <a:r>
              <a:rPr lang="tr-TR" sz="2800" b="1" dirty="0">
                <a:latin typeface="+mj-lt"/>
              </a:rPr>
              <a:t>DİVAN NESRİ’NİN GENEL </a:t>
            </a:r>
            <a:r>
              <a:rPr lang="tr-TR" sz="2800" b="1" dirty="0" smtClean="0">
                <a:latin typeface="+mj-lt"/>
              </a:rPr>
              <a:t>ÖZELLİKLERİ</a:t>
            </a:r>
          </a:p>
          <a:p>
            <a:endParaRPr lang="tr-TR" sz="2800" b="1" dirty="0">
              <a:latin typeface="+mj-lt"/>
            </a:endParaRPr>
          </a:p>
          <a:p>
            <a:r>
              <a:rPr lang="tr-TR" sz="2800" b="1" dirty="0">
                <a:latin typeface="+mj-lt"/>
              </a:rPr>
              <a:t>DİVAN EDEBİYATI NESİR ÇEŞİTLERİ</a:t>
            </a:r>
          </a:p>
          <a:p>
            <a:r>
              <a:rPr lang="tr-TR" sz="2800" b="1" dirty="0">
                <a:latin typeface="+mj-lt"/>
              </a:rPr>
              <a:t>1) Sade Nesir</a:t>
            </a:r>
          </a:p>
          <a:p>
            <a:r>
              <a:rPr lang="tr-TR" sz="2800" b="1" dirty="0">
                <a:latin typeface="+mj-lt"/>
              </a:rPr>
              <a:t>2) Orta Nesir</a:t>
            </a:r>
          </a:p>
          <a:p>
            <a:r>
              <a:rPr lang="tr-TR" sz="2800" b="1" dirty="0">
                <a:latin typeface="+mj-lt"/>
              </a:rPr>
              <a:t>3) Süslü (Sanatlı) Nesir</a:t>
            </a:r>
          </a:p>
          <a:p>
            <a:pPr>
              <a:buClr>
                <a:schemeClr val="tx1"/>
              </a:buClr>
              <a:buFont typeface="Wingdings 2" pitchFamily="18" charset="2"/>
              <a:buChar char=""/>
            </a:pPr>
            <a:endParaRPr lang="tr-TR" sz="2800" b="1" dirty="0" smtClean="0">
              <a:solidFill>
                <a:srgbClr val="0000FF"/>
              </a:solidFill>
              <a:latin typeface="+mj-lt"/>
              <a:cs typeface="Times New Roman" pitchFamily="18" charset="0"/>
            </a:endParaRPr>
          </a:p>
          <a:p>
            <a:pPr>
              <a:buClr>
                <a:schemeClr val="tx1"/>
              </a:buClr>
              <a:buFont typeface="Wingdings 2" pitchFamily="18" charset="2"/>
              <a:buChar char=""/>
            </a:pPr>
            <a:endParaRPr lang="tr-TR" sz="3200" b="1" dirty="0">
              <a:solidFill>
                <a:srgbClr val="0000FF"/>
              </a:solidFill>
            </a:endParaRPr>
          </a:p>
        </p:txBody>
      </p:sp>
    </p:spTree>
    <p:extLst>
      <p:ext uri="{BB962C8B-B14F-4D97-AF65-F5344CB8AC3E}">
        <p14:creationId xmlns:p14="http://schemas.microsoft.com/office/powerpoint/2010/main" val="20269470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548680"/>
            <a:ext cx="8229600" cy="722344"/>
          </a:xfrm>
        </p:spPr>
        <p:txBody>
          <a:bodyPr>
            <a:normAutofit/>
          </a:bodyPr>
          <a:lstStyle/>
          <a:p>
            <a:pPr algn="ctr"/>
            <a:r>
              <a:rPr lang="tr-TR" sz="4400" b="1" dirty="0">
                <a:solidFill>
                  <a:srgbClr val="FF0000"/>
                </a:solidFill>
              </a:rPr>
              <a:t>3) </a:t>
            </a:r>
            <a:r>
              <a:rPr lang="tr-TR" sz="4400" b="1" dirty="0" smtClean="0">
                <a:solidFill>
                  <a:srgbClr val="FF0000"/>
                </a:solidFill>
              </a:rPr>
              <a:t>Siyasetnameler</a:t>
            </a:r>
            <a:endParaRPr lang="tr-TR" sz="4400" dirty="0">
              <a:solidFill>
                <a:srgbClr val="FF0000"/>
              </a:solidFill>
            </a:endParaRPr>
          </a:p>
        </p:txBody>
      </p:sp>
      <p:sp>
        <p:nvSpPr>
          <p:cNvPr id="3" name="İçerik Yer Tutucusu 2"/>
          <p:cNvSpPr>
            <a:spLocks noGrp="1"/>
          </p:cNvSpPr>
          <p:nvPr>
            <p:ph idx="1"/>
          </p:nvPr>
        </p:nvSpPr>
        <p:spPr>
          <a:xfrm>
            <a:off x="251520" y="1556792"/>
            <a:ext cx="8435280" cy="4661872"/>
          </a:xfrm>
        </p:spPr>
        <p:txBody>
          <a:bodyPr>
            <a:noAutofit/>
          </a:bodyPr>
          <a:lstStyle/>
          <a:p>
            <a:r>
              <a:rPr lang="tr-TR" sz="2800" b="1" dirty="0">
                <a:latin typeface="+mj-lt"/>
              </a:rPr>
              <a:t>Devleti idare edenlere yöneticilik sanatı hakkında bilgiler veren eserlere siyasetname denir. Bu yönüyle siyasetnameler </a:t>
            </a:r>
            <a:r>
              <a:rPr lang="tr-TR" sz="2800" b="1" dirty="0" err="1">
                <a:latin typeface="+mj-lt"/>
              </a:rPr>
              <a:t>ahlakî</a:t>
            </a:r>
            <a:r>
              <a:rPr lang="tr-TR" sz="2800" b="1" dirty="0">
                <a:latin typeface="+mj-lt"/>
              </a:rPr>
              <a:t> ve didaktik eserlerdir. Bu tür eserlerde ideal bir devletin nasıl olması gerektiği belirtilir ve kötü yönetimlerin zararlı sonuçları açıklanarak yöneticiler uyarılır.</a:t>
            </a:r>
            <a:br>
              <a:rPr lang="tr-TR" sz="2800" b="1" dirty="0">
                <a:latin typeface="+mj-lt"/>
              </a:rPr>
            </a:br>
            <a:r>
              <a:rPr lang="tr-TR" sz="2800" b="1" dirty="0">
                <a:latin typeface="+mj-lt"/>
              </a:rPr>
              <a:t>Siyasetnameler sadece öğütlerden ibaret değildir. Bu eserlerde Kuran’dan, hadislerden ve tarihten de örnekler gösterilerek geçmişteki kötü olaylar, zalim, deneyimsiz ve cahil hükümdarların ve vezirlerin yol açtığı felaketler, öyküler ve fıkralarla anlatılır. </a:t>
            </a:r>
          </a:p>
        </p:txBody>
      </p:sp>
    </p:spTree>
    <p:extLst>
      <p:ext uri="{BB962C8B-B14F-4D97-AF65-F5344CB8AC3E}">
        <p14:creationId xmlns:p14="http://schemas.microsoft.com/office/powerpoint/2010/main" val="22361411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340768"/>
            <a:ext cx="8229600" cy="4389120"/>
          </a:xfrm>
        </p:spPr>
        <p:txBody>
          <a:bodyPr>
            <a:normAutofit fontScale="92500"/>
          </a:bodyPr>
          <a:lstStyle/>
          <a:p>
            <a:r>
              <a:rPr lang="tr-TR" sz="2800" b="1" dirty="0">
                <a:latin typeface="+mj-lt"/>
              </a:rPr>
              <a:t>Yusuf Has </a:t>
            </a:r>
            <a:r>
              <a:rPr lang="tr-TR" sz="2800" b="1" dirty="0" err="1">
                <a:latin typeface="+mj-lt"/>
              </a:rPr>
              <a:t>Hacib’in</a:t>
            </a:r>
            <a:r>
              <a:rPr lang="tr-TR" sz="2800" b="1" dirty="0">
                <a:latin typeface="+mj-lt"/>
              </a:rPr>
              <a:t> “</a:t>
            </a:r>
            <a:r>
              <a:rPr lang="tr-TR" sz="2800" b="1" dirty="0">
                <a:solidFill>
                  <a:srgbClr val="FF0000"/>
                </a:solidFill>
                <a:latin typeface="+mj-lt"/>
              </a:rPr>
              <a:t>Kutadgu Bilig</a:t>
            </a:r>
            <a:r>
              <a:rPr lang="tr-TR" sz="2800" b="1" dirty="0">
                <a:latin typeface="+mj-lt"/>
              </a:rPr>
              <a:t>” adlı mesnevisi Türk edebiyatında ilk siyasetname özelliği taşır. Selçuklu </a:t>
            </a:r>
            <a:r>
              <a:rPr lang="tr-TR" sz="2800" b="1" dirty="0" smtClean="0">
                <a:latin typeface="+mj-lt"/>
              </a:rPr>
              <a:t>veziri </a:t>
            </a:r>
            <a:r>
              <a:rPr lang="tr-TR" sz="2800" b="1" dirty="0" err="1" smtClean="0">
                <a:latin typeface="+mj-lt"/>
              </a:rPr>
              <a:t>Nizamülmülkün’ün</a:t>
            </a:r>
            <a:r>
              <a:rPr lang="tr-TR" sz="2800" b="1" dirty="0" smtClean="0">
                <a:latin typeface="+mj-lt"/>
              </a:rPr>
              <a:t> </a:t>
            </a:r>
            <a:r>
              <a:rPr lang="tr-TR" sz="2800" b="1" dirty="0">
                <a:latin typeface="+mj-lt"/>
              </a:rPr>
              <a:t>Selçuklu hükümdarı </a:t>
            </a:r>
            <a:r>
              <a:rPr lang="tr-TR" sz="2800" b="1" dirty="0" err="1">
                <a:latin typeface="+mj-lt"/>
              </a:rPr>
              <a:t>Melikşah’ın</a:t>
            </a:r>
            <a:r>
              <a:rPr lang="tr-TR" sz="2800" b="1" dirty="0">
                <a:latin typeface="+mj-lt"/>
              </a:rPr>
              <a:t> isteği üzerine yazdığı “Siyasetname" bu türün en önemli örnekleri arasındadır. </a:t>
            </a:r>
            <a:r>
              <a:rPr lang="tr-TR" sz="2800" b="1" dirty="0" err="1">
                <a:latin typeface="+mj-lt"/>
              </a:rPr>
              <a:t>Nizamülmülk</a:t>
            </a:r>
            <a:r>
              <a:rPr lang="tr-TR" sz="2800" b="1" dirty="0">
                <a:latin typeface="+mj-lt"/>
              </a:rPr>
              <a:t> bu eserinde, hükümdarlara ve devlet adamlarına birçok örnek vererek yol göstermekte, tecrübelerini aktarmakta ve devlet yönetiminin çeşitli yönleri konusunda onları bilgilendirmektedir. Ayrıca Lütfi Paşa'nın "</a:t>
            </a:r>
            <a:r>
              <a:rPr lang="tr-TR" sz="2800" b="1" dirty="0" err="1">
                <a:solidFill>
                  <a:srgbClr val="FF0000"/>
                </a:solidFill>
                <a:latin typeface="+mj-lt"/>
              </a:rPr>
              <a:t>Asafname</a:t>
            </a:r>
            <a:r>
              <a:rPr lang="tr-TR" sz="2800" b="1" dirty="0">
                <a:latin typeface="+mj-lt"/>
              </a:rPr>
              <a:t>" adlı yapıtları bu türün başarılı örneklerindendir.</a:t>
            </a:r>
          </a:p>
          <a:p>
            <a:endParaRPr lang="tr-TR" dirty="0"/>
          </a:p>
        </p:txBody>
      </p:sp>
    </p:spTree>
    <p:extLst>
      <p:ext uri="{BB962C8B-B14F-4D97-AF65-F5344CB8AC3E}">
        <p14:creationId xmlns:p14="http://schemas.microsoft.com/office/powerpoint/2010/main" val="37161827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92696"/>
            <a:ext cx="8229600" cy="866360"/>
          </a:xfrm>
        </p:spPr>
        <p:txBody>
          <a:bodyPr>
            <a:normAutofit/>
          </a:bodyPr>
          <a:lstStyle/>
          <a:p>
            <a:pPr algn="ctr"/>
            <a:r>
              <a:rPr lang="tr-TR" sz="4400" b="1" dirty="0">
                <a:solidFill>
                  <a:srgbClr val="FF0000"/>
                </a:solidFill>
              </a:rPr>
              <a:t>4) </a:t>
            </a:r>
            <a:r>
              <a:rPr lang="tr-TR" sz="4400" b="1" dirty="0" smtClean="0">
                <a:solidFill>
                  <a:srgbClr val="FF0000"/>
                </a:solidFill>
              </a:rPr>
              <a:t>Seyahatnameler</a:t>
            </a:r>
            <a:endParaRPr lang="tr-TR" sz="4400" dirty="0">
              <a:solidFill>
                <a:srgbClr val="FF0000"/>
              </a:solidFill>
            </a:endParaRPr>
          </a:p>
        </p:txBody>
      </p:sp>
      <p:sp>
        <p:nvSpPr>
          <p:cNvPr id="3" name="İçerik Yer Tutucusu 2"/>
          <p:cNvSpPr>
            <a:spLocks noGrp="1"/>
          </p:cNvSpPr>
          <p:nvPr>
            <p:ph idx="1"/>
          </p:nvPr>
        </p:nvSpPr>
        <p:spPr/>
        <p:txBody>
          <a:bodyPr/>
          <a:lstStyle/>
          <a:p>
            <a:r>
              <a:rPr lang="tr-TR" b="1" dirty="0" smtClean="0">
                <a:latin typeface="+mj-lt"/>
              </a:rPr>
              <a:t>Gezilip </a:t>
            </a:r>
            <a:r>
              <a:rPr lang="tr-TR" b="1" dirty="0">
                <a:latin typeface="+mj-lt"/>
              </a:rPr>
              <a:t>görülen yerler hakkında yazılan eserlere seyahatname denir. Bu tür eserlerde gezilen yerlerin insanları gelenek ve görenekleri, tarihî ve doğa güzellikleriyle ilgili bilgiler yer alır. Bu tür eserler içinde Evliya Çelebi’nin “</a:t>
            </a:r>
            <a:r>
              <a:rPr lang="tr-TR" b="1" dirty="0" err="1">
                <a:solidFill>
                  <a:srgbClr val="FF0000"/>
                </a:solidFill>
                <a:latin typeface="+mj-lt"/>
              </a:rPr>
              <a:t>Seyahatname</a:t>
            </a:r>
            <a:r>
              <a:rPr lang="tr-TR" b="1" dirty="0" err="1">
                <a:latin typeface="+mj-lt"/>
              </a:rPr>
              <a:t>”sinin</a:t>
            </a:r>
            <a:r>
              <a:rPr lang="tr-TR" b="1" dirty="0">
                <a:latin typeface="+mj-lt"/>
              </a:rPr>
              <a:t> ayrı bir yeri vardır. </a:t>
            </a:r>
            <a:r>
              <a:rPr lang="tr-TR" b="1" dirty="0" err="1">
                <a:latin typeface="+mj-lt"/>
              </a:rPr>
              <a:t>Seydi</a:t>
            </a:r>
            <a:r>
              <a:rPr lang="tr-TR" b="1" dirty="0">
                <a:latin typeface="+mj-lt"/>
              </a:rPr>
              <a:t> Ali Reis’in “</a:t>
            </a:r>
            <a:r>
              <a:rPr lang="tr-TR" b="1" dirty="0" err="1">
                <a:solidFill>
                  <a:srgbClr val="FF0000"/>
                </a:solidFill>
                <a:latin typeface="+mj-lt"/>
              </a:rPr>
              <a:t>Miratü’l</a:t>
            </a:r>
            <a:r>
              <a:rPr lang="tr-TR" b="1" dirty="0">
                <a:solidFill>
                  <a:srgbClr val="FF0000"/>
                </a:solidFill>
                <a:latin typeface="+mj-lt"/>
              </a:rPr>
              <a:t> memalik</a:t>
            </a:r>
            <a:r>
              <a:rPr lang="tr-TR" b="1" dirty="0">
                <a:latin typeface="+mj-lt"/>
              </a:rPr>
              <a:t>” adlı eseri de bir seyahatname özelliği taşımaktadır.</a:t>
            </a:r>
          </a:p>
          <a:p>
            <a:endParaRPr lang="tr-TR" dirty="0"/>
          </a:p>
        </p:txBody>
      </p:sp>
    </p:spTree>
    <p:extLst>
      <p:ext uri="{BB962C8B-B14F-4D97-AF65-F5344CB8AC3E}">
        <p14:creationId xmlns:p14="http://schemas.microsoft.com/office/powerpoint/2010/main" val="22361411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548680"/>
            <a:ext cx="8229600" cy="794352"/>
          </a:xfrm>
        </p:spPr>
        <p:txBody>
          <a:bodyPr>
            <a:normAutofit/>
          </a:bodyPr>
          <a:lstStyle/>
          <a:p>
            <a:pPr algn="ctr"/>
            <a:r>
              <a:rPr lang="tr-TR" sz="4400" b="1" dirty="0">
                <a:solidFill>
                  <a:srgbClr val="FF0000"/>
                </a:solidFill>
              </a:rPr>
              <a:t>5) </a:t>
            </a:r>
            <a:r>
              <a:rPr lang="tr-TR" sz="4400" b="1" dirty="0" smtClean="0">
                <a:solidFill>
                  <a:srgbClr val="FF0000"/>
                </a:solidFill>
              </a:rPr>
              <a:t>Münşeatlar/ Mektuplar</a:t>
            </a:r>
            <a:endParaRPr lang="tr-TR" sz="4400" dirty="0">
              <a:solidFill>
                <a:srgbClr val="FF0000"/>
              </a:solidFill>
            </a:endParaRPr>
          </a:p>
        </p:txBody>
      </p:sp>
      <p:sp>
        <p:nvSpPr>
          <p:cNvPr id="3" name="İçerik Yer Tutucusu 2"/>
          <p:cNvSpPr>
            <a:spLocks noGrp="1"/>
          </p:cNvSpPr>
          <p:nvPr>
            <p:ph idx="1"/>
          </p:nvPr>
        </p:nvSpPr>
        <p:spPr>
          <a:xfrm>
            <a:off x="323528" y="1484784"/>
            <a:ext cx="8589640" cy="5184576"/>
          </a:xfrm>
        </p:spPr>
        <p:txBody>
          <a:bodyPr>
            <a:noAutofit/>
          </a:bodyPr>
          <a:lstStyle/>
          <a:p>
            <a:r>
              <a:rPr lang="tr-TR" sz="2800" b="1" dirty="0" smtClean="0">
                <a:latin typeface="+mj-lt"/>
              </a:rPr>
              <a:t>Düz </a:t>
            </a:r>
            <a:r>
              <a:rPr lang="tr-TR" sz="2800" b="1" dirty="0">
                <a:latin typeface="+mj-lt"/>
              </a:rPr>
              <a:t>yazı şeklinde yazılmış yazıların ve mektupların bir araya getirilmesi ile oluşan eserlere münşeat denir. Divan edebiyatında şairlerin şiirlerini topladığı eserlere divan dendiği gibi, düz yazılarını topladığı eserlere de münşeat denir.</a:t>
            </a:r>
            <a:br>
              <a:rPr lang="tr-TR" sz="2800" b="1" dirty="0">
                <a:latin typeface="+mj-lt"/>
              </a:rPr>
            </a:br>
            <a:r>
              <a:rPr lang="tr-TR" sz="2800" b="1" dirty="0">
                <a:latin typeface="+mj-lt"/>
              </a:rPr>
              <a:t>Bu eserlerde şairlerin özel yaşamlarına, karakterlerine, çevrelerine, tanıştığı kimselerle ilgili başka kaynaklarda rastlanmayacak bilgiler bulunmaktadır.</a:t>
            </a:r>
            <a:br>
              <a:rPr lang="tr-TR" sz="2800" b="1" dirty="0">
                <a:latin typeface="+mj-lt"/>
              </a:rPr>
            </a:br>
            <a:r>
              <a:rPr lang="tr-TR" sz="2800" b="1" dirty="0">
                <a:latin typeface="+mj-lt"/>
              </a:rPr>
              <a:t>Klasik Türk edebiyatının, Osmanlı kültür, medeniyet ve siyasetinin kaynaklarından sayılan münşeatlar, içerdikleri konular bakımından, yazıldıkları çağın âdetlerini içermektedir. </a:t>
            </a:r>
          </a:p>
        </p:txBody>
      </p:sp>
    </p:spTree>
    <p:extLst>
      <p:ext uri="{BB962C8B-B14F-4D97-AF65-F5344CB8AC3E}">
        <p14:creationId xmlns:p14="http://schemas.microsoft.com/office/powerpoint/2010/main" val="37161827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124744"/>
            <a:ext cx="8229600" cy="5256584"/>
          </a:xfrm>
        </p:spPr>
        <p:txBody>
          <a:bodyPr>
            <a:normAutofit lnSpcReduction="10000"/>
          </a:bodyPr>
          <a:lstStyle/>
          <a:p>
            <a:r>
              <a:rPr lang="tr-TR" sz="2800" b="1" dirty="0">
                <a:latin typeface="+mj-lt"/>
              </a:rPr>
              <a:t>Tebrikleşme, bayramlaşma, taziye, doğum, mektuplaşma, barış antlaşmaları, ferman </a:t>
            </a:r>
            <a:r>
              <a:rPr lang="tr-TR" sz="2800" b="1" dirty="0" smtClean="0">
                <a:latin typeface="+mj-lt"/>
              </a:rPr>
              <a:t>vb. </a:t>
            </a:r>
            <a:r>
              <a:rPr lang="tr-TR" sz="2800" b="1" dirty="0">
                <a:latin typeface="+mj-lt"/>
              </a:rPr>
              <a:t>gibi Osmanlı Sultanlarına ait vesika örneklerini de içermektedir.</a:t>
            </a:r>
            <a:br>
              <a:rPr lang="tr-TR" sz="2800" b="1" dirty="0">
                <a:latin typeface="+mj-lt"/>
              </a:rPr>
            </a:br>
            <a:endParaRPr lang="tr-TR" sz="2800" b="1" dirty="0">
              <a:latin typeface="+mj-lt"/>
            </a:endParaRPr>
          </a:p>
          <a:p>
            <a:r>
              <a:rPr lang="tr-TR" sz="2800" b="1" dirty="0">
                <a:latin typeface="+mj-lt"/>
              </a:rPr>
              <a:t>Türk edebiyatında Ali </a:t>
            </a:r>
            <a:r>
              <a:rPr lang="tr-TR" sz="2800" b="1" dirty="0" err="1">
                <a:latin typeface="+mj-lt"/>
              </a:rPr>
              <a:t>Şir</a:t>
            </a:r>
            <a:r>
              <a:rPr lang="tr-TR" sz="2800" b="1" dirty="0">
                <a:latin typeface="+mj-lt"/>
              </a:rPr>
              <a:t> </a:t>
            </a:r>
            <a:r>
              <a:rPr lang="tr-TR" sz="2800" b="1" dirty="0" err="1">
                <a:latin typeface="+mj-lt"/>
              </a:rPr>
              <a:t>Nevâî</a:t>
            </a:r>
            <a:r>
              <a:rPr lang="tr-TR" sz="2800" b="1" dirty="0">
                <a:latin typeface="+mj-lt"/>
              </a:rPr>
              <a:t>, </a:t>
            </a:r>
            <a:r>
              <a:rPr lang="tr-TR" sz="2800" b="1" dirty="0" err="1">
                <a:latin typeface="+mj-lt"/>
              </a:rPr>
              <a:t>Lamiî</a:t>
            </a:r>
            <a:r>
              <a:rPr lang="tr-TR" sz="2800" b="1" dirty="0">
                <a:latin typeface="+mj-lt"/>
              </a:rPr>
              <a:t> Çelebi, </a:t>
            </a:r>
            <a:r>
              <a:rPr lang="tr-TR" sz="2800" b="1" dirty="0" err="1">
                <a:latin typeface="+mj-lt"/>
              </a:rPr>
              <a:t>Nâbî</a:t>
            </a:r>
            <a:r>
              <a:rPr lang="tr-TR" sz="2800" b="1" dirty="0">
                <a:latin typeface="+mj-lt"/>
              </a:rPr>
              <a:t>, </a:t>
            </a:r>
            <a:r>
              <a:rPr lang="tr-TR" sz="2800" b="1" dirty="0" err="1">
                <a:latin typeface="+mj-lt"/>
              </a:rPr>
              <a:t>Nevizade</a:t>
            </a:r>
            <a:r>
              <a:rPr lang="tr-TR" sz="2800" b="1" dirty="0">
                <a:latin typeface="+mj-lt"/>
              </a:rPr>
              <a:t> </a:t>
            </a:r>
            <a:r>
              <a:rPr lang="tr-TR" sz="2800" b="1" dirty="0" err="1">
                <a:latin typeface="+mj-lt"/>
              </a:rPr>
              <a:t>Atâî</a:t>
            </a:r>
            <a:r>
              <a:rPr lang="tr-TR" sz="2800" b="1" dirty="0">
                <a:latin typeface="+mj-lt"/>
              </a:rPr>
              <a:t>, </a:t>
            </a:r>
            <a:r>
              <a:rPr lang="tr-TR" sz="2800" b="1" dirty="0" err="1">
                <a:latin typeface="+mj-lt"/>
              </a:rPr>
              <a:t>Azmizade</a:t>
            </a:r>
            <a:r>
              <a:rPr lang="tr-TR" sz="2800" b="1" dirty="0">
                <a:latin typeface="+mj-lt"/>
              </a:rPr>
              <a:t> </a:t>
            </a:r>
            <a:r>
              <a:rPr lang="tr-TR" sz="2800" b="1" dirty="0" err="1">
                <a:latin typeface="+mj-lt"/>
              </a:rPr>
              <a:t>Haletî</a:t>
            </a:r>
            <a:r>
              <a:rPr lang="tr-TR" sz="2800" b="1" dirty="0">
                <a:latin typeface="+mj-lt"/>
              </a:rPr>
              <a:t>, </a:t>
            </a:r>
            <a:r>
              <a:rPr lang="tr-TR" sz="2800" b="1" dirty="0" err="1">
                <a:latin typeface="+mj-lt"/>
              </a:rPr>
              <a:t>Veysî</a:t>
            </a:r>
            <a:r>
              <a:rPr lang="tr-TR" sz="2800" b="1" dirty="0">
                <a:latin typeface="+mj-lt"/>
              </a:rPr>
              <a:t>, </a:t>
            </a:r>
            <a:r>
              <a:rPr lang="tr-TR" sz="2800" b="1" dirty="0" err="1">
                <a:latin typeface="+mj-lt"/>
              </a:rPr>
              <a:t>Nergisî</a:t>
            </a:r>
            <a:r>
              <a:rPr lang="tr-TR" sz="2800" b="1" dirty="0">
                <a:latin typeface="+mj-lt"/>
              </a:rPr>
              <a:t> gibi </a:t>
            </a:r>
            <a:r>
              <a:rPr lang="tr-TR" sz="2800" b="1" dirty="0" err="1" smtClean="0">
                <a:latin typeface="+mj-lt"/>
              </a:rPr>
              <a:t>sanaçların</a:t>
            </a:r>
            <a:r>
              <a:rPr lang="tr-TR" sz="2800" b="1" dirty="0" smtClean="0">
                <a:latin typeface="+mj-lt"/>
              </a:rPr>
              <a:t> </a:t>
            </a:r>
            <a:r>
              <a:rPr lang="tr-TR" sz="2800" b="1" dirty="0">
                <a:latin typeface="+mj-lt"/>
              </a:rPr>
              <a:t>münşeatları vardır. </a:t>
            </a:r>
            <a:r>
              <a:rPr lang="tr-TR" sz="2800" b="1" dirty="0" err="1">
                <a:latin typeface="+mj-lt"/>
              </a:rPr>
              <a:t>Nâbî’nin</a:t>
            </a:r>
            <a:r>
              <a:rPr lang="tr-TR" sz="2800" b="1" dirty="0">
                <a:latin typeface="+mj-lt"/>
              </a:rPr>
              <a:t> özel ve resmi mektuplardan ve değişik yazılardan oluşan “Münşeat” adlı eseri bu türün başarılı örneklerindendir. </a:t>
            </a:r>
            <a:r>
              <a:rPr lang="tr-TR" sz="2800" b="1" dirty="0" smtClean="0">
                <a:latin typeface="+mj-lt"/>
              </a:rPr>
              <a:t>Ayrıca </a:t>
            </a:r>
            <a:r>
              <a:rPr lang="tr-TR" sz="2800" b="1" dirty="0" err="1">
                <a:latin typeface="+mj-lt"/>
              </a:rPr>
              <a:t>Fuzûlî’nin</a:t>
            </a:r>
            <a:r>
              <a:rPr lang="tr-TR" sz="2800" b="1" dirty="0">
                <a:latin typeface="+mj-lt"/>
              </a:rPr>
              <a:t> “</a:t>
            </a:r>
            <a:r>
              <a:rPr lang="tr-TR" sz="2800" b="1" dirty="0" err="1">
                <a:latin typeface="+mj-lt"/>
              </a:rPr>
              <a:t>Şikâyetname”si</a:t>
            </a:r>
            <a:r>
              <a:rPr lang="tr-TR" sz="2800" b="1" dirty="0">
                <a:latin typeface="+mj-lt"/>
              </a:rPr>
              <a:t> bu türün en önemli örneklerindendir.</a:t>
            </a:r>
          </a:p>
          <a:p>
            <a:endParaRPr lang="tr-TR" sz="2800" b="1" dirty="0">
              <a:latin typeface="+mj-lt"/>
            </a:endParaRPr>
          </a:p>
          <a:p>
            <a:endParaRPr lang="tr-TR" sz="2800" dirty="0">
              <a:latin typeface="+mj-lt"/>
            </a:endParaRPr>
          </a:p>
        </p:txBody>
      </p:sp>
    </p:spTree>
    <p:extLst>
      <p:ext uri="{BB962C8B-B14F-4D97-AF65-F5344CB8AC3E}">
        <p14:creationId xmlns:p14="http://schemas.microsoft.com/office/powerpoint/2010/main" val="223614115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92696"/>
            <a:ext cx="8229600" cy="866360"/>
          </a:xfrm>
        </p:spPr>
        <p:txBody>
          <a:bodyPr>
            <a:normAutofit/>
          </a:bodyPr>
          <a:lstStyle/>
          <a:p>
            <a:pPr algn="ctr"/>
            <a:r>
              <a:rPr lang="tr-TR" sz="4400" b="1" dirty="0">
                <a:solidFill>
                  <a:srgbClr val="FF0000"/>
                </a:solidFill>
              </a:rPr>
              <a:t>6) </a:t>
            </a:r>
            <a:r>
              <a:rPr lang="tr-TR" sz="4400" b="1" dirty="0" smtClean="0">
                <a:solidFill>
                  <a:srgbClr val="FF0000"/>
                </a:solidFill>
              </a:rPr>
              <a:t>Siyerler</a:t>
            </a:r>
            <a:endParaRPr lang="tr-TR" sz="4400" dirty="0">
              <a:solidFill>
                <a:srgbClr val="FF0000"/>
              </a:solidFill>
            </a:endParaRPr>
          </a:p>
        </p:txBody>
      </p:sp>
      <p:sp>
        <p:nvSpPr>
          <p:cNvPr id="3" name="İçerik Yer Tutucusu 2"/>
          <p:cNvSpPr>
            <a:spLocks noGrp="1"/>
          </p:cNvSpPr>
          <p:nvPr>
            <p:ph idx="1"/>
          </p:nvPr>
        </p:nvSpPr>
        <p:spPr/>
        <p:txBody>
          <a:bodyPr>
            <a:normAutofit lnSpcReduction="10000"/>
          </a:bodyPr>
          <a:lstStyle/>
          <a:p>
            <a:r>
              <a:rPr lang="tr-TR" sz="2800" b="1" dirty="0" smtClean="0">
                <a:latin typeface="+mj-lt"/>
              </a:rPr>
              <a:t>Hz</a:t>
            </a:r>
            <a:r>
              <a:rPr lang="tr-TR" sz="2800" b="1" dirty="0">
                <a:latin typeface="+mj-lt"/>
              </a:rPr>
              <a:t>. Muhammed’in (sav) doğumundan vefatına kadar yaşamını anlatmak için kaleme alınan kitaplara siyer denir. Bu yapıtlarda Hz. Muhammed'in; dünyaya gelişi, peygamberliği, Miraç olayı, Hicret olayı, savaşları, mucizeleri ve vefatı derin bir heyecanla dile getirilir. </a:t>
            </a:r>
          </a:p>
          <a:p>
            <a:r>
              <a:rPr lang="tr-TR" sz="2800" b="1" dirty="0">
                <a:latin typeface="+mj-lt"/>
              </a:rPr>
              <a:t> </a:t>
            </a:r>
          </a:p>
          <a:p>
            <a:r>
              <a:rPr lang="tr-TR" sz="2800" b="1" dirty="0">
                <a:latin typeface="+mj-lt"/>
              </a:rPr>
              <a:t>Türk edebiyatında bu türün ilk örneği, 14.yüzyılda Erzurumlu </a:t>
            </a:r>
            <a:r>
              <a:rPr lang="tr-TR" sz="2800" b="1" dirty="0" err="1">
                <a:latin typeface="+mj-lt"/>
              </a:rPr>
              <a:t>Darir'in</a:t>
            </a:r>
            <a:r>
              <a:rPr lang="tr-TR" sz="2800" b="1" dirty="0">
                <a:latin typeface="+mj-lt"/>
              </a:rPr>
              <a:t> "</a:t>
            </a:r>
            <a:r>
              <a:rPr lang="tr-TR" sz="2800" b="1" dirty="0" err="1">
                <a:solidFill>
                  <a:srgbClr val="0000FF"/>
                </a:solidFill>
                <a:latin typeface="+mj-lt"/>
              </a:rPr>
              <a:t>Siretü'n</a:t>
            </a:r>
            <a:r>
              <a:rPr lang="tr-TR" sz="2800" b="1" dirty="0">
                <a:solidFill>
                  <a:srgbClr val="0000FF"/>
                </a:solidFill>
                <a:latin typeface="+mj-lt"/>
              </a:rPr>
              <a:t> Nebi</a:t>
            </a:r>
            <a:r>
              <a:rPr lang="tr-TR" sz="2800" b="1" dirty="0">
                <a:latin typeface="+mj-lt"/>
              </a:rPr>
              <a:t>" adlı yapıtıdır. Düzyazı-şiir karışımı bir eserdir.</a:t>
            </a:r>
          </a:p>
          <a:p>
            <a:endParaRPr lang="tr-TR" dirty="0"/>
          </a:p>
        </p:txBody>
      </p:sp>
    </p:spTree>
    <p:extLst>
      <p:ext uri="{BB962C8B-B14F-4D97-AF65-F5344CB8AC3E}">
        <p14:creationId xmlns:p14="http://schemas.microsoft.com/office/powerpoint/2010/main" val="37161827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124744"/>
            <a:ext cx="8229600" cy="4389120"/>
          </a:xfrm>
        </p:spPr>
        <p:txBody>
          <a:bodyPr/>
          <a:lstStyle/>
          <a:p>
            <a:r>
              <a:rPr lang="tr-TR" sz="2800" b="1" dirty="0">
                <a:latin typeface="+mj-lt"/>
              </a:rPr>
              <a:t>Siyer kitapları şiir şeklinde ya da düz yazı şeklinde yazılabilir. Süleyman Çelebi’nin “</a:t>
            </a:r>
            <a:r>
              <a:rPr lang="tr-TR" sz="2800" b="1" dirty="0" err="1">
                <a:solidFill>
                  <a:srgbClr val="0000FF"/>
                </a:solidFill>
                <a:latin typeface="+mj-lt"/>
              </a:rPr>
              <a:t>Vesiletü’n</a:t>
            </a:r>
            <a:r>
              <a:rPr lang="tr-TR" sz="2800" b="1" dirty="0">
                <a:solidFill>
                  <a:srgbClr val="0000FF"/>
                </a:solidFill>
                <a:latin typeface="+mj-lt"/>
              </a:rPr>
              <a:t> Necat</a:t>
            </a:r>
            <a:r>
              <a:rPr lang="tr-TR" sz="2800" b="1" dirty="0">
                <a:latin typeface="+mj-lt"/>
              </a:rPr>
              <a:t>” adlı eseri şiir şeklindedir. </a:t>
            </a:r>
            <a:r>
              <a:rPr lang="tr-TR" sz="2800" b="1" dirty="0" err="1">
                <a:latin typeface="+mj-lt"/>
              </a:rPr>
              <a:t>Lamii’nin</a:t>
            </a:r>
            <a:r>
              <a:rPr lang="tr-TR" sz="2800" b="1" dirty="0">
                <a:latin typeface="+mj-lt"/>
              </a:rPr>
              <a:t> “</a:t>
            </a:r>
            <a:r>
              <a:rPr lang="tr-TR" sz="2800" b="1" dirty="0" err="1">
                <a:solidFill>
                  <a:srgbClr val="0000FF"/>
                </a:solidFill>
                <a:latin typeface="+mj-lt"/>
              </a:rPr>
              <a:t>Şevahidü’n</a:t>
            </a:r>
            <a:r>
              <a:rPr lang="tr-TR" sz="2800" b="1" dirty="0">
                <a:solidFill>
                  <a:srgbClr val="0000FF"/>
                </a:solidFill>
                <a:latin typeface="+mj-lt"/>
              </a:rPr>
              <a:t> </a:t>
            </a:r>
            <a:r>
              <a:rPr lang="tr-TR" sz="2800" b="1" dirty="0" err="1">
                <a:solidFill>
                  <a:srgbClr val="0000FF"/>
                </a:solidFill>
                <a:latin typeface="+mj-lt"/>
              </a:rPr>
              <a:t>Nübüvve</a:t>
            </a:r>
            <a:r>
              <a:rPr lang="tr-TR" sz="2800" b="1" dirty="0">
                <a:latin typeface="+mj-lt"/>
              </a:rPr>
              <a:t>”, Veysi’nin “</a:t>
            </a:r>
            <a:r>
              <a:rPr lang="tr-TR" sz="2800" b="1" dirty="0" err="1">
                <a:solidFill>
                  <a:srgbClr val="0000FF"/>
                </a:solidFill>
                <a:latin typeface="+mj-lt"/>
              </a:rPr>
              <a:t>Dürretü’t</a:t>
            </a:r>
            <a:r>
              <a:rPr lang="tr-TR" sz="2800" b="1" dirty="0">
                <a:solidFill>
                  <a:srgbClr val="0000FF"/>
                </a:solidFill>
                <a:latin typeface="+mj-lt"/>
              </a:rPr>
              <a:t> Taç</a:t>
            </a:r>
            <a:r>
              <a:rPr lang="tr-TR" sz="2800" b="1" dirty="0">
                <a:latin typeface="+mj-lt"/>
              </a:rPr>
              <a:t>” adlı siyer kitapları düz yazıdır. </a:t>
            </a:r>
          </a:p>
          <a:p>
            <a:endParaRPr lang="tr-TR" dirty="0"/>
          </a:p>
        </p:txBody>
      </p:sp>
    </p:spTree>
    <p:extLst>
      <p:ext uri="{BB962C8B-B14F-4D97-AF65-F5344CB8AC3E}">
        <p14:creationId xmlns:p14="http://schemas.microsoft.com/office/powerpoint/2010/main" val="22361411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764704"/>
            <a:ext cx="8229600" cy="866360"/>
          </a:xfrm>
        </p:spPr>
        <p:txBody>
          <a:bodyPr>
            <a:normAutofit/>
          </a:bodyPr>
          <a:lstStyle/>
          <a:p>
            <a:pPr algn="ctr"/>
            <a:r>
              <a:rPr lang="tr-TR" sz="4400" b="1" dirty="0">
                <a:solidFill>
                  <a:srgbClr val="FF0000"/>
                </a:solidFill>
              </a:rPr>
              <a:t>7) Tarihler - </a:t>
            </a:r>
            <a:r>
              <a:rPr lang="tr-TR" sz="4400" b="1" dirty="0" smtClean="0">
                <a:solidFill>
                  <a:srgbClr val="FF0000"/>
                </a:solidFill>
              </a:rPr>
              <a:t>Vakayinameler</a:t>
            </a:r>
            <a:endParaRPr lang="tr-TR" sz="4400" dirty="0">
              <a:solidFill>
                <a:srgbClr val="FF0000"/>
              </a:solidFill>
            </a:endParaRPr>
          </a:p>
        </p:txBody>
      </p:sp>
      <p:sp>
        <p:nvSpPr>
          <p:cNvPr id="3" name="İçerik Yer Tutucusu 2"/>
          <p:cNvSpPr>
            <a:spLocks noGrp="1"/>
          </p:cNvSpPr>
          <p:nvPr>
            <p:ph idx="1"/>
          </p:nvPr>
        </p:nvSpPr>
        <p:spPr/>
        <p:txBody>
          <a:bodyPr>
            <a:normAutofit/>
          </a:bodyPr>
          <a:lstStyle/>
          <a:p>
            <a:r>
              <a:rPr lang="tr-TR" sz="2800" b="1" dirty="0" smtClean="0">
                <a:latin typeface="+mj-lt"/>
              </a:rPr>
              <a:t>Geçmişteki </a:t>
            </a:r>
            <a:r>
              <a:rPr lang="tr-TR" sz="2800" b="1" dirty="0">
                <a:latin typeface="+mj-lt"/>
              </a:rPr>
              <a:t>belli bir dönemi anlatan yapıtlara tarih denir. Vakayiname ise Osmanlı Devleti'nin resmi tarihidir. Tarih yazarına "müverrih", vakayiname yazarına da "vakanüvis" denir. Silahtar Mehmet Ağa'nın "</a:t>
            </a:r>
            <a:r>
              <a:rPr lang="tr-TR" sz="2800" b="1" dirty="0">
                <a:solidFill>
                  <a:srgbClr val="0000FF"/>
                </a:solidFill>
                <a:latin typeface="+mj-lt"/>
              </a:rPr>
              <a:t>Tarih</a:t>
            </a:r>
            <a:r>
              <a:rPr lang="tr-TR" sz="2800" b="1" dirty="0">
                <a:latin typeface="+mj-lt"/>
              </a:rPr>
              <a:t>", "</a:t>
            </a:r>
            <a:r>
              <a:rPr lang="tr-TR" sz="2800" b="1" dirty="0">
                <a:solidFill>
                  <a:srgbClr val="0000FF"/>
                </a:solidFill>
                <a:latin typeface="+mj-lt"/>
              </a:rPr>
              <a:t>vakanüvis</a:t>
            </a:r>
            <a:r>
              <a:rPr lang="tr-TR" sz="2800" b="1" dirty="0">
                <a:latin typeface="+mj-lt"/>
              </a:rPr>
              <a:t>" göreviyle sarayda uzun süre çalışan Naima'nın "</a:t>
            </a:r>
            <a:r>
              <a:rPr lang="tr-TR" sz="2800" b="1" dirty="0">
                <a:solidFill>
                  <a:srgbClr val="0000FF"/>
                </a:solidFill>
                <a:latin typeface="+mj-lt"/>
              </a:rPr>
              <a:t>Naima Tarihi</a:t>
            </a:r>
            <a:r>
              <a:rPr lang="tr-TR" sz="2800" b="1" dirty="0">
                <a:latin typeface="+mj-lt"/>
              </a:rPr>
              <a:t>", </a:t>
            </a:r>
            <a:r>
              <a:rPr lang="tr-TR" sz="2800" b="1" dirty="0" err="1">
                <a:latin typeface="+mj-lt"/>
              </a:rPr>
              <a:t>Peçevi'nin</a:t>
            </a:r>
            <a:r>
              <a:rPr lang="tr-TR" sz="2800" b="1" dirty="0">
                <a:latin typeface="+mj-lt"/>
              </a:rPr>
              <a:t> "</a:t>
            </a:r>
            <a:r>
              <a:rPr lang="tr-TR" sz="2800" b="1" dirty="0" err="1">
                <a:solidFill>
                  <a:srgbClr val="0000FF"/>
                </a:solidFill>
                <a:latin typeface="+mj-lt"/>
              </a:rPr>
              <a:t>Peçevi</a:t>
            </a:r>
            <a:r>
              <a:rPr lang="tr-TR" sz="2800" b="1" dirty="0">
                <a:solidFill>
                  <a:srgbClr val="0000FF"/>
                </a:solidFill>
                <a:latin typeface="+mj-lt"/>
              </a:rPr>
              <a:t> Tarihi</a:t>
            </a:r>
            <a:r>
              <a:rPr lang="tr-TR" sz="2800" b="1" dirty="0">
                <a:latin typeface="+mj-lt"/>
              </a:rPr>
              <a:t>" adlı yapıtları bu türlerin başarılı örnekleri arasında yer alır.</a:t>
            </a:r>
          </a:p>
          <a:p>
            <a:endParaRPr lang="tr-TR" dirty="0"/>
          </a:p>
        </p:txBody>
      </p:sp>
    </p:spTree>
    <p:extLst>
      <p:ext uri="{BB962C8B-B14F-4D97-AF65-F5344CB8AC3E}">
        <p14:creationId xmlns:p14="http://schemas.microsoft.com/office/powerpoint/2010/main" val="37161827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268760"/>
            <a:ext cx="8229600" cy="4389120"/>
          </a:xfrm>
        </p:spPr>
        <p:txBody>
          <a:bodyPr>
            <a:normAutofit/>
          </a:bodyPr>
          <a:lstStyle/>
          <a:p>
            <a:pPr marL="0" indent="0">
              <a:buNone/>
            </a:pPr>
            <a:r>
              <a:rPr lang="tr-TR" sz="2800" b="1" dirty="0">
                <a:solidFill>
                  <a:srgbClr val="0000FF"/>
                </a:solidFill>
                <a:latin typeface="+mj-lt"/>
              </a:rPr>
              <a:t>Divan Edebiyatı'nda tarih türünde epey eser verilmiştir. Bunların önemlileri şunlardır</a:t>
            </a:r>
            <a:r>
              <a:rPr lang="tr-TR" sz="2800" b="1" dirty="0" smtClean="0">
                <a:solidFill>
                  <a:srgbClr val="0000FF"/>
                </a:solidFill>
                <a:latin typeface="+mj-lt"/>
              </a:rPr>
              <a:t>:</a:t>
            </a:r>
          </a:p>
          <a:p>
            <a:endParaRPr lang="tr-TR" sz="2800" b="1" dirty="0">
              <a:latin typeface="+mj-lt"/>
            </a:endParaRPr>
          </a:p>
          <a:p>
            <a:pPr marL="514350" lvl="0" indent="-514350">
              <a:buClr>
                <a:schemeClr val="tx1"/>
              </a:buClr>
              <a:buFont typeface="+mj-lt"/>
              <a:buAutoNum type="arabicPeriod"/>
            </a:pPr>
            <a:r>
              <a:rPr lang="tr-TR" sz="2800" b="1" dirty="0" err="1">
                <a:latin typeface="+mj-lt"/>
              </a:rPr>
              <a:t>Aşıkpaşazade</a:t>
            </a:r>
            <a:r>
              <a:rPr lang="tr-TR" sz="2800" b="1" dirty="0">
                <a:latin typeface="+mj-lt"/>
              </a:rPr>
              <a:t> Tarihi (15. </a:t>
            </a:r>
            <a:r>
              <a:rPr lang="tr-TR" sz="2800" b="1" dirty="0" smtClean="0">
                <a:latin typeface="+mj-lt"/>
              </a:rPr>
              <a:t>yüzyıl)</a:t>
            </a:r>
            <a:endParaRPr lang="tr-TR" sz="2800" b="1" dirty="0">
              <a:latin typeface="+mj-lt"/>
            </a:endParaRPr>
          </a:p>
          <a:p>
            <a:pPr marL="514350" lvl="0" indent="-514350">
              <a:buClr>
                <a:schemeClr val="tx1"/>
              </a:buClr>
              <a:buFont typeface="+mj-lt"/>
              <a:buAutoNum type="arabicPeriod"/>
            </a:pPr>
            <a:r>
              <a:rPr lang="tr-TR" sz="2800" b="1" dirty="0" err="1">
                <a:latin typeface="+mj-lt"/>
              </a:rPr>
              <a:t>Tacü't</a:t>
            </a:r>
            <a:r>
              <a:rPr lang="tr-TR" sz="2800" b="1" dirty="0">
                <a:latin typeface="+mj-lt"/>
              </a:rPr>
              <a:t>-Tevarih: Hoca Sadettin Efendi (16. yüzyıl)</a:t>
            </a:r>
          </a:p>
          <a:p>
            <a:pPr marL="514350" lvl="0" indent="-514350">
              <a:buClr>
                <a:schemeClr val="tx1"/>
              </a:buClr>
              <a:buFont typeface="+mj-lt"/>
              <a:buAutoNum type="arabicPeriod"/>
            </a:pPr>
            <a:r>
              <a:rPr lang="tr-TR" sz="2800" b="1" dirty="0" err="1">
                <a:latin typeface="+mj-lt"/>
              </a:rPr>
              <a:t>Peçevi</a:t>
            </a:r>
            <a:r>
              <a:rPr lang="tr-TR" sz="2800" b="1" dirty="0">
                <a:latin typeface="+mj-lt"/>
              </a:rPr>
              <a:t> Tarihi: </a:t>
            </a:r>
            <a:r>
              <a:rPr lang="tr-TR" sz="2800" b="1" dirty="0" err="1">
                <a:latin typeface="+mj-lt"/>
              </a:rPr>
              <a:t>Peçevi</a:t>
            </a:r>
            <a:r>
              <a:rPr lang="tr-TR" sz="2800" b="1" dirty="0">
                <a:latin typeface="+mj-lt"/>
              </a:rPr>
              <a:t> İbrahim Efendi (17. yüzyıl)</a:t>
            </a:r>
          </a:p>
          <a:p>
            <a:pPr marL="514350" lvl="0" indent="-514350">
              <a:buClr>
                <a:schemeClr val="tx1"/>
              </a:buClr>
              <a:buFont typeface="+mj-lt"/>
              <a:buAutoNum type="arabicPeriod"/>
            </a:pPr>
            <a:r>
              <a:rPr lang="tr-TR" sz="2800" b="1" dirty="0">
                <a:latin typeface="+mj-lt"/>
              </a:rPr>
              <a:t>Naima Tarihi (18. yüzyıl)</a:t>
            </a:r>
          </a:p>
          <a:p>
            <a:pPr marL="514350" lvl="0" indent="-514350">
              <a:buClr>
                <a:schemeClr val="tx1"/>
              </a:buClr>
              <a:buFont typeface="+mj-lt"/>
              <a:buAutoNum type="arabicPeriod"/>
            </a:pPr>
            <a:r>
              <a:rPr lang="tr-TR" sz="2800" b="1" dirty="0">
                <a:latin typeface="+mj-lt"/>
              </a:rPr>
              <a:t>Cevdet Paşa Tarihi (19. yüzyıl)</a:t>
            </a:r>
          </a:p>
          <a:p>
            <a:endParaRPr lang="tr-TR" dirty="0"/>
          </a:p>
        </p:txBody>
      </p:sp>
    </p:spTree>
    <p:extLst>
      <p:ext uri="{BB962C8B-B14F-4D97-AF65-F5344CB8AC3E}">
        <p14:creationId xmlns:p14="http://schemas.microsoft.com/office/powerpoint/2010/main" val="21841986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404664"/>
            <a:ext cx="8229600" cy="864096"/>
          </a:xfrm>
        </p:spPr>
        <p:txBody>
          <a:bodyPr>
            <a:normAutofit/>
          </a:bodyPr>
          <a:lstStyle/>
          <a:p>
            <a:pPr algn="ctr"/>
            <a:r>
              <a:rPr lang="tr-TR" sz="4400" b="1" dirty="0">
                <a:solidFill>
                  <a:srgbClr val="FF0000"/>
                </a:solidFill>
              </a:rPr>
              <a:t>8) </a:t>
            </a:r>
            <a:r>
              <a:rPr lang="tr-TR" sz="4400" b="1" dirty="0" err="1" smtClean="0">
                <a:solidFill>
                  <a:srgbClr val="FF0000"/>
                </a:solidFill>
              </a:rPr>
              <a:t>Gazavatnameler</a:t>
            </a:r>
            <a:endParaRPr lang="tr-TR" sz="4400" dirty="0">
              <a:solidFill>
                <a:srgbClr val="FF0000"/>
              </a:solidFill>
            </a:endParaRPr>
          </a:p>
        </p:txBody>
      </p:sp>
      <p:sp>
        <p:nvSpPr>
          <p:cNvPr id="3" name="İçerik Yer Tutucusu 2"/>
          <p:cNvSpPr>
            <a:spLocks noGrp="1"/>
          </p:cNvSpPr>
          <p:nvPr>
            <p:ph idx="1"/>
          </p:nvPr>
        </p:nvSpPr>
        <p:spPr>
          <a:xfrm>
            <a:off x="467544" y="1340768"/>
            <a:ext cx="8496944" cy="5184576"/>
          </a:xfrm>
        </p:spPr>
        <p:txBody>
          <a:bodyPr>
            <a:noAutofit/>
          </a:bodyPr>
          <a:lstStyle/>
          <a:p>
            <a:r>
              <a:rPr lang="tr-TR" sz="2700" b="1" dirty="0">
                <a:latin typeface="+mj-lt"/>
              </a:rPr>
              <a:t>Ordunun düşmana yaptığı akınlarını, değişik savaşları, zaferleri, bu savaşlardaki kahramanlıkları anlatılan eserlere </a:t>
            </a:r>
            <a:r>
              <a:rPr lang="tr-TR" sz="2700" b="1" dirty="0" err="1">
                <a:latin typeface="+mj-lt"/>
              </a:rPr>
              <a:t>gazavatname</a:t>
            </a:r>
            <a:r>
              <a:rPr lang="tr-TR" sz="2700" b="1" dirty="0">
                <a:latin typeface="+mj-lt"/>
              </a:rPr>
              <a:t> denir. Düz yazı ya da şiir biçiminde anlatılır.  Türk edebiyatında ilk </a:t>
            </a:r>
            <a:r>
              <a:rPr lang="tr-TR" sz="2700" b="1" dirty="0" err="1">
                <a:latin typeface="+mj-lt"/>
              </a:rPr>
              <a:t>gazavatname</a:t>
            </a:r>
            <a:r>
              <a:rPr lang="tr-TR" sz="2700" b="1" dirty="0">
                <a:latin typeface="+mj-lt"/>
              </a:rPr>
              <a:t> örnekleri 15. yüzyılda yazılmaya başlanmıştır. </a:t>
            </a:r>
            <a:r>
              <a:rPr lang="tr-TR" sz="2700" b="1" dirty="0" err="1">
                <a:solidFill>
                  <a:srgbClr val="FF0000"/>
                </a:solidFill>
                <a:latin typeface="+mj-lt"/>
              </a:rPr>
              <a:t>Kâşîfi</a:t>
            </a:r>
            <a:r>
              <a:rPr lang="tr-TR" sz="2700" b="1" dirty="0" err="1">
                <a:latin typeface="+mj-lt"/>
              </a:rPr>
              <a:t>’nin</a:t>
            </a:r>
            <a:r>
              <a:rPr lang="tr-TR" sz="2700" b="1" dirty="0">
                <a:latin typeface="+mj-lt"/>
              </a:rPr>
              <a:t> </a:t>
            </a:r>
            <a:r>
              <a:rPr lang="tr-TR" sz="2700" b="1" dirty="0" err="1">
                <a:solidFill>
                  <a:srgbClr val="0000FF"/>
                </a:solidFill>
                <a:latin typeface="+mj-lt"/>
              </a:rPr>
              <a:t>Gazaname</a:t>
            </a:r>
            <a:r>
              <a:rPr lang="tr-TR" sz="2700" b="1" dirty="0">
                <a:solidFill>
                  <a:srgbClr val="0000FF"/>
                </a:solidFill>
                <a:latin typeface="+mj-lt"/>
              </a:rPr>
              <a:t>-i Rum</a:t>
            </a:r>
            <a:r>
              <a:rPr lang="tr-TR" sz="2700" b="1" dirty="0">
                <a:latin typeface="+mj-lt"/>
              </a:rPr>
              <a:t>’u bu türün örnekleri arasındadır.</a:t>
            </a:r>
          </a:p>
          <a:p>
            <a:pPr marL="0" indent="0">
              <a:buNone/>
            </a:pPr>
            <a:endParaRPr lang="tr-TR" sz="2700" b="1" dirty="0">
              <a:latin typeface="+mj-lt"/>
            </a:endParaRPr>
          </a:p>
          <a:p>
            <a:r>
              <a:rPr lang="tr-TR" sz="2700" b="1" dirty="0">
                <a:latin typeface="+mj-lt"/>
              </a:rPr>
              <a:t>Türk Edebiyatı’nda kırkı manzum olmak üzere iki yüz ellinden fazla </a:t>
            </a:r>
            <a:r>
              <a:rPr lang="tr-TR" sz="2700" b="1" dirty="0" err="1">
                <a:latin typeface="+mj-lt"/>
              </a:rPr>
              <a:t>gazavâtnâme</a:t>
            </a:r>
            <a:r>
              <a:rPr lang="tr-TR" sz="2700" b="1" dirty="0">
                <a:latin typeface="+mj-lt"/>
              </a:rPr>
              <a:t> mevcuttur. </a:t>
            </a:r>
            <a:r>
              <a:rPr lang="tr-TR" sz="2700" b="1" dirty="0" err="1">
                <a:latin typeface="+mj-lt"/>
              </a:rPr>
              <a:t>Gazavâtnâmeler</a:t>
            </a:r>
            <a:r>
              <a:rPr lang="tr-TR" sz="2700" b="1" dirty="0">
                <a:latin typeface="+mj-lt"/>
              </a:rPr>
              <a:t> tarih için büyük önem taşımaktadır. Çünkü belli bir döneme ışık tuttuğundan ve bu dönemi ayrıntılı olarak işlediğinden araştırmalar için önemlidir. </a:t>
            </a:r>
            <a:endParaRPr lang="tr-TR" sz="2700" dirty="0"/>
          </a:p>
        </p:txBody>
      </p:sp>
    </p:spTree>
    <p:extLst>
      <p:ext uri="{BB962C8B-B14F-4D97-AF65-F5344CB8AC3E}">
        <p14:creationId xmlns:p14="http://schemas.microsoft.com/office/powerpoint/2010/main" val="3957535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620688"/>
            <a:ext cx="8229600" cy="5703912"/>
          </a:xfrm>
        </p:spPr>
        <p:txBody>
          <a:bodyPr>
            <a:normAutofit fontScale="92500" lnSpcReduction="20000"/>
          </a:bodyPr>
          <a:lstStyle/>
          <a:p>
            <a:pPr marL="0" indent="0">
              <a:buNone/>
            </a:pPr>
            <a:r>
              <a:rPr lang="tr-TR" sz="3000" b="1" dirty="0">
                <a:solidFill>
                  <a:srgbClr val="FF0000"/>
                </a:solidFill>
                <a:latin typeface="+mj-lt"/>
              </a:rPr>
              <a:t>DİVAN EDEBİYATINDA NESİR (DÜZYAZI) </a:t>
            </a:r>
            <a:r>
              <a:rPr lang="tr-TR" sz="3000" b="1" dirty="0" smtClean="0">
                <a:solidFill>
                  <a:srgbClr val="FF0000"/>
                </a:solidFill>
                <a:latin typeface="+mj-lt"/>
              </a:rPr>
              <a:t>TÜRLERİ</a:t>
            </a:r>
            <a:endParaRPr lang="tr-TR" sz="3000" dirty="0">
              <a:solidFill>
                <a:srgbClr val="FF0000"/>
              </a:solidFill>
              <a:latin typeface="+mj-lt"/>
            </a:endParaRPr>
          </a:p>
          <a:p>
            <a:pPr marL="514350" lvl="0" indent="-514350">
              <a:buClrTx/>
              <a:buFont typeface="+mj-lt"/>
              <a:buAutoNum type="arabicPeriod"/>
            </a:pPr>
            <a:r>
              <a:rPr lang="tr-TR" sz="3000" b="1" dirty="0">
                <a:latin typeface="+mj-lt"/>
              </a:rPr>
              <a:t>Tezkireler</a:t>
            </a:r>
            <a:endParaRPr lang="tr-TR" sz="3000" dirty="0">
              <a:latin typeface="+mj-lt"/>
            </a:endParaRPr>
          </a:p>
          <a:p>
            <a:pPr marL="514350" lvl="0" indent="-514350">
              <a:buClrTx/>
              <a:buFont typeface="+mj-lt"/>
              <a:buAutoNum type="arabicPeriod"/>
            </a:pPr>
            <a:r>
              <a:rPr lang="tr-TR" sz="3000" b="1" dirty="0">
                <a:latin typeface="+mj-lt"/>
              </a:rPr>
              <a:t>Sefaretnameler</a:t>
            </a:r>
            <a:endParaRPr lang="tr-TR" sz="3000" dirty="0">
              <a:latin typeface="+mj-lt"/>
            </a:endParaRPr>
          </a:p>
          <a:p>
            <a:pPr marL="514350" lvl="0" indent="-514350">
              <a:buClrTx/>
              <a:buFont typeface="+mj-lt"/>
              <a:buAutoNum type="arabicPeriod"/>
            </a:pPr>
            <a:r>
              <a:rPr lang="tr-TR" sz="3000" b="1" dirty="0">
                <a:latin typeface="+mj-lt"/>
              </a:rPr>
              <a:t>Siyasetnameler</a:t>
            </a:r>
            <a:endParaRPr lang="tr-TR" sz="3000" dirty="0">
              <a:latin typeface="+mj-lt"/>
            </a:endParaRPr>
          </a:p>
          <a:p>
            <a:pPr marL="514350" lvl="0" indent="-514350">
              <a:buClrTx/>
              <a:buFont typeface="+mj-lt"/>
              <a:buAutoNum type="arabicPeriod"/>
            </a:pPr>
            <a:r>
              <a:rPr lang="tr-TR" sz="3000" b="1" dirty="0">
                <a:latin typeface="+mj-lt"/>
              </a:rPr>
              <a:t>Seyahatnameler</a:t>
            </a:r>
            <a:endParaRPr lang="tr-TR" sz="3000" dirty="0">
              <a:latin typeface="+mj-lt"/>
            </a:endParaRPr>
          </a:p>
          <a:p>
            <a:pPr marL="514350" lvl="0" indent="-514350">
              <a:buClrTx/>
              <a:buFont typeface="+mj-lt"/>
              <a:buAutoNum type="arabicPeriod"/>
            </a:pPr>
            <a:r>
              <a:rPr lang="tr-TR" sz="3000" b="1" dirty="0">
                <a:latin typeface="+mj-lt"/>
              </a:rPr>
              <a:t>Münşeatlar/Mektuplar</a:t>
            </a:r>
            <a:endParaRPr lang="tr-TR" sz="3000" dirty="0">
              <a:latin typeface="+mj-lt"/>
            </a:endParaRPr>
          </a:p>
          <a:p>
            <a:pPr marL="514350" lvl="0" indent="-514350">
              <a:buClrTx/>
              <a:buFont typeface="+mj-lt"/>
              <a:buAutoNum type="arabicPeriod"/>
            </a:pPr>
            <a:r>
              <a:rPr lang="tr-TR" sz="3000" b="1" dirty="0">
                <a:latin typeface="+mj-lt"/>
              </a:rPr>
              <a:t>Siyer</a:t>
            </a:r>
            <a:endParaRPr lang="tr-TR" sz="3000" dirty="0">
              <a:latin typeface="+mj-lt"/>
            </a:endParaRPr>
          </a:p>
          <a:p>
            <a:pPr marL="514350" lvl="0" indent="-514350">
              <a:buClrTx/>
              <a:buFont typeface="+mj-lt"/>
              <a:buAutoNum type="arabicPeriod"/>
            </a:pPr>
            <a:r>
              <a:rPr lang="tr-TR" sz="3000" b="1" dirty="0">
                <a:latin typeface="+mj-lt"/>
              </a:rPr>
              <a:t>Tarih- Vakayiname</a:t>
            </a:r>
            <a:endParaRPr lang="tr-TR" sz="3000" dirty="0">
              <a:latin typeface="+mj-lt"/>
            </a:endParaRPr>
          </a:p>
          <a:p>
            <a:pPr marL="514350" lvl="0" indent="-514350">
              <a:buClrTx/>
              <a:buFont typeface="+mj-lt"/>
              <a:buAutoNum type="arabicPeriod"/>
            </a:pPr>
            <a:r>
              <a:rPr lang="tr-TR" sz="3000" b="1" dirty="0" err="1">
                <a:latin typeface="+mj-lt"/>
              </a:rPr>
              <a:t>Gazavatnameler</a:t>
            </a:r>
            <a:endParaRPr lang="tr-TR" sz="3000" dirty="0">
              <a:latin typeface="+mj-lt"/>
            </a:endParaRPr>
          </a:p>
          <a:p>
            <a:pPr marL="514350" lvl="0" indent="-514350">
              <a:buClrTx/>
              <a:buFont typeface="+mj-lt"/>
              <a:buAutoNum type="arabicPeriod"/>
            </a:pPr>
            <a:r>
              <a:rPr lang="tr-TR" sz="3000" b="1" dirty="0">
                <a:latin typeface="+mj-lt"/>
              </a:rPr>
              <a:t> </a:t>
            </a:r>
            <a:r>
              <a:rPr lang="tr-TR" sz="3000" b="1" dirty="0" err="1">
                <a:latin typeface="+mj-lt"/>
              </a:rPr>
              <a:t>Surnameler</a:t>
            </a:r>
            <a:endParaRPr lang="tr-TR" sz="3000" dirty="0">
              <a:latin typeface="+mj-lt"/>
            </a:endParaRPr>
          </a:p>
          <a:p>
            <a:pPr marL="514350" lvl="0" indent="-514350">
              <a:buClrTx/>
              <a:buFont typeface="+mj-lt"/>
              <a:buAutoNum type="arabicPeriod"/>
            </a:pPr>
            <a:r>
              <a:rPr lang="tr-TR" sz="3000" b="1" dirty="0">
                <a:latin typeface="+mj-lt"/>
              </a:rPr>
              <a:t> </a:t>
            </a:r>
            <a:r>
              <a:rPr lang="tr-TR" sz="3000" b="1" dirty="0" err="1">
                <a:latin typeface="+mj-lt"/>
              </a:rPr>
              <a:t>Menakıbnameler</a:t>
            </a:r>
            <a:endParaRPr lang="tr-TR" sz="3000" dirty="0">
              <a:latin typeface="+mj-lt"/>
            </a:endParaRPr>
          </a:p>
          <a:p>
            <a:pPr marL="514350" lvl="0" indent="-514350">
              <a:buClrTx/>
              <a:buFont typeface="+mj-lt"/>
              <a:buAutoNum type="arabicPeriod"/>
            </a:pPr>
            <a:r>
              <a:rPr lang="tr-TR" sz="3000" b="1" dirty="0">
                <a:latin typeface="+mj-lt"/>
              </a:rPr>
              <a:t> </a:t>
            </a:r>
            <a:r>
              <a:rPr lang="tr-TR" sz="3000" b="1" dirty="0" err="1" smtClean="0">
                <a:latin typeface="+mj-lt"/>
              </a:rPr>
              <a:t>Şehrengizler</a:t>
            </a:r>
            <a:endParaRPr lang="tr-TR" sz="3000" dirty="0">
              <a:latin typeface="+mj-lt"/>
            </a:endParaRPr>
          </a:p>
          <a:p>
            <a:pPr marL="514350" lvl="0" indent="-514350">
              <a:buClrTx/>
              <a:buFont typeface="+mj-lt"/>
              <a:buAutoNum type="arabicPeriod"/>
            </a:pPr>
            <a:r>
              <a:rPr lang="tr-TR" sz="3000" b="1" dirty="0" err="1" smtClean="0">
                <a:latin typeface="+mj-lt"/>
              </a:rPr>
              <a:t>Habnameler</a:t>
            </a:r>
            <a:endParaRPr lang="tr-TR" sz="3000" dirty="0">
              <a:latin typeface="+mj-lt"/>
            </a:endParaRPr>
          </a:p>
          <a:p>
            <a:endParaRPr lang="tr-TR" dirty="0"/>
          </a:p>
        </p:txBody>
      </p:sp>
    </p:spTree>
    <p:extLst>
      <p:ext uri="{BB962C8B-B14F-4D97-AF65-F5344CB8AC3E}">
        <p14:creationId xmlns:p14="http://schemas.microsoft.com/office/powerpoint/2010/main" val="109181190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688632"/>
          </a:xfrm>
        </p:spPr>
        <p:txBody>
          <a:bodyPr>
            <a:normAutofit/>
          </a:bodyPr>
          <a:lstStyle/>
          <a:p>
            <a:r>
              <a:rPr lang="tr-TR" sz="2800" b="1" dirty="0">
                <a:solidFill>
                  <a:srgbClr val="FF0000"/>
                </a:solidFill>
                <a:latin typeface="+mj-lt"/>
              </a:rPr>
              <a:t>Konuları bakımından </a:t>
            </a:r>
            <a:r>
              <a:rPr lang="tr-TR" sz="2800" b="1" dirty="0" err="1">
                <a:solidFill>
                  <a:srgbClr val="FF0000"/>
                </a:solidFill>
                <a:latin typeface="+mj-lt"/>
              </a:rPr>
              <a:t>gazavatnâmeler</a:t>
            </a:r>
            <a:r>
              <a:rPr lang="tr-TR" sz="2800" b="1" dirty="0">
                <a:solidFill>
                  <a:srgbClr val="FF0000"/>
                </a:solidFill>
                <a:latin typeface="+mj-lt"/>
              </a:rPr>
              <a:t> dört grupta ele alınabilir:</a:t>
            </a:r>
          </a:p>
          <a:p>
            <a:pPr marL="0" indent="0">
              <a:buNone/>
            </a:pPr>
            <a:endParaRPr lang="tr-TR" sz="2800" b="1" dirty="0">
              <a:latin typeface="+mj-lt"/>
            </a:endParaRPr>
          </a:p>
          <a:p>
            <a:pPr marL="0" indent="0">
              <a:buNone/>
            </a:pPr>
            <a:r>
              <a:rPr lang="tr-TR" sz="2800" b="1" dirty="0">
                <a:solidFill>
                  <a:srgbClr val="FF0000"/>
                </a:solidFill>
                <a:latin typeface="+mj-lt"/>
              </a:rPr>
              <a:t>1</a:t>
            </a:r>
            <a:r>
              <a:rPr lang="tr-TR" sz="2800" b="1" dirty="0" smtClean="0">
                <a:solidFill>
                  <a:srgbClr val="0000FF"/>
                </a:solidFill>
                <a:latin typeface="+mj-lt"/>
              </a:rPr>
              <a:t>)</a:t>
            </a:r>
            <a:r>
              <a:rPr lang="tr-TR" sz="2800" b="1" dirty="0" smtClean="0">
                <a:latin typeface="+mj-lt"/>
              </a:rPr>
              <a:t> </a:t>
            </a:r>
            <a:r>
              <a:rPr lang="tr-TR" sz="2800" b="1" dirty="0">
                <a:latin typeface="+mj-lt"/>
              </a:rPr>
              <a:t>İslam büyüklerini konu eden </a:t>
            </a:r>
            <a:r>
              <a:rPr lang="tr-TR" sz="2800" b="1" dirty="0" err="1">
                <a:latin typeface="+mj-lt"/>
              </a:rPr>
              <a:t>Gazavâtnâmeler</a:t>
            </a:r>
            <a:r>
              <a:rPr lang="tr-TR" sz="2800" b="1" dirty="0">
                <a:latin typeface="+mj-lt"/>
              </a:rPr>
              <a:t> </a:t>
            </a:r>
          </a:p>
          <a:p>
            <a:pPr marL="0" indent="0">
              <a:buNone/>
            </a:pPr>
            <a:r>
              <a:rPr lang="tr-TR" sz="2800" b="1" dirty="0">
                <a:solidFill>
                  <a:srgbClr val="FF0000"/>
                </a:solidFill>
                <a:latin typeface="+mj-lt"/>
              </a:rPr>
              <a:t>2</a:t>
            </a:r>
            <a:r>
              <a:rPr lang="tr-TR" sz="2800" b="1" dirty="0" smtClean="0">
                <a:solidFill>
                  <a:srgbClr val="0000FF"/>
                </a:solidFill>
                <a:latin typeface="+mj-lt"/>
              </a:rPr>
              <a:t>)</a:t>
            </a:r>
            <a:r>
              <a:rPr lang="tr-TR" sz="2800" b="1" dirty="0" smtClean="0">
                <a:latin typeface="+mj-lt"/>
              </a:rPr>
              <a:t> </a:t>
            </a:r>
            <a:r>
              <a:rPr lang="tr-TR" sz="2800" b="1" dirty="0">
                <a:latin typeface="+mj-lt"/>
              </a:rPr>
              <a:t>Padişahları ve onların zamanında yapılan savaşları ve belli başlı olayları konu eden manzum ve mensur </a:t>
            </a:r>
            <a:r>
              <a:rPr lang="tr-TR" sz="2800" b="1" dirty="0" err="1">
                <a:latin typeface="+mj-lt"/>
              </a:rPr>
              <a:t>Gazavâtnâmeler</a:t>
            </a:r>
            <a:r>
              <a:rPr lang="tr-TR" sz="2800" b="1" dirty="0">
                <a:latin typeface="+mj-lt"/>
              </a:rPr>
              <a:t>. Bunlara </a:t>
            </a:r>
            <a:r>
              <a:rPr lang="tr-TR" sz="2800" b="1" dirty="0" err="1">
                <a:latin typeface="+mj-lt"/>
              </a:rPr>
              <a:t>Süleymannâme</a:t>
            </a:r>
            <a:r>
              <a:rPr lang="tr-TR" sz="2800" b="1" dirty="0">
                <a:latin typeface="+mj-lt"/>
              </a:rPr>
              <a:t> veya </a:t>
            </a:r>
            <a:r>
              <a:rPr lang="tr-TR" sz="2800" b="1" dirty="0" err="1">
                <a:latin typeface="+mj-lt"/>
              </a:rPr>
              <a:t>Selimnâme</a:t>
            </a:r>
            <a:r>
              <a:rPr lang="tr-TR" sz="2800" b="1" dirty="0">
                <a:latin typeface="+mj-lt"/>
              </a:rPr>
              <a:t> de denir. </a:t>
            </a:r>
          </a:p>
          <a:p>
            <a:pPr marL="0" indent="0">
              <a:buNone/>
            </a:pPr>
            <a:r>
              <a:rPr lang="tr-TR" sz="2800" b="1" dirty="0">
                <a:solidFill>
                  <a:srgbClr val="FF0000"/>
                </a:solidFill>
                <a:latin typeface="+mj-lt"/>
              </a:rPr>
              <a:t>3</a:t>
            </a:r>
            <a:r>
              <a:rPr lang="tr-TR" sz="2800" b="1" dirty="0">
                <a:solidFill>
                  <a:srgbClr val="0000FF"/>
                </a:solidFill>
                <a:latin typeface="+mj-lt"/>
              </a:rPr>
              <a:t>)</a:t>
            </a:r>
            <a:r>
              <a:rPr lang="tr-TR" sz="2800" b="1" dirty="0">
                <a:latin typeface="+mj-lt"/>
              </a:rPr>
              <a:t> Ünlü komutanları ya da vezirleri konu eden </a:t>
            </a:r>
            <a:r>
              <a:rPr lang="tr-TR" sz="2800" b="1" dirty="0" err="1">
                <a:latin typeface="+mj-lt"/>
              </a:rPr>
              <a:t>Gazavâtnâmeler</a:t>
            </a:r>
            <a:r>
              <a:rPr lang="tr-TR" sz="2800" b="1" dirty="0">
                <a:latin typeface="+mj-lt"/>
              </a:rPr>
              <a:t> </a:t>
            </a:r>
          </a:p>
          <a:p>
            <a:pPr marL="0" indent="0">
              <a:buNone/>
            </a:pPr>
            <a:r>
              <a:rPr lang="tr-TR" sz="2800" b="1" dirty="0">
                <a:solidFill>
                  <a:srgbClr val="FF0000"/>
                </a:solidFill>
                <a:latin typeface="+mj-lt"/>
              </a:rPr>
              <a:t>4</a:t>
            </a:r>
            <a:r>
              <a:rPr lang="tr-TR" sz="2800" b="1" dirty="0">
                <a:solidFill>
                  <a:srgbClr val="0000FF"/>
                </a:solidFill>
                <a:latin typeface="+mj-lt"/>
              </a:rPr>
              <a:t>)</a:t>
            </a:r>
            <a:r>
              <a:rPr lang="tr-TR" sz="2800" b="1" dirty="0">
                <a:latin typeface="+mj-lt"/>
              </a:rPr>
              <a:t> Sefer veya </a:t>
            </a:r>
            <a:r>
              <a:rPr lang="tr-TR" sz="2800" b="1" dirty="0" err="1">
                <a:latin typeface="+mj-lt"/>
              </a:rPr>
              <a:t>zaptedilen</a:t>
            </a:r>
            <a:r>
              <a:rPr lang="tr-TR" sz="2800" b="1" dirty="0">
                <a:latin typeface="+mj-lt"/>
              </a:rPr>
              <a:t> yerleri konu alan </a:t>
            </a:r>
            <a:r>
              <a:rPr lang="tr-TR" sz="2800" b="1" dirty="0" err="1">
                <a:latin typeface="+mj-lt"/>
              </a:rPr>
              <a:t>Gazavâtnâmeler</a:t>
            </a:r>
            <a:r>
              <a:rPr lang="tr-TR" sz="2800" b="1" dirty="0">
                <a:latin typeface="+mj-lt"/>
              </a:rPr>
              <a:t>.</a:t>
            </a:r>
          </a:p>
          <a:p>
            <a:endParaRPr lang="tr-TR" dirty="0"/>
          </a:p>
        </p:txBody>
      </p:sp>
    </p:spTree>
    <p:extLst>
      <p:ext uri="{BB962C8B-B14F-4D97-AF65-F5344CB8AC3E}">
        <p14:creationId xmlns:p14="http://schemas.microsoft.com/office/powerpoint/2010/main" val="37258046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836712"/>
            <a:ext cx="8229600" cy="866360"/>
          </a:xfrm>
        </p:spPr>
        <p:txBody>
          <a:bodyPr>
            <a:normAutofit/>
          </a:bodyPr>
          <a:lstStyle/>
          <a:p>
            <a:pPr algn="ctr"/>
            <a:r>
              <a:rPr lang="tr-TR" sz="4400" b="1" dirty="0">
                <a:solidFill>
                  <a:srgbClr val="FF0000"/>
                </a:solidFill>
              </a:rPr>
              <a:t>9) </a:t>
            </a:r>
            <a:r>
              <a:rPr lang="tr-TR" sz="4400" b="1" dirty="0" err="1" smtClean="0">
                <a:solidFill>
                  <a:srgbClr val="FF0000"/>
                </a:solidFill>
              </a:rPr>
              <a:t>Surnameler</a:t>
            </a:r>
            <a:endParaRPr lang="tr-TR" sz="4400" dirty="0">
              <a:solidFill>
                <a:srgbClr val="FF0000"/>
              </a:solidFill>
            </a:endParaRPr>
          </a:p>
        </p:txBody>
      </p:sp>
      <p:sp>
        <p:nvSpPr>
          <p:cNvPr id="3" name="İçerik Yer Tutucusu 2"/>
          <p:cNvSpPr>
            <a:spLocks noGrp="1"/>
          </p:cNvSpPr>
          <p:nvPr>
            <p:ph idx="1"/>
          </p:nvPr>
        </p:nvSpPr>
        <p:spPr/>
        <p:txBody>
          <a:bodyPr/>
          <a:lstStyle/>
          <a:p>
            <a:r>
              <a:rPr lang="tr-TR" sz="2800" b="1" dirty="0">
                <a:latin typeface="+mj-lt"/>
              </a:rPr>
              <a:t>Osmanlı dönemi Türk edebiyatında şenlikler hakkında yazılan edebî metinlerin genel adıdır. Osmanlı döneminde padişah çocuklarının doğum ve sünnet törenleriyle padişah kızlarının düğün törenlerini anlatan manzum, mensur ya da manzum-mensur karışık yazılan eserler genellikle </a:t>
            </a:r>
            <a:r>
              <a:rPr lang="tr-TR" sz="2800" b="1" dirty="0" err="1">
                <a:latin typeface="+mj-lt"/>
              </a:rPr>
              <a:t>Surnâme</a:t>
            </a:r>
            <a:r>
              <a:rPr lang="tr-TR" sz="2800" b="1" dirty="0">
                <a:latin typeface="+mj-lt"/>
              </a:rPr>
              <a:t> adını taşır. </a:t>
            </a:r>
            <a:r>
              <a:rPr lang="tr-TR" sz="2800" b="1" dirty="0" err="1">
                <a:solidFill>
                  <a:srgbClr val="FF0000"/>
                </a:solidFill>
                <a:latin typeface="+mj-lt"/>
              </a:rPr>
              <a:t>Nâbî</a:t>
            </a:r>
            <a:r>
              <a:rPr lang="tr-TR" sz="2800" b="1" dirty="0" err="1">
                <a:latin typeface="+mj-lt"/>
              </a:rPr>
              <a:t>’nin</a:t>
            </a:r>
            <a:r>
              <a:rPr lang="tr-TR" sz="2800" b="1" dirty="0">
                <a:latin typeface="+mj-lt"/>
              </a:rPr>
              <a:t> ve </a:t>
            </a:r>
            <a:r>
              <a:rPr lang="tr-TR" sz="2800" b="1" dirty="0">
                <a:solidFill>
                  <a:srgbClr val="FF0000"/>
                </a:solidFill>
                <a:latin typeface="+mj-lt"/>
              </a:rPr>
              <a:t>Vehbi</a:t>
            </a:r>
            <a:r>
              <a:rPr lang="tr-TR" sz="2800" b="1" dirty="0">
                <a:latin typeface="+mj-lt"/>
              </a:rPr>
              <a:t>’nin “</a:t>
            </a:r>
            <a:r>
              <a:rPr lang="tr-TR" sz="2800" b="1" dirty="0" err="1">
                <a:solidFill>
                  <a:srgbClr val="0000FF"/>
                </a:solidFill>
                <a:latin typeface="+mj-lt"/>
              </a:rPr>
              <a:t>Surname</a:t>
            </a:r>
            <a:r>
              <a:rPr lang="tr-TR" sz="2800" b="1" dirty="0" err="1">
                <a:latin typeface="+mj-lt"/>
              </a:rPr>
              <a:t>”leri</a:t>
            </a:r>
            <a:r>
              <a:rPr lang="tr-TR" sz="2800" b="1" dirty="0">
                <a:latin typeface="+mj-lt"/>
              </a:rPr>
              <a:t> bu türün en meşhur örnekleridir</a:t>
            </a:r>
            <a:r>
              <a:rPr lang="tr-TR" sz="2800" b="1" dirty="0" smtClean="0">
                <a:latin typeface="+mj-lt"/>
              </a:rPr>
              <a:t>.</a:t>
            </a:r>
            <a:endParaRPr lang="tr-TR" sz="2800" b="1" dirty="0">
              <a:latin typeface="+mj-lt"/>
            </a:endParaRPr>
          </a:p>
        </p:txBody>
      </p:sp>
    </p:spTree>
    <p:extLst>
      <p:ext uri="{BB962C8B-B14F-4D97-AF65-F5344CB8AC3E}">
        <p14:creationId xmlns:p14="http://schemas.microsoft.com/office/powerpoint/2010/main" val="19304195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476672"/>
            <a:ext cx="8229600" cy="722344"/>
          </a:xfrm>
        </p:spPr>
        <p:txBody>
          <a:bodyPr>
            <a:normAutofit/>
          </a:bodyPr>
          <a:lstStyle/>
          <a:p>
            <a:r>
              <a:rPr lang="tr-TR" sz="4400" b="1" dirty="0">
                <a:solidFill>
                  <a:srgbClr val="FF0000"/>
                </a:solidFill>
              </a:rPr>
              <a:t>Önemli Mensur </a:t>
            </a:r>
            <a:r>
              <a:rPr lang="tr-TR" sz="4400" b="1" dirty="0" err="1" smtClean="0">
                <a:solidFill>
                  <a:srgbClr val="FF0000"/>
                </a:solidFill>
              </a:rPr>
              <a:t>Surnemeler</a:t>
            </a:r>
            <a:endParaRPr lang="tr-TR" sz="4400" dirty="0">
              <a:solidFill>
                <a:srgbClr val="FF0000"/>
              </a:solidFill>
            </a:endParaRPr>
          </a:p>
        </p:txBody>
      </p:sp>
      <p:sp>
        <p:nvSpPr>
          <p:cNvPr id="3" name="İçerik Yer Tutucusu 2"/>
          <p:cNvSpPr>
            <a:spLocks noGrp="1"/>
          </p:cNvSpPr>
          <p:nvPr>
            <p:ph idx="1"/>
          </p:nvPr>
        </p:nvSpPr>
        <p:spPr>
          <a:xfrm>
            <a:off x="467544" y="1412776"/>
            <a:ext cx="8373616" cy="5256584"/>
          </a:xfrm>
        </p:spPr>
        <p:txBody>
          <a:bodyPr>
            <a:normAutofit fontScale="92500" lnSpcReduction="10000"/>
          </a:bodyPr>
          <a:lstStyle/>
          <a:p>
            <a:pPr lvl="0"/>
            <a:r>
              <a:rPr lang="tr-TR" sz="3000" b="1" dirty="0" smtClean="0">
                <a:latin typeface="+mj-lt"/>
              </a:rPr>
              <a:t>1582 </a:t>
            </a:r>
            <a:r>
              <a:rPr lang="tr-TR" sz="3000" b="1" dirty="0">
                <a:latin typeface="+mj-lt"/>
              </a:rPr>
              <a:t>yılında III. Murad’ın oğlu III. </a:t>
            </a:r>
            <a:r>
              <a:rPr lang="tr-TR" sz="3000" b="1" dirty="0" err="1">
                <a:latin typeface="+mj-lt"/>
              </a:rPr>
              <a:t>Mehmed</a:t>
            </a:r>
            <a:r>
              <a:rPr lang="tr-TR" sz="3000" b="1" dirty="0">
                <a:latin typeface="+mj-lt"/>
              </a:rPr>
              <a:t> için yapılan ve elli beş gün elli beş gece süren sünnet törenini anlatan eser</a:t>
            </a:r>
          </a:p>
          <a:p>
            <a:pPr marL="0" lvl="0" indent="0">
              <a:buNone/>
            </a:pPr>
            <a:r>
              <a:rPr lang="en-US" sz="3000" b="1" i="1" dirty="0" err="1" smtClean="0">
                <a:solidFill>
                  <a:srgbClr val="0000FF"/>
                </a:solidFill>
                <a:latin typeface="+mj-lt"/>
              </a:rPr>
              <a:t>Surnâme</a:t>
            </a:r>
            <a:r>
              <a:rPr lang="en-US" sz="3000" b="1" i="1" dirty="0" smtClean="0">
                <a:solidFill>
                  <a:srgbClr val="0000FF"/>
                </a:solidFill>
                <a:latin typeface="+mj-lt"/>
              </a:rPr>
              <a:t>-i </a:t>
            </a:r>
            <a:r>
              <a:rPr lang="en-US" sz="3000" b="1" i="1" dirty="0" err="1">
                <a:solidFill>
                  <a:srgbClr val="0000FF"/>
                </a:solidFill>
                <a:latin typeface="+mj-lt"/>
              </a:rPr>
              <a:t>Hümâyun</a:t>
            </a:r>
            <a:r>
              <a:rPr lang="en-US" sz="3000" b="1" dirty="0">
                <a:solidFill>
                  <a:srgbClr val="0000FF"/>
                </a:solidFill>
                <a:latin typeface="+mj-lt"/>
              </a:rPr>
              <a:t>: </a:t>
            </a:r>
            <a:r>
              <a:rPr lang="en-US" sz="3000" b="1" dirty="0" err="1">
                <a:solidFill>
                  <a:srgbClr val="0000FF"/>
                </a:solidFill>
                <a:latin typeface="+mj-lt"/>
              </a:rPr>
              <a:t>İntizâmî</a:t>
            </a:r>
            <a:endParaRPr lang="tr-TR" sz="3000" b="1" dirty="0">
              <a:solidFill>
                <a:srgbClr val="0000FF"/>
              </a:solidFill>
              <a:latin typeface="+mj-lt"/>
            </a:endParaRPr>
          </a:p>
          <a:p>
            <a:pPr marL="0" indent="0">
              <a:buNone/>
            </a:pPr>
            <a:endParaRPr lang="tr-TR" sz="3000" b="1" dirty="0">
              <a:latin typeface="+mj-lt"/>
            </a:endParaRPr>
          </a:p>
          <a:p>
            <a:pPr lvl="0"/>
            <a:r>
              <a:rPr lang="tr-TR" sz="3000" b="1" dirty="0">
                <a:latin typeface="+mj-lt"/>
              </a:rPr>
              <a:t>1675’te IV. </a:t>
            </a:r>
            <a:r>
              <a:rPr lang="tr-TR" sz="3000" b="1" dirty="0" err="1">
                <a:latin typeface="+mj-lt"/>
              </a:rPr>
              <a:t>Mehmed’in</a:t>
            </a:r>
            <a:r>
              <a:rPr lang="tr-TR" sz="3000" b="1" dirty="0">
                <a:latin typeface="+mj-lt"/>
              </a:rPr>
              <a:t> şehzadeleri Mustafa ile </a:t>
            </a:r>
            <a:r>
              <a:rPr lang="tr-TR" sz="3000" b="1" dirty="0" err="1">
                <a:latin typeface="+mj-lt"/>
              </a:rPr>
              <a:t>Ahmed</a:t>
            </a:r>
            <a:r>
              <a:rPr lang="tr-TR" sz="3000" b="1" dirty="0">
                <a:latin typeface="+mj-lt"/>
              </a:rPr>
              <a:t> için yapılan ve on beş gün süren sünnet merasimiyle kızı Hatice Sultan’ın Vezir Sarıkçı Mustafa Paşa ile evlenmesi dolayısıyla yapılan ve on sekiz gün süren düğün törenini anlatan eserler</a:t>
            </a:r>
          </a:p>
          <a:p>
            <a:pPr marL="0" lvl="0" indent="0">
              <a:buNone/>
            </a:pPr>
            <a:r>
              <a:rPr lang="en-US" sz="3000" b="1" i="1" dirty="0" err="1">
                <a:solidFill>
                  <a:srgbClr val="0000FF"/>
                </a:solidFill>
                <a:latin typeface="+mj-lt"/>
              </a:rPr>
              <a:t>Surnâme</a:t>
            </a:r>
            <a:r>
              <a:rPr lang="en-US" sz="3000" b="1" i="1" dirty="0">
                <a:solidFill>
                  <a:srgbClr val="0000FF"/>
                </a:solidFill>
                <a:latin typeface="+mj-lt"/>
              </a:rPr>
              <a:t>-i </a:t>
            </a:r>
            <a:r>
              <a:rPr lang="en-US" sz="3000" b="1" i="1" dirty="0" err="1">
                <a:solidFill>
                  <a:srgbClr val="0000FF"/>
                </a:solidFill>
                <a:latin typeface="+mj-lt"/>
              </a:rPr>
              <a:t>Abdî</a:t>
            </a:r>
            <a:r>
              <a:rPr lang="en-US" sz="3000" b="1" dirty="0">
                <a:solidFill>
                  <a:srgbClr val="0000FF"/>
                </a:solidFill>
                <a:latin typeface="+mj-lt"/>
              </a:rPr>
              <a:t>: </a:t>
            </a:r>
            <a:r>
              <a:rPr lang="en-US" sz="3000" b="1" dirty="0" err="1">
                <a:solidFill>
                  <a:srgbClr val="0000FF"/>
                </a:solidFill>
                <a:latin typeface="+mj-lt"/>
              </a:rPr>
              <a:t>Abdi</a:t>
            </a:r>
            <a:endParaRPr lang="tr-TR" sz="3000" b="1" dirty="0">
              <a:solidFill>
                <a:srgbClr val="0000FF"/>
              </a:solidFill>
              <a:latin typeface="+mj-lt"/>
            </a:endParaRPr>
          </a:p>
          <a:p>
            <a:pPr marL="0" lvl="0" indent="0">
              <a:buNone/>
            </a:pPr>
            <a:r>
              <a:rPr lang="en-US" sz="3000" b="1" i="1" dirty="0" err="1">
                <a:solidFill>
                  <a:srgbClr val="0000FF"/>
                </a:solidFill>
                <a:latin typeface="+mj-lt"/>
              </a:rPr>
              <a:t>Surnâme</a:t>
            </a:r>
            <a:r>
              <a:rPr lang="en-US" sz="3000" b="1" dirty="0">
                <a:solidFill>
                  <a:srgbClr val="0000FF"/>
                </a:solidFill>
                <a:latin typeface="+mj-lt"/>
              </a:rPr>
              <a:t>: </a:t>
            </a:r>
            <a:r>
              <a:rPr lang="en-US" sz="3000" b="1" dirty="0" err="1">
                <a:solidFill>
                  <a:srgbClr val="0000FF"/>
                </a:solidFill>
                <a:latin typeface="+mj-lt"/>
              </a:rPr>
              <a:t>Nâbi</a:t>
            </a:r>
            <a:endParaRPr lang="tr-TR" sz="3000" b="1" dirty="0">
              <a:solidFill>
                <a:srgbClr val="0000FF"/>
              </a:solidFill>
              <a:latin typeface="+mj-lt"/>
            </a:endParaRPr>
          </a:p>
          <a:p>
            <a:endParaRPr lang="tr-TR" dirty="0"/>
          </a:p>
          <a:p>
            <a:endParaRPr lang="tr-TR" dirty="0"/>
          </a:p>
        </p:txBody>
      </p:sp>
    </p:spTree>
    <p:extLst>
      <p:ext uri="{BB962C8B-B14F-4D97-AF65-F5344CB8AC3E}">
        <p14:creationId xmlns:p14="http://schemas.microsoft.com/office/powerpoint/2010/main" val="7602175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832648"/>
          </a:xfrm>
        </p:spPr>
        <p:txBody>
          <a:bodyPr>
            <a:normAutofit fontScale="92500" lnSpcReduction="20000"/>
          </a:bodyPr>
          <a:lstStyle/>
          <a:p>
            <a:r>
              <a:rPr lang="tr-TR" sz="3000" b="1" dirty="0">
                <a:latin typeface="+mj-lt"/>
              </a:rPr>
              <a:t> </a:t>
            </a:r>
            <a:r>
              <a:rPr lang="en-US" sz="3000" b="1" dirty="0" smtClean="0">
                <a:latin typeface="+mj-lt"/>
              </a:rPr>
              <a:t>1720’de </a:t>
            </a:r>
            <a:r>
              <a:rPr lang="en-US" sz="3000" b="1" dirty="0">
                <a:latin typeface="+mj-lt"/>
              </a:rPr>
              <a:t>III. </a:t>
            </a:r>
            <a:r>
              <a:rPr lang="en-US" sz="3000" b="1" dirty="0" err="1">
                <a:latin typeface="+mj-lt"/>
              </a:rPr>
              <a:t>Ahmed’in</a:t>
            </a:r>
            <a:r>
              <a:rPr lang="en-US" sz="3000" b="1" dirty="0">
                <a:latin typeface="+mj-lt"/>
              </a:rPr>
              <a:t> </a:t>
            </a:r>
            <a:r>
              <a:rPr lang="en-US" sz="3000" b="1" dirty="0" err="1">
                <a:latin typeface="+mj-lt"/>
              </a:rPr>
              <a:t>oğulları</a:t>
            </a:r>
            <a:r>
              <a:rPr lang="en-US" sz="3000" b="1" dirty="0">
                <a:latin typeface="+mj-lt"/>
              </a:rPr>
              <a:t> </a:t>
            </a:r>
            <a:r>
              <a:rPr lang="en-US" sz="3000" b="1" dirty="0" err="1">
                <a:latin typeface="+mj-lt"/>
              </a:rPr>
              <a:t>Süleyman</a:t>
            </a:r>
            <a:r>
              <a:rPr lang="en-US" sz="3000" b="1" dirty="0">
                <a:latin typeface="+mj-lt"/>
              </a:rPr>
              <a:t>, Mustafa, </a:t>
            </a:r>
            <a:r>
              <a:rPr lang="en-US" sz="3000" b="1" dirty="0" err="1">
                <a:latin typeface="+mj-lt"/>
              </a:rPr>
              <a:t>Mehmed</a:t>
            </a:r>
            <a:r>
              <a:rPr lang="en-US" sz="3000" b="1" dirty="0">
                <a:latin typeface="+mj-lt"/>
              </a:rPr>
              <a:t> </a:t>
            </a:r>
            <a:r>
              <a:rPr lang="en-US" sz="3000" b="1" dirty="0" err="1">
                <a:latin typeface="+mj-lt"/>
              </a:rPr>
              <a:t>ve</a:t>
            </a:r>
            <a:r>
              <a:rPr lang="en-US" sz="3000" b="1" dirty="0">
                <a:latin typeface="+mj-lt"/>
              </a:rPr>
              <a:t> </a:t>
            </a:r>
            <a:r>
              <a:rPr lang="en-US" sz="3000" b="1" dirty="0" err="1">
                <a:latin typeface="+mj-lt"/>
              </a:rPr>
              <a:t>Bayezid’in</a:t>
            </a:r>
            <a:r>
              <a:rPr lang="en-US" sz="3000" b="1" dirty="0">
                <a:latin typeface="+mj-lt"/>
              </a:rPr>
              <a:t> on </a:t>
            </a:r>
            <a:r>
              <a:rPr lang="en-US" sz="3000" b="1" dirty="0" err="1">
                <a:latin typeface="+mj-lt"/>
              </a:rPr>
              <a:t>beş</a:t>
            </a:r>
            <a:r>
              <a:rPr lang="en-US" sz="3000" b="1" dirty="0">
                <a:latin typeface="+mj-lt"/>
              </a:rPr>
              <a:t> </a:t>
            </a:r>
            <a:r>
              <a:rPr lang="en-US" sz="3000" b="1" dirty="0" err="1">
                <a:latin typeface="+mj-lt"/>
              </a:rPr>
              <a:t>gün</a:t>
            </a:r>
            <a:r>
              <a:rPr lang="en-US" sz="3000" b="1" dirty="0">
                <a:latin typeface="+mj-lt"/>
              </a:rPr>
              <a:t> </a:t>
            </a:r>
            <a:r>
              <a:rPr lang="en-US" sz="3000" b="1" dirty="0" err="1">
                <a:latin typeface="+mj-lt"/>
              </a:rPr>
              <a:t>süren</a:t>
            </a:r>
            <a:r>
              <a:rPr lang="en-US" sz="3000" b="1" dirty="0">
                <a:latin typeface="+mj-lt"/>
              </a:rPr>
              <a:t> </a:t>
            </a:r>
            <a:r>
              <a:rPr lang="en-US" sz="3000" b="1" dirty="0" err="1">
                <a:latin typeface="+mj-lt"/>
              </a:rPr>
              <a:t>sünnet</a:t>
            </a:r>
            <a:r>
              <a:rPr lang="en-US" sz="3000" b="1" dirty="0">
                <a:latin typeface="+mj-lt"/>
              </a:rPr>
              <a:t> </a:t>
            </a:r>
            <a:r>
              <a:rPr lang="en-US" sz="3000" b="1" dirty="0" err="1">
                <a:latin typeface="+mj-lt"/>
              </a:rPr>
              <a:t>töreniyle</a:t>
            </a:r>
            <a:r>
              <a:rPr lang="en-US" sz="3000" b="1" dirty="0">
                <a:latin typeface="+mj-lt"/>
              </a:rPr>
              <a:t> Sultan II. </a:t>
            </a:r>
            <a:r>
              <a:rPr lang="en-US" sz="3000" b="1" dirty="0" err="1">
                <a:latin typeface="+mj-lt"/>
              </a:rPr>
              <a:t>Mustafa’nın</a:t>
            </a:r>
            <a:r>
              <a:rPr lang="en-US" sz="3000" b="1" dirty="0">
                <a:latin typeface="+mj-lt"/>
              </a:rPr>
              <a:t> </a:t>
            </a:r>
            <a:r>
              <a:rPr lang="en-US" sz="3000" b="1" dirty="0" err="1">
                <a:latin typeface="+mj-lt"/>
              </a:rPr>
              <a:t>kızı</a:t>
            </a:r>
            <a:r>
              <a:rPr lang="en-US" sz="3000" b="1" dirty="0">
                <a:latin typeface="+mj-lt"/>
              </a:rPr>
              <a:t> Ayşe Sultan </a:t>
            </a:r>
            <a:r>
              <a:rPr lang="en-US" sz="3000" b="1" dirty="0" err="1">
                <a:latin typeface="+mj-lt"/>
              </a:rPr>
              <a:t>ile</a:t>
            </a:r>
            <a:r>
              <a:rPr lang="en-US" sz="3000" b="1" dirty="0">
                <a:latin typeface="+mj-lt"/>
              </a:rPr>
              <a:t> </a:t>
            </a:r>
            <a:r>
              <a:rPr lang="en-US" sz="3000" b="1" dirty="0" err="1">
                <a:latin typeface="+mj-lt"/>
              </a:rPr>
              <a:t>Eğriboz</a:t>
            </a:r>
            <a:r>
              <a:rPr lang="en-US" sz="3000" b="1" dirty="0">
                <a:latin typeface="+mj-lt"/>
              </a:rPr>
              <a:t> </a:t>
            </a:r>
            <a:r>
              <a:rPr lang="en-US" sz="3000" b="1" dirty="0" err="1">
                <a:latin typeface="+mj-lt"/>
              </a:rPr>
              <a:t>muhafızı</a:t>
            </a:r>
            <a:r>
              <a:rPr lang="en-US" sz="3000" b="1" dirty="0">
                <a:latin typeface="+mj-lt"/>
              </a:rPr>
              <a:t> </a:t>
            </a:r>
            <a:r>
              <a:rPr lang="en-US" sz="3000" b="1" dirty="0" err="1">
                <a:latin typeface="+mj-lt"/>
              </a:rPr>
              <a:t>İbrâhim</a:t>
            </a:r>
            <a:r>
              <a:rPr lang="en-US" sz="3000" b="1" dirty="0">
                <a:latin typeface="+mj-lt"/>
              </a:rPr>
              <a:t> </a:t>
            </a:r>
            <a:r>
              <a:rPr lang="en-US" sz="3000" b="1" dirty="0" err="1">
                <a:latin typeface="+mj-lt"/>
              </a:rPr>
              <a:t>Paşa</a:t>
            </a:r>
            <a:r>
              <a:rPr lang="en-US" sz="3000" b="1" dirty="0">
                <a:latin typeface="+mj-lt"/>
              </a:rPr>
              <a:t> </a:t>
            </a:r>
            <a:r>
              <a:rPr lang="en-US" sz="3000" b="1" dirty="0" err="1">
                <a:latin typeface="+mj-lt"/>
              </a:rPr>
              <a:t>ve</a:t>
            </a:r>
            <a:r>
              <a:rPr lang="en-US" sz="3000" b="1" dirty="0">
                <a:latin typeface="+mj-lt"/>
              </a:rPr>
              <a:t> </a:t>
            </a:r>
            <a:r>
              <a:rPr lang="en-US" sz="3000" b="1" dirty="0" err="1">
                <a:latin typeface="+mj-lt"/>
              </a:rPr>
              <a:t>Emetullah</a:t>
            </a:r>
            <a:r>
              <a:rPr lang="en-US" sz="3000" b="1" dirty="0">
                <a:latin typeface="+mj-lt"/>
              </a:rPr>
              <a:t> Sultan </a:t>
            </a:r>
            <a:r>
              <a:rPr lang="en-US" sz="3000" b="1" dirty="0" err="1">
                <a:latin typeface="+mj-lt"/>
              </a:rPr>
              <a:t>ile</a:t>
            </a:r>
            <a:r>
              <a:rPr lang="en-US" sz="3000" b="1" dirty="0">
                <a:latin typeface="+mj-lt"/>
              </a:rPr>
              <a:t> </a:t>
            </a:r>
            <a:r>
              <a:rPr lang="en-US" sz="3000" b="1" dirty="0" err="1">
                <a:latin typeface="+mj-lt"/>
              </a:rPr>
              <a:t>Sirke</a:t>
            </a:r>
            <a:r>
              <a:rPr lang="en-US" sz="3000" b="1" dirty="0">
                <a:latin typeface="+mj-lt"/>
              </a:rPr>
              <a:t> Osman </a:t>
            </a:r>
            <a:r>
              <a:rPr lang="en-US" sz="3000" b="1" dirty="0" err="1">
                <a:latin typeface="+mj-lt"/>
              </a:rPr>
              <a:t>Paşa’nın</a:t>
            </a:r>
            <a:r>
              <a:rPr lang="en-US" sz="3000" b="1" dirty="0">
                <a:latin typeface="+mj-lt"/>
              </a:rPr>
              <a:t> 1719’da </a:t>
            </a:r>
            <a:r>
              <a:rPr lang="en-US" sz="3000" b="1" dirty="0" err="1">
                <a:latin typeface="+mj-lt"/>
              </a:rPr>
              <a:t>yapılan</a:t>
            </a:r>
            <a:r>
              <a:rPr lang="en-US" sz="3000" b="1" dirty="0">
                <a:latin typeface="+mj-lt"/>
              </a:rPr>
              <a:t> </a:t>
            </a:r>
            <a:r>
              <a:rPr lang="en-US" sz="3000" b="1" dirty="0" err="1">
                <a:latin typeface="+mj-lt"/>
              </a:rPr>
              <a:t>düğün</a:t>
            </a:r>
            <a:r>
              <a:rPr lang="en-US" sz="3000" b="1" dirty="0">
                <a:latin typeface="+mj-lt"/>
              </a:rPr>
              <a:t> </a:t>
            </a:r>
            <a:r>
              <a:rPr lang="en-US" sz="3000" b="1" dirty="0" err="1">
                <a:latin typeface="+mj-lt"/>
              </a:rPr>
              <a:t>törenlerini</a:t>
            </a:r>
            <a:r>
              <a:rPr lang="en-US" sz="3000" b="1" dirty="0">
                <a:latin typeface="+mj-lt"/>
              </a:rPr>
              <a:t> </a:t>
            </a:r>
            <a:r>
              <a:rPr lang="en-US" sz="3000" b="1" dirty="0" err="1">
                <a:latin typeface="+mj-lt"/>
              </a:rPr>
              <a:t>anlatan</a:t>
            </a:r>
            <a:r>
              <a:rPr lang="en-US" sz="3000" b="1" dirty="0">
                <a:latin typeface="+mj-lt"/>
              </a:rPr>
              <a:t> </a:t>
            </a:r>
            <a:r>
              <a:rPr lang="en-US" sz="3000" b="1" dirty="0" err="1">
                <a:latin typeface="+mj-lt"/>
              </a:rPr>
              <a:t>surnâmeler</a:t>
            </a:r>
            <a:endParaRPr lang="tr-TR" sz="3000" b="1" dirty="0">
              <a:latin typeface="+mj-lt"/>
            </a:endParaRPr>
          </a:p>
          <a:p>
            <a:pPr marL="0" lvl="0" indent="0">
              <a:buNone/>
            </a:pPr>
            <a:r>
              <a:rPr lang="en-US" sz="3000" b="1" i="1" dirty="0" err="1">
                <a:solidFill>
                  <a:srgbClr val="0000FF"/>
                </a:solidFill>
                <a:latin typeface="+mj-lt"/>
              </a:rPr>
              <a:t>Surnâme</a:t>
            </a:r>
            <a:r>
              <a:rPr lang="en-US" sz="3000" b="1" i="1" dirty="0">
                <a:solidFill>
                  <a:srgbClr val="0000FF"/>
                </a:solidFill>
                <a:latin typeface="+mj-lt"/>
              </a:rPr>
              <a:t>-i </a:t>
            </a:r>
            <a:r>
              <a:rPr lang="en-US" sz="3000" b="1" i="1" dirty="0" err="1">
                <a:solidFill>
                  <a:srgbClr val="0000FF"/>
                </a:solidFill>
                <a:latin typeface="+mj-lt"/>
              </a:rPr>
              <a:t>Vehbi</a:t>
            </a:r>
            <a:r>
              <a:rPr lang="en-US" sz="3000" b="1" dirty="0">
                <a:solidFill>
                  <a:srgbClr val="0000FF"/>
                </a:solidFill>
                <a:latin typeface="+mj-lt"/>
              </a:rPr>
              <a:t>: </a:t>
            </a:r>
            <a:r>
              <a:rPr lang="en-US" sz="3000" b="1" dirty="0" err="1">
                <a:solidFill>
                  <a:srgbClr val="0000FF"/>
                </a:solidFill>
                <a:latin typeface="+mj-lt"/>
              </a:rPr>
              <a:t>Seyyid</a:t>
            </a:r>
            <a:r>
              <a:rPr lang="en-US" sz="3000" b="1" dirty="0">
                <a:solidFill>
                  <a:srgbClr val="0000FF"/>
                </a:solidFill>
                <a:latin typeface="+mj-lt"/>
              </a:rPr>
              <a:t> </a:t>
            </a:r>
            <a:r>
              <a:rPr lang="en-US" sz="3000" b="1" dirty="0" err="1">
                <a:solidFill>
                  <a:srgbClr val="0000FF"/>
                </a:solidFill>
                <a:latin typeface="+mj-lt"/>
              </a:rPr>
              <a:t>Vehbî</a:t>
            </a:r>
            <a:endParaRPr lang="tr-TR" sz="3000" b="1" dirty="0">
              <a:solidFill>
                <a:srgbClr val="0000FF"/>
              </a:solidFill>
              <a:latin typeface="+mj-lt"/>
            </a:endParaRPr>
          </a:p>
          <a:p>
            <a:pPr marL="0" lvl="0" indent="0">
              <a:buNone/>
            </a:pPr>
            <a:r>
              <a:rPr lang="en-US" sz="3000" b="1" i="1" dirty="0" err="1">
                <a:solidFill>
                  <a:srgbClr val="0000FF"/>
                </a:solidFill>
                <a:latin typeface="+mj-lt"/>
              </a:rPr>
              <a:t>Surnâme</a:t>
            </a:r>
            <a:r>
              <a:rPr lang="en-US" sz="3000" b="1" i="1" dirty="0">
                <a:solidFill>
                  <a:srgbClr val="0000FF"/>
                </a:solidFill>
                <a:latin typeface="+mj-lt"/>
              </a:rPr>
              <a:t>-i </a:t>
            </a:r>
            <a:r>
              <a:rPr lang="en-US" sz="3000" b="1" i="1" dirty="0" err="1">
                <a:solidFill>
                  <a:srgbClr val="0000FF"/>
                </a:solidFill>
                <a:latin typeface="+mj-lt"/>
              </a:rPr>
              <a:t>Hazîn</a:t>
            </a:r>
            <a:r>
              <a:rPr lang="en-US" sz="3000" b="1" dirty="0">
                <a:solidFill>
                  <a:srgbClr val="0000FF"/>
                </a:solidFill>
                <a:latin typeface="+mj-lt"/>
              </a:rPr>
              <a:t>: </a:t>
            </a:r>
            <a:r>
              <a:rPr lang="en-US" sz="3000" b="1" dirty="0" err="1">
                <a:solidFill>
                  <a:srgbClr val="0000FF"/>
                </a:solidFill>
                <a:latin typeface="+mj-lt"/>
              </a:rPr>
              <a:t>Mehmed</a:t>
            </a:r>
            <a:r>
              <a:rPr lang="en-US" sz="3000" b="1" dirty="0">
                <a:solidFill>
                  <a:srgbClr val="0000FF"/>
                </a:solidFill>
                <a:latin typeface="+mj-lt"/>
              </a:rPr>
              <a:t> </a:t>
            </a:r>
            <a:r>
              <a:rPr lang="en-US" sz="3000" b="1" dirty="0" err="1">
                <a:solidFill>
                  <a:srgbClr val="0000FF"/>
                </a:solidFill>
                <a:latin typeface="+mj-lt"/>
              </a:rPr>
              <a:t>Hazîn</a:t>
            </a:r>
            <a:endParaRPr lang="tr-TR" sz="3000" b="1" dirty="0">
              <a:solidFill>
                <a:srgbClr val="0000FF"/>
              </a:solidFill>
              <a:latin typeface="+mj-lt"/>
            </a:endParaRPr>
          </a:p>
          <a:p>
            <a:pPr marL="0" indent="0">
              <a:buNone/>
            </a:pPr>
            <a:r>
              <a:rPr lang="en-US" sz="3000" b="1" dirty="0">
                <a:solidFill>
                  <a:srgbClr val="0000FF"/>
                </a:solidFill>
                <a:latin typeface="+mj-lt"/>
              </a:rPr>
              <a:t> </a:t>
            </a:r>
            <a:endParaRPr lang="tr-TR" sz="3000" b="1" dirty="0">
              <a:solidFill>
                <a:srgbClr val="0000FF"/>
              </a:solidFill>
              <a:latin typeface="+mj-lt"/>
            </a:endParaRPr>
          </a:p>
          <a:p>
            <a:pPr lvl="0"/>
            <a:r>
              <a:rPr lang="en-US" sz="3000" b="1" dirty="0">
                <a:latin typeface="+mj-lt"/>
              </a:rPr>
              <a:t>1836’da </a:t>
            </a:r>
            <a:r>
              <a:rPr lang="en-US" sz="3000" b="1" dirty="0" err="1">
                <a:latin typeface="+mj-lt"/>
              </a:rPr>
              <a:t>Şehzade</a:t>
            </a:r>
            <a:r>
              <a:rPr lang="en-US" sz="3000" b="1" dirty="0">
                <a:latin typeface="+mj-lt"/>
              </a:rPr>
              <a:t> </a:t>
            </a:r>
            <a:r>
              <a:rPr lang="en-US" sz="3000" b="1" dirty="0" err="1">
                <a:latin typeface="+mj-lt"/>
              </a:rPr>
              <a:t>Abdülmecid</a:t>
            </a:r>
            <a:r>
              <a:rPr lang="en-US" sz="3000" b="1" dirty="0">
                <a:latin typeface="+mj-lt"/>
              </a:rPr>
              <a:t> </a:t>
            </a:r>
            <a:r>
              <a:rPr lang="en-US" sz="3000" b="1" dirty="0" err="1">
                <a:latin typeface="+mj-lt"/>
              </a:rPr>
              <a:t>ve</a:t>
            </a:r>
            <a:r>
              <a:rPr lang="en-US" sz="3000" b="1" dirty="0">
                <a:latin typeface="+mj-lt"/>
              </a:rPr>
              <a:t> </a:t>
            </a:r>
            <a:r>
              <a:rPr lang="en-US" sz="3000" b="1" dirty="0" err="1">
                <a:latin typeface="+mj-lt"/>
              </a:rPr>
              <a:t>Abdülaziz</a:t>
            </a:r>
            <a:r>
              <a:rPr lang="en-US" sz="3000" b="1" dirty="0">
                <a:latin typeface="+mj-lt"/>
              </a:rPr>
              <a:t> </a:t>
            </a:r>
            <a:r>
              <a:rPr lang="en-US" sz="3000" b="1" dirty="0" err="1">
                <a:latin typeface="+mj-lt"/>
              </a:rPr>
              <a:t>için</a:t>
            </a:r>
            <a:r>
              <a:rPr lang="en-US" sz="3000" b="1" dirty="0">
                <a:latin typeface="+mj-lt"/>
              </a:rPr>
              <a:t> </a:t>
            </a:r>
            <a:r>
              <a:rPr lang="en-US" sz="3000" b="1" dirty="0" err="1">
                <a:latin typeface="+mj-lt"/>
              </a:rPr>
              <a:t>yapılan</a:t>
            </a:r>
            <a:r>
              <a:rPr lang="en-US" sz="3000" b="1" dirty="0">
                <a:latin typeface="+mj-lt"/>
              </a:rPr>
              <a:t> </a:t>
            </a:r>
            <a:r>
              <a:rPr lang="en-US" sz="3000" b="1" dirty="0" err="1">
                <a:latin typeface="+mj-lt"/>
              </a:rPr>
              <a:t>sünnet</a:t>
            </a:r>
            <a:r>
              <a:rPr lang="en-US" sz="3000" b="1" dirty="0">
                <a:latin typeface="+mj-lt"/>
              </a:rPr>
              <a:t> </a:t>
            </a:r>
            <a:r>
              <a:rPr lang="en-US" sz="3000" b="1" dirty="0" err="1">
                <a:latin typeface="+mj-lt"/>
              </a:rPr>
              <a:t>merasimiyle</a:t>
            </a:r>
            <a:r>
              <a:rPr lang="en-US" sz="3000" b="1" dirty="0">
                <a:latin typeface="+mj-lt"/>
              </a:rPr>
              <a:t> </a:t>
            </a:r>
            <a:r>
              <a:rPr lang="en-US" sz="3000" b="1" dirty="0" err="1">
                <a:latin typeface="+mj-lt"/>
              </a:rPr>
              <a:t>Mihrimah</a:t>
            </a:r>
            <a:r>
              <a:rPr lang="en-US" sz="3000" b="1" dirty="0">
                <a:latin typeface="+mj-lt"/>
              </a:rPr>
              <a:t> </a:t>
            </a:r>
            <a:r>
              <a:rPr lang="en-US" sz="3000" b="1" dirty="0" err="1">
                <a:latin typeface="+mj-lt"/>
              </a:rPr>
              <a:t>Sultan’ın</a:t>
            </a:r>
            <a:r>
              <a:rPr lang="en-US" sz="3000" b="1" dirty="0">
                <a:latin typeface="+mj-lt"/>
              </a:rPr>
              <a:t> Bahr-i </a:t>
            </a:r>
            <a:r>
              <a:rPr lang="en-US" sz="3000" b="1" dirty="0" err="1">
                <a:latin typeface="+mj-lt"/>
              </a:rPr>
              <a:t>Sefîd</a:t>
            </a:r>
            <a:r>
              <a:rPr lang="en-US" sz="3000" b="1" dirty="0">
                <a:latin typeface="+mj-lt"/>
              </a:rPr>
              <a:t> </a:t>
            </a:r>
            <a:r>
              <a:rPr lang="en-US" sz="3000" b="1" dirty="0" err="1">
                <a:latin typeface="+mj-lt"/>
              </a:rPr>
              <a:t>muhafızı</a:t>
            </a:r>
            <a:r>
              <a:rPr lang="en-US" sz="3000" b="1" dirty="0">
                <a:latin typeface="+mj-lt"/>
              </a:rPr>
              <a:t> </a:t>
            </a:r>
            <a:r>
              <a:rPr lang="en-US" sz="3000" b="1" dirty="0" err="1">
                <a:latin typeface="+mj-lt"/>
              </a:rPr>
              <a:t>Mehmed</a:t>
            </a:r>
            <a:r>
              <a:rPr lang="en-US" sz="3000" b="1" dirty="0">
                <a:latin typeface="+mj-lt"/>
              </a:rPr>
              <a:t> Said </a:t>
            </a:r>
            <a:r>
              <a:rPr lang="en-US" sz="3000" b="1" dirty="0" err="1">
                <a:latin typeface="+mj-lt"/>
              </a:rPr>
              <a:t>Paşa</a:t>
            </a:r>
            <a:r>
              <a:rPr lang="en-US" sz="3000" b="1" dirty="0">
                <a:latin typeface="+mj-lt"/>
              </a:rPr>
              <a:t> </a:t>
            </a:r>
            <a:r>
              <a:rPr lang="en-US" sz="3000" b="1" dirty="0" err="1">
                <a:latin typeface="+mj-lt"/>
              </a:rPr>
              <a:t>ile</a:t>
            </a:r>
            <a:r>
              <a:rPr lang="en-US" sz="3000" b="1" dirty="0">
                <a:latin typeface="+mj-lt"/>
              </a:rPr>
              <a:t> </a:t>
            </a:r>
            <a:r>
              <a:rPr lang="en-US" sz="3000" b="1" dirty="0" err="1">
                <a:latin typeface="+mj-lt"/>
              </a:rPr>
              <a:t>olan</a:t>
            </a:r>
            <a:r>
              <a:rPr lang="en-US" sz="3000" b="1" dirty="0">
                <a:latin typeface="+mj-lt"/>
              </a:rPr>
              <a:t> </a:t>
            </a:r>
            <a:r>
              <a:rPr lang="en-US" sz="3000" b="1" dirty="0" err="1">
                <a:latin typeface="+mj-lt"/>
              </a:rPr>
              <a:t>düğünlerini</a:t>
            </a:r>
            <a:r>
              <a:rPr lang="en-US" sz="3000" b="1" dirty="0">
                <a:latin typeface="+mj-lt"/>
              </a:rPr>
              <a:t> </a:t>
            </a:r>
            <a:r>
              <a:rPr lang="en-US" sz="3000" b="1" dirty="0" err="1">
                <a:latin typeface="+mj-lt"/>
              </a:rPr>
              <a:t>anlatan</a:t>
            </a:r>
            <a:r>
              <a:rPr lang="en-US" sz="3000" b="1" dirty="0">
                <a:latin typeface="+mj-lt"/>
              </a:rPr>
              <a:t> </a:t>
            </a:r>
            <a:r>
              <a:rPr lang="en-US" sz="3000" b="1" dirty="0" err="1">
                <a:latin typeface="+mj-lt"/>
              </a:rPr>
              <a:t>surnâme</a:t>
            </a:r>
            <a:endParaRPr lang="tr-TR" sz="3000" b="1" dirty="0">
              <a:latin typeface="+mj-lt"/>
            </a:endParaRPr>
          </a:p>
          <a:p>
            <a:pPr marL="0" lvl="0" indent="0">
              <a:buNone/>
            </a:pPr>
            <a:r>
              <a:rPr lang="en-US" sz="3000" b="1" i="1" dirty="0" err="1">
                <a:solidFill>
                  <a:srgbClr val="0000FF"/>
                </a:solidFill>
                <a:latin typeface="+mj-lt"/>
              </a:rPr>
              <a:t>Surnâme</a:t>
            </a:r>
            <a:r>
              <a:rPr lang="en-US" sz="3000" b="1" i="1" dirty="0">
                <a:solidFill>
                  <a:srgbClr val="0000FF"/>
                </a:solidFill>
                <a:latin typeface="+mj-lt"/>
              </a:rPr>
              <a:t>-i </a:t>
            </a:r>
            <a:r>
              <a:rPr lang="en-US" sz="3000" b="1" i="1" dirty="0" err="1">
                <a:solidFill>
                  <a:srgbClr val="0000FF"/>
                </a:solidFill>
                <a:latin typeface="+mj-lt"/>
              </a:rPr>
              <a:t>Lebîb</a:t>
            </a:r>
            <a:r>
              <a:rPr lang="en-US" sz="3000" b="1" dirty="0">
                <a:solidFill>
                  <a:srgbClr val="0000FF"/>
                </a:solidFill>
                <a:latin typeface="+mj-lt"/>
              </a:rPr>
              <a:t>: </a:t>
            </a:r>
            <a:r>
              <a:rPr lang="en-US" sz="3000" b="1" dirty="0" err="1">
                <a:solidFill>
                  <a:srgbClr val="0000FF"/>
                </a:solidFill>
                <a:latin typeface="+mj-lt"/>
              </a:rPr>
              <a:t>Mehmed</a:t>
            </a:r>
            <a:r>
              <a:rPr lang="en-US" sz="3000" b="1" dirty="0">
                <a:solidFill>
                  <a:srgbClr val="0000FF"/>
                </a:solidFill>
                <a:latin typeface="+mj-lt"/>
              </a:rPr>
              <a:t> </a:t>
            </a:r>
            <a:r>
              <a:rPr lang="en-US" sz="3000" b="1" dirty="0" err="1">
                <a:solidFill>
                  <a:srgbClr val="0000FF"/>
                </a:solidFill>
                <a:latin typeface="+mj-lt"/>
              </a:rPr>
              <a:t>Lebib</a:t>
            </a:r>
            <a:r>
              <a:rPr lang="en-US" sz="3000" b="1" dirty="0">
                <a:solidFill>
                  <a:srgbClr val="0000FF"/>
                </a:solidFill>
                <a:latin typeface="+mj-lt"/>
              </a:rPr>
              <a:t> </a:t>
            </a:r>
            <a:r>
              <a:rPr lang="en-US" sz="3000" b="1" dirty="0" err="1" smtClean="0">
                <a:solidFill>
                  <a:srgbClr val="0000FF"/>
                </a:solidFill>
                <a:latin typeface="+mj-lt"/>
              </a:rPr>
              <a:t>Efendi</a:t>
            </a:r>
            <a:endParaRPr lang="tr-TR" sz="3000" b="1" dirty="0">
              <a:solidFill>
                <a:srgbClr val="0000FF"/>
              </a:solidFill>
              <a:latin typeface="+mj-lt"/>
            </a:endParaRPr>
          </a:p>
        </p:txBody>
      </p:sp>
    </p:spTree>
    <p:extLst>
      <p:ext uri="{BB962C8B-B14F-4D97-AF65-F5344CB8AC3E}">
        <p14:creationId xmlns:p14="http://schemas.microsoft.com/office/powerpoint/2010/main" val="3371163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92696"/>
            <a:ext cx="8229600" cy="722344"/>
          </a:xfrm>
        </p:spPr>
        <p:txBody>
          <a:bodyPr>
            <a:normAutofit/>
          </a:bodyPr>
          <a:lstStyle/>
          <a:p>
            <a:pPr algn="ctr"/>
            <a:r>
              <a:rPr lang="tr-TR" sz="4400" b="1" dirty="0">
                <a:solidFill>
                  <a:srgbClr val="FF0000"/>
                </a:solidFill>
              </a:rPr>
              <a:t>10) </a:t>
            </a:r>
            <a:r>
              <a:rPr lang="tr-TR" sz="4400" b="1" dirty="0" err="1" smtClean="0">
                <a:solidFill>
                  <a:srgbClr val="FF0000"/>
                </a:solidFill>
              </a:rPr>
              <a:t>Menakıbnameler</a:t>
            </a:r>
            <a:endParaRPr lang="tr-TR" sz="4400" dirty="0">
              <a:solidFill>
                <a:srgbClr val="FF0000"/>
              </a:solidFill>
            </a:endParaRPr>
          </a:p>
        </p:txBody>
      </p:sp>
      <p:sp>
        <p:nvSpPr>
          <p:cNvPr id="3" name="İçerik Yer Tutucusu 2"/>
          <p:cNvSpPr>
            <a:spLocks noGrp="1"/>
          </p:cNvSpPr>
          <p:nvPr>
            <p:ph idx="1"/>
          </p:nvPr>
        </p:nvSpPr>
        <p:spPr/>
        <p:txBody>
          <a:bodyPr/>
          <a:lstStyle/>
          <a:p>
            <a:r>
              <a:rPr lang="tr-TR" sz="2800" b="1" dirty="0" smtClean="0">
                <a:latin typeface="+mj-lt"/>
              </a:rPr>
              <a:t>Din </a:t>
            </a:r>
            <a:r>
              <a:rPr lang="tr-TR" sz="2800" b="1" dirty="0">
                <a:latin typeface="+mj-lt"/>
              </a:rPr>
              <a:t>büyükleri, tarikat kurucuları, kahramanlığı ile tanınan kişilerin olağanüstü hayatlarını ve kerametlerini anlatan eserlere </a:t>
            </a:r>
            <a:r>
              <a:rPr lang="tr-TR" sz="2800" b="1" dirty="0" err="1">
                <a:latin typeface="+mj-lt"/>
              </a:rPr>
              <a:t>menakıbname</a:t>
            </a:r>
            <a:r>
              <a:rPr lang="tr-TR" sz="2800" b="1" dirty="0">
                <a:latin typeface="+mj-lt"/>
              </a:rPr>
              <a:t> denir. </a:t>
            </a:r>
            <a:r>
              <a:rPr lang="tr-TR" sz="2800" b="1" dirty="0" err="1">
                <a:latin typeface="+mj-lt"/>
              </a:rPr>
              <a:t>Menakıbnameler</a:t>
            </a:r>
            <a:r>
              <a:rPr lang="tr-TR" sz="2800" b="1" dirty="0">
                <a:latin typeface="+mj-lt"/>
              </a:rPr>
              <a:t>; masal, efsane, destan gibi türlerden olağanüstü olayları anlatıyor olmasına karşın sade üslubuyla ve konu edindiği kişilerin gerçek olmasıyla ayrılır. Bu eserler anlatım bakımından kısa ve sadedir.</a:t>
            </a:r>
          </a:p>
          <a:p>
            <a:endParaRPr lang="tr-TR" dirty="0"/>
          </a:p>
        </p:txBody>
      </p:sp>
    </p:spTree>
    <p:extLst>
      <p:ext uri="{BB962C8B-B14F-4D97-AF65-F5344CB8AC3E}">
        <p14:creationId xmlns:p14="http://schemas.microsoft.com/office/powerpoint/2010/main" val="37593319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620688"/>
            <a:ext cx="8229600" cy="722344"/>
          </a:xfrm>
        </p:spPr>
        <p:txBody>
          <a:bodyPr>
            <a:normAutofit/>
          </a:bodyPr>
          <a:lstStyle/>
          <a:p>
            <a:r>
              <a:rPr lang="tr-TR" sz="4400" b="1" dirty="0">
                <a:solidFill>
                  <a:srgbClr val="FF0000"/>
                </a:solidFill>
              </a:rPr>
              <a:t>Önemli </a:t>
            </a:r>
            <a:r>
              <a:rPr lang="tr-TR" sz="4400" b="1" dirty="0" err="1" smtClean="0">
                <a:solidFill>
                  <a:srgbClr val="FF0000"/>
                </a:solidFill>
              </a:rPr>
              <a:t>Menakınameler</a:t>
            </a:r>
            <a:endParaRPr lang="tr-TR" sz="4400" dirty="0">
              <a:solidFill>
                <a:srgbClr val="FF0000"/>
              </a:solidFill>
            </a:endParaRPr>
          </a:p>
        </p:txBody>
      </p:sp>
      <p:sp>
        <p:nvSpPr>
          <p:cNvPr id="3" name="İçerik Yer Tutucusu 2"/>
          <p:cNvSpPr>
            <a:spLocks noGrp="1"/>
          </p:cNvSpPr>
          <p:nvPr>
            <p:ph idx="1"/>
          </p:nvPr>
        </p:nvSpPr>
        <p:spPr/>
        <p:txBody>
          <a:bodyPr>
            <a:normAutofit fontScale="92500" lnSpcReduction="10000"/>
          </a:bodyPr>
          <a:lstStyle/>
          <a:p>
            <a:r>
              <a:rPr lang="tr-TR" sz="3200" b="1" dirty="0" smtClean="0">
                <a:latin typeface="+mj-lt"/>
              </a:rPr>
              <a:t>1</a:t>
            </a:r>
            <a:r>
              <a:rPr lang="tr-TR" sz="3200" b="1" dirty="0">
                <a:latin typeface="+mj-lt"/>
              </a:rPr>
              <a:t>) Hacı Bektaş-ı Velî adına yazılmış olan </a:t>
            </a:r>
            <a:r>
              <a:rPr lang="tr-TR" sz="3200" b="1" i="1" dirty="0">
                <a:latin typeface="+mj-lt"/>
              </a:rPr>
              <a:t>“</a:t>
            </a:r>
            <a:r>
              <a:rPr lang="tr-TR" sz="3200" b="1" i="1" dirty="0" err="1">
                <a:solidFill>
                  <a:srgbClr val="0000FF"/>
                </a:solidFill>
                <a:latin typeface="+mj-lt"/>
              </a:rPr>
              <a:t>Menâkıb</a:t>
            </a:r>
            <a:r>
              <a:rPr lang="tr-TR" sz="3200" b="1" i="1" dirty="0">
                <a:solidFill>
                  <a:srgbClr val="0000FF"/>
                </a:solidFill>
                <a:latin typeface="+mj-lt"/>
              </a:rPr>
              <a:t>-ı Hacı Bektaş-ı Velî</a:t>
            </a:r>
            <a:r>
              <a:rPr lang="tr-TR" sz="3200" b="1" i="1" dirty="0">
                <a:latin typeface="+mj-lt"/>
              </a:rPr>
              <a:t>”, </a:t>
            </a:r>
            <a:r>
              <a:rPr lang="tr-TR" sz="3200" b="1" dirty="0">
                <a:latin typeface="+mj-lt"/>
              </a:rPr>
              <a:t>“</a:t>
            </a:r>
            <a:r>
              <a:rPr lang="tr-TR" sz="3200" b="1" dirty="0" err="1">
                <a:latin typeface="+mj-lt"/>
              </a:rPr>
              <a:t>vilâyetnâme</a:t>
            </a:r>
            <a:r>
              <a:rPr lang="tr-TR" sz="3200" b="1" dirty="0">
                <a:latin typeface="+mj-lt"/>
              </a:rPr>
              <a:t>” adıyla manzum, mensur, manzum-mensur karışık olarak yazılan </a:t>
            </a:r>
            <a:r>
              <a:rPr lang="tr-TR" sz="3200" b="1" dirty="0" err="1">
                <a:latin typeface="+mj-lt"/>
              </a:rPr>
              <a:t>menakınamedir</a:t>
            </a:r>
            <a:r>
              <a:rPr lang="tr-TR" sz="3200" b="1" dirty="0">
                <a:latin typeface="+mj-lt"/>
              </a:rPr>
              <a:t>. Bu eser Uzun </a:t>
            </a:r>
            <a:r>
              <a:rPr lang="tr-TR" sz="3200" b="1" dirty="0" err="1">
                <a:latin typeface="+mj-lt"/>
              </a:rPr>
              <a:t>Firdevsi</a:t>
            </a:r>
            <a:r>
              <a:rPr lang="tr-TR" sz="3200" b="1" dirty="0">
                <a:latin typeface="+mj-lt"/>
              </a:rPr>
              <a:t> lakaplı Hızır b. İlyas tarafından yazılmıştır.</a:t>
            </a:r>
          </a:p>
          <a:p>
            <a:pPr marL="0" indent="0">
              <a:buNone/>
            </a:pPr>
            <a:endParaRPr lang="tr-TR" sz="3200" b="1" dirty="0">
              <a:latin typeface="+mj-lt"/>
            </a:endParaRPr>
          </a:p>
          <a:p>
            <a:r>
              <a:rPr lang="tr-TR" sz="3200" b="1" dirty="0">
                <a:latin typeface="+mj-lt"/>
              </a:rPr>
              <a:t>2)</a:t>
            </a:r>
            <a:r>
              <a:rPr lang="tr-TR" sz="3200" b="1" i="1" dirty="0">
                <a:latin typeface="+mj-lt"/>
              </a:rPr>
              <a:t>“</a:t>
            </a:r>
            <a:r>
              <a:rPr lang="tr-TR" sz="3200" b="1" i="1" dirty="0" err="1">
                <a:solidFill>
                  <a:srgbClr val="0000FF"/>
                </a:solidFill>
                <a:latin typeface="+mj-lt"/>
              </a:rPr>
              <a:t>Vilâyetnâme</a:t>
            </a:r>
            <a:r>
              <a:rPr lang="tr-TR" sz="3200" b="1" i="1" dirty="0">
                <a:solidFill>
                  <a:srgbClr val="0000FF"/>
                </a:solidFill>
                <a:latin typeface="+mj-lt"/>
              </a:rPr>
              <a:t>-i Sultan </a:t>
            </a:r>
            <a:r>
              <a:rPr lang="tr-TR" sz="3200" b="1" i="1" dirty="0" err="1">
                <a:solidFill>
                  <a:srgbClr val="0000FF"/>
                </a:solidFill>
                <a:latin typeface="+mj-lt"/>
              </a:rPr>
              <a:t>Şucâuddin</a:t>
            </a:r>
            <a:r>
              <a:rPr lang="tr-TR" sz="3200" b="1" i="1" dirty="0">
                <a:latin typeface="+mj-lt"/>
              </a:rPr>
              <a:t>” </a:t>
            </a:r>
            <a:r>
              <a:rPr lang="tr-TR" sz="3200" b="1" dirty="0">
                <a:latin typeface="+mj-lt"/>
              </a:rPr>
              <a:t>adlı eserin yazarı </a:t>
            </a:r>
            <a:r>
              <a:rPr lang="tr-TR" sz="3200" b="1" dirty="0" err="1">
                <a:latin typeface="+mj-lt"/>
              </a:rPr>
              <a:t>Esirî</a:t>
            </a:r>
            <a:r>
              <a:rPr lang="tr-TR" sz="3200" b="1" dirty="0">
                <a:latin typeface="+mj-lt"/>
              </a:rPr>
              <a:t> mahlaslı bir şairdir. Manzum-mensur karışık yazılmıştır.</a:t>
            </a:r>
          </a:p>
          <a:p>
            <a:endParaRPr lang="tr-TR" dirty="0"/>
          </a:p>
        </p:txBody>
      </p:sp>
    </p:spTree>
    <p:extLst>
      <p:ext uri="{BB962C8B-B14F-4D97-AF65-F5344CB8AC3E}">
        <p14:creationId xmlns:p14="http://schemas.microsoft.com/office/powerpoint/2010/main" val="22962504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692696"/>
            <a:ext cx="8229600" cy="722344"/>
          </a:xfrm>
        </p:spPr>
        <p:txBody>
          <a:bodyPr>
            <a:normAutofit/>
          </a:bodyPr>
          <a:lstStyle/>
          <a:p>
            <a:pPr algn="ctr"/>
            <a:r>
              <a:rPr lang="tr-TR" sz="4400" b="1" dirty="0">
                <a:solidFill>
                  <a:srgbClr val="FF0000"/>
                </a:solidFill>
              </a:rPr>
              <a:t>11) </a:t>
            </a:r>
            <a:r>
              <a:rPr lang="tr-TR" sz="4400" b="1" dirty="0" err="1" smtClean="0">
                <a:solidFill>
                  <a:srgbClr val="FF0000"/>
                </a:solidFill>
              </a:rPr>
              <a:t>Şehrengizler</a:t>
            </a:r>
            <a:endParaRPr lang="tr-TR" sz="4400" dirty="0">
              <a:solidFill>
                <a:srgbClr val="FF0000"/>
              </a:solidFill>
            </a:endParaRPr>
          </a:p>
        </p:txBody>
      </p:sp>
      <p:sp>
        <p:nvSpPr>
          <p:cNvPr id="3" name="İçerik Yer Tutucusu 2"/>
          <p:cNvSpPr>
            <a:spLocks noGrp="1"/>
          </p:cNvSpPr>
          <p:nvPr>
            <p:ph idx="1"/>
          </p:nvPr>
        </p:nvSpPr>
        <p:spPr>
          <a:xfrm>
            <a:off x="467544" y="1628800"/>
            <a:ext cx="8229600" cy="4749160"/>
          </a:xfrm>
        </p:spPr>
        <p:txBody>
          <a:bodyPr>
            <a:normAutofit fontScale="92500" lnSpcReduction="20000"/>
          </a:bodyPr>
          <a:lstStyle/>
          <a:p>
            <a:r>
              <a:rPr lang="tr-TR" sz="3000" b="1" dirty="0" smtClean="0">
                <a:latin typeface="+mj-lt"/>
              </a:rPr>
              <a:t>Bir </a:t>
            </a:r>
            <a:r>
              <a:rPr lang="tr-TR" sz="3000" b="1" dirty="0">
                <a:latin typeface="+mj-lt"/>
              </a:rPr>
              <a:t>şehrin (bazen insanlarının ve özellikle kadınlarının özellikleri de katılarak) güzelliklerinin anlatıldığı eserlerdir. Manzum da olabilir.</a:t>
            </a:r>
          </a:p>
          <a:p>
            <a:pPr marL="0" indent="0">
              <a:buNone/>
            </a:pPr>
            <a:r>
              <a:rPr lang="tr-TR" sz="3000" b="1" dirty="0">
                <a:latin typeface="+mj-lt"/>
              </a:rPr>
              <a:t> </a:t>
            </a:r>
          </a:p>
          <a:p>
            <a:r>
              <a:rPr lang="tr-TR" sz="3000" b="1" dirty="0">
                <a:solidFill>
                  <a:srgbClr val="0000FF"/>
                </a:solidFill>
                <a:latin typeface="+mj-lt"/>
              </a:rPr>
              <a:t>İçeriklerine ve yapılarına göre </a:t>
            </a:r>
            <a:r>
              <a:rPr lang="tr-TR" sz="3000" b="1" dirty="0" err="1">
                <a:solidFill>
                  <a:srgbClr val="0000FF"/>
                </a:solidFill>
                <a:latin typeface="+mj-lt"/>
              </a:rPr>
              <a:t>şehrengizler</a:t>
            </a:r>
            <a:r>
              <a:rPr lang="tr-TR" sz="3000" b="1" dirty="0">
                <a:solidFill>
                  <a:srgbClr val="0000FF"/>
                </a:solidFill>
                <a:latin typeface="+mj-lt"/>
              </a:rPr>
              <a:t> üç gruba </a:t>
            </a:r>
            <a:r>
              <a:rPr lang="tr-TR" sz="3000" b="1" dirty="0" smtClean="0">
                <a:solidFill>
                  <a:srgbClr val="0000FF"/>
                </a:solidFill>
                <a:latin typeface="+mj-lt"/>
              </a:rPr>
              <a:t>ayrılabilir:</a:t>
            </a:r>
          </a:p>
          <a:p>
            <a:pPr marL="0" indent="0">
              <a:buNone/>
            </a:pPr>
            <a:r>
              <a:rPr lang="tr-TR" sz="3000" b="1" dirty="0">
                <a:latin typeface="+mj-lt"/>
              </a:rPr>
              <a:t> </a:t>
            </a:r>
          </a:p>
          <a:p>
            <a:pPr marL="0" indent="0">
              <a:buNone/>
            </a:pPr>
            <a:r>
              <a:rPr lang="tr-TR" sz="3000" b="1" dirty="0" smtClean="0">
                <a:solidFill>
                  <a:srgbClr val="FF0000"/>
                </a:solidFill>
                <a:latin typeface="+mj-lt"/>
              </a:rPr>
              <a:t>1</a:t>
            </a:r>
            <a:r>
              <a:rPr lang="tr-TR" sz="3000" b="1" dirty="0" smtClean="0">
                <a:solidFill>
                  <a:srgbClr val="0000FF"/>
                </a:solidFill>
                <a:latin typeface="+mj-lt"/>
              </a:rPr>
              <a:t>)</a:t>
            </a:r>
            <a:r>
              <a:rPr lang="tr-TR" sz="3000" b="1" dirty="0">
                <a:latin typeface="+mj-lt"/>
              </a:rPr>
              <a:t> Tek bir güzele ait olup hasbihal veya </a:t>
            </a:r>
            <a:r>
              <a:rPr lang="tr-TR" sz="3000" b="1" dirty="0" err="1">
                <a:latin typeface="+mj-lt"/>
              </a:rPr>
              <a:t>sergüzeştnâme</a:t>
            </a:r>
            <a:r>
              <a:rPr lang="tr-TR" sz="3000" b="1" dirty="0">
                <a:latin typeface="+mj-lt"/>
              </a:rPr>
              <a:t> tarzında yazılan, bununla birlikte şehrin tasvirlerine de yer verenler; Çorlulu Kâtib’in İstanbul ile Vize hakkında 919’da (1513) kaleme aldığı </a:t>
            </a:r>
            <a:r>
              <a:rPr lang="tr-TR" sz="3000" b="1" dirty="0" err="1">
                <a:latin typeface="+mj-lt"/>
              </a:rPr>
              <a:t>şehrengizle</a:t>
            </a:r>
            <a:r>
              <a:rPr lang="tr-TR" sz="3000" b="1" dirty="0">
                <a:latin typeface="+mj-lt"/>
              </a:rPr>
              <a:t> </a:t>
            </a:r>
            <a:r>
              <a:rPr lang="tr-TR" sz="3000" b="1" dirty="0">
                <a:solidFill>
                  <a:srgbClr val="FF0000"/>
                </a:solidFill>
                <a:latin typeface="+mj-lt"/>
              </a:rPr>
              <a:t>Enderunlu Fâzıl</a:t>
            </a:r>
            <a:r>
              <a:rPr lang="tr-TR" sz="3000" b="1" dirty="0">
                <a:latin typeface="+mj-lt"/>
              </a:rPr>
              <a:t>’ın </a:t>
            </a:r>
            <a:r>
              <a:rPr lang="tr-TR" sz="3000" b="1" i="1" dirty="0">
                <a:solidFill>
                  <a:srgbClr val="0000FF"/>
                </a:solidFill>
                <a:latin typeface="+mj-lt"/>
              </a:rPr>
              <a:t>Defter-i Aşk</a:t>
            </a:r>
            <a:r>
              <a:rPr lang="tr-TR" sz="3000" b="1" dirty="0">
                <a:latin typeface="+mj-lt"/>
              </a:rPr>
              <a:t> adlı eseri bunlardandır. </a:t>
            </a:r>
          </a:p>
          <a:p>
            <a:endParaRPr lang="tr-TR" dirty="0"/>
          </a:p>
        </p:txBody>
      </p:sp>
    </p:spTree>
    <p:extLst>
      <p:ext uri="{BB962C8B-B14F-4D97-AF65-F5344CB8AC3E}">
        <p14:creationId xmlns:p14="http://schemas.microsoft.com/office/powerpoint/2010/main" val="27697307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2800" b="1" dirty="0" smtClean="0">
                <a:solidFill>
                  <a:srgbClr val="FF0000"/>
                </a:solidFill>
                <a:latin typeface="+mj-lt"/>
              </a:rPr>
              <a:t>2</a:t>
            </a:r>
            <a:r>
              <a:rPr lang="tr-TR" sz="2800" b="1" dirty="0" smtClean="0">
                <a:solidFill>
                  <a:srgbClr val="0000FF"/>
                </a:solidFill>
                <a:latin typeface="+mj-lt"/>
              </a:rPr>
              <a:t>)</a:t>
            </a:r>
            <a:r>
              <a:rPr lang="tr-TR" sz="2800" b="1" dirty="0">
                <a:latin typeface="+mj-lt"/>
              </a:rPr>
              <a:t> Bir yerin güzellerini, bazı kişilerini ya da sanat erbabı ile mesleklerini tasvir edenler; </a:t>
            </a:r>
            <a:r>
              <a:rPr lang="tr-TR" sz="2800" b="1" dirty="0" err="1">
                <a:solidFill>
                  <a:srgbClr val="FF0000"/>
                </a:solidFill>
                <a:latin typeface="+mj-lt"/>
              </a:rPr>
              <a:t>Mesîhî</a:t>
            </a:r>
            <a:r>
              <a:rPr lang="tr-TR" sz="2800" b="1" dirty="0" err="1">
                <a:latin typeface="+mj-lt"/>
              </a:rPr>
              <a:t>’nin</a:t>
            </a:r>
            <a:r>
              <a:rPr lang="tr-TR" sz="2800" b="1" dirty="0">
                <a:latin typeface="+mj-lt"/>
              </a:rPr>
              <a:t> </a:t>
            </a:r>
            <a:r>
              <a:rPr lang="tr-TR" sz="2800" b="1" i="1" dirty="0">
                <a:solidFill>
                  <a:srgbClr val="0000FF"/>
                </a:solidFill>
                <a:latin typeface="+mj-lt"/>
              </a:rPr>
              <a:t>Edirne </a:t>
            </a:r>
            <a:r>
              <a:rPr lang="tr-TR" sz="2800" b="1" i="1" dirty="0" err="1">
                <a:solidFill>
                  <a:srgbClr val="0000FF"/>
                </a:solidFill>
                <a:latin typeface="+mj-lt"/>
              </a:rPr>
              <a:t>şehrengizi</a:t>
            </a:r>
            <a:r>
              <a:rPr lang="tr-TR" sz="2800" b="1" dirty="0">
                <a:latin typeface="+mj-lt"/>
              </a:rPr>
              <a:t>, </a:t>
            </a:r>
            <a:r>
              <a:rPr lang="tr-TR" sz="2800" b="1" dirty="0" err="1">
                <a:solidFill>
                  <a:srgbClr val="FF0000"/>
                </a:solidFill>
                <a:latin typeface="+mj-lt"/>
              </a:rPr>
              <a:t>İsmâil</a:t>
            </a:r>
            <a:r>
              <a:rPr lang="tr-TR" sz="2800" b="1" dirty="0">
                <a:solidFill>
                  <a:srgbClr val="FF0000"/>
                </a:solidFill>
                <a:latin typeface="+mj-lt"/>
              </a:rPr>
              <a:t> </a:t>
            </a:r>
            <a:r>
              <a:rPr lang="tr-TR" sz="2800" b="1" dirty="0" err="1">
                <a:solidFill>
                  <a:srgbClr val="FF0000"/>
                </a:solidFill>
                <a:latin typeface="+mj-lt"/>
              </a:rPr>
              <a:t>Belîğ</a:t>
            </a:r>
            <a:r>
              <a:rPr lang="tr-TR" sz="2800" b="1" dirty="0" err="1">
                <a:latin typeface="+mj-lt"/>
              </a:rPr>
              <a:t>’in</a:t>
            </a:r>
            <a:r>
              <a:rPr lang="tr-TR" sz="2800" b="1" dirty="0">
                <a:latin typeface="+mj-lt"/>
              </a:rPr>
              <a:t> </a:t>
            </a:r>
            <a:r>
              <a:rPr lang="tr-TR" sz="2800" b="1" i="1" dirty="0">
                <a:solidFill>
                  <a:srgbClr val="0000FF"/>
                </a:solidFill>
                <a:latin typeface="+mj-lt"/>
              </a:rPr>
              <a:t>Bursa </a:t>
            </a:r>
            <a:r>
              <a:rPr lang="tr-TR" sz="2800" b="1" i="1" dirty="0" err="1">
                <a:solidFill>
                  <a:srgbClr val="0000FF"/>
                </a:solidFill>
                <a:latin typeface="+mj-lt"/>
              </a:rPr>
              <a:t>şehrengizi</a:t>
            </a:r>
            <a:r>
              <a:rPr lang="tr-TR" sz="2800" b="1" dirty="0">
                <a:latin typeface="+mj-lt"/>
              </a:rPr>
              <a:t>, </a:t>
            </a:r>
            <a:r>
              <a:rPr lang="tr-TR" sz="2800" b="1" dirty="0">
                <a:solidFill>
                  <a:srgbClr val="FF0000"/>
                </a:solidFill>
                <a:latin typeface="+mj-lt"/>
              </a:rPr>
              <a:t>Enderunlu Fâzıl</a:t>
            </a:r>
            <a:r>
              <a:rPr lang="tr-TR" sz="2800" b="1" dirty="0">
                <a:latin typeface="+mj-lt"/>
              </a:rPr>
              <a:t>’ın </a:t>
            </a:r>
            <a:r>
              <a:rPr lang="tr-TR" sz="2800" b="1" i="1" dirty="0" err="1">
                <a:solidFill>
                  <a:srgbClr val="0000FF"/>
                </a:solidFill>
                <a:latin typeface="+mj-lt"/>
              </a:rPr>
              <a:t>Çenginâme</a:t>
            </a:r>
            <a:r>
              <a:rPr lang="tr-TR" sz="2800" b="1" dirty="0" err="1">
                <a:solidFill>
                  <a:srgbClr val="0000FF"/>
                </a:solidFill>
                <a:latin typeface="+mj-lt"/>
              </a:rPr>
              <a:t>’si</a:t>
            </a:r>
            <a:r>
              <a:rPr lang="tr-TR" sz="2800" b="1" dirty="0">
                <a:latin typeface="+mj-lt"/>
              </a:rPr>
              <a:t> ile </a:t>
            </a:r>
            <a:r>
              <a:rPr lang="tr-TR" sz="2800" b="1" i="1" dirty="0" err="1">
                <a:solidFill>
                  <a:srgbClr val="0000FF"/>
                </a:solidFill>
                <a:latin typeface="+mj-lt"/>
              </a:rPr>
              <a:t>Zenannâme</a:t>
            </a:r>
            <a:r>
              <a:rPr lang="tr-TR" sz="2800" b="1" dirty="0" err="1">
                <a:latin typeface="+mj-lt"/>
              </a:rPr>
              <a:t>’si</a:t>
            </a:r>
            <a:r>
              <a:rPr lang="tr-TR" sz="2800" b="1" dirty="0">
                <a:latin typeface="+mj-lt"/>
              </a:rPr>
              <a:t> gibi. </a:t>
            </a:r>
          </a:p>
          <a:p>
            <a:pPr marL="0" indent="0">
              <a:buNone/>
            </a:pPr>
            <a:r>
              <a:rPr lang="tr-TR" sz="2800" b="1" dirty="0">
                <a:latin typeface="+mj-lt"/>
              </a:rPr>
              <a:t> </a:t>
            </a:r>
          </a:p>
          <a:p>
            <a:pPr marL="0" indent="0">
              <a:buNone/>
            </a:pPr>
            <a:r>
              <a:rPr lang="tr-TR" sz="2800" b="1" dirty="0" smtClean="0">
                <a:solidFill>
                  <a:srgbClr val="FF0000"/>
                </a:solidFill>
                <a:latin typeface="+mj-lt"/>
              </a:rPr>
              <a:t>3</a:t>
            </a:r>
            <a:r>
              <a:rPr lang="tr-TR" sz="2800" b="1" dirty="0" smtClean="0">
                <a:solidFill>
                  <a:srgbClr val="0000FF"/>
                </a:solidFill>
                <a:latin typeface="+mj-lt"/>
              </a:rPr>
              <a:t>)</a:t>
            </a:r>
            <a:r>
              <a:rPr lang="tr-TR" sz="2800" b="1" dirty="0">
                <a:latin typeface="+mj-lt"/>
              </a:rPr>
              <a:t> Bir şehrin sadece gezip görülmeye değer doğal güzelliklerini, tarihî mekânlarını ve sosyal özelliklerini anlatanlar; </a:t>
            </a:r>
            <a:r>
              <a:rPr lang="tr-TR" sz="2800" b="1" dirty="0" err="1">
                <a:solidFill>
                  <a:srgbClr val="FF0000"/>
                </a:solidFill>
                <a:latin typeface="+mj-lt"/>
              </a:rPr>
              <a:t>Lâmiî</a:t>
            </a:r>
            <a:r>
              <a:rPr lang="tr-TR" sz="2800" b="1" dirty="0">
                <a:solidFill>
                  <a:srgbClr val="FF0000"/>
                </a:solidFill>
                <a:latin typeface="+mj-lt"/>
              </a:rPr>
              <a:t> Çeleb</a:t>
            </a:r>
            <a:r>
              <a:rPr lang="tr-TR" sz="2800" b="1" dirty="0">
                <a:latin typeface="+mj-lt"/>
              </a:rPr>
              <a:t>i’nin </a:t>
            </a:r>
            <a:r>
              <a:rPr lang="tr-TR" sz="2800" b="1" i="1" dirty="0">
                <a:solidFill>
                  <a:srgbClr val="0000FF"/>
                </a:solidFill>
                <a:latin typeface="+mj-lt"/>
              </a:rPr>
              <a:t>Bursa </a:t>
            </a:r>
            <a:r>
              <a:rPr lang="tr-TR" sz="2800" b="1" i="1" dirty="0" err="1">
                <a:solidFill>
                  <a:srgbClr val="0000FF"/>
                </a:solidFill>
                <a:latin typeface="+mj-lt"/>
              </a:rPr>
              <a:t>şehrengizi</a:t>
            </a:r>
            <a:r>
              <a:rPr lang="tr-TR" sz="2800" b="1" dirty="0">
                <a:solidFill>
                  <a:srgbClr val="0000FF"/>
                </a:solidFill>
                <a:latin typeface="+mj-lt"/>
              </a:rPr>
              <a:t> </a:t>
            </a:r>
            <a:r>
              <a:rPr lang="tr-TR" sz="2800" b="1" dirty="0">
                <a:latin typeface="+mj-lt"/>
              </a:rPr>
              <a:t>ve </a:t>
            </a:r>
            <a:r>
              <a:rPr lang="tr-TR" sz="2800" b="1" dirty="0" err="1">
                <a:solidFill>
                  <a:srgbClr val="FF0000"/>
                </a:solidFill>
                <a:latin typeface="+mj-lt"/>
              </a:rPr>
              <a:t>Nâzikî</a:t>
            </a:r>
            <a:r>
              <a:rPr lang="tr-TR" sz="2800" b="1" dirty="0" err="1">
                <a:latin typeface="+mj-lt"/>
              </a:rPr>
              <a:t>’nin</a:t>
            </a:r>
            <a:r>
              <a:rPr lang="tr-TR" sz="2800" b="1" dirty="0">
                <a:latin typeface="+mj-lt"/>
              </a:rPr>
              <a:t> yine Bursa’yı öven manzumesi gibi.</a:t>
            </a:r>
          </a:p>
          <a:p>
            <a:endParaRPr lang="tr-TR" dirty="0"/>
          </a:p>
        </p:txBody>
      </p:sp>
    </p:spTree>
    <p:extLst>
      <p:ext uri="{BB962C8B-B14F-4D97-AF65-F5344CB8AC3E}">
        <p14:creationId xmlns:p14="http://schemas.microsoft.com/office/powerpoint/2010/main" val="28634655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764704"/>
            <a:ext cx="8229600" cy="938368"/>
          </a:xfrm>
        </p:spPr>
        <p:txBody>
          <a:bodyPr>
            <a:normAutofit/>
          </a:bodyPr>
          <a:lstStyle/>
          <a:p>
            <a:pPr algn="ctr"/>
            <a:r>
              <a:rPr lang="tr-TR" sz="4400" b="1" dirty="0">
                <a:solidFill>
                  <a:srgbClr val="FF0000"/>
                </a:solidFill>
              </a:rPr>
              <a:t>12) </a:t>
            </a:r>
            <a:r>
              <a:rPr lang="tr-TR" sz="4400" b="1" dirty="0" err="1" smtClean="0">
                <a:solidFill>
                  <a:srgbClr val="FF0000"/>
                </a:solidFill>
              </a:rPr>
              <a:t>Habnameler</a:t>
            </a:r>
            <a:endParaRPr lang="tr-TR" sz="4400" dirty="0">
              <a:solidFill>
                <a:srgbClr val="FF0000"/>
              </a:solidFill>
            </a:endParaRPr>
          </a:p>
        </p:txBody>
      </p:sp>
      <p:sp>
        <p:nvSpPr>
          <p:cNvPr id="3" name="İçerik Yer Tutucusu 2"/>
          <p:cNvSpPr>
            <a:spLocks noGrp="1"/>
          </p:cNvSpPr>
          <p:nvPr>
            <p:ph idx="1"/>
          </p:nvPr>
        </p:nvSpPr>
        <p:spPr/>
        <p:txBody>
          <a:bodyPr>
            <a:normAutofit fontScale="92500" lnSpcReduction="10000"/>
          </a:bodyPr>
          <a:lstStyle/>
          <a:p>
            <a:r>
              <a:rPr lang="tr-TR" sz="2800" b="1" dirty="0" smtClean="0">
                <a:latin typeface="+mj-lt"/>
              </a:rPr>
              <a:t>Görülen </a:t>
            </a:r>
            <a:r>
              <a:rPr lang="tr-TR" sz="2800" b="1" dirty="0">
                <a:latin typeface="+mj-lt"/>
              </a:rPr>
              <a:t>bir rüya anlatılıyormuş gibi, bir olay ya da kişi hakkında görüşlerin söylenmesi biçiminde yazılır. Manzum da olabilir. </a:t>
            </a:r>
            <a:r>
              <a:rPr lang="tr-TR" sz="2800" b="1" dirty="0">
                <a:solidFill>
                  <a:srgbClr val="FF0000"/>
                </a:solidFill>
                <a:latin typeface="+mj-lt"/>
              </a:rPr>
              <a:t>Veysi</a:t>
            </a:r>
            <a:r>
              <a:rPr lang="tr-TR" sz="2800" b="1" dirty="0">
                <a:latin typeface="+mj-lt"/>
              </a:rPr>
              <a:t>'nin (</a:t>
            </a:r>
            <a:r>
              <a:rPr lang="tr-TR" sz="2800" b="1" dirty="0" smtClean="0">
                <a:latin typeface="+mj-lt"/>
              </a:rPr>
              <a:t>17.yüzyıl</a:t>
            </a:r>
            <a:r>
              <a:rPr lang="tr-TR" sz="2800" b="1" dirty="0">
                <a:latin typeface="+mj-lt"/>
              </a:rPr>
              <a:t>) </a:t>
            </a:r>
            <a:r>
              <a:rPr lang="tr-TR" sz="2800" b="1" i="1" dirty="0" err="1">
                <a:solidFill>
                  <a:srgbClr val="0000FF"/>
                </a:solidFill>
                <a:latin typeface="+mj-lt"/>
              </a:rPr>
              <a:t>Habname</a:t>
            </a:r>
            <a:r>
              <a:rPr lang="tr-TR" sz="2800" b="1" dirty="0" err="1">
                <a:latin typeface="+mj-lt"/>
              </a:rPr>
              <a:t>'si</a:t>
            </a:r>
            <a:r>
              <a:rPr lang="tr-TR" sz="2800" b="1" dirty="0">
                <a:latin typeface="+mj-lt"/>
              </a:rPr>
              <a:t> bu türün en önemli örneğidir. </a:t>
            </a:r>
            <a:r>
              <a:rPr lang="tr-TR" sz="2800" b="1" dirty="0" err="1">
                <a:latin typeface="+mj-lt"/>
              </a:rPr>
              <a:t>Habnameler</a:t>
            </a:r>
            <a:r>
              <a:rPr lang="tr-TR" sz="2800" b="1" dirty="0">
                <a:latin typeface="+mj-lt"/>
              </a:rPr>
              <a:t> eleştiri ve yergi içerir</a:t>
            </a:r>
            <a:r>
              <a:rPr lang="tr-TR" sz="2800" b="1" dirty="0" smtClean="0">
                <a:latin typeface="+mj-lt"/>
              </a:rPr>
              <a:t>.</a:t>
            </a:r>
          </a:p>
          <a:p>
            <a:endParaRPr lang="tr-TR" sz="2800" b="1" dirty="0">
              <a:latin typeface="+mj-lt"/>
            </a:endParaRPr>
          </a:p>
          <a:p>
            <a:r>
              <a:rPr lang="tr-TR" sz="2800" b="1" dirty="0">
                <a:latin typeface="+mj-lt"/>
              </a:rPr>
              <a:t>Önemli </a:t>
            </a:r>
            <a:r>
              <a:rPr lang="tr-TR" sz="2800" b="1" dirty="0" err="1">
                <a:latin typeface="+mj-lt"/>
              </a:rPr>
              <a:t>Habnameler</a:t>
            </a:r>
            <a:endParaRPr lang="tr-TR" sz="2800" b="1" dirty="0">
              <a:latin typeface="+mj-lt"/>
            </a:endParaRPr>
          </a:p>
          <a:p>
            <a:pPr marL="0" indent="0">
              <a:buNone/>
            </a:pPr>
            <a:r>
              <a:rPr lang="tr-TR" sz="2800" b="1" dirty="0" smtClean="0">
                <a:solidFill>
                  <a:srgbClr val="FF0000"/>
                </a:solidFill>
                <a:latin typeface="+mj-lt"/>
              </a:rPr>
              <a:t>1</a:t>
            </a:r>
            <a:r>
              <a:rPr lang="tr-TR" sz="2800" b="1" dirty="0" smtClean="0">
                <a:solidFill>
                  <a:srgbClr val="0000FF"/>
                </a:solidFill>
                <a:latin typeface="+mj-lt"/>
              </a:rPr>
              <a:t>)</a:t>
            </a:r>
            <a:r>
              <a:rPr lang="tr-TR" sz="2800" b="1" dirty="0" smtClean="0">
                <a:latin typeface="+mj-lt"/>
              </a:rPr>
              <a:t> </a:t>
            </a:r>
            <a:r>
              <a:rPr lang="tr-TR" sz="2800" b="1" dirty="0">
                <a:latin typeface="+mj-lt"/>
              </a:rPr>
              <a:t>Veysi’nin </a:t>
            </a:r>
            <a:r>
              <a:rPr lang="tr-TR" sz="2800" b="1" i="1" dirty="0" err="1">
                <a:latin typeface="+mj-lt"/>
              </a:rPr>
              <a:t>Habname</a:t>
            </a:r>
            <a:r>
              <a:rPr lang="tr-TR" sz="2800" b="1" dirty="0" err="1">
                <a:latin typeface="+mj-lt"/>
              </a:rPr>
              <a:t>si</a:t>
            </a:r>
            <a:endParaRPr lang="tr-TR" sz="2800" b="1" dirty="0">
              <a:latin typeface="+mj-lt"/>
            </a:endParaRPr>
          </a:p>
          <a:p>
            <a:pPr marL="0" indent="0">
              <a:buNone/>
            </a:pPr>
            <a:r>
              <a:rPr lang="tr-TR" sz="2800" b="1" dirty="0" smtClean="0">
                <a:solidFill>
                  <a:srgbClr val="FF0000"/>
                </a:solidFill>
                <a:latin typeface="+mj-lt"/>
              </a:rPr>
              <a:t>2</a:t>
            </a:r>
            <a:r>
              <a:rPr lang="tr-TR" sz="2800" b="1" dirty="0" smtClean="0">
                <a:solidFill>
                  <a:srgbClr val="0000FF"/>
                </a:solidFill>
                <a:latin typeface="+mj-lt"/>
              </a:rPr>
              <a:t>)</a:t>
            </a:r>
            <a:r>
              <a:rPr lang="tr-TR" sz="2800" b="1" dirty="0" smtClean="0">
                <a:latin typeface="+mj-lt"/>
              </a:rPr>
              <a:t> Şeyhi’nin </a:t>
            </a:r>
            <a:r>
              <a:rPr lang="tr-TR" sz="2800" b="1" i="1" dirty="0" err="1">
                <a:latin typeface="+mj-lt"/>
              </a:rPr>
              <a:t>Habname</a:t>
            </a:r>
            <a:r>
              <a:rPr lang="tr-TR" sz="2800" b="1" dirty="0" err="1">
                <a:latin typeface="+mj-lt"/>
              </a:rPr>
              <a:t>si</a:t>
            </a:r>
            <a:endParaRPr lang="tr-TR" sz="2800" b="1" dirty="0">
              <a:latin typeface="+mj-lt"/>
            </a:endParaRPr>
          </a:p>
          <a:p>
            <a:pPr marL="0" indent="0">
              <a:buNone/>
            </a:pPr>
            <a:r>
              <a:rPr lang="tr-TR" sz="2800" b="1" dirty="0" smtClean="0">
                <a:solidFill>
                  <a:srgbClr val="FF0000"/>
                </a:solidFill>
                <a:latin typeface="+mj-lt"/>
              </a:rPr>
              <a:t>3</a:t>
            </a:r>
            <a:r>
              <a:rPr lang="tr-TR" sz="2800" b="1" dirty="0" smtClean="0">
                <a:solidFill>
                  <a:srgbClr val="0000FF"/>
                </a:solidFill>
                <a:latin typeface="+mj-lt"/>
              </a:rPr>
              <a:t>)</a:t>
            </a:r>
            <a:r>
              <a:rPr lang="tr-TR" sz="2800" b="1" dirty="0" smtClean="0">
                <a:latin typeface="+mj-lt"/>
              </a:rPr>
              <a:t> </a:t>
            </a:r>
            <a:r>
              <a:rPr lang="tr-TR" sz="2800" b="1" dirty="0">
                <a:latin typeface="+mj-lt"/>
              </a:rPr>
              <a:t>Ziya Paşa ile Namık Kemal'in de </a:t>
            </a:r>
            <a:r>
              <a:rPr lang="tr-TR" sz="2800" b="1" i="1" dirty="0">
                <a:latin typeface="+mj-lt"/>
              </a:rPr>
              <a:t>Rüya</a:t>
            </a:r>
            <a:r>
              <a:rPr lang="tr-TR" sz="2800" b="1" dirty="0">
                <a:latin typeface="+mj-lt"/>
              </a:rPr>
              <a:t> isimli eserler</a:t>
            </a:r>
          </a:p>
          <a:p>
            <a:endParaRPr lang="tr-TR" sz="2800" b="1" dirty="0">
              <a:latin typeface="+mj-lt"/>
            </a:endParaRPr>
          </a:p>
          <a:p>
            <a:endParaRPr lang="tr-TR" dirty="0"/>
          </a:p>
        </p:txBody>
      </p:sp>
    </p:spTree>
    <p:extLst>
      <p:ext uri="{BB962C8B-B14F-4D97-AF65-F5344CB8AC3E}">
        <p14:creationId xmlns:p14="http://schemas.microsoft.com/office/powerpoint/2010/main" val="11218989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620688"/>
            <a:ext cx="8229600" cy="794352"/>
          </a:xfrm>
        </p:spPr>
        <p:txBody>
          <a:bodyPr>
            <a:normAutofit fontScale="90000"/>
          </a:bodyPr>
          <a:lstStyle/>
          <a:p>
            <a:r>
              <a:rPr lang="tr-TR" dirty="0">
                <a:solidFill>
                  <a:srgbClr val="FF0000"/>
                </a:solidFill>
              </a:rPr>
              <a:t/>
            </a:r>
            <a:br>
              <a:rPr lang="tr-TR" dirty="0">
                <a:solidFill>
                  <a:srgbClr val="FF0000"/>
                </a:solidFill>
              </a:rPr>
            </a:br>
            <a:r>
              <a:rPr lang="tr-TR" dirty="0">
                <a:solidFill>
                  <a:srgbClr val="FF0000"/>
                </a:solidFill>
              </a:rPr>
              <a:t/>
            </a:r>
            <a:br>
              <a:rPr lang="tr-TR" dirty="0">
                <a:solidFill>
                  <a:srgbClr val="FF0000"/>
                </a:solidFill>
              </a:rPr>
            </a:br>
            <a:r>
              <a:rPr lang="tr-TR" sz="4000" b="1" dirty="0">
                <a:solidFill>
                  <a:srgbClr val="FF0000"/>
                </a:solidFill>
              </a:rPr>
              <a:t>NESİR TÜRÜNDE ESER VEREN SANATÇILAR</a:t>
            </a:r>
            <a:endParaRPr lang="tr-TR" sz="3600" dirty="0">
              <a:solidFill>
                <a:srgbClr val="FF0000"/>
              </a:solidFill>
            </a:endParaRPr>
          </a:p>
        </p:txBody>
      </p:sp>
      <p:sp>
        <p:nvSpPr>
          <p:cNvPr id="3" name="İçerik Yer Tutucusu 2"/>
          <p:cNvSpPr>
            <a:spLocks noGrp="1"/>
          </p:cNvSpPr>
          <p:nvPr>
            <p:ph idx="1"/>
          </p:nvPr>
        </p:nvSpPr>
        <p:spPr>
          <a:xfrm>
            <a:off x="467544" y="1700808"/>
            <a:ext cx="8229600" cy="4389120"/>
          </a:xfrm>
        </p:spPr>
        <p:txBody>
          <a:bodyPr>
            <a:normAutofit lnSpcReduction="10000"/>
          </a:bodyPr>
          <a:lstStyle/>
          <a:p>
            <a:r>
              <a:rPr lang="tr-TR" sz="2800" b="1" dirty="0">
                <a:latin typeface="+mj-lt"/>
              </a:rPr>
              <a:t>15. </a:t>
            </a:r>
            <a:r>
              <a:rPr lang="tr-TR" sz="2800" b="1" dirty="0" smtClean="0">
                <a:latin typeface="+mj-lt"/>
              </a:rPr>
              <a:t>YÜZYIL</a:t>
            </a:r>
          </a:p>
          <a:p>
            <a:pPr marL="0" indent="0">
              <a:buNone/>
            </a:pPr>
            <a:endParaRPr lang="tr-TR" sz="2800" b="1" dirty="0">
              <a:latin typeface="+mj-lt"/>
            </a:endParaRPr>
          </a:p>
          <a:p>
            <a:pPr marL="0" indent="0">
              <a:buNone/>
            </a:pPr>
            <a:r>
              <a:rPr lang="tr-TR" sz="2800" b="1" dirty="0">
                <a:latin typeface="+mj-lt"/>
              </a:rPr>
              <a:t>Bu yüzyılda nesir, konuşma dilinin bir adım önünde kısa cümleler, yalın bir üslupla sade nesir örnekleri çerçevesinde değerlendirilebilir. Bunun yanında sayıca az da olsa farklı türlerde İlmî ve edebî üslupla kaleme alınmış sanatlı nesrin ilk örnekleri verilir. Bu eserler arasında dinî, tasavvufi ve dinî-destanî konulu eserler çoğunluğu oluşturur. Bu yüzyıl eserlerinde nitelik ve' nicelik bakımından bir zenginleşme vardır.</a:t>
            </a:r>
          </a:p>
          <a:p>
            <a:pPr marL="0" indent="0">
              <a:buNone/>
            </a:pPr>
            <a:endParaRPr lang="tr-TR" dirty="0"/>
          </a:p>
        </p:txBody>
      </p:sp>
    </p:spTree>
    <p:extLst>
      <p:ext uri="{BB962C8B-B14F-4D97-AF65-F5344CB8AC3E}">
        <p14:creationId xmlns:p14="http://schemas.microsoft.com/office/powerpoint/2010/main" val="3700701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703912"/>
          </a:xfrm>
        </p:spPr>
        <p:txBody>
          <a:bodyPr/>
          <a:lstStyle/>
          <a:p>
            <a:pPr marL="0" indent="0">
              <a:buNone/>
            </a:pPr>
            <a:r>
              <a:rPr lang="tr-TR" sz="2800" dirty="0">
                <a:latin typeface="+mj-lt"/>
              </a:rPr>
              <a:t> </a:t>
            </a:r>
          </a:p>
          <a:p>
            <a:r>
              <a:rPr lang="tr-TR" sz="2800" b="1" dirty="0">
                <a:latin typeface="+mj-lt"/>
              </a:rPr>
              <a:t>NESİR TÜRÜNDE ESER VEREN </a:t>
            </a:r>
            <a:r>
              <a:rPr lang="tr-TR" sz="2800" b="1" dirty="0" smtClean="0">
                <a:latin typeface="+mj-lt"/>
              </a:rPr>
              <a:t>SANATÇILAR</a:t>
            </a:r>
          </a:p>
          <a:p>
            <a:endParaRPr lang="tr-TR" sz="2800" dirty="0">
              <a:latin typeface="+mj-lt"/>
            </a:endParaRPr>
          </a:p>
          <a:p>
            <a:pPr marL="0" lvl="0" indent="0">
              <a:buNone/>
            </a:pPr>
            <a:r>
              <a:rPr lang="tr-TR" sz="2800" b="1" dirty="0">
                <a:solidFill>
                  <a:srgbClr val="FF0000"/>
                </a:solidFill>
                <a:latin typeface="+mj-lt"/>
              </a:rPr>
              <a:t>15. YÜZYIL</a:t>
            </a:r>
            <a:endParaRPr lang="tr-TR" sz="2800" dirty="0">
              <a:solidFill>
                <a:srgbClr val="FF0000"/>
              </a:solidFill>
              <a:latin typeface="+mj-lt"/>
            </a:endParaRPr>
          </a:p>
          <a:p>
            <a:r>
              <a:rPr lang="tr-TR" sz="2800" b="1" dirty="0">
                <a:latin typeface="+mj-lt"/>
              </a:rPr>
              <a:t>1) </a:t>
            </a:r>
            <a:r>
              <a:rPr lang="tr-TR" sz="2800" b="1" dirty="0" err="1">
                <a:latin typeface="+mj-lt"/>
              </a:rPr>
              <a:t>Âşıkpaşazade</a:t>
            </a:r>
            <a:r>
              <a:rPr lang="tr-TR" sz="2800" b="1" dirty="0">
                <a:latin typeface="+mj-lt"/>
              </a:rPr>
              <a:t> (1400-1502)</a:t>
            </a:r>
            <a:endParaRPr lang="tr-TR" sz="2800" dirty="0">
              <a:latin typeface="+mj-lt"/>
            </a:endParaRPr>
          </a:p>
          <a:p>
            <a:r>
              <a:rPr lang="tr-TR" sz="2800" b="1" dirty="0">
                <a:latin typeface="+mj-lt"/>
              </a:rPr>
              <a:t>2) Sinan Paşa (1438-1486)</a:t>
            </a:r>
            <a:endParaRPr lang="tr-TR" sz="2800" dirty="0">
              <a:latin typeface="+mj-lt"/>
            </a:endParaRPr>
          </a:p>
          <a:p>
            <a:r>
              <a:rPr lang="tr-TR" sz="2800" b="1" dirty="0">
                <a:latin typeface="+mj-lt"/>
              </a:rPr>
              <a:t>3) Mercimek </a:t>
            </a:r>
            <a:r>
              <a:rPr lang="tr-TR" sz="2800" b="1" dirty="0" err="1">
                <a:latin typeface="+mj-lt"/>
              </a:rPr>
              <a:t>Ahmed</a:t>
            </a:r>
            <a:endParaRPr lang="tr-TR" sz="2800" dirty="0">
              <a:latin typeface="+mj-lt"/>
            </a:endParaRPr>
          </a:p>
          <a:p>
            <a:r>
              <a:rPr lang="tr-TR" sz="2800" b="1" dirty="0">
                <a:latin typeface="+mj-lt"/>
              </a:rPr>
              <a:t>4) </a:t>
            </a:r>
            <a:r>
              <a:rPr lang="tr-TR" sz="2800" b="1" dirty="0" err="1">
                <a:latin typeface="+mj-lt"/>
              </a:rPr>
              <a:t>Firdevsi</a:t>
            </a:r>
            <a:r>
              <a:rPr lang="tr-TR" sz="2800" b="1" dirty="0">
                <a:latin typeface="+mj-lt"/>
              </a:rPr>
              <a:t>-i Rumî (1453-1512)</a:t>
            </a:r>
            <a:endParaRPr lang="tr-TR" sz="2800" dirty="0">
              <a:latin typeface="+mj-lt"/>
            </a:endParaRPr>
          </a:p>
          <a:p>
            <a:endParaRPr lang="tr-TR" dirty="0"/>
          </a:p>
        </p:txBody>
      </p:sp>
    </p:spTree>
    <p:extLst>
      <p:ext uri="{BB962C8B-B14F-4D97-AF65-F5344CB8AC3E}">
        <p14:creationId xmlns:p14="http://schemas.microsoft.com/office/powerpoint/2010/main" val="92400538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404664"/>
            <a:ext cx="8229600" cy="866360"/>
          </a:xfrm>
        </p:spPr>
        <p:txBody>
          <a:bodyPr>
            <a:normAutofit/>
          </a:bodyPr>
          <a:lstStyle/>
          <a:p>
            <a:pPr algn="ctr"/>
            <a:r>
              <a:rPr lang="tr-TR" sz="4400" b="1" dirty="0">
                <a:solidFill>
                  <a:srgbClr val="FF0000"/>
                </a:solidFill>
              </a:rPr>
              <a:t>1) </a:t>
            </a:r>
            <a:r>
              <a:rPr lang="tr-TR" sz="4400" b="1" dirty="0" err="1">
                <a:solidFill>
                  <a:srgbClr val="FF0000"/>
                </a:solidFill>
              </a:rPr>
              <a:t>Âşıkpaşazade</a:t>
            </a:r>
            <a:r>
              <a:rPr lang="tr-TR" sz="4400" b="1" dirty="0">
                <a:solidFill>
                  <a:srgbClr val="FF0000"/>
                </a:solidFill>
              </a:rPr>
              <a:t> (1400-1502</a:t>
            </a:r>
            <a:r>
              <a:rPr lang="tr-TR" sz="4400" b="1" dirty="0" smtClean="0">
                <a:solidFill>
                  <a:srgbClr val="FF0000"/>
                </a:solidFill>
              </a:rPr>
              <a:t>)</a:t>
            </a:r>
            <a:endParaRPr lang="tr-TR" sz="4400" dirty="0">
              <a:solidFill>
                <a:srgbClr val="FF0000"/>
              </a:solidFill>
            </a:endParaRPr>
          </a:p>
        </p:txBody>
      </p:sp>
      <p:sp>
        <p:nvSpPr>
          <p:cNvPr id="3" name="İçerik Yer Tutucusu 2"/>
          <p:cNvSpPr>
            <a:spLocks noGrp="1"/>
          </p:cNvSpPr>
          <p:nvPr>
            <p:ph idx="1"/>
          </p:nvPr>
        </p:nvSpPr>
        <p:spPr>
          <a:xfrm>
            <a:off x="467544" y="1556792"/>
            <a:ext cx="8363272" cy="4824536"/>
          </a:xfrm>
        </p:spPr>
        <p:txBody>
          <a:bodyPr>
            <a:normAutofit lnSpcReduction="10000"/>
          </a:bodyPr>
          <a:lstStyle/>
          <a:p>
            <a:r>
              <a:rPr lang="tr-TR" sz="2800" b="1" dirty="0">
                <a:latin typeface="+mj-lt"/>
              </a:rPr>
              <a:t>1400’de Amasya yakınlarındaki Elvan Çelebi köyünde doğmuştur, asıl adı Derviş Ahmet’tir. Baba tarafından soyu Âşık Paşa’ya kadar ulaştığından bu sanı kullanmıştır. Orduyla değişik savaşlara katılmış, Üsküp’te bir süre görev yaptıktan sonra İstanbul’a dönmüş, burada vefat etmiştir. Kısa ve yer yer devrik cümlelerden oluşan yazı dili, konuşma diline çok yakındır.</a:t>
            </a:r>
          </a:p>
          <a:p>
            <a:pPr marL="0" indent="0">
              <a:buNone/>
            </a:pPr>
            <a:r>
              <a:rPr lang="tr-TR" sz="2800" b="1" dirty="0">
                <a:latin typeface="+mj-lt"/>
              </a:rPr>
              <a:t>   </a:t>
            </a:r>
          </a:p>
          <a:p>
            <a:r>
              <a:rPr lang="tr-TR" sz="2800" b="1" dirty="0">
                <a:latin typeface="+mj-lt"/>
              </a:rPr>
              <a:t>Eseri:</a:t>
            </a:r>
            <a:br>
              <a:rPr lang="tr-TR" sz="2800" b="1" dirty="0">
                <a:latin typeface="+mj-lt"/>
              </a:rPr>
            </a:br>
            <a:r>
              <a:rPr lang="tr-TR" sz="2800" b="1" dirty="0">
                <a:latin typeface="+mj-lt"/>
              </a:rPr>
              <a:t>Tevarih-i Al-i Osman</a:t>
            </a:r>
          </a:p>
          <a:p>
            <a:endParaRPr lang="tr-TR" dirty="0"/>
          </a:p>
          <a:p>
            <a:endParaRPr lang="tr-TR" dirty="0"/>
          </a:p>
        </p:txBody>
      </p:sp>
    </p:spTree>
    <p:extLst>
      <p:ext uri="{BB962C8B-B14F-4D97-AF65-F5344CB8AC3E}">
        <p14:creationId xmlns:p14="http://schemas.microsoft.com/office/powerpoint/2010/main" val="228788369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764704"/>
            <a:ext cx="8229600" cy="722344"/>
          </a:xfrm>
        </p:spPr>
        <p:txBody>
          <a:bodyPr>
            <a:normAutofit/>
          </a:bodyPr>
          <a:lstStyle/>
          <a:p>
            <a:pPr algn="ctr"/>
            <a:r>
              <a:rPr lang="tr-TR" sz="4400" b="1" dirty="0">
                <a:solidFill>
                  <a:srgbClr val="FF0000"/>
                </a:solidFill>
              </a:rPr>
              <a:t>2) Sinan Paşa (1438-1486</a:t>
            </a:r>
            <a:r>
              <a:rPr lang="tr-TR" sz="4400" b="1" dirty="0" smtClean="0">
                <a:solidFill>
                  <a:srgbClr val="FF0000"/>
                </a:solidFill>
              </a:rPr>
              <a:t>)</a:t>
            </a:r>
            <a:endParaRPr lang="tr-TR" sz="4400" dirty="0">
              <a:solidFill>
                <a:srgbClr val="FF0000"/>
              </a:solidFill>
            </a:endParaRPr>
          </a:p>
        </p:txBody>
      </p:sp>
      <p:sp>
        <p:nvSpPr>
          <p:cNvPr id="3" name="İçerik Yer Tutucusu 2"/>
          <p:cNvSpPr>
            <a:spLocks noGrp="1"/>
          </p:cNvSpPr>
          <p:nvPr>
            <p:ph idx="1"/>
          </p:nvPr>
        </p:nvSpPr>
        <p:spPr/>
        <p:txBody>
          <a:bodyPr>
            <a:normAutofit lnSpcReduction="10000"/>
          </a:bodyPr>
          <a:lstStyle/>
          <a:p>
            <a:r>
              <a:rPr lang="tr-TR" sz="2800" b="1" dirty="0" smtClean="0">
                <a:latin typeface="+mj-lt"/>
              </a:rPr>
              <a:t>İstanbul’un </a:t>
            </a:r>
            <a:r>
              <a:rPr lang="tr-TR" sz="2800" b="1" dirty="0">
                <a:latin typeface="+mj-lt"/>
              </a:rPr>
              <a:t>ilk kadısı Hızır Bey’in oğludur. Asıl adı Yusuf </a:t>
            </a:r>
            <a:r>
              <a:rPr lang="tr-TR" sz="2800" b="1" dirty="0" err="1">
                <a:latin typeface="+mj-lt"/>
              </a:rPr>
              <a:t>Sinaneddin’dir</a:t>
            </a:r>
            <a:r>
              <a:rPr lang="tr-TR" sz="2800" b="1" dirty="0">
                <a:latin typeface="+mj-lt"/>
              </a:rPr>
              <a:t>. 1438’de Bursa ya da Edirne’de doğmuş, 1486’da İstanbul’da vefat etmiştir. İyi bir eğitim görmüş, Edirne’de müderrislik (Profesörlük) yapmış, Fatih Sultan Mehmet’e hocalık yapmış dünyanın en tanınmış matematikçisi ve astronomu Ali Kuşçu ile birlikte çalışmıştır. Fatih tarafından vezirlik makamına getirilmiştir.</a:t>
            </a:r>
            <a:br>
              <a:rPr lang="tr-TR" sz="2800" b="1" dirty="0">
                <a:latin typeface="+mj-lt"/>
              </a:rPr>
            </a:br>
            <a:r>
              <a:rPr lang="tr-TR" sz="2800" b="1" dirty="0">
                <a:latin typeface="+mj-lt"/>
              </a:rPr>
              <a:t>Şiirler de yazan sanatçı, nesir alanında tanınmıştır</a:t>
            </a:r>
            <a:r>
              <a:rPr lang="tr-TR" dirty="0"/>
              <a:t>.</a:t>
            </a:r>
          </a:p>
          <a:p>
            <a:pPr marL="0" indent="0">
              <a:buNone/>
            </a:pPr>
            <a:r>
              <a:rPr lang="tr-TR" dirty="0"/>
              <a:t/>
            </a:r>
            <a:br>
              <a:rPr lang="tr-TR" dirty="0"/>
            </a:br>
            <a:endParaRPr lang="tr-TR" dirty="0"/>
          </a:p>
        </p:txBody>
      </p:sp>
    </p:spTree>
    <p:extLst>
      <p:ext uri="{BB962C8B-B14F-4D97-AF65-F5344CB8AC3E}">
        <p14:creationId xmlns:p14="http://schemas.microsoft.com/office/powerpoint/2010/main" val="32309711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268760"/>
            <a:ext cx="8229600" cy="4389120"/>
          </a:xfrm>
        </p:spPr>
        <p:txBody>
          <a:bodyPr>
            <a:noAutofit/>
          </a:bodyPr>
          <a:lstStyle/>
          <a:p>
            <a:r>
              <a:rPr lang="tr-TR" sz="2800" b="1" dirty="0">
                <a:latin typeface="+mj-lt"/>
              </a:rPr>
              <a:t>Divan nesir diline ilk sanatlı niteliği kazandırmıştır. Süslü ve sanatlı nesrin en önemli temsilcisidir. </a:t>
            </a:r>
            <a:r>
              <a:rPr lang="tr-TR" sz="2800" b="1" dirty="0" err="1">
                <a:latin typeface="+mj-lt"/>
              </a:rPr>
              <a:t>Secili</a:t>
            </a:r>
            <a:r>
              <a:rPr lang="tr-TR" sz="2800" b="1" dirty="0">
                <a:latin typeface="+mj-lt"/>
              </a:rPr>
              <a:t>, sanatlı, ahenkli bir nesir dili oluşturmuştur. Onun nesri bütün süs ve gösterişe karşın hem derin, felsefi ve tasavvufî hem de şiirsel özellikler taşır</a:t>
            </a:r>
            <a:r>
              <a:rPr lang="tr-TR" sz="2800" b="1" dirty="0" smtClean="0">
                <a:latin typeface="+mj-lt"/>
              </a:rPr>
              <a:t>.</a:t>
            </a:r>
          </a:p>
          <a:p>
            <a:pPr marL="0" indent="0">
              <a:buNone/>
            </a:pPr>
            <a:endParaRPr lang="tr-TR" sz="2800" b="1" dirty="0">
              <a:latin typeface="+mj-lt"/>
            </a:endParaRPr>
          </a:p>
          <a:p>
            <a:r>
              <a:rPr lang="tr-TR" sz="2800" b="1" dirty="0" smtClean="0">
                <a:latin typeface="+mj-lt"/>
              </a:rPr>
              <a:t>Türkçe </a:t>
            </a:r>
            <a:r>
              <a:rPr lang="tr-TR" sz="2800" b="1" dirty="0">
                <a:latin typeface="+mj-lt"/>
              </a:rPr>
              <a:t>eserlerin yanında Arapça eserler de yazmıştır. Nesirlerinde her tür sözcük oyunlarına başvurur, Arapça ve Farsça sözcükleri sıklıkla kullanır, uzun cümlelere yer verir</a:t>
            </a:r>
            <a:r>
              <a:rPr lang="tr-TR" sz="2800" b="1" dirty="0" smtClean="0">
                <a:latin typeface="+mj-lt"/>
              </a:rPr>
              <a:t>.</a:t>
            </a:r>
            <a:endParaRPr lang="tr-TR" sz="2800" b="1" dirty="0">
              <a:latin typeface="+mj-lt"/>
            </a:endParaRPr>
          </a:p>
        </p:txBody>
      </p:sp>
    </p:spTree>
    <p:extLst>
      <p:ext uri="{BB962C8B-B14F-4D97-AF65-F5344CB8AC3E}">
        <p14:creationId xmlns:p14="http://schemas.microsoft.com/office/powerpoint/2010/main" val="1755363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476672"/>
            <a:ext cx="8301608" cy="5544616"/>
          </a:xfrm>
        </p:spPr>
        <p:txBody>
          <a:bodyPr>
            <a:normAutofit lnSpcReduction="10000"/>
          </a:bodyPr>
          <a:lstStyle/>
          <a:p>
            <a:r>
              <a:rPr lang="tr-TR" b="1" dirty="0" smtClean="0">
                <a:latin typeface="+mj-lt"/>
              </a:rPr>
              <a:t>Eserleri:</a:t>
            </a:r>
            <a:r>
              <a:rPr lang="tr-TR" b="1" dirty="0">
                <a:latin typeface="+mj-lt"/>
              </a:rPr>
              <a:t/>
            </a:r>
            <a:br>
              <a:rPr lang="tr-TR" b="1" dirty="0">
                <a:latin typeface="+mj-lt"/>
              </a:rPr>
            </a:br>
            <a:r>
              <a:rPr lang="tr-TR" b="1" dirty="0">
                <a:latin typeface="+mj-lt"/>
              </a:rPr>
              <a:t>1. </a:t>
            </a:r>
            <a:r>
              <a:rPr lang="tr-TR" b="1" dirty="0" err="1">
                <a:latin typeface="+mj-lt"/>
              </a:rPr>
              <a:t>Tazarrunâme</a:t>
            </a:r>
            <a:r>
              <a:rPr lang="tr-TR" b="1" dirty="0">
                <a:latin typeface="+mj-lt"/>
              </a:rPr>
              <a:t>	2. </a:t>
            </a:r>
            <a:r>
              <a:rPr lang="tr-TR" b="1" dirty="0" err="1">
                <a:latin typeface="+mj-lt"/>
              </a:rPr>
              <a:t>Maarifname</a:t>
            </a:r>
            <a:r>
              <a:rPr lang="tr-TR" b="1" dirty="0">
                <a:latin typeface="+mj-lt"/>
              </a:rPr>
              <a:t> (Nasihatname)		3. </a:t>
            </a:r>
            <a:r>
              <a:rPr lang="tr-TR" b="1" dirty="0" err="1">
                <a:latin typeface="+mj-lt"/>
              </a:rPr>
              <a:t>Tezkiretü’l</a:t>
            </a:r>
            <a:r>
              <a:rPr lang="tr-TR" b="1" dirty="0">
                <a:latin typeface="+mj-lt"/>
              </a:rPr>
              <a:t> </a:t>
            </a:r>
            <a:r>
              <a:rPr lang="tr-TR" b="1" dirty="0" smtClean="0">
                <a:latin typeface="+mj-lt"/>
              </a:rPr>
              <a:t>Evliya</a:t>
            </a:r>
          </a:p>
          <a:p>
            <a:endParaRPr lang="tr-TR" b="1" dirty="0">
              <a:latin typeface="+mj-lt"/>
            </a:endParaRPr>
          </a:p>
          <a:p>
            <a:pPr marL="0" lvl="0" indent="0">
              <a:buNone/>
            </a:pPr>
            <a:r>
              <a:rPr lang="tr-TR" b="1" dirty="0" smtClean="0">
                <a:solidFill>
                  <a:srgbClr val="FF0000"/>
                </a:solidFill>
                <a:latin typeface="+mj-lt"/>
              </a:rPr>
              <a:t>1- </a:t>
            </a:r>
            <a:r>
              <a:rPr lang="tr-TR" b="1" dirty="0" err="1" smtClean="0">
                <a:solidFill>
                  <a:srgbClr val="FF0000"/>
                </a:solidFill>
                <a:latin typeface="+mj-lt"/>
              </a:rPr>
              <a:t>Tazarrunâme</a:t>
            </a:r>
            <a:r>
              <a:rPr lang="tr-TR" b="1" dirty="0">
                <a:solidFill>
                  <a:srgbClr val="FF0000"/>
                </a:solidFill>
                <a:latin typeface="+mj-lt"/>
              </a:rPr>
              <a:t>:</a:t>
            </a:r>
            <a:r>
              <a:rPr lang="tr-TR" b="1" i="1" dirty="0">
                <a:latin typeface="+mj-lt"/>
              </a:rPr>
              <a:t> </a:t>
            </a:r>
            <a:r>
              <a:rPr lang="tr-TR" b="1" dirty="0">
                <a:latin typeface="+mj-lt"/>
              </a:rPr>
              <a:t>Yalvarışlar kitabı anlamına gelir. Kitap Allah’a dua etmek, ona yalvarmak ve yakarmak için yazılmıştır. İçinde manzum parçaların da yer aldığı felsefi, tasavvufî bir eserdir. Varlığın aslını bulmak için yazılan eser dinî, ahlaki ve felsefi hikâye ve öğütlerle zenginleştirilmiştir. </a:t>
            </a:r>
            <a:r>
              <a:rPr lang="tr-TR" b="1" dirty="0" err="1">
                <a:latin typeface="+mj-lt"/>
              </a:rPr>
              <a:t>Tazarruname</a:t>
            </a:r>
            <a:r>
              <a:rPr lang="tr-TR" b="1" dirty="0">
                <a:latin typeface="+mj-lt"/>
              </a:rPr>
              <a:t>, sanatlı Divan nesrinin ilk ve en güzel örneklerindendir.</a:t>
            </a:r>
          </a:p>
          <a:p>
            <a:pPr marL="0" indent="0">
              <a:buNone/>
            </a:pPr>
            <a:endParaRPr lang="tr-TR" b="1" i="1" dirty="0">
              <a:latin typeface="+mj-lt"/>
            </a:endParaRPr>
          </a:p>
          <a:p>
            <a:pPr marL="0" indent="0">
              <a:buNone/>
            </a:pPr>
            <a:r>
              <a:rPr lang="tr-TR" b="1" dirty="0" smtClean="0">
                <a:solidFill>
                  <a:srgbClr val="FF0000"/>
                </a:solidFill>
                <a:latin typeface="+mj-lt"/>
              </a:rPr>
              <a:t>2- </a:t>
            </a:r>
            <a:r>
              <a:rPr lang="tr-TR" b="1" dirty="0" err="1">
                <a:solidFill>
                  <a:srgbClr val="FF0000"/>
                </a:solidFill>
                <a:latin typeface="+mj-lt"/>
              </a:rPr>
              <a:t>Marifetname</a:t>
            </a:r>
            <a:r>
              <a:rPr lang="tr-TR" b="1" dirty="0">
                <a:latin typeface="+mj-lt"/>
              </a:rPr>
              <a:t>:</a:t>
            </a:r>
            <a:r>
              <a:rPr lang="tr-TR" b="1" i="1" dirty="0">
                <a:latin typeface="+mj-lt"/>
              </a:rPr>
              <a:t> </a:t>
            </a:r>
            <a:r>
              <a:rPr lang="tr-TR" b="1" dirty="0">
                <a:latin typeface="+mj-lt"/>
              </a:rPr>
              <a:t>İslami ahlâk üzerinde durulur. Bir nasihatnamedir.</a:t>
            </a:r>
          </a:p>
          <a:p>
            <a:endParaRPr lang="tr-TR" dirty="0"/>
          </a:p>
        </p:txBody>
      </p:sp>
    </p:spTree>
    <p:extLst>
      <p:ext uri="{BB962C8B-B14F-4D97-AF65-F5344CB8AC3E}">
        <p14:creationId xmlns:p14="http://schemas.microsoft.com/office/powerpoint/2010/main" val="144463164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92696"/>
            <a:ext cx="8229600" cy="866360"/>
          </a:xfrm>
        </p:spPr>
        <p:txBody>
          <a:bodyPr>
            <a:normAutofit/>
          </a:bodyPr>
          <a:lstStyle/>
          <a:p>
            <a:pPr algn="ctr"/>
            <a:r>
              <a:rPr lang="tr-TR" sz="4400" b="1" dirty="0">
                <a:solidFill>
                  <a:srgbClr val="FF0000"/>
                </a:solidFill>
              </a:rPr>
              <a:t>3) Mercimek </a:t>
            </a:r>
            <a:r>
              <a:rPr lang="tr-TR" sz="4400" b="1" dirty="0" err="1" smtClean="0">
                <a:solidFill>
                  <a:srgbClr val="FF0000"/>
                </a:solidFill>
              </a:rPr>
              <a:t>Ahmed</a:t>
            </a:r>
            <a:endParaRPr lang="tr-TR" sz="4400" dirty="0">
              <a:solidFill>
                <a:srgbClr val="FF0000"/>
              </a:solidFill>
            </a:endParaRPr>
          </a:p>
        </p:txBody>
      </p:sp>
      <p:sp>
        <p:nvSpPr>
          <p:cNvPr id="3" name="İçerik Yer Tutucusu 2"/>
          <p:cNvSpPr>
            <a:spLocks noGrp="1"/>
          </p:cNvSpPr>
          <p:nvPr>
            <p:ph idx="1"/>
          </p:nvPr>
        </p:nvSpPr>
        <p:spPr/>
        <p:txBody>
          <a:bodyPr/>
          <a:lstStyle/>
          <a:p>
            <a:r>
              <a:rPr lang="tr-TR" sz="2800" b="1" dirty="0" smtClean="0">
                <a:latin typeface="+mj-lt"/>
              </a:rPr>
              <a:t>Yaşamı </a:t>
            </a:r>
            <a:r>
              <a:rPr lang="tr-TR" sz="2800" b="1" dirty="0">
                <a:latin typeface="+mj-lt"/>
              </a:rPr>
              <a:t>ve kişiliği hakkında bilgi çok azdır. 15. yüzyılda yaşadığı ve II. Murat adına “</a:t>
            </a:r>
            <a:r>
              <a:rPr lang="tr-TR" sz="2800" b="1" dirty="0" err="1">
                <a:solidFill>
                  <a:srgbClr val="0000FF"/>
                </a:solidFill>
                <a:latin typeface="+mj-lt"/>
              </a:rPr>
              <a:t>Kâbusname</a:t>
            </a:r>
            <a:r>
              <a:rPr lang="tr-TR" sz="2800" b="1" dirty="0">
                <a:latin typeface="+mj-lt"/>
              </a:rPr>
              <a:t>” adlı eseri Farsçadan Türkçeye çevirdiği </a:t>
            </a:r>
            <a:r>
              <a:rPr lang="tr-TR" sz="2800" b="1" dirty="0" smtClean="0">
                <a:latin typeface="+mj-lt"/>
              </a:rPr>
              <a:t>bilinmektedir.</a:t>
            </a:r>
          </a:p>
          <a:p>
            <a:pPr marL="0" indent="0">
              <a:buNone/>
            </a:pPr>
            <a:endParaRPr lang="tr-TR" sz="2800" b="1" dirty="0" smtClean="0">
              <a:latin typeface="+mj-lt"/>
            </a:endParaRPr>
          </a:p>
          <a:p>
            <a:r>
              <a:rPr lang="tr-TR" sz="2800" b="1" dirty="0" smtClean="0">
                <a:latin typeface="+mj-lt"/>
              </a:rPr>
              <a:t>Bu </a:t>
            </a:r>
            <a:r>
              <a:rPr lang="tr-TR" sz="2800" b="1" dirty="0">
                <a:latin typeface="+mj-lt"/>
              </a:rPr>
              <a:t>yüzyılda süslü nesrin karşısına Türk dilinin konuşma diline yakın, canlı, açık, sade, kısa cümleli nesrini çıkarmış. Türkçeyi konuşma diline yaklaştırmıştır.</a:t>
            </a:r>
          </a:p>
          <a:p>
            <a:endParaRPr lang="tr-TR" dirty="0"/>
          </a:p>
        </p:txBody>
      </p:sp>
    </p:spTree>
    <p:extLst>
      <p:ext uri="{BB962C8B-B14F-4D97-AF65-F5344CB8AC3E}">
        <p14:creationId xmlns:p14="http://schemas.microsoft.com/office/powerpoint/2010/main" val="14185353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z="2800" b="1" dirty="0">
                <a:latin typeface="+mj-lt"/>
              </a:rPr>
              <a:t>Eseri</a:t>
            </a:r>
            <a:r>
              <a:rPr lang="tr-TR" sz="2800" b="1" dirty="0" smtClean="0">
                <a:latin typeface="+mj-lt"/>
              </a:rPr>
              <a:t>:</a:t>
            </a:r>
          </a:p>
          <a:p>
            <a:pPr marL="0" indent="0">
              <a:buNone/>
            </a:pPr>
            <a:r>
              <a:rPr lang="tr-TR" sz="2800" b="1" dirty="0">
                <a:latin typeface="+mj-lt"/>
              </a:rPr>
              <a:t/>
            </a:r>
            <a:br>
              <a:rPr lang="tr-TR" sz="2800" b="1" dirty="0">
                <a:latin typeface="+mj-lt"/>
              </a:rPr>
            </a:br>
            <a:r>
              <a:rPr lang="tr-TR" sz="2800" b="1" dirty="0" err="1">
                <a:solidFill>
                  <a:srgbClr val="FF0000"/>
                </a:solidFill>
                <a:latin typeface="+mj-lt"/>
              </a:rPr>
              <a:t>Kabusname</a:t>
            </a:r>
            <a:r>
              <a:rPr lang="tr-TR" sz="2800" b="1" dirty="0">
                <a:solidFill>
                  <a:srgbClr val="FF0000"/>
                </a:solidFill>
                <a:latin typeface="+mj-lt"/>
              </a:rPr>
              <a:t>:</a:t>
            </a:r>
            <a:r>
              <a:rPr lang="tr-TR" sz="2800" b="1" dirty="0">
                <a:latin typeface="+mj-lt"/>
              </a:rPr>
              <a:t> II. Murat’ın isteği üzerine Farsçadan tercüme edilmiş bir eserdir. İran hükümdarlarından Keykavus’un oğlu Geylan Şah’a siyaset, ahlak, hayat bilgisi, çeşitli ilim ve sanat konularında verilen öğütleri içerir</a:t>
            </a:r>
            <a:r>
              <a:rPr lang="tr-TR" sz="2800" b="1" i="1" dirty="0">
                <a:latin typeface="+mj-lt"/>
              </a:rPr>
              <a:t>.</a:t>
            </a:r>
            <a:endParaRPr lang="tr-TR" sz="2800" b="1" dirty="0">
              <a:latin typeface="+mj-lt"/>
            </a:endParaRPr>
          </a:p>
          <a:p>
            <a:endParaRPr lang="tr-TR" dirty="0"/>
          </a:p>
        </p:txBody>
      </p:sp>
    </p:spTree>
    <p:extLst>
      <p:ext uri="{BB962C8B-B14F-4D97-AF65-F5344CB8AC3E}">
        <p14:creationId xmlns:p14="http://schemas.microsoft.com/office/powerpoint/2010/main" val="22205274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764704"/>
            <a:ext cx="8229600" cy="794352"/>
          </a:xfrm>
        </p:spPr>
        <p:txBody>
          <a:bodyPr>
            <a:normAutofit/>
          </a:bodyPr>
          <a:lstStyle/>
          <a:p>
            <a:pPr algn="ctr"/>
            <a:r>
              <a:rPr lang="tr-TR" sz="4400" b="1" dirty="0">
                <a:solidFill>
                  <a:srgbClr val="FF0000"/>
                </a:solidFill>
              </a:rPr>
              <a:t>4) </a:t>
            </a:r>
            <a:r>
              <a:rPr lang="tr-TR" sz="4400" b="1" dirty="0" err="1">
                <a:solidFill>
                  <a:srgbClr val="FF0000"/>
                </a:solidFill>
              </a:rPr>
              <a:t>Firdevsi</a:t>
            </a:r>
            <a:r>
              <a:rPr lang="tr-TR" sz="4400" b="1" dirty="0">
                <a:solidFill>
                  <a:srgbClr val="FF0000"/>
                </a:solidFill>
              </a:rPr>
              <a:t>-i Rumî (1453-1512</a:t>
            </a:r>
            <a:r>
              <a:rPr lang="tr-TR" sz="4400" b="1" dirty="0" smtClean="0">
                <a:solidFill>
                  <a:srgbClr val="FF0000"/>
                </a:solidFill>
              </a:rPr>
              <a:t>)</a:t>
            </a:r>
            <a:endParaRPr lang="tr-TR" sz="4400" dirty="0">
              <a:solidFill>
                <a:srgbClr val="FF0000"/>
              </a:solidFill>
            </a:endParaRPr>
          </a:p>
        </p:txBody>
      </p:sp>
      <p:sp>
        <p:nvSpPr>
          <p:cNvPr id="3" name="İçerik Yer Tutucusu 2"/>
          <p:cNvSpPr>
            <a:spLocks noGrp="1"/>
          </p:cNvSpPr>
          <p:nvPr>
            <p:ph idx="1"/>
          </p:nvPr>
        </p:nvSpPr>
        <p:spPr/>
        <p:txBody>
          <a:bodyPr/>
          <a:lstStyle/>
          <a:p>
            <a:r>
              <a:rPr lang="tr-TR" sz="2800" b="1" dirty="0" smtClean="0">
                <a:latin typeface="+mj-lt"/>
              </a:rPr>
              <a:t>Uzun </a:t>
            </a:r>
            <a:r>
              <a:rPr lang="tr-TR" sz="2800" b="1" dirty="0" err="1">
                <a:latin typeface="+mj-lt"/>
              </a:rPr>
              <a:t>Firdevsi</a:t>
            </a:r>
            <a:r>
              <a:rPr lang="tr-TR" sz="2800" b="1" dirty="0">
                <a:latin typeface="+mj-lt"/>
              </a:rPr>
              <a:t> olarak da anılan sanatçının bugünkü adı </a:t>
            </a:r>
            <a:r>
              <a:rPr lang="tr-TR" sz="2800" b="1" dirty="0" err="1">
                <a:latin typeface="+mj-lt"/>
              </a:rPr>
              <a:t>Edincik</a:t>
            </a:r>
            <a:r>
              <a:rPr lang="tr-TR" sz="2800" b="1" dirty="0">
                <a:latin typeface="+mj-lt"/>
              </a:rPr>
              <a:t> olan Aydıncık’ta dünyaya geldiği söylenmektedir Yaşamıyla ilgili bilgiler çok sınırlıdır. Kaynaklara öre öğrenimini Bursa’da tamamlamıştır. Felsefe, şiir, tıp gibi pek çok konuya ilgi göstermiş, tarih ve edebiyat konularında kırk kadar kitap yazmıştır. Bursa, Manisa İstanbul’da, en çok da Balıkesir’de </a:t>
            </a:r>
            <a:r>
              <a:rPr lang="tr-TR" sz="2800" b="1" dirty="0" smtClean="0">
                <a:latin typeface="+mj-lt"/>
              </a:rPr>
              <a:t>yaşamıştır. 1512’de </a:t>
            </a:r>
            <a:r>
              <a:rPr lang="tr-TR" sz="2800" b="1" dirty="0">
                <a:latin typeface="+mj-lt"/>
              </a:rPr>
              <a:t>vefat etmiştir.</a:t>
            </a:r>
          </a:p>
          <a:p>
            <a:endParaRPr lang="tr-TR" dirty="0"/>
          </a:p>
        </p:txBody>
      </p:sp>
    </p:spTree>
    <p:extLst>
      <p:ext uri="{BB962C8B-B14F-4D97-AF65-F5344CB8AC3E}">
        <p14:creationId xmlns:p14="http://schemas.microsoft.com/office/powerpoint/2010/main" val="377115103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412776"/>
            <a:ext cx="8229600" cy="4389120"/>
          </a:xfrm>
        </p:spPr>
        <p:txBody>
          <a:bodyPr/>
          <a:lstStyle/>
          <a:p>
            <a:r>
              <a:rPr lang="tr-TR" sz="2800" b="1" dirty="0" smtClean="0">
                <a:solidFill>
                  <a:srgbClr val="FF0000"/>
                </a:solidFill>
                <a:latin typeface="+mj-lt"/>
              </a:rPr>
              <a:t>Eserleri:</a:t>
            </a:r>
            <a:endParaRPr lang="tr-TR" sz="2800" b="1" dirty="0">
              <a:solidFill>
                <a:srgbClr val="FF0000"/>
              </a:solidFill>
              <a:latin typeface="+mj-lt"/>
            </a:endParaRPr>
          </a:p>
          <a:p>
            <a:pPr marL="0" indent="0">
              <a:buNone/>
            </a:pPr>
            <a:endParaRPr lang="tr-TR" sz="2800" b="1" dirty="0">
              <a:latin typeface="+mj-lt"/>
            </a:endParaRPr>
          </a:p>
          <a:p>
            <a:pPr marL="0" indent="0">
              <a:buNone/>
            </a:pPr>
            <a:r>
              <a:rPr lang="tr-TR" sz="2800" b="1" dirty="0" smtClean="0">
                <a:latin typeface="+mj-lt"/>
              </a:rPr>
              <a:t>1</a:t>
            </a:r>
            <a:r>
              <a:rPr lang="tr-TR" sz="2800" b="1" dirty="0">
                <a:latin typeface="+mj-lt"/>
              </a:rPr>
              <a:t>. </a:t>
            </a:r>
            <a:r>
              <a:rPr lang="tr-TR" sz="2800" b="1" dirty="0" err="1">
                <a:latin typeface="+mj-lt"/>
              </a:rPr>
              <a:t>Süleymanname</a:t>
            </a:r>
            <a:r>
              <a:rPr lang="tr-TR" sz="2800" b="1" dirty="0">
                <a:latin typeface="+mj-lt"/>
              </a:rPr>
              <a:t> </a:t>
            </a:r>
          </a:p>
          <a:p>
            <a:pPr marL="0" indent="0">
              <a:buNone/>
            </a:pPr>
            <a:r>
              <a:rPr lang="tr-TR" sz="2800" b="1" dirty="0">
                <a:latin typeface="+mj-lt"/>
              </a:rPr>
              <a:t>2. Davetname </a:t>
            </a:r>
          </a:p>
          <a:p>
            <a:pPr marL="0" indent="0">
              <a:buNone/>
            </a:pPr>
            <a:r>
              <a:rPr lang="tr-TR" sz="2800" b="1" dirty="0">
                <a:latin typeface="+mj-lt"/>
              </a:rPr>
              <a:t>3. </a:t>
            </a:r>
            <a:r>
              <a:rPr lang="tr-TR" sz="2800" b="1" dirty="0" err="1">
                <a:latin typeface="+mj-lt"/>
              </a:rPr>
              <a:t>Silahşörname</a:t>
            </a:r>
            <a:endParaRPr lang="tr-TR" sz="2800" b="1" dirty="0">
              <a:latin typeface="+mj-lt"/>
            </a:endParaRPr>
          </a:p>
          <a:p>
            <a:pPr marL="0" indent="0">
              <a:buNone/>
            </a:pPr>
            <a:r>
              <a:rPr lang="tr-TR" sz="2800" b="1" dirty="0">
                <a:latin typeface="+mj-lt"/>
              </a:rPr>
              <a:t>4. Satranç-name </a:t>
            </a:r>
          </a:p>
          <a:p>
            <a:pPr marL="0" indent="0">
              <a:buNone/>
            </a:pPr>
            <a:r>
              <a:rPr lang="tr-TR" sz="2800" b="1" dirty="0">
                <a:latin typeface="+mj-lt"/>
              </a:rPr>
              <a:t>5. Hayat u Memat</a:t>
            </a:r>
          </a:p>
          <a:p>
            <a:pPr marL="0" indent="0">
              <a:buNone/>
            </a:pPr>
            <a:r>
              <a:rPr lang="tr-TR" sz="2800" b="1" dirty="0">
                <a:latin typeface="+mj-lt"/>
              </a:rPr>
              <a:t>6. </a:t>
            </a:r>
            <a:r>
              <a:rPr lang="tr-TR" sz="2800" b="1" dirty="0" err="1">
                <a:latin typeface="+mj-lt"/>
              </a:rPr>
              <a:t>Vilayetname</a:t>
            </a:r>
            <a:r>
              <a:rPr lang="tr-TR" sz="2800" b="1" dirty="0">
                <a:latin typeface="+mj-lt"/>
              </a:rPr>
              <a:t>-i Hacı Bektaş Veli</a:t>
            </a:r>
          </a:p>
          <a:p>
            <a:endParaRPr lang="tr-TR" dirty="0"/>
          </a:p>
        </p:txBody>
      </p:sp>
    </p:spTree>
    <p:extLst>
      <p:ext uri="{BB962C8B-B14F-4D97-AF65-F5344CB8AC3E}">
        <p14:creationId xmlns:p14="http://schemas.microsoft.com/office/powerpoint/2010/main" val="16516696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548680"/>
            <a:ext cx="8229600" cy="938368"/>
          </a:xfrm>
        </p:spPr>
        <p:txBody>
          <a:bodyPr>
            <a:normAutofit/>
          </a:bodyPr>
          <a:lstStyle/>
          <a:p>
            <a:pPr algn="ctr"/>
            <a:r>
              <a:rPr lang="tr-TR" b="1" dirty="0">
                <a:solidFill>
                  <a:srgbClr val="FF0000"/>
                </a:solidFill>
              </a:rPr>
              <a:t>16. </a:t>
            </a:r>
            <a:r>
              <a:rPr lang="tr-TR" b="1" dirty="0" smtClean="0">
                <a:solidFill>
                  <a:srgbClr val="FF0000"/>
                </a:solidFill>
              </a:rPr>
              <a:t>YÜZYIL</a:t>
            </a:r>
            <a:endParaRPr lang="tr-TR" dirty="0">
              <a:solidFill>
                <a:srgbClr val="FF0000"/>
              </a:solidFill>
            </a:endParaRPr>
          </a:p>
        </p:txBody>
      </p:sp>
      <p:sp>
        <p:nvSpPr>
          <p:cNvPr id="3" name="İçerik Yer Tutucusu 2"/>
          <p:cNvSpPr>
            <a:spLocks noGrp="1"/>
          </p:cNvSpPr>
          <p:nvPr>
            <p:ph idx="1"/>
          </p:nvPr>
        </p:nvSpPr>
        <p:spPr/>
        <p:txBody>
          <a:bodyPr/>
          <a:lstStyle/>
          <a:p>
            <a:r>
              <a:rPr lang="tr-TR" sz="2800" b="1" dirty="0" smtClean="0">
                <a:latin typeface="+mj-lt"/>
              </a:rPr>
              <a:t>Divan </a:t>
            </a:r>
            <a:r>
              <a:rPr lang="tr-TR" sz="2800" b="1" dirty="0">
                <a:latin typeface="+mj-lt"/>
              </a:rPr>
              <a:t>nesrinin dikkate değer eserleri bu dönemde verilmiştir. 15. yüzyılda ilk örnekleri verilen tarih yazıcılığı bu asırda artış gösterir. Bunun yanında vezir ya da ünlü komutanlardan birinin savaşlarını anlatan “</a:t>
            </a:r>
            <a:r>
              <a:rPr lang="tr-TR" sz="2800" b="1" dirty="0" err="1">
                <a:latin typeface="+mj-lt"/>
              </a:rPr>
              <a:t>gazavat</a:t>
            </a:r>
            <a:r>
              <a:rPr lang="tr-TR" sz="2800" b="1" dirty="0">
                <a:latin typeface="+mj-lt"/>
              </a:rPr>
              <a:t>-name” adlı eserler ilk defa bu yüzyılda kaleme alınır. Belli bir seferi ya da bir kalenin fethini anlatan “fetihname, </a:t>
            </a:r>
            <a:r>
              <a:rPr lang="tr-TR" sz="2800" b="1" dirty="0" err="1">
                <a:latin typeface="+mj-lt"/>
              </a:rPr>
              <a:t>gazaname</a:t>
            </a:r>
            <a:r>
              <a:rPr lang="tr-TR" sz="2800" b="1" dirty="0">
                <a:latin typeface="+mj-lt"/>
              </a:rPr>
              <a:t>, </a:t>
            </a:r>
            <a:r>
              <a:rPr lang="tr-TR" sz="2800" b="1" dirty="0" err="1">
                <a:latin typeface="+mj-lt"/>
              </a:rPr>
              <a:t>zafername</a:t>
            </a:r>
            <a:r>
              <a:rPr lang="tr-TR" sz="2800" b="1" dirty="0">
                <a:latin typeface="+mj-lt"/>
              </a:rPr>
              <a:t>” gibi adları taşıyan eserler de bu yüzyılın önemi örnekleridir.</a:t>
            </a:r>
          </a:p>
          <a:p>
            <a:endParaRPr lang="tr-TR" dirty="0"/>
          </a:p>
        </p:txBody>
      </p:sp>
    </p:spTree>
    <p:extLst>
      <p:ext uri="{BB962C8B-B14F-4D97-AF65-F5344CB8AC3E}">
        <p14:creationId xmlns:p14="http://schemas.microsoft.com/office/powerpoint/2010/main" val="7560912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92696"/>
            <a:ext cx="8229600" cy="938368"/>
          </a:xfrm>
        </p:spPr>
        <p:txBody>
          <a:bodyPr>
            <a:normAutofit/>
          </a:bodyPr>
          <a:lstStyle/>
          <a:p>
            <a:pPr algn="ctr"/>
            <a:r>
              <a:rPr lang="tr-TR" sz="4400" b="1" dirty="0">
                <a:solidFill>
                  <a:srgbClr val="FF0000"/>
                </a:solidFill>
              </a:rPr>
              <a:t>1) </a:t>
            </a:r>
            <a:r>
              <a:rPr lang="tr-TR" sz="4400" b="1" dirty="0" err="1">
                <a:solidFill>
                  <a:srgbClr val="FF0000"/>
                </a:solidFill>
              </a:rPr>
              <a:t>Lamiî</a:t>
            </a:r>
            <a:r>
              <a:rPr lang="tr-TR" sz="4400" b="1" dirty="0">
                <a:solidFill>
                  <a:srgbClr val="FF0000"/>
                </a:solidFill>
              </a:rPr>
              <a:t> Çelebi (1472-1531</a:t>
            </a:r>
            <a:r>
              <a:rPr lang="tr-TR" sz="4400" b="1" dirty="0" smtClean="0">
                <a:solidFill>
                  <a:srgbClr val="FF0000"/>
                </a:solidFill>
              </a:rPr>
              <a:t>)</a:t>
            </a:r>
            <a:endParaRPr lang="tr-TR" sz="4400" dirty="0">
              <a:solidFill>
                <a:srgbClr val="FF0000"/>
              </a:solidFill>
            </a:endParaRPr>
          </a:p>
        </p:txBody>
      </p:sp>
      <p:sp>
        <p:nvSpPr>
          <p:cNvPr id="3" name="İçerik Yer Tutucusu 2"/>
          <p:cNvSpPr>
            <a:spLocks noGrp="1"/>
          </p:cNvSpPr>
          <p:nvPr>
            <p:ph idx="1"/>
          </p:nvPr>
        </p:nvSpPr>
        <p:spPr/>
        <p:txBody>
          <a:bodyPr>
            <a:normAutofit/>
          </a:bodyPr>
          <a:lstStyle/>
          <a:p>
            <a:r>
              <a:rPr lang="tr-TR" b="1" dirty="0" smtClean="0">
                <a:latin typeface="+mj-lt"/>
              </a:rPr>
              <a:t>16</a:t>
            </a:r>
            <a:r>
              <a:rPr lang="tr-TR" b="1" dirty="0">
                <a:latin typeface="+mj-lt"/>
              </a:rPr>
              <a:t>. yüzyılda yaşayan sanatçı, Bursa’da doğmuştur. Asıl adı Mahmut’tur. 1472’de doğduğu sanılan sanatçı, Bursa’da medrese eğitimini tamamladıktan sonra tasavvufa yönelmiştir. Resmi görev kabul etmemiş, eserleriyle geçimini sağlamış, 1532’de Bursa’da vefat etmiştir. Aynı zamanda şairdir. Özellikle mesnevi alanında çalışmıştır. “</a:t>
            </a:r>
            <a:r>
              <a:rPr lang="tr-TR" b="1" dirty="0" err="1">
                <a:latin typeface="+mj-lt"/>
              </a:rPr>
              <a:t>Vamık</a:t>
            </a:r>
            <a:r>
              <a:rPr lang="tr-TR" b="1" dirty="0">
                <a:latin typeface="+mj-lt"/>
              </a:rPr>
              <a:t> u Azra” adlı mesnevisi; gelenek ve görenekleriyle, semtleri, mescit ve camileri, doğal güzellikleriyle Bursa’yı anlatan “</a:t>
            </a:r>
            <a:r>
              <a:rPr lang="tr-TR" b="1" dirty="0" err="1">
                <a:latin typeface="+mj-lt"/>
              </a:rPr>
              <a:t>Şehrengiz”i</a:t>
            </a:r>
            <a:r>
              <a:rPr lang="tr-TR" b="1" dirty="0">
                <a:latin typeface="+mj-lt"/>
              </a:rPr>
              <a:t> bu alanda önemlidir. Cümleleri sade, kısa ve canlıdır.</a:t>
            </a:r>
          </a:p>
          <a:p>
            <a:endParaRPr lang="tr-TR" dirty="0"/>
          </a:p>
        </p:txBody>
      </p:sp>
    </p:spTree>
    <p:extLst>
      <p:ext uri="{BB962C8B-B14F-4D97-AF65-F5344CB8AC3E}">
        <p14:creationId xmlns:p14="http://schemas.microsoft.com/office/powerpoint/2010/main" val="4015696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556792"/>
            <a:ext cx="8229600" cy="4392488"/>
          </a:xfrm>
        </p:spPr>
        <p:txBody>
          <a:bodyPr/>
          <a:lstStyle/>
          <a:p>
            <a:pPr marL="0" indent="0">
              <a:buNone/>
            </a:pPr>
            <a:r>
              <a:rPr lang="tr-TR" sz="2800" b="1" dirty="0">
                <a:solidFill>
                  <a:srgbClr val="FF0000"/>
                </a:solidFill>
                <a:latin typeface="+mj-lt"/>
              </a:rPr>
              <a:t>16. YÜZYIL</a:t>
            </a:r>
          </a:p>
          <a:p>
            <a:r>
              <a:rPr lang="tr-TR" sz="2800" b="1" dirty="0">
                <a:latin typeface="+mj-lt"/>
              </a:rPr>
              <a:t>1) </a:t>
            </a:r>
            <a:r>
              <a:rPr lang="tr-TR" sz="2800" b="1" dirty="0" err="1">
                <a:latin typeface="+mj-lt"/>
              </a:rPr>
              <a:t>Lamiî</a:t>
            </a:r>
            <a:r>
              <a:rPr lang="tr-TR" sz="2800" b="1" dirty="0">
                <a:latin typeface="+mj-lt"/>
              </a:rPr>
              <a:t> Çelebi (1472-1531)</a:t>
            </a:r>
          </a:p>
          <a:p>
            <a:r>
              <a:rPr lang="tr-TR" sz="2800" b="1" dirty="0">
                <a:latin typeface="+mj-lt"/>
              </a:rPr>
              <a:t>2) </a:t>
            </a:r>
            <a:r>
              <a:rPr lang="tr-TR" sz="2800" b="1" dirty="0" err="1">
                <a:latin typeface="+mj-lt"/>
              </a:rPr>
              <a:t>Kemalpaşazade</a:t>
            </a:r>
            <a:r>
              <a:rPr lang="tr-TR" sz="2800" b="1" dirty="0">
                <a:latin typeface="+mj-lt"/>
              </a:rPr>
              <a:t> (1468-1534)</a:t>
            </a:r>
          </a:p>
          <a:p>
            <a:r>
              <a:rPr lang="tr-TR" sz="2800" b="1" dirty="0">
                <a:latin typeface="+mj-lt"/>
              </a:rPr>
              <a:t>3) </a:t>
            </a:r>
            <a:r>
              <a:rPr lang="tr-TR" sz="2800" b="1" dirty="0" err="1">
                <a:latin typeface="+mj-lt"/>
              </a:rPr>
              <a:t>Sehi</a:t>
            </a:r>
            <a:r>
              <a:rPr lang="tr-TR" sz="2800" b="1" dirty="0">
                <a:latin typeface="+mj-lt"/>
              </a:rPr>
              <a:t> Bey (1468-1548)</a:t>
            </a:r>
          </a:p>
          <a:p>
            <a:r>
              <a:rPr lang="tr-TR" sz="2800" b="1" dirty="0">
                <a:latin typeface="+mj-lt"/>
              </a:rPr>
              <a:t>4) </a:t>
            </a:r>
            <a:r>
              <a:rPr lang="tr-TR" sz="2800" b="1" dirty="0" err="1">
                <a:latin typeface="+mj-lt"/>
              </a:rPr>
              <a:t>Latifî</a:t>
            </a:r>
            <a:r>
              <a:rPr lang="tr-TR" sz="2800" b="1" dirty="0">
                <a:latin typeface="+mj-lt"/>
              </a:rPr>
              <a:t> (ö. 1582)</a:t>
            </a:r>
          </a:p>
          <a:p>
            <a:r>
              <a:rPr lang="tr-TR" sz="2800" b="1" dirty="0">
                <a:latin typeface="+mj-lt"/>
              </a:rPr>
              <a:t>5) Âşık Çelebi (1519-1572)</a:t>
            </a:r>
          </a:p>
          <a:p>
            <a:r>
              <a:rPr lang="tr-TR" sz="2800" b="1" dirty="0">
                <a:latin typeface="+mj-lt"/>
              </a:rPr>
              <a:t>6) </a:t>
            </a:r>
            <a:r>
              <a:rPr lang="tr-TR" sz="2800" b="1" dirty="0" err="1">
                <a:latin typeface="+mj-lt"/>
              </a:rPr>
              <a:t>Seydi</a:t>
            </a:r>
            <a:r>
              <a:rPr lang="tr-TR" sz="2800" b="1" dirty="0">
                <a:latin typeface="+mj-lt"/>
              </a:rPr>
              <a:t> Ali Reis (1498-1563)</a:t>
            </a:r>
          </a:p>
          <a:p>
            <a:r>
              <a:rPr lang="tr-TR" sz="2800" b="1" dirty="0">
                <a:latin typeface="+mj-lt"/>
              </a:rPr>
              <a:t>7) Piri Reis (1465/70-1554)</a:t>
            </a:r>
          </a:p>
          <a:p>
            <a:endParaRPr lang="tr-TR" dirty="0"/>
          </a:p>
        </p:txBody>
      </p:sp>
    </p:spTree>
    <p:extLst>
      <p:ext uri="{BB962C8B-B14F-4D97-AF65-F5344CB8AC3E}">
        <p14:creationId xmlns:p14="http://schemas.microsoft.com/office/powerpoint/2010/main" val="92400538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620688"/>
            <a:ext cx="8085584" cy="5760640"/>
          </a:xfrm>
        </p:spPr>
        <p:txBody>
          <a:bodyPr>
            <a:normAutofit/>
          </a:bodyPr>
          <a:lstStyle/>
          <a:p>
            <a:r>
              <a:rPr lang="tr-TR" b="1" dirty="0">
                <a:latin typeface="+mj-lt"/>
              </a:rPr>
              <a:t>Nesir eserlerinde yer yer şiir de söyler. Divan nesrinin önemli temsilcileri arasında yerini almıştır. Fars şairi Molla Cami’den birçok eser çevirmiş, bu nedenle Cami-i Rum (Rum Cami’si) olarak anılmıştır. Sade nesrin önemli temsilcilerindendir.</a:t>
            </a:r>
          </a:p>
          <a:p>
            <a:pPr marL="0" indent="0">
              <a:buNone/>
            </a:pPr>
            <a:r>
              <a:rPr lang="tr-TR" b="1" dirty="0">
                <a:latin typeface="+mj-lt"/>
              </a:rPr>
              <a:t> </a:t>
            </a:r>
          </a:p>
          <a:p>
            <a:r>
              <a:rPr lang="tr-TR" b="1" dirty="0" smtClean="0">
                <a:solidFill>
                  <a:srgbClr val="FF0000"/>
                </a:solidFill>
                <a:latin typeface="+mj-lt"/>
              </a:rPr>
              <a:t>Eserleri:</a:t>
            </a:r>
            <a:endParaRPr lang="tr-TR" b="1" dirty="0">
              <a:solidFill>
                <a:srgbClr val="FF0000"/>
              </a:solidFill>
              <a:latin typeface="+mj-lt"/>
            </a:endParaRPr>
          </a:p>
          <a:p>
            <a:pPr marL="0" indent="0">
              <a:buNone/>
            </a:pPr>
            <a:r>
              <a:rPr lang="tr-TR" b="1" dirty="0" smtClean="0">
                <a:latin typeface="+mj-lt"/>
              </a:rPr>
              <a:t>1</a:t>
            </a:r>
            <a:r>
              <a:rPr lang="tr-TR" b="1" dirty="0">
                <a:latin typeface="+mj-lt"/>
              </a:rPr>
              <a:t>. </a:t>
            </a:r>
            <a:r>
              <a:rPr lang="tr-TR" b="1" dirty="0" err="1">
                <a:latin typeface="+mj-lt"/>
              </a:rPr>
              <a:t>Nefehatü’l</a:t>
            </a:r>
            <a:r>
              <a:rPr lang="tr-TR" b="1" dirty="0">
                <a:latin typeface="+mj-lt"/>
              </a:rPr>
              <a:t> </a:t>
            </a:r>
            <a:r>
              <a:rPr lang="tr-TR" b="1" dirty="0" err="1">
                <a:latin typeface="+mj-lt"/>
              </a:rPr>
              <a:t>Üns</a:t>
            </a:r>
            <a:r>
              <a:rPr lang="tr-TR" b="1" dirty="0">
                <a:latin typeface="+mj-lt"/>
              </a:rPr>
              <a:t>		  </a:t>
            </a:r>
            <a:r>
              <a:rPr lang="tr-TR" b="1" dirty="0" smtClean="0">
                <a:latin typeface="+mj-lt"/>
              </a:rPr>
              <a:t>2</a:t>
            </a:r>
            <a:r>
              <a:rPr lang="tr-TR" b="1" dirty="0">
                <a:latin typeface="+mj-lt"/>
              </a:rPr>
              <a:t>. </a:t>
            </a:r>
            <a:r>
              <a:rPr lang="tr-TR" b="1" dirty="0" err="1">
                <a:latin typeface="+mj-lt"/>
              </a:rPr>
              <a:t>Mecmaü’l</a:t>
            </a:r>
            <a:r>
              <a:rPr lang="tr-TR" b="1" dirty="0">
                <a:latin typeface="+mj-lt"/>
              </a:rPr>
              <a:t> </a:t>
            </a:r>
            <a:r>
              <a:rPr lang="tr-TR" b="1" dirty="0" err="1">
                <a:latin typeface="+mj-lt"/>
              </a:rPr>
              <a:t>Letaif</a:t>
            </a:r>
            <a:r>
              <a:rPr lang="tr-TR" b="1" dirty="0">
                <a:latin typeface="+mj-lt"/>
              </a:rPr>
              <a:t>	      </a:t>
            </a:r>
            <a:endParaRPr lang="tr-TR" b="1" dirty="0" smtClean="0">
              <a:latin typeface="+mj-lt"/>
            </a:endParaRPr>
          </a:p>
          <a:p>
            <a:pPr marL="0" indent="0">
              <a:buNone/>
            </a:pPr>
            <a:r>
              <a:rPr lang="tr-TR" b="1" dirty="0" smtClean="0">
                <a:latin typeface="+mj-lt"/>
              </a:rPr>
              <a:t>3</a:t>
            </a:r>
            <a:r>
              <a:rPr lang="tr-TR" b="1" dirty="0">
                <a:latin typeface="+mj-lt"/>
              </a:rPr>
              <a:t>. </a:t>
            </a:r>
            <a:r>
              <a:rPr lang="tr-TR" b="1" dirty="0" err="1">
                <a:latin typeface="+mj-lt"/>
              </a:rPr>
              <a:t>İbretname</a:t>
            </a:r>
            <a:r>
              <a:rPr lang="tr-TR" b="1" dirty="0">
                <a:latin typeface="+mj-lt"/>
              </a:rPr>
              <a:t>	 </a:t>
            </a:r>
            <a:r>
              <a:rPr lang="tr-TR" b="1" dirty="0" smtClean="0">
                <a:latin typeface="+mj-lt"/>
              </a:rPr>
              <a:t>  	 	 4</a:t>
            </a:r>
            <a:r>
              <a:rPr lang="tr-TR" b="1" dirty="0">
                <a:latin typeface="+mj-lt"/>
              </a:rPr>
              <a:t>. Münazara-ı Bahar ü Şita   </a:t>
            </a:r>
            <a:endParaRPr lang="tr-TR" b="1" dirty="0" smtClean="0">
              <a:latin typeface="+mj-lt"/>
            </a:endParaRPr>
          </a:p>
          <a:p>
            <a:pPr marL="0" indent="0">
              <a:buNone/>
            </a:pPr>
            <a:r>
              <a:rPr lang="tr-TR" b="1" dirty="0" smtClean="0">
                <a:latin typeface="+mj-lt"/>
              </a:rPr>
              <a:t>5</a:t>
            </a:r>
            <a:r>
              <a:rPr lang="tr-TR" b="1" dirty="0">
                <a:latin typeface="+mj-lt"/>
              </a:rPr>
              <a:t>. </a:t>
            </a:r>
            <a:r>
              <a:rPr lang="tr-TR" b="1" dirty="0" err="1">
                <a:latin typeface="+mj-lt"/>
              </a:rPr>
              <a:t>Şehrengiz</a:t>
            </a:r>
            <a:r>
              <a:rPr lang="tr-TR" b="1" dirty="0">
                <a:latin typeface="+mj-lt"/>
              </a:rPr>
              <a:t>-i Buruşa        </a:t>
            </a:r>
            <a:r>
              <a:rPr lang="tr-TR" b="1" dirty="0" smtClean="0">
                <a:latin typeface="+mj-lt"/>
              </a:rPr>
              <a:t>   6</a:t>
            </a:r>
            <a:r>
              <a:rPr lang="tr-TR" b="1" dirty="0">
                <a:latin typeface="+mj-lt"/>
              </a:rPr>
              <a:t>. </a:t>
            </a:r>
            <a:r>
              <a:rPr lang="tr-TR" b="1" dirty="0" err="1">
                <a:latin typeface="+mj-lt"/>
              </a:rPr>
              <a:t>Ferhatname</a:t>
            </a:r>
            <a:r>
              <a:rPr lang="tr-TR" b="1" dirty="0">
                <a:latin typeface="+mj-lt"/>
              </a:rPr>
              <a:t> </a:t>
            </a:r>
          </a:p>
          <a:p>
            <a:pPr marL="0" indent="0">
              <a:buNone/>
            </a:pPr>
            <a:r>
              <a:rPr lang="tr-TR" b="1" dirty="0">
                <a:latin typeface="+mj-lt"/>
              </a:rPr>
              <a:t>7. Risale-i Bal 		     8. Risale-i Aruz 	       </a:t>
            </a:r>
            <a:endParaRPr lang="tr-TR" b="1" dirty="0" smtClean="0">
              <a:latin typeface="+mj-lt"/>
            </a:endParaRPr>
          </a:p>
          <a:p>
            <a:pPr marL="0" indent="0">
              <a:buNone/>
            </a:pPr>
            <a:r>
              <a:rPr lang="tr-TR" b="1" dirty="0" smtClean="0">
                <a:latin typeface="+mj-lt"/>
              </a:rPr>
              <a:t>9</a:t>
            </a:r>
            <a:r>
              <a:rPr lang="tr-TR" b="1" dirty="0">
                <a:latin typeface="+mj-lt"/>
              </a:rPr>
              <a:t>. </a:t>
            </a:r>
            <a:r>
              <a:rPr lang="tr-TR" b="1" dirty="0" err="1">
                <a:latin typeface="+mj-lt"/>
              </a:rPr>
              <a:t>Hüsn</a:t>
            </a:r>
            <a:r>
              <a:rPr lang="tr-TR" b="1" dirty="0">
                <a:latin typeface="+mj-lt"/>
              </a:rPr>
              <a:t>-i Dil</a:t>
            </a:r>
          </a:p>
          <a:p>
            <a:endParaRPr lang="tr-TR" dirty="0"/>
          </a:p>
        </p:txBody>
      </p:sp>
    </p:spTree>
    <p:extLst>
      <p:ext uri="{BB962C8B-B14F-4D97-AF65-F5344CB8AC3E}">
        <p14:creationId xmlns:p14="http://schemas.microsoft.com/office/powerpoint/2010/main" val="21858431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548680"/>
            <a:ext cx="8229600" cy="794352"/>
          </a:xfrm>
        </p:spPr>
        <p:txBody>
          <a:bodyPr>
            <a:normAutofit/>
          </a:bodyPr>
          <a:lstStyle/>
          <a:p>
            <a:pPr algn="ctr"/>
            <a:r>
              <a:rPr lang="tr-TR" sz="4400" b="1" dirty="0">
                <a:solidFill>
                  <a:srgbClr val="FF0000"/>
                </a:solidFill>
              </a:rPr>
              <a:t>2) </a:t>
            </a:r>
            <a:r>
              <a:rPr lang="tr-TR" sz="4400" b="1" dirty="0" err="1">
                <a:solidFill>
                  <a:srgbClr val="FF0000"/>
                </a:solidFill>
              </a:rPr>
              <a:t>Kemalpaşazade</a:t>
            </a:r>
            <a:r>
              <a:rPr lang="tr-TR" sz="4400" b="1" dirty="0">
                <a:solidFill>
                  <a:srgbClr val="FF0000"/>
                </a:solidFill>
              </a:rPr>
              <a:t> (1468-1534</a:t>
            </a:r>
            <a:r>
              <a:rPr lang="tr-TR" sz="4400" b="1" dirty="0" smtClean="0">
                <a:solidFill>
                  <a:srgbClr val="FF0000"/>
                </a:solidFill>
              </a:rPr>
              <a:t>)</a:t>
            </a:r>
            <a:endParaRPr lang="tr-TR" sz="4400" dirty="0">
              <a:solidFill>
                <a:srgbClr val="FF0000"/>
              </a:solidFill>
            </a:endParaRPr>
          </a:p>
        </p:txBody>
      </p:sp>
      <p:sp>
        <p:nvSpPr>
          <p:cNvPr id="3" name="İçerik Yer Tutucusu 2"/>
          <p:cNvSpPr>
            <a:spLocks noGrp="1"/>
          </p:cNvSpPr>
          <p:nvPr>
            <p:ph idx="1"/>
          </p:nvPr>
        </p:nvSpPr>
        <p:spPr>
          <a:xfrm>
            <a:off x="467544" y="1628800"/>
            <a:ext cx="8229600" cy="4896544"/>
          </a:xfrm>
        </p:spPr>
        <p:txBody>
          <a:bodyPr>
            <a:normAutofit lnSpcReduction="10000"/>
          </a:bodyPr>
          <a:lstStyle/>
          <a:p>
            <a:r>
              <a:rPr lang="tr-TR" b="1" dirty="0" smtClean="0">
                <a:latin typeface="+mj-lt"/>
              </a:rPr>
              <a:t>Edirne’de </a:t>
            </a:r>
            <a:r>
              <a:rPr lang="tr-TR" b="1" dirty="0">
                <a:latin typeface="+mj-lt"/>
              </a:rPr>
              <a:t>doğmuş, 1534’te İstanbul’da vefat etmiştir. Asıl adı Ahmet’tir. </a:t>
            </a:r>
            <a:r>
              <a:rPr lang="tr-TR" b="1" dirty="0" err="1">
                <a:latin typeface="+mj-lt"/>
              </a:rPr>
              <a:t>İbn</a:t>
            </a:r>
            <a:r>
              <a:rPr lang="tr-TR" b="1" dirty="0">
                <a:latin typeface="+mj-lt"/>
              </a:rPr>
              <a:t>-i Kemal olarak da bilinir. Edirne’de iyi bir eğitim alan sanatçı, kadılık ve kazaskerlik yaptıktan sonra Zembilli Ali Efendi’nin ölümünden sonra şeyhülislam olmuş, ölümüne kadar bu görevde kalmıştır. Hem şiir hem nesir türünde eserler vermiştir. En önemli eserleri “Yusuf u Züleyha” mesnevisi ile “Tevarih-i, Al Osman” adlı tarih kitabıdır.</a:t>
            </a:r>
          </a:p>
          <a:p>
            <a:endParaRPr lang="tr-TR" b="1" dirty="0">
              <a:latin typeface="+mj-lt"/>
            </a:endParaRPr>
          </a:p>
          <a:p>
            <a:r>
              <a:rPr lang="tr-TR" b="1" dirty="0">
                <a:solidFill>
                  <a:srgbClr val="0000FF"/>
                </a:solidFill>
                <a:latin typeface="+mj-lt"/>
              </a:rPr>
              <a:t>Eserleri:</a:t>
            </a:r>
            <a:r>
              <a:rPr lang="tr-TR" b="1" dirty="0">
                <a:latin typeface="+mj-lt"/>
              </a:rPr>
              <a:t/>
            </a:r>
            <a:br>
              <a:rPr lang="tr-TR" b="1" dirty="0">
                <a:latin typeface="+mj-lt"/>
              </a:rPr>
            </a:br>
            <a:r>
              <a:rPr lang="tr-TR" b="1" dirty="0">
                <a:latin typeface="+mj-lt"/>
              </a:rPr>
              <a:t>1. Yusuf u Züleyha 	2. </a:t>
            </a:r>
            <a:r>
              <a:rPr lang="tr-TR" b="1" dirty="0" err="1">
                <a:latin typeface="+mj-lt"/>
              </a:rPr>
              <a:t>Nigaristan</a:t>
            </a:r>
            <a:r>
              <a:rPr lang="tr-TR" b="1" dirty="0">
                <a:latin typeface="+mj-lt"/>
              </a:rPr>
              <a:t>	</a:t>
            </a:r>
            <a:endParaRPr lang="tr-TR" b="1" dirty="0" smtClean="0">
              <a:latin typeface="+mj-lt"/>
            </a:endParaRPr>
          </a:p>
          <a:p>
            <a:r>
              <a:rPr lang="tr-TR" b="1" dirty="0" smtClean="0">
                <a:latin typeface="+mj-lt"/>
              </a:rPr>
              <a:t>3</a:t>
            </a:r>
            <a:r>
              <a:rPr lang="tr-TR" b="1" dirty="0">
                <a:latin typeface="+mj-lt"/>
              </a:rPr>
              <a:t>. Tevarih-i Al-i Osman</a:t>
            </a:r>
          </a:p>
          <a:p>
            <a:endParaRPr lang="tr-TR" dirty="0"/>
          </a:p>
        </p:txBody>
      </p:sp>
    </p:spTree>
    <p:extLst>
      <p:ext uri="{BB962C8B-B14F-4D97-AF65-F5344CB8AC3E}">
        <p14:creationId xmlns:p14="http://schemas.microsoft.com/office/powerpoint/2010/main" val="19337172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92696"/>
            <a:ext cx="8229600" cy="722344"/>
          </a:xfrm>
        </p:spPr>
        <p:txBody>
          <a:bodyPr>
            <a:normAutofit/>
          </a:bodyPr>
          <a:lstStyle/>
          <a:p>
            <a:pPr algn="ctr"/>
            <a:r>
              <a:rPr lang="tr-TR" sz="4400" b="1" dirty="0">
                <a:solidFill>
                  <a:srgbClr val="FF0000"/>
                </a:solidFill>
              </a:rPr>
              <a:t>3) </a:t>
            </a:r>
            <a:r>
              <a:rPr lang="tr-TR" sz="4400" b="1" dirty="0" err="1">
                <a:solidFill>
                  <a:srgbClr val="FF0000"/>
                </a:solidFill>
              </a:rPr>
              <a:t>Sehi</a:t>
            </a:r>
            <a:r>
              <a:rPr lang="tr-TR" sz="4400" b="1" dirty="0">
                <a:solidFill>
                  <a:srgbClr val="FF0000"/>
                </a:solidFill>
              </a:rPr>
              <a:t> Bey (1468-1548</a:t>
            </a:r>
            <a:r>
              <a:rPr lang="tr-TR" sz="4400" b="1" dirty="0" smtClean="0">
                <a:solidFill>
                  <a:srgbClr val="FF0000"/>
                </a:solidFill>
              </a:rPr>
              <a:t>)</a:t>
            </a:r>
            <a:endParaRPr lang="tr-TR" sz="4400" dirty="0">
              <a:solidFill>
                <a:srgbClr val="FF0000"/>
              </a:solidFill>
            </a:endParaRPr>
          </a:p>
        </p:txBody>
      </p:sp>
      <p:sp>
        <p:nvSpPr>
          <p:cNvPr id="3" name="İçerik Yer Tutucusu 2"/>
          <p:cNvSpPr>
            <a:spLocks noGrp="1"/>
          </p:cNvSpPr>
          <p:nvPr>
            <p:ph idx="1"/>
          </p:nvPr>
        </p:nvSpPr>
        <p:spPr/>
        <p:txBody>
          <a:bodyPr/>
          <a:lstStyle/>
          <a:p>
            <a:r>
              <a:rPr lang="tr-TR" sz="2800" b="1" dirty="0" err="1" smtClean="0">
                <a:latin typeface="+mj-lt"/>
              </a:rPr>
              <a:t>Sehi</a:t>
            </a:r>
            <a:r>
              <a:rPr lang="tr-TR" sz="2800" b="1" dirty="0" smtClean="0">
                <a:latin typeface="+mj-lt"/>
              </a:rPr>
              <a:t> </a:t>
            </a:r>
            <a:r>
              <a:rPr lang="tr-TR" sz="2800" b="1" dirty="0">
                <a:latin typeface="+mj-lt"/>
              </a:rPr>
              <a:t>Bey Edirnelidir. Edirne ve İstanbul’da çeşitli görevlerde bulunmuş, Kanuni’nin şehzadeliği sırasında onun divan kâtipliğini yapmıştır. Edirne’de 1548’de vefat etmiştir. Aynı zamanda şair olan sanatçı, Anadolu’da yazılan ilk şairler tezkiresi olan “</a:t>
            </a:r>
            <a:r>
              <a:rPr lang="tr-TR" sz="2800" b="1" dirty="0" err="1">
                <a:solidFill>
                  <a:srgbClr val="0000FF"/>
                </a:solidFill>
                <a:latin typeface="+mj-lt"/>
              </a:rPr>
              <a:t>Heşt</a:t>
            </a:r>
            <a:r>
              <a:rPr lang="tr-TR" sz="2800" b="1" dirty="0">
                <a:solidFill>
                  <a:srgbClr val="0000FF"/>
                </a:solidFill>
                <a:latin typeface="+mj-lt"/>
              </a:rPr>
              <a:t> Behişt</a:t>
            </a:r>
            <a:r>
              <a:rPr lang="tr-TR" sz="2800" b="1" dirty="0">
                <a:latin typeface="+mj-lt"/>
              </a:rPr>
              <a:t>” adlı eseriyle tanınmaktadır.</a:t>
            </a:r>
            <a:br>
              <a:rPr lang="tr-TR" sz="2800" b="1" dirty="0">
                <a:latin typeface="+mj-lt"/>
              </a:rPr>
            </a:br>
            <a:endParaRPr lang="tr-TR" sz="2800" b="1" dirty="0">
              <a:latin typeface="+mj-lt"/>
            </a:endParaRPr>
          </a:p>
          <a:p>
            <a:endParaRPr lang="tr-TR" dirty="0"/>
          </a:p>
        </p:txBody>
      </p:sp>
    </p:spTree>
    <p:extLst>
      <p:ext uri="{BB962C8B-B14F-4D97-AF65-F5344CB8AC3E}">
        <p14:creationId xmlns:p14="http://schemas.microsoft.com/office/powerpoint/2010/main" val="423400827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lnSpcReduction="10000"/>
          </a:bodyPr>
          <a:lstStyle/>
          <a:p>
            <a:r>
              <a:rPr lang="tr-TR" sz="2800" b="1" dirty="0">
                <a:solidFill>
                  <a:srgbClr val="0000FF"/>
                </a:solidFill>
                <a:latin typeface="+mj-lt"/>
              </a:rPr>
              <a:t>Eseri:</a:t>
            </a:r>
          </a:p>
          <a:p>
            <a:r>
              <a:rPr lang="tr-TR" sz="2800" b="1" dirty="0" err="1">
                <a:solidFill>
                  <a:srgbClr val="FF0000"/>
                </a:solidFill>
                <a:latin typeface="+mj-lt"/>
              </a:rPr>
              <a:t>Heşt</a:t>
            </a:r>
            <a:r>
              <a:rPr lang="tr-TR" sz="2800" b="1" dirty="0">
                <a:solidFill>
                  <a:srgbClr val="FF0000"/>
                </a:solidFill>
                <a:latin typeface="+mj-lt"/>
              </a:rPr>
              <a:t> Behişt</a:t>
            </a:r>
            <a:r>
              <a:rPr lang="tr-TR" sz="2800" b="1" i="1" dirty="0">
                <a:solidFill>
                  <a:srgbClr val="FF0000"/>
                </a:solidFill>
                <a:latin typeface="+mj-lt"/>
              </a:rPr>
              <a:t>:</a:t>
            </a:r>
            <a:r>
              <a:rPr lang="tr-TR" sz="2800" b="1" dirty="0">
                <a:latin typeface="+mj-lt"/>
              </a:rPr>
              <a:t> Sekiz bölümden oluştuğu için bu adı almıştır. 14.ve 15. yüzyıllarda yaşamış 216 şairden söz edilir. Sanatçı, şairlerle ilgili görüş ve hükümlere yer vermemiştir. Kısaca şairlerin hayatını anlatmıştır. Eserinde padişah şairleri, şiir söylemiş vezir ve paşaları, bilgin şairleri, ölmüş şairleri, çağdaşı şairleri ve genç şairleri işlemiştir. Eser sade bir dille yazılmıştır. Bu eserle Anadolu’da tezkirecilik geleneği başlamıştır.</a:t>
            </a:r>
          </a:p>
          <a:p>
            <a:endParaRPr lang="tr-TR" dirty="0"/>
          </a:p>
        </p:txBody>
      </p:sp>
    </p:spTree>
    <p:extLst>
      <p:ext uri="{BB962C8B-B14F-4D97-AF65-F5344CB8AC3E}">
        <p14:creationId xmlns:p14="http://schemas.microsoft.com/office/powerpoint/2010/main" val="134338202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620688"/>
            <a:ext cx="8229600" cy="722344"/>
          </a:xfrm>
        </p:spPr>
        <p:txBody>
          <a:bodyPr>
            <a:normAutofit fontScale="90000"/>
          </a:bodyPr>
          <a:lstStyle/>
          <a:p>
            <a:pPr algn="ctr"/>
            <a:r>
              <a:rPr lang="tr-TR" b="1" dirty="0"/>
              <a:t> </a:t>
            </a:r>
            <a:r>
              <a:rPr lang="tr-TR" dirty="0"/>
              <a:t/>
            </a:r>
            <a:br>
              <a:rPr lang="tr-TR" dirty="0"/>
            </a:br>
            <a:r>
              <a:rPr lang="tr-TR" b="1" dirty="0">
                <a:solidFill>
                  <a:srgbClr val="FF0000"/>
                </a:solidFill>
              </a:rPr>
              <a:t>4) </a:t>
            </a:r>
            <a:r>
              <a:rPr lang="tr-TR" b="1" dirty="0" err="1">
                <a:solidFill>
                  <a:srgbClr val="FF0000"/>
                </a:solidFill>
              </a:rPr>
              <a:t>Latifî</a:t>
            </a:r>
            <a:r>
              <a:rPr lang="tr-TR" b="1" dirty="0">
                <a:solidFill>
                  <a:srgbClr val="FF0000"/>
                </a:solidFill>
              </a:rPr>
              <a:t> (ö. 1582</a:t>
            </a:r>
            <a:r>
              <a:rPr lang="tr-TR" b="1" dirty="0" smtClean="0">
                <a:solidFill>
                  <a:srgbClr val="FF0000"/>
                </a:solidFill>
              </a:rPr>
              <a:t>)</a:t>
            </a:r>
            <a:endParaRPr lang="tr-TR" dirty="0">
              <a:solidFill>
                <a:srgbClr val="FF0000"/>
              </a:solidFill>
            </a:endParaRPr>
          </a:p>
        </p:txBody>
      </p:sp>
      <p:sp>
        <p:nvSpPr>
          <p:cNvPr id="3" name="İçerik Yer Tutucusu 2"/>
          <p:cNvSpPr>
            <a:spLocks noGrp="1"/>
          </p:cNvSpPr>
          <p:nvPr>
            <p:ph idx="1"/>
          </p:nvPr>
        </p:nvSpPr>
        <p:spPr>
          <a:xfrm>
            <a:off x="611560" y="1628800"/>
            <a:ext cx="8229600" cy="4968552"/>
          </a:xfrm>
        </p:spPr>
        <p:txBody>
          <a:bodyPr>
            <a:normAutofit lnSpcReduction="10000"/>
          </a:bodyPr>
          <a:lstStyle/>
          <a:p>
            <a:r>
              <a:rPr lang="tr-TR" b="1" dirty="0" smtClean="0">
                <a:latin typeface="+mj-lt"/>
              </a:rPr>
              <a:t>Kastamonu’da </a:t>
            </a:r>
            <a:r>
              <a:rPr lang="tr-TR" b="1" dirty="0">
                <a:latin typeface="+mj-lt"/>
              </a:rPr>
              <a:t>doğmuştur, asıl adı </a:t>
            </a:r>
            <a:r>
              <a:rPr lang="tr-TR" b="1" dirty="0" err="1">
                <a:latin typeface="+mj-lt"/>
              </a:rPr>
              <a:t>Abdüllatif’tir</a:t>
            </a:r>
            <a:r>
              <a:rPr lang="tr-TR" b="1" dirty="0">
                <a:latin typeface="+mj-lt"/>
              </a:rPr>
              <a:t>. 1582’de Mısır’dan Yemen’e giderken bindiği geminin batması sonucu vefat etmiştir. Eğitimini Kastamonu’da tamamladıktan sonra İstanbul’da değişik görevlerde bulunmuştur. Çok sayıda şiir yazmakla birlikte şairler tezkiresiyle tanınmıştır. Onun en önemli eseri, şairlerin biyografilerini içeren tezkiresidir.</a:t>
            </a:r>
          </a:p>
          <a:p>
            <a:pPr marL="0" indent="0">
              <a:buNone/>
            </a:pPr>
            <a:endParaRPr lang="tr-TR" b="1" dirty="0">
              <a:latin typeface="+mj-lt"/>
            </a:endParaRPr>
          </a:p>
          <a:p>
            <a:r>
              <a:rPr lang="tr-TR" b="1" dirty="0" smtClean="0">
                <a:solidFill>
                  <a:srgbClr val="0000FF"/>
                </a:solidFill>
                <a:latin typeface="+mj-lt"/>
              </a:rPr>
              <a:t>Eserleri:</a:t>
            </a:r>
            <a:endParaRPr lang="tr-TR" b="1" dirty="0">
              <a:solidFill>
                <a:srgbClr val="0000FF"/>
              </a:solidFill>
              <a:latin typeface="+mj-lt"/>
            </a:endParaRPr>
          </a:p>
          <a:p>
            <a:pPr marL="0" indent="0">
              <a:buNone/>
            </a:pPr>
            <a:r>
              <a:rPr lang="tr-TR" b="1" dirty="0" smtClean="0">
                <a:latin typeface="+mj-lt"/>
              </a:rPr>
              <a:t>1</a:t>
            </a:r>
            <a:r>
              <a:rPr lang="tr-TR" b="1" dirty="0">
                <a:latin typeface="+mj-lt"/>
              </a:rPr>
              <a:t>. </a:t>
            </a:r>
            <a:r>
              <a:rPr lang="tr-TR" b="1" dirty="0" err="1">
                <a:latin typeface="+mj-lt"/>
              </a:rPr>
              <a:t>Tezkiretü’ş</a:t>
            </a:r>
            <a:r>
              <a:rPr lang="tr-TR" b="1" dirty="0">
                <a:latin typeface="+mj-lt"/>
              </a:rPr>
              <a:t> Şuara (Latifi Tezkiresi) 	</a:t>
            </a:r>
            <a:endParaRPr lang="tr-TR" b="1" dirty="0" smtClean="0">
              <a:latin typeface="+mj-lt"/>
            </a:endParaRPr>
          </a:p>
          <a:p>
            <a:pPr marL="0" indent="0">
              <a:buNone/>
            </a:pPr>
            <a:r>
              <a:rPr lang="tr-TR" b="1" dirty="0" smtClean="0">
                <a:latin typeface="+mj-lt"/>
              </a:rPr>
              <a:t>2</a:t>
            </a:r>
            <a:r>
              <a:rPr lang="tr-TR" b="1" dirty="0">
                <a:latin typeface="+mj-lt"/>
              </a:rPr>
              <a:t>. Risale-i Evsaf-ı İstanbul </a:t>
            </a:r>
          </a:p>
          <a:p>
            <a:pPr marL="0" indent="0">
              <a:buNone/>
            </a:pPr>
            <a:r>
              <a:rPr lang="tr-TR" b="1" dirty="0">
                <a:latin typeface="+mj-lt"/>
              </a:rPr>
              <a:t>3. </a:t>
            </a:r>
            <a:r>
              <a:rPr lang="tr-TR" b="1" dirty="0" err="1">
                <a:latin typeface="+mj-lt"/>
              </a:rPr>
              <a:t>Füsul</a:t>
            </a:r>
            <a:r>
              <a:rPr lang="tr-TR" b="1" dirty="0">
                <a:latin typeface="+mj-lt"/>
              </a:rPr>
              <a:t>-i Erbaa		</a:t>
            </a:r>
            <a:r>
              <a:rPr lang="tr-TR" b="1" dirty="0" smtClean="0">
                <a:latin typeface="+mj-lt"/>
              </a:rPr>
              <a:t>4</a:t>
            </a:r>
            <a:r>
              <a:rPr lang="tr-TR" b="1" dirty="0">
                <a:latin typeface="+mj-lt"/>
              </a:rPr>
              <a:t>. </a:t>
            </a:r>
            <a:r>
              <a:rPr lang="tr-TR" b="1" dirty="0" err="1">
                <a:latin typeface="+mj-lt"/>
              </a:rPr>
              <a:t>Subhatü’l</a:t>
            </a:r>
            <a:r>
              <a:rPr lang="tr-TR" b="1" dirty="0">
                <a:latin typeface="+mj-lt"/>
              </a:rPr>
              <a:t> Uşşak</a:t>
            </a:r>
          </a:p>
          <a:p>
            <a:endParaRPr lang="tr-TR" dirty="0"/>
          </a:p>
        </p:txBody>
      </p:sp>
    </p:spTree>
    <p:extLst>
      <p:ext uri="{BB962C8B-B14F-4D97-AF65-F5344CB8AC3E}">
        <p14:creationId xmlns:p14="http://schemas.microsoft.com/office/powerpoint/2010/main" val="348315071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z="2800" b="1" dirty="0" err="1">
                <a:solidFill>
                  <a:srgbClr val="FF0000"/>
                </a:solidFill>
                <a:latin typeface="+mj-lt"/>
              </a:rPr>
              <a:t>Tezkiretü’ş</a:t>
            </a:r>
            <a:r>
              <a:rPr lang="tr-TR" sz="2800" b="1" dirty="0">
                <a:solidFill>
                  <a:srgbClr val="FF0000"/>
                </a:solidFill>
                <a:latin typeface="+mj-lt"/>
              </a:rPr>
              <a:t> Şuara (Latifi Tezkiresi)</a:t>
            </a:r>
            <a:r>
              <a:rPr lang="tr-TR" sz="2800" b="1" i="1" dirty="0">
                <a:solidFill>
                  <a:srgbClr val="FF0000"/>
                </a:solidFill>
                <a:latin typeface="+mj-lt"/>
              </a:rPr>
              <a:t>:</a:t>
            </a:r>
            <a:r>
              <a:rPr lang="tr-TR" sz="2800" b="1" dirty="0">
                <a:latin typeface="+mj-lt"/>
              </a:rPr>
              <a:t> Anadolu’da yazılan tezkirelerin İkincisidir. Eserde 308 şaire yer verilmiştir. Eserin orijinal yönlerinden biri, sanatçının ele aldığı şairleri alfabetik olarak sıralamasıdır. Bunun yanında sanatçı, şairlerin psikolojik ve sosyal yönleriyle ilgili bilgilere de yer vermiştir. Latifi, eserin girişinde şiir ve şair hakkındaki düşüncelerini de ifade etmiştir. Kanuni Sultan Süleyman’a sunmuştur.</a:t>
            </a:r>
          </a:p>
          <a:p>
            <a:endParaRPr lang="tr-TR" dirty="0"/>
          </a:p>
        </p:txBody>
      </p:sp>
    </p:spTree>
    <p:extLst>
      <p:ext uri="{BB962C8B-B14F-4D97-AF65-F5344CB8AC3E}">
        <p14:creationId xmlns:p14="http://schemas.microsoft.com/office/powerpoint/2010/main" val="248613149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764704"/>
            <a:ext cx="8229600" cy="866360"/>
          </a:xfrm>
        </p:spPr>
        <p:txBody>
          <a:bodyPr>
            <a:normAutofit/>
          </a:bodyPr>
          <a:lstStyle/>
          <a:p>
            <a:pPr algn="ctr"/>
            <a:r>
              <a:rPr lang="tr-TR" sz="4400" b="1" dirty="0">
                <a:solidFill>
                  <a:srgbClr val="FF0000"/>
                </a:solidFill>
              </a:rPr>
              <a:t>5) Âşık Çelebi (1519-1572</a:t>
            </a:r>
            <a:r>
              <a:rPr lang="tr-TR" sz="4400" b="1" dirty="0" smtClean="0">
                <a:solidFill>
                  <a:srgbClr val="FF0000"/>
                </a:solidFill>
              </a:rPr>
              <a:t>)</a:t>
            </a:r>
            <a:endParaRPr lang="tr-TR" sz="4400" dirty="0">
              <a:solidFill>
                <a:srgbClr val="FF0000"/>
              </a:solidFill>
            </a:endParaRPr>
          </a:p>
        </p:txBody>
      </p:sp>
      <p:sp>
        <p:nvSpPr>
          <p:cNvPr id="3" name="İçerik Yer Tutucusu 2"/>
          <p:cNvSpPr>
            <a:spLocks noGrp="1"/>
          </p:cNvSpPr>
          <p:nvPr>
            <p:ph idx="1"/>
          </p:nvPr>
        </p:nvSpPr>
        <p:spPr>
          <a:xfrm>
            <a:off x="467544" y="1844824"/>
            <a:ext cx="8229600" cy="4680520"/>
          </a:xfrm>
        </p:spPr>
        <p:txBody>
          <a:bodyPr/>
          <a:lstStyle/>
          <a:p>
            <a:r>
              <a:rPr lang="tr-TR" b="1" dirty="0" smtClean="0">
                <a:latin typeface="+mj-lt"/>
              </a:rPr>
              <a:t>Asıl </a:t>
            </a:r>
            <a:r>
              <a:rPr lang="tr-TR" b="1" dirty="0">
                <a:latin typeface="+mj-lt"/>
              </a:rPr>
              <a:t>adı Pir Mehmet’tir. Üsküp’te doğmuş, burada eğitim görmüş, eğitimini İstanbul’da tamamlamıştır. Değişik görevlerde bulunduktan sonra Üsküp’te vefat etmiştir. Nükteleri ve hezel (şaka, nükte, alay) tarzında yazdığı şiirlerle tanınan sanatçı, dil ve edebiyatla ilgilenmiş, çeviri ve telif eserler vermiş, tezkiresiyle (</a:t>
            </a:r>
            <a:r>
              <a:rPr lang="tr-TR" b="1" dirty="0" err="1">
                <a:latin typeface="+mj-lt"/>
              </a:rPr>
              <a:t>Meşairü’ş</a:t>
            </a:r>
            <a:r>
              <a:rPr lang="tr-TR" b="1" dirty="0">
                <a:latin typeface="+mj-lt"/>
              </a:rPr>
              <a:t> Şuara) tanınmıştır</a:t>
            </a:r>
            <a:r>
              <a:rPr lang="tr-TR" b="1" dirty="0" smtClean="0">
                <a:latin typeface="+mj-lt"/>
              </a:rPr>
              <a:t>.</a:t>
            </a:r>
          </a:p>
          <a:p>
            <a:endParaRPr lang="tr-TR" b="1" dirty="0">
              <a:latin typeface="+mj-lt"/>
            </a:endParaRPr>
          </a:p>
          <a:p>
            <a:r>
              <a:rPr lang="tr-TR" b="1" dirty="0">
                <a:solidFill>
                  <a:srgbClr val="0000FF"/>
                </a:solidFill>
                <a:latin typeface="+mj-lt"/>
              </a:rPr>
              <a:t> Eserleri:</a:t>
            </a:r>
            <a:r>
              <a:rPr lang="tr-TR" b="1" dirty="0">
                <a:latin typeface="+mj-lt"/>
              </a:rPr>
              <a:t/>
            </a:r>
            <a:br>
              <a:rPr lang="tr-TR" b="1" dirty="0">
                <a:latin typeface="+mj-lt"/>
              </a:rPr>
            </a:br>
            <a:r>
              <a:rPr lang="tr-TR" b="1" dirty="0">
                <a:latin typeface="+mj-lt"/>
              </a:rPr>
              <a:t>1. </a:t>
            </a:r>
            <a:r>
              <a:rPr lang="tr-TR" b="1" dirty="0" err="1">
                <a:latin typeface="+mj-lt"/>
              </a:rPr>
              <a:t>Meşairü’ş</a:t>
            </a:r>
            <a:r>
              <a:rPr lang="tr-TR" b="1" dirty="0">
                <a:latin typeface="+mj-lt"/>
              </a:rPr>
              <a:t> Şuara		2. Bursa </a:t>
            </a:r>
            <a:r>
              <a:rPr lang="tr-TR" b="1" dirty="0" err="1">
                <a:latin typeface="+mj-lt"/>
              </a:rPr>
              <a:t>Şehrengizi</a:t>
            </a:r>
            <a:r>
              <a:rPr lang="tr-TR" b="1" dirty="0">
                <a:latin typeface="+mj-lt"/>
              </a:rPr>
              <a:t>	3. </a:t>
            </a:r>
            <a:r>
              <a:rPr lang="tr-TR" b="1" dirty="0" err="1">
                <a:latin typeface="+mj-lt"/>
              </a:rPr>
              <a:t>Zigetvarname</a:t>
            </a:r>
            <a:endParaRPr lang="tr-TR" b="1" dirty="0">
              <a:latin typeface="+mj-lt"/>
            </a:endParaRPr>
          </a:p>
          <a:p>
            <a:endParaRPr lang="tr-TR" dirty="0"/>
          </a:p>
          <a:p>
            <a:endParaRPr lang="tr-TR" dirty="0"/>
          </a:p>
        </p:txBody>
      </p:sp>
    </p:spTree>
    <p:extLst>
      <p:ext uri="{BB962C8B-B14F-4D97-AF65-F5344CB8AC3E}">
        <p14:creationId xmlns:p14="http://schemas.microsoft.com/office/powerpoint/2010/main" val="352131988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196752"/>
            <a:ext cx="8229600" cy="4389120"/>
          </a:xfrm>
        </p:spPr>
        <p:txBody>
          <a:bodyPr/>
          <a:lstStyle/>
          <a:p>
            <a:r>
              <a:rPr lang="tr-TR" sz="2800" b="1" dirty="0" err="1">
                <a:solidFill>
                  <a:srgbClr val="FF0000"/>
                </a:solidFill>
                <a:latin typeface="+mj-lt"/>
              </a:rPr>
              <a:t>Meşairü’ş</a:t>
            </a:r>
            <a:r>
              <a:rPr lang="tr-TR" sz="2800" b="1" dirty="0">
                <a:solidFill>
                  <a:srgbClr val="FF0000"/>
                </a:solidFill>
                <a:latin typeface="+mj-lt"/>
              </a:rPr>
              <a:t> Şuara</a:t>
            </a:r>
            <a:r>
              <a:rPr lang="tr-TR" sz="2800" b="1" i="1" dirty="0">
                <a:solidFill>
                  <a:srgbClr val="FF0000"/>
                </a:solidFill>
                <a:latin typeface="+mj-lt"/>
              </a:rPr>
              <a:t>:</a:t>
            </a:r>
            <a:r>
              <a:rPr lang="tr-TR" sz="2800" b="1" dirty="0">
                <a:latin typeface="+mj-lt"/>
              </a:rPr>
              <a:t> Şairler tezkiresidir. Sanatçının en önemli eseridir; aynı zamanda Anadolu’da yazılan tezkirelerin en önemlilerindendir. Sanatçı, ele aldığı şairlerin karakter özelliklerinin yanında onların hayat ve çevresi hakkında küçük dedikodulara kadar inerek bilgi verir. Şairlerin yaşamını anlatırken sözlerini fıkralarla, hikâyelerle, şairlerle yaşadığı ortak anılarla renklendirmiştir. Eser, seciler ve süslü ve sanatlı ifadelerle dolu ağır bir dille yazılmıştır.</a:t>
            </a:r>
          </a:p>
          <a:p>
            <a:endParaRPr lang="tr-TR" dirty="0"/>
          </a:p>
        </p:txBody>
      </p:sp>
    </p:spTree>
    <p:extLst>
      <p:ext uri="{BB962C8B-B14F-4D97-AF65-F5344CB8AC3E}">
        <p14:creationId xmlns:p14="http://schemas.microsoft.com/office/powerpoint/2010/main" val="408692533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692696"/>
            <a:ext cx="8229600" cy="722344"/>
          </a:xfrm>
        </p:spPr>
        <p:txBody>
          <a:bodyPr>
            <a:normAutofit/>
          </a:bodyPr>
          <a:lstStyle/>
          <a:p>
            <a:pPr algn="ctr"/>
            <a:r>
              <a:rPr lang="tr-TR" sz="4400" b="1" dirty="0">
                <a:solidFill>
                  <a:srgbClr val="FF0000"/>
                </a:solidFill>
              </a:rPr>
              <a:t>6) </a:t>
            </a:r>
            <a:r>
              <a:rPr lang="tr-TR" sz="4400" b="1" dirty="0" err="1">
                <a:solidFill>
                  <a:srgbClr val="FF0000"/>
                </a:solidFill>
              </a:rPr>
              <a:t>Seydi</a:t>
            </a:r>
            <a:r>
              <a:rPr lang="tr-TR" sz="4400" b="1" dirty="0">
                <a:solidFill>
                  <a:srgbClr val="FF0000"/>
                </a:solidFill>
              </a:rPr>
              <a:t> Ali Reis (1498-1563</a:t>
            </a:r>
            <a:r>
              <a:rPr lang="tr-TR" sz="4400" b="1" dirty="0" smtClean="0">
                <a:solidFill>
                  <a:srgbClr val="FF0000"/>
                </a:solidFill>
              </a:rPr>
              <a:t>)</a:t>
            </a:r>
            <a:endParaRPr lang="tr-TR" sz="4400" dirty="0">
              <a:solidFill>
                <a:srgbClr val="FF0000"/>
              </a:solidFill>
            </a:endParaRPr>
          </a:p>
        </p:txBody>
      </p:sp>
      <p:sp>
        <p:nvSpPr>
          <p:cNvPr id="3" name="İçerik Yer Tutucusu 2"/>
          <p:cNvSpPr>
            <a:spLocks noGrp="1"/>
          </p:cNvSpPr>
          <p:nvPr>
            <p:ph idx="1"/>
          </p:nvPr>
        </p:nvSpPr>
        <p:spPr>
          <a:xfrm>
            <a:off x="467544" y="1700808"/>
            <a:ext cx="8229600" cy="4517856"/>
          </a:xfrm>
        </p:spPr>
        <p:txBody>
          <a:bodyPr>
            <a:normAutofit fontScale="92500" lnSpcReduction="20000"/>
          </a:bodyPr>
          <a:lstStyle/>
          <a:p>
            <a:r>
              <a:rPr lang="tr-TR" sz="3000" b="1" dirty="0" smtClean="0">
                <a:latin typeface="+mj-lt"/>
              </a:rPr>
              <a:t>Aslen </a:t>
            </a:r>
            <a:r>
              <a:rPr lang="tr-TR" sz="3000" b="1" dirty="0" err="1">
                <a:latin typeface="+mj-lt"/>
              </a:rPr>
              <a:t>Sinopludur</a:t>
            </a:r>
            <a:r>
              <a:rPr lang="tr-TR" sz="3000" b="1" dirty="0">
                <a:latin typeface="+mj-lt"/>
              </a:rPr>
              <a:t>. Küçük yaştan itibaren denizcilikle uğraşmış ve Rodos’un fethinden itibaren donanmanın Akdeniz’deki bütün hareketlerine katılmıştır. Barbaros Hayreddin Paşa ile birçok deniz savaşına katılmış, Kanuni tarafından Mısır donanması kaptanlığına getirilmiştir. Diyarbakır tımar defterdarlığına tayin edilmiş, 1563’te burada vefat etmiştir. Aynı zamanda şair olan ve “Kâtibi” mahlasıyla ve âşık tarzı gemici türküleri söylemiştir. Türk edebiyatının gezi yazı türünde eser vermiş önemli yazarıdır devrine göre açık, sürükleyici bir dil kullanmıştır</a:t>
            </a:r>
          </a:p>
          <a:p>
            <a:endParaRPr lang="tr-TR" sz="3000" dirty="0">
              <a:latin typeface="+mj-lt"/>
            </a:endParaRPr>
          </a:p>
          <a:p>
            <a:endParaRPr lang="tr-TR" dirty="0"/>
          </a:p>
        </p:txBody>
      </p:sp>
    </p:spTree>
    <p:extLst>
      <p:ext uri="{BB962C8B-B14F-4D97-AF65-F5344CB8AC3E}">
        <p14:creationId xmlns:p14="http://schemas.microsoft.com/office/powerpoint/2010/main" val="88253611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229600" cy="5631904"/>
          </a:xfrm>
        </p:spPr>
        <p:txBody>
          <a:bodyPr>
            <a:normAutofit lnSpcReduction="10000"/>
          </a:bodyPr>
          <a:lstStyle/>
          <a:p>
            <a:r>
              <a:rPr lang="tr-TR" b="1" dirty="0" smtClean="0">
                <a:solidFill>
                  <a:srgbClr val="0000FF"/>
                </a:solidFill>
                <a:latin typeface="+mj-lt"/>
              </a:rPr>
              <a:t>Eserleri:</a:t>
            </a:r>
          </a:p>
          <a:p>
            <a:pPr marL="0" indent="0">
              <a:buNone/>
            </a:pPr>
            <a:r>
              <a:rPr lang="tr-TR" b="1" dirty="0" smtClean="0">
                <a:latin typeface="+mj-lt"/>
              </a:rPr>
              <a:t>1</a:t>
            </a:r>
            <a:r>
              <a:rPr lang="tr-TR" b="1" dirty="0">
                <a:latin typeface="+mj-lt"/>
              </a:rPr>
              <a:t>. </a:t>
            </a:r>
            <a:r>
              <a:rPr lang="tr-TR" b="1" dirty="0" err="1">
                <a:latin typeface="+mj-lt"/>
              </a:rPr>
              <a:t>Mir’atü’l</a:t>
            </a:r>
            <a:r>
              <a:rPr lang="tr-TR" b="1" dirty="0">
                <a:latin typeface="+mj-lt"/>
              </a:rPr>
              <a:t> Memalik		</a:t>
            </a:r>
          </a:p>
          <a:p>
            <a:pPr marL="0" indent="0">
              <a:buNone/>
            </a:pPr>
            <a:r>
              <a:rPr lang="tr-TR" b="1" dirty="0">
                <a:latin typeface="+mj-lt"/>
              </a:rPr>
              <a:t>2. Muhit</a:t>
            </a:r>
          </a:p>
          <a:p>
            <a:endParaRPr lang="tr-TR" b="1" dirty="0" smtClean="0">
              <a:latin typeface="+mj-lt"/>
            </a:endParaRPr>
          </a:p>
          <a:p>
            <a:r>
              <a:rPr lang="tr-TR" b="1" dirty="0" err="1">
                <a:solidFill>
                  <a:srgbClr val="FF0000"/>
                </a:solidFill>
                <a:latin typeface="+mj-lt"/>
              </a:rPr>
              <a:t>Mir’atü’l</a:t>
            </a:r>
            <a:r>
              <a:rPr lang="tr-TR" b="1" dirty="0">
                <a:solidFill>
                  <a:srgbClr val="FF0000"/>
                </a:solidFill>
                <a:latin typeface="+mj-lt"/>
              </a:rPr>
              <a:t> Memalik (Ülkelerin Aynası</a:t>
            </a:r>
            <a:r>
              <a:rPr lang="tr-TR" b="1" i="1" dirty="0">
                <a:solidFill>
                  <a:srgbClr val="FF0000"/>
                </a:solidFill>
                <a:latin typeface="+mj-lt"/>
              </a:rPr>
              <a:t>):</a:t>
            </a:r>
            <a:r>
              <a:rPr lang="tr-TR" b="1" dirty="0">
                <a:latin typeface="+mj-lt"/>
              </a:rPr>
              <a:t> Mısır donanması kaptanlığına tayininden başlayarak Hindistan yolculuğuna ve oradan Bağdat’a dönünceye kadar başından geçen türlü maceraları anlattığı eseridir. Sanatçı, gezdiği yerleri, gördüğü ülkeleri bir hikâye havasında anlatır. Bu yönüyle eserde ilginç olduğu kadar tehlikeli olay ve durumlar, akıcı bir dille yazılmıştır. Sanatçı, anlattığı konulan uygun şiirlerle süslemeyi de ihmal etmemiştir. Eser, gezi türünün önemli örneklerindendir.</a:t>
            </a:r>
          </a:p>
          <a:p>
            <a:endParaRPr lang="tr-TR" dirty="0"/>
          </a:p>
        </p:txBody>
      </p:sp>
    </p:spTree>
    <p:extLst>
      <p:ext uri="{BB962C8B-B14F-4D97-AF65-F5344CB8AC3E}">
        <p14:creationId xmlns:p14="http://schemas.microsoft.com/office/powerpoint/2010/main" val="1568059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340768"/>
            <a:ext cx="8229600" cy="4536504"/>
          </a:xfrm>
        </p:spPr>
        <p:txBody>
          <a:bodyPr/>
          <a:lstStyle/>
          <a:p>
            <a:pPr marL="0" indent="0">
              <a:buNone/>
            </a:pPr>
            <a:r>
              <a:rPr lang="tr-TR" sz="2800" b="1" dirty="0">
                <a:solidFill>
                  <a:srgbClr val="FF0000"/>
                </a:solidFill>
                <a:latin typeface="+mj-lt"/>
              </a:rPr>
              <a:t>17. YÜZYIL</a:t>
            </a:r>
            <a:endParaRPr lang="tr-TR" sz="2800" dirty="0">
              <a:solidFill>
                <a:srgbClr val="FF0000"/>
              </a:solidFill>
              <a:latin typeface="+mj-lt"/>
            </a:endParaRPr>
          </a:p>
          <a:p>
            <a:r>
              <a:rPr lang="tr-TR" sz="2800" b="1" dirty="0">
                <a:latin typeface="+mj-lt"/>
              </a:rPr>
              <a:t>1) Evliya Çelebi (1611-1680)</a:t>
            </a:r>
            <a:endParaRPr lang="tr-TR" sz="2800" dirty="0">
              <a:latin typeface="+mj-lt"/>
            </a:endParaRPr>
          </a:p>
          <a:p>
            <a:r>
              <a:rPr lang="tr-TR" sz="2800" b="1" dirty="0">
                <a:latin typeface="+mj-lt"/>
              </a:rPr>
              <a:t>2) Kâtip Çelebi (1609-1656)</a:t>
            </a:r>
            <a:endParaRPr lang="tr-TR" sz="2800" dirty="0">
              <a:latin typeface="+mj-lt"/>
            </a:endParaRPr>
          </a:p>
          <a:p>
            <a:r>
              <a:rPr lang="tr-TR" sz="2800" b="1" dirty="0">
                <a:latin typeface="+mj-lt"/>
              </a:rPr>
              <a:t>3) Naima (1652-1716)</a:t>
            </a:r>
            <a:endParaRPr lang="tr-TR" sz="2800" dirty="0">
              <a:latin typeface="+mj-lt"/>
            </a:endParaRPr>
          </a:p>
          <a:p>
            <a:r>
              <a:rPr lang="tr-TR" sz="2800" b="1" dirty="0">
                <a:latin typeface="+mj-lt"/>
              </a:rPr>
              <a:t>4) </a:t>
            </a:r>
            <a:r>
              <a:rPr lang="tr-TR" sz="2800" b="1" dirty="0" err="1">
                <a:latin typeface="+mj-lt"/>
              </a:rPr>
              <a:t>Peçevi</a:t>
            </a:r>
            <a:r>
              <a:rPr lang="tr-TR" sz="2800" b="1" dirty="0">
                <a:latin typeface="+mj-lt"/>
              </a:rPr>
              <a:t> İbrahim (1574-1649)</a:t>
            </a:r>
            <a:endParaRPr lang="tr-TR" sz="2800" dirty="0">
              <a:latin typeface="+mj-lt"/>
            </a:endParaRPr>
          </a:p>
          <a:p>
            <a:r>
              <a:rPr lang="tr-TR" sz="2800" b="1" dirty="0">
                <a:latin typeface="+mj-lt"/>
              </a:rPr>
              <a:t>5) </a:t>
            </a:r>
            <a:r>
              <a:rPr lang="tr-TR" sz="2800" b="1" dirty="0" err="1">
                <a:latin typeface="+mj-lt"/>
              </a:rPr>
              <a:t>Nergisî</a:t>
            </a:r>
            <a:r>
              <a:rPr lang="tr-TR" sz="2800" b="1" dirty="0">
                <a:latin typeface="+mj-lt"/>
              </a:rPr>
              <a:t> (ö. 1635)</a:t>
            </a:r>
            <a:endParaRPr lang="tr-TR" sz="2800" dirty="0">
              <a:latin typeface="+mj-lt"/>
            </a:endParaRPr>
          </a:p>
          <a:p>
            <a:r>
              <a:rPr lang="tr-TR" sz="2800" b="1" dirty="0">
                <a:latin typeface="+mj-lt"/>
              </a:rPr>
              <a:t>6) </a:t>
            </a:r>
            <a:r>
              <a:rPr lang="tr-TR" sz="2800" b="1" dirty="0" err="1">
                <a:latin typeface="+mj-lt"/>
              </a:rPr>
              <a:t>Veysî</a:t>
            </a:r>
            <a:r>
              <a:rPr lang="tr-TR" sz="2800" b="1" dirty="0">
                <a:latin typeface="+mj-lt"/>
              </a:rPr>
              <a:t> (1561-1627)</a:t>
            </a:r>
            <a:endParaRPr lang="tr-TR" sz="2800" dirty="0">
              <a:latin typeface="+mj-lt"/>
            </a:endParaRPr>
          </a:p>
          <a:p>
            <a:endParaRPr lang="tr-TR" dirty="0"/>
          </a:p>
        </p:txBody>
      </p:sp>
    </p:spTree>
    <p:extLst>
      <p:ext uri="{BB962C8B-B14F-4D97-AF65-F5344CB8AC3E}">
        <p14:creationId xmlns:p14="http://schemas.microsoft.com/office/powerpoint/2010/main" val="92400538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20688"/>
            <a:ext cx="8229600" cy="866360"/>
          </a:xfrm>
        </p:spPr>
        <p:txBody>
          <a:bodyPr>
            <a:normAutofit/>
          </a:bodyPr>
          <a:lstStyle/>
          <a:p>
            <a:pPr algn="ctr"/>
            <a:r>
              <a:rPr lang="tr-TR" sz="4400" b="1" dirty="0">
                <a:solidFill>
                  <a:srgbClr val="FF0000"/>
                </a:solidFill>
              </a:rPr>
              <a:t>7) Piri Reis (1465/70-1554</a:t>
            </a:r>
            <a:r>
              <a:rPr lang="tr-TR" sz="4400" b="1" dirty="0" smtClean="0">
                <a:solidFill>
                  <a:srgbClr val="FF0000"/>
                </a:solidFill>
              </a:rPr>
              <a:t>)</a:t>
            </a:r>
            <a:endParaRPr lang="tr-TR" sz="4400" dirty="0">
              <a:solidFill>
                <a:srgbClr val="FF0000"/>
              </a:solidFill>
            </a:endParaRPr>
          </a:p>
        </p:txBody>
      </p:sp>
      <p:sp>
        <p:nvSpPr>
          <p:cNvPr id="3" name="İçerik Yer Tutucusu 2"/>
          <p:cNvSpPr>
            <a:spLocks noGrp="1"/>
          </p:cNvSpPr>
          <p:nvPr>
            <p:ph idx="1"/>
          </p:nvPr>
        </p:nvSpPr>
        <p:spPr/>
        <p:txBody>
          <a:bodyPr/>
          <a:lstStyle/>
          <a:p>
            <a:r>
              <a:rPr lang="tr-TR" sz="2800" b="1" dirty="0" smtClean="0">
                <a:latin typeface="+mj-lt"/>
              </a:rPr>
              <a:t>Doğum </a:t>
            </a:r>
            <a:r>
              <a:rPr lang="tr-TR" sz="2800" b="1" dirty="0">
                <a:latin typeface="+mj-lt"/>
              </a:rPr>
              <a:t>tarihi kesin olarak bilinmeyen Piri Reis’in asıl adı Muhiddin Piri’dir. 1465’te Gelibolu’da doğduğu, 1454’te Kahire’de öldüğü söylenmektedir. Denizciliğe korsan olarak başlayan Piri Reis, amcasıyla Osmanlının hizmetine girmiş, birçok görevlerde bulunmuştur.</a:t>
            </a:r>
          </a:p>
          <a:p>
            <a:endParaRPr lang="tr-TR" sz="2800" b="1" dirty="0">
              <a:latin typeface="+mj-lt"/>
            </a:endParaRPr>
          </a:p>
          <a:p>
            <a:r>
              <a:rPr lang="tr-TR" sz="2800" b="1" dirty="0">
                <a:latin typeface="+mj-lt"/>
              </a:rPr>
              <a:t>Denizcilikle ilgili yazdığı “</a:t>
            </a:r>
            <a:r>
              <a:rPr lang="tr-TR" sz="2800" b="1" dirty="0" err="1">
                <a:latin typeface="+mj-lt"/>
              </a:rPr>
              <a:t>Kitab</a:t>
            </a:r>
            <a:r>
              <a:rPr lang="tr-TR" sz="2800" b="1" dirty="0">
                <a:latin typeface="+mj-lt"/>
              </a:rPr>
              <a:t>-ı Bahriye” ve Amerika kıtasının da gösterildiği haritaları ile tanınmaktadır</a:t>
            </a:r>
            <a:r>
              <a:rPr lang="tr-TR" dirty="0"/>
              <a:t>.</a:t>
            </a:r>
          </a:p>
          <a:p>
            <a:endParaRPr lang="tr-TR" dirty="0"/>
          </a:p>
        </p:txBody>
      </p:sp>
    </p:spTree>
    <p:extLst>
      <p:ext uri="{BB962C8B-B14F-4D97-AF65-F5344CB8AC3E}">
        <p14:creationId xmlns:p14="http://schemas.microsoft.com/office/powerpoint/2010/main" val="251879618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343872"/>
          </a:xfrm>
        </p:spPr>
        <p:txBody>
          <a:bodyPr>
            <a:normAutofit fontScale="92500" lnSpcReduction="20000"/>
          </a:bodyPr>
          <a:lstStyle/>
          <a:p>
            <a:r>
              <a:rPr lang="tr-TR" sz="3000" b="1" dirty="0">
                <a:latin typeface="+mj-lt"/>
              </a:rPr>
              <a:t>Eseri</a:t>
            </a:r>
            <a:r>
              <a:rPr lang="tr-TR" sz="3000" b="1" dirty="0" smtClean="0">
                <a:latin typeface="+mj-lt"/>
              </a:rPr>
              <a:t>: </a:t>
            </a:r>
            <a:r>
              <a:rPr lang="tr-TR" sz="3000" b="1" dirty="0" err="1" smtClean="0">
                <a:latin typeface="+mj-lt"/>
              </a:rPr>
              <a:t>Kitab</a:t>
            </a:r>
            <a:r>
              <a:rPr lang="tr-TR" sz="3000" b="1" dirty="0" smtClean="0">
                <a:latin typeface="+mj-lt"/>
              </a:rPr>
              <a:t>-ı Bahriye</a:t>
            </a:r>
          </a:p>
          <a:p>
            <a:pPr marL="0" indent="0">
              <a:buNone/>
            </a:pPr>
            <a:endParaRPr lang="tr-TR" sz="3000" b="1" dirty="0">
              <a:latin typeface="+mj-lt"/>
            </a:endParaRPr>
          </a:p>
          <a:p>
            <a:r>
              <a:rPr lang="tr-TR" sz="3000" b="1" dirty="0" err="1">
                <a:solidFill>
                  <a:srgbClr val="FF0000"/>
                </a:solidFill>
                <a:latin typeface="+mj-lt"/>
              </a:rPr>
              <a:t>Kitab</a:t>
            </a:r>
            <a:r>
              <a:rPr lang="tr-TR" sz="3000" b="1" dirty="0">
                <a:solidFill>
                  <a:srgbClr val="FF0000"/>
                </a:solidFill>
                <a:latin typeface="+mj-lt"/>
              </a:rPr>
              <a:t>-ı Bahriye:</a:t>
            </a:r>
            <a:r>
              <a:rPr lang="tr-TR" sz="3000" b="1" dirty="0">
                <a:latin typeface="+mj-lt"/>
              </a:rPr>
              <a:t> Eser dünya denizciliğinin ilk kılavuz kitabı olma özelliğini taşımaktadır. Gezip gördüğü yerleri başka kaynaklardan da yararlanarak tarihî ve coğrafi özellikleriyle bu eserde anlatmıştır. Aynı zamanda haritalarını da çizmiştir. Nazımla yazılmış, başlangıç bölümünden sonra Ege ve Akdeniz adaları tanıtılmış, denizle ilgili gözlem ve deneyimler verilmiştir. Fırtına ve rüzgâr çeşitleri, deniz ve karalar oranı, Basra Körfezi, Atlas Okyanusu ayrıntılı biçimde anlatılır eserde</a:t>
            </a:r>
            <a:r>
              <a:rPr lang="tr-TR" sz="3000" b="1" i="1" dirty="0">
                <a:latin typeface="+mj-lt"/>
              </a:rPr>
              <a:t>.</a:t>
            </a:r>
            <a:endParaRPr lang="tr-TR" sz="3000" b="1" dirty="0">
              <a:latin typeface="+mj-lt"/>
            </a:endParaRPr>
          </a:p>
          <a:p>
            <a:pPr marL="0" indent="0">
              <a:buNone/>
            </a:pPr>
            <a:r>
              <a:rPr lang="tr-TR" dirty="0"/>
              <a:t/>
            </a:r>
            <a:br>
              <a:rPr lang="tr-TR" dirty="0"/>
            </a:br>
            <a:endParaRPr lang="tr-TR" dirty="0"/>
          </a:p>
          <a:p>
            <a:endParaRPr lang="tr-TR" dirty="0"/>
          </a:p>
        </p:txBody>
      </p:sp>
    </p:spTree>
    <p:extLst>
      <p:ext uri="{BB962C8B-B14F-4D97-AF65-F5344CB8AC3E}">
        <p14:creationId xmlns:p14="http://schemas.microsoft.com/office/powerpoint/2010/main" val="374739855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20688"/>
            <a:ext cx="8229600" cy="866360"/>
          </a:xfrm>
        </p:spPr>
        <p:txBody>
          <a:bodyPr>
            <a:normAutofit/>
          </a:bodyPr>
          <a:lstStyle/>
          <a:p>
            <a:pPr algn="ctr"/>
            <a:r>
              <a:rPr lang="tr-TR" sz="4400" b="1" dirty="0">
                <a:solidFill>
                  <a:srgbClr val="FF0000"/>
                </a:solidFill>
              </a:rPr>
              <a:t>17. </a:t>
            </a:r>
            <a:r>
              <a:rPr lang="tr-TR" sz="4400" b="1" dirty="0" smtClean="0">
                <a:solidFill>
                  <a:srgbClr val="FF0000"/>
                </a:solidFill>
              </a:rPr>
              <a:t>YÜZYIL</a:t>
            </a:r>
            <a:endParaRPr lang="tr-TR" sz="4400" dirty="0">
              <a:solidFill>
                <a:srgbClr val="FF0000"/>
              </a:solidFill>
            </a:endParaRPr>
          </a:p>
        </p:txBody>
      </p:sp>
      <p:sp>
        <p:nvSpPr>
          <p:cNvPr id="3" name="İçerik Yer Tutucusu 2"/>
          <p:cNvSpPr>
            <a:spLocks noGrp="1"/>
          </p:cNvSpPr>
          <p:nvPr>
            <p:ph idx="1"/>
          </p:nvPr>
        </p:nvSpPr>
        <p:spPr/>
        <p:txBody>
          <a:bodyPr>
            <a:normAutofit/>
          </a:bodyPr>
          <a:lstStyle/>
          <a:p>
            <a:r>
              <a:rPr lang="tr-TR" sz="2800" b="1" dirty="0" smtClean="0">
                <a:latin typeface="+mj-lt"/>
              </a:rPr>
              <a:t>Bu </a:t>
            </a:r>
            <a:r>
              <a:rPr lang="tr-TR" sz="2800" b="1" dirty="0">
                <a:latin typeface="+mj-lt"/>
              </a:rPr>
              <a:t>yüzyıla kadar gelişen nesir, ses ve söz hünerleri gösterilerinde aşırılığa kaçan </a:t>
            </a:r>
            <a:r>
              <a:rPr lang="tr-TR" sz="2800" b="1" dirty="0" err="1">
                <a:latin typeface="+mj-lt"/>
              </a:rPr>
              <a:t>Veysî</a:t>
            </a:r>
            <a:r>
              <a:rPr lang="tr-TR" sz="2800" b="1" dirty="0">
                <a:latin typeface="+mj-lt"/>
              </a:rPr>
              <a:t> ve Nergisi gibi bazı yazarların elinde, sırf ahenk ve sanat amacıyla kullanılan boş, lüzumsuz kelime ve sözlerle uzatılmış, bazen içinden çıkılmaz bir hâle getirilmiştir. Fakat bu yaza azınlıktadır. Türk nesir ustalarının çoğu, eserlerinde aydınların ve halkın anlayabileceği bir dil kullanmıştır Evliya çelebi, Kâtip Çelebi, </a:t>
            </a:r>
            <a:r>
              <a:rPr lang="tr-TR" sz="2800" b="1" dirty="0" err="1">
                <a:latin typeface="+mj-lt"/>
              </a:rPr>
              <a:t>Koçi</a:t>
            </a:r>
            <a:r>
              <a:rPr lang="tr-TR" sz="2800" b="1" dirty="0">
                <a:latin typeface="+mj-lt"/>
              </a:rPr>
              <a:t> Bey, gibi yazarları buna örnek gösterebiliriz.</a:t>
            </a:r>
          </a:p>
          <a:p>
            <a:pPr marL="0" indent="0">
              <a:buNone/>
            </a:pPr>
            <a:endParaRPr lang="tr-TR" dirty="0"/>
          </a:p>
          <a:p>
            <a:endParaRPr lang="tr-TR" dirty="0"/>
          </a:p>
        </p:txBody>
      </p:sp>
    </p:spTree>
    <p:extLst>
      <p:ext uri="{BB962C8B-B14F-4D97-AF65-F5344CB8AC3E}">
        <p14:creationId xmlns:p14="http://schemas.microsoft.com/office/powerpoint/2010/main" val="101637928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764704"/>
            <a:ext cx="8229600" cy="650336"/>
          </a:xfrm>
        </p:spPr>
        <p:txBody>
          <a:bodyPr>
            <a:normAutofit fontScale="90000"/>
          </a:bodyPr>
          <a:lstStyle/>
          <a:p>
            <a:pPr algn="ctr"/>
            <a:r>
              <a:rPr lang="tr-TR" sz="4400" b="1" dirty="0">
                <a:solidFill>
                  <a:srgbClr val="FF0000"/>
                </a:solidFill>
              </a:rPr>
              <a:t>1) Evliya Çelebi (1611-1680</a:t>
            </a:r>
            <a:r>
              <a:rPr lang="tr-TR" sz="4400" b="1" dirty="0" smtClean="0">
                <a:solidFill>
                  <a:srgbClr val="FF0000"/>
                </a:solidFill>
              </a:rPr>
              <a:t>)</a:t>
            </a:r>
            <a:endParaRPr lang="tr-TR" sz="4400" dirty="0">
              <a:solidFill>
                <a:srgbClr val="FF0000"/>
              </a:solidFill>
            </a:endParaRPr>
          </a:p>
        </p:txBody>
      </p:sp>
      <p:sp>
        <p:nvSpPr>
          <p:cNvPr id="3" name="İçerik Yer Tutucusu 2"/>
          <p:cNvSpPr>
            <a:spLocks noGrp="1"/>
          </p:cNvSpPr>
          <p:nvPr>
            <p:ph idx="1"/>
          </p:nvPr>
        </p:nvSpPr>
        <p:spPr/>
        <p:txBody>
          <a:bodyPr/>
          <a:lstStyle/>
          <a:p>
            <a:r>
              <a:rPr lang="tr-TR" sz="2800" b="1" dirty="0" smtClean="0">
                <a:latin typeface="+mj-lt"/>
              </a:rPr>
              <a:t>1611’de </a:t>
            </a:r>
            <a:r>
              <a:rPr lang="tr-TR" sz="2800" b="1" dirty="0">
                <a:latin typeface="+mj-lt"/>
              </a:rPr>
              <a:t>İstanbul’da dünyaya gelmiş, l680’de vefat etmiştir. İyi bir eğitim görmüş, görev gereği elli yıl gibi uzun bir süre Anadolu, Suriye, Irak, Hicaz, Mısır, İran, Azerbaycan, Kırım, Rumeli, Balkanlar, Macaristan, İsveç, Rusya gibi ülkeleri ve birçok şehri gezmiştir. Bu gezileri sonrasında ünlü eseri “</a:t>
            </a:r>
            <a:r>
              <a:rPr lang="tr-TR" sz="2800" b="1" dirty="0" err="1">
                <a:latin typeface="+mj-lt"/>
              </a:rPr>
              <a:t>Seyahatname”yi</a:t>
            </a:r>
            <a:r>
              <a:rPr lang="tr-TR" sz="2800" b="1" dirty="0">
                <a:latin typeface="+mj-lt"/>
              </a:rPr>
              <a:t> yazmıştır. Bu yönüyle o, edebiyatımızın en önemli gezi yazarlarındandır.</a:t>
            </a:r>
          </a:p>
          <a:p>
            <a:endParaRPr lang="tr-TR" dirty="0"/>
          </a:p>
        </p:txBody>
      </p:sp>
    </p:spTree>
    <p:extLst>
      <p:ext uri="{BB962C8B-B14F-4D97-AF65-F5344CB8AC3E}">
        <p14:creationId xmlns:p14="http://schemas.microsoft.com/office/powerpoint/2010/main" val="388764407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548680"/>
            <a:ext cx="8229600" cy="576064"/>
          </a:xfrm>
        </p:spPr>
        <p:txBody>
          <a:bodyPr>
            <a:normAutofit fontScale="90000"/>
          </a:bodyPr>
          <a:lstStyle/>
          <a:p>
            <a:pPr algn="ctr"/>
            <a:r>
              <a:rPr lang="tr-TR" sz="4400" b="1" dirty="0" smtClean="0">
                <a:solidFill>
                  <a:srgbClr val="FF0000"/>
                </a:solidFill>
              </a:rPr>
              <a:t>Eseri</a:t>
            </a:r>
            <a:endParaRPr lang="tr-TR" sz="4400" b="1" dirty="0">
              <a:solidFill>
                <a:srgbClr val="FF0000"/>
              </a:solidFill>
            </a:endParaRPr>
          </a:p>
        </p:txBody>
      </p:sp>
      <p:sp>
        <p:nvSpPr>
          <p:cNvPr id="3" name="İçerik Yer Tutucusu 2"/>
          <p:cNvSpPr>
            <a:spLocks noGrp="1"/>
          </p:cNvSpPr>
          <p:nvPr>
            <p:ph idx="1"/>
          </p:nvPr>
        </p:nvSpPr>
        <p:spPr>
          <a:xfrm>
            <a:off x="539552" y="1340768"/>
            <a:ext cx="8229600" cy="5112568"/>
          </a:xfrm>
        </p:spPr>
        <p:txBody>
          <a:bodyPr>
            <a:normAutofit lnSpcReduction="10000"/>
          </a:bodyPr>
          <a:lstStyle/>
          <a:p>
            <a:r>
              <a:rPr lang="tr-TR" b="1" dirty="0" smtClean="0">
                <a:solidFill>
                  <a:srgbClr val="FF0000"/>
                </a:solidFill>
                <a:latin typeface="+mj-lt"/>
              </a:rPr>
              <a:t>Seyahatname</a:t>
            </a:r>
            <a:r>
              <a:rPr lang="tr-TR" b="1" dirty="0">
                <a:solidFill>
                  <a:srgbClr val="FF0000"/>
                </a:solidFill>
                <a:latin typeface="+mj-lt"/>
              </a:rPr>
              <a:t>:</a:t>
            </a:r>
            <a:r>
              <a:rPr lang="tr-TR" b="1" dirty="0">
                <a:latin typeface="+mj-lt"/>
              </a:rPr>
              <a:t> On ciltlik bir eserdir. Eseri dönemin konuşma diliyle yazmıştır. Konuşur gibi yazdığı için yer yer dil yanlışlarına düşmüştür. Eserde gezileri sırasında gördüğü her şeyi (tarihi, coğrafyası, iklimi, doğası, sanat eserleri, insanları, insanların giyinişi. dil ve dinleri, âdetleri) yazmıştır. Ancak eserde yer yer yabancı sözcük ve dil kuralları söz hüneri göstermek için kullanılmıştır. Özellikle kişilerin konuşmaları olduğu gibi yansıtılmıştır. Eserde sadece gözlemlerle yetinmemiş, birçok ilimden, tarih kitaplarından, kanunname ve menkıbelerden yararlanmıştır. Eseri coğrafya, tarih, folklor, dil, etnografya, toplumbilim vb. bakımlardan önemli bir kaynaktır. Eserde 17. yüzyılın toplum yaşamının neredeyse bütün özellikleri vardır.</a:t>
            </a:r>
          </a:p>
          <a:p>
            <a:endParaRPr lang="tr-TR" dirty="0"/>
          </a:p>
        </p:txBody>
      </p:sp>
    </p:spTree>
    <p:extLst>
      <p:ext uri="{BB962C8B-B14F-4D97-AF65-F5344CB8AC3E}">
        <p14:creationId xmlns:p14="http://schemas.microsoft.com/office/powerpoint/2010/main" val="294922374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4400" b="1" dirty="0">
                <a:solidFill>
                  <a:srgbClr val="FF0000"/>
                </a:solidFill>
              </a:rPr>
              <a:t>2) Kâtip Çelebi (1609-1656</a:t>
            </a:r>
            <a:r>
              <a:rPr lang="tr-TR" sz="4400" b="1" dirty="0" smtClean="0">
                <a:solidFill>
                  <a:srgbClr val="FF0000"/>
                </a:solidFill>
              </a:rPr>
              <a:t>)</a:t>
            </a:r>
            <a:endParaRPr lang="tr-TR" sz="4400" dirty="0">
              <a:solidFill>
                <a:srgbClr val="FF0000"/>
              </a:solidFill>
            </a:endParaRPr>
          </a:p>
        </p:txBody>
      </p:sp>
      <p:sp>
        <p:nvSpPr>
          <p:cNvPr id="3" name="İçerik Yer Tutucusu 2"/>
          <p:cNvSpPr>
            <a:spLocks noGrp="1"/>
          </p:cNvSpPr>
          <p:nvPr>
            <p:ph idx="1"/>
          </p:nvPr>
        </p:nvSpPr>
        <p:spPr/>
        <p:txBody>
          <a:bodyPr/>
          <a:lstStyle/>
          <a:p>
            <a:r>
              <a:rPr lang="tr-TR" sz="2800" b="1" dirty="0" smtClean="0">
                <a:latin typeface="+mj-lt"/>
              </a:rPr>
              <a:t>Asıl </a:t>
            </a:r>
            <a:r>
              <a:rPr lang="tr-TR" sz="2800" b="1" dirty="0">
                <a:latin typeface="+mj-lt"/>
              </a:rPr>
              <a:t>adı Mustafa’dır. 1609’da İstanbul’da doğmuştur. Babası asker sınıfından olduğundan başta Bağdat Seferi olmak üzere birçok savaşa katılmış; Bağdat, Diyarbakır, Mekke, Medine, Halep gibi şehirlere gitmiştir. IV. Murat’ın Revan Seferi’ne katılmış, dönüşte İstanbul’da kendini tamamen ilmi çalışmalara adamıştır. 1656’da İstanbul’da ölmüştür.</a:t>
            </a:r>
          </a:p>
          <a:p>
            <a:endParaRPr lang="tr-TR" dirty="0"/>
          </a:p>
        </p:txBody>
      </p:sp>
    </p:spTree>
    <p:extLst>
      <p:ext uri="{BB962C8B-B14F-4D97-AF65-F5344CB8AC3E}">
        <p14:creationId xmlns:p14="http://schemas.microsoft.com/office/powerpoint/2010/main" val="337052973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980728"/>
            <a:ext cx="8229600" cy="5256584"/>
          </a:xfrm>
        </p:spPr>
        <p:txBody>
          <a:bodyPr>
            <a:normAutofit fontScale="92500" lnSpcReduction="20000"/>
          </a:bodyPr>
          <a:lstStyle/>
          <a:p>
            <a:r>
              <a:rPr lang="tr-TR" sz="3000" b="1" dirty="0">
                <a:latin typeface="+mj-lt"/>
              </a:rPr>
              <a:t>Arapça ve Farsçanın yanında Latince ve Fransızca öğrenmiş, deneysel bilimlerin önemi üzerinde durmuştur. Tarih, coğrafya ve diğer alanlarda verdiği eserlerde çok ileri derecelerde ilmi metotlar kullanıştır. Batı’da Hacı Kalfa diye bilinir. Avrupa’nın o dönemdeki yeniliklerinin memlekete getirilmesi düşüncesini ilk defa ileri sürmüştür. Sosyal bilimler alanındaki eserleriyle dünyaca tanınmıştır. Başta coğrafya ve tarih olmak üzere birçok alanda eser vermiştir. Eserlerinde sade, süssüz, açık bir anlatım ve devrine göre yalın bir dil kullanmıştır. En önemli eseri, bir bibliyografya kitabı olan ve Arapça yazılmış olan “</a:t>
            </a:r>
            <a:r>
              <a:rPr lang="tr-TR" sz="3000" b="1" dirty="0" err="1">
                <a:latin typeface="+mj-lt"/>
              </a:rPr>
              <a:t>Keşfü’z</a:t>
            </a:r>
            <a:r>
              <a:rPr lang="tr-TR" sz="3000" b="1" dirty="0">
                <a:latin typeface="+mj-lt"/>
              </a:rPr>
              <a:t> - </a:t>
            </a:r>
            <a:r>
              <a:rPr lang="tr-TR" sz="3000" b="1" dirty="0" err="1">
                <a:latin typeface="+mj-lt"/>
              </a:rPr>
              <a:t>Zünun</a:t>
            </a:r>
            <a:r>
              <a:rPr lang="tr-TR" sz="3000" b="1" dirty="0">
                <a:latin typeface="+mj-lt"/>
              </a:rPr>
              <a:t>” adlı eseridir.</a:t>
            </a:r>
            <a:r>
              <a:rPr lang="tr-TR" dirty="0"/>
              <a:t/>
            </a:r>
            <a:br>
              <a:rPr lang="tr-TR" dirty="0"/>
            </a:br>
            <a:endParaRPr lang="tr-TR" dirty="0"/>
          </a:p>
          <a:p>
            <a:endParaRPr lang="tr-TR" dirty="0"/>
          </a:p>
        </p:txBody>
      </p:sp>
    </p:spTree>
    <p:extLst>
      <p:ext uri="{BB962C8B-B14F-4D97-AF65-F5344CB8AC3E}">
        <p14:creationId xmlns:p14="http://schemas.microsoft.com/office/powerpoint/2010/main" val="259833200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z="2800" b="1" dirty="0" smtClean="0">
                <a:solidFill>
                  <a:srgbClr val="FF0000"/>
                </a:solidFill>
                <a:latin typeface="+mj-lt"/>
              </a:rPr>
              <a:t>Eserleri:</a:t>
            </a:r>
          </a:p>
          <a:p>
            <a:pPr marL="0" indent="0">
              <a:buNone/>
            </a:pPr>
            <a:endParaRPr lang="tr-TR" sz="2800" b="1" dirty="0">
              <a:latin typeface="+mj-lt"/>
            </a:endParaRPr>
          </a:p>
          <a:p>
            <a:pPr marL="0" indent="0">
              <a:buNone/>
            </a:pPr>
            <a:r>
              <a:rPr lang="tr-TR" sz="2800" b="1" dirty="0" smtClean="0">
                <a:latin typeface="+mj-lt"/>
              </a:rPr>
              <a:t>1</a:t>
            </a:r>
            <a:r>
              <a:rPr lang="tr-TR" sz="2800" b="1" dirty="0">
                <a:latin typeface="+mj-lt"/>
              </a:rPr>
              <a:t>. </a:t>
            </a:r>
            <a:r>
              <a:rPr lang="tr-TR" sz="2800" b="1" dirty="0" err="1">
                <a:latin typeface="+mj-lt"/>
              </a:rPr>
              <a:t>Keşfü’z</a:t>
            </a:r>
            <a:r>
              <a:rPr lang="tr-TR" sz="2800" b="1" dirty="0">
                <a:latin typeface="+mj-lt"/>
              </a:rPr>
              <a:t> - </a:t>
            </a:r>
            <a:r>
              <a:rPr lang="tr-TR" sz="2800" b="1" dirty="0" err="1">
                <a:latin typeface="+mj-lt"/>
              </a:rPr>
              <a:t>Zünun</a:t>
            </a:r>
            <a:r>
              <a:rPr lang="tr-TR" sz="2800" b="1" dirty="0">
                <a:latin typeface="+mj-lt"/>
              </a:rPr>
              <a:t>, Fezleke (Osmanlı Tarihi ile ilgilidir)</a:t>
            </a:r>
          </a:p>
          <a:p>
            <a:pPr marL="0" indent="0">
              <a:buNone/>
            </a:pPr>
            <a:r>
              <a:rPr lang="tr-TR" sz="2800" b="1" dirty="0">
                <a:latin typeface="+mj-lt"/>
              </a:rPr>
              <a:t>2. </a:t>
            </a:r>
            <a:r>
              <a:rPr lang="tr-TR" sz="2800" b="1" dirty="0" err="1">
                <a:latin typeface="+mj-lt"/>
              </a:rPr>
              <a:t>Tuhfetü’l</a:t>
            </a:r>
            <a:r>
              <a:rPr lang="tr-TR" sz="2800" b="1" dirty="0">
                <a:latin typeface="+mj-lt"/>
              </a:rPr>
              <a:t> Kibar (Türk denizciliğinin zaferlerini anlatır)</a:t>
            </a:r>
          </a:p>
          <a:p>
            <a:pPr marL="0" indent="0">
              <a:buNone/>
            </a:pPr>
            <a:r>
              <a:rPr lang="tr-TR" sz="2800" b="1" dirty="0">
                <a:latin typeface="+mj-lt"/>
              </a:rPr>
              <a:t>3. Cihannüma (coğrafya eseridir) </a:t>
            </a:r>
          </a:p>
          <a:p>
            <a:pPr marL="0" indent="0">
              <a:buNone/>
            </a:pPr>
            <a:r>
              <a:rPr lang="tr-TR" sz="2800" b="1" dirty="0">
                <a:latin typeface="+mj-lt"/>
              </a:rPr>
              <a:t>4. </a:t>
            </a:r>
            <a:r>
              <a:rPr lang="tr-TR" sz="2800" b="1" dirty="0" err="1">
                <a:latin typeface="+mj-lt"/>
              </a:rPr>
              <a:t>Düsturü’l</a:t>
            </a:r>
            <a:r>
              <a:rPr lang="tr-TR" sz="2800" b="1" dirty="0">
                <a:latin typeface="+mj-lt"/>
              </a:rPr>
              <a:t> Amel</a:t>
            </a:r>
          </a:p>
          <a:p>
            <a:pPr marL="0" indent="0">
              <a:buNone/>
            </a:pPr>
            <a:r>
              <a:rPr lang="tr-TR" sz="2800" b="1" dirty="0">
                <a:latin typeface="+mj-lt"/>
              </a:rPr>
              <a:t>5. </a:t>
            </a:r>
            <a:r>
              <a:rPr lang="tr-TR" sz="2800" b="1" dirty="0" err="1">
                <a:latin typeface="+mj-lt"/>
              </a:rPr>
              <a:t>Takvimü’t</a:t>
            </a:r>
            <a:r>
              <a:rPr lang="tr-TR" sz="2800" b="1" dirty="0">
                <a:latin typeface="+mj-lt"/>
              </a:rPr>
              <a:t> Tevarih</a:t>
            </a:r>
          </a:p>
          <a:p>
            <a:endParaRPr lang="tr-TR" dirty="0"/>
          </a:p>
        </p:txBody>
      </p:sp>
    </p:spTree>
    <p:extLst>
      <p:ext uri="{BB962C8B-B14F-4D97-AF65-F5344CB8AC3E}">
        <p14:creationId xmlns:p14="http://schemas.microsoft.com/office/powerpoint/2010/main" val="169562967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z="2800" b="1" dirty="0" err="1">
                <a:solidFill>
                  <a:srgbClr val="FF0000"/>
                </a:solidFill>
                <a:latin typeface="+mj-lt"/>
              </a:rPr>
              <a:t>Keşfü’z-Zünun</a:t>
            </a:r>
            <a:r>
              <a:rPr lang="tr-TR" sz="2800" b="1" dirty="0">
                <a:solidFill>
                  <a:srgbClr val="FF0000"/>
                </a:solidFill>
                <a:latin typeface="+mj-lt"/>
              </a:rPr>
              <a:t>:</a:t>
            </a:r>
            <a:r>
              <a:rPr lang="tr-TR" sz="2800" b="1" dirty="0">
                <a:latin typeface="+mj-lt"/>
              </a:rPr>
              <a:t> Bibliyografya kitabıdır. Bilimin tanımı, amacı, bölümleri, kaynakları üzerine yazılmış bir kitaptır. Kitapta üç yüz kadar bilimin özellikleriyle ilgili bilgi verilmiştir. Ayrıca kitap, 14500 eserin konuları, yazarları ve bu eserler üzerine yazılmış not ve açıklamaları içermektedir.</a:t>
            </a:r>
          </a:p>
          <a:p>
            <a:pPr marL="0" indent="0">
              <a:buNone/>
            </a:pPr>
            <a:r>
              <a:rPr lang="tr-TR" dirty="0"/>
              <a:t/>
            </a:r>
            <a:br>
              <a:rPr lang="tr-TR" dirty="0"/>
            </a:br>
            <a:endParaRPr lang="tr-TR" dirty="0"/>
          </a:p>
        </p:txBody>
      </p:sp>
    </p:spTree>
    <p:extLst>
      <p:ext uri="{BB962C8B-B14F-4D97-AF65-F5344CB8AC3E}">
        <p14:creationId xmlns:p14="http://schemas.microsoft.com/office/powerpoint/2010/main" val="408387701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764704"/>
            <a:ext cx="8229600" cy="794352"/>
          </a:xfrm>
        </p:spPr>
        <p:txBody>
          <a:bodyPr>
            <a:normAutofit/>
          </a:bodyPr>
          <a:lstStyle/>
          <a:p>
            <a:pPr algn="ctr"/>
            <a:r>
              <a:rPr lang="tr-TR" sz="4400" b="1" dirty="0">
                <a:solidFill>
                  <a:srgbClr val="FF0000"/>
                </a:solidFill>
              </a:rPr>
              <a:t>3) Naima (1652-1716</a:t>
            </a:r>
            <a:r>
              <a:rPr lang="tr-TR" sz="4400" b="1" dirty="0" smtClean="0">
                <a:solidFill>
                  <a:srgbClr val="FF0000"/>
                </a:solidFill>
              </a:rPr>
              <a:t>)</a:t>
            </a:r>
            <a:endParaRPr lang="tr-TR" sz="4400" dirty="0">
              <a:solidFill>
                <a:srgbClr val="FF0000"/>
              </a:solidFill>
            </a:endParaRPr>
          </a:p>
        </p:txBody>
      </p:sp>
      <p:sp>
        <p:nvSpPr>
          <p:cNvPr id="3" name="İçerik Yer Tutucusu 2"/>
          <p:cNvSpPr>
            <a:spLocks noGrp="1"/>
          </p:cNvSpPr>
          <p:nvPr>
            <p:ph idx="1"/>
          </p:nvPr>
        </p:nvSpPr>
        <p:spPr/>
        <p:txBody>
          <a:bodyPr/>
          <a:lstStyle/>
          <a:p>
            <a:r>
              <a:rPr lang="tr-TR" sz="2800" b="1" dirty="0" smtClean="0">
                <a:latin typeface="+mj-lt"/>
              </a:rPr>
              <a:t>Asıl </a:t>
            </a:r>
            <a:r>
              <a:rPr lang="tr-TR" sz="2800" b="1" dirty="0">
                <a:latin typeface="+mj-lt"/>
              </a:rPr>
              <a:t>adı Mustafa olan sanatçı, 1652’de Halep’te doğmuş, 1716’da Mora Savaşı sırasında defter eminliği göreviyle gittiği </a:t>
            </a:r>
            <a:r>
              <a:rPr lang="tr-TR" sz="2800" b="1" dirty="0" err="1">
                <a:latin typeface="+mj-lt"/>
              </a:rPr>
              <a:t>Patras’ta</a:t>
            </a:r>
            <a:r>
              <a:rPr lang="tr-TR" sz="2800" b="1" dirty="0">
                <a:latin typeface="+mj-lt"/>
              </a:rPr>
              <a:t> ölmüştür. Halep’te eğitim gördükten sonra İstanbul’a gitmiş, burada değişik görevlerde bulunmuştur. Devletin resmî tarihçilerindendir. Eseri “Tarih-i </a:t>
            </a:r>
            <a:r>
              <a:rPr lang="tr-TR" sz="2800" b="1" dirty="0" err="1">
                <a:latin typeface="+mj-lt"/>
              </a:rPr>
              <a:t>Naima”dır</a:t>
            </a:r>
            <a:r>
              <a:rPr lang="tr-TR" sz="2800" b="1" dirty="0">
                <a:latin typeface="+mj-lt"/>
              </a:rPr>
              <a:t>.</a:t>
            </a:r>
          </a:p>
          <a:p>
            <a:endParaRPr lang="tr-TR" dirty="0"/>
          </a:p>
        </p:txBody>
      </p:sp>
    </p:spTree>
    <p:extLst>
      <p:ext uri="{BB962C8B-B14F-4D97-AF65-F5344CB8AC3E}">
        <p14:creationId xmlns:p14="http://schemas.microsoft.com/office/powerpoint/2010/main" val="1227256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4392488"/>
          </a:xfrm>
        </p:spPr>
        <p:txBody>
          <a:bodyPr/>
          <a:lstStyle/>
          <a:p>
            <a:pPr marL="0" indent="0">
              <a:buNone/>
            </a:pPr>
            <a:r>
              <a:rPr lang="tr-TR" sz="2800" b="1" dirty="0">
                <a:solidFill>
                  <a:srgbClr val="FF0000"/>
                </a:solidFill>
                <a:latin typeface="+mj-lt"/>
              </a:rPr>
              <a:t>18. YÜZYIL</a:t>
            </a:r>
            <a:r>
              <a:rPr lang="tr-TR" sz="2800" dirty="0">
                <a:solidFill>
                  <a:srgbClr val="FF0000"/>
                </a:solidFill>
                <a:latin typeface="+mj-lt"/>
              </a:rPr>
              <a:t>	</a:t>
            </a:r>
          </a:p>
          <a:p>
            <a:r>
              <a:rPr lang="tr-TR" sz="2800" b="1" dirty="0">
                <a:latin typeface="+mj-lt"/>
              </a:rPr>
              <a:t>1) </a:t>
            </a:r>
            <a:r>
              <a:rPr lang="tr-TR" sz="2800" b="1" dirty="0" err="1">
                <a:latin typeface="+mj-lt"/>
              </a:rPr>
              <a:t>Yirmisekiz</a:t>
            </a:r>
            <a:r>
              <a:rPr lang="tr-TR" sz="2800" b="1" dirty="0">
                <a:latin typeface="+mj-lt"/>
              </a:rPr>
              <a:t> Mehmet Çelebi (ö. 1732)</a:t>
            </a:r>
            <a:endParaRPr lang="tr-TR" sz="2800" dirty="0">
              <a:latin typeface="+mj-lt"/>
            </a:endParaRPr>
          </a:p>
          <a:p>
            <a:r>
              <a:rPr lang="tr-TR" sz="2800" b="1" dirty="0">
                <a:latin typeface="+mj-lt"/>
              </a:rPr>
              <a:t>2) İbrahim Müteferrika (1647-1745)</a:t>
            </a:r>
            <a:endParaRPr lang="tr-TR" sz="2800" dirty="0">
              <a:latin typeface="+mj-lt"/>
            </a:endParaRPr>
          </a:p>
          <a:p>
            <a:r>
              <a:rPr lang="tr-TR" sz="2800" b="1" dirty="0">
                <a:latin typeface="+mj-lt"/>
              </a:rPr>
              <a:t>3) Mütercim Asım (1755-1819)</a:t>
            </a:r>
            <a:endParaRPr lang="tr-TR" sz="2800" dirty="0">
              <a:latin typeface="+mj-lt"/>
            </a:endParaRPr>
          </a:p>
          <a:p>
            <a:r>
              <a:rPr lang="tr-TR" sz="2800" b="1" dirty="0">
                <a:solidFill>
                  <a:srgbClr val="FF0000"/>
                </a:solidFill>
                <a:latin typeface="+mj-lt"/>
              </a:rPr>
              <a:t> </a:t>
            </a:r>
            <a:endParaRPr lang="tr-TR" sz="2800" dirty="0">
              <a:solidFill>
                <a:srgbClr val="FF0000"/>
              </a:solidFill>
              <a:latin typeface="+mj-lt"/>
            </a:endParaRPr>
          </a:p>
          <a:p>
            <a:pPr marL="0" indent="0">
              <a:buNone/>
            </a:pPr>
            <a:r>
              <a:rPr lang="tr-TR" sz="2800" b="1" dirty="0">
                <a:solidFill>
                  <a:srgbClr val="FF0000"/>
                </a:solidFill>
                <a:latin typeface="+mj-lt"/>
              </a:rPr>
              <a:t>19. YÜZYIL</a:t>
            </a:r>
            <a:endParaRPr lang="tr-TR" sz="2800" dirty="0">
              <a:solidFill>
                <a:srgbClr val="FF0000"/>
              </a:solidFill>
              <a:latin typeface="+mj-lt"/>
            </a:endParaRPr>
          </a:p>
          <a:p>
            <a:r>
              <a:rPr lang="tr-TR" sz="2800" b="1" dirty="0">
                <a:latin typeface="+mj-lt"/>
              </a:rPr>
              <a:t>Ahmet Cevdet Paşa (1822-1895)</a:t>
            </a:r>
            <a:endParaRPr lang="tr-TR" sz="2800" dirty="0">
              <a:latin typeface="+mj-lt"/>
            </a:endParaRPr>
          </a:p>
          <a:p>
            <a:endParaRPr lang="tr-TR" dirty="0"/>
          </a:p>
        </p:txBody>
      </p:sp>
    </p:spTree>
    <p:extLst>
      <p:ext uri="{BB962C8B-B14F-4D97-AF65-F5344CB8AC3E}">
        <p14:creationId xmlns:p14="http://schemas.microsoft.com/office/powerpoint/2010/main" val="426597117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268760"/>
            <a:ext cx="8229600" cy="4389120"/>
          </a:xfrm>
        </p:spPr>
        <p:txBody>
          <a:bodyPr>
            <a:normAutofit lnSpcReduction="10000"/>
          </a:bodyPr>
          <a:lstStyle/>
          <a:p>
            <a:r>
              <a:rPr lang="tr-TR" sz="2800" b="1" dirty="0">
                <a:latin typeface="+mj-lt"/>
              </a:rPr>
              <a:t>Sadece tarihle ilgilenmemiş; şiir, astronomi, hatta kimya ile ilgilenmiştir. Fakat asıl ün kazandığı saha tarihçiliktir. Tarihçilik anlayışına ve tarih yazımı anlayışına yenilikler getirerek Türk tarihçiliğinde yeni bir çığır açmıştır. Olayları sebep-sonuç ilişkisi çerçevesinde anlatmış, tahlillerinde insanın psikolojik derinliklerine inebilmiş, canlı tasvirler yapmıştır. Olayları betimlerken üstün bir anlatım yeteneği göstermiş, karakterleri bir romancı gibi başarılı bir şekilde anlatmıştır. Eserlerinde sade, doğal, canlı bir dil kullanmıştır.</a:t>
            </a:r>
          </a:p>
          <a:p>
            <a:endParaRPr lang="tr-TR" dirty="0"/>
          </a:p>
        </p:txBody>
      </p:sp>
    </p:spTree>
    <p:extLst>
      <p:ext uri="{BB962C8B-B14F-4D97-AF65-F5344CB8AC3E}">
        <p14:creationId xmlns:p14="http://schemas.microsoft.com/office/powerpoint/2010/main" val="30436237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z="2800" b="1" dirty="0">
                <a:solidFill>
                  <a:srgbClr val="0000FF"/>
                </a:solidFill>
                <a:latin typeface="+mj-lt"/>
              </a:rPr>
              <a:t>Eseri:</a:t>
            </a:r>
            <a:r>
              <a:rPr lang="tr-TR" sz="2800" b="1" dirty="0">
                <a:latin typeface="+mj-lt"/>
              </a:rPr>
              <a:t/>
            </a:r>
            <a:br>
              <a:rPr lang="tr-TR" sz="2800" b="1" dirty="0">
                <a:latin typeface="+mj-lt"/>
              </a:rPr>
            </a:br>
            <a:r>
              <a:rPr lang="tr-TR" sz="2800" b="1" dirty="0">
                <a:solidFill>
                  <a:srgbClr val="FF0000"/>
                </a:solidFill>
                <a:latin typeface="+mj-lt"/>
              </a:rPr>
              <a:t>Tarih-i Naima:</a:t>
            </a:r>
            <a:r>
              <a:rPr lang="tr-TR" sz="2800" b="1" dirty="0">
                <a:latin typeface="+mj-lt"/>
              </a:rPr>
              <a:t> 1591 -1659 yıllan arasındaki olayları yazmıştır. Osmanlının en karışık bu dönemini yazarken yansız davranmış aksaklıkları ve yolsuzlukları çok defa eleştirici ve dokunaklı bir dille yazmıştır. Olayları ve kişileri çözümleme ve tasvirde çok başarılıdır. Oldukça sade, süssüz, doğal ve canlı bir dille yazmıştır eserini.</a:t>
            </a:r>
          </a:p>
          <a:p>
            <a:endParaRPr lang="tr-TR" dirty="0"/>
          </a:p>
        </p:txBody>
      </p:sp>
    </p:spTree>
    <p:extLst>
      <p:ext uri="{BB962C8B-B14F-4D97-AF65-F5344CB8AC3E}">
        <p14:creationId xmlns:p14="http://schemas.microsoft.com/office/powerpoint/2010/main" val="222936368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620688"/>
            <a:ext cx="8229600" cy="782960"/>
          </a:xfrm>
        </p:spPr>
        <p:txBody>
          <a:bodyPr>
            <a:normAutofit/>
          </a:bodyPr>
          <a:lstStyle/>
          <a:p>
            <a:pPr algn="ctr"/>
            <a:r>
              <a:rPr lang="tr-TR" sz="4400" b="1" dirty="0">
                <a:solidFill>
                  <a:srgbClr val="FF0000"/>
                </a:solidFill>
              </a:rPr>
              <a:t>4) </a:t>
            </a:r>
            <a:r>
              <a:rPr lang="tr-TR" sz="4400" b="1" dirty="0" err="1">
                <a:solidFill>
                  <a:srgbClr val="FF0000"/>
                </a:solidFill>
              </a:rPr>
              <a:t>Peçevi</a:t>
            </a:r>
            <a:r>
              <a:rPr lang="tr-TR" sz="4400" b="1" dirty="0">
                <a:solidFill>
                  <a:srgbClr val="FF0000"/>
                </a:solidFill>
              </a:rPr>
              <a:t> İbrahim (1574-1649</a:t>
            </a:r>
            <a:r>
              <a:rPr lang="tr-TR" sz="4400" b="1" dirty="0" smtClean="0">
                <a:solidFill>
                  <a:srgbClr val="FF0000"/>
                </a:solidFill>
              </a:rPr>
              <a:t>)</a:t>
            </a:r>
            <a:endParaRPr lang="tr-TR" sz="4400" dirty="0">
              <a:solidFill>
                <a:srgbClr val="FF0000"/>
              </a:solidFill>
            </a:endParaRPr>
          </a:p>
        </p:txBody>
      </p:sp>
      <p:sp>
        <p:nvSpPr>
          <p:cNvPr id="3" name="İçerik Yer Tutucusu 2"/>
          <p:cNvSpPr>
            <a:spLocks noGrp="1"/>
          </p:cNvSpPr>
          <p:nvPr>
            <p:ph idx="1"/>
          </p:nvPr>
        </p:nvSpPr>
        <p:spPr/>
        <p:txBody>
          <a:bodyPr/>
          <a:lstStyle/>
          <a:p>
            <a:r>
              <a:rPr lang="tr-TR" sz="2800" b="1" dirty="0" smtClean="0">
                <a:latin typeface="+mj-lt"/>
              </a:rPr>
              <a:t>Macaristan’ın </a:t>
            </a:r>
            <a:r>
              <a:rPr lang="tr-TR" sz="2800" b="1" dirty="0">
                <a:latin typeface="+mj-lt"/>
              </a:rPr>
              <a:t>Peç kasabasında 1574’te doğmuş 1649 yılında yine burada ölmüştür. Anne tarafından Sokullu Mehmet Paşa’nın ailesine mensuptur. Değişik görevlerde bulunan sanatçı, tarih üzerine çalışmalar yapmıştır.</a:t>
            </a:r>
            <a:br>
              <a:rPr lang="tr-TR" sz="2800" b="1" dirty="0">
                <a:latin typeface="+mj-lt"/>
              </a:rPr>
            </a:br>
            <a:endParaRPr lang="tr-TR" sz="2800" b="1" dirty="0">
              <a:latin typeface="+mj-lt"/>
            </a:endParaRPr>
          </a:p>
          <a:p>
            <a:endParaRPr lang="tr-TR" dirty="0"/>
          </a:p>
        </p:txBody>
      </p:sp>
    </p:spTree>
    <p:extLst>
      <p:ext uri="{BB962C8B-B14F-4D97-AF65-F5344CB8AC3E}">
        <p14:creationId xmlns:p14="http://schemas.microsoft.com/office/powerpoint/2010/main" val="25903506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935480"/>
            <a:ext cx="8229600" cy="4733880"/>
          </a:xfrm>
        </p:spPr>
        <p:txBody>
          <a:bodyPr>
            <a:normAutofit/>
          </a:bodyPr>
          <a:lstStyle/>
          <a:p>
            <a:r>
              <a:rPr lang="tr-TR" sz="2800" b="1" dirty="0">
                <a:solidFill>
                  <a:srgbClr val="0000FF"/>
                </a:solidFill>
                <a:latin typeface="+mj-lt"/>
              </a:rPr>
              <a:t>Eserleri:</a:t>
            </a:r>
          </a:p>
          <a:p>
            <a:r>
              <a:rPr lang="tr-TR" sz="2800" b="1" dirty="0" err="1">
                <a:solidFill>
                  <a:srgbClr val="FF0000"/>
                </a:solidFill>
                <a:latin typeface="+mj-lt"/>
              </a:rPr>
              <a:t>Peçevi</a:t>
            </a:r>
            <a:r>
              <a:rPr lang="tr-TR" sz="2800" b="1" dirty="0">
                <a:solidFill>
                  <a:srgbClr val="FF0000"/>
                </a:solidFill>
                <a:latin typeface="+mj-lt"/>
              </a:rPr>
              <a:t> Tarihi: </a:t>
            </a:r>
            <a:r>
              <a:rPr lang="tr-TR" sz="2800" b="1" dirty="0">
                <a:latin typeface="+mj-lt"/>
              </a:rPr>
              <a:t>Eserini yazarken kendinden önce yazılmış tarih kitaplarından, eski gazilerden, devlet büyüklerinin anılarından yararlanmıştır. Birçok savaşa katıldığından, kendi izlenimlerini de yazmıştır. Eser, Kanuni Sultan Süleyman’ın tahta çıkışından 1640’a kadar Osmanlı tarihinin en önemli olaylarını işler. Eserde evliya menkıbelerine, gazi ve şehitlerin kerametlerine de yer verir. Sanatçı bu eserinde sade bir dil kullanmıştır.</a:t>
            </a:r>
          </a:p>
          <a:p>
            <a:endParaRPr lang="tr-TR" dirty="0"/>
          </a:p>
        </p:txBody>
      </p:sp>
    </p:spTree>
    <p:extLst>
      <p:ext uri="{BB962C8B-B14F-4D97-AF65-F5344CB8AC3E}">
        <p14:creationId xmlns:p14="http://schemas.microsoft.com/office/powerpoint/2010/main" val="324667812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620688"/>
            <a:ext cx="8229600" cy="794352"/>
          </a:xfrm>
        </p:spPr>
        <p:txBody>
          <a:bodyPr>
            <a:normAutofit/>
          </a:bodyPr>
          <a:lstStyle/>
          <a:p>
            <a:pPr algn="ctr"/>
            <a:r>
              <a:rPr lang="tr-TR" sz="4400" b="1" dirty="0">
                <a:solidFill>
                  <a:srgbClr val="FF0000"/>
                </a:solidFill>
              </a:rPr>
              <a:t>5) </a:t>
            </a:r>
            <a:r>
              <a:rPr lang="tr-TR" sz="4400" b="1" dirty="0" err="1">
                <a:solidFill>
                  <a:srgbClr val="FF0000"/>
                </a:solidFill>
              </a:rPr>
              <a:t>Nergisî</a:t>
            </a:r>
            <a:r>
              <a:rPr lang="tr-TR" sz="4400" b="1" dirty="0">
                <a:solidFill>
                  <a:srgbClr val="FF0000"/>
                </a:solidFill>
              </a:rPr>
              <a:t> (ö. 1635</a:t>
            </a:r>
            <a:r>
              <a:rPr lang="tr-TR" sz="4400" b="1" dirty="0" smtClean="0">
                <a:solidFill>
                  <a:srgbClr val="FF0000"/>
                </a:solidFill>
              </a:rPr>
              <a:t>)</a:t>
            </a:r>
            <a:endParaRPr lang="tr-TR" sz="4400" dirty="0">
              <a:solidFill>
                <a:srgbClr val="FF0000"/>
              </a:solidFill>
            </a:endParaRPr>
          </a:p>
        </p:txBody>
      </p:sp>
      <p:sp>
        <p:nvSpPr>
          <p:cNvPr id="3" name="İçerik Yer Tutucusu 2"/>
          <p:cNvSpPr>
            <a:spLocks noGrp="1"/>
          </p:cNvSpPr>
          <p:nvPr>
            <p:ph idx="1"/>
          </p:nvPr>
        </p:nvSpPr>
        <p:spPr>
          <a:xfrm>
            <a:off x="457200" y="1700808"/>
            <a:ext cx="8229600" cy="4968552"/>
          </a:xfrm>
        </p:spPr>
        <p:txBody>
          <a:bodyPr>
            <a:normAutofit lnSpcReduction="10000"/>
          </a:bodyPr>
          <a:lstStyle/>
          <a:p>
            <a:r>
              <a:rPr lang="tr-TR" sz="2800" b="1" dirty="0" smtClean="0">
                <a:latin typeface="+mj-lt"/>
              </a:rPr>
              <a:t>Asıl </a:t>
            </a:r>
            <a:r>
              <a:rPr lang="tr-TR" sz="2800" b="1" dirty="0">
                <a:latin typeface="+mj-lt"/>
              </a:rPr>
              <a:t>adı Mehmet’tir. Saray Bosna’da doğmuş, eğitimini tamamladıktan sonra İstanbul’a gelmiş, müderrislik yapmış, kadılık görevi sırasında 1635’te vefat etmiştir. 17 yüzyıl divan nesrinin en büyük ustasıdır. Söz güzelliğini sadelikte değil, aşırı sanatlı ifadede görmüş, ağır bir dille yazmıştır. Nesirlerinde, zamanına kadar kullanılmamış veya çok az kullanılmış, bilinmeyen, alışılmamış Arapça ve Farsça sözcükler kullanmıştır. Tanzimat dönemine kadar nesirleri erişilmez bir örnek olarak tanınmış ve asırlarca taklit edilmiştir. Şiirleri nesirlerine göre daha sadedir.</a:t>
            </a:r>
          </a:p>
          <a:p>
            <a:endParaRPr lang="tr-TR" dirty="0"/>
          </a:p>
        </p:txBody>
      </p:sp>
    </p:spTree>
    <p:extLst>
      <p:ext uri="{BB962C8B-B14F-4D97-AF65-F5344CB8AC3E}">
        <p14:creationId xmlns:p14="http://schemas.microsoft.com/office/powerpoint/2010/main" val="186394106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latin typeface="+mj-lt"/>
              </a:rPr>
              <a:t> </a:t>
            </a:r>
            <a:r>
              <a:rPr lang="tr-TR" b="1" dirty="0" smtClean="0">
                <a:latin typeface="+mj-lt"/>
              </a:rPr>
              <a:t>Düz </a:t>
            </a:r>
            <a:r>
              <a:rPr lang="tr-TR" b="1" dirty="0">
                <a:latin typeface="+mj-lt"/>
              </a:rPr>
              <a:t>yazılardan oluşan hamsesi vardır. Bu eser, Türk edebiyatının ilk ve tek örneğidir. Bu hamsesindeki eserlerde sanatçı, Osmanlı coğrafyasında geçen olayları işlerken dönemin sosyal yaşamını da başarılı bir şekilde yansıtır.</a:t>
            </a:r>
            <a:br>
              <a:rPr lang="tr-TR" b="1" dirty="0">
                <a:latin typeface="+mj-lt"/>
              </a:rPr>
            </a:br>
            <a:endParaRPr lang="tr-TR" b="1" dirty="0">
              <a:latin typeface="+mj-lt"/>
            </a:endParaRPr>
          </a:p>
          <a:p>
            <a:r>
              <a:rPr lang="tr-TR" b="1" dirty="0">
                <a:solidFill>
                  <a:srgbClr val="0000FF"/>
                </a:solidFill>
                <a:latin typeface="+mj-lt"/>
              </a:rPr>
              <a:t>Eserleri:</a:t>
            </a:r>
            <a:r>
              <a:rPr lang="tr-TR" b="1" dirty="0">
                <a:latin typeface="+mj-lt"/>
              </a:rPr>
              <a:t/>
            </a:r>
            <a:br>
              <a:rPr lang="tr-TR" b="1" dirty="0">
                <a:latin typeface="+mj-lt"/>
              </a:rPr>
            </a:br>
            <a:r>
              <a:rPr lang="tr-TR" b="1" dirty="0">
                <a:latin typeface="+mj-lt"/>
              </a:rPr>
              <a:t>1. Hamse (</a:t>
            </a:r>
            <a:r>
              <a:rPr lang="tr-TR" b="1" dirty="0" err="1">
                <a:latin typeface="+mj-lt"/>
              </a:rPr>
              <a:t>Meşakku’l</a:t>
            </a:r>
            <a:r>
              <a:rPr lang="tr-TR" b="1" dirty="0">
                <a:latin typeface="+mj-lt"/>
              </a:rPr>
              <a:t> Uşşak)	</a:t>
            </a:r>
            <a:endParaRPr lang="tr-TR" b="1" dirty="0" smtClean="0">
              <a:latin typeface="+mj-lt"/>
            </a:endParaRPr>
          </a:p>
          <a:p>
            <a:r>
              <a:rPr lang="tr-TR" b="1" dirty="0" smtClean="0">
                <a:latin typeface="+mj-lt"/>
              </a:rPr>
              <a:t>2</a:t>
            </a:r>
            <a:r>
              <a:rPr lang="tr-TR" b="1" dirty="0">
                <a:latin typeface="+mj-lt"/>
              </a:rPr>
              <a:t>. İksir-i Saadet, </a:t>
            </a:r>
            <a:r>
              <a:rPr lang="tr-TR" b="1" dirty="0" err="1">
                <a:latin typeface="+mj-lt"/>
              </a:rPr>
              <a:t>Nihalistan</a:t>
            </a:r>
            <a:r>
              <a:rPr lang="tr-TR" b="1" dirty="0">
                <a:latin typeface="+mj-lt"/>
              </a:rPr>
              <a:t>	</a:t>
            </a:r>
          </a:p>
          <a:p>
            <a:r>
              <a:rPr lang="tr-TR" b="1" dirty="0">
                <a:latin typeface="+mj-lt"/>
              </a:rPr>
              <a:t>3. </a:t>
            </a:r>
            <a:r>
              <a:rPr lang="tr-TR" b="1" dirty="0" err="1">
                <a:latin typeface="+mj-lt"/>
              </a:rPr>
              <a:t>Kanunu’r-Reşad</a:t>
            </a:r>
            <a:r>
              <a:rPr lang="tr-TR" b="1" dirty="0">
                <a:latin typeface="+mj-lt"/>
              </a:rPr>
              <a:t> 		4. Münşeat</a:t>
            </a:r>
          </a:p>
          <a:p>
            <a:endParaRPr lang="tr-TR" dirty="0"/>
          </a:p>
        </p:txBody>
      </p:sp>
    </p:spTree>
    <p:extLst>
      <p:ext uri="{BB962C8B-B14F-4D97-AF65-F5344CB8AC3E}">
        <p14:creationId xmlns:p14="http://schemas.microsoft.com/office/powerpoint/2010/main" val="326348654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92696"/>
            <a:ext cx="8229600" cy="866360"/>
          </a:xfrm>
        </p:spPr>
        <p:txBody>
          <a:bodyPr>
            <a:normAutofit/>
          </a:bodyPr>
          <a:lstStyle/>
          <a:p>
            <a:pPr algn="ctr"/>
            <a:r>
              <a:rPr lang="tr-TR" sz="4400" b="1" dirty="0">
                <a:solidFill>
                  <a:srgbClr val="FF0000"/>
                </a:solidFill>
              </a:rPr>
              <a:t>6) </a:t>
            </a:r>
            <a:r>
              <a:rPr lang="tr-TR" sz="4400" b="1" dirty="0" err="1">
                <a:solidFill>
                  <a:srgbClr val="FF0000"/>
                </a:solidFill>
              </a:rPr>
              <a:t>Veysî</a:t>
            </a:r>
            <a:r>
              <a:rPr lang="tr-TR" sz="4400" b="1" dirty="0">
                <a:solidFill>
                  <a:srgbClr val="FF0000"/>
                </a:solidFill>
              </a:rPr>
              <a:t> (1561-1627</a:t>
            </a:r>
            <a:r>
              <a:rPr lang="tr-TR" sz="4400" b="1" dirty="0" smtClean="0">
                <a:solidFill>
                  <a:srgbClr val="FF0000"/>
                </a:solidFill>
              </a:rPr>
              <a:t>)</a:t>
            </a:r>
            <a:endParaRPr lang="tr-TR" sz="4400" dirty="0">
              <a:solidFill>
                <a:srgbClr val="FF0000"/>
              </a:solidFill>
            </a:endParaRPr>
          </a:p>
        </p:txBody>
      </p:sp>
      <p:sp>
        <p:nvSpPr>
          <p:cNvPr id="3" name="İçerik Yer Tutucusu 2"/>
          <p:cNvSpPr>
            <a:spLocks noGrp="1"/>
          </p:cNvSpPr>
          <p:nvPr>
            <p:ph idx="1"/>
          </p:nvPr>
        </p:nvSpPr>
        <p:spPr>
          <a:xfrm>
            <a:off x="457200" y="1935480"/>
            <a:ext cx="8229600" cy="4661872"/>
          </a:xfrm>
        </p:spPr>
        <p:txBody>
          <a:bodyPr>
            <a:normAutofit fontScale="92500" lnSpcReduction="20000"/>
          </a:bodyPr>
          <a:lstStyle/>
          <a:p>
            <a:r>
              <a:rPr lang="tr-TR" sz="3000" b="1" dirty="0" smtClean="0">
                <a:latin typeface="+mj-lt"/>
              </a:rPr>
              <a:t>Manisa’ya </a:t>
            </a:r>
            <a:r>
              <a:rPr lang="tr-TR" sz="3000" b="1" dirty="0">
                <a:latin typeface="+mj-lt"/>
              </a:rPr>
              <a:t>bağlı Alaşehir’de 1561’de doğmuş, değişik yerlerde kadılık yapmış, 1627’de Üsküp’te vefat etmiştir. Sade bir dille şiirler de yazan sanatçı nesirleriyle tanınır. </a:t>
            </a:r>
            <a:r>
              <a:rPr lang="tr-TR" sz="3000" b="1" dirty="0" err="1">
                <a:latin typeface="+mj-lt"/>
              </a:rPr>
              <a:t>Nergisî</a:t>
            </a:r>
            <a:r>
              <a:rPr lang="tr-TR" sz="3000" b="1" dirty="0">
                <a:latin typeface="+mj-lt"/>
              </a:rPr>
              <a:t> ile birlikte süslü nesrin 17. yüzyıldaki en önemli temsilcilerindendir. Bu yüzyılda </a:t>
            </a:r>
            <a:r>
              <a:rPr lang="tr-TR" sz="3000" b="1" dirty="0" err="1">
                <a:latin typeface="+mj-lt"/>
              </a:rPr>
              <a:t>Veysî</a:t>
            </a:r>
            <a:r>
              <a:rPr lang="tr-TR" sz="3000" b="1" dirty="0">
                <a:latin typeface="+mj-lt"/>
              </a:rPr>
              <a:t>, </a:t>
            </a:r>
            <a:r>
              <a:rPr lang="tr-TR" sz="3000" b="1" dirty="0" err="1">
                <a:latin typeface="+mj-lt"/>
              </a:rPr>
              <a:t>Nergisî</a:t>
            </a:r>
            <a:r>
              <a:rPr lang="tr-TR" sz="3000" b="1" dirty="0">
                <a:latin typeface="+mj-lt"/>
              </a:rPr>
              <a:t> ile birlikte süslü nesrin en uç noktasına yer alan isimdir.</a:t>
            </a:r>
          </a:p>
          <a:p>
            <a:endParaRPr lang="tr-TR" sz="3000" b="1" dirty="0">
              <a:latin typeface="+mj-lt"/>
            </a:endParaRPr>
          </a:p>
          <a:p>
            <a:r>
              <a:rPr lang="tr-TR" sz="3000" b="1" dirty="0" smtClean="0">
                <a:latin typeface="+mj-lt"/>
              </a:rPr>
              <a:t>Eserleri:</a:t>
            </a:r>
          </a:p>
          <a:p>
            <a:pPr marL="0" indent="0">
              <a:buNone/>
            </a:pPr>
            <a:r>
              <a:rPr lang="tr-TR" sz="3000" b="1" dirty="0" smtClean="0">
                <a:latin typeface="+mj-lt"/>
              </a:rPr>
              <a:t>1</a:t>
            </a:r>
            <a:r>
              <a:rPr lang="tr-TR" sz="3000" b="1" dirty="0">
                <a:latin typeface="+mj-lt"/>
              </a:rPr>
              <a:t>. </a:t>
            </a:r>
            <a:r>
              <a:rPr lang="tr-TR" sz="3000" b="1" dirty="0" err="1">
                <a:latin typeface="+mj-lt"/>
              </a:rPr>
              <a:t>Dürretü’t</a:t>
            </a:r>
            <a:r>
              <a:rPr lang="tr-TR" sz="3000" b="1" dirty="0">
                <a:latin typeface="+mj-lt"/>
              </a:rPr>
              <a:t> Taç (Siyer-i Veysi)		</a:t>
            </a:r>
            <a:endParaRPr lang="tr-TR" sz="3000" b="1" dirty="0" smtClean="0">
              <a:latin typeface="+mj-lt"/>
            </a:endParaRPr>
          </a:p>
          <a:p>
            <a:pPr marL="0" indent="0">
              <a:buNone/>
            </a:pPr>
            <a:r>
              <a:rPr lang="tr-TR" sz="3000" b="1" dirty="0" smtClean="0">
                <a:latin typeface="+mj-lt"/>
              </a:rPr>
              <a:t>2</a:t>
            </a:r>
            <a:r>
              <a:rPr lang="tr-TR" sz="3000" b="1" dirty="0">
                <a:latin typeface="+mj-lt"/>
              </a:rPr>
              <a:t>. </a:t>
            </a:r>
            <a:r>
              <a:rPr lang="tr-TR" sz="3000" b="1" dirty="0" err="1">
                <a:latin typeface="+mj-lt"/>
              </a:rPr>
              <a:t>Habnâme</a:t>
            </a:r>
            <a:r>
              <a:rPr lang="tr-TR" sz="3000" b="1" dirty="0">
                <a:latin typeface="+mj-lt"/>
              </a:rPr>
              <a:t>		3. </a:t>
            </a:r>
            <a:r>
              <a:rPr lang="tr-TR" sz="3000" b="1" dirty="0" smtClean="0">
                <a:latin typeface="+mj-lt"/>
              </a:rPr>
              <a:t>Münşeat</a:t>
            </a:r>
            <a:r>
              <a:rPr lang="tr-TR" dirty="0"/>
              <a:t/>
            </a:r>
            <a:br>
              <a:rPr lang="tr-TR" dirty="0"/>
            </a:br>
            <a:endParaRPr lang="tr-TR" dirty="0"/>
          </a:p>
        </p:txBody>
      </p:sp>
    </p:spTree>
    <p:extLst>
      <p:ext uri="{BB962C8B-B14F-4D97-AF65-F5344CB8AC3E}">
        <p14:creationId xmlns:p14="http://schemas.microsoft.com/office/powerpoint/2010/main" val="168966133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4400" b="1" dirty="0">
                <a:solidFill>
                  <a:srgbClr val="FF0000"/>
                </a:solidFill>
              </a:rPr>
              <a:t>18. YÜZYIL</a:t>
            </a:r>
            <a:r>
              <a:rPr lang="tr-TR" dirty="0"/>
              <a:t>	</a:t>
            </a:r>
          </a:p>
        </p:txBody>
      </p:sp>
      <p:sp>
        <p:nvSpPr>
          <p:cNvPr id="3" name="İçerik Yer Tutucusu 2"/>
          <p:cNvSpPr>
            <a:spLocks noGrp="1"/>
          </p:cNvSpPr>
          <p:nvPr>
            <p:ph idx="1"/>
          </p:nvPr>
        </p:nvSpPr>
        <p:spPr/>
        <p:txBody>
          <a:bodyPr>
            <a:normAutofit lnSpcReduction="10000"/>
          </a:bodyPr>
          <a:lstStyle/>
          <a:p>
            <a:r>
              <a:rPr lang="tr-TR" sz="2800" b="1" dirty="0" smtClean="0">
                <a:latin typeface="+mj-lt"/>
              </a:rPr>
              <a:t>Şiir </a:t>
            </a:r>
            <a:r>
              <a:rPr lang="tr-TR" sz="2800" b="1" dirty="0">
                <a:latin typeface="+mj-lt"/>
              </a:rPr>
              <a:t>alanında olduğu gibi düz yazı alanında da verimli bir yüzyıldır. Bu dönemde biyografi, tarih ve özellikle sefaretname türünde önemli eserler verilmiştir. Önceki yüzyılın sanatlı söyleyişi yerini yalın bir söyleyişe bırakmaya başlamıştır. Tarih türünde Naima, sefaretname türünde </a:t>
            </a:r>
            <a:r>
              <a:rPr lang="tr-TR" sz="2800" b="1" dirty="0" err="1">
                <a:latin typeface="+mj-lt"/>
              </a:rPr>
              <a:t>Yirmisekiz</a:t>
            </a:r>
            <a:r>
              <a:rPr lang="tr-TR" sz="2800" b="1" dirty="0">
                <a:latin typeface="+mj-lt"/>
              </a:rPr>
              <a:t> Mehmet Çelebi, dinî ve tasavvufi ilimlerin yanında tıp, astronomi ve matematik gibi ilimlerde söz sahibi olan İbrahim Hakkı bu devrin önemli isimleridir.</a:t>
            </a:r>
          </a:p>
          <a:p>
            <a:pPr marL="0" indent="0">
              <a:buNone/>
            </a:pPr>
            <a:r>
              <a:rPr lang="tr-TR" b="1" dirty="0"/>
              <a:t> </a:t>
            </a:r>
            <a:endParaRPr lang="tr-TR" dirty="0"/>
          </a:p>
          <a:p>
            <a:endParaRPr lang="tr-TR" dirty="0"/>
          </a:p>
        </p:txBody>
      </p:sp>
    </p:spTree>
    <p:extLst>
      <p:ext uri="{BB962C8B-B14F-4D97-AF65-F5344CB8AC3E}">
        <p14:creationId xmlns:p14="http://schemas.microsoft.com/office/powerpoint/2010/main" val="418888690"/>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836712"/>
            <a:ext cx="8229600" cy="794352"/>
          </a:xfrm>
        </p:spPr>
        <p:txBody>
          <a:bodyPr>
            <a:noAutofit/>
          </a:bodyPr>
          <a:lstStyle/>
          <a:p>
            <a:r>
              <a:rPr lang="tr-TR" sz="4000" b="1" dirty="0">
                <a:solidFill>
                  <a:srgbClr val="FF0000"/>
                </a:solidFill>
              </a:rPr>
              <a:t>1) </a:t>
            </a:r>
            <a:r>
              <a:rPr lang="tr-TR" sz="4000" b="1" dirty="0" err="1">
                <a:solidFill>
                  <a:srgbClr val="FF0000"/>
                </a:solidFill>
              </a:rPr>
              <a:t>Yirmisekiz</a:t>
            </a:r>
            <a:r>
              <a:rPr lang="tr-TR" sz="4000" b="1" dirty="0">
                <a:solidFill>
                  <a:srgbClr val="FF0000"/>
                </a:solidFill>
              </a:rPr>
              <a:t> Mehmet Çelebi (ö. 1732</a:t>
            </a:r>
            <a:r>
              <a:rPr lang="tr-TR" sz="4000" b="1" dirty="0" smtClean="0">
                <a:solidFill>
                  <a:srgbClr val="FF0000"/>
                </a:solidFill>
              </a:rPr>
              <a:t>)</a:t>
            </a:r>
            <a:endParaRPr lang="tr-TR" sz="4000" dirty="0">
              <a:solidFill>
                <a:srgbClr val="FF0000"/>
              </a:solidFill>
            </a:endParaRPr>
          </a:p>
        </p:txBody>
      </p:sp>
      <p:sp>
        <p:nvSpPr>
          <p:cNvPr id="3" name="İçerik Yer Tutucusu 2"/>
          <p:cNvSpPr>
            <a:spLocks noGrp="1"/>
          </p:cNvSpPr>
          <p:nvPr>
            <p:ph idx="1"/>
          </p:nvPr>
        </p:nvSpPr>
        <p:spPr/>
        <p:txBody>
          <a:bodyPr/>
          <a:lstStyle/>
          <a:p>
            <a:r>
              <a:rPr lang="tr-TR" sz="2800" b="1" dirty="0" smtClean="0">
                <a:latin typeface="+mj-lt"/>
              </a:rPr>
              <a:t>Edirne’de </a:t>
            </a:r>
            <a:r>
              <a:rPr lang="tr-TR" sz="2800" b="1" dirty="0">
                <a:latin typeface="+mj-lt"/>
              </a:rPr>
              <a:t>doğan sanatçının doğum tarihi belli değildir. 1732’de Lefkoşe’de sürgündeyken öldü. Babası gibi yeniçeri ocağında yetişmiştir. </a:t>
            </a:r>
            <a:r>
              <a:rPr lang="tr-TR" sz="2800" b="1" dirty="0" err="1">
                <a:latin typeface="+mj-lt"/>
              </a:rPr>
              <a:t>Yirmisekiz</a:t>
            </a:r>
            <a:r>
              <a:rPr lang="tr-TR" sz="2800" b="1" dirty="0">
                <a:latin typeface="+mj-lt"/>
              </a:rPr>
              <a:t> Çelebi olarak anılmasının nedeni de yeniçeri ocağında </a:t>
            </a:r>
            <a:r>
              <a:rPr lang="tr-TR" sz="2800" b="1" dirty="0" err="1">
                <a:latin typeface="+mj-lt"/>
              </a:rPr>
              <a:t>yirmisekizinci</a:t>
            </a:r>
            <a:r>
              <a:rPr lang="tr-TR" sz="2800" b="1" dirty="0">
                <a:latin typeface="+mj-lt"/>
              </a:rPr>
              <a:t> ortaya mensup olmasıdır. İlk Türk diplomatıdır. </a:t>
            </a:r>
            <a:r>
              <a:rPr lang="tr-TR" sz="2800" b="1" dirty="0" err="1">
                <a:latin typeface="+mj-lt"/>
              </a:rPr>
              <a:t>Yirmisekiz</a:t>
            </a:r>
            <a:r>
              <a:rPr lang="tr-TR" sz="2800" b="1" dirty="0">
                <a:latin typeface="+mj-lt"/>
              </a:rPr>
              <a:t> Çelebi, Sait Mehmet’in babasıdır. Sait Mehmet, İbrahim Müteferrika ile matbaayı getiren kişidir.</a:t>
            </a:r>
          </a:p>
          <a:p>
            <a:endParaRPr lang="tr-TR" dirty="0"/>
          </a:p>
        </p:txBody>
      </p:sp>
    </p:spTree>
    <p:extLst>
      <p:ext uri="{BB962C8B-B14F-4D97-AF65-F5344CB8AC3E}">
        <p14:creationId xmlns:p14="http://schemas.microsoft.com/office/powerpoint/2010/main" val="405171147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980728"/>
            <a:ext cx="8229600" cy="5472608"/>
          </a:xfrm>
        </p:spPr>
        <p:txBody>
          <a:bodyPr/>
          <a:lstStyle/>
          <a:p>
            <a:r>
              <a:rPr lang="tr-TR" b="1" dirty="0">
                <a:latin typeface="+mj-lt"/>
              </a:rPr>
              <a:t>1720’de Fransa elçisi olarak Paris’e gitmiş, 1721 Temmuzuna kadar orada kalmıştır. Fransa dönüşünde oradaki anı ve izlenimlerini “Sefaretname” adlı eseriyle kitaplaştırmıştır. Eser, o günkü Osmanlı’nın Avrupa ve Avrupalıya bakışını göstermesi açısından da önemlidir.</a:t>
            </a:r>
          </a:p>
          <a:p>
            <a:endParaRPr lang="tr-TR" b="1" dirty="0">
              <a:latin typeface="+mj-lt"/>
            </a:endParaRPr>
          </a:p>
          <a:p>
            <a:r>
              <a:rPr lang="tr-TR" b="1" dirty="0">
                <a:solidFill>
                  <a:srgbClr val="0000FF"/>
                </a:solidFill>
                <a:latin typeface="+mj-lt"/>
              </a:rPr>
              <a:t>Eseri:</a:t>
            </a:r>
            <a:r>
              <a:rPr lang="tr-TR" b="1" dirty="0">
                <a:latin typeface="+mj-lt"/>
              </a:rPr>
              <a:t/>
            </a:r>
            <a:br>
              <a:rPr lang="tr-TR" b="1" dirty="0">
                <a:latin typeface="+mj-lt"/>
              </a:rPr>
            </a:br>
            <a:r>
              <a:rPr lang="tr-TR" b="1" dirty="0" err="1">
                <a:solidFill>
                  <a:srgbClr val="FF0000"/>
                </a:solidFill>
                <a:latin typeface="+mj-lt"/>
              </a:rPr>
              <a:t>Seferatname</a:t>
            </a:r>
            <a:r>
              <a:rPr lang="tr-TR" b="1" dirty="0">
                <a:solidFill>
                  <a:srgbClr val="FF0000"/>
                </a:solidFill>
                <a:latin typeface="+mj-lt"/>
              </a:rPr>
              <a:t>:</a:t>
            </a:r>
            <a:r>
              <a:rPr lang="tr-TR" b="1" dirty="0">
                <a:latin typeface="+mj-lt"/>
              </a:rPr>
              <a:t> Paris ile ilgili gözlemlerini, incelemelerini yazdığı ve padişaha sunduğu eseridir. Eser hatıra ve rapor özelliğini taşır</a:t>
            </a:r>
          </a:p>
          <a:p>
            <a:endParaRPr lang="tr-TR" dirty="0"/>
          </a:p>
        </p:txBody>
      </p:sp>
    </p:spTree>
    <p:extLst>
      <p:ext uri="{BB962C8B-B14F-4D97-AF65-F5344CB8AC3E}">
        <p14:creationId xmlns:p14="http://schemas.microsoft.com/office/powerpoint/2010/main" val="13238317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836712"/>
            <a:ext cx="8229600" cy="780696"/>
          </a:xfrm>
        </p:spPr>
        <p:txBody>
          <a:bodyPr>
            <a:normAutofit/>
          </a:bodyPr>
          <a:lstStyle/>
          <a:p>
            <a:pPr algn="ctr"/>
            <a:r>
              <a:rPr lang="tr-TR" sz="4800" b="1" dirty="0" smtClean="0">
                <a:solidFill>
                  <a:srgbClr val="FF0000"/>
                </a:solidFill>
                <a:cs typeface="Times New Roman" pitchFamily="18" charset="0"/>
              </a:rPr>
              <a:t>NESİR </a:t>
            </a:r>
            <a:r>
              <a:rPr lang="tr-TR" sz="4800" b="1" dirty="0">
                <a:solidFill>
                  <a:srgbClr val="FF0000"/>
                </a:solidFill>
                <a:cs typeface="Times New Roman" pitchFamily="18" charset="0"/>
              </a:rPr>
              <a:t>(DÜZYAZI</a:t>
            </a:r>
            <a:r>
              <a:rPr lang="tr-TR" sz="4800" b="1" dirty="0" smtClean="0">
                <a:solidFill>
                  <a:srgbClr val="FF0000"/>
                </a:solidFill>
                <a:cs typeface="Times New Roman" pitchFamily="18" charset="0"/>
              </a:rPr>
              <a:t>)</a:t>
            </a:r>
            <a:endParaRPr lang="tr-TR" sz="6600" dirty="0">
              <a:solidFill>
                <a:srgbClr val="FF0000"/>
              </a:solidFill>
              <a:cs typeface="Times New Roman" pitchFamily="18" charset="0"/>
            </a:endParaRPr>
          </a:p>
        </p:txBody>
      </p:sp>
      <p:sp>
        <p:nvSpPr>
          <p:cNvPr id="3" name="İçerik Yer Tutucusu 2"/>
          <p:cNvSpPr>
            <a:spLocks noGrp="1"/>
          </p:cNvSpPr>
          <p:nvPr>
            <p:ph idx="1"/>
          </p:nvPr>
        </p:nvSpPr>
        <p:spPr>
          <a:xfrm>
            <a:off x="467544" y="2204864"/>
            <a:ext cx="8229600" cy="4389120"/>
          </a:xfrm>
        </p:spPr>
        <p:txBody>
          <a:bodyPr>
            <a:normAutofit/>
          </a:bodyPr>
          <a:lstStyle/>
          <a:p>
            <a:pPr>
              <a:buClr>
                <a:schemeClr val="tx1"/>
              </a:buClr>
              <a:buFont typeface="Wingdings 2" pitchFamily="18" charset="2"/>
              <a:buChar char=""/>
            </a:pPr>
            <a:r>
              <a:rPr lang="tr-TR" sz="2800" b="1" dirty="0" smtClean="0">
                <a:solidFill>
                  <a:srgbClr val="0000FF"/>
                </a:solidFill>
                <a:latin typeface="+mj-lt"/>
                <a:cs typeface="Times New Roman" pitchFamily="18" charset="0"/>
              </a:rPr>
              <a:t> </a:t>
            </a:r>
            <a:r>
              <a:rPr lang="tr-TR" sz="2800" b="1" dirty="0" smtClean="0">
                <a:latin typeface="+mj-lt"/>
                <a:cs typeface="Times New Roman" pitchFamily="18" charset="0"/>
              </a:rPr>
              <a:t>Arapça </a:t>
            </a:r>
            <a:r>
              <a:rPr lang="tr-TR" sz="2800" b="1" dirty="0">
                <a:latin typeface="+mj-lt"/>
                <a:cs typeface="Times New Roman" pitchFamily="18" charset="0"/>
              </a:rPr>
              <a:t>bir kelime olan nesir, </a:t>
            </a:r>
            <a:r>
              <a:rPr lang="ar-SA" sz="2800" b="1" dirty="0">
                <a:latin typeface="+mj-lt"/>
                <a:cs typeface="Times New Roman" pitchFamily="18" charset="0"/>
              </a:rPr>
              <a:t>ر ث ن</a:t>
            </a:r>
            <a:r>
              <a:rPr lang="tr-TR" sz="2800" b="1" dirty="0">
                <a:latin typeface="+mj-lt"/>
                <a:cs typeface="Times New Roman" pitchFamily="18" charset="0"/>
              </a:rPr>
              <a:t> kökünden türemiş olup ‘‘yaymak, saçmak, dağıtmak’’ anlamlarına gelir. Aslı ‘‘ </a:t>
            </a:r>
            <a:r>
              <a:rPr lang="tr-TR" sz="2800" b="1" dirty="0" err="1">
                <a:latin typeface="+mj-lt"/>
                <a:cs typeface="Times New Roman" pitchFamily="18" charset="0"/>
              </a:rPr>
              <a:t>fa’l</a:t>
            </a:r>
            <a:r>
              <a:rPr lang="tr-TR" sz="2800" b="1" dirty="0">
                <a:latin typeface="+mj-lt"/>
                <a:cs typeface="Times New Roman" pitchFamily="18" charset="0"/>
              </a:rPr>
              <a:t> ’’ babında nesir (</a:t>
            </a:r>
            <a:r>
              <a:rPr lang="ar-SA" sz="2800" b="1" dirty="0">
                <a:latin typeface="+mj-lt"/>
                <a:cs typeface="Times New Roman" pitchFamily="18" charset="0"/>
              </a:rPr>
              <a:t>نثر</a:t>
            </a:r>
            <a:r>
              <a:rPr lang="tr-TR" sz="2800" b="1" dirty="0">
                <a:latin typeface="+mj-lt"/>
                <a:cs typeface="Times New Roman" pitchFamily="18" charset="0"/>
              </a:rPr>
              <a:t>). Türkçe söyleyişte yalın halde kullanırken nesir şeklinde okuyup yazdığımız kelime edebiyatta ‘‘manzum olmayan söz’’ anlamını kazanmıştır. Nesir, günümüz Türkçesinde ‘‘düzyazı’’ olarak karşılanmaktadır.</a:t>
            </a:r>
          </a:p>
          <a:p>
            <a:pPr marL="0" indent="0">
              <a:buNone/>
            </a:pPr>
            <a:endParaRPr lang="tr-TR" sz="3200" b="1" dirty="0">
              <a:solidFill>
                <a:srgbClr val="0000FF"/>
              </a:solidFill>
            </a:endParaRPr>
          </a:p>
        </p:txBody>
      </p:sp>
    </p:spTree>
    <p:extLst>
      <p:ext uri="{BB962C8B-B14F-4D97-AF65-F5344CB8AC3E}">
        <p14:creationId xmlns:p14="http://schemas.microsoft.com/office/powerpoint/2010/main" val="350319797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836712"/>
            <a:ext cx="8229600" cy="722344"/>
          </a:xfrm>
        </p:spPr>
        <p:txBody>
          <a:bodyPr>
            <a:normAutofit/>
          </a:bodyPr>
          <a:lstStyle/>
          <a:p>
            <a:pPr algn="ctr"/>
            <a:r>
              <a:rPr lang="tr-TR" sz="4000" b="1" dirty="0">
                <a:solidFill>
                  <a:srgbClr val="FF0000"/>
                </a:solidFill>
              </a:rPr>
              <a:t>2) İbrahim Müteferrika (1647-1745</a:t>
            </a:r>
            <a:r>
              <a:rPr lang="tr-TR" sz="4000" b="1" dirty="0" smtClean="0">
                <a:solidFill>
                  <a:srgbClr val="FF0000"/>
                </a:solidFill>
              </a:rPr>
              <a:t>)</a:t>
            </a:r>
            <a:endParaRPr lang="tr-TR" sz="4000" dirty="0">
              <a:solidFill>
                <a:srgbClr val="FF0000"/>
              </a:solidFill>
            </a:endParaRPr>
          </a:p>
        </p:txBody>
      </p:sp>
      <p:sp>
        <p:nvSpPr>
          <p:cNvPr id="3" name="İçerik Yer Tutucusu 2"/>
          <p:cNvSpPr>
            <a:spLocks noGrp="1"/>
          </p:cNvSpPr>
          <p:nvPr>
            <p:ph idx="1"/>
          </p:nvPr>
        </p:nvSpPr>
        <p:spPr/>
        <p:txBody>
          <a:bodyPr>
            <a:normAutofit lnSpcReduction="10000"/>
          </a:bodyPr>
          <a:lstStyle/>
          <a:p>
            <a:r>
              <a:rPr lang="tr-TR" b="1" dirty="0" smtClean="0">
                <a:latin typeface="+mj-lt"/>
              </a:rPr>
              <a:t>Aslen </a:t>
            </a:r>
            <a:r>
              <a:rPr lang="tr-TR" b="1" dirty="0">
                <a:latin typeface="+mj-lt"/>
              </a:rPr>
              <a:t>Macar’dır. 1647’de Macaristan’da doğmuş, II. Viyana Kuşatmasından sonraki savaşlarda Osmanlılara esir düşmüş, İstanbul’a geldikten sonra da Müslüman olmuştur. 1745’te İstanbul’da vefat etmiştir. Vezirlerin emirlerini ilgili yerlere duyurma görevinde bulunduğu için kendisine “müteferrika” lakabı takılmıştır. Onu ünlü yapan esas yönü 1719-1720 yılları arasında Osmanlıda Müslümanlar adına ilk matbaayı kurmasıdır. Bu matbaada ilk olarak Arapça-Türkçe bir sözlük olan “</a:t>
            </a:r>
            <a:r>
              <a:rPr lang="tr-TR" b="1" dirty="0" err="1">
                <a:latin typeface="+mj-lt"/>
              </a:rPr>
              <a:t>Vankulu</a:t>
            </a:r>
            <a:r>
              <a:rPr lang="tr-TR" b="1" dirty="0">
                <a:latin typeface="+mj-lt"/>
              </a:rPr>
              <a:t> Lügati” adlı eseri basmıştır. Bunun yanında tarih ve coğrafya alanlarında eserler de bu matbaada basılmıştır.</a:t>
            </a:r>
          </a:p>
          <a:p>
            <a:endParaRPr lang="tr-TR" dirty="0"/>
          </a:p>
        </p:txBody>
      </p:sp>
    </p:spTree>
    <p:extLst>
      <p:ext uri="{BB962C8B-B14F-4D97-AF65-F5344CB8AC3E}">
        <p14:creationId xmlns:p14="http://schemas.microsoft.com/office/powerpoint/2010/main" val="4009902066"/>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836712"/>
            <a:ext cx="8229600" cy="5616624"/>
          </a:xfrm>
        </p:spPr>
        <p:txBody>
          <a:bodyPr>
            <a:normAutofit lnSpcReduction="10000"/>
          </a:bodyPr>
          <a:lstStyle/>
          <a:p>
            <a:r>
              <a:rPr lang="tr-TR" sz="2800" b="1" dirty="0" smtClean="0">
                <a:latin typeface="+mj-lt"/>
              </a:rPr>
              <a:t>Eserleri:</a:t>
            </a:r>
          </a:p>
          <a:p>
            <a:pPr marL="0" indent="0">
              <a:buNone/>
            </a:pPr>
            <a:r>
              <a:rPr lang="tr-TR" sz="2800" b="1" dirty="0" smtClean="0">
                <a:latin typeface="+mj-lt"/>
              </a:rPr>
              <a:t>Risale-i </a:t>
            </a:r>
            <a:r>
              <a:rPr lang="tr-TR" sz="2800" b="1" dirty="0" err="1">
                <a:latin typeface="+mj-lt"/>
              </a:rPr>
              <a:t>İslâmiyye</a:t>
            </a:r>
            <a:r>
              <a:rPr lang="tr-TR" sz="2800" b="1" dirty="0">
                <a:latin typeface="+mj-lt"/>
              </a:rPr>
              <a:t>		</a:t>
            </a:r>
            <a:endParaRPr lang="tr-TR" sz="2800" b="1" dirty="0" smtClean="0">
              <a:latin typeface="+mj-lt"/>
            </a:endParaRPr>
          </a:p>
          <a:p>
            <a:pPr marL="0" indent="0">
              <a:buNone/>
            </a:pPr>
            <a:r>
              <a:rPr lang="tr-TR" sz="2800" b="1" dirty="0" smtClean="0">
                <a:latin typeface="+mj-lt"/>
              </a:rPr>
              <a:t>2</a:t>
            </a:r>
            <a:r>
              <a:rPr lang="tr-TR" sz="2800" b="1" dirty="0">
                <a:latin typeface="+mj-lt"/>
              </a:rPr>
              <a:t>. </a:t>
            </a:r>
            <a:r>
              <a:rPr lang="tr-TR" sz="2800" b="1" dirty="0" err="1">
                <a:latin typeface="+mj-lt"/>
              </a:rPr>
              <a:t>Usûlü’l</a:t>
            </a:r>
            <a:r>
              <a:rPr lang="tr-TR" sz="2800" b="1" dirty="0">
                <a:latin typeface="+mj-lt"/>
              </a:rPr>
              <a:t>-Hikem fî </a:t>
            </a:r>
            <a:r>
              <a:rPr lang="tr-TR" sz="2800" b="1" dirty="0" err="1">
                <a:latin typeface="+mj-lt"/>
              </a:rPr>
              <a:t>Nizâmi’l-Ümem</a:t>
            </a:r>
            <a:r>
              <a:rPr lang="tr-TR" sz="2800" b="1" dirty="0">
                <a:latin typeface="+mj-lt"/>
              </a:rPr>
              <a:t> </a:t>
            </a:r>
          </a:p>
          <a:p>
            <a:pPr marL="0" indent="0">
              <a:buNone/>
            </a:pPr>
            <a:r>
              <a:rPr lang="tr-TR" sz="2800" b="1" dirty="0">
                <a:latin typeface="+mj-lt"/>
              </a:rPr>
              <a:t>3. </a:t>
            </a:r>
            <a:r>
              <a:rPr lang="tr-TR" sz="2800" b="1" dirty="0" err="1">
                <a:latin typeface="+mj-lt"/>
              </a:rPr>
              <a:t>Füyuzat</a:t>
            </a:r>
            <a:r>
              <a:rPr lang="tr-TR" sz="2800" b="1" dirty="0">
                <a:latin typeface="+mj-lt"/>
              </a:rPr>
              <a:t>-ı </a:t>
            </a:r>
            <a:r>
              <a:rPr lang="tr-TR" sz="2800" b="1" dirty="0" err="1">
                <a:latin typeface="+mj-lt"/>
              </a:rPr>
              <a:t>Miknatisiye</a:t>
            </a:r>
            <a:endParaRPr lang="tr-TR" sz="2800" b="1" dirty="0">
              <a:latin typeface="+mj-lt"/>
            </a:endParaRPr>
          </a:p>
          <a:p>
            <a:endParaRPr lang="tr-TR" sz="2800" b="1" dirty="0">
              <a:latin typeface="+mj-lt"/>
            </a:endParaRPr>
          </a:p>
          <a:p>
            <a:r>
              <a:rPr lang="tr-TR" sz="2800" b="1" dirty="0" err="1">
                <a:solidFill>
                  <a:srgbClr val="FF0000"/>
                </a:solidFill>
                <a:latin typeface="+mj-lt"/>
              </a:rPr>
              <a:t>Usûlü’l</a:t>
            </a:r>
            <a:r>
              <a:rPr lang="tr-TR" sz="2800" b="1" dirty="0">
                <a:solidFill>
                  <a:srgbClr val="FF0000"/>
                </a:solidFill>
                <a:latin typeface="+mj-lt"/>
              </a:rPr>
              <a:t>-Hikem fî </a:t>
            </a:r>
            <a:r>
              <a:rPr lang="tr-TR" sz="2800" b="1" dirty="0" err="1">
                <a:solidFill>
                  <a:srgbClr val="FF0000"/>
                </a:solidFill>
                <a:latin typeface="+mj-lt"/>
              </a:rPr>
              <a:t>Nizâmi’l-Ümem</a:t>
            </a:r>
            <a:r>
              <a:rPr lang="tr-TR" sz="2800" b="1" dirty="0">
                <a:solidFill>
                  <a:srgbClr val="FF0000"/>
                </a:solidFill>
                <a:latin typeface="+mj-lt"/>
              </a:rPr>
              <a:t>:</a:t>
            </a:r>
            <a:r>
              <a:rPr lang="tr-TR" sz="2800" b="1" dirty="0">
                <a:latin typeface="+mj-lt"/>
              </a:rPr>
              <a:t> Osmanlının Batı karşısında gerilemesinin nedenleri üzerinde durulur. Batılı ulusların tarihleri, askerî teşkilatlan, savaş usulleri incelenir. Bunun yanında Osmanlı Devleti’nin yapısında meydana gelen çarpıklıklar, sakatlıklar ve bunların nedenleri ve düzelme yolları üzerinde durulur.</a:t>
            </a:r>
          </a:p>
          <a:p>
            <a:endParaRPr lang="tr-TR" dirty="0"/>
          </a:p>
        </p:txBody>
      </p:sp>
    </p:spTree>
    <p:extLst>
      <p:ext uri="{BB962C8B-B14F-4D97-AF65-F5344CB8AC3E}">
        <p14:creationId xmlns:p14="http://schemas.microsoft.com/office/powerpoint/2010/main" val="56762344"/>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92696"/>
            <a:ext cx="8229600" cy="866360"/>
          </a:xfrm>
        </p:spPr>
        <p:txBody>
          <a:bodyPr>
            <a:normAutofit/>
          </a:bodyPr>
          <a:lstStyle/>
          <a:p>
            <a:pPr algn="ctr"/>
            <a:r>
              <a:rPr lang="tr-TR" sz="4400" b="1" dirty="0">
                <a:solidFill>
                  <a:srgbClr val="FF0000"/>
                </a:solidFill>
              </a:rPr>
              <a:t>3) Mütercim Asım (1755-1819</a:t>
            </a:r>
            <a:r>
              <a:rPr lang="tr-TR" sz="4400" b="1" dirty="0" smtClean="0">
                <a:solidFill>
                  <a:srgbClr val="FF0000"/>
                </a:solidFill>
              </a:rPr>
              <a:t>)</a:t>
            </a:r>
            <a:endParaRPr lang="tr-TR" sz="4400" dirty="0">
              <a:solidFill>
                <a:srgbClr val="FF0000"/>
              </a:solidFill>
            </a:endParaRPr>
          </a:p>
        </p:txBody>
      </p:sp>
      <p:sp>
        <p:nvSpPr>
          <p:cNvPr id="3" name="İçerik Yer Tutucusu 2"/>
          <p:cNvSpPr>
            <a:spLocks noGrp="1"/>
          </p:cNvSpPr>
          <p:nvPr>
            <p:ph idx="1"/>
          </p:nvPr>
        </p:nvSpPr>
        <p:spPr/>
        <p:txBody>
          <a:bodyPr/>
          <a:lstStyle/>
          <a:p>
            <a:r>
              <a:rPr lang="tr-TR" sz="2800" b="1" dirty="0" smtClean="0">
                <a:latin typeface="+mj-lt"/>
              </a:rPr>
              <a:t>Gaziantep’te doğmuş, öğrenimini burada tamamlamıştır. 1789’da İstanbul’a gelmiş, burada padişah III. Selim’in dikkatini çekmiştir. Padişah tarafından kendisine medresede hocalık görevi verilmiştir. II. Mahmut döneminde Selanik kadılığı görevinde bulunmuştur. Devletin resmi tarihçiliğini (</a:t>
            </a:r>
            <a:r>
              <a:rPr lang="tr-TR" sz="2800" b="1" dirty="0" err="1" smtClean="0">
                <a:latin typeface="+mj-lt"/>
              </a:rPr>
              <a:t>vak’anüvistlik</a:t>
            </a:r>
            <a:r>
              <a:rPr lang="tr-TR" sz="2800" b="1" dirty="0" smtClean="0">
                <a:latin typeface="+mj-lt"/>
              </a:rPr>
              <a:t>) yapan Mütercim Âsim, doğduğu şehir olan Gaziantep’te bilim adamı ve şair olarak tanınmıştır. </a:t>
            </a:r>
          </a:p>
          <a:p>
            <a:endParaRPr lang="tr-TR" dirty="0"/>
          </a:p>
        </p:txBody>
      </p:sp>
    </p:spTree>
    <p:extLst>
      <p:ext uri="{BB962C8B-B14F-4D97-AF65-F5344CB8AC3E}">
        <p14:creationId xmlns:p14="http://schemas.microsoft.com/office/powerpoint/2010/main" val="47762042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z="2800" b="1" dirty="0">
                <a:latin typeface="+mj-lt"/>
              </a:rPr>
              <a:t> </a:t>
            </a:r>
            <a:r>
              <a:rPr lang="tr-TR" sz="2800" b="1" dirty="0" smtClean="0">
                <a:latin typeface="+mj-lt"/>
              </a:rPr>
              <a:t>İstanbul’a </a:t>
            </a:r>
            <a:r>
              <a:rPr lang="tr-TR" sz="2800" b="1" dirty="0">
                <a:latin typeface="+mj-lt"/>
              </a:rPr>
              <a:t>geldikten sonra Tebrizli Hüseyin bin Halefin “</a:t>
            </a:r>
            <a:r>
              <a:rPr lang="tr-TR" sz="2800" b="1" dirty="0" err="1">
                <a:latin typeface="+mj-lt"/>
              </a:rPr>
              <a:t>Burhân</a:t>
            </a:r>
            <a:r>
              <a:rPr lang="tr-TR" sz="2800" b="1" dirty="0">
                <a:latin typeface="+mj-lt"/>
              </a:rPr>
              <a:t>-ı Katı’” adlı Farsça-Türkçe sözlüğünü Türkçeye çevirdikten sonra padişahın dikkatini çekmiş, Arapça ve Farsçadan yaptığı tercüme eserler kaleme almış, bu nedenle Mütercim Asım lakabıyla anılmıştır. Mütercim </a:t>
            </a:r>
            <a:r>
              <a:rPr lang="tr-TR" sz="2800" b="1" dirty="0" err="1">
                <a:latin typeface="+mj-lt"/>
              </a:rPr>
              <a:t>Âsım’ın</a:t>
            </a:r>
            <a:r>
              <a:rPr lang="tr-TR" sz="2800" b="1" dirty="0">
                <a:latin typeface="+mj-lt"/>
              </a:rPr>
              <a:t> en önemli yönü yaptığı sözlük çalışmalarıdır. Bu çalışmalarıyla Türk sözlükçülüğünün babası olarak anılır.</a:t>
            </a:r>
            <a:br>
              <a:rPr lang="tr-TR" sz="2800" b="1" dirty="0">
                <a:latin typeface="+mj-lt"/>
              </a:rPr>
            </a:br>
            <a:endParaRPr lang="tr-TR" sz="2800" b="1" dirty="0">
              <a:latin typeface="+mj-lt"/>
            </a:endParaRPr>
          </a:p>
          <a:p>
            <a:endParaRPr lang="tr-TR" dirty="0"/>
          </a:p>
        </p:txBody>
      </p:sp>
    </p:spTree>
    <p:extLst>
      <p:ext uri="{BB962C8B-B14F-4D97-AF65-F5344CB8AC3E}">
        <p14:creationId xmlns:p14="http://schemas.microsoft.com/office/powerpoint/2010/main" val="143101083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z="2800" b="1" dirty="0" smtClean="0">
                <a:solidFill>
                  <a:srgbClr val="FF0000"/>
                </a:solidFill>
                <a:latin typeface="+mj-lt"/>
              </a:rPr>
              <a:t>Eserleri:</a:t>
            </a:r>
            <a:endParaRPr lang="tr-TR" sz="2800" b="1" dirty="0">
              <a:latin typeface="+mj-lt"/>
            </a:endParaRPr>
          </a:p>
          <a:p>
            <a:pPr marL="0" indent="0">
              <a:buNone/>
            </a:pPr>
            <a:r>
              <a:rPr lang="tr-TR" sz="2800" b="1" dirty="0" smtClean="0">
                <a:latin typeface="+mj-lt"/>
              </a:rPr>
              <a:t>1</a:t>
            </a:r>
            <a:r>
              <a:rPr lang="tr-TR" sz="2800" b="1" dirty="0">
                <a:latin typeface="+mj-lt"/>
              </a:rPr>
              <a:t>. Kamus (Arapçadan Arapçaya sözlük)		</a:t>
            </a:r>
            <a:endParaRPr lang="tr-TR" sz="2800" b="1" dirty="0" smtClean="0">
              <a:latin typeface="+mj-lt"/>
            </a:endParaRPr>
          </a:p>
          <a:p>
            <a:pPr marL="0" indent="0">
              <a:buNone/>
            </a:pPr>
            <a:r>
              <a:rPr lang="tr-TR" sz="2800" b="1" dirty="0" smtClean="0">
                <a:latin typeface="+mj-lt"/>
              </a:rPr>
              <a:t>2</a:t>
            </a:r>
            <a:r>
              <a:rPr lang="tr-TR" sz="2800" b="1" dirty="0">
                <a:latin typeface="+mj-lt"/>
              </a:rPr>
              <a:t>. </a:t>
            </a:r>
            <a:r>
              <a:rPr lang="tr-TR" sz="2800" b="1" dirty="0" err="1">
                <a:latin typeface="+mj-lt"/>
              </a:rPr>
              <a:t>Burhân</a:t>
            </a:r>
            <a:r>
              <a:rPr lang="tr-TR" sz="2800" b="1" dirty="0">
                <a:latin typeface="+mj-lt"/>
              </a:rPr>
              <a:t>-ı Katı’ </a:t>
            </a:r>
          </a:p>
          <a:p>
            <a:pPr marL="0" indent="0">
              <a:buNone/>
            </a:pPr>
            <a:r>
              <a:rPr lang="tr-TR" sz="2800" b="1" dirty="0">
                <a:latin typeface="+mj-lt"/>
              </a:rPr>
              <a:t>3. </a:t>
            </a:r>
            <a:r>
              <a:rPr lang="tr-TR" sz="2800" b="1" dirty="0" err="1">
                <a:latin typeface="+mj-lt"/>
              </a:rPr>
              <a:t>Tuhfe</a:t>
            </a:r>
            <a:r>
              <a:rPr lang="tr-TR" sz="2800" b="1" dirty="0">
                <a:latin typeface="+mj-lt"/>
              </a:rPr>
              <a:t>-i </a:t>
            </a:r>
            <a:r>
              <a:rPr lang="tr-TR" sz="2800" b="1" dirty="0" err="1">
                <a:latin typeface="+mj-lt"/>
              </a:rPr>
              <a:t>Âsım</a:t>
            </a:r>
            <a:r>
              <a:rPr lang="tr-TR" sz="2800" b="1" dirty="0">
                <a:latin typeface="+mj-lt"/>
              </a:rPr>
              <a:t> (Arapça-Türkçe manzum sözlük)	</a:t>
            </a:r>
            <a:endParaRPr lang="tr-TR" sz="2800" b="1" dirty="0" smtClean="0">
              <a:latin typeface="+mj-lt"/>
            </a:endParaRPr>
          </a:p>
          <a:p>
            <a:pPr marL="0" indent="0">
              <a:buNone/>
            </a:pPr>
            <a:r>
              <a:rPr lang="tr-TR" sz="2800" b="1" dirty="0" smtClean="0">
                <a:latin typeface="+mj-lt"/>
              </a:rPr>
              <a:t>4</a:t>
            </a:r>
            <a:r>
              <a:rPr lang="tr-TR" sz="2800" b="1" dirty="0">
                <a:latin typeface="+mj-lt"/>
              </a:rPr>
              <a:t>. Âsim Tarihi </a:t>
            </a:r>
          </a:p>
          <a:p>
            <a:pPr marL="0" indent="0">
              <a:buNone/>
            </a:pPr>
            <a:r>
              <a:rPr lang="tr-TR" sz="2800" b="1" dirty="0">
                <a:latin typeface="+mj-lt"/>
              </a:rPr>
              <a:t>5. Siyer-i Halebî (siyer)</a:t>
            </a:r>
          </a:p>
          <a:p>
            <a:endParaRPr lang="tr-TR" dirty="0"/>
          </a:p>
        </p:txBody>
      </p:sp>
    </p:spTree>
    <p:extLst>
      <p:ext uri="{BB962C8B-B14F-4D97-AF65-F5344CB8AC3E}">
        <p14:creationId xmlns:p14="http://schemas.microsoft.com/office/powerpoint/2010/main" val="1956713964"/>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404664"/>
            <a:ext cx="8229600" cy="794352"/>
          </a:xfrm>
        </p:spPr>
        <p:txBody>
          <a:bodyPr>
            <a:normAutofit/>
          </a:bodyPr>
          <a:lstStyle/>
          <a:p>
            <a:pPr algn="ctr"/>
            <a:r>
              <a:rPr lang="tr-TR" sz="4400" b="1" dirty="0">
                <a:solidFill>
                  <a:srgbClr val="FF0000"/>
                </a:solidFill>
              </a:rPr>
              <a:t>19. </a:t>
            </a:r>
            <a:r>
              <a:rPr lang="tr-TR" sz="4400" b="1" dirty="0" smtClean="0">
                <a:solidFill>
                  <a:srgbClr val="FF0000"/>
                </a:solidFill>
              </a:rPr>
              <a:t>YÜZYIL</a:t>
            </a:r>
            <a:endParaRPr lang="tr-TR" sz="4400" dirty="0">
              <a:solidFill>
                <a:srgbClr val="FF0000"/>
              </a:solidFill>
            </a:endParaRPr>
          </a:p>
        </p:txBody>
      </p:sp>
      <p:sp>
        <p:nvSpPr>
          <p:cNvPr id="3" name="İçerik Yer Tutucusu 2"/>
          <p:cNvSpPr>
            <a:spLocks noGrp="1"/>
          </p:cNvSpPr>
          <p:nvPr>
            <p:ph idx="1"/>
          </p:nvPr>
        </p:nvSpPr>
        <p:spPr>
          <a:xfrm>
            <a:off x="323528" y="1340768"/>
            <a:ext cx="8507288" cy="5184576"/>
          </a:xfrm>
        </p:spPr>
        <p:txBody>
          <a:bodyPr>
            <a:normAutofit fontScale="92500" lnSpcReduction="20000"/>
          </a:bodyPr>
          <a:lstStyle/>
          <a:p>
            <a:r>
              <a:rPr lang="tr-TR" sz="3000" b="1" dirty="0" smtClean="0">
                <a:latin typeface="+mj-lt"/>
              </a:rPr>
              <a:t>18</a:t>
            </a:r>
            <a:r>
              <a:rPr lang="tr-TR" sz="3000" b="1" dirty="0">
                <a:latin typeface="+mj-lt"/>
              </a:rPr>
              <a:t>. yüzyılda nesirde görülen folklorik söyleyiş bu asırda amaç hâline gelmiştir. Bu dönemde “inşa” geleneğini sürdüren “</a:t>
            </a:r>
            <a:r>
              <a:rPr lang="tr-TR" sz="3000" b="1" dirty="0" err="1">
                <a:latin typeface="+mj-lt"/>
              </a:rPr>
              <a:t>münşi”ler</a:t>
            </a:r>
            <a:r>
              <a:rPr lang="tr-TR" sz="3000" b="1" dirty="0">
                <a:latin typeface="+mj-lt"/>
              </a:rPr>
              <a:t> olmakla birlikte, sade ve açık bir anlatım öne çıkmış, hatta resmî kurumlarca da istenmiştir.</a:t>
            </a:r>
            <a:br>
              <a:rPr lang="tr-TR" sz="3000" b="1" dirty="0">
                <a:latin typeface="+mj-lt"/>
              </a:rPr>
            </a:br>
            <a:r>
              <a:rPr lang="tr-TR" sz="3000" b="1" dirty="0">
                <a:latin typeface="+mj-lt"/>
              </a:rPr>
              <a:t>1832’de kurulan “Tercüme Odası” dilde sadeleşme açısından önemi bir adımdır.</a:t>
            </a:r>
            <a:br>
              <a:rPr lang="tr-TR" sz="3000" b="1" dirty="0">
                <a:latin typeface="+mj-lt"/>
              </a:rPr>
            </a:br>
            <a:r>
              <a:rPr lang="tr-TR" sz="3000" b="1" dirty="0">
                <a:latin typeface="+mj-lt"/>
              </a:rPr>
              <a:t>Nesir dilinin sadeleşmesinde 1831 ’den itibaren çıkmaya başlayan gazetelerin de önemli bir rolü olmuş, bazı eserler ilk olarak gazete sayfalarında tefrika edilmiştir.</a:t>
            </a:r>
            <a:br>
              <a:rPr lang="tr-TR" sz="3000" b="1" dirty="0">
                <a:latin typeface="+mj-lt"/>
              </a:rPr>
            </a:br>
            <a:r>
              <a:rPr lang="tr-TR" sz="3000" b="1" dirty="0">
                <a:latin typeface="+mj-lt"/>
              </a:rPr>
              <a:t>Yüzyılın sonlarına doğru Batı kaynaklı teknik terimler de dilimize girmeye başlamıştır.</a:t>
            </a:r>
            <a:r>
              <a:rPr lang="tr-TR" dirty="0"/>
              <a:t/>
            </a:r>
            <a:br>
              <a:rPr lang="tr-TR" dirty="0"/>
            </a:br>
            <a:endParaRPr lang="tr-TR" dirty="0"/>
          </a:p>
          <a:p>
            <a:endParaRPr lang="tr-TR" dirty="0"/>
          </a:p>
        </p:txBody>
      </p:sp>
    </p:spTree>
    <p:extLst>
      <p:ext uri="{BB962C8B-B14F-4D97-AF65-F5344CB8AC3E}">
        <p14:creationId xmlns:p14="http://schemas.microsoft.com/office/powerpoint/2010/main" val="264819612"/>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z="2800" b="1" dirty="0">
                <a:latin typeface="+mj-lt"/>
              </a:rPr>
              <a:t>Bu yüzyılda tezkiresi ve tarih kitabıyla Ahmet Cevdet, Arapça ve Farsçadan yaptığı tercümelerle cilt </a:t>
            </a:r>
            <a:r>
              <a:rPr lang="tr-TR" sz="2800" b="1" dirty="0" err="1">
                <a:latin typeface="+mj-lt"/>
              </a:rPr>
              <a:t>cilt</a:t>
            </a:r>
            <a:r>
              <a:rPr lang="tr-TR" sz="2800" b="1" dirty="0">
                <a:latin typeface="+mj-lt"/>
              </a:rPr>
              <a:t> eserler kaleme alan, devletin resmi tarihçisi olan, lügat yani sözlük çalışmalarıyla tanınan Mütercim Asım önemli nesir yazarlarıdır.</a:t>
            </a:r>
          </a:p>
          <a:p>
            <a:pPr marL="0" indent="0">
              <a:buNone/>
            </a:pPr>
            <a:endParaRPr lang="tr-TR" dirty="0"/>
          </a:p>
          <a:p>
            <a:endParaRPr lang="tr-TR" dirty="0"/>
          </a:p>
        </p:txBody>
      </p:sp>
    </p:spTree>
    <p:extLst>
      <p:ext uri="{BB962C8B-B14F-4D97-AF65-F5344CB8AC3E}">
        <p14:creationId xmlns:p14="http://schemas.microsoft.com/office/powerpoint/2010/main" val="3440944786"/>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404664"/>
            <a:ext cx="8229600" cy="722344"/>
          </a:xfrm>
        </p:spPr>
        <p:txBody>
          <a:bodyPr>
            <a:normAutofit/>
          </a:bodyPr>
          <a:lstStyle/>
          <a:p>
            <a:pPr algn="ctr"/>
            <a:r>
              <a:rPr lang="tr-TR" sz="4400" b="1" dirty="0">
                <a:solidFill>
                  <a:srgbClr val="FF0000"/>
                </a:solidFill>
              </a:rPr>
              <a:t>Ahmet Cevdet Paşa (1822-1895</a:t>
            </a:r>
            <a:r>
              <a:rPr lang="tr-TR" sz="4400" b="1" dirty="0" smtClean="0">
                <a:solidFill>
                  <a:srgbClr val="FF0000"/>
                </a:solidFill>
              </a:rPr>
              <a:t>)</a:t>
            </a:r>
            <a:endParaRPr lang="tr-TR" sz="4400" dirty="0">
              <a:solidFill>
                <a:srgbClr val="FF0000"/>
              </a:solidFill>
            </a:endParaRPr>
          </a:p>
        </p:txBody>
      </p:sp>
      <p:sp>
        <p:nvSpPr>
          <p:cNvPr id="3" name="İçerik Yer Tutucusu 2"/>
          <p:cNvSpPr>
            <a:spLocks noGrp="1"/>
          </p:cNvSpPr>
          <p:nvPr>
            <p:ph idx="1"/>
          </p:nvPr>
        </p:nvSpPr>
        <p:spPr>
          <a:xfrm>
            <a:off x="467544" y="1340768"/>
            <a:ext cx="8363272" cy="5184576"/>
          </a:xfrm>
        </p:spPr>
        <p:txBody>
          <a:bodyPr>
            <a:normAutofit fontScale="92500" lnSpcReduction="20000"/>
          </a:bodyPr>
          <a:lstStyle/>
          <a:p>
            <a:r>
              <a:rPr lang="tr-TR" sz="3000" b="1" dirty="0" smtClean="0">
                <a:latin typeface="+mj-lt"/>
              </a:rPr>
              <a:t>1822 </a:t>
            </a:r>
            <a:r>
              <a:rPr lang="tr-TR" sz="3000" b="1" dirty="0">
                <a:latin typeface="+mj-lt"/>
              </a:rPr>
              <a:t>yılında Lofça’da doğmuş, 1895’te İstanbul’da vefat etmiştir. İlk eğitimini Lofça’da yapmış, İstanbul’da tamamlamıştır. Matematik, astronomi, tarih, coğrafya gibi bilimlerle uğraşmış, valilik ve kadılık görevinde bulunmuş, </a:t>
            </a:r>
            <a:r>
              <a:rPr lang="tr-TR" sz="3000" b="1" dirty="0" err="1">
                <a:latin typeface="+mj-lt"/>
              </a:rPr>
              <a:t>Darü’l</a:t>
            </a:r>
            <a:r>
              <a:rPr lang="tr-TR" sz="3000" b="1" dirty="0">
                <a:latin typeface="+mj-lt"/>
              </a:rPr>
              <a:t> Muallimin (Öğretmen okulu) müdürlüğünde bulunmuş, Encümen-i </a:t>
            </a:r>
            <a:r>
              <a:rPr lang="tr-TR" sz="3000" b="1" dirty="0" err="1">
                <a:latin typeface="+mj-lt"/>
              </a:rPr>
              <a:t>Daniş’e</a:t>
            </a:r>
            <a:r>
              <a:rPr lang="tr-TR" sz="3000" b="1" dirty="0">
                <a:latin typeface="+mj-lt"/>
              </a:rPr>
              <a:t> (Osmanlı Akademisi) asil üye olarak seçilmiştir. Vezirlik de yapan Ahmet Cevdet Paşa, Osmanlının adliye ve hukuk sistemini dönemin ihtiyaçlarına göre düzenlemede önemli bir rol üstlenmiştir. 19. yüzyılın önde gelen devlet ve bilim adamlarındandır. Şiirler de yazmakla birlikte düz yazı alanında eserlerle tanınmıştır. Aynı zamanda ilk Türk romancısı Fatma Aliye Hanım’ın babasıdır.</a:t>
            </a:r>
            <a:r>
              <a:rPr lang="tr-TR" dirty="0"/>
              <a:t/>
            </a:r>
            <a:br>
              <a:rPr lang="tr-TR" dirty="0"/>
            </a:br>
            <a:endParaRPr lang="tr-TR" dirty="0"/>
          </a:p>
          <a:p>
            <a:endParaRPr lang="tr-TR" dirty="0"/>
          </a:p>
        </p:txBody>
      </p:sp>
    </p:spTree>
    <p:extLst>
      <p:ext uri="{BB962C8B-B14F-4D97-AF65-F5344CB8AC3E}">
        <p14:creationId xmlns:p14="http://schemas.microsoft.com/office/powerpoint/2010/main" val="92105598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343872"/>
          </a:xfrm>
        </p:spPr>
        <p:txBody>
          <a:bodyPr/>
          <a:lstStyle/>
          <a:p>
            <a:r>
              <a:rPr lang="tr-TR" sz="2800" b="1" dirty="0" smtClean="0">
                <a:latin typeface="+mj-lt"/>
              </a:rPr>
              <a:t>Eserleri:</a:t>
            </a:r>
          </a:p>
          <a:p>
            <a:pPr marL="0" indent="0">
              <a:buNone/>
            </a:pPr>
            <a:r>
              <a:rPr lang="tr-TR" sz="2800" b="1" dirty="0" smtClean="0">
                <a:latin typeface="+mj-lt"/>
              </a:rPr>
              <a:t>1. Mecelle</a:t>
            </a:r>
            <a:r>
              <a:rPr lang="tr-TR" sz="2800" b="1" dirty="0">
                <a:latin typeface="+mj-lt"/>
              </a:rPr>
              <a:t>		2. Kısas-ı Enbiya ve Tevarih-i </a:t>
            </a:r>
            <a:r>
              <a:rPr lang="tr-TR" sz="2800" b="1" dirty="0" err="1" smtClean="0">
                <a:latin typeface="+mj-lt"/>
              </a:rPr>
              <a:t>Hulefa</a:t>
            </a:r>
            <a:endParaRPr lang="tr-TR" sz="2800" b="1" dirty="0">
              <a:latin typeface="+mj-lt"/>
            </a:endParaRPr>
          </a:p>
          <a:p>
            <a:pPr marL="0" indent="0">
              <a:buNone/>
            </a:pPr>
            <a:r>
              <a:rPr lang="tr-TR" sz="2800" b="1" dirty="0" smtClean="0">
                <a:latin typeface="+mj-lt"/>
              </a:rPr>
              <a:t>3</a:t>
            </a:r>
            <a:r>
              <a:rPr lang="tr-TR" sz="2800" b="1" dirty="0">
                <a:latin typeface="+mj-lt"/>
              </a:rPr>
              <a:t>. Tarih-i Cevdet </a:t>
            </a:r>
            <a:r>
              <a:rPr lang="tr-TR" sz="2800" b="1" dirty="0" smtClean="0">
                <a:latin typeface="+mj-lt"/>
              </a:rPr>
              <a:t>	4</a:t>
            </a:r>
            <a:r>
              <a:rPr lang="tr-TR" sz="2800" b="1" dirty="0">
                <a:latin typeface="+mj-lt"/>
              </a:rPr>
              <a:t>. Maruzat		</a:t>
            </a:r>
            <a:endParaRPr lang="tr-TR" sz="2800" b="1" dirty="0" smtClean="0">
              <a:latin typeface="+mj-lt"/>
            </a:endParaRPr>
          </a:p>
          <a:p>
            <a:pPr marL="0" indent="0">
              <a:buNone/>
            </a:pPr>
            <a:r>
              <a:rPr lang="tr-TR" sz="2800" b="1" dirty="0" smtClean="0">
                <a:latin typeface="+mj-lt"/>
              </a:rPr>
              <a:t>5</a:t>
            </a:r>
            <a:r>
              <a:rPr lang="tr-TR" sz="2800" b="1" dirty="0">
                <a:latin typeface="+mj-lt"/>
              </a:rPr>
              <a:t>. </a:t>
            </a:r>
            <a:r>
              <a:rPr lang="tr-TR" sz="2800" b="1" dirty="0" err="1">
                <a:latin typeface="+mj-lt"/>
              </a:rPr>
              <a:t>Kavaid</a:t>
            </a:r>
            <a:r>
              <a:rPr lang="tr-TR" sz="2800" b="1" dirty="0">
                <a:latin typeface="+mj-lt"/>
              </a:rPr>
              <a:t>-i Osmaniye  </a:t>
            </a:r>
            <a:r>
              <a:rPr lang="tr-TR" sz="2800" b="1" dirty="0" smtClean="0">
                <a:latin typeface="+mj-lt"/>
              </a:rPr>
              <a:t> 6</a:t>
            </a:r>
            <a:r>
              <a:rPr lang="tr-TR" sz="2800" b="1" dirty="0">
                <a:latin typeface="+mj-lt"/>
              </a:rPr>
              <a:t>. Belagat-ı Osmaniye</a:t>
            </a:r>
          </a:p>
          <a:p>
            <a:pPr marL="0" indent="0">
              <a:buNone/>
            </a:pPr>
            <a:endParaRPr lang="tr-TR" sz="2800" b="1" dirty="0">
              <a:latin typeface="+mj-lt"/>
            </a:endParaRPr>
          </a:p>
          <a:p>
            <a:r>
              <a:rPr lang="tr-TR" sz="2800" b="1" dirty="0">
                <a:solidFill>
                  <a:srgbClr val="FF0000"/>
                </a:solidFill>
                <a:latin typeface="+mj-lt"/>
              </a:rPr>
              <a:t>Mecelle: </a:t>
            </a:r>
            <a:r>
              <a:rPr lang="tr-TR" sz="2800" b="1" dirty="0">
                <a:latin typeface="+mj-lt"/>
              </a:rPr>
              <a:t>Ahmet Cevdet Paşa’nın başkanlığında hukuk alanında uzman bir heyet tarafından hazırlanan Kuran’ın hükümlerinin kanun şekline sokulduğu İslam hukuku kitabıdır.</a:t>
            </a:r>
          </a:p>
          <a:p>
            <a:endParaRPr lang="tr-TR" dirty="0"/>
          </a:p>
        </p:txBody>
      </p:sp>
    </p:spTree>
    <p:extLst>
      <p:ext uri="{BB962C8B-B14F-4D97-AF65-F5344CB8AC3E}">
        <p14:creationId xmlns:p14="http://schemas.microsoft.com/office/powerpoint/2010/main" val="1733939215"/>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196752"/>
            <a:ext cx="8229600" cy="4389120"/>
          </a:xfrm>
        </p:spPr>
        <p:txBody>
          <a:bodyPr>
            <a:normAutofit/>
          </a:bodyPr>
          <a:lstStyle/>
          <a:p>
            <a:r>
              <a:rPr lang="tr-TR" b="1" dirty="0">
                <a:solidFill>
                  <a:srgbClr val="FF0000"/>
                </a:solidFill>
                <a:latin typeface="+mj-lt"/>
              </a:rPr>
              <a:t>Kısas-ı Enbiya ve Tevarih-i </a:t>
            </a:r>
            <a:r>
              <a:rPr lang="tr-TR" b="1" dirty="0" err="1">
                <a:solidFill>
                  <a:srgbClr val="FF0000"/>
                </a:solidFill>
                <a:latin typeface="+mj-lt"/>
              </a:rPr>
              <a:t>Hulefa</a:t>
            </a:r>
            <a:r>
              <a:rPr lang="tr-TR" b="1" i="1" dirty="0">
                <a:solidFill>
                  <a:srgbClr val="FF0000"/>
                </a:solidFill>
                <a:latin typeface="+mj-lt"/>
              </a:rPr>
              <a:t>:</a:t>
            </a:r>
            <a:r>
              <a:rPr lang="tr-TR" b="1" dirty="0">
                <a:latin typeface="+mj-lt"/>
              </a:rPr>
              <a:t> Ahmet Cevdet Paşa'nın en tanınmış eserlerindendir. Hz Âdem’den itibaren birçok peygamberin, İslam halifelerinin yanında İkinci Murad’a kadar Osmanlı padişahlarının tarihinden de bahseder.</a:t>
            </a:r>
            <a:r>
              <a:rPr lang="tr-TR" b="1" i="1" dirty="0">
                <a:latin typeface="+mj-lt"/>
              </a:rPr>
              <a:t/>
            </a:r>
            <a:br>
              <a:rPr lang="tr-TR" b="1" i="1" dirty="0">
                <a:latin typeface="+mj-lt"/>
              </a:rPr>
            </a:br>
            <a:endParaRPr lang="tr-TR" b="1" dirty="0">
              <a:latin typeface="+mj-lt"/>
            </a:endParaRPr>
          </a:p>
          <a:p>
            <a:r>
              <a:rPr lang="tr-TR" b="1" dirty="0">
                <a:solidFill>
                  <a:srgbClr val="FF0000"/>
                </a:solidFill>
                <a:latin typeface="+mj-lt"/>
              </a:rPr>
              <a:t>Tarih-i Cevdet</a:t>
            </a:r>
            <a:r>
              <a:rPr lang="tr-TR" b="1" i="1" dirty="0">
                <a:latin typeface="+mj-lt"/>
              </a:rPr>
              <a:t>:</a:t>
            </a:r>
            <a:r>
              <a:rPr lang="tr-TR" b="1" dirty="0">
                <a:latin typeface="+mj-lt"/>
              </a:rPr>
              <a:t> Ahmet Cevdet Paşa’nın 1854 yılında bitirip Sultan Abdülmecit’e sunduğu eseridir. 12 cilttir. Osmanlı Devleti’nin Osman Gazi’den 1825’e kadar Osmanlı tarihini anlatan önemli bir kaynaktır.</a:t>
            </a:r>
          </a:p>
          <a:p>
            <a:endParaRPr lang="tr-TR" dirty="0"/>
          </a:p>
        </p:txBody>
      </p:sp>
    </p:spTree>
    <p:extLst>
      <p:ext uri="{BB962C8B-B14F-4D97-AF65-F5344CB8AC3E}">
        <p14:creationId xmlns:p14="http://schemas.microsoft.com/office/powerpoint/2010/main" val="11440520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1758</TotalTime>
  <Words>3659</Words>
  <Application>Microsoft Office PowerPoint</Application>
  <PresentationFormat>Ekran Gösterisi (4:3)</PresentationFormat>
  <Paragraphs>459</Paragraphs>
  <Slides>100</Slides>
  <Notes>0</Notes>
  <HiddenSlides>0</HiddenSlides>
  <MMClips>0</MMClips>
  <ScaleCrop>false</ScaleCrop>
  <HeadingPairs>
    <vt:vector size="4" baseType="variant">
      <vt:variant>
        <vt:lpstr>Tema</vt:lpstr>
      </vt:variant>
      <vt:variant>
        <vt:i4>1</vt:i4>
      </vt:variant>
      <vt:variant>
        <vt:lpstr>Slayt Başlıkları</vt:lpstr>
      </vt:variant>
      <vt:variant>
        <vt:i4>100</vt:i4>
      </vt:variant>
    </vt:vector>
  </HeadingPairs>
  <TitlesOfParts>
    <vt:vector size="101" baseType="lpstr">
      <vt:lpstr>Akış</vt:lpstr>
      <vt:lpstr>SALAHADDİN ÜNİVERSİTESİ    DİLLER FAKÜLTESİ TÜRK DİLİ BÖLÜMÜ</vt:lpstr>
      <vt:lpstr>PowerPoint Sunusu</vt:lpstr>
      <vt:lpstr>OKUNACAK KONULAR</vt:lpstr>
      <vt:lpstr>PowerPoint Sunusu</vt:lpstr>
      <vt:lpstr>PowerPoint Sunusu</vt:lpstr>
      <vt:lpstr>PowerPoint Sunusu</vt:lpstr>
      <vt:lpstr>PowerPoint Sunusu</vt:lpstr>
      <vt:lpstr>PowerPoint Sunusu</vt:lpstr>
      <vt:lpstr>NESİR (DÜZYAZI)</vt:lpstr>
      <vt:lpstr>PowerPoint Sunusu</vt:lpstr>
      <vt:lpstr>DİVAN NESRİ’NİN GENEL ÖZELLİKLERİ</vt:lpstr>
      <vt:lpstr>PowerPoint Sunusu</vt:lpstr>
      <vt:lpstr>DİVAN EDEBİYATI NESİR ÇEŞİTLERİ (DİVAN NESRİ’NİN BÖLÜMLERİ)</vt:lpstr>
      <vt:lpstr>1) Sade Nesir</vt:lpstr>
      <vt:lpstr>PowerPoint Sunusu</vt:lpstr>
      <vt:lpstr>PowerPoint Sunusu</vt:lpstr>
      <vt:lpstr>2) Orta Nesir</vt:lpstr>
      <vt:lpstr>PowerPoint Sunusu</vt:lpstr>
      <vt:lpstr>3) Süslü (Sanatlı) Nesir</vt:lpstr>
      <vt:lpstr>PowerPoint Sunusu</vt:lpstr>
      <vt:lpstr>DİVAN EDEBİYATINDA NESİR (DÜZYAZI) TÜRLERİ</vt:lpstr>
      <vt:lpstr>1) Tezkireler</vt:lpstr>
      <vt:lpstr>PowerPoint Sunusu</vt:lpstr>
      <vt:lpstr>PowerPoint Sunusu</vt:lpstr>
      <vt:lpstr>PowerPoint Sunusu</vt:lpstr>
      <vt:lpstr>PowerPoint Sunusu</vt:lpstr>
      <vt:lpstr>PowerPoint Sunusu</vt:lpstr>
      <vt:lpstr>PowerPoint Sunusu</vt:lpstr>
      <vt:lpstr>2) Sefaretnâmeler</vt:lpstr>
      <vt:lpstr>3) Siyasetnameler</vt:lpstr>
      <vt:lpstr>PowerPoint Sunusu</vt:lpstr>
      <vt:lpstr>4) Seyahatnameler</vt:lpstr>
      <vt:lpstr>5) Münşeatlar/ Mektuplar</vt:lpstr>
      <vt:lpstr>PowerPoint Sunusu</vt:lpstr>
      <vt:lpstr>6) Siyerler</vt:lpstr>
      <vt:lpstr>PowerPoint Sunusu</vt:lpstr>
      <vt:lpstr>7) Tarihler - Vakayinameler</vt:lpstr>
      <vt:lpstr>PowerPoint Sunusu</vt:lpstr>
      <vt:lpstr>8) Gazavatnameler</vt:lpstr>
      <vt:lpstr>PowerPoint Sunusu</vt:lpstr>
      <vt:lpstr>9) Surnameler</vt:lpstr>
      <vt:lpstr>Önemli Mensur Surnemeler</vt:lpstr>
      <vt:lpstr>PowerPoint Sunusu</vt:lpstr>
      <vt:lpstr>10) Menakıbnameler</vt:lpstr>
      <vt:lpstr>Önemli Menakınameler</vt:lpstr>
      <vt:lpstr>11) Şehrengizler</vt:lpstr>
      <vt:lpstr>PowerPoint Sunusu</vt:lpstr>
      <vt:lpstr>12) Habnameler</vt:lpstr>
      <vt:lpstr>  NESİR TÜRÜNDE ESER VEREN SANATÇILAR</vt:lpstr>
      <vt:lpstr>1) Âşıkpaşazade (1400-1502)</vt:lpstr>
      <vt:lpstr>2) Sinan Paşa (1438-1486)</vt:lpstr>
      <vt:lpstr>PowerPoint Sunusu</vt:lpstr>
      <vt:lpstr>PowerPoint Sunusu</vt:lpstr>
      <vt:lpstr>3) Mercimek Ahmed</vt:lpstr>
      <vt:lpstr>PowerPoint Sunusu</vt:lpstr>
      <vt:lpstr>4) Firdevsi-i Rumî (1453-1512)</vt:lpstr>
      <vt:lpstr>PowerPoint Sunusu</vt:lpstr>
      <vt:lpstr>16. YÜZYIL</vt:lpstr>
      <vt:lpstr>1) Lamiî Çelebi (1472-1531)</vt:lpstr>
      <vt:lpstr>PowerPoint Sunusu</vt:lpstr>
      <vt:lpstr>2) Kemalpaşazade (1468-1534)</vt:lpstr>
      <vt:lpstr>3) Sehi Bey (1468-1548)</vt:lpstr>
      <vt:lpstr>PowerPoint Sunusu</vt:lpstr>
      <vt:lpstr>  4) Latifî (ö. 1582)</vt:lpstr>
      <vt:lpstr>PowerPoint Sunusu</vt:lpstr>
      <vt:lpstr>5) Âşık Çelebi (1519-1572)</vt:lpstr>
      <vt:lpstr>PowerPoint Sunusu</vt:lpstr>
      <vt:lpstr>6) Seydi Ali Reis (1498-1563)</vt:lpstr>
      <vt:lpstr>PowerPoint Sunusu</vt:lpstr>
      <vt:lpstr>7) Piri Reis (1465/70-1554)</vt:lpstr>
      <vt:lpstr>PowerPoint Sunusu</vt:lpstr>
      <vt:lpstr>17. YÜZYIL</vt:lpstr>
      <vt:lpstr>1) Evliya Çelebi (1611-1680)</vt:lpstr>
      <vt:lpstr>Eseri</vt:lpstr>
      <vt:lpstr>2) Kâtip Çelebi (1609-1656)</vt:lpstr>
      <vt:lpstr>PowerPoint Sunusu</vt:lpstr>
      <vt:lpstr>PowerPoint Sunusu</vt:lpstr>
      <vt:lpstr>PowerPoint Sunusu</vt:lpstr>
      <vt:lpstr>3) Naima (1652-1716)</vt:lpstr>
      <vt:lpstr>PowerPoint Sunusu</vt:lpstr>
      <vt:lpstr>PowerPoint Sunusu</vt:lpstr>
      <vt:lpstr>4) Peçevi İbrahim (1574-1649)</vt:lpstr>
      <vt:lpstr>PowerPoint Sunusu</vt:lpstr>
      <vt:lpstr>5) Nergisî (ö. 1635)</vt:lpstr>
      <vt:lpstr>PowerPoint Sunusu</vt:lpstr>
      <vt:lpstr>6) Veysî (1561-1627)</vt:lpstr>
      <vt:lpstr>18. YÜZYIL </vt:lpstr>
      <vt:lpstr>1) Yirmisekiz Mehmet Çelebi (ö. 1732)</vt:lpstr>
      <vt:lpstr>PowerPoint Sunusu</vt:lpstr>
      <vt:lpstr>2) İbrahim Müteferrika (1647-1745)</vt:lpstr>
      <vt:lpstr>PowerPoint Sunusu</vt:lpstr>
      <vt:lpstr>3) Mütercim Asım (1755-1819)</vt:lpstr>
      <vt:lpstr>PowerPoint Sunusu</vt:lpstr>
      <vt:lpstr>PowerPoint Sunusu</vt:lpstr>
      <vt:lpstr>19. YÜZYIL</vt:lpstr>
      <vt:lpstr>PowerPoint Sunusu</vt:lpstr>
      <vt:lpstr>Ahmet Cevdet Paşa (1822-1895)</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SALAHADDİN ÜNİVERSİTESİ    DİLLER FAKÜLTESİ TÜRK DİLİ VE EDEBİYATI BÖLÜMÜ</dc:title>
  <dc:creator>DELL</dc:creator>
  <cp:lastModifiedBy>Ramhel</cp:lastModifiedBy>
  <cp:revision>157</cp:revision>
  <dcterms:created xsi:type="dcterms:W3CDTF">2020-11-26T14:35:03Z</dcterms:created>
  <dcterms:modified xsi:type="dcterms:W3CDTF">2023-02-18T20:34:35Z</dcterms:modified>
</cp:coreProperties>
</file>